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8" r:id="rId3"/>
    <p:sldId id="263" r:id="rId4"/>
    <p:sldId id="265" r:id="rId5"/>
    <p:sldId id="266"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22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250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pPr/>
              <a:t>10/18/2017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418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55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12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442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840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33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944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81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A87A34-81AB-432B-8DAE-1953F412C126}" type="datetimeFigureOut">
              <a:rPr lang="en-US" smtClean="0"/>
              <a:t>10/18/2017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858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10/18/2017</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54800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Digital_Signature_Algorith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59572" y="1632857"/>
            <a:ext cx="8689976" cy="1876695"/>
          </a:xfrm>
        </p:spPr>
        <p:txBody>
          <a:bodyPr>
            <a:normAutofit fontScale="90000"/>
          </a:bodyPr>
          <a:lstStyle/>
          <a:p>
            <a:r>
              <a:rPr lang="en-US" altLang="zh-CN" sz="5400" b="1" cap="none" dirty="0" smtClean="0">
                <a:latin typeface="Times New Roman" panose="02020603050405020304" pitchFamily="18" charset="0"/>
                <a:cs typeface="Times New Roman" panose="02020603050405020304" pitchFamily="18" charset="0"/>
              </a:rPr>
              <a:t>DSA</a:t>
            </a:r>
            <a:br>
              <a:rPr lang="en-US" altLang="zh-CN" sz="5400" b="1" cap="none" dirty="0" smtClean="0">
                <a:latin typeface="Times New Roman" panose="02020603050405020304" pitchFamily="18" charset="0"/>
                <a:cs typeface="Times New Roman" panose="02020603050405020304" pitchFamily="18" charset="0"/>
              </a:rPr>
            </a:br>
            <a:r>
              <a:rPr lang="en-US" altLang="zh-CN" sz="5400" b="1" cap="none" dirty="0" smtClean="0">
                <a:latin typeface="Times New Roman" panose="02020603050405020304" pitchFamily="18" charset="0"/>
                <a:cs typeface="Times New Roman" panose="02020603050405020304" pitchFamily="18" charset="0"/>
              </a:rPr>
              <a:t>(Digital Signature Algorithms</a:t>
            </a:r>
            <a:r>
              <a:rPr lang="en-US" altLang="zh-CN" sz="5400" b="1" dirty="0" smtClean="0">
                <a:latin typeface="Times New Roman" panose="02020603050405020304" pitchFamily="18" charset="0"/>
                <a:cs typeface="Times New Roman" panose="02020603050405020304" pitchFamily="18" charset="0"/>
              </a:rPr>
              <a:t>)</a:t>
            </a:r>
            <a:endParaRPr lang="zh-CN" altLang="en-US" sz="54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432560" y="4563735"/>
            <a:ext cx="9144000" cy="1655762"/>
          </a:xfrm>
        </p:spPr>
        <p:txBody>
          <a:bodyPr>
            <a:normAutofit/>
          </a:bodyPr>
          <a:lstStyle/>
          <a:p>
            <a:r>
              <a:rPr lang="en-US" altLang="zh-CN" sz="2800" b="1" cap="none" dirty="0" smtClean="0">
                <a:solidFill>
                  <a:schemeClr val="tx1"/>
                </a:solidFill>
                <a:latin typeface="Times New Roman" panose="02020603050405020304" pitchFamily="18" charset="0"/>
                <a:cs typeface="Times New Roman" panose="02020603050405020304" pitchFamily="18" charset="0"/>
              </a:rPr>
              <a:t>Presented by </a:t>
            </a:r>
            <a:r>
              <a:rPr lang="en-US" altLang="zh-CN" sz="2800" b="1" cap="none" dirty="0" err="1" smtClean="0">
                <a:solidFill>
                  <a:schemeClr val="tx1"/>
                </a:solidFill>
                <a:latin typeface="Times New Roman" panose="02020603050405020304" pitchFamily="18" charset="0"/>
                <a:cs typeface="Times New Roman" panose="02020603050405020304" pitchFamily="18" charset="0"/>
              </a:rPr>
              <a:t>Rui</a:t>
            </a:r>
            <a:r>
              <a:rPr lang="en-US" altLang="zh-CN" sz="2800" b="1" cap="none" dirty="0" smtClean="0">
                <a:solidFill>
                  <a:schemeClr val="tx1"/>
                </a:solidFill>
                <a:latin typeface="Times New Roman" panose="02020603050405020304" pitchFamily="18" charset="0"/>
                <a:cs typeface="Times New Roman" panose="02020603050405020304" pitchFamily="18" charset="0"/>
              </a:rPr>
              <a:t> Chen 15620161152244</a:t>
            </a:r>
          </a:p>
          <a:p>
            <a:r>
              <a:rPr lang="en-US" altLang="zh-CN" dirty="0" smtClean="0">
                <a:latin typeface="Times New Roman" panose="02020603050405020304" pitchFamily="18" charset="0"/>
                <a:cs typeface="Times New Roman" panose="02020603050405020304" pitchFamily="18" charset="0"/>
              </a:rPr>
              <a:t>Department of Finance, SOE</a:t>
            </a:r>
            <a:endParaRPr lang="en-US" altLang="zh-CN" cap="none"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541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5757" y="1655379"/>
            <a:ext cx="10738295" cy="4960733"/>
          </a:xfrm>
        </p:spPr>
        <p:txBody>
          <a:bodyPr>
            <a:noAutofit/>
          </a:bodyPr>
          <a:lstStyle/>
          <a:p>
            <a:pPr marL="0" indent="0" algn="just">
              <a:buNone/>
            </a:pPr>
            <a:r>
              <a:rPr lang="en-US" altLang="zh-CN" sz="3200" cap="none" dirty="0">
                <a:latin typeface="Times New Roman" panose="02020603050405020304" pitchFamily="18" charset="0"/>
                <a:cs typeface="Times New Roman" panose="02020603050405020304" pitchFamily="18" charset="0"/>
              </a:rPr>
              <a:t> </a:t>
            </a:r>
            <a:r>
              <a:rPr lang="en-US" altLang="zh-CN" sz="3200" cap="none" dirty="0" smtClean="0">
                <a:latin typeface="Times New Roman" panose="02020603050405020304" pitchFamily="18" charset="0"/>
                <a:cs typeface="Times New Roman" panose="02020603050405020304" pitchFamily="18" charset="0"/>
              </a:rPr>
              <a:t>     </a:t>
            </a:r>
            <a:r>
              <a:rPr lang="en-US" altLang="zh-CN" sz="3200" cap="none" dirty="0" smtClean="0">
                <a:latin typeface="Times New Roman" panose="02020603050405020304" pitchFamily="18" charset="0"/>
                <a:cs typeface="Times New Roman" panose="02020603050405020304" pitchFamily="18" charset="0"/>
              </a:rPr>
              <a:t>The Digital Signature Algorithm (DSA) is a Federal Information Processing Standard for digital signatures. In August 1991 the National Institute of Standards and Technology (NIST) proposed DSA for use in their Digital Signature Standard (DSS) and adopted it as FIPS 186 in 1993. Four revisions to the initial specification have been released: FIPS 186-1 in 1996, FIPS 186-2 in 2000, FIPS 186-3 in 2009, and FIPS 186-4 in 2013.</a:t>
            </a:r>
          </a:p>
          <a:p>
            <a:pPr marL="0" indent="0" algn="just">
              <a:buNone/>
            </a:pPr>
            <a:endParaRPr lang="en-US" altLang="zh-CN" sz="3200" cap="none" dirty="0" smtClean="0">
              <a:latin typeface="Times New Roman" panose="02020603050405020304" pitchFamily="18" charset="0"/>
              <a:cs typeface="Times New Roman" panose="02020603050405020304" pitchFamily="18" charset="0"/>
            </a:endParaRPr>
          </a:p>
        </p:txBody>
      </p:sp>
      <p:sp>
        <p:nvSpPr>
          <p:cNvPr id="2" name="文本框 1"/>
          <p:cNvSpPr txBox="1"/>
          <p:nvPr/>
        </p:nvSpPr>
        <p:spPr>
          <a:xfrm>
            <a:off x="795757" y="583324"/>
            <a:ext cx="4580284" cy="646331"/>
          </a:xfrm>
          <a:prstGeom prst="rect">
            <a:avLst/>
          </a:prstGeom>
          <a:noFill/>
        </p:spPr>
        <p:txBody>
          <a:bodyPr wrap="square" rtlCol="0">
            <a:spAutoFit/>
          </a:bodyPr>
          <a:lstStyle/>
          <a:p>
            <a:r>
              <a:rPr lang="en-US" altLang="zh-CN" sz="3600" b="1" dirty="0" smtClean="0">
                <a:latin typeface="Arial" panose="020B0604020202020204" pitchFamily="34" charset="0"/>
                <a:cs typeface="Arial" panose="020B0604020202020204" pitchFamily="34" charset="0"/>
              </a:rPr>
              <a:t>Definition of DSA</a:t>
            </a:r>
            <a:endParaRPr lang="zh-CN" alt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5806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6953" y="1628452"/>
            <a:ext cx="10384221" cy="6740307"/>
          </a:xfrm>
          <a:prstGeom prst="rect">
            <a:avLst/>
          </a:prstGeom>
        </p:spPr>
        <p:txBody>
          <a:bodyPr vert="horz" lIns="91440" tIns="45720" rIns="91440" bIns="45720" rtlCol="0">
            <a:noAutofit/>
          </a:bodyPr>
          <a:lstStyle/>
          <a:p>
            <a:pPr algn="just" defTabSz="914400">
              <a:lnSpc>
                <a:spcPct val="90000"/>
              </a:lnSpc>
              <a:spcBef>
                <a:spcPts val="1000"/>
              </a:spcBef>
              <a:buFont typeface="Arial" panose="020B0604020202020204" pitchFamily="34" charset="0"/>
              <a:buNone/>
            </a:pPr>
            <a:r>
              <a:rPr lang="en-US" altLang="zh-CN" sz="3200" dirty="0" smtClean="0">
                <a:latin typeface="Times New Roman" panose="02020603050405020304" pitchFamily="18" charset="0"/>
                <a:cs typeface="Times New Roman" panose="02020603050405020304" pitchFamily="18" charset="0"/>
              </a:rPr>
              <a:t>       DSA </a:t>
            </a:r>
            <a:r>
              <a:rPr lang="en-US" altLang="zh-CN" sz="3200" dirty="0">
                <a:latin typeface="Times New Roman" panose="02020603050405020304" pitchFamily="18" charset="0"/>
                <a:cs typeface="Times New Roman" panose="02020603050405020304" pitchFamily="18" charset="0"/>
              </a:rPr>
              <a:t>is covered by U.S. </a:t>
            </a:r>
            <a:r>
              <a:rPr lang="en-US" altLang="zh-CN" sz="3200" dirty="0">
                <a:latin typeface="Times New Roman" panose="02020603050405020304" pitchFamily="18" charset="0"/>
                <a:cs typeface="Times New Roman" panose="02020603050405020304" pitchFamily="18" charset="0"/>
              </a:rPr>
              <a:t>Patent 5,231,668, filed July 26, 1991 and attributed to David W. </a:t>
            </a:r>
            <a:r>
              <a:rPr lang="en-US" altLang="zh-CN" sz="3200" dirty="0" err="1">
                <a:latin typeface="Times New Roman" panose="02020603050405020304" pitchFamily="18" charset="0"/>
                <a:cs typeface="Times New Roman" panose="02020603050405020304" pitchFamily="18" charset="0"/>
              </a:rPr>
              <a:t>Kravitz</a:t>
            </a:r>
            <a:r>
              <a:rPr lang="en-US" altLang="zh-CN" sz="3200" dirty="0" smtClean="0">
                <a:latin typeface="Times New Roman" panose="02020603050405020304" pitchFamily="18" charset="0"/>
                <a:cs typeface="Times New Roman" panose="02020603050405020304" pitchFamily="18" charset="0"/>
              </a:rPr>
              <a:t>, a </a:t>
            </a:r>
            <a:r>
              <a:rPr lang="en-US" altLang="zh-CN" sz="3200" dirty="0">
                <a:latin typeface="Times New Roman" panose="02020603050405020304" pitchFamily="18" charset="0"/>
                <a:cs typeface="Times New Roman" panose="02020603050405020304" pitchFamily="18" charset="0"/>
              </a:rPr>
              <a:t>former NSA employee. This patent was given to "The United States of America as represented by the Secretary of Commerce, Washington, D.C.", and NIST has made this patent available worldwide </a:t>
            </a:r>
            <a:r>
              <a:rPr lang="en-US" altLang="zh-CN" sz="3200" dirty="0" smtClean="0">
                <a:latin typeface="Times New Roman" panose="02020603050405020304" pitchFamily="18" charset="0"/>
                <a:cs typeface="Times New Roman" panose="02020603050405020304" pitchFamily="18" charset="0"/>
              </a:rPr>
              <a:t>royalty-free. Claus </a:t>
            </a:r>
            <a:r>
              <a:rPr lang="en-US" altLang="zh-CN" sz="3200" dirty="0">
                <a:latin typeface="Times New Roman" panose="02020603050405020304" pitchFamily="18" charset="0"/>
                <a:cs typeface="Times New Roman" panose="02020603050405020304" pitchFamily="18" charset="0"/>
              </a:rPr>
              <a:t>P. </a:t>
            </a:r>
            <a:r>
              <a:rPr lang="en-US" altLang="zh-CN" sz="3200" dirty="0" err="1">
                <a:latin typeface="Times New Roman" panose="02020603050405020304" pitchFamily="18" charset="0"/>
                <a:cs typeface="Times New Roman" panose="02020603050405020304" pitchFamily="18" charset="0"/>
              </a:rPr>
              <a:t>Schnorr</a:t>
            </a:r>
            <a:r>
              <a:rPr lang="en-US" altLang="zh-CN" sz="3200" dirty="0">
                <a:latin typeface="Times New Roman" panose="02020603050405020304" pitchFamily="18" charset="0"/>
                <a:cs typeface="Times New Roman" panose="02020603050405020304" pitchFamily="18" charset="0"/>
              </a:rPr>
              <a:t> claims that his U.S. </a:t>
            </a:r>
            <a:r>
              <a:rPr lang="en-US" altLang="zh-CN" sz="3200" dirty="0">
                <a:latin typeface="Times New Roman" panose="02020603050405020304" pitchFamily="18" charset="0"/>
                <a:cs typeface="Times New Roman" panose="02020603050405020304" pitchFamily="18" charset="0"/>
              </a:rPr>
              <a:t>Patent 4,995,082 (expired) covered DSA; this claim is disputed</a:t>
            </a:r>
            <a:r>
              <a:rPr lang="en-US" altLang="zh-CN" sz="3200" dirty="0" smtClean="0">
                <a:latin typeface="Times New Roman" panose="02020603050405020304" pitchFamily="18" charset="0"/>
                <a:cs typeface="Times New Roman" panose="02020603050405020304" pitchFamily="18" charset="0"/>
              </a:rPr>
              <a:t>. DSA </a:t>
            </a:r>
            <a:r>
              <a:rPr lang="en-US" altLang="zh-CN" sz="3200" dirty="0">
                <a:latin typeface="Times New Roman" panose="02020603050405020304" pitchFamily="18" charset="0"/>
                <a:cs typeface="Times New Roman" panose="02020603050405020304" pitchFamily="18" charset="0"/>
              </a:rPr>
              <a:t>is a variant of the </a:t>
            </a:r>
            <a:r>
              <a:rPr lang="en-US" altLang="zh-CN" sz="3200" dirty="0" err="1">
                <a:latin typeface="Times New Roman" panose="02020603050405020304" pitchFamily="18" charset="0"/>
                <a:cs typeface="Times New Roman" panose="02020603050405020304" pitchFamily="18" charset="0"/>
              </a:rPr>
              <a:t>ElGamal</a:t>
            </a:r>
            <a:r>
              <a:rPr lang="en-US" altLang="zh-CN" sz="3200" dirty="0">
                <a:latin typeface="Times New Roman" panose="02020603050405020304" pitchFamily="18" charset="0"/>
                <a:cs typeface="Times New Roman" panose="02020603050405020304" pitchFamily="18" charset="0"/>
              </a:rPr>
              <a:t> signature scheme</a:t>
            </a:r>
            <a:r>
              <a:rPr lang="en-US" altLang="zh-CN" sz="3200" dirty="0" smtClean="0">
                <a:latin typeface="Times New Roman" panose="02020603050405020304" pitchFamily="18" charset="0"/>
                <a:cs typeface="Times New Roman" panose="02020603050405020304" pitchFamily="18" charset="0"/>
              </a:rPr>
              <a:t>.</a:t>
            </a:r>
          </a:p>
          <a:p>
            <a:pPr algn="r" defTabSz="914400">
              <a:lnSpc>
                <a:spcPct val="90000"/>
              </a:lnSpc>
              <a:spcBef>
                <a:spcPts val="1000"/>
              </a:spcBef>
              <a:buFont typeface="Arial" panose="020B0604020202020204" pitchFamily="34" charset="0"/>
              <a:buNone/>
            </a:pPr>
            <a:endParaRPr lang="en-US" altLang="zh-CN" sz="3200" dirty="0" smtClean="0">
              <a:latin typeface="Times New Roman" panose="02020603050405020304" pitchFamily="18" charset="0"/>
              <a:cs typeface="Times New Roman" panose="02020603050405020304" pitchFamily="18" charset="0"/>
            </a:endParaRPr>
          </a:p>
          <a:p>
            <a:pPr algn="r" defTabSz="914400">
              <a:lnSpc>
                <a:spcPct val="90000"/>
              </a:lnSpc>
              <a:spcBef>
                <a:spcPts val="1000"/>
              </a:spcBef>
              <a:buFont typeface="Arial" panose="020B0604020202020204" pitchFamily="34" charset="0"/>
              <a:buNone/>
            </a:pPr>
            <a:r>
              <a:rPr lang="en-US" altLang="zh-CN" sz="3200" dirty="0" smtClean="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From Wikipedia</a:t>
            </a:r>
            <a:endParaRPr lang="zh-CN" altLang="en-US" sz="3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95757" y="583324"/>
            <a:ext cx="4580284" cy="646331"/>
          </a:xfrm>
          <a:prstGeom prst="rect">
            <a:avLst/>
          </a:prstGeom>
          <a:noFill/>
        </p:spPr>
        <p:txBody>
          <a:bodyPr wrap="square" rtlCol="0">
            <a:spAutoFit/>
          </a:bodyPr>
          <a:lstStyle/>
          <a:p>
            <a:r>
              <a:rPr lang="en-US" altLang="zh-CN" sz="3600" b="1" dirty="0" smtClean="0">
                <a:latin typeface="Arial" panose="020B0604020202020204" pitchFamily="34" charset="0"/>
                <a:cs typeface="Arial" panose="020B0604020202020204" pitchFamily="34" charset="0"/>
              </a:rPr>
              <a:t>Definition of DSA</a:t>
            </a:r>
            <a:endParaRPr lang="zh-CN" alt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276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latin typeface="Arial" panose="020B0604020202020204" pitchFamily="34" charset="0"/>
                <a:cs typeface="Arial" panose="020B0604020202020204" pitchFamily="34" charset="0"/>
              </a:rPr>
              <a:t>DSA consists of the following two parts</a:t>
            </a:r>
            <a:r>
              <a:rPr lang="zh-CN" altLang="en-US" sz="3600" b="1" dirty="0" smtClean="0">
                <a:latin typeface="Arial" panose="020B0604020202020204" pitchFamily="34" charset="0"/>
                <a:cs typeface="Arial" panose="020B0604020202020204" pitchFamily="34" charset="0"/>
              </a:rPr>
              <a:t>：</a:t>
            </a:r>
            <a:endParaRPr lang="zh-CN" altLang="en-US" sz="3600" b="1" dirty="0">
              <a:latin typeface="Arial" panose="020B0604020202020204" pitchFamily="34" charset="0"/>
              <a:cs typeface="Arial" panose="020B0604020202020204" pitchFamily="34" charset="0"/>
            </a:endParaRPr>
          </a:p>
        </p:txBody>
      </p:sp>
      <p:sp>
        <p:nvSpPr>
          <p:cNvPr id="4" name="圆角矩形 3"/>
          <p:cNvSpPr/>
          <p:nvPr/>
        </p:nvSpPr>
        <p:spPr>
          <a:xfrm>
            <a:off x="1513490" y="3358055"/>
            <a:ext cx="1844565" cy="93016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Arial" panose="020B0604020202020204" pitchFamily="34" charset="0"/>
                <a:cs typeface="Arial" panose="020B0604020202020204" pitchFamily="34" charset="0"/>
              </a:rPr>
              <a:t>DSA</a:t>
            </a:r>
            <a:endParaRPr lang="zh-CN" altLang="en-US" sz="2800" b="1" dirty="0">
              <a:latin typeface="Arial" panose="020B0604020202020204" pitchFamily="34" charset="0"/>
              <a:cs typeface="Arial" panose="020B0604020202020204" pitchFamily="34" charset="0"/>
            </a:endParaRPr>
          </a:p>
        </p:txBody>
      </p:sp>
      <p:sp>
        <p:nvSpPr>
          <p:cNvPr id="5" name="左大括号 4"/>
          <p:cNvSpPr/>
          <p:nvPr/>
        </p:nvSpPr>
        <p:spPr>
          <a:xfrm>
            <a:off x="3484179" y="2314356"/>
            <a:ext cx="725214" cy="309004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6" name="矩形 5"/>
          <p:cNvSpPr/>
          <p:nvPr/>
        </p:nvSpPr>
        <p:spPr>
          <a:xfrm>
            <a:off x="4335517" y="2490952"/>
            <a:ext cx="6101255" cy="867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Arial" panose="020B0604020202020204" pitchFamily="34" charset="0"/>
                <a:cs typeface="Arial" panose="020B0604020202020204" pitchFamily="34" charset="0"/>
              </a:rPr>
              <a:t>I. Generation </a:t>
            </a:r>
            <a:r>
              <a:rPr lang="en-US" altLang="zh-CN" b="1" dirty="0">
                <a:latin typeface="Arial" panose="020B0604020202020204" pitchFamily="34" charset="0"/>
                <a:cs typeface="Arial" panose="020B0604020202020204" pitchFamily="34" charset="0"/>
              </a:rPr>
              <a:t>of a pair of public key and private key</a:t>
            </a:r>
            <a:endParaRPr lang="zh-CN" altLang="en-US" dirty="0"/>
          </a:p>
        </p:txBody>
      </p:sp>
      <p:sp>
        <p:nvSpPr>
          <p:cNvPr id="7" name="矩形 6"/>
          <p:cNvSpPr/>
          <p:nvPr/>
        </p:nvSpPr>
        <p:spPr>
          <a:xfrm>
            <a:off x="4335517" y="4303986"/>
            <a:ext cx="6101255" cy="8671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Arial" panose="020B0604020202020204" pitchFamily="34" charset="0"/>
                <a:cs typeface="Arial" panose="020B0604020202020204" pitchFamily="34" charset="0"/>
              </a:rPr>
              <a:t>II</a:t>
            </a:r>
            <a:r>
              <a:rPr lang="en-US" altLang="zh-CN" b="1" dirty="0">
                <a:latin typeface="Arial" panose="020B0604020202020204" pitchFamily="34" charset="0"/>
                <a:cs typeface="Arial" panose="020B0604020202020204" pitchFamily="34" charset="0"/>
              </a:rPr>
              <a:t>. Generation and verification of digital signature</a:t>
            </a:r>
            <a:endParaRPr lang="zh-CN" altLang="en-US" dirty="0"/>
          </a:p>
        </p:txBody>
      </p:sp>
    </p:spTree>
    <p:extLst>
      <p:ext uri="{BB962C8B-B14F-4D97-AF65-F5344CB8AC3E}">
        <p14:creationId xmlns:p14="http://schemas.microsoft.com/office/powerpoint/2010/main" val="48283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13490" y="3358055"/>
            <a:ext cx="1844565" cy="9301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Arial" panose="020B0604020202020204" pitchFamily="34" charset="0"/>
                <a:cs typeface="Arial" panose="020B0604020202020204" pitchFamily="34" charset="0"/>
              </a:rPr>
              <a:t>Two</a:t>
            </a:r>
          </a:p>
          <a:p>
            <a:pPr algn="ctr"/>
            <a:r>
              <a:rPr lang="en-US" altLang="zh-CN" sz="2800" b="1" dirty="0" smtClean="0">
                <a:latin typeface="Arial" panose="020B0604020202020204" pitchFamily="34" charset="0"/>
                <a:cs typeface="Arial" panose="020B0604020202020204" pitchFamily="34" charset="0"/>
              </a:rPr>
              <a:t>phases</a:t>
            </a:r>
            <a:endParaRPr lang="zh-CN" altLang="en-US" sz="2800" b="1" dirty="0">
              <a:latin typeface="Arial" panose="020B0604020202020204" pitchFamily="34" charset="0"/>
              <a:cs typeface="Arial" panose="020B0604020202020204" pitchFamily="34" charset="0"/>
            </a:endParaRPr>
          </a:p>
        </p:txBody>
      </p:sp>
      <p:sp>
        <p:nvSpPr>
          <p:cNvPr id="5" name="左大括号 4"/>
          <p:cNvSpPr/>
          <p:nvPr/>
        </p:nvSpPr>
        <p:spPr>
          <a:xfrm>
            <a:off x="3484179" y="2314356"/>
            <a:ext cx="725214" cy="3090042"/>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6" name="矩形 5"/>
          <p:cNvSpPr/>
          <p:nvPr/>
        </p:nvSpPr>
        <p:spPr>
          <a:xfrm>
            <a:off x="4335517" y="2490952"/>
            <a:ext cx="6101255" cy="8671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Arial" panose="020B0604020202020204" pitchFamily="34" charset="0"/>
                <a:cs typeface="Arial" panose="020B0604020202020204" pitchFamily="34" charset="0"/>
              </a:rPr>
              <a:t>I</a:t>
            </a:r>
            <a:r>
              <a:rPr lang="en-US" altLang="zh-CN" b="1" dirty="0">
                <a:solidFill>
                  <a:schemeClr val="tx1"/>
                </a:solidFill>
                <a:latin typeface="Arial" panose="020B0604020202020204" pitchFamily="34" charset="0"/>
                <a:cs typeface="Arial" panose="020B0604020202020204" pitchFamily="34" charset="0"/>
              </a:rPr>
              <a:t>. </a:t>
            </a:r>
            <a:r>
              <a:rPr lang="en-US" altLang="zh-CN" b="1" dirty="0" smtClean="0">
                <a:solidFill>
                  <a:schemeClr val="tx1"/>
                </a:solidFill>
                <a:latin typeface="Arial" panose="020B0604020202020204" pitchFamily="34" charset="0"/>
                <a:cs typeface="Arial" panose="020B0604020202020204" pitchFamily="34" charset="0"/>
              </a:rPr>
              <a:t>A </a:t>
            </a:r>
            <a:r>
              <a:rPr lang="en-US" altLang="zh-CN" b="1" dirty="0">
                <a:solidFill>
                  <a:schemeClr val="tx1"/>
                </a:solidFill>
                <a:latin typeface="Arial" panose="020B0604020202020204" pitchFamily="34" charset="0"/>
                <a:cs typeface="Arial" panose="020B0604020202020204" pitchFamily="34" charset="0"/>
              </a:rPr>
              <a:t>choice of algorithm parameters which may be shared between different users of the system</a:t>
            </a:r>
            <a:endParaRPr lang="zh-CN" altLang="en-US" dirty="0">
              <a:solidFill>
                <a:schemeClr val="tx1"/>
              </a:solidFill>
            </a:endParaRPr>
          </a:p>
        </p:txBody>
      </p:sp>
      <p:sp>
        <p:nvSpPr>
          <p:cNvPr id="7" name="矩形 6"/>
          <p:cNvSpPr/>
          <p:nvPr/>
        </p:nvSpPr>
        <p:spPr>
          <a:xfrm>
            <a:off x="4335517" y="4303986"/>
            <a:ext cx="6101255" cy="86710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Arial" panose="020B0604020202020204" pitchFamily="34" charset="0"/>
                <a:cs typeface="Arial" panose="020B0604020202020204" pitchFamily="34" charset="0"/>
              </a:rPr>
              <a:t>II</a:t>
            </a:r>
            <a:r>
              <a:rPr lang="en-US" altLang="zh-CN" b="1" dirty="0">
                <a:solidFill>
                  <a:schemeClr val="tx1"/>
                </a:solidFill>
                <a:latin typeface="Arial" panose="020B0604020202020204" pitchFamily="34" charset="0"/>
                <a:cs typeface="Arial" panose="020B0604020202020204" pitchFamily="34" charset="0"/>
              </a:rPr>
              <a:t>. </a:t>
            </a:r>
            <a:r>
              <a:rPr lang="en-US" altLang="zh-CN" b="1" dirty="0" smtClean="0">
                <a:solidFill>
                  <a:schemeClr val="tx1"/>
                </a:solidFill>
                <a:latin typeface="Arial" panose="020B0604020202020204" pitchFamily="34" charset="0"/>
                <a:cs typeface="Arial" panose="020B0604020202020204" pitchFamily="34" charset="0"/>
              </a:rPr>
              <a:t>Computing </a:t>
            </a:r>
            <a:r>
              <a:rPr lang="en-US" altLang="zh-CN" b="1" dirty="0">
                <a:solidFill>
                  <a:schemeClr val="tx1"/>
                </a:solidFill>
                <a:latin typeface="Arial" panose="020B0604020202020204" pitchFamily="34" charset="0"/>
                <a:cs typeface="Arial" panose="020B0604020202020204" pitchFamily="34" charset="0"/>
              </a:rPr>
              <a:t>public and private keys for a single </a:t>
            </a:r>
            <a:r>
              <a:rPr lang="en-US" altLang="zh-CN" b="1" dirty="0" smtClean="0">
                <a:solidFill>
                  <a:schemeClr val="tx1"/>
                </a:solidFill>
                <a:latin typeface="Arial" panose="020B0604020202020204" pitchFamily="34" charset="0"/>
                <a:cs typeface="Arial" panose="020B0604020202020204" pitchFamily="34" charset="0"/>
              </a:rPr>
              <a:t>user</a:t>
            </a:r>
            <a:endParaRPr lang="zh-CN" altLang="en-US" dirty="0">
              <a:solidFill>
                <a:schemeClr val="tx1"/>
              </a:solidFill>
            </a:endParaRPr>
          </a:p>
        </p:txBody>
      </p:sp>
      <p:sp>
        <p:nvSpPr>
          <p:cNvPr id="8" name="标题 1"/>
          <p:cNvSpPr>
            <a:spLocks noGrp="1"/>
          </p:cNvSpPr>
          <p:nvPr>
            <p:ph type="title"/>
          </p:nvPr>
        </p:nvSpPr>
        <p:spPr>
          <a:xfrm>
            <a:off x="838200" y="365125"/>
            <a:ext cx="10515600" cy="1325563"/>
          </a:xfrm>
        </p:spPr>
        <p:txBody>
          <a:bodyPr>
            <a:normAutofit/>
          </a:bodyPr>
          <a:lstStyle/>
          <a:p>
            <a:r>
              <a:rPr lang="en-US" altLang="zh-CN" sz="3600" b="1" dirty="0" smtClean="0">
                <a:latin typeface="Arial" panose="020B0604020202020204" pitchFamily="34" charset="0"/>
                <a:cs typeface="Arial" panose="020B0604020202020204" pitchFamily="34" charset="0"/>
              </a:rPr>
              <a:t>Key generation has two phases</a:t>
            </a:r>
            <a:r>
              <a:rPr lang="zh-CN" altLang="en-US" sz="3600" b="1" dirty="0" smtClean="0">
                <a:latin typeface="Arial" panose="020B0604020202020204" pitchFamily="34" charset="0"/>
                <a:cs typeface="Arial" panose="020B0604020202020204" pitchFamily="34" charset="0"/>
              </a:rPr>
              <a:t>：</a:t>
            </a:r>
            <a:endParaRPr lang="en-US" altLang="zh-CN" sz="3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699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36" y="2196374"/>
            <a:ext cx="10363826" cy="2841804"/>
          </a:xfrm>
          <a:noFill/>
        </p:spPr>
        <p:txBody>
          <a:bodyPr wrap="square" rtlCol="0">
            <a:spAutoFit/>
          </a:bodyPr>
          <a:lstStyle/>
          <a:p>
            <a:pPr marL="0" indent="0" defTabSz="457200">
              <a:buNone/>
            </a:pPr>
            <a:r>
              <a:rPr lang="en-US" altLang="zh-CN" sz="3600" b="1" dirty="0">
                <a:latin typeface="Arial" panose="020B0604020202020204" pitchFamily="34" charset="0"/>
                <a:cs typeface="Arial" panose="020B0604020202020204" pitchFamily="34" charset="0"/>
              </a:rPr>
              <a:t>Reference</a:t>
            </a:r>
            <a:r>
              <a:rPr lang="zh-CN" altLang="en-US" sz="3600" b="1" dirty="0">
                <a:latin typeface="Arial" panose="020B0604020202020204" pitchFamily="34" charset="0"/>
                <a:cs typeface="Arial" panose="020B0604020202020204" pitchFamily="34" charset="0"/>
              </a:rPr>
              <a:t>：</a:t>
            </a:r>
            <a:endParaRPr lang="en-US" altLang="zh-CN" sz="3600" b="1" dirty="0">
              <a:latin typeface="Arial" panose="020B0604020202020204" pitchFamily="34" charset="0"/>
              <a:cs typeface="Arial" panose="020B0604020202020204" pitchFamily="34" charset="0"/>
            </a:endParaRPr>
          </a:p>
          <a:p>
            <a:pPr marL="0" indent="0" defTabSz="457200">
              <a:buNone/>
            </a:pPr>
            <a:r>
              <a:rPr lang="en-US" altLang="zh-CN" sz="3600" b="1" dirty="0" smtClean="0">
                <a:latin typeface="Arial" panose="020B0604020202020204" pitchFamily="34" charset="0"/>
                <a:cs typeface="Arial" panose="020B0604020202020204" pitchFamily="34" charset="0"/>
                <a:hlinkClick r:id="rId2"/>
              </a:rPr>
              <a:t> https</a:t>
            </a:r>
            <a:r>
              <a:rPr lang="en-US" altLang="zh-CN" sz="3600" b="1" dirty="0">
                <a:latin typeface="Arial" panose="020B0604020202020204" pitchFamily="34" charset="0"/>
                <a:cs typeface="Arial" panose="020B0604020202020204" pitchFamily="34" charset="0"/>
                <a:hlinkClick r:id="rId2"/>
              </a:rPr>
              <a:t>://</a:t>
            </a:r>
            <a:r>
              <a:rPr lang="en-US" altLang="zh-CN" sz="3600" b="1" dirty="0">
                <a:latin typeface="Arial" panose="020B0604020202020204" pitchFamily="34" charset="0"/>
                <a:cs typeface="Arial" panose="020B0604020202020204" pitchFamily="34" charset="0"/>
                <a:hlinkClick r:id="rId2"/>
              </a:rPr>
              <a:t>en.wikipedia.org/wiki/Digital_Signature_Algorithm</a:t>
            </a:r>
            <a:endParaRPr lang="en-US" altLang="zh-CN" sz="3600" b="1" dirty="0">
              <a:latin typeface="Arial" panose="020B0604020202020204" pitchFamily="34" charset="0"/>
              <a:cs typeface="Arial" panose="020B0604020202020204" pitchFamily="34" charset="0"/>
            </a:endParaRPr>
          </a:p>
          <a:p>
            <a:pPr marL="0" defTabSz="457200"/>
            <a:endParaRPr lang="zh-CN" alt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412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2877"/>
            <a:ext cx="10515600" cy="1325563"/>
          </a:xfrm>
        </p:spPr>
        <p:txBody>
          <a:bodyPr/>
          <a:lstStyle/>
          <a:p>
            <a:endParaRPr lang="zh-CN" altLang="en-US"/>
          </a:p>
        </p:txBody>
      </p:sp>
      <p:sp>
        <p:nvSpPr>
          <p:cNvPr id="3" name="内容占位符 2"/>
          <p:cNvSpPr>
            <a:spLocks noGrp="1"/>
          </p:cNvSpPr>
          <p:nvPr>
            <p:ph idx="1"/>
          </p:nvPr>
        </p:nvSpPr>
        <p:spPr>
          <a:xfrm>
            <a:off x="838200" y="2948096"/>
            <a:ext cx="10515600" cy="4351338"/>
          </a:xfrm>
        </p:spPr>
        <p:txBody>
          <a:bodyPr>
            <a:normAutofit/>
          </a:bodyPr>
          <a:lstStyle/>
          <a:p>
            <a:pPr marL="0" indent="0" algn="ctr">
              <a:buNone/>
            </a:pPr>
            <a:r>
              <a:rPr lang="en-US" altLang="zh-CN" sz="5400" b="1" dirty="0" smtClean="0">
                <a:latin typeface="Arial" panose="020B0604020202020204" pitchFamily="34" charset="0"/>
                <a:cs typeface="Arial" panose="020B0604020202020204" pitchFamily="34" charset="0"/>
              </a:rPr>
              <a:t>Thank you!</a:t>
            </a:r>
            <a:endParaRPr lang="zh-CN" altLang="en-US"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265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270</Words>
  <Application>Microsoft Office PowerPoint</Application>
  <PresentationFormat>宽屏</PresentationFormat>
  <Paragraphs>21</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Arial</vt:lpstr>
      <vt:lpstr>Calibri</vt:lpstr>
      <vt:lpstr>Calibri Light</vt:lpstr>
      <vt:lpstr>Times New Roman</vt:lpstr>
      <vt:lpstr>Office 主题</vt:lpstr>
      <vt:lpstr>DSA (Digital Signature Algorithms)</vt:lpstr>
      <vt:lpstr>PowerPoint 演示文稿</vt:lpstr>
      <vt:lpstr>PowerPoint 演示文稿</vt:lpstr>
      <vt:lpstr>DSA consists of the following two parts：</vt:lpstr>
      <vt:lpstr>Key generation has two phases：</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(Digital Signature Algorithms)</dc:title>
  <dc:creator>朱佳</dc:creator>
  <cp:lastModifiedBy>Windows User</cp:lastModifiedBy>
  <cp:revision>13</cp:revision>
  <dcterms:created xsi:type="dcterms:W3CDTF">2017-10-18T13:21:37Z</dcterms:created>
  <dcterms:modified xsi:type="dcterms:W3CDTF">2017-10-18T16:26:04Z</dcterms:modified>
</cp:coreProperties>
</file>