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75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91" r:id="rId17"/>
    <p:sldId id="272" r:id="rId18"/>
    <p:sldId id="270" r:id="rId19"/>
    <p:sldId id="269" r:id="rId20"/>
    <p:sldId id="276" r:id="rId21"/>
    <p:sldId id="268" r:id="rId22"/>
    <p:sldId id="273" r:id="rId23"/>
    <p:sldId id="277" r:id="rId24"/>
    <p:sldId id="278" r:id="rId25"/>
    <p:sldId id="279" r:id="rId26"/>
    <p:sldId id="280" r:id="rId27"/>
    <p:sldId id="281" r:id="rId28"/>
    <p:sldId id="282" r:id="rId29"/>
    <p:sldId id="285" r:id="rId30"/>
    <p:sldId id="283" r:id="rId31"/>
    <p:sldId id="286" r:id="rId32"/>
    <p:sldId id="287" r:id="rId33"/>
    <p:sldId id="288" r:id="rId34"/>
    <p:sldId id="289" r:id="rId35"/>
    <p:sldId id="290" r:id="rId36"/>
    <p:sldId id="260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2D8CFF"/>
    <a:srgbClr val="9189FF"/>
    <a:srgbClr val="FFF533"/>
    <a:srgbClr val="CB8E3D"/>
    <a:srgbClr val="EAB05C"/>
    <a:srgbClr val="FF6DEA"/>
    <a:srgbClr val="DD87A6"/>
    <a:srgbClr val="BA2D1C"/>
    <a:srgbClr val="FFE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04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3376211"/>
            <a:ext cx="8266242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4252" y="2724455"/>
            <a:ext cx="7280955" cy="763524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3880"/>
            <a:ext cx="8229600" cy="7626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9254"/>
            <a:ext cx="8229600" cy="326444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145" y="162200"/>
            <a:ext cx="6405375" cy="903587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2145" y="1104507"/>
            <a:ext cx="6405375" cy="3658289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08" y="433879"/>
            <a:ext cx="8075311" cy="734703"/>
          </a:xfrm>
        </p:spPr>
        <p:txBody>
          <a:bodyPr>
            <a:normAutofit/>
          </a:bodyPr>
          <a:lstStyle>
            <a:lvl1pPr algn="r">
              <a:defRPr sz="3600" u="none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8" y="1544993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6"/>
            <a:ext cx="4035120" cy="2427818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544992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42781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3885" y="3335275"/>
            <a:ext cx="4891440" cy="1527050"/>
          </a:xfrm>
        </p:spPr>
        <p:txBody>
          <a:bodyPr>
            <a:normAutofit/>
          </a:bodyPr>
          <a:lstStyle/>
          <a:p>
            <a:pPr algn="ctr"/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Estimativa da obesidade em pessoas com idades entre os 14 e os 61 anos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25F67E-8387-4530-8930-A5D21D9C7379}"/>
              </a:ext>
            </a:extLst>
          </p:cNvPr>
          <p:cNvSpPr txBox="1"/>
          <p:nvPr/>
        </p:nvSpPr>
        <p:spPr>
          <a:xfrm>
            <a:off x="3625158" y="-98315"/>
            <a:ext cx="18936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PT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pt-PT" sz="2000" b="1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LETI-ANADI </a:t>
            </a:r>
            <a:endParaRPr lang="pt-P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7466D-021F-995E-C9E7-020DCD0E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Correlação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16086B6-6401-4D3B-82DF-19E747AEC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3723" y="1104900"/>
            <a:ext cx="4341541" cy="3657600"/>
          </a:xfrm>
        </p:spPr>
      </p:pic>
    </p:spTree>
    <p:extLst>
      <p:ext uri="{BB962C8B-B14F-4D97-AF65-F5344CB8AC3E}">
        <p14:creationId xmlns:p14="http://schemas.microsoft.com/office/powerpoint/2010/main" val="351156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7466D-021F-995E-C9E7-020DCD0E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Regressão Linear Simples (Idade)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73D3D04E-F710-E608-911E-24671395F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846" y="1065787"/>
            <a:ext cx="4516158" cy="3657600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21A5287-56A2-389B-724F-872A41A80821}"/>
              </a:ext>
            </a:extLst>
          </p:cNvPr>
          <p:cNvSpPr txBox="1"/>
          <p:nvPr/>
        </p:nvSpPr>
        <p:spPr>
          <a:xfrm>
            <a:off x="7167985" y="1197405"/>
            <a:ext cx="167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pt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6.519 </a:t>
            </a:r>
          </a:p>
          <a:p>
            <a:r>
              <a:rPr lang="pt-PT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r>
              <a:rPr lang="pt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7.8514 </a:t>
            </a:r>
          </a:p>
        </p:txBody>
      </p:sp>
    </p:spTree>
    <p:extLst>
      <p:ext uri="{BB962C8B-B14F-4D97-AF65-F5344CB8AC3E}">
        <p14:creationId xmlns:p14="http://schemas.microsoft.com/office/powerpoint/2010/main" val="68335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7466D-021F-995E-C9E7-020DCD0E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Regressão Linear Simples (Peso)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21A5287-56A2-389B-724F-872A41A80821}"/>
              </a:ext>
            </a:extLst>
          </p:cNvPr>
          <p:cNvSpPr txBox="1"/>
          <p:nvPr/>
        </p:nvSpPr>
        <p:spPr>
          <a:xfrm>
            <a:off x="7167985" y="1197405"/>
            <a:ext cx="167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pt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2.3652</a:t>
            </a:r>
          </a:p>
          <a:p>
            <a:r>
              <a:rPr lang="pt-PT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r>
              <a:rPr lang="pt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2.9047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E60DCA11-2ED8-655C-0EA5-A5D8A9E03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130" y="1065787"/>
            <a:ext cx="4044013" cy="3657600"/>
          </a:xfrm>
        </p:spPr>
      </p:pic>
    </p:spTree>
    <p:extLst>
      <p:ext uri="{BB962C8B-B14F-4D97-AF65-F5344CB8AC3E}">
        <p14:creationId xmlns:p14="http://schemas.microsoft.com/office/powerpoint/2010/main" val="3645165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423FB-0646-FB43-DD01-77D7B5C7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Previsão do atributo “IMC”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9031134-685B-358F-E210-7B801038C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Regressão Linear Múltipla</a:t>
            </a:r>
          </a:p>
          <a:p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Árvore de Regressão</a:t>
            </a:r>
          </a:p>
          <a:p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Redes Neuronais</a:t>
            </a:r>
          </a:p>
        </p:txBody>
      </p:sp>
    </p:spTree>
    <p:extLst>
      <p:ext uri="{BB962C8B-B14F-4D97-AF65-F5344CB8AC3E}">
        <p14:creationId xmlns:p14="http://schemas.microsoft.com/office/powerpoint/2010/main" val="288380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7466D-021F-995E-C9E7-020DCD0E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Regressão Linear Múltipla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51568BF-BE00-1C67-FDCC-821F8D992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245" y="1065787"/>
            <a:ext cx="3970330" cy="8611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6E1C626-4A6C-6598-2CC8-367DA1F825BB}"/>
                  </a:ext>
                </a:extLst>
              </p:cNvPr>
              <p:cNvSpPr txBox="1"/>
              <p:nvPr/>
            </p:nvSpPr>
            <p:spPr>
              <a:xfrm>
                <a:off x="3823205" y="3663112"/>
                <a:ext cx="259598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/>
                <a14:m>
                  <m:oMath xmlns:m="http://schemas.openxmlformats.org/officeDocument/2006/math">
                    <m:sSup>
                      <m:sSupPr>
                        <m:ctrlPr>
                          <a:rPr lang="pt-PT" sz="18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pt-PT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p>
                        <m:r>
                          <a:rPr lang="pt-PT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pt-PT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</m:oMath>
                </a14:m>
                <a:r>
                  <a:rPr lang="pt-PT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= 87.7441</a:t>
                </a:r>
              </a:p>
              <a:p>
                <a:pPr lvl="0" algn="just"/>
                <a:r>
                  <a:rPr lang="pt-PT" sz="1800" i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MAE</a:t>
                </a:r>
                <a:r>
                  <a:rPr lang="pt-PT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2.2887</a:t>
                </a:r>
              </a:p>
              <a:p>
                <a:pPr lvl="0" algn="just"/>
                <a:r>
                  <a:rPr lang="pt-PT" sz="1800" i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MSE</a:t>
                </a:r>
                <a:r>
                  <a:rPr lang="pt-PT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7.9187</a:t>
                </a:r>
              </a:p>
              <a:p>
                <a:pPr lvl="0" algn="just"/>
                <a:r>
                  <a:rPr lang="pt-PT" sz="1800" i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RMSE</a:t>
                </a:r>
                <a:r>
                  <a:rPr lang="pt-PT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= 2.814</a:t>
                </a:r>
              </a:p>
              <a:p>
                <a:endParaRPr lang="pt-P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6E1C626-4A6C-6598-2CC8-367DA1F82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05" y="3663112"/>
                <a:ext cx="2595985" cy="1477328"/>
              </a:xfrm>
              <a:prstGeom prst="rect">
                <a:avLst/>
              </a:prstGeom>
              <a:blipFill>
                <a:blip r:embed="rId3"/>
                <a:stretch>
                  <a:fillRect l="-1878" t="-247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9BFF34D7-1E6C-02F4-55CC-D2B341FF4D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290365"/>
              </p:ext>
            </p:extLst>
          </p:nvPr>
        </p:nvGraphicFramePr>
        <p:xfrm>
          <a:off x="3335630" y="2185443"/>
          <a:ext cx="3083560" cy="1219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892810">
                  <a:extLst>
                    <a:ext uri="{9D8B030D-6E8A-4147-A177-3AD203B41FA5}">
                      <a16:colId xmlns:a16="http://schemas.microsoft.com/office/drawing/2014/main" val="2438908639"/>
                    </a:ext>
                  </a:extLst>
                </a:gridCol>
                <a:gridCol w="1057910">
                  <a:extLst>
                    <a:ext uri="{9D8B030D-6E8A-4147-A177-3AD203B41FA5}">
                      <a16:colId xmlns:a16="http://schemas.microsoft.com/office/drawing/2014/main" val="1784081214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036000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 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Actual value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pt-PT" sz="1000" dirty="0" err="1">
                          <a:solidFill>
                            <a:schemeClr val="bg1"/>
                          </a:solidFill>
                          <a:effectLst/>
                        </a:rPr>
                        <a:t>Predicted</a:t>
                      </a:r>
                      <a:r>
                        <a:rPr lang="pt-PT" sz="1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000" dirty="0" err="1"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endParaRPr lang="pt-PT" sz="10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pt-PT" sz="1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pt-PT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604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1989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41.889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36.666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4633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1700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36.035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35.586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1801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1801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42.912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44.068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2064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1482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32.648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28.106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5753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1303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34.660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35.935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778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468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7466D-021F-995E-C9E7-020DCD0E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Árvore de Regressão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EDBFBAB-7A21-902F-5115-681CCE25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PT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nos dados de treino: 0.464</a:t>
            </a:r>
          </a:p>
          <a:p>
            <a:pPr marL="0" indent="0">
              <a:buNone/>
            </a:pPr>
            <a:r>
              <a:rPr lang="pt-P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nos dados de teste: 0.575</a:t>
            </a:r>
          </a:p>
          <a:p>
            <a:pPr marL="0" indent="0">
              <a:buNone/>
            </a:pPr>
            <a:r>
              <a:rPr lang="pt-PT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0.7656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90539C-DAD5-F0A3-1A40-B1C65F963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655" y="1104507"/>
            <a:ext cx="3984710" cy="251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33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7466D-021F-995E-C9E7-020DCD0E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Redes Neuronais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58D8CF2-EBAC-3547-D669-83827510ECA6}"/>
              </a:ext>
            </a:extLst>
          </p:cNvPr>
          <p:cNvSpPr txBox="1"/>
          <p:nvPr/>
        </p:nvSpPr>
        <p:spPr>
          <a:xfrm>
            <a:off x="2434130" y="1502815"/>
            <a:ext cx="137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 1: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266823A-797E-D4A2-F745-CC44336556DA}"/>
              </a:ext>
            </a:extLst>
          </p:cNvPr>
          <p:cNvSpPr txBox="1"/>
          <p:nvPr/>
        </p:nvSpPr>
        <p:spPr>
          <a:xfrm>
            <a:off x="2434129" y="3029865"/>
            <a:ext cx="137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Marcador de Posição de Conteúdo 4">
                <a:extLst>
                  <a:ext uri="{FF2B5EF4-FFF2-40B4-BE49-F238E27FC236}">
                    <a16:creationId xmlns:a16="http://schemas.microsoft.com/office/drawing/2014/main" id="{2868BC30-1EA4-A9C6-489A-325F68F7C13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96498011"/>
                  </p:ext>
                </p:extLst>
              </p:nvPr>
            </p:nvGraphicFramePr>
            <p:xfrm>
              <a:off x="3503065" y="1156705"/>
              <a:ext cx="3083560" cy="10668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699135">
                      <a:extLst>
                        <a:ext uri="{9D8B030D-6E8A-4147-A177-3AD203B41FA5}">
                          <a16:colId xmlns:a16="http://schemas.microsoft.com/office/drawing/2014/main" val="1622509491"/>
                        </a:ext>
                      </a:extLst>
                    </a:gridCol>
                    <a:gridCol w="698500">
                      <a:extLst>
                        <a:ext uri="{9D8B030D-6E8A-4147-A177-3AD203B41FA5}">
                          <a16:colId xmlns:a16="http://schemas.microsoft.com/office/drawing/2014/main" val="749028806"/>
                        </a:ext>
                      </a:extLst>
                    </a:gridCol>
                    <a:gridCol w="587530">
                      <a:extLst>
                        <a:ext uri="{9D8B030D-6E8A-4147-A177-3AD203B41FA5}">
                          <a16:colId xmlns:a16="http://schemas.microsoft.com/office/drawing/2014/main" val="3596794312"/>
                        </a:ext>
                      </a:extLst>
                    </a:gridCol>
                    <a:gridCol w="458115">
                      <a:extLst>
                        <a:ext uri="{9D8B030D-6E8A-4147-A177-3AD203B41FA5}">
                          <a16:colId xmlns:a16="http://schemas.microsoft.com/office/drawing/2014/main" val="3371056767"/>
                        </a:ext>
                      </a:extLst>
                    </a:gridCol>
                    <a:gridCol w="640280">
                      <a:extLst>
                        <a:ext uri="{9D8B030D-6E8A-4147-A177-3AD203B41FA5}">
                          <a16:colId xmlns:a16="http://schemas.microsoft.com/office/drawing/2014/main" val="42520275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i="1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Activation</a:t>
                          </a:r>
                          <a:endParaRPr lang="pt-PT" sz="1000" i="1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 algn="ctr"/>
                          <a:r>
                            <a:rPr lang="pt-PT" sz="1000" i="1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Hidden</a:t>
                          </a:r>
                          <a:r>
                            <a:rPr lang="pt-PT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 </a:t>
                          </a:r>
                          <a:r>
                            <a:rPr lang="pt-PT" sz="1000" i="1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Layers</a:t>
                          </a:r>
                          <a:endParaRPr lang="pt-PT" sz="1000" i="1" dirty="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pt-PT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pt-PT" sz="1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PT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pt-PT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PT" sz="1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i="1" dirty="0">
                              <a:solidFill>
                                <a:schemeClr val="bg1"/>
                              </a:solidFill>
                              <a:effectLst/>
                            </a:rPr>
                            <a:t>MAE</a:t>
                          </a:r>
                          <a:endParaRPr lang="pt-PT" sz="1000" i="1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i="1" dirty="0">
                              <a:solidFill>
                                <a:schemeClr val="bg1"/>
                              </a:solidFill>
                              <a:effectLst/>
                            </a:rPr>
                            <a:t>RMSE</a:t>
                          </a:r>
                          <a:endParaRPr lang="pt-PT" sz="1000" i="1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29268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i="1" dirty="0" err="1">
                              <a:effectLst/>
                            </a:rPr>
                            <a:t>relu</a:t>
                          </a:r>
                          <a:endParaRPr lang="pt-PT" sz="1000" i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22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0.971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1.065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1.388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376160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i="1" dirty="0" err="1">
                              <a:effectLst/>
                            </a:rPr>
                            <a:t>tanh</a:t>
                          </a:r>
                          <a:endParaRPr lang="pt-PT" sz="1000" i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24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0.989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0.621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dirty="0">
                              <a:effectLst/>
                            </a:rPr>
                            <a:t>0.839</a:t>
                          </a:r>
                          <a:endParaRPr lang="pt-PT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9105687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i="1" dirty="0" err="1">
                              <a:effectLst/>
                            </a:rPr>
                            <a:t>identity</a:t>
                          </a:r>
                          <a:endParaRPr lang="pt-PT" sz="1000" i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11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0.934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1.614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dirty="0">
                              <a:effectLst/>
                            </a:rPr>
                            <a:t>2.075</a:t>
                          </a:r>
                          <a:endParaRPr lang="pt-PT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638880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Marcador de Posição de Conteúdo 4">
                <a:extLst>
                  <a:ext uri="{FF2B5EF4-FFF2-40B4-BE49-F238E27FC236}">
                    <a16:creationId xmlns:a16="http://schemas.microsoft.com/office/drawing/2014/main" id="{2868BC30-1EA4-A9C6-489A-325F68F7C13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96498011"/>
                  </p:ext>
                </p:extLst>
              </p:nvPr>
            </p:nvGraphicFramePr>
            <p:xfrm>
              <a:off x="3503065" y="1156705"/>
              <a:ext cx="3083560" cy="10668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699135">
                      <a:extLst>
                        <a:ext uri="{9D8B030D-6E8A-4147-A177-3AD203B41FA5}">
                          <a16:colId xmlns:a16="http://schemas.microsoft.com/office/drawing/2014/main" val="1622509491"/>
                        </a:ext>
                      </a:extLst>
                    </a:gridCol>
                    <a:gridCol w="698500">
                      <a:extLst>
                        <a:ext uri="{9D8B030D-6E8A-4147-A177-3AD203B41FA5}">
                          <a16:colId xmlns:a16="http://schemas.microsoft.com/office/drawing/2014/main" val="749028806"/>
                        </a:ext>
                      </a:extLst>
                    </a:gridCol>
                    <a:gridCol w="587530">
                      <a:extLst>
                        <a:ext uri="{9D8B030D-6E8A-4147-A177-3AD203B41FA5}">
                          <a16:colId xmlns:a16="http://schemas.microsoft.com/office/drawing/2014/main" val="3596794312"/>
                        </a:ext>
                      </a:extLst>
                    </a:gridCol>
                    <a:gridCol w="458115">
                      <a:extLst>
                        <a:ext uri="{9D8B030D-6E8A-4147-A177-3AD203B41FA5}">
                          <a16:colId xmlns:a16="http://schemas.microsoft.com/office/drawing/2014/main" val="3371056767"/>
                        </a:ext>
                      </a:extLst>
                    </a:gridCol>
                    <a:gridCol w="640280">
                      <a:extLst>
                        <a:ext uri="{9D8B030D-6E8A-4147-A177-3AD203B41FA5}">
                          <a16:colId xmlns:a16="http://schemas.microsoft.com/office/drawing/2014/main" val="4252027531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i="1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Activation</a:t>
                          </a:r>
                          <a:endParaRPr lang="pt-PT" sz="1000" i="1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 algn="ctr"/>
                          <a:r>
                            <a:rPr lang="pt-PT" sz="1000" i="1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Hidden</a:t>
                          </a:r>
                          <a:r>
                            <a:rPr lang="pt-PT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 </a:t>
                          </a:r>
                          <a:r>
                            <a:rPr lang="pt-PT" sz="1000" i="1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Layers</a:t>
                          </a:r>
                          <a:endParaRPr lang="pt-PT" sz="1000" i="1" dirty="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pt-PT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pt-PT" sz="1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40625" t="-990" r="-190625" b="-881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i="1" dirty="0">
                              <a:solidFill>
                                <a:schemeClr val="bg1"/>
                              </a:solidFill>
                              <a:effectLst/>
                            </a:rPr>
                            <a:t>MAE</a:t>
                          </a:r>
                          <a:endParaRPr lang="pt-PT" sz="1000" i="1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i="1" dirty="0">
                              <a:solidFill>
                                <a:schemeClr val="bg1"/>
                              </a:solidFill>
                              <a:effectLst/>
                            </a:rPr>
                            <a:t>RMSE</a:t>
                          </a:r>
                          <a:endParaRPr lang="pt-PT" sz="1000" i="1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29268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i="1" dirty="0" err="1">
                              <a:effectLst/>
                            </a:rPr>
                            <a:t>relu</a:t>
                          </a:r>
                          <a:endParaRPr lang="pt-PT" sz="1000" i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22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0.971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1.065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1.388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37616023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i="1" dirty="0" err="1">
                              <a:effectLst/>
                            </a:rPr>
                            <a:t>tanh</a:t>
                          </a:r>
                          <a:endParaRPr lang="pt-PT" sz="1000" i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24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0.989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0.621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dirty="0">
                              <a:effectLst/>
                            </a:rPr>
                            <a:t>0.839</a:t>
                          </a:r>
                          <a:endParaRPr lang="pt-PT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9105687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i="1" dirty="0" err="1">
                              <a:effectLst/>
                            </a:rPr>
                            <a:t>identity</a:t>
                          </a:r>
                          <a:endParaRPr lang="pt-PT" sz="1000" i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11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0.934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1.614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dirty="0">
                              <a:effectLst/>
                            </a:rPr>
                            <a:t>2.075</a:t>
                          </a:r>
                          <a:endParaRPr lang="pt-PT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638880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a 9">
                <a:extLst>
                  <a:ext uri="{FF2B5EF4-FFF2-40B4-BE49-F238E27FC236}">
                    <a16:creationId xmlns:a16="http://schemas.microsoft.com/office/drawing/2014/main" id="{8B7FA16A-CDC1-C6D0-1EB1-C801B624C0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2752054"/>
                  </p:ext>
                </p:extLst>
              </p:nvPr>
            </p:nvGraphicFramePr>
            <p:xfrm>
              <a:off x="3503065" y="2681131"/>
              <a:ext cx="3083560" cy="10668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695960">
                      <a:extLst>
                        <a:ext uri="{9D8B030D-6E8A-4147-A177-3AD203B41FA5}">
                          <a16:colId xmlns:a16="http://schemas.microsoft.com/office/drawing/2014/main" val="2521374802"/>
                        </a:ext>
                      </a:extLst>
                    </a:gridCol>
                    <a:gridCol w="678815">
                      <a:extLst>
                        <a:ext uri="{9D8B030D-6E8A-4147-A177-3AD203B41FA5}">
                          <a16:colId xmlns:a16="http://schemas.microsoft.com/office/drawing/2014/main" val="4101616528"/>
                        </a:ext>
                      </a:extLst>
                    </a:gridCol>
                    <a:gridCol w="625120">
                      <a:extLst>
                        <a:ext uri="{9D8B030D-6E8A-4147-A177-3AD203B41FA5}">
                          <a16:colId xmlns:a16="http://schemas.microsoft.com/office/drawing/2014/main" val="4077396293"/>
                        </a:ext>
                      </a:extLst>
                    </a:gridCol>
                    <a:gridCol w="610820">
                      <a:extLst>
                        <a:ext uri="{9D8B030D-6E8A-4147-A177-3AD203B41FA5}">
                          <a16:colId xmlns:a16="http://schemas.microsoft.com/office/drawing/2014/main" val="211694642"/>
                        </a:ext>
                      </a:extLst>
                    </a:gridCol>
                    <a:gridCol w="472845">
                      <a:extLst>
                        <a:ext uri="{9D8B030D-6E8A-4147-A177-3AD203B41FA5}">
                          <a16:colId xmlns:a16="http://schemas.microsoft.com/office/drawing/2014/main" val="413878218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i="1" dirty="0" err="1">
                              <a:effectLst/>
                            </a:rPr>
                            <a:t>Activation</a:t>
                          </a:r>
                          <a:endParaRPr lang="pt-PT" sz="1000" i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 algn="ctr"/>
                          <a:r>
                            <a:rPr lang="pt-PT" sz="1000" i="1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Hidden</a:t>
                          </a:r>
                          <a:r>
                            <a:rPr lang="pt-PT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 </a:t>
                          </a:r>
                          <a:r>
                            <a:rPr lang="pt-PT" sz="1000" i="1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Layers</a:t>
                          </a:r>
                          <a:endParaRPr lang="pt-PT" sz="1000" i="1" dirty="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pt-PT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pt-PT" sz="1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PT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pt-PT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PT" sz="1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i="1" dirty="0">
                              <a:solidFill>
                                <a:schemeClr val="bg1"/>
                              </a:solidFill>
                              <a:effectLst/>
                            </a:rPr>
                            <a:t>MAE</a:t>
                          </a:r>
                          <a:endParaRPr lang="pt-PT" sz="1000" i="1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i="1" dirty="0">
                              <a:solidFill>
                                <a:schemeClr val="bg1"/>
                              </a:solidFill>
                              <a:effectLst/>
                            </a:rPr>
                            <a:t>RMSE</a:t>
                          </a:r>
                          <a:endParaRPr lang="pt-PT" sz="1000" i="1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4841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i="1" dirty="0" err="1">
                              <a:effectLst/>
                            </a:rPr>
                            <a:t>relu</a:t>
                          </a:r>
                          <a:endParaRPr lang="pt-PT" sz="1000" i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(6, 5)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0.9573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1.291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1.674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112713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i="1" dirty="0" err="1">
                              <a:effectLst/>
                            </a:rPr>
                            <a:t>tanh</a:t>
                          </a:r>
                          <a:endParaRPr lang="pt-PT" sz="1000" i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(8, 4)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0.993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0.408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0.683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905851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i="1" dirty="0" err="1">
                              <a:effectLst/>
                            </a:rPr>
                            <a:t>identity</a:t>
                          </a:r>
                          <a:endParaRPr lang="pt-PT" sz="1000" i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(5, 4)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0.937 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1.603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dirty="0">
                              <a:effectLst/>
                            </a:rPr>
                            <a:t>2.041</a:t>
                          </a:r>
                          <a:endParaRPr lang="pt-PT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177916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a 9">
                <a:extLst>
                  <a:ext uri="{FF2B5EF4-FFF2-40B4-BE49-F238E27FC236}">
                    <a16:creationId xmlns:a16="http://schemas.microsoft.com/office/drawing/2014/main" id="{8B7FA16A-CDC1-C6D0-1EB1-C801B624C0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2752054"/>
                  </p:ext>
                </p:extLst>
              </p:nvPr>
            </p:nvGraphicFramePr>
            <p:xfrm>
              <a:off x="3503065" y="2681131"/>
              <a:ext cx="3083560" cy="106680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695960">
                      <a:extLst>
                        <a:ext uri="{9D8B030D-6E8A-4147-A177-3AD203B41FA5}">
                          <a16:colId xmlns:a16="http://schemas.microsoft.com/office/drawing/2014/main" val="2521374802"/>
                        </a:ext>
                      </a:extLst>
                    </a:gridCol>
                    <a:gridCol w="678815">
                      <a:extLst>
                        <a:ext uri="{9D8B030D-6E8A-4147-A177-3AD203B41FA5}">
                          <a16:colId xmlns:a16="http://schemas.microsoft.com/office/drawing/2014/main" val="4101616528"/>
                        </a:ext>
                      </a:extLst>
                    </a:gridCol>
                    <a:gridCol w="625120">
                      <a:extLst>
                        <a:ext uri="{9D8B030D-6E8A-4147-A177-3AD203B41FA5}">
                          <a16:colId xmlns:a16="http://schemas.microsoft.com/office/drawing/2014/main" val="4077396293"/>
                        </a:ext>
                      </a:extLst>
                    </a:gridCol>
                    <a:gridCol w="610820">
                      <a:extLst>
                        <a:ext uri="{9D8B030D-6E8A-4147-A177-3AD203B41FA5}">
                          <a16:colId xmlns:a16="http://schemas.microsoft.com/office/drawing/2014/main" val="211694642"/>
                        </a:ext>
                      </a:extLst>
                    </a:gridCol>
                    <a:gridCol w="472845">
                      <a:extLst>
                        <a:ext uri="{9D8B030D-6E8A-4147-A177-3AD203B41FA5}">
                          <a16:colId xmlns:a16="http://schemas.microsoft.com/office/drawing/2014/main" val="4138782184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i="1" dirty="0" err="1">
                              <a:effectLst/>
                            </a:rPr>
                            <a:t>Activation</a:t>
                          </a:r>
                          <a:endParaRPr lang="pt-PT" sz="1000" i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 algn="ctr"/>
                          <a:r>
                            <a:rPr lang="pt-PT" sz="1000" i="1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Hidden</a:t>
                          </a:r>
                          <a:r>
                            <a:rPr lang="pt-PT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 </a:t>
                          </a:r>
                          <a:r>
                            <a:rPr lang="pt-PT" sz="1000" i="1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Layers</a:t>
                          </a:r>
                          <a:endParaRPr lang="pt-PT" sz="1000" i="1" dirty="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pt-PT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pt-PT" sz="1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20388" t="-990" r="-174757" b="-881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i="1" dirty="0">
                              <a:solidFill>
                                <a:schemeClr val="bg1"/>
                              </a:solidFill>
                              <a:effectLst/>
                            </a:rPr>
                            <a:t>MAE</a:t>
                          </a:r>
                          <a:endParaRPr lang="pt-PT" sz="1000" i="1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i="1" dirty="0">
                              <a:solidFill>
                                <a:schemeClr val="bg1"/>
                              </a:solidFill>
                              <a:effectLst/>
                            </a:rPr>
                            <a:t>RMSE</a:t>
                          </a:r>
                          <a:endParaRPr lang="pt-PT" sz="1000" i="1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48412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i="1" dirty="0" err="1">
                              <a:effectLst/>
                            </a:rPr>
                            <a:t>relu</a:t>
                          </a:r>
                          <a:endParaRPr lang="pt-PT" sz="1000" i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(6, 5)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0.9573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1.291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1.674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11271332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i="1" dirty="0" err="1">
                              <a:effectLst/>
                            </a:rPr>
                            <a:t>tanh</a:t>
                          </a:r>
                          <a:endParaRPr lang="pt-PT" sz="1000" i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(8, 4)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0.993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0.408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0.683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90585129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i="1" dirty="0" err="1">
                              <a:effectLst/>
                            </a:rPr>
                            <a:t>identity</a:t>
                          </a:r>
                          <a:endParaRPr lang="pt-PT" sz="1000" i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(5, 4)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0.937 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>
                              <a:effectLst/>
                            </a:rPr>
                            <a:t>1.603</a:t>
                          </a:r>
                          <a:endParaRPr lang="pt-PT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000" dirty="0">
                              <a:effectLst/>
                            </a:rPr>
                            <a:t>2.041</a:t>
                          </a:r>
                          <a:endParaRPr lang="pt-PT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177916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2962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7466D-021F-995E-C9E7-020DCD0E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 modelo?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Posição de Conteúdo 3">
                <a:extLst>
                  <a:ext uri="{FF2B5EF4-FFF2-40B4-BE49-F238E27FC236}">
                    <a16:creationId xmlns:a16="http://schemas.microsoft.com/office/drawing/2014/main" id="{210EA389-A87C-76D6-D553-7D698D801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1425" y="1065787"/>
                <a:ext cx="6405375" cy="3658289"/>
              </a:xfrm>
            </p:spPr>
            <p:txBody>
              <a:bodyPr>
                <a:normAutofit/>
              </a:bodyPr>
              <a:lstStyle/>
              <a:p>
                <a:r>
                  <a:rPr lang="pt-PT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Modelo com a função de ativação “</a:t>
                </a:r>
                <a:r>
                  <a:rPr lang="pt-PT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tanh</a:t>
                </a:r>
                <a:r>
                  <a:rPr lang="pt-PT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 com 8 e 4 neurónios em cada </a:t>
                </a:r>
                <a:r>
                  <a:rPr lang="pt-PT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</a:t>
                </a:r>
                <a:r>
                  <a:rPr lang="pt-PT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PT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</a:t>
                </a:r>
                <a:r>
                  <a:rPr lang="pt-PT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respetivamente, da rede 2 do modelo de redes neuronais.</a:t>
                </a:r>
              </a:p>
              <a:p>
                <a:pPr marL="0" indent="0">
                  <a:buNone/>
                </a:pPr>
                <a:endParaRPr lang="pt-PT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MAE</a:t>
                </a:r>
                <a:r>
                  <a:rPr lang="pt-PT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:r>
                  <a:rPr lang="pt-PT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RMSE</a:t>
                </a:r>
                <a:r>
                  <a:rPr lang="pt-PT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mais baixos. </a:t>
                </a:r>
              </a:p>
              <a:p>
                <a:endParaRPr lang="pt-PT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PT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PT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pt-PT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pt-PT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=0.993</m:t>
                    </m:r>
                  </m:oMath>
                </a14:m>
                <a:endParaRPr lang="pt-PT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Marcador de Posição de Conteúdo 3">
                <a:extLst>
                  <a:ext uri="{FF2B5EF4-FFF2-40B4-BE49-F238E27FC236}">
                    <a16:creationId xmlns:a16="http://schemas.microsoft.com/office/drawing/2014/main" id="{210EA389-A87C-76D6-D553-7D698D801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1425" y="1065787"/>
                <a:ext cx="6405375" cy="3658289"/>
              </a:xfrm>
              <a:blipFill>
                <a:blip r:embed="rId2"/>
                <a:stretch>
                  <a:fillRect l="-1047" t="-1167" r="-28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921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7466D-021F-995E-C9E7-020DCD0E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Resultados obtidos para os dois melhores modelos são estatisticamente significativos?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65455AD-DD36-9788-3831-CAFFB7387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Utilização do </a:t>
            </a:r>
            <a:r>
              <a:rPr lang="pt-PT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do </a:t>
            </a:r>
            <a:r>
              <a:rPr lang="pt-PT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determinar os melhores modelos.</a:t>
            </a:r>
          </a:p>
          <a:p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Melhores modelos: Modelo com a função de ativação </a:t>
            </a:r>
            <a:r>
              <a:rPr lang="pt-PT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8 e 4 neurónios em cada </a:t>
            </a:r>
            <a:r>
              <a:rPr lang="pt-PT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rede 2 do modelo de redes neuronais e o modelo de Árvore de Regressão</a:t>
            </a:r>
          </a:p>
          <a:p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Objetivo: Verificar se os resultados entre os dois modelos são estatisticamente significativos com um nível de significância de 5%.</a:t>
            </a:r>
          </a:p>
          <a:p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t para Amostras Emparelhadas:</a:t>
            </a:r>
          </a:p>
          <a:p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Utilização de resíduos (diferença entre valor real e valor previsto) de ambos os modelos para realizar o teste t.</a:t>
            </a:r>
          </a:p>
          <a:p>
            <a:pPr marL="0" indent="0">
              <a:buNone/>
            </a:pPr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Hipótese Nula (H₀): Não há diferença significativa entre os desempenhos dos dois modelos.</a:t>
            </a:r>
          </a:p>
          <a:p>
            <a:pPr marL="0" indent="0">
              <a:buNone/>
            </a:pPr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Hipótese Alternativa (H₁): Há uma diferença significativa entre os desempenhos dos dois modelos.</a:t>
            </a:r>
          </a:p>
          <a:p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38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7466D-021F-995E-C9E7-020DCD0E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Resultados obtidos para os dois melhores modelos são estatisticamente significativos?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65455AD-DD36-9788-3831-CAFFB7387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Conclusão do Teste:</a:t>
            </a:r>
          </a:p>
          <a:p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Resultado do </a:t>
            </a:r>
            <a:r>
              <a:rPr lang="pt-PT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p_value</a:t>
            </a:r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0.2852.</a:t>
            </a:r>
          </a:p>
          <a:p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Como o </a:t>
            </a:r>
            <a:r>
              <a:rPr lang="pt-PT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p_value</a:t>
            </a:r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maior que o nível de significância (0.05), não rejeitamos H₀.</a:t>
            </a:r>
          </a:p>
          <a:p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Conclusão: Não há diferença significativa entre os resultados do modelo de rede neuronal e do modelo de árvore de regressão.</a:t>
            </a:r>
          </a:p>
          <a:p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3405"/>
            <a:ext cx="8229600" cy="76262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(ML): </a:t>
            </a:r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ramo da inteligência artificial (AI) que se concentra no uso de dados e algoritmos para permitir com que a AI copie a forma de aprendizagem dos humanos, melhorando ao longo do tempo a sua precisão</a:t>
            </a:r>
          </a:p>
          <a:p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do Estudo:</a:t>
            </a:r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Aplicação de algoritmos de aprendizagem automática na exploração de dados e respetiva comparação usando os testes estatísticos mais adequados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Classificação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Modelos:</a:t>
            </a:r>
          </a:p>
          <a:p>
            <a:pPr marL="0" indent="0">
              <a:buNone/>
            </a:pPr>
            <a:endParaRPr lang="pt-PT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Árvores de Decisão</a:t>
            </a:r>
          </a:p>
          <a:p>
            <a:r>
              <a:rPr lang="pt-P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  <a:p>
            <a:r>
              <a:rPr lang="pt-P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 Neuronal</a:t>
            </a:r>
          </a:p>
          <a:p>
            <a:r>
              <a:rPr lang="pt-P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K-vizinhos-mais-próximos</a:t>
            </a:r>
          </a:p>
          <a:p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053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1ª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preditores:</a:t>
            </a:r>
          </a:p>
          <a:p>
            <a:pPr marL="0" indent="0">
              <a:buNone/>
            </a:pPr>
            <a:endParaRPr lang="pt-PT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Todos os atributos do </a:t>
            </a:r>
            <a:r>
              <a:rPr lang="pt-PT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(incluindo IMC), exceto pelo atributo “</a:t>
            </a:r>
            <a:r>
              <a:rPr lang="pt-P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endParaRPr lang="pt-PT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a prever :</a:t>
            </a:r>
          </a:p>
          <a:p>
            <a:pPr marL="0" indent="0">
              <a:buNone/>
            </a:pPr>
            <a:endParaRPr lang="pt-PT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PT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P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602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1ª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PT" sz="3600" b="0" i="0" u="none" strike="noStrike" baseline="0" dirty="0">
                <a:latin typeface="CIDFont+F2"/>
              </a:rPr>
              <a:t>Árvores de Decisão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pt-PT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 </a:t>
            </a:r>
            <a:r>
              <a:rPr lang="pt-P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podemos controlar o crescimento da DT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pt-P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R: . Usando </a:t>
            </a:r>
            <a:r>
              <a:rPr lang="pt-PT" sz="18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pt-PT" sz="1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pt-PT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 realmente necessário limitar o crescimento da DT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pt-P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R: . NÃO! Porque …</a:t>
            </a:r>
          </a:p>
          <a:p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77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1ª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PT" sz="3600" b="0" i="0" u="none" strike="noStrike" baseline="0" dirty="0">
                <a:latin typeface="CIDFont+F2"/>
              </a:rPr>
              <a:t>SVM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pt-PT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escolhemos o melhor </a:t>
            </a:r>
            <a:r>
              <a:rPr lang="pt-P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Porque decidimos  que o melhor parâmetro, C, era igual 5?</a:t>
            </a:r>
          </a:p>
          <a:p>
            <a:endParaRPr lang="pt-P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841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1ª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PT" sz="3600" b="0" i="0" u="none" strike="noStrike" baseline="0" dirty="0">
                <a:latin typeface="CIDFont+F2"/>
              </a:rPr>
              <a:t>Rede Neuronal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 de ciclos (</a:t>
            </a:r>
            <a:r>
              <a:rPr lang="pt-PT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endParaRPr lang="pt-PT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Quantos </a:t>
            </a:r>
            <a:r>
              <a:rPr lang="pt-PT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devemos usar tendo em conta tempo e precisão?</a:t>
            </a:r>
          </a:p>
          <a:p>
            <a:endParaRPr lang="pt-P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1DBE346-7DF9-6B8C-1E7D-89332FB52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128096"/>
              </p:ext>
            </p:extLst>
          </p:nvPr>
        </p:nvGraphicFramePr>
        <p:xfrm>
          <a:off x="2739540" y="2691786"/>
          <a:ext cx="5245905" cy="209540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48965">
                  <a:extLst>
                    <a:ext uri="{9D8B030D-6E8A-4147-A177-3AD203B41FA5}">
                      <a16:colId xmlns:a16="http://schemas.microsoft.com/office/drawing/2014/main" val="2812358974"/>
                    </a:ext>
                  </a:extLst>
                </a:gridCol>
                <a:gridCol w="1048965">
                  <a:extLst>
                    <a:ext uri="{9D8B030D-6E8A-4147-A177-3AD203B41FA5}">
                      <a16:colId xmlns:a16="http://schemas.microsoft.com/office/drawing/2014/main" val="1297386974"/>
                    </a:ext>
                  </a:extLst>
                </a:gridCol>
                <a:gridCol w="1048965">
                  <a:extLst>
                    <a:ext uri="{9D8B030D-6E8A-4147-A177-3AD203B41FA5}">
                      <a16:colId xmlns:a16="http://schemas.microsoft.com/office/drawing/2014/main" val="2504893718"/>
                    </a:ext>
                  </a:extLst>
                </a:gridCol>
                <a:gridCol w="1048965">
                  <a:extLst>
                    <a:ext uri="{9D8B030D-6E8A-4147-A177-3AD203B41FA5}">
                      <a16:colId xmlns:a16="http://schemas.microsoft.com/office/drawing/2014/main" val="3391026983"/>
                    </a:ext>
                  </a:extLst>
                </a:gridCol>
                <a:gridCol w="1050045">
                  <a:extLst>
                    <a:ext uri="{9D8B030D-6E8A-4147-A177-3AD203B41FA5}">
                      <a16:colId xmlns:a16="http://schemas.microsoft.com/office/drawing/2014/main" val="3269881748"/>
                    </a:ext>
                  </a:extLst>
                </a:gridCol>
              </a:tblGrid>
              <a:tr h="465645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 err="1">
                          <a:solidFill>
                            <a:schemeClr val="bg1"/>
                          </a:solidFill>
                          <a:effectLst/>
                        </a:rPr>
                        <a:t>Epochs</a:t>
                      </a:r>
                      <a:endParaRPr lang="pt-PT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bg1"/>
                          </a:solidFill>
                          <a:effectLst/>
                        </a:rPr>
                        <a:t>Precisão</a:t>
                      </a:r>
                      <a:endParaRPr lang="pt-PT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bg1"/>
                          </a:solidFill>
                          <a:effectLst/>
                        </a:rPr>
                        <a:t>Perda</a:t>
                      </a:r>
                      <a:endParaRPr lang="pt-PT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 err="1">
                          <a:solidFill>
                            <a:schemeClr val="bg1"/>
                          </a:solidFill>
                          <a:effectLst/>
                        </a:rPr>
                        <a:t>Val</a:t>
                      </a:r>
                      <a:r>
                        <a:rPr lang="pt-PT" sz="1000" dirty="0">
                          <a:solidFill>
                            <a:schemeClr val="bg1"/>
                          </a:solidFill>
                          <a:effectLst/>
                        </a:rPr>
                        <a:t>. precisão</a:t>
                      </a:r>
                      <a:endParaRPr lang="pt-PT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 err="1">
                          <a:solidFill>
                            <a:schemeClr val="bg1"/>
                          </a:solidFill>
                          <a:effectLst/>
                        </a:rPr>
                        <a:t>Val</a:t>
                      </a:r>
                      <a:r>
                        <a:rPr lang="pt-PT" sz="1000" dirty="0">
                          <a:solidFill>
                            <a:schemeClr val="bg1"/>
                          </a:solidFill>
                          <a:effectLst/>
                        </a:rPr>
                        <a:t>. perda</a:t>
                      </a:r>
                      <a:endParaRPr lang="pt-PT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177065"/>
                  </a:ext>
                </a:extLst>
              </a:tr>
              <a:tr h="232823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600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0.95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0.11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0.90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0.29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695512"/>
                  </a:ext>
                </a:extLst>
              </a:tr>
              <a:tr h="232823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700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0.96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0.08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0.89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0.45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6301112"/>
                  </a:ext>
                </a:extLst>
              </a:tr>
              <a:tr h="232823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800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0.95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0.11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0.88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0.31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3854385"/>
                  </a:ext>
                </a:extLst>
              </a:tr>
              <a:tr h="232823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900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0.96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0.10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0.90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0.40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7795539"/>
                  </a:ext>
                </a:extLst>
              </a:tr>
              <a:tr h="232823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1000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0.96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0.07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0.91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0.7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2032828"/>
                  </a:ext>
                </a:extLst>
              </a:tr>
              <a:tr h="232823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1500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0.97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0.06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0.92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0.42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0807867"/>
                  </a:ext>
                </a:extLst>
              </a:tr>
              <a:tr h="232823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2000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0.96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0.06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0.91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0.42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2362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914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1ª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PT" sz="3600" b="0" i="0" u="none" strike="noStrike" baseline="0" dirty="0">
                <a:latin typeface="CIDFont+F2"/>
              </a:rPr>
              <a:t>Rede Neuronal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Arquitetura:</a:t>
            </a:r>
          </a:p>
          <a:p>
            <a:pPr marL="0" indent="0">
              <a:buNone/>
            </a:pPr>
            <a:endParaRPr lang="pt-PT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Porque escolhemos a seguinte arquitetura?</a:t>
            </a:r>
          </a:p>
          <a:p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929088F6-24C5-2204-0778-51E34978D0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15" y="1717918"/>
            <a:ext cx="5762873" cy="349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99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1ª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3600" b="0" i="0" u="none" strike="noStrike" baseline="0" dirty="0">
                <a:latin typeface="CIDFont+F2"/>
              </a:rPr>
              <a:t>K-vizinhos-mais-próximos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PT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Valores de K:</a:t>
            </a:r>
          </a:p>
          <a:p>
            <a:pPr marL="0" indent="0">
              <a:buNone/>
            </a:pPr>
            <a:endParaRPr lang="pt-PT" sz="1800" dirty="0">
              <a:latin typeface="CIDFont+F2"/>
            </a:endParaRPr>
          </a:p>
          <a:p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Uma imagem com file, Gráfico, texto, diagrama&#10;&#10;Descrição gerada automaticamente">
            <a:extLst>
              <a:ext uri="{FF2B5EF4-FFF2-40B4-BE49-F238E27FC236}">
                <a16:creationId xmlns:a16="http://schemas.microsoft.com/office/drawing/2014/main" id="{6C30CD33-5F76-1010-9892-698A5C35A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45" y="2018002"/>
            <a:ext cx="6270185" cy="202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03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1ª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PT" sz="3600" b="0" i="0" u="none" strike="noStrike" baseline="0" dirty="0">
                <a:latin typeface="CIDFont+F2"/>
              </a:rPr>
              <a:t>Resultados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</a:t>
            </a:r>
            <a:r>
              <a:rPr lang="pt-PT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fold</a:t>
            </a:r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 </a:t>
            </a:r>
            <a:r>
              <a:rPr lang="pt-PT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pt-PT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800" dirty="0">
              <a:latin typeface="CIDFont+F2"/>
            </a:endParaRPr>
          </a:p>
          <a:p>
            <a:pPr marL="0" indent="0">
              <a:buNone/>
            </a:pPr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Métricas (</a:t>
            </a:r>
            <a:r>
              <a:rPr lang="pt-PT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Precisão, Sensibilidade, Especificidade e F1</a:t>
            </a:r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A672A45-450F-E15A-7950-E7D6480C6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153921"/>
              </p:ext>
            </p:extLst>
          </p:nvPr>
        </p:nvGraphicFramePr>
        <p:xfrm>
          <a:off x="2442071" y="1657349"/>
          <a:ext cx="3504273" cy="1372517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12351">
                  <a:extLst>
                    <a:ext uri="{9D8B030D-6E8A-4147-A177-3AD203B41FA5}">
                      <a16:colId xmlns:a16="http://schemas.microsoft.com/office/drawing/2014/main" val="4115587161"/>
                    </a:ext>
                  </a:extLst>
                </a:gridCol>
                <a:gridCol w="1327092">
                  <a:extLst>
                    <a:ext uri="{9D8B030D-6E8A-4147-A177-3AD203B41FA5}">
                      <a16:colId xmlns:a16="http://schemas.microsoft.com/office/drawing/2014/main" val="4250894133"/>
                    </a:ext>
                  </a:extLst>
                </a:gridCol>
                <a:gridCol w="964830">
                  <a:extLst>
                    <a:ext uri="{9D8B030D-6E8A-4147-A177-3AD203B41FA5}">
                      <a16:colId xmlns:a16="http://schemas.microsoft.com/office/drawing/2014/main" val="3648919561"/>
                    </a:ext>
                  </a:extLst>
                </a:gridCol>
              </a:tblGrid>
              <a:tr h="457505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Modelos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Performance média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bg1"/>
                          </a:solidFill>
                          <a:effectLst/>
                        </a:rPr>
                        <a:t>Desvio padrão</a:t>
                      </a:r>
                      <a:endParaRPr lang="pt-PT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79931"/>
                  </a:ext>
                </a:extLst>
              </a:tr>
              <a:tr h="228753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DT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0.97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0.05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4911044"/>
                  </a:ext>
                </a:extLst>
              </a:tr>
              <a:tr h="228753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SVM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0.96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0.01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5322812"/>
                  </a:ext>
                </a:extLst>
              </a:tr>
              <a:tr h="228753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NN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0.86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0.00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6292020"/>
                  </a:ext>
                </a:extLst>
              </a:tr>
              <a:tr h="228753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KNN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0.86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0.08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2559697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2747746-F1D4-2066-D7B5-B0EF67FEF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417803"/>
              </p:ext>
            </p:extLst>
          </p:nvPr>
        </p:nvGraphicFramePr>
        <p:xfrm>
          <a:off x="2442072" y="3530479"/>
          <a:ext cx="3504272" cy="139918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14084">
                  <a:extLst>
                    <a:ext uri="{9D8B030D-6E8A-4147-A177-3AD203B41FA5}">
                      <a16:colId xmlns:a16="http://schemas.microsoft.com/office/drawing/2014/main" val="8362437"/>
                    </a:ext>
                  </a:extLst>
                </a:gridCol>
                <a:gridCol w="697547">
                  <a:extLst>
                    <a:ext uri="{9D8B030D-6E8A-4147-A177-3AD203B41FA5}">
                      <a16:colId xmlns:a16="http://schemas.microsoft.com/office/drawing/2014/main" val="2550672774"/>
                    </a:ext>
                  </a:extLst>
                </a:gridCol>
                <a:gridCol w="697547">
                  <a:extLst>
                    <a:ext uri="{9D8B030D-6E8A-4147-A177-3AD203B41FA5}">
                      <a16:colId xmlns:a16="http://schemas.microsoft.com/office/drawing/2014/main" val="664106947"/>
                    </a:ext>
                  </a:extLst>
                </a:gridCol>
                <a:gridCol w="697547">
                  <a:extLst>
                    <a:ext uri="{9D8B030D-6E8A-4147-A177-3AD203B41FA5}">
                      <a16:colId xmlns:a16="http://schemas.microsoft.com/office/drawing/2014/main" val="3895839997"/>
                    </a:ext>
                  </a:extLst>
                </a:gridCol>
                <a:gridCol w="697547">
                  <a:extLst>
                    <a:ext uri="{9D8B030D-6E8A-4147-A177-3AD203B41FA5}">
                      <a16:colId xmlns:a16="http://schemas.microsoft.com/office/drawing/2014/main" val="519937173"/>
                    </a:ext>
                  </a:extLst>
                </a:gridCol>
              </a:tblGrid>
              <a:tr h="465748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bg1"/>
                          </a:solidFill>
                          <a:effectLst/>
                        </a:rPr>
                        <a:t>Modelos</a:t>
                      </a:r>
                      <a:endParaRPr lang="pt-PT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Precisão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Sens.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Espec.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bg1"/>
                          </a:solidFill>
                          <a:effectLst/>
                        </a:rPr>
                        <a:t>F1</a:t>
                      </a:r>
                      <a:endParaRPr lang="pt-PT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818665"/>
                  </a:ext>
                </a:extLst>
              </a:tr>
              <a:tr h="233360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DT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0.965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0.965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0.994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0.965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1847708"/>
                  </a:ext>
                </a:extLst>
              </a:tr>
              <a:tr h="233360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SVM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0.944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0.944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0.991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0.944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6715801"/>
                  </a:ext>
                </a:extLst>
              </a:tr>
              <a:tr h="233360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NN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0.856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0.856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0.977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0.855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8229411"/>
                  </a:ext>
                </a:extLst>
              </a:tr>
              <a:tr h="233360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KNN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0.788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0.788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0.966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0.785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5047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384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2ª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preditores:</a:t>
            </a:r>
          </a:p>
          <a:p>
            <a:pPr marL="0" indent="0">
              <a:buNone/>
            </a:pPr>
            <a:endParaRPr lang="pt-PT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“Peso” </a:t>
            </a:r>
          </a:p>
          <a:p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“IMC”</a:t>
            </a:r>
          </a:p>
          <a:p>
            <a:endParaRPr lang="pt-PT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a prever :</a:t>
            </a:r>
          </a:p>
          <a:p>
            <a:pPr marL="0" indent="0">
              <a:buNone/>
            </a:pPr>
            <a:endParaRPr lang="pt-PT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PT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P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949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1ª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vs 2ª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PT" sz="3600" b="0" i="0" u="none" strike="noStrike" baseline="0" dirty="0">
                <a:latin typeface="CIDFont+F2"/>
              </a:rPr>
              <a:t>Resultados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</a:t>
            </a:r>
            <a:r>
              <a:rPr lang="pt-PT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fold</a:t>
            </a:r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 </a:t>
            </a:r>
            <a:r>
              <a:rPr lang="pt-PT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1ª Experimento :</a:t>
            </a:r>
          </a:p>
          <a:p>
            <a:pPr marL="0" indent="0">
              <a:buNone/>
            </a:pPr>
            <a:endParaRPr lang="pt-PT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800" dirty="0">
              <a:latin typeface="CIDFont+F2"/>
            </a:endParaRPr>
          </a:p>
          <a:p>
            <a:pPr marL="0" indent="0">
              <a:buNone/>
            </a:pPr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pt-PT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fold</a:t>
            </a:r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 </a:t>
            </a:r>
            <a:r>
              <a:rPr lang="pt-PT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2ª Experimento :</a:t>
            </a:r>
          </a:p>
          <a:p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A672A45-450F-E15A-7950-E7D6480C6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59685"/>
              </p:ext>
            </p:extLst>
          </p:nvPr>
        </p:nvGraphicFramePr>
        <p:xfrm>
          <a:off x="2442071" y="1657349"/>
          <a:ext cx="3504274" cy="1372517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12351">
                  <a:extLst>
                    <a:ext uri="{9D8B030D-6E8A-4147-A177-3AD203B41FA5}">
                      <a16:colId xmlns:a16="http://schemas.microsoft.com/office/drawing/2014/main" val="4115587161"/>
                    </a:ext>
                  </a:extLst>
                </a:gridCol>
                <a:gridCol w="1327092">
                  <a:extLst>
                    <a:ext uri="{9D8B030D-6E8A-4147-A177-3AD203B41FA5}">
                      <a16:colId xmlns:a16="http://schemas.microsoft.com/office/drawing/2014/main" val="4250894133"/>
                    </a:ext>
                  </a:extLst>
                </a:gridCol>
                <a:gridCol w="964831">
                  <a:extLst>
                    <a:ext uri="{9D8B030D-6E8A-4147-A177-3AD203B41FA5}">
                      <a16:colId xmlns:a16="http://schemas.microsoft.com/office/drawing/2014/main" val="3648919561"/>
                    </a:ext>
                  </a:extLst>
                </a:gridCol>
              </a:tblGrid>
              <a:tr h="457505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Modelos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Performance média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bg1"/>
                          </a:solidFill>
                          <a:effectLst/>
                        </a:rPr>
                        <a:t>Desvio padrão</a:t>
                      </a:r>
                      <a:endParaRPr lang="pt-PT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79931"/>
                  </a:ext>
                </a:extLst>
              </a:tr>
              <a:tr h="228753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DT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0.97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0.05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4911044"/>
                  </a:ext>
                </a:extLst>
              </a:tr>
              <a:tr h="228753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SVM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0.96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0.01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5322812"/>
                  </a:ext>
                </a:extLst>
              </a:tr>
              <a:tr h="228753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NN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0.86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0.00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6292020"/>
                  </a:ext>
                </a:extLst>
              </a:tr>
              <a:tr h="228753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KNN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0.86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0.08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2559697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0EC63D8-5C0F-77DC-58BA-D48C6FE61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816022"/>
              </p:ext>
            </p:extLst>
          </p:nvPr>
        </p:nvGraphicFramePr>
        <p:xfrm>
          <a:off x="2454671" y="3582708"/>
          <a:ext cx="3503358" cy="1372517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12035">
                  <a:extLst>
                    <a:ext uri="{9D8B030D-6E8A-4147-A177-3AD203B41FA5}">
                      <a16:colId xmlns:a16="http://schemas.microsoft.com/office/drawing/2014/main" val="701333978"/>
                    </a:ext>
                  </a:extLst>
                </a:gridCol>
                <a:gridCol w="1326745">
                  <a:extLst>
                    <a:ext uri="{9D8B030D-6E8A-4147-A177-3AD203B41FA5}">
                      <a16:colId xmlns:a16="http://schemas.microsoft.com/office/drawing/2014/main" val="1310151847"/>
                    </a:ext>
                  </a:extLst>
                </a:gridCol>
                <a:gridCol w="964578">
                  <a:extLst>
                    <a:ext uri="{9D8B030D-6E8A-4147-A177-3AD203B41FA5}">
                      <a16:colId xmlns:a16="http://schemas.microsoft.com/office/drawing/2014/main" val="1737542710"/>
                    </a:ext>
                  </a:extLst>
                </a:gridCol>
              </a:tblGrid>
              <a:tr h="457505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Modelos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Performance média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bg1"/>
                          </a:solidFill>
                          <a:effectLst/>
                        </a:rPr>
                        <a:t>Desvio padrão</a:t>
                      </a:r>
                      <a:endParaRPr lang="pt-PT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764054"/>
                  </a:ext>
                </a:extLst>
              </a:tr>
              <a:tr h="228753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DTs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0.96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0.04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7599832"/>
                  </a:ext>
                </a:extLst>
              </a:tr>
              <a:tr h="228753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SVM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0.97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0.01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3642655"/>
                  </a:ext>
                </a:extLst>
              </a:tr>
              <a:tr h="228753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NN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0.96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0.002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3981118"/>
                  </a:ext>
                </a:extLst>
              </a:tr>
              <a:tr h="228753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KNN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0.92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0.06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3687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90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Aprendizagem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Supervisionada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Classificação</a:t>
            </a:r>
          </a:p>
          <a:p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Regressão</a:t>
            </a:r>
          </a:p>
        </p:txBody>
      </p:sp>
    </p:spTree>
    <p:extLst>
      <p:ext uri="{BB962C8B-B14F-4D97-AF65-F5344CB8AC3E}">
        <p14:creationId xmlns:p14="http://schemas.microsoft.com/office/powerpoint/2010/main" val="1274207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2ª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dirty="0">
                <a:latin typeface="CIDFont+F2"/>
                <a:cs typeface="Times New Roman" panose="02020603050405020304" pitchFamily="18" charset="0"/>
              </a:rPr>
              <a:t>Adicionar Novos Preditores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2146" y="1104507"/>
            <a:ext cx="1536330" cy="3658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Preditores:     </a:t>
            </a:r>
          </a:p>
          <a:p>
            <a:pPr marL="0" indent="0">
              <a:buNone/>
            </a:pPr>
            <a:endParaRPr lang="pt-PT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“Peso” </a:t>
            </a:r>
          </a:p>
          <a:p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“IMC”</a:t>
            </a: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PT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BMI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PT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BMR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PT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NCD</a:t>
            </a:r>
            <a:r>
              <a:rPr 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  <a:p>
            <a:pPr marL="0" indent="0">
              <a:buNone/>
            </a:pPr>
            <a:endParaRPr lang="pt-PT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800" dirty="0">
              <a:latin typeface="CIDFont+F2"/>
            </a:endParaRPr>
          </a:p>
          <a:p>
            <a:pPr marL="0" indent="0">
              <a:buNone/>
            </a:pPr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5A8CCB9-117B-1E2D-EEEB-718AF601C4C5}"/>
              </a:ext>
            </a:extLst>
          </p:cNvPr>
          <p:cNvSpPr txBox="1">
            <a:spLocks/>
          </p:cNvSpPr>
          <p:nvPr/>
        </p:nvSpPr>
        <p:spPr>
          <a:xfrm>
            <a:off x="4611115" y="1111734"/>
            <a:ext cx="4389329" cy="3658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Resultados:     </a:t>
            </a:r>
          </a:p>
          <a:p>
            <a:pPr marL="0" indent="0">
              <a:buFont typeface="Arial" pitchFamily="34" charset="0"/>
              <a:buNone/>
            </a:pPr>
            <a:endParaRPr lang="pt-PT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pt-PT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800" dirty="0">
              <a:latin typeface="CIDFont+F2"/>
            </a:endParaRPr>
          </a:p>
          <a:p>
            <a:pPr marL="0" indent="0">
              <a:buFont typeface="Arial" pitchFamily="34" charset="0"/>
              <a:buNone/>
            </a:pPr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pt-PT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5CCEA5E-DCDF-5A14-2BB2-B6345AEA5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05266"/>
              </p:ext>
            </p:extLst>
          </p:nvPr>
        </p:nvGraphicFramePr>
        <p:xfrm>
          <a:off x="4632350" y="2331278"/>
          <a:ext cx="3909980" cy="176752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52711">
                  <a:extLst>
                    <a:ext uri="{9D8B030D-6E8A-4147-A177-3AD203B41FA5}">
                      <a16:colId xmlns:a16="http://schemas.microsoft.com/office/drawing/2014/main" val="2225763860"/>
                    </a:ext>
                  </a:extLst>
                </a:gridCol>
                <a:gridCol w="1480736">
                  <a:extLst>
                    <a:ext uri="{9D8B030D-6E8A-4147-A177-3AD203B41FA5}">
                      <a16:colId xmlns:a16="http://schemas.microsoft.com/office/drawing/2014/main" val="3699662733"/>
                    </a:ext>
                  </a:extLst>
                </a:gridCol>
                <a:gridCol w="1076533">
                  <a:extLst>
                    <a:ext uri="{9D8B030D-6E8A-4147-A177-3AD203B41FA5}">
                      <a16:colId xmlns:a16="http://schemas.microsoft.com/office/drawing/2014/main" val="3473951968"/>
                    </a:ext>
                  </a:extLst>
                </a:gridCol>
              </a:tblGrid>
              <a:tr h="883761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Modelos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Performance média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bg1"/>
                          </a:solidFill>
                          <a:effectLst/>
                        </a:rPr>
                        <a:t>Desvio padrão</a:t>
                      </a:r>
                      <a:endParaRPr lang="pt-PT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383829"/>
                  </a:ext>
                </a:extLst>
              </a:tr>
              <a:tr h="441881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SVM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0.96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0.009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7166530"/>
                  </a:ext>
                </a:extLst>
              </a:tr>
              <a:tr h="441881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NN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0.96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0.001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130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278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Género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2146" y="1104507"/>
            <a:ext cx="2757970" cy="3658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preditores:</a:t>
            </a:r>
          </a:p>
          <a:p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PT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Altura</a:t>
            </a:r>
            <a:r>
              <a:rPr lang="pt-P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  <a:p>
            <a:pPr marL="0" indent="0">
              <a:buNone/>
            </a:pPr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a prever:</a:t>
            </a:r>
            <a:endParaRPr lang="pt-PT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PT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pt-PT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é</a:t>
            </a:r>
            <a:r>
              <a:rPr lang="pt-PT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nero</a:t>
            </a:r>
            <a:r>
              <a:rPr lang="pt-P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>
              <a:buNone/>
            </a:pPr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Arquitetura NN:</a:t>
            </a:r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3274476E-1B52-22A9-BEA1-76C88955745C}"/>
              </a:ext>
            </a:extLst>
          </p:cNvPr>
          <p:cNvSpPr txBox="1">
            <a:spLocks/>
          </p:cNvSpPr>
          <p:nvPr/>
        </p:nvSpPr>
        <p:spPr>
          <a:xfrm>
            <a:off x="5492869" y="1104507"/>
            <a:ext cx="2757970" cy="3658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Resultados:</a:t>
            </a:r>
          </a:p>
          <a:p>
            <a:pPr marL="0" indent="0">
              <a:buFont typeface="Arial" pitchFamily="34" charset="0"/>
              <a:buNone/>
            </a:pPr>
            <a:endParaRPr lang="pt-PT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75B06A3-1BA2-2B13-09AC-3B40D52C4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697647"/>
              </p:ext>
            </p:extLst>
          </p:nvPr>
        </p:nvGraphicFramePr>
        <p:xfrm>
          <a:off x="5593958" y="1808225"/>
          <a:ext cx="3083560" cy="644525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3780137790"/>
                    </a:ext>
                  </a:extLst>
                </a:gridCol>
                <a:gridCol w="1141730">
                  <a:extLst>
                    <a:ext uri="{9D8B030D-6E8A-4147-A177-3AD203B41FA5}">
                      <a16:colId xmlns:a16="http://schemas.microsoft.com/office/drawing/2014/main" val="2340721490"/>
                    </a:ext>
                  </a:extLst>
                </a:gridCol>
                <a:gridCol w="916940">
                  <a:extLst>
                    <a:ext uri="{9D8B030D-6E8A-4147-A177-3AD203B41FA5}">
                      <a16:colId xmlns:a16="http://schemas.microsoft.com/office/drawing/2014/main" val="1831245647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Modelos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0">
                          <a:solidFill>
                            <a:schemeClr val="bg1"/>
                          </a:solidFill>
                          <a:effectLst/>
                        </a:rPr>
                        <a:t>Performance média</a:t>
                      </a:r>
                      <a:endParaRPr lang="pt-PT" sz="10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0" dirty="0">
                          <a:solidFill>
                            <a:schemeClr val="bg1"/>
                          </a:solidFill>
                          <a:effectLst/>
                        </a:rPr>
                        <a:t>Desvio padrão</a:t>
                      </a:r>
                      <a:endParaRPr lang="pt-PT" sz="10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64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SVM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0.78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0.02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277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NN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0.77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0.005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556981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F53C7A83-AEED-D835-B40F-A238EB6C8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546715"/>
              </p:ext>
            </p:extLst>
          </p:nvPr>
        </p:nvGraphicFramePr>
        <p:xfrm>
          <a:off x="5578112" y="2834206"/>
          <a:ext cx="3083561" cy="64452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28353">
                  <a:extLst>
                    <a:ext uri="{9D8B030D-6E8A-4147-A177-3AD203B41FA5}">
                      <a16:colId xmlns:a16="http://schemas.microsoft.com/office/drawing/2014/main" val="3017050571"/>
                    </a:ext>
                  </a:extLst>
                </a:gridCol>
                <a:gridCol w="613802">
                  <a:extLst>
                    <a:ext uri="{9D8B030D-6E8A-4147-A177-3AD203B41FA5}">
                      <a16:colId xmlns:a16="http://schemas.microsoft.com/office/drawing/2014/main" val="3960529392"/>
                    </a:ext>
                  </a:extLst>
                </a:gridCol>
                <a:gridCol w="613802">
                  <a:extLst>
                    <a:ext uri="{9D8B030D-6E8A-4147-A177-3AD203B41FA5}">
                      <a16:colId xmlns:a16="http://schemas.microsoft.com/office/drawing/2014/main" val="2141656811"/>
                    </a:ext>
                  </a:extLst>
                </a:gridCol>
                <a:gridCol w="613802">
                  <a:extLst>
                    <a:ext uri="{9D8B030D-6E8A-4147-A177-3AD203B41FA5}">
                      <a16:colId xmlns:a16="http://schemas.microsoft.com/office/drawing/2014/main" val="1581233780"/>
                    </a:ext>
                  </a:extLst>
                </a:gridCol>
                <a:gridCol w="613802">
                  <a:extLst>
                    <a:ext uri="{9D8B030D-6E8A-4147-A177-3AD203B41FA5}">
                      <a16:colId xmlns:a16="http://schemas.microsoft.com/office/drawing/2014/main" val="1484794741"/>
                    </a:ext>
                  </a:extLst>
                </a:gridCol>
              </a:tblGrid>
              <a:tr h="321926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Modelos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Precisão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Sens.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Espec.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bg1"/>
                          </a:solidFill>
                          <a:effectLst/>
                        </a:rPr>
                        <a:t>F1</a:t>
                      </a:r>
                      <a:endParaRPr lang="pt-PT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297995"/>
                  </a:ext>
                </a:extLst>
              </a:tr>
              <a:tr h="161299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SVM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0.783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0.783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0.783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0.782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8288932"/>
                  </a:ext>
                </a:extLst>
              </a:tr>
              <a:tr h="161299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NN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0.774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0.774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effectLst/>
                        </a:rPr>
                        <a:t>0.765</a:t>
                      </a:r>
                      <a:endParaRPr lang="pt-PT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effectLst/>
                        </a:rPr>
                        <a:t>0.772</a:t>
                      </a:r>
                      <a:endParaRPr lang="pt-PT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7087324"/>
                  </a:ext>
                </a:extLst>
              </a:tr>
            </a:tbl>
          </a:graphicData>
        </a:graphic>
      </p:graphicFrame>
      <p:pic>
        <p:nvPicPr>
          <p:cNvPr id="8" name="Imagem 7" descr="Uma imagem com texto, captura de ecrã, Tipo de letra, design&#10;&#10;Descrição gerada automaticamente">
            <a:extLst>
              <a:ext uri="{FF2B5EF4-FFF2-40B4-BE49-F238E27FC236}">
                <a16:creationId xmlns:a16="http://schemas.microsoft.com/office/drawing/2014/main" id="{19C87AEF-5438-8667-EC5D-628BF21B16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944" y="3089196"/>
            <a:ext cx="3565888" cy="189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22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4F799F9-642C-5113-1796-1862C0CE08F5}"/>
              </a:ext>
            </a:extLst>
          </p:cNvPr>
          <p:cNvSpPr txBox="1"/>
          <p:nvPr/>
        </p:nvSpPr>
        <p:spPr>
          <a:xfrm>
            <a:off x="372612" y="2310140"/>
            <a:ext cx="8398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Considerações finais …</a:t>
            </a:r>
          </a:p>
        </p:txBody>
      </p:sp>
    </p:spTree>
    <p:extLst>
      <p:ext uri="{BB962C8B-B14F-4D97-AF65-F5344CB8AC3E}">
        <p14:creationId xmlns:p14="http://schemas.microsoft.com/office/powerpoint/2010/main" val="3993286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4F799F9-642C-5113-1796-1862C0CE08F5}"/>
              </a:ext>
            </a:extLst>
          </p:cNvPr>
          <p:cNvSpPr txBox="1"/>
          <p:nvPr/>
        </p:nvSpPr>
        <p:spPr>
          <a:xfrm>
            <a:off x="372612" y="1808225"/>
            <a:ext cx="8398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Obrigado pela vossa atenção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FB4D11-1BEB-6018-DC8B-3C8A0F9F85DE}"/>
              </a:ext>
            </a:extLst>
          </p:cNvPr>
          <p:cNvSpPr txBox="1"/>
          <p:nvPr/>
        </p:nvSpPr>
        <p:spPr>
          <a:xfrm>
            <a:off x="744398" y="3640685"/>
            <a:ext cx="2901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Realizado por:</a:t>
            </a:r>
          </a:p>
          <a:p>
            <a:r>
              <a:rPr lang="pt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David Rodrigues (1211574)</a:t>
            </a:r>
          </a:p>
          <a:p>
            <a:r>
              <a:rPr lang="pt-P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Rui Costa (1210971)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Estado da Arte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Aprendizagem Automática Utilizados:</a:t>
            </a:r>
          </a:p>
          <a:p>
            <a:pPr marL="0" indent="0">
              <a:buNone/>
            </a:pPr>
            <a:endParaRPr lang="pt-PT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Regressão Linear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Machines</a:t>
            </a:r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(SVM)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Árvores de Decisão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K-vizinhos-mais-próximos (KNN)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Redes Neuronais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Estado da Arte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PT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Algoritmos de Análise de Desempenho Utilizados:</a:t>
                </a:r>
              </a:p>
              <a:p>
                <a:pPr marL="0" indent="0">
                  <a:buNone/>
                </a:pPr>
                <a:endParaRPr lang="pt-PT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t-PT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Métricas de avaliação (MSE, MAE, RMSE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PT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t-PT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</a:t>
                </a:r>
                <a:r>
                  <a:rPr lang="pt-PT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PT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Validation</a:t>
                </a:r>
                <a:endParaRPr lang="pt-PT" sz="2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t-PT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Matriz de confusão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t-PT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Métricas de Avaliação de Modelos de Classificação (</a:t>
                </a:r>
                <a:r>
                  <a:rPr lang="pt-PT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</a:t>
                </a:r>
                <a:r>
                  <a:rPr lang="pt-PT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Precisão, Sensibilidade, </a:t>
                </a:r>
                <a:r>
                  <a:rPr lang="pt-PT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</a:t>
                </a:r>
                <a:r>
                  <a:rPr lang="pt-PT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Especificidade e </a:t>
                </a:r>
                <a:r>
                  <a:rPr lang="pt-PT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F1-score</a:t>
                </a:r>
                <a:r>
                  <a:rPr lang="pt-PT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pt-PT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8" t="-1167" r="-28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58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Conjunto de Dados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PT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Descrição do </a:t>
                </a:r>
                <a:r>
                  <a:rPr lang="pt-PT" sz="22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</a:t>
                </a:r>
                <a:r>
                  <a:rPr lang="pt-PT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pt-PT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2111 pessoas entre os 14 e 61 anos</a:t>
                </a:r>
              </a:p>
              <a:p>
                <a:pPr marL="0" indent="0">
                  <a:buNone/>
                </a:pPr>
                <a:endParaRPr lang="pt-PT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 atributos relacionados com hábitos alimentares e condições físicas</a:t>
                </a:r>
              </a:p>
              <a:p>
                <a:endParaRPr lang="pt-PT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Atributos numéricos e categóricos</a:t>
                </a:r>
              </a:p>
              <a:p>
                <a:endParaRPr lang="pt-PT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Adicionado novo atributo: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 sz="2200">
                        <a:latin typeface="Cambria Math" panose="02040503050406030204" pitchFamily="18" charset="0"/>
                      </a:rPr>
                      <m:t>IMC</m:t>
                    </m:r>
                    <m:r>
                      <a:rPr lang="pt-PT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PT" sz="2200">
                            <a:latin typeface="Cambria Math" panose="02040503050406030204" pitchFamily="18" charset="0"/>
                          </a:rPr>
                          <m:t>Peso</m:t>
                        </m:r>
                        <m:r>
                          <a:rPr lang="pt-PT" sz="220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pt-PT" sz="2200">
                            <a:latin typeface="Cambria Math" panose="02040503050406030204" pitchFamily="18" charset="0"/>
                          </a:rPr>
                          <m:t>Kg</m:t>
                        </m:r>
                        <m:r>
                          <a:rPr lang="pt-PT" sz="22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pt-PT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pt-PT" sz="2200">
                                <a:latin typeface="Cambria Math" panose="02040503050406030204" pitchFamily="18" charset="0"/>
                              </a:rPr>
                              <m:t>Altura</m:t>
                            </m:r>
                            <m:r>
                              <a:rPr lang="pt-PT" sz="22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pt-PT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pt-PT" sz="220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</m:d>
                          </m:e>
                          <m:sup>
                            <m:r>
                              <a:rPr lang="pt-PT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PT" sz="2200" dirty="0"/>
                  <a:t>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8" t="-1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04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dos Dados</a:t>
            </a:r>
          </a:p>
        </p:txBody>
      </p:sp>
      <p:pic>
        <p:nvPicPr>
          <p:cNvPr id="3" name="Marcador de Posição de Conteúdo 2">
            <a:extLst>
              <a:ext uri="{FF2B5EF4-FFF2-40B4-BE49-F238E27FC236}">
                <a16:creationId xmlns:a16="http://schemas.microsoft.com/office/drawing/2014/main" id="{6CA2C368-0D37-9009-C2B6-394C00CCB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841" y="1104900"/>
            <a:ext cx="5339306" cy="3657600"/>
          </a:xfrm>
        </p:spPr>
      </p:pic>
    </p:spTree>
    <p:extLst>
      <p:ext uri="{BB962C8B-B14F-4D97-AF65-F5344CB8AC3E}">
        <p14:creationId xmlns:p14="http://schemas.microsoft.com/office/powerpoint/2010/main" val="114933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C0EE5-7310-4AE8-693C-B1DF1630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Pré-Processamento dos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B944C9-69F3-80F7-892B-897D50F8A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Verificação de Valores Nulos: Nenhum valor nulo ou inválido</a:t>
            </a:r>
          </a:p>
          <a:p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 de </a:t>
            </a:r>
            <a:r>
              <a:rPr lang="pt-PT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Através de </a:t>
            </a:r>
            <a:r>
              <a:rPr lang="pt-PT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Boxplots</a:t>
            </a:r>
            <a:r>
              <a:rPr lang="pt-P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dos atributos e da definição de intervalos para as variáveis numéricas</a:t>
            </a:r>
          </a:p>
          <a:p>
            <a:pPr marL="0" indent="0">
              <a:buNone/>
            </a:pPr>
            <a:endParaRPr lang="pt-PT" sz="22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9B67649-169D-1AB5-14DD-446859C27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75981"/>
              </p:ext>
            </p:extLst>
          </p:nvPr>
        </p:nvGraphicFramePr>
        <p:xfrm>
          <a:off x="5182820" y="2906454"/>
          <a:ext cx="3083560" cy="18288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41780">
                  <a:extLst>
                    <a:ext uri="{9D8B030D-6E8A-4147-A177-3AD203B41FA5}">
                      <a16:colId xmlns:a16="http://schemas.microsoft.com/office/drawing/2014/main" val="2697317458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37597257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Variável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/>
                      <a:r>
                        <a:rPr lang="pt-PT" sz="1000" dirty="0">
                          <a:solidFill>
                            <a:schemeClr val="bg1"/>
                          </a:solidFill>
                          <a:effectLst/>
                        </a:rPr>
                        <a:t>Intervalo Esperado</a:t>
                      </a:r>
                    </a:p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PT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794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Idade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effectLst/>
                        </a:rPr>
                        <a:t>0 a 120 anos</a:t>
                      </a:r>
                      <a:endParaRPr lang="pt-PT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1018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Altura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chemeClr val="tx1"/>
                          </a:solidFill>
                          <a:effectLst/>
                        </a:rPr>
                        <a:t>0.5 a 2.5 metros</a:t>
                      </a:r>
                      <a:endParaRPr lang="pt-PT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37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Peso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chemeClr val="tx1"/>
                          </a:solidFill>
                          <a:effectLst/>
                        </a:rPr>
                        <a:t>2 a 200 kilos</a:t>
                      </a:r>
                      <a:endParaRPr lang="pt-PT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9453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FCV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chemeClr val="tx1"/>
                          </a:solidFill>
                          <a:effectLst/>
                        </a:rPr>
                        <a:t>0 a 4</a:t>
                      </a:r>
                      <a:endParaRPr lang="pt-PT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4510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NRP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effectLst/>
                        </a:rPr>
                        <a:t>0 a 5</a:t>
                      </a:r>
                      <a:endParaRPr lang="pt-PT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3275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CA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chemeClr val="tx1"/>
                          </a:solidFill>
                          <a:effectLst/>
                        </a:rPr>
                        <a:t>0 a 4</a:t>
                      </a:r>
                      <a:endParaRPr lang="pt-PT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3070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FAF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effectLst/>
                        </a:rPr>
                        <a:t>-1 a 4</a:t>
                      </a:r>
                      <a:endParaRPr lang="pt-PT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7052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chemeClr val="bg1"/>
                          </a:solidFill>
                          <a:effectLst/>
                        </a:rPr>
                        <a:t>TUDE</a:t>
                      </a:r>
                      <a:endParaRPr lang="pt-PT" sz="1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>
                          <a:solidFill>
                            <a:schemeClr val="tx1"/>
                          </a:solidFill>
                          <a:effectLst/>
                        </a:rPr>
                        <a:t>-1 a 3</a:t>
                      </a:r>
                      <a:endParaRPr lang="pt-PT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6459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bg1"/>
                          </a:solidFill>
                          <a:effectLst/>
                        </a:rPr>
                        <a:t>IMC</a:t>
                      </a:r>
                      <a:endParaRPr lang="pt-PT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  <a:effectLst/>
                        </a:rPr>
                        <a:t>0 a 70</a:t>
                      </a:r>
                      <a:endParaRPr lang="pt-PT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3058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54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C0EE5-7310-4AE8-693C-B1DF1630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Pré-Processamento dos Dados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EB944C9-69F3-80F7-892B-897D50F8A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PT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Conversão dos atributos categóricos em numéricos</a:t>
                </a:r>
              </a:p>
              <a:p>
                <a:pPr marL="0" indent="0">
                  <a:buNone/>
                </a:pPr>
                <a:endParaRPr lang="pt-PT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Normalização dos dados:</a:t>
                </a:r>
                <a:endParaRPr lang="pt-PT" sz="1800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pt-PT" sz="1800" kern="1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 sz="1800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y</m:t>
                    </m:r>
                    <m:r>
                      <a:rPr lang="pt-PT" sz="18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′</m:t>
                    </m:r>
                    <m:r>
                      <a:rPr lang="pt-PT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pt-PT" sz="180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PT" sz="18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y</m:t>
                        </m:r>
                        <m:r>
                          <a:rPr lang="pt-PT" sz="18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pt-PT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pt-PT" sz="18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sSub>
                          <m:sSubPr>
                            <m:ctrlPr>
                              <a:rPr lang="pt-PT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𝑚𝑖𝑛</m:t>
                            </m:r>
                          </m:e>
                          <m:sub>
                            <m:r>
                              <a:rPr lang="pt-PT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PT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𝑚𝑎𝑥</m:t>
                            </m:r>
                          </m:e>
                          <m:sub>
                            <m:r>
                              <a:rPr lang="pt-PT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𝑦</m:t>
                            </m:r>
                          </m:sub>
                        </m:sSub>
                        <m:r>
                          <a:rPr lang="pt-PT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 </m:t>
                        </m:r>
                        <m:sSub>
                          <m:sSubPr>
                            <m:ctrlPr>
                              <a:rPr lang="pt-PT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𝑚𝑖𝑛</m:t>
                            </m:r>
                          </m:e>
                          <m:sub>
                            <m:r>
                              <a:rPr lang="pt-PT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</a:rPr>
                  <a:t> </a:t>
                </a:r>
                <a:endParaRPr lang="pt-PT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pt-PT" sz="2200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EB944C9-69F3-80F7-892B-897D50F8A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3" t="-11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56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66B3FC9A169243BCA8C2632C7B687E" ma:contentTypeVersion="14" ma:contentTypeDescription="Create a new document." ma:contentTypeScope="" ma:versionID="bb83b81cd058e01ab1106b0d81fcdce0">
  <xsd:schema xmlns:xsd="http://www.w3.org/2001/XMLSchema" xmlns:xs="http://www.w3.org/2001/XMLSchema" xmlns:p="http://schemas.microsoft.com/office/2006/metadata/properties" xmlns:ns3="ab7a571d-82dd-4f18-a1fa-8a565efb4e7c" xmlns:ns4="62955f4e-5466-47cc-b89d-b87092d57bc3" targetNamespace="http://schemas.microsoft.com/office/2006/metadata/properties" ma:root="true" ma:fieldsID="16731875b9a1c672a8761010ec1e4a21" ns3:_="" ns4:_="">
    <xsd:import namespace="ab7a571d-82dd-4f18-a1fa-8a565efb4e7c"/>
    <xsd:import namespace="62955f4e-5466-47cc-b89d-b87092d57b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7a571d-82dd-4f18-a1fa-8a565efb4e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955f4e-5466-47cc-b89d-b87092d57bc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b7a571d-82dd-4f18-a1fa-8a565efb4e7c" xsi:nil="true"/>
  </documentManagement>
</p:properties>
</file>

<file path=customXml/itemProps1.xml><?xml version="1.0" encoding="utf-8"?>
<ds:datastoreItem xmlns:ds="http://schemas.openxmlformats.org/officeDocument/2006/customXml" ds:itemID="{0AE15EBD-63CF-45B0-9810-851DA9F451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7a571d-82dd-4f18-a1fa-8a565efb4e7c"/>
    <ds:schemaRef ds:uri="62955f4e-5466-47cc-b89d-b87092d57b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CCCD20-19DB-48E2-9259-9048028281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6523C4-9787-4FD6-A1DC-41E198EB6A96}">
  <ds:schemaRefs>
    <ds:schemaRef ds:uri="http://purl.org/dc/terms/"/>
    <ds:schemaRef ds:uri="http://schemas.microsoft.com/office/2006/metadata/properties"/>
    <ds:schemaRef ds:uri="http://purl.org/dc/elements/1.1/"/>
    <ds:schemaRef ds:uri="62955f4e-5466-47cc-b89d-b87092d57bc3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ab7a571d-82dd-4f18-a1fa-8a565efb4e7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1148</Words>
  <Application>Microsoft Office PowerPoint</Application>
  <PresentationFormat>Apresentação no Ecrã (16:9)</PresentationFormat>
  <Paragraphs>433</Paragraphs>
  <Slides>33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 Math</vt:lpstr>
      <vt:lpstr>CIDFont+F2</vt:lpstr>
      <vt:lpstr>Times New Roman</vt:lpstr>
      <vt:lpstr>Office Theme</vt:lpstr>
      <vt:lpstr>Estimativa da obesidade em pessoas com idades entre os 14 e os 61 anos</vt:lpstr>
      <vt:lpstr>Introdução</vt:lpstr>
      <vt:lpstr>Aprendizagem Supervisionada</vt:lpstr>
      <vt:lpstr>Estado da Arte</vt:lpstr>
      <vt:lpstr>Estado da Arte</vt:lpstr>
      <vt:lpstr>Conjunto de Dados</vt:lpstr>
      <vt:lpstr>Análise dos Dados</vt:lpstr>
      <vt:lpstr>Pré-Processamento dos Dados</vt:lpstr>
      <vt:lpstr>Pré-Processamento dos Dados</vt:lpstr>
      <vt:lpstr>Diagrama de Correlação</vt:lpstr>
      <vt:lpstr>Regressão Linear Simples (Idade)</vt:lpstr>
      <vt:lpstr>Regressão Linear Simples (Peso)</vt:lpstr>
      <vt:lpstr>Previsão do atributo “IMC”</vt:lpstr>
      <vt:lpstr>Regressão Linear Múltipla</vt:lpstr>
      <vt:lpstr>Árvore de Regressão</vt:lpstr>
      <vt:lpstr>Redes Neuronais</vt:lpstr>
      <vt:lpstr>Melhor modelo?</vt:lpstr>
      <vt:lpstr>Resultados obtidos para os dois melhores modelos são estatisticamente significativos?</vt:lpstr>
      <vt:lpstr>Resultados obtidos para os dois melhores modelos são estatisticamente significativos?</vt:lpstr>
      <vt:lpstr>Classificação</vt:lpstr>
      <vt:lpstr>1ª Experimento</vt:lpstr>
      <vt:lpstr>1ª Experimento - Árvores de Decisão </vt:lpstr>
      <vt:lpstr>1ª Experimento - SVM</vt:lpstr>
      <vt:lpstr>1ª Experimento – Rede Neuronal</vt:lpstr>
      <vt:lpstr>1ª Experimento - Rede Neuronal</vt:lpstr>
      <vt:lpstr>1ª Experimento –  K-vizinhos-mais-próximos</vt:lpstr>
      <vt:lpstr>1ª Experimento – Resultados</vt:lpstr>
      <vt:lpstr>2ª Experimento</vt:lpstr>
      <vt:lpstr>1ª Experimento  vs 2ª Experimento – Resultados</vt:lpstr>
      <vt:lpstr>2ª Experimento –  Adicionar Novos Preditores</vt:lpstr>
      <vt:lpstr>Prever Género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2024-06-08T15:24:52Z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0x0101009366B3FC9A169243BCA8C2632C7B687E</vt:lpwstr>
  </property>
</Properties>
</file>