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244" autoAdjust="0"/>
  </p:normalViewPr>
  <p:slideViewPr>
    <p:cSldViewPr snapToGrid="0">
      <p:cViewPr varScale="1">
        <p:scale>
          <a:sx n="59" d="100"/>
          <a:sy n="59" d="100"/>
        </p:scale>
        <p:origin x="161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E63486-F50F-4859-A126-7B24F26A8735}" type="datetimeFigureOut">
              <a:rPr lang="pt-PT" smtClean="0"/>
              <a:t>26/05/2019</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EA075-92FF-4FCB-9BD2-7A3250407BDE}" type="slidenum">
              <a:rPr lang="pt-PT" smtClean="0"/>
              <a:t>‹nº›</a:t>
            </a:fld>
            <a:endParaRPr lang="pt-PT"/>
          </a:p>
        </p:txBody>
      </p:sp>
    </p:spTree>
    <p:extLst>
      <p:ext uri="{BB962C8B-B14F-4D97-AF65-F5344CB8AC3E}">
        <p14:creationId xmlns:p14="http://schemas.microsoft.com/office/powerpoint/2010/main" val="1561023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GB" dirty="0"/>
              <a:t>During this presentation I will explain what a password manager is, and talk about its advantages and disadvantages. I will present my solution to a password manager and make a small demonstration of how it works, and the conclusions I reached with this work.</a:t>
            </a:r>
          </a:p>
        </p:txBody>
      </p:sp>
      <p:sp>
        <p:nvSpPr>
          <p:cNvPr id="4" name="Marcador de Posição do Número do Diapositivo 3"/>
          <p:cNvSpPr>
            <a:spLocks noGrp="1"/>
          </p:cNvSpPr>
          <p:nvPr>
            <p:ph type="sldNum" sz="quarter" idx="5"/>
          </p:nvPr>
        </p:nvSpPr>
        <p:spPr/>
        <p:txBody>
          <a:bodyPr/>
          <a:lstStyle/>
          <a:p>
            <a:fld id="{4A6EA075-92FF-4FCB-9BD2-7A3250407BDE}" type="slidenum">
              <a:rPr lang="pt-PT" smtClean="0"/>
              <a:t>1</a:t>
            </a:fld>
            <a:endParaRPr lang="pt-PT"/>
          </a:p>
        </p:txBody>
      </p:sp>
    </p:spTree>
    <p:extLst>
      <p:ext uri="{BB962C8B-B14F-4D97-AF65-F5344CB8AC3E}">
        <p14:creationId xmlns:p14="http://schemas.microsoft.com/office/powerpoint/2010/main" val="3817517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GB" dirty="0"/>
              <a:t>As you could see this project is not a complete and there is still work left to be done. The work left to be done, including proving properties about the code, and improve the algorithm for password generation since it’s not completely random. And improve the </a:t>
            </a:r>
            <a:r>
              <a:rPr lang="en-GB" dirty="0" err="1"/>
              <a:t>Gallina</a:t>
            </a:r>
            <a:r>
              <a:rPr lang="en-GB" dirty="0"/>
              <a:t> code so that there are less modification to be done in the </a:t>
            </a:r>
            <a:r>
              <a:rPr lang="en-GB" dirty="0" err="1"/>
              <a:t>Ocaml</a:t>
            </a:r>
            <a:r>
              <a:rPr lang="en-GB" dirty="0"/>
              <a:t> code.</a:t>
            </a:r>
          </a:p>
        </p:txBody>
      </p:sp>
      <p:sp>
        <p:nvSpPr>
          <p:cNvPr id="4" name="Marcador de Posição do Número do Diapositivo 3"/>
          <p:cNvSpPr>
            <a:spLocks noGrp="1"/>
          </p:cNvSpPr>
          <p:nvPr>
            <p:ph type="sldNum" sz="quarter" idx="5"/>
          </p:nvPr>
        </p:nvSpPr>
        <p:spPr/>
        <p:txBody>
          <a:bodyPr/>
          <a:lstStyle/>
          <a:p>
            <a:fld id="{4A6EA075-92FF-4FCB-9BD2-7A3250407BDE}" type="slidenum">
              <a:rPr lang="pt-PT" smtClean="0"/>
              <a:t>10</a:t>
            </a:fld>
            <a:endParaRPr lang="pt-PT"/>
          </a:p>
        </p:txBody>
      </p:sp>
    </p:spTree>
    <p:extLst>
      <p:ext uri="{BB962C8B-B14F-4D97-AF65-F5344CB8AC3E}">
        <p14:creationId xmlns:p14="http://schemas.microsoft.com/office/powerpoint/2010/main" val="114085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GB" dirty="0"/>
              <a:t>I hope I could show you that the password managers can’t be thought of as a perfect solution since they have some disadvantages. I hope I could show you that the existing password managers have this problem not because their developers are lazy or don’t care, but because they are hard problems </a:t>
            </a:r>
            <a:r>
              <a:rPr lang="en-GB"/>
              <a:t>to solve.</a:t>
            </a:r>
            <a:endParaRPr lang="en-GB" dirty="0"/>
          </a:p>
        </p:txBody>
      </p:sp>
      <p:sp>
        <p:nvSpPr>
          <p:cNvPr id="4" name="Marcador de Posição do Número do Diapositivo 3"/>
          <p:cNvSpPr>
            <a:spLocks noGrp="1"/>
          </p:cNvSpPr>
          <p:nvPr>
            <p:ph type="sldNum" sz="quarter" idx="5"/>
          </p:nvPr>
        </p:nvSpPr>
        <p:spPr/>
        <p:txBody>
          <a:bodyPr/>
          <a:lstStyle/>
          <a:p>
            <a:fld id="{4A6EA075-92FF-4FCB-9BD2-7A3250407BDE}" type="slidenum">
              <a:rPr lang="pt-PT" smtClean="0"/>
              <a:t>11</a:t>
            </a:fld>
            <a:endParaRPr lang="pt-PT"/>
          </a:p>
        </p:txBody>
      </p:sp>
    </p:spTree>
    <p:extLst>
      <p:ext uri="{BB962C8B-B14F-4D97-AF65-F5344CB8AC3E}">
        <p14:creationId xmlns:p14="http://schemas.microsoft.com/office/powerpoint/2010/main" val="1417595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GB" dirty="0"/>
              <a:t>Password managers are application, either web or desktop application, that are responsible for a users passwords. Password managers store multiple passwords of the user, are able to generate new passwords with a given specification and some are even able to automatically fill the passwords in the respective application.</a:t>
            </a:r>
          </a:p>
        </p:txBody>
      </p:sp>
      <p:sp>
        <p:nvSpPr>
          <p:cNvPr id="4" name="Marcador de Posição do Número do Diapositivo 3"/>
          <p:cNvSpPr>
            <a:spLocks noGrp="1"/>
          </p:cNvSpPr>
          <p:nvPr>
            <p:ph type="sldNum" sz="quarter" idx="5"/>
          </p:nvPr>
        </p:nvSpPr>
        <p:spPr/>
        <p:txBody>
          <a:bodyPr/>
          <a:lstStyle/>
          <a:p>
            <a:fld id="{4A6EA075-92FF-4FCB-9BD2-7A3250407BDE}" type="slidenum">
              <a:rPr lang="pt-PT" smtClean="0"/>
              <a:t>2</a:t>
            </a:fld>
            <a:endParaRPr lang="pt-PT"/>
          </a:p>
        </p:txBody>
      </p:sp>
    </p:spTree>
    <p:extLst>
      <p:ext uri="{BB962C8B-B14F-4D97-AF65-F5344CB8AC3E}">
        <p14:creationId xmlns:p14="http://schemas.microsoft.com/office/powerpoint/2010/main" val="2561970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GB" dirty="0"/>
              <a:t>But why should we use a password manager? Now a days we use multiple application and websites that require a login session to use and it’s extremely hard or even impossible for someone to memorize all their password, especially since a good password should be long and as random as possible. With multiple lowercases, uppercases, digits and symbols all mixed together. And with a password manager not only do we not need to remember all those password but we don’t even need to come up with them, since a password manager can generate the password for you.</a:t>
            </a:r>
          </a:p>
        </p:txBody>
      </p:sp>
      <p:sp>
        <p:nvSpPr>
          <p:cNvPr id="4" name="Marcador de Posição do Número do Diapositivo 3"/>
          <p:cNvSpPr>
            <a:spLocks noGrp="1"/>
          </p:cNvSpPr>
          <p:nvPr>
            <p:ph type="sldNum" sz="quarter" idx="5"/>
          </p:nvPr>
        </p:nvSpPr>
        <p:spPr/>
        <p:txBody>
          <a:bodyPr/>
          <a:lstStyle/>
          <a:p>
            <a:fld id="{4A6EA075-92FF-4FCB-9BD2-7A3250407BDE}" type="slidenum">
              <a:rPr lang="pt-PT" smtClean="0"/>
              <a:t>3</a:t>
            </a:fld>
            <a:endParaRPr lang="pt-PT"/>
          </a:p>
        </p:txBody>
      </p:sp>
    </p:spTree>
    <p:extLst>
      <p:ext uri="{BB962C8B-B14F-4D97-AF65-F5344CB8AC3E}">
        <p14:creationId xmlns:p14="http://schemas.microsoft.com/office/powerpoint/2010/main" val="3596683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GB" dirty="0"/>
              <a:t>However, as everything password managers have their disadvantages. The password need to be stored somewhere, most likely a database which can be accessed by an hacker, and if the database is not protected and/or the password are stored as plain text anyone can have access to them. Since the password manager creates the password, stores it and even automatically fill it when needed how can we be sure that the password follows the rules it is supposed to, how to we know that a password is not simply the same character repeated several times. Besides that, since the password manager will fill the inbox where the password is needed, it can be vulnerable to a multitude of attacks. Either a side-channel attack, cross-site request forgery, man-in-the-middle or others.</a:t>
            </a:r>
          </a:p>
        </p:txBody>
      </p:sp>
      <p:sp>
        <p:nvSpPr>
          <p:cNvPr id="4" name="Marcador de Posição do Número do Diapositivo 3"/>
          <p:cNvSpPr>
            <a:spLocks noGrp="1"/>
          </p:cNvSpPr>
          <p:nvPr>
            <p:ph type="sldNum" sz="quarter" idx="5"/>
          </p:nvPr>
        </p:nvSpPr>
        <p:spPr/>
        <p:txBody>
          <a:bodyPr/>
          <a:lstStyle/>
          <a:p>
            <a:fld id="{4A6EA075-92FF-4FCB-9BD2-7A3250407BDE}" type="slidenum">
              <a:rPr lang="pt-PT" smtClean="0"/>
              <a:t>4</a:t>
            </a:fld>
            <a:endParaRPr lang="pt-PT"/>
          </a:p>
        </p:txBody>
      </p:sp>
    </p:spTree>
    <p:extLst>
      <p:ext uri="{BB962C8B-B14F-4D97-AF65-F5344CB8AC3E}">
        <p14:creationId xmlns:p14="http://schemas.microsoft.com/office/powerpoint/2010/main" val="2932532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GB" dirty="0"/>
              <a:t>With that in mind the goal of my mini-project was to focus in the generation of a password and how to prove that it follows the rules its supposed. For that I started by developing an application written in </a:t>
            </a:r>
            <a:r>
              <a:rPr lang="en-GB" dirty="0" err="1"/>
              <a:t>Gallina</a:t>
            </a:r>
            <a:r>
              <a:rPr lang="en-GB" dirty="0"/>
              <a:t> that will generate random strings and then prove certain properties about the algorithm used.</a:t>
            </a:r>
          </a:p>
        </p:txBody>
      </p:sp>
      <p:sp>
        <p:nvSpPr>
          <p:cNvPr id="4" name="Marcador de Posição do Número do Diapositivo 3"/>
          <p:cNvSpPr>
            <a:spLocks noGrp="1"/>
          </p:cNvSpPr>
          <p:nvPr>
            <p:ph type="sldNum" sz="quarter" idx="5"/>
          </p:nvPr>
        </p:nvSpPr>
        <p:spPr/>
        <p:txBody>
          <a:bodyPr/>
          <a:lstStyle/>
          <a:p>
            <a:fld id="{4A6EA075-92FF-4FCB-9BD2-7A3250407BDE}" type="slidenum">
              <a:rPr lang="pt-PT" smtClean="0"/>
              <a:t>5</a:t>
            </a:fld>
            <a:endParaRPr lang="pt-PT"/>
          </a:p>
        </p:txBody>
      </p:sp>
    </p:spTree>
    <p:extLst>
      <p:ext uri="{BB962C8B-B14F-4D97-AF65-F5344CB8AC3E}">
        <p14:creationId xmlns:p14="http://schemas.microsoft.com/office/powerpoint/2010/main" val="3008228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GB" dirty="0"/>
              <a:t>During the development of this mini-project I run into multiple problems. The most important one was the </a:t>
            </a:r>
            <a:r>
              <a:rPr lang="en-GB" dirty="0" err="1"/>
              <a:t>Gallina</a:t>
            </a:r>
            <a:r>
              <a:rPr lang="en-GB" dirty="0"/>
              <a:t> does not support the execution of random programs. Since it is a language used to prove properties, it need to output the same result to the same input. And that goes against what was needed for this project. To solve, this problem the program that will run is not written in </a:t>
            </a:r>
            <a:r>
              <a:rPr lang="en-GB" dirty="0" err="1"/>
              <a:t>Gallina</a:t>
            </a:r>
            <a:r>
              <a:rPr lang="en-GB" dirty="0"/>
              <a:t> but in </a:t>
            </a:r>
            <a:r>
              <a:rPr lang="en-GB" dirty="0" err="1"/>
              <a:t>Ocaml</a:t>
            </a:r>
            <a:r>
              <a:rPr lang="en-GB" dirty="0"/>
              <a:t>. For that, I wrote code in </a:t>
            </a:r>
            <a:r>
              <a:rPr lang="en-GB" dirty="0" err="1"/>
              <a:t>Gallina</a:t>
            </a:r>
            <a:r>
              <a:rPr lang="en-GB" dirty="0"/>
              <a:t> that will be extracted to </a:t>
            </a:r>
            <a:r>
              <a:rPr lang="en-GB" dirty="0" err="1"/>
              <a:t>Ocaml</a:t>
            </a:r>
            <a:r>
              <a:rPr lang="en-GB" dirty="0"/>
              <a:t> so that it can be executed since in </a:t>
            </a:r>
            <a:r>
              <a:rPr lang="en-GB" dirty="0" err="1"/>
              <a:t>Ocaml</a:t>
            </a:r>
            <a:r>
              <a:rPr lang="en-GB" dirty="0"/>
              <a:t> there are random functions, or functions that return different output to the same input.</a:t>
            </a:r>
          </a:p>
        </p:txBody>
      </p:sp>
      <p:sp>
        <p:nvSpPr>
          <p:cNvPr id="4" name="Marcador de Posição do Número do Diapositivo 3"/>
          <p:cNvSpPr>
            <a:spLocks noGrp="1"/>
          </p:cNvSpPr>
          <p:nvPr>
            <p:ph type="sldNum" sz="quarter" idx="5"/>
          </p:nvPr>
        </p:nvSpPr>
        <p:spPr/>
        <p:txBody>
          <a:bodyPr/>
          <a:lstStyle/>
          <a:p>
            <a:fld id="{4A6EA075-92FF-4FCB-9BD2-7A3250407BDE}" type="slidenum">
              <a:rPr lang="pt-PT" smtClean="0"/>
              <a:t>6</a:t>
            </a:fld>
            <a:endParaRPr lang="pt-PT"/>
          </a:p>
        </p:txBody>
      </p:sp>
    </p:spTree>
    <p:extLst>
      <p:ext uri="{BB962C8B-B14F-4D97-AF65-F5344CB8AC3E}">
        <p14:creationId xmlns:p14="http://schemas.microsoft.com/office/powerpoint/2010/main" val="341496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GB" dirty="0"/>
              <a:t>This project was not all created from scratch. I took inspiration in the project </a:t>
            </a:r>
            <a:r>
              <a:rPr lang="en-GB" dirty="0" err="1"/>
              <a:t>QuickChick</a:t>
            </a:r>
            <a:r>
              <a:rPr lang="en-GB" dirty="0"/>
              <a:t> that is a project written in Coq that is extracted to </a:t>
            </a:r>
            <a:r>
              <a:rPr lang="en-GB" dirty="0" err="1"/>
              <a:t>Ocaml</a:t>
            </a:r>
            <a:r>
              <a:rPr lang="en-GB" dirty="0"/>
              <a:t>. The finish program will take as input a set of number that indicate properties about the password such as its length, the number of lowercases, the number of uppercases, the number of digits and the number of symbols.</a:t>
            </a:r>
          </a:p>
        </p:txBody>
      </p:sp>
      <p:sp>
        <p:nvSpPr>
          <p:cNvPr id="4" name="Marcador de Posição do Número do Diapositivo 3"/>
          <p:cNvSpPr>
            <a:spLocks noGrp="1"/>
          </p:cNvSpPr>
          <p:nvPr>
            <p:ph type="sldNum" sz="quarter" idx="5"/>
          </p:nvPr>
        </p:nvSpPr>
        <p:spPr/>
        <p:txBody>
          <a:bodyPr/>
          <a:lstStyle/>
          <a:p>
            <a:fld id="{4A6EA075-92FF-4FCB-9BD2-7A3250407BDE}" type="slidenum">
              <a:rPr lang="pt-PT" smtClean="0"/>
              <a:t>7</a:t>
            </a:fld>
            <a:endParaRPr lang="pt-PT"/>
          </a:p>
        </p:txBody>
      </p:sp>
    </p:spTree>
    <p:extLst>
      <p:ext uri="{BB962C8B-B14F-4D97-AF65-F5344CB8AC3E}">
        <p14:creationId xmlns:p14="http://schemas.microsoft.com/office/powerpoint/2010/main" val="3155200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GB" dirty="0"/>
              <a:t>My solution is simply a proof-of-work and cannot be taken as full product ready to be used. In the current implementation, the program in generate the lowercases elements of the password, followed by the uppercases, then the digits and finally the symbols. As you can seen this is a problem since the password is not really random since it follows a pattern but again this is a proof-of-work. The program written for Coq will be extracted to </a:t>
            </a:r>
            <a:r>
              <a:rPr lang="en-GB" dirty="0" err="1"/>
              <a:t>Ocaml</a:t>
            </a:r>
            <a:r>
              <a:rPr lang="en-GB" dirty="0"/>
              <a:t> so that it can be executed. But before that, the extracted code needs to be changed so that it is ready to execute.</a:t>
            </a:r>
          </a:p>
        </p:txBody>
      </p:sp>
      <p:sp>
        <p:nvSpPr>
          <p:cNvPr id="4" name="Marcador de Posição do Número do Diapositivo 3"/>
          <p:cNvSpPr>
            <a:spLocks noGrp="1"/>
          </p:cNvSpPr>
          <p:nvPr>
            <p:ph type="sldNum" sz="quarter" idx="5"/>
          </p:nvPr>
        </p:nvSpPr>
        <p:spPr/>
        <p:txBody>
          <a:bodyPr/>
          <a:lstStyle/>
          <a:p>
            <a:fld id="{4A6EA075-92FF-4FCB-9BD2-7A3250407BDE}" type="slidenum">
              <a:rPr lang="pt-PT" smtClean="0"/>
              <a:t>8</a:t>
            </a:fld>
            <a:endParaRPr lang="pt-PT"/>
          </a:p>
        </p:txBody>
      </p:sp>
    </p:spTree>
    <p:extLst>
      <p:ext uri="{BB962C8B-B14F-4D97-AF65-F5344CB8AC3E}">
        <p14:creationId xmlns:p14="http://schemas.microsoft.com/office/powerpoint/2010/main" val="1249001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GB" dirty="0"/>
              <a:t>Now I will make a short demonstration of the program.</a:t>
            </a:r>
          </a:p>
        </p:txBody>
      </p:sp>
      <p:sp>
        <p:nvSpPr>
          <p:cNvPr id="4" name="Marcador de Posição do Número do Diapositivo 3"/>
          <p:cNvSpPr>
            <a:spLocks noGrp="1"/>
          </p:cNvSpPr>
          <p:nvPr>
            <p:ph type="sldNum" sz="quarter" idx="5"/>
          </p:nvPr>
        </p:nvSpPr>
        <p:spPr/>
        <p:txBody>
          <a:bodyPr/>
          <a:lstStyle/>
          <a:p>
            <a:fld id="{4A6EA075-92FF-4FCB-9BD2-7A3250407BDE}" type="slidenum">
              <a:rPr lang="pt-PT" smtClean="0"/>
              <a:t>9</a:t>
            </a:fld>
            <a:endParaRPr lang="pt-PT"/>
          </a:p>
        </p:txBody>
      </p:sp>
    </p:spTree>
    <p:extLst>
      <p:ext uri="{BB962C8B-B14F-4D97-AF65-F5344CB8AC3E}">
        <p14:creationId xmlns:p14="http://schemas.microsoft.com/office/powerpoint/2010/main" val="3264839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A1564B67-3E3B-454A-ADF1-9E1BB2BC0CAF}" type="datetime1">
              <a:rPr lang="en-US" smtClean="0"/>
              <a:t>5/26/2019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D14CBD1-3A64-4689-BFB0-9A176FDA0D85}" type="datetime1">
              <a:rPr lang="en-US" smtClean="0"/>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2AE637C4-257E-4AE9-84A7-146AD576B19B}" type="datetime1">
              <a:rPr lang="en-US" smtClean="0"/>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ncho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FF2B72E1-E787-4495-B572-EE8FC0DA7BBB}" type="datetime1">
              <a:rPr lang="en-US" smtClean="0"/>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5567E176-B3B4-4921-9907-AF28C620F481}" type="datetime1">
              <a:rPr lang="en-US" smtClean="0"/>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3AC82F79-D3E2-4BEE-A78D-407A1F821575}" type="datetime1">
              <a:rPr lang="en-US" smtClean="0"/>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1447191" y="2824269"/>
            <a:ext cx="4645152" cy="2644457"/>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6412362" y="2821491"/>
            <a:ext cx="4645152" cy="2637371"/>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A153013C-FAB5-405D-8035-B824A88A0DBA}" type="datetime1">
              <a:rPr lang="en-US" smtClean="0"/>
              <a:t>5/26/2019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22C73731-75F0-46D0-A21B-6D8150597AB5}" type="datetime1">
              <a:rPr lang="en-US" smtClean="0"/>
              <a:t>5/26/2019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3460D9-D9A0-4213-A711-0AB03D8B0DAA}" type="datetime1">
              <a:rPr lang="en-US" smtClean="0"/>
              <a:t>5/26/2019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pt-PT"/>
              <a:t>Clique para editar o estilo de título do Modelo Global</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AC4A4142-E0D0-49FB-AF58-352EB37AE1DC}" type="datetime1">
              <a:rPr lang="en-US" smtClean="0"/>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B18AC2B-738C-4C74-92CC-1EDFA26CEC03}" type="datetime1">
              <a:rPr lang="en-US" smtClean="0"/>
              <a:t>5/26/2019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125D4A8-5CD7-4A5F-9F52-3E43C6FD99DA}" type="datetime1">
              <a:rPr lang="en-US" smtClean="0"/>
              <a:t>5/26/2019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xhere.com/en/photo/1444001"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571A94-90D5-499D-A563-07CB2859DF6C}"/>
              </a:ext>
            </a:extLst>
          </p:cNvPr>
          <p:cNvSpPr>
            <a:spLocks noGrp="1"/>
          </p:cNvSpPr>
          <p:nvPr>
            <p:ph type="ctrTitle"/>
          </p:nvPr>
        </p:nvSpPr>
        <p:spPr/>
        <p:txBody>
          <a:bodyPr/>
          <a:lstStyle/>
          <a:p>
            <a:r>
              <a:rPr lang="pt-PT" dirty="0"/>
              <a:t>Password </a:t>
            </a:r>
            <a:r>
              <a:rPr lang="pt-PT" dirty="0" err="1"/>
              <a:t>Generation</a:t>
            </a:r>
            <a:endParaRPr lang="pt-PT" dirty="0"/>
          </a:p>
        </p:txBody>
      </p:sp>
      <p:sp>
        <p:nvSpPr>
          <p:cNvPr id="3" name="Subtítulo 2">
            <a:extLst>
              <a:ext uri="{FF2B5EF4-FFF2-40B4-BE49-F238E27FC236}">
                <a16:creationId xmlns:a16="http://schemas.microsoft.com/office/drawing/2014/main" id="{B646724B-7930-4DFB-9C8C-A15090E7B27F}"/>
              </a:ext>
            </a:extLst>
          </p:cNvPr>
          <p:cNvSpPr>
            <a:spLocks noGrp="1"/>
          </p:cNvSpPr>
          <p:nvPr>
            <p:ph type="subTitle" idx="1"/>
          </p:nvPr>
        </p:nvSpPr>
        <p:spPr/>
        <p:txBody>
          <a:bodyPr/>
          <a:lstStyle/>
          <a:p>
            <a:r>
              <a:rPr lang="pt-PT" dirty="0"/>
              <a:t>Rui Lima 94073</a:t>
            </a:r>
          </a:p>
        </p:txBody>
      </p:sp>
      <p:pic>
        <p:nvPicPr>
          <p:cNvPr id="5" name="Imagem 4">
            <a:extLst>
              <a:ext uri="{FF2B5EF4-FFF2-40B4-BE49-F238E27FC236}">
                <a16:creationId xmlns:a16="http://schemas.microsoft.com/office/drawing/2014/main" id="{0C6805C8-7F19-41CF-B626-0A5BB07D24CB}"/>
              </a:ext>
            </a:extLst>
          </p:cNvPr>
          <p:cNvPicPr>
            <a:picLocks noChangeAspect="1"/>
          </p:cNvPicPr>
          <p:nvPr/>
        </p:nvPicPr>
        <p:blipFill>
          <a:blip r:embed="rId2"/>
          <a:stretch>
            <a:fillRect/>
          </a:stretch>
        </p:blipFill>
        <p:spPr>
          <a:xfrm>
            <a:off x="-541620" y="-877246"/>
            <a:ext cx="4753533" cy="3359088"/>
          </a:xfrm>
          <a:prstGeom prst="rect">
            <a:avLst/>
          </a:prstGeom>
        </p:spPr>
      </p:pic>
    </p:spTree>
    <p:extLst>
      <p:ext uri="{BB962C8B-B14F-4D97-AF65-F5344CB8AC3E}">
        <p14:creationId xmlns:p14="http://schemas.microsoft.com/office/powerpoint/2010/main" val="3357433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5C359F-62A8-40AA-9FE2-A2B14DDD716C}"/>
              </a:ext>
            </a:extLst>
          </p:cNvPr>
          <p:cNvSpPr>
            <a:spLocks noGrp="1"/>
          </p:cNvSpPr>
          <p:nvPr>
            <p:ph type="title"/>
          </p:nvPr>
        </p:nvSpPr>
        <p:spPr/>
        <p:txBody>
          <a:bodyPr/>
          <a:lstStyle/>
          <a:p>
            <a:r>
              <a:rPr lang="en-GB" dirty="0"/>
              <a:t>Demonstration</a:t>
            </a:r>
          </a:p>
        </p:txBody>
      </p:sp>
      <p:pic>
        <p:nvPicPr>
          <p:cNvPr id="6" name="Marcador de Posição de Conteúdo 5">
            <a:extLst>
              <a:ext uri="{FF2B5EF4-FFF2-40B4-BE49-F238E27FC236}">
                <a16:creationId xmlns:a16="http://schemas.microsoft.com/office/drawing/2014/main" id="{E7FC93D6-BEEE-419E-B423-251936119E4F}"/>
              </a:ext>
            </a:extLst>
          </p:cNvPr>
          <p:cNvPicPr>
            <a:picLocks noGrp="1" noChangeAspect="1"/>
          </p:cNvPicPr>
          <p:nvPr>
            <p:ph idx="1"/>
          </p:nvPr>
        </p:nvPicPr>
        <p:blipFill>
          <a:blip r:embed="rId3"/>
          <a:stretch>
            <a:fillRect/>
          </a:stretch>
        </p:blipFill>
        <p:spPr>
          <a:xfrm>
            <a:off x="785811" y="2137221"/>
            <a:ext cx="3357563" cy="3357563"/>
          </a:xfrm>
        </p:spPr>
      </p:pic>
      <p:sp>
        <p:nvSpPr>
          <p:cNvPr id="4" name="Marcador de Posição do Número do Diapositivo 3">
            <a:extLst>
              <a:ext uri="{FF2B5EF4-FFF2-40B4-BE49-F238E27FC236}">
                <a16:creationId xmlns:a16="http://schemas.microsoft.com/office/drawing/2014/main" id="{9422C9D4-4046-4764-B891-B27429D84926}"/>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8" name="Imagem 7" descr="Uma imagem com ClipArt&#10;&#10;Descrição gerada com confiança muito alta">
            <a:extLst>
              <a:ext uri="{FF2B5EF4-FFF2-40B4-BE49-F238E27FC236}">
                <a16:creationId xmlns:a16="http://schemas.microsoft.com/office/drawing/2014/main" id="{00D155D1-103F-4AF8-A543-F71FD68F139E}"/>
              </a:ext>
            </a:extLst>
          </p:cNvPr>
          <p:cNvPicPr>
            <a:picLocks noChangeAspect="1"/>
          </p:cNvPicPr>
          <p:nvPr/>
        </p:nvPicPr>
        <p:blipFill>
          <a:blip r:embed="rId4"/>
          <a:stretch>
            <a:fillRect/>
          </a:stretch>
        </p:blipFill>
        <p:spPr>
          <a:xfrm>
            <a:off x="5093890" y="3040463"/>
            <a:ext cx="5485432" cy="1496027"/>
          </a:xfrm>
          <a:prstGeom prst="rect">
            <a:avLst/>
          </a:prstGeom>
        </p:spPr>
      </p:pic>
    </p:spTree>
    <p:extLst>
      <p:ext uri="{BB962C8B-B14F-4D97-AF65-F5344CB8AC3E}">
        <p14:creationId xmlns:p14="http://schemas.microsoft.com/office/powerpoint/2010/main" val="3125371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AAA1A1-C3E8-47A7-87A7-73A4FD0CB26D}"/>
              </a:ext>
            </a:extLst>
          </p:cNvPr>
          <p:cNvSpPr>
            <a:spLocks noGrp="1"/>
          </p:cNvSpPr>
          <p:nvPr>
            <p:ph type="title"/>
          </p:nvPr>
        </p:nvSpPr>
        <p:spPr/>
        <p:txBody>
          <a:bodyPr/>
          <a:lstStyle/>
          <a:p>
            <a:r>
              <a:rPr lang="en-GB" dirty="0"/>
              <a:t>Additional Work</a:t>
            </a:r>
          </a:p>
        </p:txBody>
      </p:sp>
      <p:sp>
        <p:nvSpPr>
          <p:cNvPr id="3" name="Marcador de Posição de Conteúdo 2">
            <a:extLst>
              <a:ext uri="{FF2B5EF4-FFF2-40B4-BE49-F238E27FC236}">
                <a16:creationId xmlns:a16="http://schemas.microsoft.com/office/drawing/2014/main" id="{31325D9B-0EB7-4150-8359-ED024B86A7E5}"/>
              </a:ext>
            </a:extLst>
          </p:cNvPr>
          <p:cNvSpPr>
            <a:spLocks noGrp="1"/>
          </p:cNvSpPr>
          <p:nvPr>
            <p:ph idx="1"/>
          </p:nvPr>
        </p:nvSpPr>
        <p:spPr/>
        <p:txBody>
          <a:bodyPr>
            <a:normAutofit/>
          </a:bodyPr>
          <a:lstStyle/>
          <a:p>
            <a:pPr>
              <a:spcAft>
                <a:spcPts val="2400"/>
              </a:spcAft>
            </a:pPr>
            <a:r>
              <a:rPr lang="en-GB" sz="2400" dirty="0"/>
              <a:t>Prove multiple properties about the </a:t>
            </a:r>
            <a:r>
              <a:rPr lang="en-GB" sz="2400" dirty="0" err="1"/>
              <a:t>Gallina</a:t>
            </a:r>
            <a:r>
              <a:rPr lang="en-GB" sz="2400" dirty="0"/>
              <a:t> code.</a:t>
            </a:r>
          </a:p>
          <a:p>
            <a:pPr>
              <a:spcAft>
                <a:spcPts val="2400"/>
              </a:spcAft>
            </a:pPr>
            <a:r>
              <a:rPr lang="en-GB" sz="2400" dirty="0"/>
              <a:t>Improve the password generation algorithm.</a:t>
            </a:r>
          </a:p>
          <a:p>
            <a:pPr>
              <a:spcAft>
                <a:spcPts val="2400"/>
              </a:spcAft>
            </a:pPr>
            <a:r>
              <a:rPr lang="en-GB" sz="2400" dirty="0"/>
              <a:t>Make less modifications in the </a:t>
            </a:r>
            <a:r>
              <a:rPr lang="en-GB" sz="2400" dirty="0" err="1"/>
              <a:t>Ocaml</a:t>
            </a:r>
            <a:r>
              <a:rPr lang="en-GB" sz="2400" dirty="0"/>
              <a:t> code.</a:t>
            </a:r>
          </a:p>
        </p:txBody>
      </p:sp>
      <p:sp>
        <p:nvSpPr>
          <p:cNvPr id="4" name="Marcador de Posição do Número do Diapositivo 3">
            <a:extLst>
              <a:ext uri="{FF2B5EF4-FFF2-40B4-BE49-F238E27FC236}">
                <a16:creationId xmlns:a16="http://schemas.microsoft.com/office/drawing/2014/main" id="{BCF545B6-3062-4DBC-9B2E-C3EB16DF7606}"/>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3315958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1C70FA-9F58-4BE4-829A-69F4F3E59408}"/>
              </a:ext>
            </a:extLst>
          </p:cNvPr>
          <p:cNvSpPr>
            <a:spLocks noGrp="1"/>
          </p:cNvSpPr>
          <p:nvPr>
            <p:ph type="title"/>
          </p:nvPr>
        </p:nvSpPr>
        <p:spPr/>
        <p:txBody>
          <a:bodyPr/>
          <a:lstStyle/>
          <a:p>
            <a:r>
              <a:rPr lang="en-GB" dirty="0"/>
              <a:t>Conclusions</a:t>
            </a:r>
          </a:p>
        </p:txBody>
      </p:sp>
      <p:sp>
        <p:nvSpPr>
          <p:cNvPr id="3" name="Marcador de Posição de Conteúdo 2">
            <a:extLst>
              <a:ext uri="{FF2B5EF4-FFF2-40B4-BE49-F238E27FC236}">
                <a16:creationId xmlns:a16="http://schemas.microsoft.com/office/drawing/2014/main" id="{AACD15E8-FCC4-497D-B729-FFDE7A8051C6}"/>
              </a:ext>
            </a:extLst>
          </p:cNvPr>
          <p:cNvSpPr>
            <a:spLocks noGrp="1"/>
          </p:cNvSpPr>
          <p:nvPr>
            <p:ph idx="1"/>
          </p:nvPr>
        </p:nvSpPr>
        <p:spPr/>
        <p:txBody>
          <a:bodyPr>
            <a:normAutofit/>
          </a:bodyPr>
          <a:lstStyle/>
          <a:p>
            <a:pPr>
              <a:spcAft>
                <a:spcPts val="2400"/>
              </a:spcAft>
            </a:pPr>
            <a:r>
              <a:rPr lang="en-GB" sz="2400" dirty="0"/>
              <a:t>Password managers have many advantages but also some problems.</a:t>
            </a:r>
          </a:p>
          <a:p>
            <a:pPr>
              <a:spcAft>
                <a:spcPts val="2400"/>
              </a:spcAft>
            </a:pPr>
            <a:r>
              <a:rPr lang="en-GB" sz="2400" dirty="0"/>
              <a:t>It’s not easy solving those problems.</a:t>
            </a:r>
          </a:p>
          <a:p>
            <a:pPr>
              <a:spcAft>
                <a:spcPts val="2400"/>
              </a:spcAft>
            </a:pPr>
            <a:r>
              <a:rPr lang="en-GB" sz="2400" dirty="0"/>
              <a:t>There are multiple challenges when proving properties about password generation algorithms.</a:t>
            </a:r>
          </a:p>
        </p:txBody>
      </p:sp>
      <p:sp>
        <p:nvSpPr>
          <p:cNvPr id="4" name="Marcador de Posição do Número do Diapositivo 3">
            <a:extLst>
              <a:ext uri="{FF2B5EF4-FFF2-40B4-BE49-F238E27FC236}">
                <a16:creationId xmlns:a16="http://schemas.microsoft.com/office/drawing/2014/main" id="{CFC6436A-7E4D-455A-B040-3530EBCD2314}"/>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97324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640105-71BF-4BE4-92D4-3B874EFDD027}"/>
              </a:ext>
            </a:extLst>
          </p:cNvPr>
          <p:cNvSpPr>
            <a:spLocks noGrp="1"/>
          </p:cNvSpPr>
          <p:nvPr>
            <p:ph type="title"/>
          </p:nvPr>
        </p:nvSpPr>
        <p:spPr/>
        <p:txBody>
          <a:bodyPr/>
          <a:lstStyle/>
          <a:p>
            <a:r>
              <a:rPr lang="en-GB" dirty="0"/>
              <a:t>Questions?</a:t>
            </a:r>
          </a:p>
        </p:txBody>
      </p:sp>
      <p:pic>
        <p:nvPicPr>
          <p:cNvPr id="6" name="Marcador de Posição de Conteúdo 5">
            <a:extLst>
              <a:ext uri="{FF2B5EF4-FFF2-40B4-BE49-F238E27FC236}">
                <a16:creationId xmlns:a16="http://schemas.microsoft.com/office/drawing/2014/main" id="{A0D09CC6-C141-4821-951E-237218EC2E52}"/>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4216796" y="2025649"/>
            <a:ext cx="3758407" cy="3758407"/>
          </a:xfrm>
        </p:spPr>
      </p:pic>
      <p:sp>
        <p:nvSpPr>
          <p:cNvPr id="4" name="Marcador de Posição do Número do Diapositivo 3">
            <a:extLst>
              <a:ext uri="{FF2B5EF4-FFF2-40B4-BE49-F238E27FC236}">
                <a16:creationId xmlns:a16="http://schemas.microsoft.com/office/drawing/2014/main" id="{E6B4F5B8-E431-4150-BC06-AFCF4BF2258E}"/>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3493678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21910D-8A93-4B7F-88BB-B1BB33A83B12}"/>
              </a:ext>
            </a:extLst>
          </p:cNvPr>
          <p:cNvSpPr>
            <a:spLocks noGrp="1"/>
          </p:cNvSpPr>
          <p:nvPr>
            <p:ph type="title"/>
          </p:nvPr>
        </p:nvSpPr>
        <p:spPr/>
        <p:txBody>
          <a:bodyPr/>
          <a:lstStyle/>
          <a:p>
            <a:r>
              <a:rPr lang="pt-PT" dirty="0" err="1"/>
              <a:t>Introduction</a:t>
            </a:r>
            <a:endParaRPr lang="pt-PT" dirty="0"/>
          </a:p>
        </p:txBody>
      </p:sp>
      <p:sp>
        <p:nvSpPr>
          <p:cNvPr id="3" name="Marcador de Posição de Conteúdo 2">
            <a:extLst>
              <a:ext uri="{FF2B5EF4-FFF2-40B4-BE49-F238E27FC236}">
                <a16:creationId xmlns:a16="http://schemas.microsoft.com/office/drawing/2014/main" id="{D0D10F35-225B-412A-9FD1-5F98CD59A72B}"/>
              </a:ext>
            </a:extLst>
          </p:cNvPr>
          <p:cNvSpPr>
            <a:spLocks noGrp="1"/>
          </p:cNvSpPr>
          <p:nvPr>
            <p:ph idx="1"/>
          </p:nvPr>
        </p:nvSpPr>
        <p:spPr/>
        <p:txBody>
          <a:bodyPr/>
          <a:lstStyle/>
          <a:p>
            <a:pPr>
              <a:spcAft>
                <a:spcPts val="2400"/>
              </a:spcAft>
            </a:pPr>
            <a:r>
              <a:rPr lang="en-GB" sz="2400" dirty="0"/>
              <a:t>What is password manager.</a:t>
            </a:r>
          </a:p>
          <a:p>
            <a:pPr>
              <a:spcAft>
                <a:spcPts val="2400"/>
              </a:spcAft>
            </a:pPr>
            <a:r>
              <a:rPr lang="en-GB" sz="2400" dirty="0"/>
              <a:t>Solution</a:t>
            </a:r>
          </a:p>
          <a:p>
            <a:pPr>
              <a:spcAft>
                <a:spcPts val="2400"/>
              </a:spcAft>
            </a:pPr>
            <a:r>
              <a:rPr lang="en-GB" sz="2400" dirty="0"/>
              <a:t>Demonstration</a:t>
            </a:r>
          </a:p>
          <a:p>
            <a:pPr>
              <a:spcAft>
                <a:spcPts val="2400"/>
              </a:spcAft>
            </a:pPr>
            <a:r>
              <a:rPr lang="en-GB" sz="2400" dirty="0"/>
              <a:t>Conclusions</a:t>
            </a:r>
          </a:p>
          <a:p>
            <a:endParaRPr lang="en-GB" dirty="0"/>
          </a:p>
        </p:txBody>
      </p:sp>
      <p:sp>
        <p:nvSpPr>
          <p:cNvPr id="4" name="Marcador de Posição do Número do Diapositivo 3">
            <a:extLst>
              <a:ext uri="{FF2B5EF4-FFF2-40B4-BE49-F238E27FC236}">
                <a16:creationId xmlns:a16="http://schemas.microsoft.com/office/drawing/2014/main" id="{B24CD709-CA38-4A8A-A841-AA5027B31E29}"/>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033698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509A8B-2194-4B06-AECB-8569D87350BD}"/>
              </a:ext>
            </a:extLst>
          </p:cNvPr>
          <p:cNvSpPr>
            <a:spLocks noGrp="1"/>
          </p:cNvSpPr>
          <p:nvPr>
            <p:ph type="title"/>
          </p:nvPr>
        </p:nvSpPr>
        <p:spPr/>
        <p:txBody>
          <a:bodyPr/>
          <a:lstStyle/>
          <a:p>
            <a:r>
              <a:rPr lang="pt-PT" dirty="0"/>
              <a:t>Password Managers</a:t>
            </a:r>
          </a:p>
        </p:txBody>
      </p:sp>
      <p:sp>
        <p:nvSpPr>
          <p:cNvPr id="3" name="Marcador de Posição de Conteúdo 2">
            <a:extLst>
              <a:ext uri="{FF2B5EF4-FFF2-40B4-BE49-F238E27FC236}">
                <a16:creationId xmlns:a16="http://schemas.microsoft.com/office/drawing/2014/main" id="{F4338F77-BE39-42F6-BB73-04DA15AF4926}"/>
              </a:ext>
            </a:extLst>
          </p:cNvPr>
          <p:cNvSpPr>
            <a:spLocks noGrp="1"/>
          </p:cNvSpPr>
          <p:nvPr>
            <p:ph idx="1"/>
          </p:nvPr>
        </p:nvSpPr>
        <p:spPr/>
        <p:txBody>
          <a:bodyPr>
            <a:normAutofit/>
          </a:bodyPr>
          <a:lstStyle/>
          <a:p>
            <a:pPr>
              <a:spcAft>
                <a:spcPts val="2400"/>
              </a:spcAft>
            </a:pPr>
            <a:r>
              <a:rPr lang="en-GB" sz="2400" dirty="0"/>
              <a:t>Stores the user passwords.</a:t>
            </a:r>
          </a:p>
          <a:p>
            <a:pPr>
              <a:spcAft>
                <a:spcPts val="2400"/>
              </a:spcAft>
            </a:pPr>
            <a:r>
              <a:rPr lang="en-GB" sz="2400" dirty="0"/>
              <a:t>Generates new passwords.</a:t>
            </a:r>
          </a:p>
          <a:p>
            <a:pPr>
              <a:spcAft>
                <a:spcPts val="2400"/>
              </a:spcAft>
            </a:pPr>
            <a:r>
              <a:rPr lang="en-GB" sz="2400" dirty="0"/>
              <a:t>Automatically fills the passwords to the respective applications.</a:t>
            </a:r>
          </a:p>
        </p:txBody>
      </p:sp>
      <p:sp>
        <p:nvSpPr>
          <p:cNvPr id="4" name="Marcador de Posição do Número do Diapositivo 3">
            <a:extLst>
              <a:ext uri="{FF2B5EF4-FFF2-40B4-BE49-F238E27FC236}">
                <a16:creationId xmlns:a16="http://schemas.microsoft.com/office/drawing/2014/main" id="{BFD777AE-539A-4543-8BAD-1DC6399B329B}"/>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52202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BA4A9-286E-4759-8D45-1667EA624675}"/>
              </a:ext>
            </a:extLst>
          </p:cNvPr>
          <p:cNvSpPr>
            <a:spLocks noGrp="1"/>
          </p:cNvSpPr>
          <p:nvPr>
            <p:ph type="title"/>
          </p:nvPr>
        </p:nvSpPr>
        <p:spPr/>
        <p:txBody>
          <a:bodyPr/>
          <a:lstStyle/>
          <a:p>
            <a:r>
              <a:rPr lang="en-GB" dirty="0"/>
              <a:t>Advantages</a:t>
            </a:r>
          </a:p>
        </p:txBody>
      </p:sp>
      <p:sp>
        <p:nvSpPr>
          <p:cNvPr id="3" name="Marcador de Posição de Conteúdo 2">
            <a:extLst>
              <a:ext uri="{FF2B5EF4-FFF2-40B4-BE49-F238E27FC236}">
                <a16:creationId xmlns:a16="http://schemas.microsoft.com/office/drawing/2014/main" id="{B5D8A888-FF1E-408E-B24A-2230B2656150}"/>
              </a:ext>
            </a:extLst>
          </p:cNvPr>
          <p:cNvSpPr>
            <a:spLocks noGrp="1"/>
          </p:cNvSpPr>
          <p:nvPr>
            <p:ph idx="1"/>
          </p:nvPr>
        </p:nvSpPr>
        <p:spPr/>
        <p:txBody>
          <a:bodyPr>
            <a:normAutofit/>
          </a:bodyPr>
          <a:lstStyle/>
          <a:p>
            <a:pPr>
              <a:spcAft>
                <a:spcPts val="2400"/>
              </a:spcAft>
            </a:pPr>
            <a:r>
              <a:rPr lang="en-GB" sz="2400" dirty="0"/>
              <a:t>No need to memorize all the passwords.</a:t>
            </a:r>
          </a:p>
          <a:p>
            <a:pPr>
              <a:spcAft>
                <a:spcPts val="2400"/>
              </a:spcAft>
            </a:pPr>
            <a:r>
              <a:rPr lang="en-GB" sz="2400" dirty="0"/>
              <a:t>Password generated automatically following specific rules.</a:t>
            </a:r>
          </a:p>
        </p:txBody>
      </p:sp>
      <p:pic>
        <p:nvPicPr>
          <p:cNvPr id="5" name="Imagem 4">
            <a:extLst>
              <a:ext uri="{FF2B5EF4-FFF2-40B4-BE49-F238E27FC236}">
                <a16:creationId xmlns:a16="http://schemas.microsoft.com/office/drawing/2014/main" id="{6323ED93-C68E-47DB-844B-CD72CDC31013}"/>
              </a:ext>
            </a:extLst>
          </p:cNvPr>
          <p:cNvPicPr>
            <a:picLocks noChangeAspect="1"/>
          </p:cNvPicPr>
          <p:nvPr/>
        </p:nvPicPr>
        <p:blipFill>
          <a:blip r:embed="rId3"/>
          <a:stretch>
            <a:fillRect/>
          </a:stretch>
        </p:blipFill>
        <p:spPr>
          <a:xfrm>
            <a:off x="6976377" y="3429000"/>
            <a:ext cx="4537962" cy="2722777"/>
          </a:xfrm>
          <a:prstGeom prst="rect">
            <a:avLst/>
          </a:prstGeom>
        </p:spPr>
      </p:pic>
      <p:sp>
        <p:nvSpPr>
          <p:cNvPr id="6" name="Marcador de Posição do Número do Diapositivo 5">
            <a:extLst>
              <a:ext uri="{FF2B5EF4-FFF2-40B4-BE49-F238E27FC236}">
                <a16:creationId xmlns:a16="http://schemas.microsoft.com/office/drawing/2014/main" id="{6A3663EF-A2B4-4622-83B8-36707A06872D}"/>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216047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59C59F-5F3B-4BB2-AF60-07A27D321C78}"/>
              </a:ext>
            </a:extLst>
          </p:cNvPr>
          <p:cNvSpPr>
            <a:spLocks noGrp="1"/>
          </p:cNvSpPr>
          <p:nvPr>
            <p:ph type="title"/>
          </p:nvPr>
        </p:nvSpPr>
        <p:spPr/>
        <p:txBody>
          <a:bodyPr/>
          <a:lstStyle/>
          <a:p>
            <a:r>
              <a:rPr lang="en-GB" dirty="0"/>
              <a:t>Disadvantages</a:t>
            </a:r>
          </a:p>
        </p:txBody>
      </p:sp>
      <p:sp>
        <p:nvSpPr>
          <p:cNvPr id="3" name="Marcador de Posição de Conteúdo 2">
            <a:extLst>
              <a:ext uri="{FF2B5EF4-FFF2-40B4-BE49-F238E27FC236}">
                <a16:creationId xmlns:a16="http://schemas.microsoft.com/office/drawing/2014/main" id="{C091DE82-9E1F-4240-B43F-28AA91AE1632}"/>
              </a:ext>
            </a:extLst>
          </p:cNvPr>
          <p:cNvSpPr>
            <a:spLocks noGrp="1"/>
          </p:cNvSpPr>
          <p:nvPr>
            <p:ph idx="1"/>
          </p:nvPr>
        </p:nvSpPr>
        <p:spPr/>
        <p:txBody>
          <a:bodyPr>
            <a:normAutofit/>
          </a:bodyPr>
          <a:lstStyle/>
          <a:p>
            <a:pPr>
              <a:spcAft>
                <a:spcPts val="2400"/>
              </a:spcAft>
            </a:pPr>
            <a:r>
              <a:rPr lang="en-GB" sz="2400" dirty="0"/>
              <a:t>Passwords are available in a database.</a:t>
            </a:r>
          </a:p>
          <a:p>
            <a:pPr>
              <a:spcAft>
                <a:spcPts val="2400"/>
              </a:spcAft>
            </a:pPr>
            <a:r>
              <a:rPr lang="en-GB" sz="2400" dirty="0"/>
              <a:t>Does the password really follow the predefined rules?</a:t>
            </a:r>
          </a:p>
          <a:p>
            <a:pPr>
              <a:spcAft>
                <a:spcPts val="2400"/>
              </a:spcAft>
            </a:pPr>
            <a:r>
              <a:rPr lang="en-GB" sz="2400" dirty="0"/>
              <a:t>Vulnerable to multiple attacks, </a:t>
            </a:r>
            <a:r>
              <a:rPr lang="en-GB" sz="2400" dirty="0" err="1"/>
              <a:t>e.g</a:t>
            </a:r>
            <a:r>
              <a:rPr lang="en-GB" sz="2400" dirty="0"/>
              <a:t>, side-channel attack, cross-site request forgery, man-in-the-middle attack, etc. </a:t>
            </a:r>
          </a:p>
        </p:txBody>
      </p:sp>
      <p:sp>
        <p:nvSpPr>
          <p:cNvPr id="4" name="Marcador de Posição do Número do Diapositivo 3">
            <a:extLst>
              <a:ext uri="{FF2B5EF4-FFF2-40B4-BE49-F238E27FC236}">
                <a16:creationId xmlns:a16="http://schemas.microsoft.com/office/drawing/2014/main" id="{A9FDCCA7-EBAF-40E7-83F6-65082579C523}"/>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4026608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A0507-F405-4C8F-9815-E1D6AECD75EF}"/>
              </a:ext>
            </a:extLst>
          </p:cNvPr>
          <p:cNvSpPr>
            <a:spLocks noGrp="1"/>
          </p:cNvSpPr>
          <p:nvPr>
            <p:ph type="title"/>
          </p:nvPr>
        </p:nvSpPr>
        <p:spPr/>
        <p:txBody>
          <a:bodyPr/>
          <a:lstStyle/>
          <a:p>
            <a:r>
              <a:rPr lang="pt-PT" dirty="0" err="1"/>
              <a:t>Objectives</a:t>
            </a:r>
            <a:br>
              <a:rPr lang="pt-PT" dirty="0"/>
            </a:br>
            <a:endParaRPr lang="pt-PT" dirty="0"/>
          </a:p>
        </p:txBody>
      </p:sp>
      <p:sp>
        <p:nvSpPr>
          <p:cNvPr id="3" name="Marcador de Posição de Conteúdo 2">
            <a:extLst>
              <a:ext uri="{FF2B5EF4-FFF2-40B4-BE49-F238E27FC236}">
                <a16:creationId xmlns:a16="http://schemas.microsoft.com/office/drawing/2014/main" id="{C1DE24C1-62DD-43FE-BFE4-60682FC1ADB4}"/>
              </a:ext>
            </a:extLst>
          </p:cNvPr>
          <p:cNvSpPr>
            <a:spLocks noGrp="1"/>
          </p:cNvSpPr>
          <p:nvPr>
            <p:ph idx="1"/>
          </p:nvPr>
        </p:nvSpPr>
        <p:spPr/>
        <p:txBody>
          <a:bodyPr>
            <a:normAutofit/>
          </a:bodyPr>
          <a:lstStyle/>
          <a:p>
            <a:pPr>
              <a:spcAft>
                <a:spcPts val="2400"/>
              </a:spcAft>
            </a:pPr>
            <a:r>
              <a:rPr lang="en-GB" sz="2400" dirty="0"/>
              <a:t>Develop an application in </a:t>
            </a:r>
            <a:r>
              <a:rPr lang="en-GB" sz="2400" dirty="0" err="1"/>
              <a:t>Gallina</a:t>
            </a:r>
            <a:r>
              <a:rPr lang="en-GB" sz="2400" dirty="0"/>
              <a:t> that generates random passwords.</a:t>
            </a:r>
          </a:p>
          <a:p>
            <a:pPr>
              <a:spcAft>
                <a:spcPts val="2400"/>
              </a:spcAft>
            </a:pPr>
            <a:r>
              <a:rPr lang="en-GB" sz="2400" dirty="0"/>
              <a:t>Prove properties about the password generated.</a:t>
            </a:r>
          </a:p>
        </p:txBody>
      </p:sp>
      <p:sp>
        <p:nvSpPr>
          <p:cNvPr id="4" name="Marcador de Posição do Número do Diapositivo 3">
            <a:extLst>
              <a:ext uri="{FF2B5EF4-FFF2-40B4-BE49-F238E27FC236}">
                <a16:creationId xmlns:a16="http://schemas.microsoft.com/office/drawing/2014/main" id="{D9AC8A2D-CE95-4154-B34C-2D518A2E4966}"/>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054048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C2BDB0-FED6-44E5-8C3D-65789C88AB1C}"/>
              </a:ext>
            </a:extLst>
          </p:cNvPr>
          <p:cNvSpPr>
            <a:spLocks noGrp="1"/>
          </p:cNvSpPr>
          <p:nvPr>
            <p:ph type="title"/>
          </p:nvPr>
        </p:nvSpPr>
        <p:spPr/>
        <p:txBody>
          <a:bodyPr/>
          <a:lstStyle/>
          <a:p>
            <a:r>
              <a:rPr lang="pt-PT" dirty="0" err="1"/>
              <a:t>Problems</a:t>
            </a:r>
            <a:r>
              <a:rPr lang="pt-PT" dirty="0"/>
              <a:t>	</a:t>
            </a:r>
          </a:p>
        </p:txBody>
      </p:sp>
      <p:sp>
        <p:nvSpPr>
          <p:cNvPr id="3" name="Marcador de Posição de Conteúdo 2">
            <a:extLst>
              <a:ext uri="{FF2B5EF4-FFF2-40B4-BE49-F238E27FC236}">
                <a16:creationId xmlns:a16="http://schemas.microsoft.com/office/drawing/2014/main" id="{B84AB6C0-1BCA-4527-8699-E5DD194B77A8}"/>
              </a:ext>
            </a:extLst>
          </p:cNvPr>
          <p:cNvSpPr>
            <a:spLocks noGrp="1"/>
          </p:cNvSpPr>
          <p:nvPr>
            <p:ph idx="1"/>
          </p:nvPr>
        </p:nvSpPr>
        <p:spPr/>
        <p:txBody>
          <a:bodyPr>
            <a:normAutofit fontScale="85000" lnSpcReduction="20000"/>
          </a:bodyPr>
          <a:lstStyle/>
          <a:p>
            <a:pPr>
              <a:spcAft>
                <a:spcPts val="2400"/>
              </a:spcAft>
            </a:pPr>
            <a:r>
              <a:rPr lang="en-GB" sz="2800" dirty="0" err="1"/>
              <a:t>Gallina</a:t>
            </a:r>
            <a:r>
              <a:rPr lang="en-GB" sz="2800" dirty="0"/>
              <a:t> does not support the execution of random programs.</a:t>
            </a:r>
          </a:p>
          <a:p>
            <a:pPr>
              <a:spcAft>
                <a:spcPts val="2400"/>
              </a:spcAft>
            </a:pPr>
            <a:r>
              <a:rPr lang="en-GB" sz="2800" dirty="0" err="1"/>
              <a:t>Gallina</a:t>
            </a:r>
            <a:r>
              <a:rPr lang="en-GB" sz="2800" dirty="0"/>
              <a:t> function must provide the same output to the same input.</a:t>
            </a:r>
          </a:p>
          <a:p>
            <a:pPr>
              <a:spcAft>
                <a:spcPts val="2400"/>
              </a:spcAft>
            </a:pPr>
            <a:r>
              <a:rPr lang="en-GB" sz="2800" dirty="0"/>
              <a:t>Solution:</a:t>
            </a:r>
          </a:p>
          <a:p>
            <a:pPr lvl="1">
              <a:spcAft>
                <a:spcPts val="2400"/>
              </a:spcAft>
            </a:pPr>
            <a:r>
              <a:rPr lang="en-GB" sz="2400" dirty="0"/>
              <a:t>Extract the </a:t>
            </a:r>
            <a:r>
              <a:rPr lang="en-GB" sz="2400" dirty="0" err="1"/>
              <a:t>Gallina</a:t>
            </a:r>
            <a:r>
              <a:rPr lang="en-GB" sz="2400" dirty="0"/>
              <a:t> code to </a:t>
            </a:r>
            <a:r>
              <a:rPr lang="en-GB" sz="2400" dirty="0" err="1"/>
              <a:t>Ocaml</a:t>
            </a:r>
            <a:r>
              <a:rPr lang="en-GB" sz="2400" dirty="0"/>
              <a:t>.</a:t>
            </a:r>
          </a:p>
          <a:p>
            <a:pPr lvl="1">
              <a:spcAft>
                <a:spcPts val="2400"/>
              </a:spcAft>
            </a:pPr>
            <a:r>
              <a:rPr lang="en-GB" sz="2400" dirty="0" err="1"/>
              <a:t>Ocaml</a:t>
            </a:r>
            <a:r>
              <a:rPr lang="en-GB" sz="2400" dirty="0"/>
              <a:t> allows random functions.</a:t>
            </a:r>
          </a:p>
        </p:txBody>
      </p:sp>
      <p:sp>
        <p:nvSpPr>
          <p:cNvPr id="4" name="Marcador de Posição do Número do Diapositivo 3">
            <a:extLst>
              <a:ext uri="{FF2B5EF4-FFF2-40B4-BE49-F238E27FC236}">
                <a16:creationId xmlns:a16="http://schemas.microsoft.com/office/drawing/2014/main" id="{25D4A106-E673-4A77-A869-061061ECA255}"/>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339272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6A640E-7EFD-42D4-A887-3A2827DA7E4A}"/>
              </a:ext>
            </a:extLst>
          </p:cNvPr>
          <p:cNvSpPr>
            <a:spLocks noGrp="1"/>
          </p:cNvSpPr>
          <p:nvPr>
            <p:ph type="title"/>
          </p:nvPr>
        </p:nvSpPr>
        <p:spPr/>
        <p:txBody>
          <a:bodyPr/>
          <a:lstStyle/>
          <a:p>
            <a:r>
              <a:rPr lang="en-GB" dirty="0"/>
              <a:t>Solution</a:t>
            </a:r>
          </a:p>
        </p:txBody>
      </p:sp>
      <p:sp>
        <p:nvSpPr>
          <p:cNvPr id="3" name="Marcador de Posição de Conteúdo 2">
            <a:extLst>
              <a:ext uri="{FF2B5EF4-FFF2-40B4-BE49-F238E27FC236}">
                <a16:creationId xmlns:a16="http://schemas.microsoft.com/office/drawing/2014/main" id="{03FEF74A-BE72-4EB7-9722-F5070DF6BE05}"/>
              </a:ext>
            </a:extLst>
          </p:cNvPr>
          <p:cNvSpPr>
            <a:spLocks noGrp="1"/>
          </p:cNvSpPr>
          <p:nvPr>
            <p:ph idx="1"/>
          </p:nvPr>
        </p:nvSpPr>
        <p:spPr>
          <a:xfrm>
            <a:off x="1451579" y="2015732"/>
            <a:ext cx="9603275" cy="4037749"/>
          </a:xfrm>
        </p:spPr>
        <p:txBody>
          <a:bodyPr>
            <a:normAutofit fontScale="92500" lnSpcReduction="10000"/>
          </a:bodyPr>
          <a:lstStyle/>
          <a:p>
            <a:r>
              <a:rPr lang="en-GB" sz="2800" dirty="0"/>
              <a:t>Taking as inspiration the </a:t>
            </a:r>
            <a:r>
              <a:rPr lang="en-GB" sz="2800" dirty="0" err="1"/>
              <a:t>QuickChick</a:t>
            </a:r>
            <a:r>
              <a:rPr lang="en-GB" sz="2800" dirty="0"/>
              <a:t>.</a:t>
            </a:r>
          </a:p>
          <a:p>
            <a:r>
              <a:rPr lang="en-GB" sz="2800" dirty="0"/>
              <a:t>Program produces random password with given properties.</a:t>
            </a:r>
          </a:p>
          <a:p>
            <a:r>
              <a:rPr lang="en-GB" sz="2800" dirty="0"/>
              <a:t>User provides as input:</a:t>
            </a:r>
          </a:p>
          <a:p>
            <a:pPr lvl="1"/>
            <a:r>
              <a:rPr lang="en-GB" sz="2400" dirty="0"/>
              <a:t>Length of the password;</a:t>
            </a:r>
          </a:p>
          <a:p>
            <a:pPr lvl="1"/>
            <a:r>
              <a:rPr lang="en-GB" sz="2400" dirty="0"/>
              <a:t>Number of lowercases;</a:t>
            </a:r>
          </a:p>
          <a:p>
            <a:pPr lvl="1"/>
            <a:r>
              <a:rPr lang="en-GB" sz="2400" dirty="0"/>
              <a:t>Number of uppercases;</a:t>
            </a:r>
          </a:p>
          <a:p>
            <a:pPr lvl="1"/>
            <a:r>
              <a:rPr lang="en-GB" sz="2400" dirty="0"/>
              <a:t>Number of digits;</a:t>
            </a:r>
          </a:p>
          <a:p>
            <a:pPr lvl="1"/>
            <a:r>
              <a:rPr lang="en-GB" sz="2400" dirty="0"/>
              <a:t>Number of symbols.</a:t>
            </a:r>
          </a:p>
        </p:txBody>
      </p:sp>
      <p:sp>
        <p:nvSpPr>
          <p:cNvPr id="4" name="Marcador de Posição do Número do Diapositivo 3">
            <a:extLst>
              <a:ext uri="{FF2B5EF4-FFF2-40B4-BE49-F238E27FC236}">
                <a16:creationId xmlns:a16="http://schemas.microsoft.com/office/drawing/2014/main" id="{E7DABA23-BC73-485C-98CC-0C91367F9EDC}"/>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682359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3A7325-92A5-408B-AD86-91BDD90229F2}"/>
              </a:ext>
            </a:extLst>
          </p:cNvPr>
          <p:cNvSpPr>
            <a:spLocks noGrp="1"/>
          </p:cNvSpPr>
          <p:nvPr>
            <p:ph type="title"/>
          </p:nvPr>
        </p:nvSpPr>
        <p:spPr/>
        <p:txBody>
          <a:bodyPr/>
          <a:lstStyle/>
          <a:p>
            <a:r>
              <a:rPr lang="en-GB" dirty="0"/>
              <a:t>Solution</a:t>
            </a:r>
          </a:p>
        </p:txBody>
      </p:sp>
      <p:sp>
        <p:nvSpPr>
          <p:cNvPr id="3" name="Marcador de Posição de Conteúdo 2">
            <a:extLst>
              <a:ext uri="{FF2B5EF4-FFF2-40B4-BE49-F238E27FC236}">
                <a16:creationId xmlns:a16="http://schemas.microsoft.com/office/drawing/2014/main" id="{9C3617C1-846B-47A9-BACE-83D5696D9573}"/>
              </a:ext>
            </a:extLst>
          </p:cNvPr>
          <p:cNvSpPr>
            <a:spLocks noGrp="1"/>
          </p:cNvSpPr>
          <p:nvPr>
            <p:ph idx="1"/>
          </p:nvPr>
        </p:nvSpPr>
        <p:spPr/>
        <p:txBody>
          <a:bodyPr>
            <a:normAutofit/>
          </a:bodyPr>
          <a:lstStyle/>
          <a:p>
            <a:pPr>
              <a:spcAft>
                <a:spcPts val="2400"/>
              </a:spcAft>
            </a:pPr>
            <a:r>
              <a:rPr lang="en-GB" sz="2400" dirty="0"/>
              <a:t>Generates each part of the password and merges them together.</a:t>
            </a:r>
          </a:p>
          <a:p>
            <a:pPr>
              <a:spcAft>
                <a:spcPts val="2400"/>
              </a:spcAft>
            </a:pPr>
            <a:r>
              <a:rPr lang="en-GB" sz="2400" dirty="0"/>
              <a:t>Exports code to </a:t>
            </a:r>
            <a:r>
              <a:rPr lang="en-GB" sz="2400" dirty="0" err="1"/>
              <a:t>Ocaml</a:t>
            </a:r>
            <a:r>
              <a:rPr lang="en-GB" sz="2400" dirty="0"/>
              <a:t> file.</a:t>
            </a:r>
          </a:p>
          <a:p>
            <a:pPr>
              <a:spcAft>
                <a:spcPts val="2400"/>
              </a:spcAft>
            </a:pPr>
            <a:r>
              <a:rPr lang="en-GB" sz="2400" dirty="0"/>
              <a:t>Manipulation of the </a:t>
            </a:r>
            <a:r>
              <a:rPr lang="en-GB" sz="2400" dirty="0" err="1"/>
              <a:t>Ocaml</a:t>
            </a:r>
            <a:r>
              <a:rPr lang="en-GB" sz="2400" dirty="0"/>
              <a:t> code.</a:t>
            </a:r>
          </a:p>
        </p:txBody>
      </p:sp>
      <p:sp>
        <p:nvSpPr>
          <p:cNvPr id="4" name="Marcador de Posição do Número do Diapositivo 3">
            <a:extLst>
              <a:ext uri="{FF2B5EF4-FFF2-40B4-BE49-F238E27FC236}">
                <a16:creationId xmlns:a16="http://schemas.microsoft.com/office/drawing/2014/main" id="{A6F723EA-57F7-4CD4-B5A7-9A4FBFF78C48}"/>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647143190"/>
      </p:ext>
    </p:extLst>
  </p:cSld>
  <p:clrMapOvr>
    <a:masterClrMapping/>
  </p:clrMapOvr>
</p:sld>
</file>

<file path=ppt/theme/theme1.xml><?xml version="1.0" encoding="utf-8"?>
<a:theme xmlns:a="http://schemas.openxmlformats.org/drawingml/2006/main" name="Galeri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384</TotalTime>
  <Words>1128</Words>
  <Application>Microsoft Office PowerPoint</Application>
  <PresentationFormat>Ecrã Panorâmico</PresentationFormat>
  <Paragraphs>84</Paragraphs>
  <Slides>13</Slides>
  <Notes>11</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13</vt:i4>
      </vt:variant>
    </vt:vector>
  </HeadingPairs>
  <TitlesOfParts>
    <vt:vector size="17" baseType="lpstr">
      <vt:lpstr>Arial</vt:lpstr>
      <vt:lpstr>Calibri</vt:lpstr>
      <vt:lpstr>Gill Sans MT</vt:lpstr>
      <vt:lpstr>Galeria</vt:lpstr>
      <vt:lpstr>Password Generation</vt:lpstr>
      <vt:lpstr>Introduction</vt:lpstr>
      <vt:lpstr>Password Managers</vt:lpstr>
      <vt:lpstr>Advantages</vt:lpstr>
      <vt:lpstr>Disadvantages</vt:lpstr>
      <vt:lpstr>Objectives </vt:lpstr>
      <vt:lpstr>Problems </vt:lpstr>
      <vt:lpstr>Solution</vt:lpstr>
      <vt:lpstr>Solution</vt:lpstr>
      <vt:lpstr>Demonstration</vt:lpstr>
      <vt:lpstr>Additional Work</vt:lpstr>
      <vt:lpstr>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Password Generation</dc:title>
  <dc:creator>Rui Lima</dc:creator>
  <cp:lastModifiedBy>Rui Lima</cp:lastModifiedBy>
  <cp:revision>15</cp:revision>
  <dcterms:created xsi:type="dcterms:W3CDTF">2019-05-26T15:08:23Z</dcterms:created>
  <dcterms:modified xsi:type="dcterms:W3CDTF">2019-05-26T21:33:13Z</dcterms:modified>
</cp:coreProperties>
</file>