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1"/>
    <p:restoredTop sz="94114"/>
  </p:normalViewPr>
  <p:slideViewPr>
    <p:cSldViewPr snapToGrid="0">
      <p:cViewPr varScale="1">
        <p:scale>
          <a:sx n="109" d="100"/>
          <a:sy n="109" d="100"/>
        </p:scale>
        <p:origin x="3288"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6/16/25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6/16/25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0.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79.png"/><Relationship Id="rId33" Type="http://schemas.openxmlformats.org/officeDocument/2006/relationships/image" Target="../media/image89.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7.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8" Type="http://schemas.openxmlformats.org/officeDocument/2006/relationships/image" Target="../media/image5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Incorrect</a:t>
            </a:r>
          </a:p>
          <a:p>
            <a:pPr algn="ctr"/>
            <a:r>
              <a:rPr lang="en-US" sz="1400" dirty="0">
                <a:solidFill>
                  <a:srgbClr val="CD5186"/>
                </a:solidFill>
              </a:rPr>
              <a:t>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451413" y="981519"/>
            <a:ext cx="8241174" cy="11734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451413" y="4572000"/>
            <a:ext cx="8241174" cy="42710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451413" y="2294079"/>
            <a:ext cx="8241174" cy="21084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367529"/>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690341"/>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𝐶</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𝑐</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𝑐</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690341"/>
                <a:ext cx="7085707" cy="784638"/>
              </a:xfrm>
              <a:prstGeom prst="rect">
                <a:avLst/>
              </a:prstGeom>
              <a:blipFill>
                <a:blip r:embed="rId2"/>
                <a:stretch>
                  <a:fillRect t="-93651" b="-1523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659703" y="1066290"/>
            <a:ext cx="7893987"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540315"/>
                <a:ext cx="7085707" cy="836576"/>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𝐶</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r>
                  <a:rPr lang="en-US" sz="1200" dirty="0">
                    <a:ea typeface="Cambria Math" panose="02040503050406030204" pitchFamily="18" charset="0"/>
                  </a:rPr>
                  <a:t>: mixture weight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a:rPr lang="en-US" sz="1200" b="0" i="1" smtClean="0">
                            <a:latin typeface="Cambria Math" panose="02040503050406030204" pitchFamily="18" charset="0"/>
                            <a:ea typeface="Cambria Math" panose="02040503050406030204" pitchFamily="18" charset="0"/>
                          </a:rPr>
                          <m:t>𝑐</m:t>
                        </m:r>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𝐶</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𝑐</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p>
              <a:p>
                <a:pPr marL="171450" indent="-171450">
                  <a:buFont typeface="Arial" panose="020B0604020202020204" pitchFamily="34" charset="0"/>
                  <a:buChar char="•"/>
                </a:pPr>
                <a:r>
                  <a:rPr lang="en-US" sz="1200" dirty="0">
                    <a:ea typeface="Cambria Math" panose="02040503050406030204" pitchFamily="18" charset="0"/>
                  </a:rPr>
                  <a:t>Why important? </a:t>
                </a:r>
                <a:r>
                  <a:rPr lang="en-US" sz="1200" b="1" dirty="0">
                    <a:ea typeface="Cambria Math" panose="02040503050406030204" pitchFamily="18" charset="0"/>
                  </a:rPr>
                  <a:t>Genetic architectures naturally have multiple classes of effects.</a:t>
                </a: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540315"/>
                <a:ext cx="7085707" cy="836576"/>
              </a:xfrm>
              <a:prstGeom prst="rect">
                <a:avLst/>
              </a:prstGeom>
              <a:blipFill>
                <a:blip r:embed="rId3"/>
                <a:stretch>
                  <a:fillRect t="-8955" b="-74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361527" y="4901008"/>
            <a:ext cx="6420946" cy="3852568"/>
          </a:xfrm>
          <a:prstGeom prst="rect">
            <a:avLst/>
          </a:prstGeom>
        </p:spPr>
      </p:pic>
      <p:sp>
        <p:nvSpPr>
          <p:cNvPr id="5" name="TextBox 4">
            <a:extLst>
              <a:ext uri="{FF2B5EF4-FFF2-40B4-BE49-F238E27FC236}">
                <a16:creationId xmlns:a16="http://schemas.microsoft.com/office/drawing/2014/main" id="{E84659BE-930D-39C8-F136-DB60FBD05B66}"/>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451413" y="981519"/>
            <a:ext cx="8241174" cy="12330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451413" y="4676173"/>
            <a:ext cx="8241174" cy="41761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451413" y="2465717"/>
            <a:ext cx="8241174" cy="19442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17999"/>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03633"/>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16519"/>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367607"/>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478034"/>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33638"/>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448251"/>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20753"/>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797957" y="4804378"/>
            <a:ext cx="5462838" cy="3277703"/>
          </a:xfrm>
          <a:prstGeom prst="rect">
            <a:avLst/>
          </a:prstGeom>
        </p:spPr>
      </p:pic>
      <p:sp>
        <p:nvSpPr>
          <p:cNvPr id="12" name="TextBox 11">
            <a:extLst>
              <a:ext uri="{FF2B5EF4-FFF2-40B4-BE49-F238E27FC236}">
                <a16:creationId xmlns:a16="http://schemas.microsoft.com/office/drawing/2014/main" id="{15BB7FFD-738F-F64B-6B63-48C129F0CE49}"/>
              </a:ext>
            </a:extLst>
          </p:cNvPr>
          <p:cNvSpPr txBox="1"/>
          <p:nvPr/>
        </p:nvSpPr>
        <p:spPr>
          <a:xfrm>
            <a:off x="1018519" y="7989647"/>
            <a:ext cx="7414017" cy="1015663"/>
          </a:xfrm>
          <a:prstGeom prst="rect">
            <a:avLst/>
          </a:prstGeom>
          <a:noFill/>
        </p:spPr>
        <p:txBody>
          <a:bodyPr wrap="none" rtlCol="0">
            <a:spAutoFit/>
          </a:bodyPr>
          <a:lstStyle/>
          <a:p>
            <a:r>
              <a:rPr lang="en-US" sz="1200" dirty="0"/>
              <a:t>• </a:t>
            </a:r>
            <a:r>
              <a:rPr lang="en-US" sz="1200" b="1" dirty="0"/>
              <a:t>Model Selection</a:t>
            </a:r>
            <a:r>
              <a:rPr lang="en-US" sz="1200" dirty="0"/>
              <a:t>: Posterior odds = Bayes Factor × Prior odds. With equal priors, BF directly gives model preference</a:t>
            </a:r>
          </a:p>
          <a:p>
            <a:r>
              <a:rPr lang="en-US" sz="1200" dirty="0"/>
              <a:t>• </a:t>
            </a:r>
            <a:r>
              <a:rPr lang="en-US" sz="1200" b="1" dirty="0"/>
              <a:t>Conjugate Case</a:t>
            </a:r>
            <a:r>
              <a:rPr lang="en-US" sz="1200" dirty="0"/>
              <a:t>: When prior and likelihood are conjugate, marginal likelihood has closed-form solution</a:t>
            </a:r>
          </a:p>
          <a:p>
            <a:r>
              <a:rPr lang="en-US" sz="1200" dirty="0"/>
              <a:t>• </a:t>
            </a:r>
            <a:r>
              <a:rPr lang="en-US" sz="1200" b="1" dirty="0"/>
              <a:t>Non-conjugate Case</a:t>
            </a:r>
            <a:r>
              <a:rPr lang="en-US" sz="1200" dirty="0"/>
              <a:t>: Requires numerical integration (grid methods, MCMC, variational Bayes, etc.)</a:t>
            </a:r>
          </a:p>
          <a:p>
            <a:r>
              <a:rPr lang="en-US" sz="1200" dirty="0"/>
              <a:t>• </a:t>
            </a:r>
            <a:r>
              <a:rPr lang="en-US" sz="1200" b="1" dirty="0"/>
              <a:t>Computational Challenge</a:t>
            </a:r>
            <a:r>
              <a:rPr lang="en-US" sz="1200" dirty="0"/>
              <a:t>: Real GWAS with millions of variants needs efficient approximation methods</a:t>
            </a:r>
          </a:p>
          <a:p>
            <a:endParaRPr lang="en-US" sz="1200" dirty="0"/>
          </a:p>
        </p:txBody>
      </p:sp>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p:sp>
        <p:nvSpPr>
          <p:cNvPr id="7" name="Rounded Rectangle 6">
            <a:extLst>
              <a:ext uri="{FF2B5EF4-FFF2-40B4-BE49-F238E27FC236}">
                <a16:creationId xmlns:a16="http://schemas.microsoft.com/office/drawing/2014/main" id="{4E7B7929-E409-A0DF-DCA1-6145EFC2A34E}"/>
              </a:ext>
            </a:extLst>
          </p:cNvPr>
          <p:cNvSpPr/>
          <p:nvPr/>
        </p:nvSpPr>
        <p:spPr>
          <a:xfrm>
            <a:off x="389741" y="5192851"/>
            <a:ext cx="8364513" cy="210918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What is Odds?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469889F-61E8-0901-763A-AD367CAA7B3F}"/>
                  </a:ext>
                </a:extLst>
              </p:cNvPr>
              <p:cNvSpPr txBox="1"/>
              <p:nvPr/>
            </p:nvSpPr>
            <p:spPr>
              <a:xfrm>
                <a:off x="602484" y="7814248"/>
                <a:ext cx="7896747" cy="95461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400" i="1" smtClean="0">
                        <a:latin typeface="Cambria Math" panose="02040503050406030204" pitchFamily="18" charset="0"/>
                      </a:rPr>
                      <m:t>𝑂𝑑𝑑𝑠</m:t>
                    </m:r>
                    <m:r>
                      <a:rPr lang="en-US" sz="1400" i="1" smtClean="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𝑝</m:t>
                        </m:r>
                      </m:num>
                      <m:den>
                        <m:r>
                          <a:rPr lang="en-US" sz="1400" i="1">
                            <a:latin typeface="Cambria Math" panose="02040503050406030204" pitchFamily="18" charset="0"/>
                          </a:rPr>
                          <m:t>1−</m:t>
                        </m:r>
                        <m:r>
                          <a:rPr lang="en-US" sz="1400" i="1">
                            <a:latin typeface="Cambria Math" panose="02040503050406030204" pitchFamily="18" charset="0"/>
                          </a:rPr>
                          <m:t>𝑝</m:t>
                        </m:r>
                      </m:den>
                    </m:f>
                  </m:oMath>
                </a14:m>
                <a:endParaRPr lang="en-US" sz="1400" dirty="0">
                  <a:solidFill>
                    <a:schemeClr val="tx1"/>
                  </a:solidFill>
                </a:endParaRPr>
              </a:p>
              <a:p>
                <a:pPr marL="171450" indent="-171450">
                  <a:buFont typeface="Arial" panose="020B0604020202020204" pitchFamily="34" charset="0"/>
                  <a:buChar char="•"/>
                </a:pPr>
                <a:r>
                  <a:rPr lang="en-US" sz="1400" dirty="0"/>
                  <a:t>Odds tells you "how many times more likely something is to happen compared to not happen.”</a:t>
                </a:r>
              </a:p>
              <a:p>
                <a:pPr marL="171450" indent="-171450">
                  <a:buFont typeface="Arial" panose="020B0604020202020204" pitchFamily="34" charset="0"/>
                  <a:buChar char="•"/>
                </a:pPr>
                <a:r>
                  <a:rPr lang="en-US" sz="1400" dirty="0"/>
                  <a:t>In the contingency table above,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00</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0</m:t>
                            </m:r>
                          </m:sub>
                        </m:sSub>
                      </m:den>
                    </m:f>
                  </m:oMath>
                </a14:m>
                <a:r>
                  <a:rPr lang="en-US" sz="1400" dirty="0"/>
                  <a:t> is the odds for variable2=0,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m:t>
                            </m:r>
                            <m:r>
                              <a:rPr lang="en-US" sz="1400" b="0" i="1" smtClean="0">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1</m:t>
                            </m:r>
                          </m:sub>
                        </m:sSub>
                      </m:den>
                    </m:f>
                  </m:oMath>
                </a14:m>
                <a:r>
                  <a:rPr lang="en-US" sz="1400" dirty="0"/>
                  <a:t> is the odds for variable2=1</a:t>
                </a:r>
              </a:p>
            </p:txBody>
          </p:sp>
        </mc:Choice>
        <mc:Fallback>
          <p:sp>
            <p:nvSpPr>
              <p:cNvPr id="27" name="TextBox 26">
                <a:extLst>
                  <a:ext uri="{FF2B5EF4-FFF2-40B4-BE49-F238E27FC236}">
                    <a16:creationId xmlns:a16="http://schemas.microsoft.com/office/drawing/2014/main" id="{8469889F-61E8-0901-763A-AD367CAA7B3F}"/>
                  </a:ext>
                </a:extLst>
              </p:cNvPr>
              <p:cNvSpPr txBox="1">
                <a:spLocks noRot="1" noChangeAspect="1" noMove="1" noResize="1" noEditPoints="1" noAdjustHandles="1" noChangeArrowheads="1" noChangeShapeType="1" noTextEdit="1"/>
              </p:cNvSpPr>
              <p:nvPr/>
            </p:nvSpPr>
            <p:spPr>
              <a:xfrm>
                <a:off x="602484" y="7814248"/>
                <a:ext cx="7896747" cy="954613"/>
              </a:xfrm>
              <a:prstGeom prst="rect">
                <a:avLst/>
              </a:prstGeom>
              <a:blipFill>
                <a:blip r:embed="rId3"/>
                <a:stretch>
                  <a:fillRect l="-161"/>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9466BCF6-0ABE-19CE-C891-2CD4B87D27B8}"/>
              </a:ext>
            </a:extLst>
          </p:cNvPr>
          <p:cNvSpPr/>
          <p:nvPr/>
        </p:nvSpPr>
        <p:spPr>
          <a:xfrm>
            <a:off x="389743" y="2289948"/>
            <a:ext cx="8364512" cy="271108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TextBox 3">
            <a:extLst>
              <a:ext uri="{FF2B5EF4-FFF2-40B4-BE49-F238E27FC236}">
                <a16:creationId xmlns:a16="http://schemas.microsoft.com/office/drawing/2014/main" id="{DBBCF240-08CB-1478-11FF-11AA52997C6A}"/>
              </a:ext>
            </a:extLst>
          </p:cNvPr>
          <p:cNvSpPr txBox="1"/>
          <p:nvPr/>
        </p:nvSpPr>
        <p:spPr>
          <a:xfrm>
            <a:off x="1501658" y="598084"/>
            <a:ext cx="6525376" cy="307777"/>
          </a:xfrm>
          <a:prstGeom prst="rect">
            <a:avLst/>
          </a:prstGeom>
          <a:noFill/>
        </p:spPr>
        <p:txBody>
          <a:bodyPr wrap="none" rtlCol="0">
            <a:spAutoFit/>
          </a:bodyPr>
          <a:lstStyle/>
          <a:p>
            <a:pPr algn="ctr"/>
            <a:r>
              <a:rPr lang="en-US" sz="1400" dirty="0"/>
              <a:t>Odds ratio measures how strongly two </a:t>
            </a:r>
            <a:r>
              <a:rPr lang="en-US" sz="1400" b="1" dirty="0"/>
              <a:t>binary variables</a:t>
            </a:r>
            <a:r>
              <a:rPr lang="en-US" sz="1400" dirty="0"/>
              <a:t> are associated with each other.</a:t>
            </a:r>
          </a:p>
        </p:txBody>
      </p:sp>
      <p:sp>
        <p:nvSpPr>
          <p:cNvPr id="5" name="Rounded Rectangle 4">
            <a:extLst>
              <a:ext uri="{FF2B5EF4-FFF2-40B4-BE49-F238E27FC236}">
                <a16:creationId xmlns:a16="http://schemas.microsoft.com/office/drawing/2014/main" id="{69569B1B-DC25-F8E5-88CA-B42FE243F4C8}"/>
              </a:ext>
            </a:extLst>
          </p:cNvPr>
          <p:cNvSpPr/>
          <p:nvPr/>
        </p:nvSpPr>
        <p:spPr>
          <a:xfrm>
            <a:off x="389743" y="915521"/>
            <a:ext cx="8364512" cy="12041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r>
              <a:rPr lang="en-US" sz="1400" dirty="0">
                <a:solidFill>
                  <a:schemeClr val="tx1"/>
                </a:solidFill>
              </a:rPr>
              <a:t>Assume that we have two binary (0 or 1) variables, are they associated with each other?</a:t>
            </a:r>
          </a:p>
          <a:p>
            <a:endParaRPr lang="en-US" sz="1400" dirty="0">
              <a:solidFill>
                <a:schemeClr val="tx1"/>
              </a:solidFill>
            </a:endParaRPr>
          </a:p>
          <a:p>
            <a:r>
              <a:rPr lang="en-US" sz="1400" dirty="0">
                <a:solidFill>
                  <a:schemeClr val="tx1"/>
                </a:solidFill>
              </a:rPr>
              <a:t>In other words, if I see 1 for the first variable, am I more likely to see 1 for the second variable?</a:t>
            </a:r>
          </a:p>
        </p:txBody>
      </p:sp>
      <p:sp>
        <p:nvSpPr>
          <p:cNvPr id="8" name="TextBox 7">
            <a:extLst>
              <a:ext uri="{FF2B5EF4-FFF2-40B4-BE49-F238E27FC236}">
                <a16:creationId xmlns:a16="http://schemas.microsoft.com/office/drawing/2014/main" id="{1ACB1B06-841F-6B36-25A8-F156B379149A}"/>
              </a:ext>
            </a:extLst>
          </p:cNvPr>
          <p:cNvSpPr txBox="1"/>
          <p:nvPr/>
        </p:nvSpPr>
        <p:spPr>
          <a:xfrm>
            <a:off x="3612247" y="2325469"/>
            <a:ext cx="1919500" cy="369332"/>
          </a:xfrm>
          <a:prstGeom prst="rect">
            <a:avLst/>
          </a:prstGeom>
          <a:noFill/>
        </p:spPr>
        <p:txBody>
          <a:bodyPr wrap="none" rtlCol="0">
            <a:spAutoFit/>
          </a:bodyPr>
          <a:lstStyle/>
          <a:p>
            <a:r>
              <a:rPr lang="en-US" b="1" dirty="0"/>
              <a:t>Contingency Table</a:t>
            </a:r>
          </a:p>
        </p:txBody>
      </p:sp>
      <p:sp>
        <p:nvSpPr>
          <p:cNvPr id="10" name="TextBox 9">
            <a:extLst>
              <a:ext uri="{FF2B5EF4-FFF2-40B4-BE49-F238E27FC236}">
                <a16:creationId xmlns:a16="http://schemas.microsoft.com/office/drawing/2014/main" id="{061F024B-036C-706C-B52C-98F3D5C99AAF}"/>
              </a:ext>
            </a:extLst>
          </p:cNvPr>
          <p:cNvSpPr txBox="1"/>
          <p:nvPr/>
        </p:nvSpPr>
        <p:spPr>
          <a:xfrm>
            <a:off x="4044929" y="962067"/>
            <a:ext cx="1054135" cy="369332"/>
          </a:xfrm>
          <a:prstGeom prst="rect">
            <a:avLst/>
          </a:prstGeom>
          <a:noFill/>
        </p:spPr>
        <p:txBody>
          <a:bodyPr wrap="none" rtlCol="0">
            <a:spAutoFit/>
          </a:bodyPr>
          <a:lstStyle/>
          <a:p>
            <a:r>
              <a:rPr lang="en-US" b="1" dirty="0"/>
              <a:t>Question</a:t>
            </a:r>
            <a:endParaRPr lang="en-US" dirty="0"/>
          </a:p>
        </p:txBody>
      </p: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00</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r>
                                      <a:rPr lang="en-US" b="0" i="1" smtClean="0">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m:oMathPara>
                          </a14:m>
                          <a:endParaRPr lang="en-US" dirty="0"/>
                        </a:p>
                      </a:txBody>
                      <a:tcPr/>
                    </a:tc>
                    <a:extLst>
                      <a:ext uri="{0D108BD9-81ED-4DB2-BD59-A6C34878D82A}">
                        <a16:rowId xmlns:a16="http://schemas.microsoft.com/office/drawing/2014/main" val="3901364977"/>
                      </a:ext>
                    </a:extLst>
                  </a:tr>
                </a:tbl>
              </a:graphicData>
            </a:graphic>
          </p:graphicFrame>
        </mc:Choice>
        <mc:Fallback>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endParaRPr lang="en-US"/>
                        </a:p>
                      </a:txBody>
                      <a:tcPr>
                        <a:blipFill>
                          <a:blip r:embed="rId4"/>
                          <a:stretch>
                            <a:fillRect l="-101087" t="-110345" r="-102174" b="-127586"/>
                          </a:stretch>
                        </a:blipFill>
                      </a:tcPr>
                    </a:tc>
                    <a:tc>
                      <a:txBody>
                        <a:bodyPr/>
                        <a:lstStyle/>
                        <a:p>
                          <a:endParaRPr lang="en-US"/>
                        </a:p>
                      </a:txBody>
                      <a:tcPr>
                        <a:blipFill>
                          <a:blip r:embed="rId4"/>
                          <a:stretch>
                            <a:fillRect l="-201087" t="-110345" r="-2174" b="-127586"/>
                          </a:stretch>
                        </a:blipFill>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endParaRPr lang="en-US"/>
                        </a:p>
                      </a:txBody>
                      <a:tcPr>
                        <a:blipFill>
                          <a:blip r:embed="rId4"/>
                          <a:stretch>
                            <a:fillRect l="-101087" t="-203333" r="-102174" b="-23333"/>
                          </a:stretch>
                        </a:blipFill>
                      </a:tcPr>
                    </a:tc>
                    <a:tc>
                      <a:txBody>
                        <a:bodyPr/>
                        <a:lstStyle/>
                        <a:p>
                          <a:endParaRPr lang="en-US"/>
                        </a:p>
                      </a:txBody>
                      <a:tcPr>
                        <a:blipFill>
                          <a:blip r:embed="rId4"/>
                          <a:stretch>
                            <a:fillRect l="-201087" t="-203333" r="-2174" b="-23333"/>
                          </a:stretch>
                        </a:blipFill>
                      </a:tcPr>
                    </a:tc>
                    <a:extLst>
                      <a:ext uri="{0D108BD9-81ED-4DB2-BD59-A6C34878D82A}">
                        <a16:rowId xmlns:a16="http://schemas.microsoft.com/office/drawing/2014/main" val="3901364977"/>
                      </a:ext>
                    </a:extLst>
                  </a:tr>
                </a:tbl>
              </a:graphicData>
            </a:graphic>
          </p:graphicFrame>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0543A15-3A6B-C104-CA6D-934090BA8838}"/>
                  </a:ext>
                </a:extLst>
              </p:cNvPr>
              <p:cNvSpPr txBox="1"/>
              <p:nvPr/>
            </p:nvSpPr>
            <p:spPr>
              <a:xfrm>
                <a:off x="1577937" y="4117628"/>
                <a:ext cx="1716944" cy="6579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𝑂𝑅</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11</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r>
                                <a:rPr lang="en-US" b="0" i="1" smtClean="0">
                                  <a:latin typeface="Cambria Math" panose="02040503050406030204" pitchFamily="18" charset="0"/>
                                </a:rPr>
                                <m:t>1</m:t>
                              </m:r>
                            </m:sub>
                          </m:sSub>
                        </m:den>
                      </m:f>
                    </m:oMath>
                  </m:oMathPara>
                </a14:m>
                <a:endParaRPr lang="en-US" dirty="0"/>
              </a:p>
            </p:txBody>
          </p:sp>
        </mc:Choice>
        <mc:Fallback>
          <p:sp>
            <p:nvSpPr>
              <p:cNvPr id="13" name="TextBox 12">
                <a:extLst>
                  <a:ext uri="{FF2B5EF4-FFF2-40B4-BE49-F238E27FC236}">
                    <a16:creationId xmlns:a16="http://schemas.microsoft.com/office/drawing/2014/main" id="{A0543A15-3A6B-C104-CA6D-934090BA8838}"/>
                  </a:ext>
                </a:extLst>
              </p:cNvPr>
              <p:cNvSpPr txBox="1">
                <a:spLocks noRot="1" noChangeAspect="1" noMove="1" noResize="1" noEditPoints="1" noAdjustHandles="1" noChangeArrowheads="1" noChangeShapeType="1" noTextEdit="1"/>
              </p:cNvSpPr>
              <p:nvPr/>
            </p:nvSpPr>
            <p:spPr>
              <a:xfrm>
                <a:off x="1577937" y="4117628"/>
                <a:ext cx="1716944" cy="657937"/>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BF1F6D7-DD1F-A7D7-E2AD-5EE4B4F1AB83}"/>
              </a:ext>
            </a:extLst>
          </p:cNvPr>
          <p:cNvSpPr txBox="1"/>
          <p:nvPr/>
        </p:nvSpPr>
        <p:spPr>
          <a:xfrm>
            <a:off x="4283675" y="2749418"/>
            <a:ext cx="4387851" cy="2100575"/>
          </a:xfrm>
          <a:prstGeom prst="rect">
            <a:avLst/>
          </a:prstGeom>
          <a:noFill/>
        </p:spPr>
        <p:txBody>
          <a:bodyPr wrap="square" rtlCol="0">
            <a:spAutoFit/>
          </a:bodyPr>
          <a:lstStyle/>
          <a:p>
            <a:r>
              <a:rPr lang="en-US" sz="1450" b="1" dirty="0"/>
              <a:t>Interpretation</a:t>
            </a:r>
            <a:r>
              <a:rPr lang="en-US" sz="1450" dirty="0"/>
              <a:t>:</a:t>
            </a:r>
          </a:p>
          <a:p>
            <a:pPr marL="285750" indent="-285750">
              <a:buFont typeface="Arial" panose="020B0604020202020204" pitchFamily="34" charset="0"/>
              <a:buChar char="•"/>
            </a:pPr>
            <a:r>
              <a:rPr lang="en-US" sz="1450" dirty="0"/>
              <a:t>OR = 1: No association – two variables are </a:t>
            </a:r>
            <a:r>
              <a:rPr lang="en-US" sz="1450" b="1" dirty="0"/>
              <a:t>independent</a:t>
            </a:r>
            <a:r>
              <a:rPr lang="en-US" sz="1450" dirty="0"/>
              <a:t> with each other</a:t>
            </a:r>
          </a:p>
          <a:p>
            <a:pPr marL="285750" indent="-285750">
              <a:buFont typeface="Arial" panose="020B0604020202020204" pitchFamily="34" charset="0"/>
              <a:buChar char="•"/>
            </a:pPr>
            <a:r>
              <a:rPr lang="en-US" sz="1450" dirty="0"/>
              <a:t>OR &gt; 1: </a:t>
            </a:r>
          </a:p>
          <a:p>
            <a:pPr marL="742950" lvl="1" indent="-285750">
              <a:buFont typeface="Arial" panose="020B0604020202020204" pitchFamily="34" charset="0"/>
              <a:buChar char="•"/>
            </a:pPr>
            <a:r>
              <a:rPr lang="en-US" sz="1450" dirty="0"/>
              <a:t>00 and 11 appears more often than 10 and 01</a:t>
            </a:r>
          </a:p>
          <a:p>
            <a:pPr marL="742950" lvl="1" indent="-285750">
              <a:buFont typeface="Arial" panose="020B0604020202020204" pitchFamily="34" charset="0"/>
              <a:buChar char="•"/>
            </a:pPr>
            <a:r>
              <a:rPr lang="en-US" sz="1450" b="1" dirty="0"/>
              <a:t>Positive</a:t>
            </a:r>
            <a:r>
              <a:rPr lang="en-US" sz="1450" dirty="0"/>
              <a:t> association between two variables</a:t>
            </a:r>
          </a:p>
          <a:p>
            <a:pPr marL="285750" indent="-285750">
              <a:buFont typeface="Arial" panose="020B0604020202020204" pitchFamily="34" charset="0"/>
              <a:buChar char="•"/>
            </a:pPr>
            <a:r>
              <a:rPr lang="en-US" sz="1450" dirty="0"/>
              <a:t>OR &lt; 1: </a:t>
            </a:r>
          </a:p>
          <a:p>
            <a:pPr marL="742950" lvl="1" indent="-285750">
              <a:buFont typeface="Arial" panose="020B0604020202020204" pitchFamily="34" charset="0"/>
              <a:buChar char="•"/>
            </a:pPr>
            <a:r>
              <a:rPr lang="en-US" sz="1450" dirty="0"/>
              <a:t>01 and 10 appears more often than 00 and 11</a:t>
            </a:r>
          </a:p>
          <a:p>
            <a:pPr marL="742950" lvl="1" indent="-285750">
              <a:buFont typeface="Arial" panose="020B0604020202020204" pitchFamily="34" charset="0"/>
              <a:buChar char="•"/>
            </a:pPr>
            <a:r>
              <a:rPr lang="en-US" sz="1450" b="1" dirty="0"/>
              <a:t>Negative</a:t>
            </a:r>
            <a:r>
              <a:rPr lang="en-US" sz="1450" dirty="0"/>
              <a:t> association between two variables</a:t>
            </a:r>
          </a:p>
        </p:txBody>
      </p:sp>
      <p:sp>
        <p:nvSpPr>
          <p:cNvPr id="19" name="TextBox 18">
            <a:extLst>
              <a:ext uri="{FF2B5EF4-FFF2-40B4-BE49-F238E27FC236}">
                <a16:creationId xmlns:a16="http://schemas.microsoft.com/office/drawing/2014/main" id="{37E48690-4F95-3C59-FBD5-30DC3E5D4033}"/>
              </a:ext>
            </a:extLst>
          </p:cNvPr>
          <p:cNvSpPr txBox="1"/>
          <p:nvPr/>
        </p:nvSpPr>
        <p:spPr>
          <a:xfrm>
            <a:off x="4076006" y="5309463"/>
            <a:ext cx="1086772" cy="369332"/>
          </a:xfrm>
          <a:prstGeom prst="rect">
            <a:avLst/>
          </a:prstGeom>
          <a:noFill/>
        </p:spPr>
        <p:txBody>
          <a:bodyPr wrap="none" rtlCol="0">
            <a:spAutoFit/>
          </a:bodyPr>
          <a:lstStyle/>
          <a:p>
            <a:r>
              <a:rPr lang="en-US" b="1" dirty="0"/>
              <a:t>Examples</a:t>
            </a:r>
          </a:p>
        </p:txBody>
      </p:sp>
      <p:sp>
        <p:nvSpPr>
          <p:cNvPr id="20" name="TextBox 19">
            <a:extLst>
              <a:ext uri="{FF2B5EF4-FFF2-40B4-BE49-F238E27FC236}">
                <a16:creationId xmlns:a16="http://schemas.microsoft.com/office/drawing/2014/main" id="{C6A56957-15AD-586C-D44F-3C7AD2BDB28C}"/>
              </a:ext>
            </a:extLst>
          </p:cNvPr>
          <p:cNvSpPr txBox="1"/>
          <p:nvPr/>
        </p:nvSpPr>
        <p:spPr>
          <a:xfrm>
            <a:off x="602484" y="5682886"/>
            <a:ext cx="8069042"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Hardy-Weinberg Equilibrium</a:t>
            </a:r>
            <a:r>
              <a:rPr lang="en-US" sz="1400" dirty="0"/>
              <a:t>: Are maternal allele (</a:t>
            </a:r>
            <a:r>
              <a:rPr lang="en-US" sz="1400" dirty="0" err="1"/>
              <a:t>A,a</a:t>
            </a:r>
            <a:r>
              <a:rPr lang="en-US" sz="1400" dirty="0"/>
              <a:t>) and paternal allele (</a:t>
            </a:r>
            <a:r>
              <a:rPr lang="en-US" sz="1400" dirty="0" err="1"/>
              <a:t>A,a</a:t>
            </a:r>
            <a:r>
              <a:rPr lang="en-US" sz="1400" dirty="0"/>
              <a:t>) choices independent across the population?</a:t>
            </a:r>
          </a:p>
          <a:p>
            <a:pPr marL="285750" indent="-285750">
              <a:buFont typeface="Arial" panose="020B0604020202020204" pitchFamily="34" charset="0"/>
              <a:buChar char="•"/>
            </a:pPr>
            <a:r>
              <a:rPr lang="en-US" sz="1400" b="1" dirty="0"/>
              <a:t>Disease Studies</a:t>
            </a:r>
            <a:r>
              <a:rPr lang="en-US" sz="1400" dirty="0"/>
              <a:t>: Are exposure (1/0) and disease status (1/0) independent?</a:t>
            </a:r>
          </a:p>
          <a:p>
            <a:pPr marL="285750" indent="-285750">
              <a:buFont typeface="Arial" panose="020B0604020202020204" pitchFamily="34" charset="0"/>
              <a:buChar char="•"/>
            </a:pPr>
            <a:r>
              <a:rPr lang="en-US" sz="1400" b="1" dirty="0"/>
              <a:t>Pathway Enrichment</a:t>
            </a:r>
            <a:r>
              <a:rPr lang="en-US" sz="1400" dirty="0"/>
              <a:t>: Are pathway membership (1/0) and overexpression (1/0) associated?</a:t>
            </a:r>
          </a:p>
          <a:p>
            <a:pPr marL="285750" indent="-285750">
              <a:buFont typeface="Arial" panose="020B0604020202020204" pitchFamily="34" charset="0"/>
              <a:buChar char="•"/>
            </a:pPr>
            <a:r>
              <a:rPr lang="en-US" sz="1400" b="1" dirty="0"/>
              <a:t>GWAS</a:t>
            </a:r>
            <a:r>
              <a:rPr lang="en-US" sz="1400" dirty="0"/>
              <a:t>: Are genetic variants (1/0) and trait presence (1/0) associated?</a:t>
            </a:r>
          </a:p>
          <a:p>
            <a:pPr marL="285750" indent="-285750">
              <a:buFont typeface="Arial" panose="020B0604020202020204" pitchFamily="34" charset="0"/>
              <a:buChar char="•"/>
            </a:pPr>
            <a:r>
              <a:rPr lang="en-US" sz="1400" b="1" dirty="0"/>
              <a:t>Horse Racing</a:t>
            </a:r>
            <a:r>
              <a:rPr lang="en-US" sz="1400" dirty="0"/>
              <a:t>: Is being horse 'Jenny' (1/0) associated with winning the race (1/0)?</a:t>
            </a:r>
          </a:p>
          <a:p>
            <a:pPr marL="285750" indent="-285750">
              <a:buFont typeface="Arial" panose="020B0604020202020204" pitchFamily="34" charset="0"/>
              <a:buChar char="•"/>
            </a:pPr>
            <a:r>
              <a:rPr lang="en-US" sz="1400" dirty="0"/>
              <a: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3"/>
            <a:ext cx="4054274" cy="363094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EFF2A2D-6A3D-2153-0B26-B474A1D9BCB7}"/>
                  </a:ext>
                </a:extLst>
              </p:cNvPr>
              <p:cNvSpPr txBox="1"/>
              <p:nvPr/>
            </p:nvSpPr>
            <p:spPr>
              <a:xfrm>
                <a:off x="4697423" y="842590"/>
                <a:ext cx="407530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697423" y="842590"/>
                <a:ext cx="4075308" cy="553998"/>
              </a:xfrm>
              <a:prstGeom prst="rect">
                <a:avLst/>
              </a:prstGeom>
              <a:blipFill>
                <a:blip r:embed="rId8"/>
                <a:stretch>
                  <a:fillRect t="-4545" b="-9091"/>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110676" y="167249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50426" y="2416193"/>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59911" y="1672499"/>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64" name="Rounded Rectangle 63">
                <a:extLst>
                  <a:ext uri="{FF2B5EF4-FFF2-40B4-BE49-F238E27FC236}">
                    <a16:creationId xmlns:a16="http://schemas.microsoft.com/office/drawing/2014/main" id="{BB292414-3CE9-E5A3-92FD-59FC159EDFA1}"/>
                  </a:ext>
                </a:extLst>
              </p:cNvPr>
              <p:cNvSpPr/>
              <p:nvPr/>
            </p:nvSpPr>
            <p:spPr>
              <a:xfrm>
                <a:off x="7994625" y="167185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94625" y="1671852"/>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98620" y="2416192"/>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A705AFE9-800F-A06F-4173-04D04CE7E6FD}"/>
                  </a:ext>
                </a:extLst>
              </p:cNvPr>
              <p:cNvSpPr txBox="1"/>
              <p:nvPr/>
            </p:nvSpPr>
            <p:spPr>
              <a:xfrm>
                <a:off x="4972823" y="242830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72823" y="2428302"/>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54788" y="1671852"/>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49230" y="1671852"/>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EE9D233-E9CB-75D9-ED9B-116A33FD43C1}"/>
                  </a:ext>
                </a:extLst>
              </p:cNvPr>
              <p:cNvSpPr txBox="1"/>
              <p:nvPr/>
            </p:nvSpPr>
            <p:spPr>
              <a:xfrm>
                <a:off x="5764770"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64770" y="1700190"/>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C01AB203-B4BE-4472-59F0-48B20407B535}"/>
                  </a:ext>
                </a:extLst>
              </p:cNvPr>
              <p:cNvSpPr txBox="1"/>
              <p:nvPr/>
            </p:nvSpPr>
            <p:spPr>
              <a:xfrm>
                <a:off x="5764769"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64769" y="2044593"/>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369CEA49-6942-092F-529E-C665B7BB43F2}"/>
                  </a:ext>
                </a:extLst>
              </p:cNvPr>
              <p:cNvSpPr txBox="1"/>
              <p:nvPr/>
            </p:nvSpPr>
            <p:spPr>
              <a:xfrm>
                <a:off x="5764770"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64770" y="3221029"/>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104252"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B7283EDA-81BD-04A7-4E33-D13406D70182}"/>
                  </a:ext>
                </a:extLst>
              </p:cNvPr>
              <p:cNvSpPr txBox="1"/>
              <p:nvPr/>
            </p:nvSpPr>
            <p:spPr>
              <a:xfrm>
                <a:off x="5766709"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66709" y="2329113"/>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7EA0D7A-5721-E3DE-463A-E366AECC9569}"/>
                  </a:ext>
                </a:extLst>
              </p:cNvPr>
              <p:cNvSpPr txBox="1"/>
              <p:nvPr/>
            </p:nvSpPr>
            <p:spPr>
              <a:xfrm>
                <a:off x="6059693" y="169995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59693" y="1699957"/>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2CB5C92F-6C54-980E-1AFF-2BAD16A20B3E}"/>
                  </a:ext>
                </a:extLst>
              </p:cNvPr>
              <p:cNvSpPr txBox="1"/>
              <p:nvPr/>
            </p:nvSpPr>
            <p:spPr>
              <a:xfrm>
                <a:off x="6059692"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59692" y="2044360"/>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518FC831-4DD9-D267-ACC7-B6EC24AE4D34}"/>
                  </a:ext>
                </a:extLst>
              </p:cNvPr>
              <p:cNvSpPr txBox="1"/>
              <p:nvPr/>
            </p:nvSpPr>
            <p:spPr>
              <a:xfrm>
                <a:off x="6059693"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59693" y="3220796"/>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99175"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D26B32F0-250C-053C-7329-AA60C391AA6F}"/>
                  </a:ext>
                </a:extLst>
              </p:cNvPr>
              <p:cNvSpPr txBox="1"/>
              <p:nvPr/>
            </p:nvSpPr>
            <p:spPr>
              <a:xfrm>
                <a:off x="6061632"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61632" y="2328880"/>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49AE106E-1D76-8185-9022-CF2F9D3552AD}"/>
                  </a:ext>
                </a:extLst>
              </p:cNvPr>
              <p:cNvSpPr txBox="1"/>
              <p:nvPr/>
            </p:nvSpPr>
            <p:spPr>
              <a:xfrm>
                <a:off x="6470293" y="1699776"/>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70293" y="1699776"/>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D9436828-06FC-54DD-D646-821591E0239A}"/>
                  </a:ext>
                </a:extLst>
              </p:cNvPr>
              <p:cNvSpPr txBox="1"/>
              <p:nvPr/>
            </p:nvSpPr>
            <p:spPr>
              <a:xfrm>
                <a:off x="6360044"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60044" y="2044360"/>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D36BF0B9-398B-771F-C2D2-187B729F42C8}"/>
                  </a:ext>
                </a:extLst>
              </p:cNvPr>
              <p:cNvSpPr txBox="1"/>
              <p:nvPr/>
            </p:nvSpPr>
            <p:spPr>
              <a:xfrm>
                <a:off x="6360045"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60045" y="3220796"/>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7006871" y="2148902"/>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99527"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093AA122-BC07-63C1-850D-DB27947E371C}"/>
                  </a:ext>
                </a:extLst>
              </p:cNvPr>
              <p:cNvSpPr txBox="1"/>
              <p:nvPr/>
            </p:nvSpPr>
            <p:spPr>
              <a:xfrm>
                <a:off x="6361984"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61984" y="2328880"/>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4795711A-6321-D2B7-C655-2400C6087F67}"/>
                  </a:ext>
                </a:extLst>
              </p:cNvPr>
              <p:cNvSpPr txBox="1"/>
              <p:nvPr/>
            </p:nvSpPr>
            <p:spPr>
              <a:xfrm>
                <a:off x="6958185" y="2148902"/>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58185" y="2148902"/>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78816" y="3767770"/>
            <a:ext cx="3227013" cy="523220"/>
          </a:xfrm>
          <a:prstGeom prst="rect">
            <a:avLst/>
          </a:prstGeom>
          <a:noFill/>
        </p:spPr>
        <p:txBody>
          <a:bodyPr wrap="square" rtlCol="0">
            <a:spAutoFit/>
          </a:bodyPr>
          <a:lstStyle/>
          <a:p>
            <a:pPr algn="ctr"/>
            <a:r>
              <a:rPr lang="en-US" sz="1400" dirty="0"/>
              <a:t>Accounts the correlations between variants (i.e., LD)</a:t>
            </a:r>
          </a:p>
        </p:txBody>
      </p:sp>
      <p:sp>
        <p:nvSpPr>
          <p:cNvPr id="2" name="Rounded Rectangle 1">
            <a:extLst>
              <a:ext uri="{FF2B5EF4-FFF2-40B4-BE49-F238E27FC236}">
                <a16:creationId xmlns:a16="http://schemas.microsoft.com/office/drawing/2014/main" id="{BEDB6D75-7080-CCD4-DD21-2E4888FEF6C8}"/>
              </a:ext>
            </a:extLst>
          </p:cNvPr>
          <p:cNvSpPr/>
          <p:nvPr/>
        </p:nvSpPr>
        <p:spPr>
          <a:xfrm>
            <a:off x="4705827" y="4739666"/>
            <a:ext cx="4140652" cy="3884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FDB4065-2840-B9DF-DDAD-BA4D632FE24D}"/>
              </a:ext>
            </a:extLst>
          </p:cNvPr>
          <p:cNvSpPr txBox="1"/>
          <p:nvPr/>
        </p:nvSpPr>
        <p:spPr>
          <a:xfrm>
            <a:off x="4754700" y="4920160"/>
            <a:ext cx="4075308" cy="369332"/>
          </a:xfrm>
          <a:prstGeom prst="rect">
            <a:avLst/>
          </a:prstGeom>
          <a:noFill/>
        </p:spPr>
        <p:txBody>
          <a:bodyPr wrap="square" rtlCol="0" anchor="ctr">
            <a:spAutoFit/>
          </a:bodyPr>
          <a:lstStyle/>
          <a:p>
            <a:pPr algn="ctr"/>
            <a:r>
              <a:rPr lang="en-US" b="1" dirty="0"/>
              <a:t>Example: Simpson’s Paradox</a:t>
            </a:r>
            <a:endParaRPr lang="en-US" sz="1200" dirty="0"/>
          </a:p>
        </p:txBody>
      </p:sp>
      <p:pic>
        <p:nvPicPr>
          <p:cNvPr id="8" name="Picture 7">
            <a:extLst>
              <a:ext uri="{FF2B5EF4-FFF2-40B4-BE49-F238E27FC236}">
                <a16:creationId xmlns:a16="http://schemas.microsoft.com/office/drawing/2014/main" id="{4602E520-0CA5-099A-282E-C3D8741DAE2E}"/>
              </a:ext>
            </a:extLst>
          </p:cNvPr>
          <p:cNvPicPr>
            <a:picLocks noChangeAspect="1"/>
          </p:cNvPicPr>
          <p:nvPr/>
        </p:nvPicPr>
        <p:blipFill>
          <a:blip r:embed="rId40"/>
          <a:srcRect/>
          <a:stretch/>
        </p:blipFill>
        <p:spPr>
          <a:xfrm>
            <a:off x="5132100" y="5251584"/>
            <a:ext cx="3359826" cy="3359826"/>
          </a:xfrm>
          <a:prstGeom prst="rect">
            <a:avLst/>
          </a:prstGeom>
        </p:spPr>
      </p:pic>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5575</TotalTime>
  <Words>3935</Words>
  <Application>Microsoft Macintosh PowerPoint</Application>
  <PresentationFormat>Custom</PresentationFormat>
  <Paragraphs>890</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202</cp:revision>
  <dcterms:created xsi:type="dcterms:W3CDTF">2025-05-31T15:31:52Z</dcterms:created>
  <dcterms:modified xsi:type="dcterms:W3CDTF">2025-06-15T18:53:56Z</dcterms:modified>
</cp:coreProperties>
</file>