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67" r:id="rId16"/>
    <p:sldId id="268" r:id="rId17"/>
    <p:sldId id="274" r:id="rId18"/>
    <p:sldId id="275" r:id="rId19"/>
    <p:sldId id="277" r:id="rId20"/>
    <p:sldId id="278" r:id="rId21"/>
    <p:sldId id="279" r:id="rId22"/>
    <p:sldId id="280"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66"/>
    <p:restoredTop sz="94224"/>
  </p:normalViewPr>
  <p:slideViewPr>
    <p:cSldViewPr snapToGrid="0">
      <p:cViewPr>
        <p:scale>
          <a:sx n="120" d="100"/>
          <a:sy n="120" d="100"/>
        </p:scale>
        <p:origin x="2176"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Column2</c:v>
                </c:pt>
              </c:strCache>
            </c:strRef>
          </c:tx>
          <c:spPr>
            <a:ln w="28575" cap="rnd">
              <a:solidFill>
                <a:schemeClr val="accent1"/>
              </a:solidFill>
              <a:round/>
            </a:ln>
            <a:effectLst/>
          </c:spPr>
          <c:marker>
            <c:symbol val="none"/>
          </c:marker>
          <c:cat>
            <c:strRef>
              <c:f>Sheet1!$A$2:$A$6</c:f>
              <c:strCache>
                <c:ptCount val="3"/>
                <c:pt idx="2">
                  <c:v>Genetic Effect</c:v>
                </c:pt>
              </c:strCache>
            </c:strRef>
          </c:cat>
          <c:val>
            <c:numRef>
              <c:f>Sheet1!$B$2:$B$6</c:f>
              <c:numCache>
                <c:formatCode>General</c:formatCode>
                <c:ptCount val="5"/>
              </c:numCache>
            </c:numRef>
          </c:val>
          <c:smooth val="0"/>
          <c:extLst>
            <c:ext xmlns:c16="http://schemas.microsoft.com/office/drawing/2014/chart" uri="{C3380CC4-5D6E-409C-BE32-E72D297353CC}">
              <c16:uniqueId val="{00000000-7FDF-AD41-8C33-069905DCA50D}"/>
            </c:ext>
          </c:extLst>
        </c:ser>
        <c:dLbls>
          <c:showLegendKey val="0"/>
          <c:showVal val="0"/>
          <c:showCatName val="0"/>
          <c:showSerName val="0"/>
          <c:showPercent val="0"/>
          <c:showBubbleSize val="0"/>
        </c:dLbls>
        <c:smooth val="0"/>
        <c:axId val="918973840"/>
        <c:axId val="918890192"/>
      </c:lineChart>
      <c:dateAx>
        <c:axId val="918973840"/>
        <c:scaling>
          <c:orientation val="minMax"/>
        </c:scaling>
        <c:delete val="0"/>
        <c:axPos val="b"/>
        <c:numFmt formatCode="General" sourceLinked="1"/>
        <c:majorTickMark val="none"/>
        <c:minorTickMark val="none"/>
        <c:tickLblPos val="nextTo"/>
        <c:spPr>
          <a:noFill/>
          <a:ln w="31750"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890192"/>
        <c:crosses val="autoZero"/>
        <c:auto val="0"/>
        <c:lblOffset val="100"/>
        <c:baseTimeUnit val="days"/>
        <c:majorUnit val="1"/>
      </c:dateAx>
      <c:valAx>
        <c:axId val="918890192"/>
        <c:scaling>
          <c:orientation val="minMax"/>
          <c:max val="2"/>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31750">
            <a:solidFill>
              <a:schemeClr val="accent1">
                <a:shade val="15000"/>
              </a:schemeClr>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18973840"/>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6/9/25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9B08D-7811-B272-60B6-CE37F7E2F5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BFEE1C-DBD7-55B6-302E-0960F5E77A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2EDD5A-0233-AD19-850B-2E87BC2FD9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56F12C-FDAE-E299-B367-CE2D9F584847}"/>
              </a:ext>
            </a:extLst>
          </p:cNvPr>
          <p:cNvSpPr>
            <a:spLocks noGrp="1"/>
          </p:cNvSpPr>
          <p:nvPr>
            <p:ph type="sldNum" sz="quarter" idx="5"/>
          </p:nvPr>
        </p:nvSpPr>
        <p:spPr/>
        <p:txBody>
          <a:bodyPr/>
          <a:lstStyle/>
          <a:p>
            <a:fld id="{197656DF-10EE-9243-8549-0C8B64AFE086}" type="slidenum">
              <a:rPr lang="en-US" smtClean="0"/>
              <a:t>22</a:t>
            </a:fld>
            <a:endParaRPr lang="en-US"/>
          </a:p>
        </p:txBody>
      </p:sp>
    </p:spTree>
    <p:extLst>
      <p:ext uri="{BB962C8B-B14F-4D97-AF65-F5344CB8AC3E}">
        <p14:creationId xmlns:p14="http://schemas.microsoft.com/office/powerpoint/2010/main" val="1449777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6/9/25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00.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18.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7.xml"/><Relationship Id="rId6" Type="http://schemas.openxmlformats.org/officeDocument/2006/relationships/chart" Target="../charts/chart2.xml"/><Relationship Id="rId5" Type="http://schemas.openxmlformats.org/officeDocument/2006/relationships/image" Target="../media/image137.png"/><Relationship Id="rId4" Type="http://schemas.openxmlformats.org/officeDocument/2006/relationships/image" Target="../media/image135.png"/></Relationships>
</file>

<file path=ppt/slides/_rels/slide19.xml.rels><?xml version="1.0" encoding="UTF-8" standalone="yes"?>
<Relationships xmlns="http://schemas.openxmlformats.org/package/2006/relationships"><Relationship Id="rId8" Type="http://schemas.openxmlformats.org/officeDocument/2006/relationships/image" Target="../media/image144.png"/><Relationship Id="rId3" Type="http://schemas.openxmlformats.org/officeDocument/2006/relationships/image" Target="../media/image139.png"/><Relationship Id="rId7" Type="http://schemas.openxmlformats.org/officeDocument/2006/relationships/image" Target="../media/image143.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2.png"/><Relationship Id="rId5" Type="http://schemas.openxmlformats.org/officeDocument/2006/relationships/image" Target="../media/image141.png"/><Relationship Id="rId4" Type="http://schemas.openxmlformats.org/officeDocument/2006/relationships/image" Target="../media/image14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6.png"/></Relationships>
</file>

<file path=ppt/slides/_rels/slide21.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39.png"/><Relationship Id="rId7" Type="http://schemas.openxmlformats.org/officeDocument/2006/relationships/image" Target="../media/image15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9.png"/><Relationship Id="rId5" Type="http://schemas.openxmlformats.org/officeDocument/2006/relationships/image" Target="../media/image148.png"/><Relationship Id="rId4" Type="http://schemas.openxmlformats.org/officeDocument/2006/relationships/image" Target="../media/image147.png"/><Relationship Id="rId9" Type="http://schemas.openxmlformats.org/officeDocument/2006/relationships/image" Target="../media/image152.png"/></Relationships>
</file>

<file path=ppt/slides/_rels/slide2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156.png"/><Relationship Id="rId10" Type="http://schemas.openxmlformats.org/officeDocument/2006/relationships/image" Target="../media/image155.png"/><Relationship Id="rId4" Type="http://schemas.openxmlformats.org/officeDocument/2006/relationships/image" Target="../media/image154.png"/></Relationships>
</file>

<file path=ppt/slides/_rels/slide23.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7.xml"/><Relationship Id="rId5" Type="http://schemas.openxmlformats.org/officeDocument/2006/relationships/image" Target="../media/image160.png"/><Relationship Id="rId4" Type="http://schemas.openxmlformats.org/officeDocument/2006/relationships/image" Target="../media/image159.png"/></Relationships>
</file>

<file path=ppt/slides/_rels/slide24.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4.png"/><Relationship Id="rId2" Type="http://schemas.openxmlformats.org/officeDocument/2006/relationships/image" Target="../media/image163.png"/><Relationship Id="rId1" Type="http://schemas.openxmlformats.org/officeDocument/2006/relationships/slideLayout" Target="../slideLayouts/slideLayout7.xml"/><Relationship Id="rId4" Type="http://schemas.openxmlformats.org/officeDocument/2006/relationships/image" Target="../media/image165.png"/></Relationships>
</file>

<file path=ppt/slides/_rels/slide26.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 Id="rId4" Type="http://schemas.openxmlformats.org/officeDocument/2006/relationships/image" Target="../media/image168.png"/></Relationships>
</file>

<file path=ppt/slides/_rels/slide27.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 Id="rId4" Type="http://schemas.openxmlformats.org/officeDocument/2006/relationships/image" Target="../media/image171.png"/></Relationships>
</file>

<file path=ppt/slides/_rels/slide28.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mc:Choice xmlns:a14="http://schemas.microsoft.com/office/drawing/2010/main"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mc:Choice xmlns:a14="http://schemas.microsoft.com/office/drawing/2010/main"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63822"/>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8" y="541528"/>
            <a:ext cx="6643343" cy="461665"/>
          </a:xfrm>
          <a:prstGeom prst="rect">
            <a:avLst/>
          </a:prstGeom>
          <a:noFill/>
        </p:spPr>
        <p:txBody>
          <a:bodyPr wrap="square" rtlCol="0">
            <a:spAutoFit/>
          </a:bodyPr>
          <a:lstStyle/>
          <a:p>
            <a:pPr algn="ctr"/>
            <a:r>
              <a:rPr lang="en-US" sz="12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3589293621"/>
              </p:ext>
            </p:extLst>
          </p:nvPr>
        </p:nvGraphicFramePr>
        <p:xfrm>
          <a:off x="-51537" y="1425388"/>
          <a:ext cx="9195537" cy="559397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908889" y="6837329"/>
            <a:ext cx="7414840" cy="17840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997813" y="5116895"/>
            <a:ext cx="7321495" cy="33897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1002535" y="3000683"/>
            <a:ext cx="7321495"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1002535" y="881691"/>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800259"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48927"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902527"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509055" y="3903584"/>
                <a:ext cx="633223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fixed effect (genetic effect)</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509055" y="3903584"/>
                <a:ext cx="6332237" cy="958980"/>
              </a:xfrm>
              <a:prstGeom prst="rect">
                <a:avLst/>
              </a:prstGeom>
              <a:blipFill>
                <a:blip r:embed="rId9"/>
                <a:stretch>
                  <a:fillRect l="-802"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226668"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353416"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433722"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804563"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Covariates --- Confounder</a:t>
            </a:r>
          </a:p>
        </p:txBody>
      </p:sp>
      <p:sp>
        <p:nvSpPr>
          <p:cNvPr id="4" name="Oval 3">
            <a:extLst>
              <a:ext uri="{FF2B5EF4-FFF2-40B4-BE49-F238E27FC236}">
                <a16:creationId xmlns:a16="http://schemas.microsoft.com/office/drawing/2014/main" id="{8509995F-BAB8-E583-B8C0-37FA7B2689AC}"/>
              </a:ext>
            </a:extLst>
          </p:cNvPr>
          <p:cNvSpPr/>
          <p:nvPr/>
        </p:nvSpPr>
        <p:spPr>
          <a:xfrm>
            <a:off x="3180806" y="1685108"/>
            <a:ext cx="2782388" cy="146304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rPr>
              <a:t>Confounder</a:t>
            </a:r>
          </a:p>
          <a:p>
            <a:pPr algn="ctr"/>
            <a:r>
              <a:rPr lang="en-US"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1188720" y="5133703"/>
            <a:ext cx="2364377" cy="1175657"/>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590905" y="5133703"/>
            <a:ext cx="2364377" cy="1175657"/>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Trait</a:t>
            </a:r>
          </a:p>
          <a:p>
            <a:pPr algn="ctr"/>
            <a:r>
              <a:rPr lang="en-US"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endCxn id="5" idx="0"/>
          </p:cNvCxnSpPr>
          <p:nvPr/>
        </p:nvCxnSpPr>
        <p:spPr>
          <a:xfrm flipH="1">
            <a:off x="2370909" y="3148148"/>
            <a:ext cx="2201091"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3148148"/>
            <a:ext cx="2201094"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a:off x="1231640" y="3771593"/>
            <a:ext cx="2382575" cy="369332"/>
          </a:xfrm>
          <a:prstGeom prst="rect">
            <a:avLst/>
          </a:prstGeom>
          <a:noFill/>
        </p:spPr>
        <p:txBody>
          <a:bodyPr wrap="none" rtlCol="0">
            <a:spAutoFit/>
          </a:bodyPr>
          <a:lstStyle/>
          <a:p>
            <a:r>
              <a:rPr lang="en-US" dirty="0"/>
              <a:t>Affects allele frequency</a:t>
            </a:r>
          </a:p>
        </p:txBody>
      </p:sp>
      <p:sp>
        <p:nvSpPr>
          <p:cNvPr id="30" name="TextBox 29">
            <a:extLst>
              <a:ext uri="{FF2B5EF4-FFF2-40B4-BE49-F238E27FC236}">
                <a16:creationId xmlns:a16="http://schemas.microsoft.com/office/drawing/2014/main" id="{77139545-4DD2-116C-219F-A590B561EDE1}"/>
              </a:ext>
            </a:extLst>
          </p:cNvPr>
          <p:cNvSpPr txBox="1"/>
          <p:nvPr/>
        </p:nvSpPr>
        <p:spPr>
          <a:xfrm>
            <a:off x="5590903" y="3771593"/>
            <a:ext cx="1479379" cy="369332"/>
          </a:xfrm>
          <a:prstGeom prst="rect">
            <a:avLst/>
          </a:prstGeom>
          <a:noFill/>
        </p:spPr>
        <p:txBody>
          <a:bodyPr wrap="none" rtlCol="0">
            <a:spAutoFit/>
          </a:bodyPr>
          <a:lstStyle/>
          <a:p>
            <a:r>
              <a:rPr lang="en-US" dirty="0"/>
              <a:t>Affects height</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553097" y="5721532"/>
            <a:ext cx="2037808"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511709" y="5352199"/>
            <a:ext cx="2120581" cy="369332"/>
          </a:xfrm>
          <a:prstGeom prst="rect">
            <a:avLst/>
          </a:prstGeom>
          <a:noFill/>
          <a:ln>
            <a:noFill/>
          </a:ln>
        </p:spPr>
        <p:txBody>
          <a:bodyPr wrap="none" rtlCol="0">
            <a:spAutoFit/>
          </a:bodyPr>
          <a:lstStyle/>
          <a:p>
            <a:r>
              <a:rPr lang="en-US"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2090827" y="6393914"/>
            <a:ext cx="5140190" cy="523220"/>
          </a:xfrm>
          <a:prstGeom prst="rect">
            <a:avLst/>
          </a:prstGeom>
          <a:noFill/>
        </p:spPr>
        <p:txBody>
          <a:bodyPr wrap="none" rtlCol="0">
            <a:spAutoFit/>
          </a:bodyPr>
          <a:lstStyle/>
          <a:p>
            <a:pPr algn="ctr"/>
            <a:r>
              <a:rPr lang="en-US" sz="1400" dirty="0"/>
              <a:t>When ancestry is not controlled for in the analysis,</a:t>
            </a:r>
          </a:p>
          <a:p>
            <a:pPr algn="ctr"/>
            <a:r>
              <a:rPr lang="en-US" sz="1400" dirty="0"/>
              <a:t>it might create a misleading association between genotype and trait</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50C66-9090-C9B9-7D93-16288B038E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AEFC6F-B773-F135-7CC8-5357DF446EF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Covariates --- Collider</a:t>
            </a:r>
          </a:p>
        </p:txBody>
      </p:sp>
      <p:sp>
        <p:nvSpPr>
          <p:cNvPr id="4" name="Oval 3">
            <a:extLst>
              <a:ext uri="{FF2B5EF4-FFF2-40B4-BE49-F238E27FC236}">
                <a16:creationId xmlns:a16="http://schemas.microsoft.com/office/drawing/2014/main" id="{D871614B-3037-F5D3-22C8-60BA8C0F888A}"/>
              </a:ext>
            </a:extLst>
          </p:cNvPr>
          <p:cNvSpPr/>
          <p:nvPr/>
        </p:nvSpPr>
        <p:spPr>
          <a:xfrm>
            <a:off x="3180806" y="4848695"/>
            <a:ext cx="2782388" cy="146304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rPr>
              <a:t>Collider</a:t>
            </a:r>
          </a:p>
          <a:p>
            <a:pPr algn="ctr"/>
            <a:r>
              <a:rPr lang="en-US" b="1" dirty="0">
                <a:solidFill>
                  <a:schemeClr val="tx1"/>
                </a:solidFill>
              </a:rPr>
              <a:t>(Disease)</a:t>
            </a:r>
            <a:endParaRPr lang="en-US" dirty="0">
              <a:solidFill>
                <a:schemeClr val="tx1"/>
              </a:solidFill>
            </a:endParaRPr>
          </a:p>
        </p:txBody>
      </p:sp>
      <p:sp>
        <p:nvSpPr>
          <p:cNvPr id="5" name="Rounded Rectangle 4">
            <a:extLst>
              <a:ext uri="{FF2B5EF4-FFF2-40B4-BE49-F238E27FC236}">
                <a16:creationId xmlns:a16="http://schemas.microsoft.com/office/drawing/2014/main" id="{D3D09731-04BB-0C6D-A2EB-9EE7BFFAEAE9}"/>
              </a:ext>
            </a:extLst>
          </p:cNvPr>
          <p:cNvSpPr/>
          <p:nvPr/>
        </p:nvSpPr>
        <p:spPr>
          <a:xfrm>
            <a:off x="1249838" y="2436573"/>
            <a:ext cx="2364377" cy="1175657"/>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 1</a:t>
            </a:r>
          </a:p>
        </p:txBody>
      </p:sp>
      <p:sp>
        <p:nvSpPr>
          <p:cNvPr id="7" name="Rounded Rectangle 6">
            <a:extLst>
              <a:ext uri="{FF2B5EF4-FFF2-40B4-BE49-F238E27FC236}">
                <a16:creationId xmlns:a16="http://schemas.microsoft.com/office/drawing/2014/main" id="{35840F42-767C-1BB8-07DA-C02EF75F6536}"/>
              </a:ext>
            </a:extLst>
          </p:cNvPr>
          <p:cNvSpPr/>
          <p:nvPr/>
        </p:nvSpPr>
        <p:spPr>
          <a:xfrm>
            <a:off x="5529785" y="2436573"/>
            <a:ext cx="2364377" cy="1175657"/>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 2</a:t>
            </a:r>
          </a:p>
        </p:txBody>
      </p:sp>
      <p:cxnSp>
        <p:nvCxnSpPr>
          <p:cNvPr id="19" name="Straight Arrow Connector 18">
            <a:extLst>
              <a:ext uri="{FF2B5EF4-FFF2-40B4-BE49-F238E27FC236}">
                <a16:creationId xmlns:a16="http://schemas.microsoft.com/office/drawing/2014/main" id="{C524AD88-07E8-D89F-B0BD-5B0906416257}"/>
              </a:ext>
            </a:extLst>
          </p:cNvPr>
          <p:cNvCxnSpPr>
            <a:cxnSpLocks/>
            <a:stCxn id="5" idx="2"/>
            <a:endCxn id="4" idx="0"/>
          </p:cNvCxnSpPr>
          <p:nvPr/>
        </p:nvCxnSpPr>
        <p:spPr>
          <a:xfrm>
            <a:off x="2432027" y="3612230"/>
            <a:ext cx="2139973" cy="1236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79BEA2-DF8E-EA47-C725-1C613E6ED080}"/>
              </a:ext>
            </a:extLst>
          </p:cNvPr>
          <p:cNvCxnSpPr>
            <a:cxnSpLocks/>
            <a:stCxn id="7" idx="2"/>
            <a:endCxn id="4" idx="0"/>
          </p:cNvCxnSpPr>
          <p:nvPr/>
        </p:nvCxnSpPr>
        <p:spPr>
          <a:xfrm flipH="1">
            <a:off x="4572000" y="3612230"/>
            <a:ext cx="2139974" cy="12364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D5CB7FAF-1A7B-3114-9897-9570136DCBC4}"/>
              </a:ext>
            </a:extLst>
          </p:cNvPr>
          <p:cNvSpPr txBox="1"/>
          <p:nvPr/>
        </p:nvSpPr>
        <p:spPr>
          <a:xfrm>
            <a:off x="1258129" y="4061674"/>
            <a:ext cx="2272738" cy="646331"/>
          </a:xfrm>
          <a:prstGeom prst="rect">
            <a:avLst/>
          </a:prstGeom>
          <a:noFill/>
        </p:spPr>
        <p:txBody>
          <a:bodyPr wrap="none" rtlCol="0">
            <a:spAutoFit/>
          </a:bodyPr>
          <a:lstStyle/>
          <a:p>
            <a:pPr algn="ctr"/>
            <a:r>
              <a:rPr lang="en-US" dirty="0"/>
              <a:t>Genetic Variant 1 </a:t>
            </a:r>
          </a:p>
          <a:p>
            <a:pPr algn="ctr"/>
            <a:r>
              <a:rPr lang="en-US" dirty="0"/>
              <a:t>can cause the disease.</a:t>
            </a:r>
          </a:p>
        </p:txBody>
      </p:sp>
      <p:cxnSp>
        <p:nvCxnSpPr>
          <p:cNvPr id="37" name="Straight Connector 36">
            <a:extLst>
              <a:ext uri="{FF2B5EF4-FFF2-40B4-BE49-F238E27FC236}">
                <a16:creationId xmlns:a16="http://schemas.microsoft.com/office/drawing/2014/main" id="{5DD17FF0-034E-0E63-DD20-8A2589D5EA6D}"/>
              </a:ext>
            </a:extLst>
          </p:cNvPr>
          <p:cNvCxnSpPr>
            <a:stCxn id="5" idx="3"/>
            <a:endCxn id="7" idx="1"/>
          </p:cNvCxnSpPr>
          <p:nvPr/>
        </p:nvCxnSpPr>
        <p:spPr>
          <a:xfrm>
            <a:off x="3614215" y="3024402"/>
            <a:ext cx="1915570"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BBAEB-81BD-3E2E-77FD-079D01B2EB69}"/>
              </a:ext>
            </a:extLst>
          </p:cNvPr>
          <p:cNvSpPr txBox="1"/>
          <p:nvPr/>
        </p:nvSpPr>
        <p:spPr>
          <a:xfrm>
            <a:off x="3551203" y="2636434"/>
            <a:ext cx="2062872" cy="369332"/>
          </a:xfrm>
          <a:prstGeom prst="rect">
            <a:avLst/>
          </a:prstGeom>
          <a:noFill/>
          <a:ln>
            <a:noFill/>
          </a:ln>
        </p:spPr>
        <p:txBody>
          <a:bodyPr wrap="none" rtlCol="0">
            <a:spAutoFit/>
          </a:bodyPr>
          <a:lstStyle/>
          <a:p>
            <a:r>
              <a:rPr lang="en-US" dirty="0">
                <a:solidFill>
                  <a:srgbClr val="CD5186"/>
                </a:solidFill>
              </a:rPr>
              <a:t>Induced Association</a:t>
            </a:r>
          </a:p>
        </p:txBody>
      </p:sp>
      <p:sp>
        <p:nvSpPr>
          <p:cNvPr id="39" name="TextBox 38">
            <a:extLst>
              <a:ext uri="{FF2B5EF4-FFF2-40B4-BE49-F238E27FC236}">
                <a16:creationId xmlns:a16="http://schemas.microsoft.com/office/drawing/2014/main" id="{9F31817A-686F-CB70-D790-DC53862B70C4}"/>
              </a:ext>
            </a:extLst>
          </p:cNvPr>
          <p:cNvSpPr txBox="1"/>
          <p:nvPr/>
        </p:nvSpPr>
        <p:spPr>
          <a:xfrm>
            <a:off x="2070295" y="6393914"/>
            <a:ext cx="5181291" cy="523220"/>
          </a:xfrm>
          <a:prstGeom prst="rect">
            <a:avLst/>
          </a:prstGeom>
          <a:noFill/>
        </p:spPr>
        <p:txBody>
          <a:bodyPr wrap="none" rtlCol="0">
            <a:spAutoFit/>
          </a:bodyPr>
          <a:lstStyle/>
          <a:p>
            <a:pPr algn="ctr"/>
            <a:r>
              <a:rPr lang="en-US" sz="1400" dirty="0"/>
              <a:t>When we look at the cases (conditional on collider), </a:t>
            </a:r>
          </a:p>
          <a:p>
            <a:pPr algn="ctr"/>
            <a:r>
              <a:rPr lang="en-US" sz="1400" dirty="0"/>
              <a:t>a spurious association may appear between the two genetic variants.</a:t>
            </a:r>
          </a:p>
        </p:txBody>
      </p:sp>
      <p:sp>
        <p:nvSpPr>
          <p:cNvPr id="24" name="TextBox 23">
            <a:extLst>
              <a:ext uri="{FF2B5EF4-FFF2-40B4-BE49-F238E27FC236}">
                <a16:creationId xmlns:a16="http://schemas.microsoft.com/office/drawing/2014/main" id="{1C1B71B3-7FC4-39BB-3F92-05A2875E5462}"/>
              </a:ext>
            </a:extLst>
          </p:cNvPr>
          <p:cNvSpPr txBox="1"/>
          <p:nvPr/>
        </p:nvSpPr>
        <p:spPr>
          <a:xfrm>
            <a:off x="3629486" y="3058115"/>
            <a:ext cx="1756002" cy="415498"/>
          </a:xfrm>
          <a:prstGeom prst="rect">
            <a:avLst/>
          </a:prstGeom>
          <a:noFill/>
          <a:ln>
            <a:noFill/>
          </a:ln>
        </p:spPr>
        <p:txBody>
          <a:bodyPr wrap="square" rtlCol="0">
            <a:spAutoFit/>
          </a:bodyPr>
          <a:lstStyle/>
          <a:p>
            <a:pPr algn="ctr"/>
            <a:r>
              <a:rPr lang="en-US" sz="1050" dirty="0">
                <a:solidFill>
                  <a:srgbClr val="CD5186"/>
                </a:solidFill>
              </a:rPr>
              <a:t>(only appears when conditioning on collider)</a:t>
            </a:r>
          </a:p>
        </p:txBody>
      </p:sp>
      <p:sp>
        <p:nvSpPr>
          <p:cNvPr id="25" name="TextBox 24">
            <a:extLst>
              <a:ext uri="{FF2B5EF4-FFF2-40B4-BE49-F238E27FC236}">
                <a16:creationId xmlns:a16="http://schemas.microsoft.com/office/drawing/2014/main" id="{0AF89331-219D-CA5D-E586-4E44D17D1049}"/>
              </a:ext>
            </a:extLst>
          </p:cNvPr>
          <p:cNvSpPr txBox="1"/>
          <p:nvPr/>
        </p:nvSpPr>
        <p:spPr>
          <a:xfrm>
            <a:off x="5500931" y="4062105"/>
            <a:ext cx="2272738" cy="646331"/>
          </a:xfrm>
          <a:prstGeom prst="rect">
            <a:avLst/>
          </a:prstGeom>
          <a:noFill/>
        </p:spPr>
        <p:txBody>
          <a:bodyPr wrap="none" rtlCol="0">
            <a:spAutoFit/>
          </a:bodyPr>
          <a:lstStyle/>
          <a:p>
            <a:pPr algn="ctr"/>
            <a:r>
              <a:rPr lang="en-US" dirty="0"/>
              <a:t>Genetic Variant 2</a:t>
            </a:r>
          </a:p>
          <a:p>
            <a:pPr algn="ctr"/>
            <a:r>
              <a:rPr lang="en-US" dirty="0"/>
              <a:t>can cause the disease.</a:t>
            </a:r>
          </a:p>
        </p:txBody>
      </p:sp>
    </p:spTree>
    <p:extLst>
      <p:ext uri="{BB962C8B-B14F-4D97-AF65-F5344CB8AC3E}">
        <p14:creationId xmlns:p14="http://schemas.microsoft.com/office/powerpoint/2010/main" val="2842693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5D025-FEBC-FC9D-5160-699BCDAB35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747E608-6AB4-6208-3A20-7AC72A76B6CE}"/>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Covariates --- Mediator</a:t>
            </a:r>
          </a:p>
        </p:txBody>
      </p:sp>
      <p:sp>
        <p:nvSpPr>
          <p:cNvPr id="4" name="Oval 3">
            <a:extLst>
              <a:ext uri="{FF2B5EF4-FFF2-40B4-BE49-F238E27FC236}">
                <a16:creationId xmlns:a16="http://schemas.microsoft.com/office/drawing/2014/main" id="{B04560FA-85F3-7829-74D9-DA98B7676771}"/>
              </a:ext>
            </a:extLst>
          </p:cNvPr>
          <p:cNvSpPr/>
          <p:nvPr/>
        </p:nvSpPr>
        <p:spPr>
          <a:xfrm>
            <a:off x="3180806" y="1685108"/>
            <a:ext cx="2782388" cy="146304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b="1" dirty="0">
                <a:solidFill>
                  <a:schemeClr val="tx1"/>
                </a:solidFill>
              </a:rPr>
              <a:t>Mediator</a:t>
            </a:r>
          </a:p>
          <a:p>
            <a:pPr algn="ctr"/>
            <a:r>
              <a:rPr lang="en-US" dirty="0">
                <a:solidFill>
                  <a:schemeClr val="tx1"/>
                </a:solidFill>
              </a:rPr>
              <a:t>(Growth Hormone)</a:t>
            </a:r>
          </a:p>
        </p:txBody>
      </p:sp>
      <p:sp>
        <p:nvSpPr>
          <p:cNvPr id="5" name="Rounded Rectangle 4">
            <a:extLst>
              <a:ext uri="{FF2B5EF4-FFF2-40B4-BE49-F238E27FC236}">
                <a16:creationId xmlns:a16="http://schemas.microsoft.com/office/drawing/2014/main" id="{D1046266-B7DE-3F85-B45F-6B1E09C73EF1}"/>
              </a:ext>
            </a:extLst>
          </p:cNvPr>
          <p:cNvSpPr/>
          <p:nvPr/>
        </p:nvSpPr>
        <p:spPr>
          <a:xfrm>
            <a:off x="1188720" y="5133703"/>
            <a:ext cx="2364377" cy="1175657"/>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Genetic Variant</a:t>
            </a:r>
          </a:p>
        </p:txBody>
      </p:sp>
      <p:sp>
        <p:nvSpPr>
          <p:cNvPr id="7" name="Rounded Rectangle 6">
            <a:extLst>
              <a:ext uri="{FF2B5EF4-FFF2-40B4-BE49-F238E27FC236}">
                <a16:creationId xmlns:a16="http://schemas.microsoft.com/office/drawing/2014/main" id="{ECAC5A46-309B-6207-A836-8B3E06E494A6}"/>
              </a:ext>
            </a:extLst>
          </p:cNvPr>
          <p:cNvSpPr/>
          <p:nvPr/>
        </p:nvSpPr>
        <p:spPr>
          <a:xfrm>
            <a:off x="5590905" y="5133703"/>
            <a:ext cx="2364377" cy="1175657"/>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Trait</a:t>
            </a:r>
          </a:p>
          <a:p>
            <a:pPr algn="ctr"/>
            <a:r>
              <a:rPr lang="en-US" dirty="0">
                <a:solidFill>
                  <a:schemeClr val="tx1"/>
                </a:solidFill>
              </a:rPr>
              <a:t>(Height)</a:t>
            </a:r>
          </a:p>
        </p:txBody>
      </p:sp>
      <p:cxnSp>
        <p:nvCxnSpPr>
          <p:cNvPr id="19" name="Straight Arrow Connector 18">
            <a:extLst>
              <a:ext uri="{FF2B5EF4-FFF2-40B4-BE49-F238E27FC236}">
                <a16:creationId xmlns:a16="http://schemas.microsoft.com/office/drawing/2014/main" id="{254DC861-D60E-13E1-EA17-8F5676862981}"/>
              </a:ext>
            </a:extLst>
          </p:cNvPr>
          <p:cNvCxnSpPr>
            <a:cxnSpLocks/>
            <a:stCxn id="5" idx="0"/>
            <a:endCxn id="4" idx="4"/>
          </p:cNvCxnSpPr>
          <p:nvPr/>
        </p:nvCxnSpPr>
        <p:spPr>
          <a:xfrm flipV="1">
            <a:off x="2370909" y="3148148"/>
            <a:ext cx="2201091"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0978275-6599-230B-02DB-C97FDDED569F}"/>
              </a:ext>
            </a:extLst>
          </p:cNvPr>
          <p:cNvCxnSpPr>
            <a:cxnSpLocks/>
            <a:stCxn id="4" idx="4"/>
            <a:endCxn id="7" idx="0"/>
          </p:cNvCxnSpPr>
          <p:nvPr/>
        </p:nvCxnSpPr>
        <p:spPr>
          <a:xfrm>
            <a:off x="4572000" y="3148148"/>
            <a:ext cx="2201094" cy="19855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7102AB0-33CC-37D6-7FC0-961E6F38D853}"/>
              </a:ext>
            </a:extLst>
          </p:cNvPr>
          <p:cNvSpPr txBox="1"/>
          <p:nvPr/>
        </p:nvSpPr>
        <p:spPr>
          <a:xfrm>
            <a:off x="1796845" y="3494594"/>
            <a:ext cx="1949166" cy="923330"/>
          </a:xfrm>
          <a:prstGeom prst="rect">
            <a:avLst/>
          </a:prstGeom>
          <a:noFill/>
        </p:spPr>
        <p:txBody>
          <a:bodyPr wrap="square" rtlCol="0">
            <a:spAutoFit/>
          </a:bodyPr>
          <a:lstStyle/>
          <a:p>
            <a:pPr algn="ctr"/>
            <a:r>
              <a:rPr lang="en-US" dirty="0"/>
              <a:t>Regulates  hormone production</a:t>
            </a:r>
          </a:p>
        </p:txBody>
      </p:sp>
      <p:sp>
        <p:nvSpPr>
          <p:cNvPr id="30" name="TextBox 29">
            <a:extLst>
              <a:ext uri="{FF2B5EF4-FFF2-40B4-BE49-F238E27FC236}">
                <a16:creationId xmlns:a16="http://schemas.microsoft.com/office/drawing/2014/main" id="{590ACB6F-2844-040B-C201-61B58FB588B7}"/>
              </a:ext>
            </a:extLst>
          </p:cNvPr>
          <p:cNvSpPr txBox="1"/>
          <p:nvPr/>
        </p:nvSpPr>
        <p:spPr>
          <a:xfrm>
            <a:off x="5797175" y="3687131"/>
            <a:ext cx="1101741" cy="646331"/>
          </a:xfrm>
          <a:prstGeom prst="rect">
            <a:avLst/>
          </a:prstGeom>
          <a:noFill/>
        </p:spPr>
        <p:txBody>
          <a:bodyPr wrap="square" rtlCol="0">
            <a:spAutoFit/>
          </a:bodyPr>
          <a:lstStyle/>
          <a:p>
            <a:pPr algn="ctr"/>
            <a:r>
              <a:rPr lang="en-US" dirty="0"/>
              <a:t>Promotes growth</a:t>
            </a:r>
          </a:p>
        </p:txBody>
      </p:sp>
      <p:cxnSp>
        <p:nvCxnSpPr>
          <p:cNvPr id="37" name="Straight Connector 36">
            <a:extLst>
              <a:ext uri="{FF2B5EF4-FFF2-40B4-BE49-F238E27FC236}">
                <a16:creationId xmlns:a16="http://schemas.microsoft.com/office/drawing/2014/main" id="{8E53DDC3-D86E-FDFB-6329-32D59C47A46D}"/>
              </a:ext>
            </a:extLst>
          </p:cNvPr>
          <p:cNvCxnSpPr>
            <a:stCxn id="5" idx="3"/>
            <a:endCxn id="7" idx="1"/>
          </p:cNvCxnSpPr>
          <p:nvPr/>
        </p:nvCxnSpPr>
        <p:spPr>
          <a:xfrm>
            <a:off x="3553097" y="5721532"/>
            <a:ext cx="2037808"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3F0AAF-4A50-C363-CB0B-AC1F9C7A95F7}"/>
              </a:ext>
            </a:extLst>
          </p:cNvPr>
          <p:cNvSpPr txBox="1"/>
          <p:nvPr/>
        </p:nvSpPr>
        <p:spPr>
          <a:xfrm>
            <a:off x="3996637" y="5352199"/>
            <a:ext cx="1328569" cy="369332"/>
          </a:xfrm>
          <a:prstGeom prst="rect">
            <a:avLst/>
          </a:prstGeom>
          <a:noFill/>
          <a:ln>
            <a:noFill/>
          </a:ln>
        </p:spPr>
        <p:txBody>
          <a:bodyPr wrap="none" rtlCol="0">
            <a:spAutoFit/>
          </a:bodyPr>
          <a:lstStyle/>
          <a:p>
            <a:r>
              <a:rPr lang="en-US" dirty="0">
                <a:solidFill>
                  <a:srgbClr val="CD5186"/>
                </a:solidFill>
              </a:rPr>
              <a:t>Direct Effect</a:t>
            </a:r>
          </a:p>
        </p:txBody>
      </p:sp>
      <p:sp>
        <p:nvSpPr>
          <p:cNvPr id="39" name="TextBox 38">
            <a:extLst>
              <a:ext uri="{FF2B5EF4-FFF2-40B4-BE49-F238E27FC236}">
                <a16:creationId xmlns:a16="http://schemas.microsoft.com/office/drawing/2014/main" id="{E06630C7-8DB6-41BF-F0DC-3EA0873C7D35}"/>
              </a:ext>
            </a:extLst>
          </p:cNvPr>
          <p:cNvSpPr txBox="1"/>
          <p:nvPr/>
        </p:nvSpPr>
        <p:spPr>
          <a:xfrm>
            <a:off x="1736125" y="6435607"/>
            <a:ext cx="5671750" cy="954107"/>
          </a:xfrm>
          <a:prstGeom prst="rect">
            <a:avLst/>
          </a:prstGeom>
          <a:noFill/>
        </p:spPr>
        <p:txBody>
          <a:bodyPr wrap="square" rtlCol="0">
            <a:spAutoFit/>
          </a:bodyPr>
          <a:lstStyle/>
          <a:p>
            <a:pPr marL="285750" indent="-285750" algn="ctr">
              <a:buFont typeface="Arial" panose="020B0604020202020204" pitchFamily="34" charset="0"/>
              <a:buChar char="•"/>
            </a:pPr>
            <a:r>
              <a:rPr lang="en-US" sz="1400" dirty="0"/>
              <a:t>Growth hormone mediates the relation between genetic variants and height, representing the causal pathway between them.</a:t>
            </a:r>
          </a:p>
          <a:p>
            <a:pPr marL="285750" indent="-285750" algn="ctr">
              <a:buFont typeface="Arial" panose="020B0604020202020204" pitchFamily="34" charset="0"/>
              <a:buChar char="•"/>
            </a:pPr>
            <a:r>
              <a:rPr lang="en-US" sz="1400" dirty="0"/>
              <a:t>When the mediator is controlled, one may fail to detect the association between genetic variant and the trait.</a:t>
            </a:r>
          </a:p>
        </p:txBody>
      </p:sp>
    </p:spTree>
    <p:extLst>
      <p:ext uri="{BB962C8B-B14F-4D97-AF65-F5344CB8AC3E}">
        <p14:creationId xmlns:p14="http://schemas.microsoft.com/office/powerpoint/2010/main" val="1738020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1002535" y="4435941"/>
            <a:ext cx="7321031" cy="43344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Fixed Effect Meta-Analysis</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3795551" y="4486246"/>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1002535" y="881691"/>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3885291" y="4954942"/>
                <a:ext cx="3945865" cy="3388172"/>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nary>
                          <m:naryPr>
                            <m:chr m:val="∑"/>
                            <m:limLoc m:val="subSup"/>
                            <m:supHide m:val="on"/>
                            <m:ctrlPr>
                              <a:rPr lang="en-US" b="0" i="1" smtClean="0">
                                <a:latin typeface="Cambria Math" panose="02040503050406030204" pitchFamily="18" charset="0"/>
                                <a:ea typeface="Cambria Math" panose="02040503050406030204" pitchFamily="18" charset="0"/>
                              </a:rPr>
                            </m:ctrlPr>
                          </m:naryPr>
                          <m:sub>
                            <m:r>
                              <m:rPr>
                                <m:brk m:alnAt="9"/>
                              </m:rP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𝑖</m:t>
                                </m:r>
                              </m:sub>
                            </m:sSub>
                          </m:e>
                        </m:nary>
                      </m:num>
                      <m:den>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e>
                        </m:nary>
                      </m:den>
                    </m:f>
                  </m:oMath>
                </a14:m>
                <a:endParaRPr lang="en-US" dirty="0"/>
              </a:p>
              <a:p>
                <a:pPr marL="285750" indent="-285750">
                  <a:buFont typeface="Arial" panose="020B0604020202020204" pitchFamily="34" charset="0"/>
                  <a:buChar char="•"/>
                </a:pP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oMath>
                </a14:m>
                <a:r>
                  <a:rPr lang="en-US" dirty="0"/>
                  <a:t> is the weight for study </a:t>
                </a:r>
                <a14:m>
                  <m:oMath xmlns:m="http://schemas.openxmlformats.org/officeDocument/2006/math">
                    <m:r>
                      <m:rPr>
                        <m:sty m:val="p"/>
                      </m:rPr>
                      <a:rPr lang="en-US" b="0" i="1" smtClean="0">
                        <a:latin typeface="Cambria Math" panose="02040503050406030204" pitchFamily="18" charset="0"/>
                        <a:ea typeface="Cambria Math" panose="02040503050406030204" pitchFamily="18" charset="0"/>
                      </a:rPr>
                      <m:t>I</m:t>
                    </m:r>
                  </m:oMath>
                </a14:m>
                <a:r>
                  <a:rPr lang="en-US" dirty="0"/>
                  <a:t>, which can be:</a:t>
                </a:r>
              </a:p>
              <a:p>
                <a:pPr marL="742950" lvl="1" indent="-285750">
                  <a:buFont typeface="Arial" panose="020B0604020202020204" pitchFamily="34" charset="0"/>
                  <a:buChar char="•"/>
                </a:pPr>
                <a:r>
                  <a:rPr lang="en-US" dirty="0"/>
                  <a:t>Sample Size Weighting</a:t>
                </a:r>
              </a:p>
              <a:p>
                <a:pPr lvl="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b="0" i="1" smtClean="0">
                                  <a:latin typeface="Cambria Math" panose="02040503050406030204" pitchFamily="18" charset="0"/>
                                  <a:ea typeface="Cambria Math" panose="02040503050406030204" pitchFamily="18" charset="0"/>
                                </a:rPr>
                                <m:t>𝑖</m:t>
                              </m:r>
                            </m:sub>
                          </m:sSub>
                        </m:num>
                        <m:den>
                          <m:nary>
                            <m:naryPr>
                              <m:chr m:val="∑"/>
                              <m:limLoc m:val="subSup"/>
                              <m:supHide m:val="on"/>
                              <m:ctrlPr>
                                <a:rPr lang="en-US" i="1">
                                  <a:latin typeface="Cambria Math" panose="02040503050406030204" pitchFamily="18" charset="0"/>
                                  <a:ea typeface="Cambria Math" panose="02040503050406030204" pitchFamily="18" charset="0"/>
                                </a:rPr>
                              </m:ctrlPr>
                            </m:naryPr>
                            <m:sub>
                              <m:r>
                                <m:rPr>
                                  <m:brk m:alnAt="9"/>
                                </m:rPr>
                                <a:rPr lang="en-US" i="1">
                                  <a:latin typeface="Cambria Math" panose="02040503050406030204" pitchFamily="18" charset="0"/>
                                  <a:ea typeface="Cambria Math" panose="02040503050406030204" pitchFamily="18" charset="0"/>
                                </a:rPr>
                                <m:t>𝑖</m:t>
                              </m:r>
                            </m:sub>
                            <m:sup/>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𝑁</m:t>
                                  </m:r>
                                </m:e>
                                <m:sub>
                                  <m:r>
                                    <a:rPr lang="en-US" i="1">
                                      <a:latin typeface="Cambria Math" panose="02040503050406030204" pitchFamily="18" charset="0"/>
                                      <a:ea typeface="Cambria Math" panose="02040503050406030204" pitchFamily="18" charset="0"/>
                                    </a:rPr>
                                    <m:t>𝑖</m:t>
                                  </m:r>
                                </m:sub>
                              </m:sSub>
                            </m:e>
                          </m:nary>
                        </m:den>
                      </m:f>
                    </m:oMath>
                  </m:oMathPara>
                </a14:m>
                <a:endParaRPr lang="en-US" dirty="0"/>
              </a:p>
              <a:p>
                <a:pPr marL="742950" lvl="1" indent="-285750">
                  <a:buFont typeface="Arial" panose="020B0604020202020204" pitchFamily="34" charset="0"/>
                  <a:buChar char="•"/>
                </a:pPr>
                <a:r>
                  <a:rPr lang="en-US" dirty="0"/>
                  <a:t>Inverse Variance Weighting</a:t>
                </a:r>
              </a:p>
              <a:p>
                <a:pPr lvl="1"/>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𝑆𝐸</m:t>
                              </m:r>
                            </m:e>
                            <m:sup>
                              <m:r>
                                <a:rPr lang="en-US" b="0" i="1" smtClean="0">
                                  <a:latin typeface="Cambria Math" panose="02040503050406030204" pitchFamily="18" charset="0"/>
                                  <a:ea typeface="Cambria Math" panose="02040503050406030204" pitchFamily="18" charset="0"/>
                                </a:rPr>
                                <m:t>2</m:t>
                              </m:r>
                            </m:sup>
                          </m:sSup>
                        </m:den>
                      </m:f>
                    </m:oMath>
                  </m:oMathPara>
                </a14:m>
                <a:endParaRPr lang="en-US" dirty="0"/>
              </a:p>
              <a:p>
                <a:pPr marL="285750" indent="-285750">
                  <a:buFont typeface="Arial" panose="020B0604020202020204" pitchFamily="34" charset="0"/>
                  <a:buChar char="•"/>
                </a:pPr>
                <a:r>
                  <a:rPr lang="en-US" dirty="0"/>
                  <a:t>Equivalent to merging individuals from two studies together</a:t>
                </a:r>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3885291" y="4954942"/>
                <a:ext cx="3945865" cy="3388172"/>
              </a:xfrm>
              <a:prstGeom prst="rect">
                <a:avLst/>
              </a:prstGeom>
              <a:blipFill>
                <a:blip r:embed="rId2"/>
                <a:stretch>
                  <a:fillRect l="-962" t="-8955"/>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2073512"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21889"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731003"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731003"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5978031"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5978031"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997349" y="2873619"/>
            <a:ext cx="7321031" cy="14274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2328505" y="2857573"/>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oMath>
                </a14:m>
                <a:r>
                  <a:rPr lang="en-US" b="1" dirty="0"/>
                  <a:t> </a:t>
                </a:r>
                <a14:m>
                  <m:oMath xmlns:m="http://schemas.openxmlformats.org/officeDocument/2006/math">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2328505" y="2857573"/>
                <a:ext cx="4475988" cy="369332"/>
              </a:xfrm>
              <a:prstGeom prst="rect">
                <a:avLst/>
              </a:prstGeom>
              <a:blipFill>
                <a:blip r:embed="rId5"/>
                <a:stretch>
                  <a:fillRect t="-6897"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1535449" y="3423907"/>
                <a:ext cx="6551865" cy="584775"/>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1535449" y="3423907"/>
                <a:ext cx="6551865" cy="584775"/>
              </a:xfrm>
              <a:prstGeom prst="rect">
                <a:avLst/>
              </a:prstGeom>
              <a:blipFill>
                <a:blip r:embed="rId6"/>
                <a:stretch>
                  <a:fillRect l="-387" t="-2128" b="-12766"/>
                </a:stretch>
              </a:blipFill>
            </p:spPr>
            <p:txBody>
              <a:bodyPr/>
              <a:lstStyle/>
              <a:p>
                <a:r>
                  <a:rPr lang="en-US">
                    <a:noFill/>
                  </a:rPr>
                  <a:t> </a:t>
                </a:r>
              </a:p>
            </p:txBody>
          </p:sp>
        </mc:Fallback>
      </mc:AlternateContent>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BFD20-CFA5-6CBE-7860-4EAB10B88142}"/>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155BEB8B-8C6B-C938-1022-F2EA28DAB529}"/>
              </a:ext>
            </a:extLst>
          </p:cNvPr>
          <p:cNvSpPr/>
          <p:nvPr/>
        </p:nvSpPr>
        <p:spPr>
          <a:xfrm>
            <a:off x="1002535" y="4435941"/>
            <a:ext cx="7321031" cy="43344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1D15193C-4276-C7A5-FEB5-5A08E067A04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 Meta-Analysis</a:t>
            </a:r>
          </a:p>
        </p:txBody>
      </p:sp>
      <p:sp>
        <p:nvSpPr>
          <p:cNvPr id="3" name="TextBox 2">
            <a:extLst>
              <a:ext uri="{FF2B5EF4-FFF2-40B4-BE49-F238E27FC236}">
                <a16:creationId xmlns:a16="http://schemas.microsoft.com/office/drawing/2014/main" id="{98906DDF-6AE5-9C82-5E0C-5A465A2C8AB1}"/>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a random variable</a:t>
            </a:r>
          </a:p>
        </p:txBody>
      </p:sp>
      <p:sp>
        <p:nvSpPr>
          <p:cNvPr id="7" name="TextBox 6">
            <a:extLst>
              <a:ext uri="{FF2B5EF4-FFF2-40B4-BE49-F238E27FC236}">
                <a16:creationId xmlns:a16="http://schemas.microsoft.com/office/drawing/2014/main" id="{9A1EBAD9-C00D-64B5-C57F-BC7052B9E991}"/>
              </a:ext>
            </a:extLst>
          </p:cNvPr>
          <p:cNvSpPr txBox="1"/>
          <p:nvPr/>
        </p:nvSpPr>
        <p:spPr>
          <a:xfrm>
            <a:off x="3795551" y="4486246"/>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848F3AC8-5C5D-E599-5B34-519F33068C3B}"/>
              </a:ext>
            </a:extLst>
          </p:cNvPr>
          <p:cNvSpPr/>
          <p:nvPr/>
        </p:nvSpPr>
        <p:spPr>
          <a:xfrm>
            <a:off x="1002535" y="881691"/>
            <a:ext cx="7326217" cy="18900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2AD4A45E-10E6-F976-8BFF-E71E8ACF38D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p:sp>
        <p:nvSpPr>
          <p:cNvPr id="5" name="Oval 4">
            <a:extLst>
              <a:ext uri="{FF2B5EF4-FFF2-40B4-BE49-F238E27FC236}">
                <a16:creationId xmlns:a16="http://schemas.microsoft.com/office/drawing/2014/main" id="{C0304D2F-A778-2AEC-3EB5-B1CA5B5CF2D1}"/>
              </a:ext>
            </a:extLst>
          </p:cNvPr>
          <p:cNvSpPr/>
          <p:nvPr/>
        </p:nvSpPr>
        <p:spPr>
          <a:xfrm>
            <a:off x="2073512"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E4C054E9-ED83-7892-E29B-68FDC2D01E6B}"/>
              </a:ext>
            </a:extLst>
          </p:cNvPr>
          <p:cNvSpPr/>
          <p:nvPr/>
        </p:nvSpPr>
        <p:spPr>
          <a:xfrm>
            <a:off x="5021889"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1A8F82C-EE44-51F6-0F03-68D37EDA8A0F}"/>
                  </a:ext>
                </a:extLst>
              </p:cNvPr>
              <p:cNvSpPr txBox="1"/>
              <p:nvPr/>
            </p:nvSpPr>
            <p:spPr>
              <a:xfrm>
                <a:off x="2731003"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21A8F82C-EE44-51F6-0F03-68D37EDA8A0F}"/>
                  </a:ext>
                </a:extLst>
              </p:cNvPr>
              <p:cNvSpPr txBox="1">
                <a:spLocks noRot="1" noChangeAspect="1" noMove="1" noResize="1" noEditPoints="1" noAdjustHandles="1" noChangeArrowheads="1" noChangeShapeType="1" noTextEdit="1"/>
              </p:cNvSpPr>
              <p:nvPr/>
            </p:nvSpPr>
            <p:spPr>
              <a:xfrm>
                <a:off x="2731003" y="1372091"/>
                <a:ext cx="2080379" cy="1200329"/>
              </a:xfrm>
              <a:prstGeom prst="rect">
                <a:avLst/>
              </a:prstGeom>
              <a:blipFill>
                <a:blip r:embed="rId2"/>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C2774D8-53A2-02FD-088B-B77CCC8F628D}"/>
                  </a:ext>
                </a:extLst>
              </p:cNvPr>
              <p:cNvSpPr txBox="1"/>
              <p:nvPr/>
            </p:nvSpPr>
            <p:spPr>
              <a:xfrm>
                <a:off x="5978031"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2C2774D8-53A2-02FD-088B-B77CCC8F628D}"/>
                  </a:ext>
                </a:extLst>
              </p:cNvPr>
              <p:cNvSpPr txBox="1">
                <a:spLocks noRot="1" noChangeAspect="1" noMove="1" noResize="1" noEditPoints="1" noAdjustHandles="1" noChangeArrowheads="1" noChangeShapeType="1" noTextEdit="1"/>
              </p:cNvSpPr>
              <p:nvPr/>
            </p:nvSpPr>
            <p:spPr>
              <a:xfrm>
                <a:off x="5978031" y="1352889"/>
                <a:ext cx="2080379" cy="1200329"/>
              </a:xfrm>
              <a:prstGeom prst="rect">
                <a:avLst/>
              </a:prstGeom>
              <a:blipFill>
                <a:blip r:embed="rId3"/>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5D8E76C-BF74-6B40-4E17-268B031027D2}"/>
              </a:ext>
            </a:extLst>
          </p:cNvPr>
          <p:cNvSpPr/>
          <p:nvPr/>
        </p:nvSpPr>
        <p:spPr>
          <a:xfrm>
            <a:off x="997349" y="2873619"/>
            <a:ext cx="7321031" cy="142743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BC12F75-5DF2-A552-DD34-820617A0B572}"/>
                  </a:ext>
                </a:extLst>
              </p:cNvPr>
              <p:cNvSpPr txBox="1"/>
              <p:nvPr/>
            </p:nvSpPr>
            <p:spPr>
              <a:xfrm>
                <a:off x="2328505" y="2857573"/>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oMath>
                </a14:m>
                <a:r>
                  <a:rPr lang="en-US" b="1" dirty="0"/>
                  <a:t> </a:t>
                </a:r>
                <a14:m>
                  <m:oMath xmlns:m="http://schemas.openxmlformats.org/officeDocument/2006/math">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FBC12F75-5DF2-A552-DD34-820617A0B572}"/>
                  </a:ext>
                </a:extLst>
              </p:cNvPr>
              <p:cNvSpPr txBox="1">
                <a:spLocks noRot="1" noChangeAspect="1" noMove="1" noResize="1" noEditPoints="1" noAdjustHandles="1" noChangeArrowheads="1" noChangeShapeType="1" noTextEdit="1"/>
              </p:cNvSpPr>
              <p:nvPr/>
            </p:nvSpPr>
            <p:spPr>
              <a:xfrm>
                <a:off x="2328505" y="2857573"/>
                <a:ext cx="4475988" cy="369332"/>
              </a:xfrm>
              <a:prstGeom prst="rect">
                <a:avLst/>
              </a:prstGeom>
              <a:blipFill>
                <a:blip r:embed="rId4"/>
                <a:stretch>
                  <a:fillRect t="-6897"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7754A51-C6D8-0FE8-C288-595CCB4713C3}"/>
                  </a:ext>
                </a:extLst>
              </p:cNvPr>
              <p:cNvSpPr txBox="1"/>
              <p:nvPr/>
            </p:nvSpPr>
            <p:spPr>
              <a:xfrm>
                <a:off x="1290566" y="3286338"/>
                <a:ext cx="6551865" cy="835870"/>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b="0" i="1" smtClean="0">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D7754A51-C6D8-0FE8-C288-595CCB4713C3}"/>
                  </a:ext>
                </a:extLst>
              </p:cNvPr>
              <p:cNvSpPr txBox="1">
                <a:spLocks noRot="1" noChangeAspect="1" noMove="1" noResize="1" noEditPoints="1" noAdjustHandles="1" noChangeArrowheads="1" noChangeShapeType="1" noTextEdit="1"/>
              </p:cNvSpPr>
              <p:nvPr/>
            </p:nvSpPr>
            <p:spPr>
              <a:xfrm>
                <a:off x="1290566" y="3286338"/>
                <a:ext cx="6551865" cy="835870"/>
              </a:xfrm>
              <a:prstGeom prst="rect">
                <a:avLst/>
              </a:prstGeom>
              <a:blipFill>
                <a:blip r:embed="rId5"/>
                <a:stretch>
                  <a:fillRect l="-580" t="-1493" r="-580" b="-8955"/>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88A18B07-1748-EC2C-199D-7FDC90527111}"/>
              </a:ext>
            </a:extLst>
          </p:cNvPr>
          <p:cNvGraphicFramePr/>
          <p:nvPr>
            <p:extLst>
              <p:ext uri="{D42A27DB-BD31-4B8C-83A1-F6EECF244321}">
                <p14:modId xmlns:p14="http://schemas.microsoft.com/office/powerpoint/2010/main" val="3254524308"/>
              </p:ext>
            </p:extLst>
          </p:nvPr>
        </p:nvGraphicFramePr>
        <p:xfrm>
          <a:off x="1196966" y="5073012"/>
          <a:ext cx="3068074" cy="3219181"/>
        </p:xfrm>
        <a:graphic>
          <a:graphicData uri="http://schemas.openxmlformats.org/drawingml/2006/chart">
            <c:chart xmlns:c="http://schemas.openxmlformats.org/drawingml/2006/chart" xmlns:r="http://schemas.openxmlformats.org/officeDocument/2006/relationships" r:id="rId6"/>
          </a:graphicData>
        </a:graphic>
      </p:graphicFrame>
      <p:sp>
        <p:nvSpPr>
          <p:cNvPr id="8" name="Freeform 7">
            <a:extLst>
              <a:ext uri="{FF2B5EF4-FFF2-40B4-BE49-F238E27FC236}">
                <a16:creationId xmlns:a16="http://schemas.microsoft.com/office/drawing/2014/main" id="{1CC52519-6ADD-5C4F-0EF4-5EFE3D0134BE}"/>
              </a:ext>
            </a:extLst>
          </p:cNvPr>
          <p:cNvSpPr/>
          <p:nvPr/>
        </p:nvSpPr>
        <p:spPr>
          <a:xfrm>
            <a:off x="1773784" y="5824498"/>
            <a:ext cx="2171984" cy="1731227"/>
          </a:xfrm>
          <a:custGeom>
            <a:avLst/>
            <a:gdLst>
              <a:gd name="connsiteX0" fmla="*/ 0 w 4169044"/>
              <a:gd name="connsiteY0" fmla="*/ 1921825 h 1952822"/>
              <a:gd name="connsiteX1" fmla="*/ 1627322 w 4169044"/>
              <a:gd name="connsiteY1" fmla="*/ 1580862 h 1952822"/>
              <a:gd name="connsiteX2" fmla="*/ 2448733 w 4169044"/>
              <a:gd name="connsiteY2" fmla="*/ 35 h 1952822"/>
              <a:gd name="connsiteX3" fmla="*/ 3068665 w 4169044"/>
              <a:gd name="connsiteY3" fmla="*/ 1627357 h 1952822"/>
              <a:gd name="connsiteX4" fmla="*/ 4169044 w 4169044"/>
              <a:gd name="connsiteY4" fmla="*/ 1952822 h 1952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69044" h="1952822">
                <a:moveTo>
                  <a:pt x="0" y="1921825"/>
                </a:moveTo>
                <a:cubicBezTo>
                  <a:pt x="609600" y="1911492"/>
                  <a:pt x="1219200" y="1901160"/>
                  <a:pt x="1627322" y="1580862"/>
                </a:cubicBezTo>
                <a:cubicBezTo>
                  <a:pt x="2035444" y="1260564"/>
                  <a:pt x="2208509" y="-7714"/>
                  <a:pt x="2448733" y="35"/>
                </a:cubicBezTo>
                <a:cubicBezTo>
                  <a:pt x="2688957" y="7784"/>
                  <a:pt x="2781947" y="1301893"/>
                  <a:pt x="3068665" y="1627357"/>
                </a:cubicBezTo>
                <a:cubicBezTo>
                  <a:pt x="3355383" y="1952821"/>
                  <a:pt x="3936570" y="1893412"/>
                  <a:pt x="4169044" y="1952822"/>
                </a:cubicBezTo>
              </a:path>
            </a:pathLst>
          </a:custGeom>
          <a:no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6031AC14-6CA0-CA33-31C3-5F0F027FD49B}"/>
              </a:ext>
            </a:extLst>
          </p:cNvPr>
          <p:cNvPicPr>
            <a:picLocks noChangeAspect="1"/>
          </p:cNvPicPr>
          <p:nvPr/>
        </p:nvPicPr>
        <p:blipFill>
          <a:blip r:embed="rId7"/>
          <a:stretch>
            <a:fillRect/>
          </a:stretch>
        </p:blipFill>
        <p:spPr>
          <a:xfrm>
            <a:off x="3909510" y="5324161"/>
            <a:ext cx="4408870" cy="2645322"/>
          </a:xfrm>
          <a:prstGeom prst="rect">
            <a:avLst/>
          </a:prstGeom>
        </p:spPr>
      </p:pic>
    </p:spTree>
    <p:extLst>
      <p:ext uri="{BB962C8B-B14F-4D97-AF65-F5344CB8AC3E}">
        <p14:creationId xmlns:p14="http://schemas.microsoft.com/office/powerpoint/2010/main" val="1498403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99364"/>
            <a:ext cx="7988544" cy="276999"/>
          </a:xfrm>
          <a:prstGeom prst="rect">
            <a:avLst/>
          </a:prstGeom>
          <a:noFill/>
        </p:spPr>
        <p:txBody>
          <a:bodyPr wrap="square" rtlCol="0">
            <a:spAutoFit/>
          </a:bodyPr>
          <a:lstStyle/>
          <a:p>
            <a:pPr algn="ctr"/>
            <a:r>
              <a:rPr lang="en-US" sz="12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8" y="788652"/>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786149" y="78865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341399"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265562"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800064"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805281"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800064"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2015834"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2015834"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954118"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954118"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2009568"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2009568" y="3396430"/>
                <a:ext cx="1172380" cy="646331"/>
              </a:xfrm>
              <a:prstGeom prst="rect">
                <a:avLst/>
              </a:prstGeom>
              <a:blipFill>
                <a:blip r:embed="rId5"/>
                <a:stretch>
                  <a:fillRect b="-1923"/>
                </a:stretch>
              </a:blipFill>
            </p:spPr>
            <p:txBody>
              <a:bodyPr/>
              <a:lstStyle/>
              <a:p>
                <a:r>
                  <a:rPr lang="en-US">
                    <a:noFill/>
                  </a:rPr>
                  <a:t> </a:t>
                </a:r>
              </a:p>
            </p:txBody>
          </p:sp>
        </mc:Fallback>
      </mc:AlternateContent>
      <p:pic>
        <p:nvPicPr>
          <p:cNvPr id="75" name="Picture 74">
            <a:extLst>
              <a:ext uri="{FF2B5EF4-FFF2-40B4-BE49-F238E27FC236}">
                <a16:creationId xmlns:a16="http://schemas.microsoft.com/office/drawing/2014/main" id="{9F703061-909C-06E4-4B68-5EC2DADFD701}"/>
              </a:ext>
            </a:extLst>
          </p:cNvPr>
          <p:cNvPicPr>
            <a:picLocks noChangeAspect="1"/>
          </p:cNvPicPr>
          <p:nvPr/>
        </p:nvPicPr>
        <p:blipFill>
          <a:blip r:embed="rId6"/>
          <a:stretch>
            <a:fillRect/>
          </a:stretch>
        </p:blipFill>
        <p:spPr>
          <a:xfrm>
            <a:off x="5026340" y="1376672"/>
            <a:ext cx="2954431" cy="2954431"/>
          </a:xfrm>
          <a:prstGeom prst="rect">
            <a:avLst/>
          </a:prstGeom>
        </p:spPr>
      </p:pic>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786149" y="488130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341399" y="5077942"/>
            <a:ext cx="4475988" cy="338554"/>
          </a:xfrm>
          <a:prstGeom prst="rect">
            <a:avLst/>
          </a:prstGeom>
          <a:noFill/>
        </p:spPr>
        <p:txBody>
          <a:bodyPr wrap="square" rtlCol="0" anchor="ctr">
            <a:spAutoFit/>
          </a:bodyPr>
          <a:lstStyle/>
          <a:p>
            <a:pPr algn="ctr"/>
            <a:r>
              <a:rPr lang="en-US" sz="1600" b="1" dirty="0"/>
              <a:t>3. Which Model Fits Best?</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265562"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7"/>
          <a:stretch>
            <a:fillRect/>
          </a:stretch>
        </p:blipFill>
        <p:spPr>
          <a:xfrm>
            <a:off x="976783" y="5403253"/>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8"/>
          <a:stretch>
            <a:fillRect/>
          </a:stretch>
        </p:blipFill>
        <p:spPr>
          <a:xfrm>
            <a:off x="4976425" y="5475667"/>
            <a:ext cx="3219181" cy="3219181"/>
          </a:xfrm>
          <a:prstGeom prst="rect">
            <a:avLst/>
          </a:prstGeom>
        </p:spPr>
      </p:pic>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276999"/>
          </a:xfrm>
          <a:prstGeom prst="rect">
            <a:avLst/>
          </a:prstGeom>
          <a:noFill/>
        </p:spPr>
        <p:txBody>
          <a:bodyPr wrap="square" rtlCol="0">
            <a:spAutoFit/>
          </a:bodyPr>
          <a:lstStyle/>
          <a:p>
            <a:pPr algn="ctr"/>
            <a:r>
              <a:rPr lang="en-US" sz="1200" dirty="0"/>
              <a:t>Find parameter values that maximize the probability of observing the data</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786149" y="788653"/>
            <a:ext cx="747547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786148" y="6759430"/>
            <a:ext cx="7475479" cy="171080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786149" y="4881303"/>
            <a:ext cx="7475479" cy="16037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82430"/>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𝑑𝑎𝑡𝑎</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a:latin typeface="Cambria Math" panose="02040503050406030204" pitchFamily="18" charset="0"/>
                            <a:ea typeface="Cambria Math" panose="02040503050406030204" pitchFamily="18" charset="0"/>
                          </a:rPr>
                          <m:t>𝑑𝑎𝑡𝑎</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14:m>
                  <m:oMathPara xmlns:m="http://schemas.openxmlformats.org/officeDocument/2006/math">
                    <m:oMathParaPr>
                      <m:jc m:val="centerGroup"/>
                    </m:oMathParaPr>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m:oMathPara>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82430"/>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tretch>
            <a:fillRect/>
          </a:stretch>
        </p:blipFill>
        <p:spPr>
          <a:xfrm>
            <a:off x="1786997" y="1242352"/>
            <a:ext cx="5570006" cy="3342004"/>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br>
              <a:rPr lang="en-US" sz="1300" dirty="0"/>
            </a:br>
            <a:r>
              <a:rPr lang="en-US" sz="1300" b="1" dirty="0"/>
              <a:t>Asymptotically Efficient</a:t>
            </a:r>
            <a:r>
              <a:rPr lang="en-US" sz="1300" dirty="0"/>
              <a:t> – Achieves lowest possible variance among unbiased estimators (attains the Cramér-Rao bound)</a:t>
            </a:r>
            <a:br>
              <a:rPr lang="en-US" sz="1300" dirty="0"/>
            </a:br>
            <a:r>
              <a:rPr lang="en-US" sz="1300" b="1" dirty="0"/>
              <a:t>Asymptotically Normal</a:t>
            </a:r>
            <a:r>
              <a:rPr lang="en-US" sz="1300" dirty="0"/>
              <a:t> – Distribution approaches normality as sample size grows</a:t>
            </a:r>
            <a:br>
              <a:rPr lang="en-US" sz="1300" dirty="0"/>
            </a:br>
            <a:r>
              <a:rPr lang="en-US" sz="1300" b="1" dirty="0"/>
              <a:t>Invariant</a:t>
            </a:r>
            <a:r>
              <a:rPr lang="en-US" sz="1300" dirty="0"/>
              <a:t> – MLE of a function of the parameter is the function of the MLE</a:t>
            </a:r>
            <a:br>
              <a:rPr lang="en-US" sz="1300" dirty="0"/>
            </a:b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 Ratio</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276999"/>
          </a:xfrm>
          <a:prstGeom prst="rect">
            <a:avLst/>
          </a:prstGeom>
          <a:noFill/>
        </p:spPr>
        <p:txBody>
          <a:bodyPr wrap="square" rtlCol="0">
            <a:spAutoFit/>
          </a:bodyPr>
          <a:lstStyle/>
          <a:p>
            <a:pPr algn="ctr"/>
            <a:r>
              <a:rPr lang="en-US" sz="12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8" y="776363"/>
            <a:ext cx="354317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786149" y="788653"/>
            <a:ext cx="3653709"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341399"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800064"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805281"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2015834"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2015834"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954118"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954118"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786149" y="4881303"/>
            <a:ext cx="7531074"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2334006" y="5064699"/>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307644"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tretch>
            <a:fillRect/>
          </a:stretch>
        </p:blipFill>
        <p:spPr>
          <a:xfrm>
            <a:off x="5028097" y="1642609"/>
            <a:ext cx="2921099" cy="2921099"/>
          </a:xfrm>
          <a:prstGeom prst="rect">
            <a:avLst/>
          </a:prstGeom>
        </p:spPr>
      </p:pic>
      <p:sp>
        <p:nvSpPr>
          <p:cNvPr id="13" name="Rounded Rectangle 12">
            <a:extLst>
              <a:ext uri="{FF2B5EF4-FFF2-40B4-BE49-F238E27FC236}">
                <a16:creationId xmlns:a16="http://schemas.microsoft.com/office/drawing/2014/main" id="{EAFA1868-8425-6101-D2E7-24D8D719FF9A}"/>
              </a:ext>
            </a:extLst>
          </p:cNvPr>
          <p:cNvSpPr/>
          <p:nvPr/>
        </p:nvSpPr>
        <p:spPr>
          <a:xfrm>
            <a:off x="1428791" y="562517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Rounded Rectangle 13">
            <a:extLst>
              <a:ext uri="{FF2B5EF4-FFF2-40B4-BE49-F238E27FC236}">
                <a16:creationId xmlns:a16="http://schemas.microsoft.com/office/drawing/2014/main" id="{EB850387-C8BF-0A1D-2DF7-42692028BEB8}"/>
              </a:ext>
            </a:extLst>
          </p:cNvPr>
          <p:cNvSpPr/>
          <p:nvPr/>
        </p:nvSpPr>
        <p:spPr>
          <a:xfrm>
            <a:off x="1467873" y="7133233"/>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88CD1AE-5541-C58C-C07F-2FA3A4379B29}"/>
                  </a:ext>
                </a:extLst>
              </p:cNvPr>
              <p:cNvSpPr txBox="1"/>
              <p:nvPr/>
            </p:nvSpPr>
            <p:spPr>
              <a:xfrm>
                <a:off x="1644561" y="5625171"/>
                <a:ext cx="1166114"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050" dirty="0">
                  <a:solidFill>
                    <a:schemeClr val="bg1">
                      <a:lumMod val="95000"/>
                    </a:schemeClr>
                  </a:solidFill>
                </a:endParaRPr>
              </a:p>
              <a:p>
                <a:pPr algn="ctr"/>
                <a:r>
                  <a:rPr lang="en-US" sz="900" dirty="0">
                    <a:solidFill>
                      <a:schemeClr val="bg1">
                        <a:lumMod val="95000"/>
                      </a:schemeClr>
                    </a:solidFill>
                  </a:rPr>
                  <a:t>No effect</a:t>
                </a:r>
              </a:p>
            </p:txBody>
          </p:sp>
        </mc:Choice>
        <mc:Fallback xmlns="">
          <p:sp>
            <p:nvSpPr>
              <p:cNvPr id="15" name="TextBox 14">
                <a:extLst>
                  <a:ext uri="{FF2B5EF4-FFF2-40B4-BE49-F238E27FC236}">
                    <a16:creationId xmlns:a16="http://schemas.microsoft.com/office/drawing/2014/main" id="{288CD1AE-5541-C58C-C07F-2FA3A4379B29}"/>
                  </a:ext>
                </a:extLst>
              </p:cNvPr>
              <p:cNvSpPr txBox="1">
                <a:spLocks noRot="1" noChangeAspect="1" noMove="1" noResize="1" noEditPoints="1" noAdjustHandles="1" noChangeArrowheads="1" noChangeShapeType="1" noTextEdit="1"/>
              </p:cNvSpPr>
              <p:nvPr/>
            </p:nvSpPr>
            <p:spPr>
              <a:xfrm>
                <a:off x="1644561" y="5625171"/>
                <a:ext cx="1166114" cy="569387"/>
              </a:xfrm>
              <a:prstGeom prst="rect">
                <a:avLst/>
              </a:prstGeom>
              <a:blipFill>
                <a:blip r:embed="rId6"/>
                <a:stretch>
                  <a:fillRect b="-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50D0E43-AE09-CCD8-67AA-2BCBDA68D596}"/>
                  </a:ext>
                </a:extLst>
              </p:cNvPr>
              <p:cNvSpPr txBox="1"/>
              <p:nvPr/>
            </p:nvSpPr>
            <p:spPr>
              <a:xfrm>
                <a:off x="1616710" y="7125219"/>
                <a:ext cx="1250549" cy="569387"/>
              </a:xfrm>
              <a:prstGeom prst="rect">
                <a:avLst/>
              </a:prstGeom>
              <a:noFill/>
            </p:spPr>
            <p:txBody>
              <a:bodyPr wrap="square">
                <a:spAutoFit/>
              </a:bodyPr>
              <a:lstStyle/>
              <a:p>
                <a:pPr algn="ctr"/>
                <a:r>
                  <a:rPr lang="en-US" sz="105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050" b="0" i="1" smtClean="0">
                          <a:solidFill>
                            <a:schemeClr val="bg1">
                              <a:lumMod val="95000"/>
                            </a:schemeClr>
                          </a:solidFill>
                          <a:latin typeface="Cambria Math" panose="02040503050406030204" pitchFamily="18" charset="0"/>
                          <a:ea typeface="Cambria Math" panose="02040503050406030204" pitchFamily="18" charset="0"/>
                        </a:rPr>
                        <m:t>𝛽</m:t>
                      </m:r>
                      <m:r>
                        <a:rPr lang="en-US" sz="105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050" b="0" dirty="0">
                  <a:solidFill>
                    <a:schemeClr val="bg1">
                      <a:lumMod val="95000"/>
                    </a:schemeClr>
                  </a:solidFill>
                  <a:ea typeface="Cambria Math" panose="02040503050406030204" pitchFamily="18" charset="0"/>
                </a:endParaRPr>
              </a:p>
              <a:p>
                <a:pPr algn="ctr"/>
                <a:r>
                  <a:rPr lang="en-US" sz="900" dirty="0">
                    <a:solidFill>
                      <a:schemeClr val="bg1">
                        <a:lumMod val="95000"/>
                      </a:schemeClr>
                    </a:solidFill>
                  </a:rPr>
                  <a:t>Moderate effect</a:t>
                </a:r>
              </a:p>
            </p:txBody>
          </p:sp>
        </mc:Choice>
        <mc:Fallback xmlns="">
          <p:sp>
            <p:nvSpPr>
              <p:cNvPr id="16" name="TextBox 15">
                <a:extLst>
                  <a:ext uri="{FF2B5EF4-FFF2-40B4-BE49-F238E27FC236}">
                    <a16:creationId xmlns:a16="http://schemas.microsoft.com/office/drawing/2014/main" id="{450D0E43-AE09-CCD8-67AA-2BCBDA68D596}"/>
                  </a:ext>
                </a:extLst>
              </p:cNvPr>
              <p:cNvSpPr txBox="1">
                <a:spLocks noRot="1" noChangeAspect="1" noMove="1" noResize="1" noEditPoints="1" noAdjustHandles="1" noChangeArrowheads="1" noChangeShapeType="1" noTextEdit="1"/>
              </p:cNvSpPr>
              <p:nvPr/>
            </p:nvSpPr>
            <p:spPr>
              <a:xfrm>
                <a:off x="1616710" y="7125219"/>
                <a:ext cx="1250549" cy="569387"/>
              </a:xfrm>
              <a:prstGeom prst="rect">
                <a:avLst/>
              </a:prstGeom>
              <a:blipFill>
                <a:blip r:embed="rId7"/>
                <a:stretch>
                  <a:fillRect b="-222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47F20FF4-B8B4-98B2-354A-293F868BEB50}"/>
              </a:ext>
            </a:extLst>
          </p:cNvPr>
          <p:cNvSpPr txBox="1"/>
          <p:nvPr/>
        </p:nvSpPr>
        <p:spPr>
          <a:xfrm>
            <a:off x="949020" y="6292087"/>
            <a:ext cx="2739853" cy="307777"/>
          </a:xfrm>
          <a:prstGeom prst="rect">
            <a:avLst/>
          </a:prstGeom>
          <a:noFill/>
        </p:spPr>
        <p:txBody>
          <a:bodyPr wrap="none" rtlCol="0">
            <a:spAutoFit/>
          </a:bodyPr>
          <a:lstStyle/>
          <a:p>
            <a:r>
              <a:rPr lang="en-US" sz="1400" dirty="0">
                <a:solidFill>
                  <a:schemeClr val="accent5">
                    <a:lumMod val="50000"/>
                  </a:schemeClr>
                </a:solidFill>
              </a:rPr>
              <a:t>Likelihood(</a:t>
            </a:r>
            <a:r>
              <a:rPr lang="en-US" sz="1400" dirty="0" err="1">
                <a:solidFill>
                  <a:schemeClr val="accent5">
                    <a:lumMod val="50000"/>
                  </a:schemeClr>
                </a:solidFill>
              </a:rPr>
              <a:t>Data|Model</a:t>
            </a:r>
            <a:r>
              <a:rPr lang="en-US" sz="1400" dirty="0">
                <a:solidFill>
                  <a:schemeClr val="accent5">
                    <a:lumMod val="50000"/>
                  </a:schemeClr>
                </a:solidFill>
              </a:rPr>
              <a:t> 1) = 0.0014</a:t>
            </a:r>
          </a:p>
        </p:txBody>
      </p:sp>
      <p:sp>
        <p:nvSpPr>
          <p:cNvPr id="18" name="TextBox 17">
            <a:extLst>
              <a:ext uri="{FF2B5EF4-FFF2-40B4-BE49-F238E27FC236}">
                <a16:creationId xmlns:a16="http://schemas.microsoft.com/office/drawing/2014/main" id="{F992BF70-AF4C-066B-EFAE-36BEEDAAE117}"/>
              </a:ext>
            </a:extLst>
          </p:cNvPr>
          <p:cNvSpPr txBox="1"/>
          <p:nvPr/>
        </p:nvSpPr>
        <p:spPr>
          <a:xfrm>
            <a:off x="1003940" y="7786176"/>
            <a:ext cx="2699778" cy="307777"/>
          </a:xfrm>
          <a:prstGeom prst="rect">
            <a:avLst/>
          </a:prstGeom>
          <a:noFill/>
        </p:spPr>
        <p:txBody>
          <a:bodyPr wrap="none" rtlCol="0">
            <a:spAutoFit/>
          </a:bodyPr>
          <a:lstStyle/>
          <a:p>
            <a:r>
              <a:rPr lang="en-US" sz="1400" dirty="0">
                <a:solidFill>
                  <a:srgbClr val="C00000"/>
                </a:solidFill>
              </a:rPr>
              <a:t>Likelihood(Data|Model2) = 0.0046</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4135060" y="5522735"/>
                <a:ext cx="3834030" cy="1584216"/>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𝑑𝑎𝑡𝑎</m:t>
                          </m:r>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𝑀𝑜𝑑𝑒𝑙</m:t>
                          </m:r>
                          <m:r>
                            <a:rPr lang="en-US" sz="1400" i="1">
                              <a:latin typeface="Cambria Math" panose="02040503050406030204" pitchFamily="18" charset="0"/>
                              <a:ea typeface="Cambria Math" panose="02040503050406030204" pitchFamily="18" charset="0"/>
                            </a:rPr>
                            <m:t> 1)</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𝑑𝑎𝑡𝑎</m:t>
                              </m:r>
                            </m:e>
                            <m:e>
                              <m:r>
                                <a:rPr lang="en-US" sz="1400" b="0" i="1" smtClean="0">
                                  <a:latin typeface="Cambria Math" panose="02040503050406030204" pitchFamily="18" charset="0"/>
                                  <a:ea typeface="Cambria Math" panose="02040503050406030204" pitchFamily="18" charset="0"/>
                                </a:rPr>
                                <m:t>𝑀𝑜𝑑𝑒𝑙</m:t>
                              </m:r>
                              <m:r>
                                <a:rPr lang="en-US" sz="1400" b="0" i="1" smtClean="0">
                                  <a:latin typeface="Cambria Math" panose="02040503050406030204" pitchFamily="18" charset="0"/>
                                  <a:ea typeface="Cambria Math" panose="02040503050406030204" pitchFamily="18" charset="0"/>
                                </a:rPr>
                                <m:t> 2</m:t>
                              </m:r>
                            </m:e>
                          </m:d>
                        </m:den>
                      </m:f>
                    </m:oMath>
                  </m:oMathPara>
                </a14:m>
                <a:endParaRPr lang="en-US" sz="1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0.0014</m:t>
                          </m:r>
                        </m:num>
                        <m:den>
                          <m:r>
                            <a:rPr lang="en-US" sz="1400" b="0" i="1" smtClean="0">
                              <a:latin typeface="Cambria Math" panose="02040503050406030204" pitchFamily="18" charset="0"/>
                            </a:rPr>
                            <m:t>0.0046</m:t>
                          </m:r>
                        </m:den>
                      </m:f>
                      <m:r>
                        <a:rPr lang="en-US" sz="1400" b="0" i="1" smtClean="0">
                          <a:latin typeface="Cambria Math" panose="02040503050406030204" pitchFamily="18" charset="0"/>
                        </a:rPr>
                        <m:t>=0.2997</m:t>
                      </m:r>
                    </m:oMath>
                  </m:oMathPara>
                </a14:m>
                <a:endParaRPr lang="en-US" sz="1400" dirty="0"/>
              </a:p>
              <a:p>
                <a:r>
                  <a:rPr lang="en-US" sz="1400" dirty="0"/>
                  <a:t>or equivalently,</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=−2×</m:t>
                      </m:r>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r>
                        <a:rPr lang="en-US" sz="1400" b="0" i="1" smtClean="0">
                          <a:latin typeface="Cambria Math" panose="02040503050406030204" pitchFamily="18" charset="0"/>
                          <a:ea typeface="Cambria Math" panose="02040503050406030204" pitchFamily="18" charset="0"/>
                        </a:rPr>
                        <m:t>=2.4100</m:t>
                      </m:r>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4135060" y="5522735"/>
                <a:ext cx="3834030" cy="1584216"/>
              </a:xfrm>
              <a:prstGeom prst="rect">
                <a:avLst/>
              </a:prstGeom>
              <a:blipFill>
                <a:blip r:embed="rId8"/>
                <a:stretch>
                  <a:fillRect l="-330" t="-794"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4167263" y="7479940"/>
                <a:ext cx="4475987" cy="523220"/>
              </a:xfrm>
              <a:prstGeom prst="rect">
                <a:avLst/>
              </a:prstGeom>
              <a:noFill/>
            </p:spPr>
            <p:txBody>
              <a:bodyPr wrap="square" rtlCol="0">
                <a:spAutoFit/>
              </a:bodyPr>
              <a:lstStyle/>
              <a:p>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r>
                      <a:rPr lang="en-US" sz="1400" i="1">
                        <a:latin typeface="Cambria Math" panose="02040503050406030204" pitchFamily="18" charset="0"/>
                        <a:ea typeface="Cambria Math" panose="02040503050406030204" pitchFamily="18" charset="0"/>
                      </a:rPr>
                      <m:t>𝜆</m:t>
                    </m:r>
                    <m:r>
                      <a:rPr lang="en-US" sz="1400" b="0" i="1" smtClean="0">
                        <a:latin typeface="Cambria Math" panose="02040503050406030204" pitchFamily="18" charset="0"/>
                        <a:ea typeface="Cambria Math" panose="02040503050406030204" pitchFamily="18" charset="0"/>
                      </a:rPr>
                      <m:t>&lt;</m:t>
                    </m:r>
                    <m:r>
                      <a:rPr lang="en-US" sz="1400" i="1">
                        <a:latin typeface="Cambria Math" panose="02040503050406030204" pitchFamily="18" charset="0"/>
                        <a:ea typeface="Cambria Math" panose="02040503050406030204" pitchFamily="18" charset="0"/>
                      </a:rPr>
                      <m: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r>
                      <a:rPr lang="en-US" sz="1400" i="1">
                        <a:latin typeface="Cambria Math" panose="02040503050406030204" pitchFamily="18" charset="0"/>
                        <a:ea typeface="Cambria Math" panose="02040503050406030204" pitchFamily="18" charset="0"/>
                      </a:rPr>
                      <m:t>𝜆</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4167263" y="7479940"/>
                <a:ext cx="4475987" cy="523220"/>
              </a:xfrm>
              <a:prstGeom prst="rect">
                <a:avLst/>
              </a:prstGeom>
              <a:blipFill>
                <a:blip r:embed="rId9"/>
                <a:stretch>
                  <a:fillRect b="-11628"/>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4CAC2-12FF-5983-A37E-C0E2E9F0011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4B4B4DD-4593-2706-BC3B-DD97FB0081D4}"/>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Likelihood Ratio Test</a:t>
            </a:r>
          </a:p>
        </p:txBody>
      </p:sp>
      <p:sp>
        <p:nvSpPr>
          <p:cNvPr id="3" name="TextBox 2">
            <a:extLst>
              <a:ext uri="{FF2B5EF4-FFF2-40B4-BE49-F238E27FC236}">
                <a16:creationId xmlns:a16="http://schemas.microsoft.com/office/drawing/2014/main" id="{BD4AEAB4-AFA7-5463-A0F5-0605882ADD90}"/>
              </a:ext>
            </a:extLst>
          </p:cNvPr>
          <p:cNvSpPr txBox="1"/>
          <p:nvPr/>
        </p:nvSpPr>
        <p:spPr>
          <a:xfrm>
            <a:off x="577728" y="465498"/>
            <a:ext cx="7988544" cy="276999"/>
          </a:xfrm>
          <a:prstGeom prst="rect">
            <a:avLst/>
          </a:prstGeom>
          <a:noFill/>
        </p:spPr>
        <p:txBody>
          <a:bodyPr wrap="square" rtlCol="0">
            <a:spAutoFit/>
          </a:bodyPr>
          <a:lstStyle/>
          <a:p>
            <a:pPr algn="ctr"/>
            <a:r>
              <a:rPr lang="en-US" sz="1200" dirty="0"/>
              <a:t>A hypothesis test that involves comparing the fir of two competing statistical models based on likelihood ratios (LR)</a:t>
            </a:r>
          </a:p>
        </p:txBody>
      </p:sp>
      <p:sp>
        <p:nvSpPr>
          <p:cNvPr id="9" name="Rounded Rectangle 8">
            <a:extLst>
              <a:ext uri="{FF2B5EF4-FFF2-40B4-BE49-F238E27FC236}">
                <a16:creationId xmlns:a16="http://schemas.microsoft.com/office/drawing/2014/main" id="{DBEFBAFD-AA98-4A6E-4E93-F555C44588E9}"/>
              </a:ext>
            </a:extLst>
          </p:cNvPr>
          <p:cNvSpPr/>
          <p:nvPr/>
        </p:nvSpPr>
        <p:spPr>
          <a:xfrm>
            <a:off x="786149" y="864785"/>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129288E-1E39-CD03-A2B3-9A237122A21D}"/>
              </a:ext>
            </a:extLst>
          </p:cNvPr>
          <p:cNvSpPr txBox="1"/>
          <p:nvPr/>
        </p:nvSpPr>
        <p:spPr>
          <a:xfrm>
            <a:off x="2292024" y="903965"/>
            <a:ext cx="4475988" cy="338554"/>
          </a:xfrm>
          <a:prstGeom prst="rect">
            <a:avLst/>
          </a:prstGeom>
          <a:noFill/>
        </p:spPr>
        <p:txBody>
          <a:bodyPr wrap="square" rtlCol="0" anchor="ctr">
            <a:spAutoFit/>
          </a:bodyPr>
          <a:lstStyle/>
          <a:p>
            <a:pPr algn="ctr"/>
            <a:r>
              <a:rPr lang="en-US" sz="1600" b="1" dirty="0">
                <a:ea typeface="Cambria Math" panose="02040503050406030204" pitchFamily="18" charset="0"/>
              </a:rPr>
              <a:t>Test statistics</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0B8D065E-6EC8-B0D4-8CC2-CFE37979212E}"/>
                  </a:ext>
                </a:extLst>
              </p:cNvPr>
              <p:cNvSpPr txBox="1"/>
              <p:nvPr/>
            </p:nvSpPr>
            <p:spPr>
              <a:xfrm>
                <a:off x="1147904" y="1346155"/>
                <a:ext cx="6801291" cy="83875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𝜆</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sSub>
                                <m:sSubPr>
                                  <m:ctrlPr>
                                    <a:rPr lang="en-US" sz="1200" b="0" i="1" smtClean="0">
                                      <a:solidFill>
                                        <a:schemeClr val="tx1"/>
                                      </a:solidFill>
                                      <a:latin typeface="Cambria Math" panose="02040503050406030204" pitchFamily="18" charset="0"/>
                                      <a:ea typeface="Cambria Math" panose="02040503050406030204" pitchFamily="18" charset="0"/>
                                    </a:rPr>
                                  </m:ctrlPr>
                                </m:sSubPr>
                                <m:e>
                                  <m:r>
                                    <a:rPr lang="en-US" sz="1200" b="0" i="1" smtClean="0">
                                      <a:solidFill>
                                        <a:schemeClr val="tx1"/>
                                      </a:solidFill>
                                      <a:latin typeface="Cambria Math" panose="02040503050406030204" pitchFamily="18" charset="0"/>
                                      <a:ea typeface="Cambria Math" panose="02040503050406030204" pitchFamily="18" charset="0"/>
                                    </a:rPr>
                                    <m:t>ℒ</m:t>
                                  </m:r>
                                </m:e>
                                <m:sub>
                                  <m:r>
                                    <a:rPr lang="en-US" sz="1200" b="0" i="1" smtClean="0">
                                      <a:solidFill>
                                        <a:schemeClr val="tx1"/>
                                      </a:solidFill>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r>
                            <a:rPr lang="en-US" sz="1200" b="0" i="1" smtClean="0">
                              <a:solidFill>
                                <a:schemeClr val="tx1"/>
                              </a:solidFill>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r>
                            <a:rPr lang="en-US" sz="1200" b="0" i="1" smtClean="0">
                              <a:solidFill>
                                <a:schemeClr val="tx1"/>
                              </a:solidFill>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i="1">
                            <a:latin typeface="Cambria Math" panose="02040503050406030204" pitchFamily="18" charset="0"/>
                            <a:ea typeface="Cambria Math" panose="02040503050406030204" pitchFamily="18" charset="0"/>
                          </a:rPr>
                          <m:t>0</m:t>
                        </m:r>
                      </m:sub>
                    </m:sSub>
                  </m:oMath>
                </a14:m>
                <a:r>
                  <a:rPr lang="en-US" sz="1200" dirty="0">
                    <a:solidFill>
                      <a:schemeClr val="tx1"/>
                    </a:solidFill>
                  </a:rPr>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r>
                  <a:rPr lang="en-US" sz="1200" dirty="0">
                    <a:solidFill>
                      <a:schemeClr val="tx1"/>
                    </a:solidFill>
                  </a:rPr>
                  <a:t> (null hypothesis)</a:t>
                </a:r>
              </a:p>
              <a:p>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ℒ</m:t>
                        </m:r>
                      </m:e>
                      <m:sub>
                        <m:r>
                          <a:rPr lang="en-US" sz="1200" b="0" i="1" smtClean="0">
                            <a:latin typeface="Cambria Math" panose="02040503050406030204" pitchFamily="18" charset="0"/>
                            <a:ea typeface="Cambria Math" panose="02040503050406030204" pitchFamily="18" charset="0"/>
                          </a:rPr>
                          <m:t>1</m:t>
                        </m:r>
                      </m:sub>
                    </m:sSub>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b="0" i="1" smtClean="0">
                            <a:latin typeface="Cambria Math" panose="02040503050406030204" pitchFamily="18" charset="0"/>
                            <a:ea typeface="Cambria Math" panose="02040503050406030204" pitchFamily="18" charset="0"/>
                          </a:rPr>
                          <m:t>1</m:t>
                        </m:r>
                      </m:sub>
                    </m:sSub>
                  </m:oMath>
                </a14:m>
                <a:r>
                  <a:rPr lang="en-US" sz="1200" dirty="0"/>
                  <a:t> (alternative hypothesis)</a:t>
                </a:r>
              </a:p>
            </p:txBody>
          </p:sp>
        </mc:Choice>
        <mc:Fallback xmlns="">
          <p:sp>
            <p:nvSpPr>
              <p:cNvPr id="31" name="TextBox 30">
                <a:extLst>
                  <a:ext uri="{FF2B5EF4-FFF2-40B4-BE49-F238E27FC236}">
                    <a16:creationId xmlns:a16="http://schemas.microsoft.com/office/drawing/2014/main" id="{0B8D065E-6EC8-B0D4-8CC2-CFE37979212E}"/>
                  </a:ext>
                </a:extLst>
              </p:cNvPr>
              <p:cNvSpPr txBox="1">
                <a:spLocks noRot="1" noChangeAspect="1" noMove="1" noResize="1" noEditPoints="1" noAdjustHandles="1" noChangeArrowheads="1" noChangeShapeType="1" noTextEdit="1"/>
              </p:cNvSpPr>
              <p:nvPr/>
            </p:nvSpPr>
            <p:spPr>
              <a:xfrm>
                <a:off x="1147904" y="1346155"/>
                <a:ext cx="6801291" cy="838756"/>
              </a:xfrm>
              <a:prstGeom prst="rect">
                <a:avLst/>
              </a:prstGeom>
              <a:blipFill>
                <a:blip r:embed="rId3"/>
                <a:stretch>
                  <a:fillRect b="-4545"/>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3D8F53BF-97FF-9063-8A92-279EF8A2F529}"/>
              </a:ext>
            </a:extLst>
          </p:cNvPr>
          <p:cNvSpPr/>
          <p:nvPr/>
        </p:nvSpPr>
        <p:spPr>
          <a:xfrm>
            <a:off x="786149" y="3990051"/>
            <a:ext cx="7531074"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7230D8F-F9AE-3C30-9F68-772404D7B36F}"/>
              </a:ext>
            </a:extLst>
          </p:cNvPr>
          <p:cNvSpPr txBox="1"/>
          <p:nvPr/>
        </p:nvSpPr>
        <p:spPr>
          <a:xfrm>
            <a:off x="2334006" y="4185322"/>
            <a:ext cx="4475988" cy="338554"/>
          </a:xfrm>
          <a:prstGeom prst="rect">
            <a:avLst/>
          </a:prstGeom>
          <a:noFill/>
        </p:spPr>
        <p:txBody>
          <a:bodyPr wrap="square" rtlCol="0" anchor="ctr">
            <a:spAutoFit/>
          </a:bodyPr>
          <a:lstStyle/>
          <a:p>
            <a:pPr algn="ctr"/>
            <a:r>
              <a:rPr lang="en-US" sz="1600" b="1" dirty="0"/>
              <a:t>LRT Procedures</a:t>
            </a:r>
            <a:endParaRPr lang="en-US" sz="16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B452711-776B-3E30-8C94-80C4FC80D5BE}"/>
                  </a:ext>
                </a:extLst>
              </p:cNvPr>
              <p:cNvSpPr txBox="1"/>
              <p:nvPr/>
            </p:nvSpPr>
            <p:spPr>
              <a:xfrm>
                <a:off x="4135060" y="5023895"/>
                <a:ext cx="4041782" cy="1313090"/>
              </a:xfrm>
              <a:prstGeom prst="rect">
                <a:avLst/>
              </a:prstGeom>
              <a:noFill/>
            </p:spPr>
            <p:txBody>
              <a:bodyPr wrap="square" rtlCol="0">
                <a:spAutoFit/>
              </a:bodyPr>
              <a:lstStyle/>
              <a:p>
                <a:pPr marL="342900" indent="-342900">
                  <a:buAutoNum type="arabicPeriod"/>
                </a:pPr>
                <a:r>
                  <a:rPr lang="en-US" sz="1600" dirty="0"/>
                  <a:t>Specify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and </a:t>
                </a:r>
                <a14:m>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b="0" i="1" smtClean="0">
                            <a:latin typeface="Cambria Math" panose="02040503050406030204" pitchFamily="18" charset="0"/>
                            <a:ea typeface="Cambria Math" panose="02040503050406030204" pitchFamily="18" charset="0"/>
                          </a:rPr>
                          <m:t>1</m:t>
                        </m:r>
                      </m:sub>
                    </m:sSub>
                  </m:oMath>
                </a14:m>
                <a:endParaRPr lang="en-US" sz="1600" dirty="0"/>
              </a:p>
              <a:p>
                <a:pPr marL="342900" indent="-342900">
                  <a:buFontTx/>
                  <a:buAutoNum type="arabicPeriod"/>
                </a:pPr>
                <a:r>
                  <a:rPr lang="en-US" sz="1600" dirty="0"/>
                  <a:t>Calculate </a:t>
                </a:r>
                <a14:m>
                  <m:oMath xmlns:m="http://schemas.openxmlformats.org/officeDocument/2006/math">
                    <m:r>
                      <a:rPr lang="en-US" sz="1600" i="1">
                        <a:latin typeface="Cambria Math" panose="02040503050406030204" pitchFamily="18" charset="0"/>
                        <a:ea typeface="Cambria Math" panose="02040503050406030204" pitchFamily="18" charset="0"/>
                      </a:rPr>
                      <m:t>𝜆</m:t>
                    </m:r>
                    <m:r>
                      <a:rPr lang="en-US" sz="1600" i="1">
                        <a:latin typeface="Cambria Math" panose="02040503050406030204" pitchFamily="18" charset="0"/>
                        <a:ea typeface="Cambria Math" panose="02040503050406030204" pitchFamily="18" charset="0"/>
                      </a:rPr>
                      <m:t>=−2</m:t>
                    </m:r>
                    <m:d>
                      <m:dPr>
                        <m:begChr m:val="["/>
                        <m:endChr m:val="]"/>
                        <m:ctrlPr>
                          <a:rPr lang="en-US" sz="1600" i="1">
                            <a:latin typeface="Cambria Math" panose="02040503050406030204" pitchFamily="18" charset="0"/>
                            <a:ea typeface="Cambria Math" panose="02040503050406030204" pitchFamily="18" charset="0"/>
                          </a:rPr>
                        </m:ctrlPr>
                      </m:dPr>
                      <m:e>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ln</m:t>
                            </m:r>
                          </m:fName>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ℒ</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e>
                        </m:func>
                        <m:r>
                          <a:rPr lang="en-US" sz="1600" i="1">
                            <a:latin typeface="Cambria Math" panose="02040503050406030204" pitchFamily="18" charset="0"/>
                            <a:ea typeface="Cambria Math" panose="02040503050406030204" pitchFamily="18" charset="0"/>
                          </a:rPr>
                          <m:t>−</m:t>
                        </m:r>
                        <m:func>
                          <m:funcPr>
                            <m:ctrlPr>
                              <a:rPr lang="en-US" sz="1600" i="1">
                                <a:latin typeface="Cambria Math" panose="02040503050406030204" pitchFamily="18" charset="0"/>
                                <a:ea typeface="Cambria Math" panose="02040503050406030204" pitchFamily="18" charset="0"/>
                              </a:rPr>
                            </m:ctrlPr>
                          </m:funcPr>
                          <m:fName>
                            <m:r>
                              <m:rPr>
                                <m:sty m:val="p"/>
                              </m:rPr>
                              <a:rPr lang="en-US" sz="1600">
                                <a:latin typeface="Cambria Math" panose="02040503050406030204" pitchFamily="18" charset="0"/>
                                <a:ea typeface="Cambria Math" panose="02040503050406030204" pitchFamily="18" charset="0"/>
                              </a:rPr>
                              <m:t>ln</m:t>
                            </m:r>
                          </m:fName>
                          <m:e>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ℒ</m:t>
                                    </m:r>
                                  </m:e>
                                  <m:sub>
                                    <m:r>
                                      <a:rPr lang="en-US" sz="1600" i="1">
                                        <a:latin typeface="Cambria Math" panose="02040503050406030204" pitchFamily="18" charset="0"/>
                                        <a:ea typeface="Cambria Math" panose="02040503050406030204" pitchFamily="18" charset="0"/>
                                      </a:rPr>
                                      <m:t>1</m:t>
                                    </m:r>
                                  </m:sub>
                                </m:sSub>
                              </m:e>
                            </m:d>
                          </m:e>
                        </m:func>
                      </m:e>
                    </m:d>
                  </m:oMath>
                </a14:m>
                <a:endParaRPr lang="en-US" sz="1600" dirty="0">
                  <a:ea typeface="Cambria Math" panose="02040503050406030204" pitchFamily="18" charset="0"/>
                </a:endParaRPr>
              </a:p>
              <a:p>
                <a:pPr marL="342900" indent="-342900">
                  <a:buFontTx/>
                  <a:buAutoNum type="arabicPeriod"/>
                </a:pPr>
                <a:r>
                  <a:rPr lang="en-US" sz="1600" dirty="0"/>
                  <a:t>Compare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to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ea typeface="Cambria Math" panose="02040503050406030204" pitchFamily="18" charset="0"/>
                          </a:rPr>
                          <m:t>𝜒</m:t>
                        </m:r>
                      </m:e>
                      <m:sup>
                        <m:r>
                          <a:rPr lang="en-US" sz="1600" i="1">
                            <a:latin typeface="Cambria Math" panose="02040503050406030204" pitchFamily="18" charset="0"/>
                          </a:rPr>
                          <m:t>2</m:t>
                        </m:r>
                      </m:sup>
                    </m:sSup>
                  </m:oMath>
                </a14:m>
                <a:r>
                  <a:rPr lang="en-US" sz="1600" dirty="0"/>
                  <a:t> distribution</a:t>
                </a:r>
              </a:p>
              <a:p>
                <a:pPr marL="342900" indent="-342900">
                  <a:buFontTx/>
                  <a:buAutoNum type="arabicPeriod"/>
                </a:pPr>
                <a:r>
                  <a:rPr lang="en-US" sz="1600" dirty="0"/>
                  <a:t>Reject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𝐻</m:t>
                        </m:r>
                      </m:e>
                      <m:sub>
                        <m:r>
                          <a:rPr lang="en-US" sz="1600" i="1">
                            <a:latin typeface="Cambria Math" panose="02040503050406030204" pitchFamily="18" charset="0"/>
                            <a:ea typeface="Cambria Math" panose="02040503050406030204" pitchFamily="18" charset="0"/>
                          </a:rPr>
                          <m:t>0</m:t>
                        </m:r>
                      </m:sub>
                    </m:sSub>
                  </m:oMath>
                </a14:m>
                <a:r>
                  <a:rPr lang="en-US" sz="1600" dirty="0"/>
                  <a:t> if </a:t>
                </a:r>
                <a14:m>
                  <m:oMath xmlns:m="http://schemas.openxmlformats.org/officeDocument/2006/math">
                    <m:r>
                      <a:rPr lang="en-US" sz="1600" i="1">
                        <a:latin typeface="Cambria Math" panose="02040503050406030204" pitchFamily="18" charset="0"/>
                        <a:ea typeface="Cambria Math" panose="02040503050406030204" pitchFamily="18" charset="0"/>
                      </a:rPr>
                      <m:t>𝜆</m:t>
                    </m:r>
                  </m:oMath>
                </a14:m>
                <a:r>
                  <a:rPr lang="en-US" sz="1600" dirty="0"/>
                  <a:t> falls into the rejection region</a:t>
                </a:r>
              </a:p>
            </p:txBody>
          </p:sp>
        </mc:Choice>
        <mc:Fallback xmlns="">
          <p:sp>
            <p:nvSpPr>
              <p:cNvPr id="19" name="TextBox 18">
                <a:extLst>
                  <a:ext uri="{FF2B5EF4-FFF2-40B4-BE49-F238E27FC236}">
                    <a16:creationId xmlns:a16="http://schemas.microsoft.com/office/drawing/2014/main" id="{CB452711-776B-3E30-8C94-80C4FC80D5BE}"/>
                  </a:ext>
                </a:extLst>
              </p:cNvPr>
              <p:cNvSpPr txBox="1">
                <a:spLocks noRot="1" noChangeAspect="1" noMove="1" noResize="1" noEditPoints="1" noAdjustHandles="1" noChangeArrowheads="1" noChangeShapeType="1" noTextEdit="1"/>
              </p:cNvSpPr>
              <p:nvPr/>
            </p:nvSpPr>
            <p:spPr>
              <a:xfrm>
                <a:off x="4135060" y="5023895"/>
                <a:ext cx="4041782" cy="1313090"/>
              </a:xfrm>
              <a:prstGeom prst="rect">
                <a:avLst/>
              </a:prstGeom>
              <a:blipFill>
                <a:blip r:embed="rId4"/>
                <a:stretch>
                  <a:fillRect l="-940" t="-952" b="-4762"/>
                </a:stretch>
              </a:blipFill>
            </p:spPr>
            <p:txBody>
              <a:bodyPr/>
              <a:lstStyle/>
              <a:p>
                <a:r>
                  <a:rPr lang="en-US">
                    <a:noFill/>
                  </a:rPr>
                  <a:t> </a:t>
                </a:r>
              </a:p>
            </p:txBody>
          </p:sp>
        </mc:Fallback>
      </mc:AlternateContent>
      <p:sp>
        <p:nvSpPr>
          <p:cNvPr id="5" name="Rounded Rectangle 4">
            <a:extLst>
              <a:ext uri="{FF2B5EF4-FFF2-40B4-BE49-F238E27FC236}">
                <a16:creationId xmlns:a16="http://schemas.microsoft.com/office/drawing/2014/main" id="{80115855-D168-B3A2-9E2F-9D66B3D9EE56}"/>
              </a:ext>
            </a:extLst>
          </p:cNvPr>
          <p:cNvSpPr/>
          <p:nvPr/>
        </p:nvSpPr>
        <p:spPr>
          <a:xfrm>
            <a:off x="763839" y="2406860"/>
            <a:ext cx="3691619" cy="128813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 name="TextBox 5">
            <a:extLst>
              <a:ext uri="{FF2B5EF4-FFF2-40B4-BE49-F238E27FC236}">
                <a16:creationId xmlns:a16="http://schemas.microsoft.com/office/drawing/2014/main" id="{A1400033-B101-E2A4-B4B4-84C675573186}"/>
              </a:ext>
            </a:extLst>
          </p:cNvPr>
          <p:cNvSpPr txBox="1"/>
          <p:nvPr/>
        </p:nvSpPr>
        <p:spPr>
          <a:xfrm>
            <a:off x="297748" y="2510255"/>
            <a:ext cx="4475988" cy="338554"/>
          </a:xfrm>
          <a:prstGeom prst="rect">
            <a:avLst/>
          </a:prstGeom>
          <a:noFill/>
        </p:spPr>
        <p:txBody>
          <a:bodyPr wrap="square" rtlCol="0" anchor="ctr">
            <a:spAutoFit/>
          </a:bodyPr>
          <a:lstStyle/>
          <a:p>
            <a:pPr algn="ctr"/>
            <a:r>
              <a:rPr lang="en-US" sz="1600" b="1" dirty="0"/>
              <a:t>Properties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B4EDDB2-E924-B414-ABAC-4B2A2F6DC1C4}"/>
                  </a:ext>
                </a:extLst>
              </p:cNvPr>
              <p:cNvSpPr txBox="1"/>
              <p:nvPr/>
            </p:nvSpPr>
            <p:spPr>
              <a:xfrm>
                <a:off x="949020" y="2872304"/>
                <a:ext cx="3218243" cy="646331"/>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𝜆</m:t>
                    </m:r>
                  </m:oMath>
                </a14:m>
                <a:r>
                  <a:rPr lang="en-US" sz="1200" b="0" i="1" dirty="0">
                    <a:solidFill>
                      <a:schemeClr val="tx1"/>
                    </a:solidFill>
                    <a:latin typeface="Cambria Math" panose="02040503050406030204" pitchFamily="18" charset="0"/>
                    <a:ea typeface="Cambria Math" panose="02040503050406030204" pitchFamily="18" charset="0"/>
                  </a:rPr>
                  <a:t> </a:t>
                </a:r>
                <a:r>
                  <a:rPr lang="en-US" sz="1200" dirty="0"/>
                  <a:t>asymptotically follows </a:t>
                </a:r>
                <a14:m>
                  <m:oMath xmlns:m="http://schemas.openxmlformats.org/officeDocument/2006/math">
                    <m:sSup>
                      <m:sSupPr>
                        <m:ctrlPr>
                          <a:rPr lang="en-US" sz="1200" i="1" smtClean="0">
                            <a:latin typeface="Cambria Math" panose="02040503050406030204" pitchFamily="18" charset="0"/>
                          </a:rPr>
                        </m:ctrlPr>
                      </m:sSupPr>
                      <m:e>
                        <m:r>
                          <a:rPr lang="en-US" sz="1200" i="1" smtClean="0">
                            <a:latin typeface="Cambria Math" panose="02040503050406030204" pitchFamily="18" charset="0"/>
                            <a:ea typeface="Cambria Math" panose="02040503050406030204" pitchFamily="18" charset="0"/>
                          </a:rPr>
                          <m:t>𝜒</m:t>
                        </m:r>
                      </m:e>
                      <m:sup>
                        <m:r>
                          <a:rPr lang="en-US" sz="1200" b="0" i="1" smtClean="0">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b="0" i="1" smtClean="0">
                        <a:latin typeface="Cambria Math" panose="02040503050406030204" pitchFamily="18" charset="0"/>
                      </a:rPr>
                      <m:t>=</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dim</m:t>
                        </m:r>
                      </m:fName>
                      <m:e>
                        <m:d>
                          <m:dPr>
                            <m:ctrlPr>
                              <a:rPr lang="en-US" sz="1200" b="0" i="1" smtClean="0">
                                <a:latin typeface="Cambria Math" panose="02040503050406030204" pitchFamily="18" charset="0"/>
                              </a:rPr>
                            </m:ctrlPr>
                          </m:dPr>
                          <m:e>
                            <m:r>
                              <m:rPr>
                                <m:sty m:val="p"/>
                              </m:rPr>
                              <a:rPr lang="el-GR" sz="1200" b="0" i="1" smtClean="0">
                                <a:latin typeface="Cambria Math" panose="02040503050406030204" pitchFamily="18" charset="0"/>
                                <a:ea typeface="Cambria Math" panose="02040503050406030204" pitchFamily="18" charset="0"/>
                              </a:rPr>
                              <m:t>Θ</m:t>
                            </m:r>
                          </m:e>
                        </m:d>
                      </m:e>
                    </m:func>
                    <m:r>
                      <a:rPr lang="en-US" sz="1200" b="0" i="1" smtClean="0">
                        <a:latin typeface="Cambria Math" panose="02040503050406030204" pitchFamily="18" charset="0"/>
                        <a:ea typeface="Cambria Math" panose="02040503050406030204" pitchFamily="18" charset="0"/>
                      </a:rPr>
                      <m:t>−</m:t>
                    </m:r>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dim</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m:rPr>
                                    <m:sty m:val="p"/>
                                  </m:rPr>
                                  <a:rPr lang="el-GR" sz="1200" b="0" i="1" smtClean="0">
                                    <a:latin typeface="Cambria Math" panose="02040503050406030204" pitchFamily="18" charset="0"/>
                                    <a:ea typeface="Cambria Math" panose="02040503050406030204" pitchFamily="18" charset="0"/>
                                  </a:rPr>
                                  <m:t>Θ</m:t>
                                </m:r>
                              </m:e>
                              <m:sub>
                                <m:r>
                                  <a:rPr lang="en-US" sz="1200" b="0" i="1" smtClean="0">
                                    <a:latin typeface="Cambria Math" panose="02040503050406030204" pitchFamily="18" charset="0"/>
                                    <a:ea typeface="Cambria Math" panose="02040503050406030204" pitchFamily="18" charset="0"/>
                                  </a:rPr>
                                  <m:t>0</m:t>
                                </m:r>
                              </m:sub>
                            </m:sSub>
                          </m:e>
                        </m:d>
                      </m:e>
                    </m:func>
                  </m:oMath>
                </a14:m>
                <a:endParaRPr lang="en-US" sz="1200" b="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𝜆</m:t>
                    </m:r>
                  </m:oMath>
                </a14:m>
                <a:r>
                  <a:rPr lang="en-US" sz="1200" b="0" i="1" dirty="0">
                    <a:solidFill>
                      <a:schemeClr val="tx1"/>
                    </a:solidFill>
                    <a:latin typeface="Cambria Math" panose="02040503050406030204" pitchFamily="18" charset="0"/>
                    <a:ea typeface="Cambria Math" panose="02040503050406030204" pitchFamily="18" charset="0"/>
                  </a:rPr>
                  <a:t> </a:t>
                </a:r>
                <a:r>
                  <a:rPr lang="en-US" sz="1200" dirty="0"/>
                  <a:t>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r>
                  <a:rPr lang="en-US" sz="1200" dirty="0"/>
                  <a:t> </a:t>
                </a:r>
                <a:endParaRPr lang="en-US" sz="12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AB4EDDB2-E924-B414-ABAC-4B2A2F6DC1C4}"/>
                  </a:ext>
                </a:extLst>
              </p:cNvPr>
              <p:cNvSpPr txBox="1">
                <a:spLocks noRot="1" noChangeAspect="1" noMove="1" noResize="1" noEditPoints="1" noAdjustHandles="1" noChangeArrowheads="1" noChangeShapeType="1" noTextEdit="1"/>
              </p:cNvSpPr>
              <p:nvPr/>
            </p:nvSpPr>
            <p:spPr>
              <a:xfrm>
                <a:off x="949020" y="2872304"/>
                <a:ext cx="3218243" cy="646331"/>
              </a:xfrm>
              <a:prstGeom prst="rect">
                <a:avLst/>
              </a:prstGeom>
              <a:blipFill>
                <a:blip r:embed="rId10"/>
                <a:stretch>
                  <a:fillRect b="-5882"/>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B4EDAEBC-6AC1-CF7C-4E78-A7B1C66EE028}"/>
              </a:ext>
            </a:extLst>
          </p:cNvPr>
          <p:cNvSpPr/>
          <p:nvPr/>
        </p:nvSpPr>
        <p:spPr>
          <a:xfrm>
            <a:off x="4688544" y="2406859"/>
            <a:ext cx="3628679" cy="12881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3" name="TextBox 22">
            <a:extLst>
              <a:ext uri="{FF2B5EF4-FFF2-40B4-BE49-F238E27FC236}">
                <a16:creationId xmlns:a16="http://schemas.microsoft.com/office/drawing/2014/main" id="{67676B8D-E8B0-A58C-5A28-D3860792CA45}"/>
              </a:ext>
            </a:extLst>
          </p:cNvPr>
          <p:cNvSpPr txBox="1"/>
          <p:nvPr/>
        </p:nvSpPr>
        <p:spPr>
          <a:xfrm>
            <a:off x="4307327" y="2510255"/>
            <a:ext cx="4475988" cy="338554"/>
          </a:xfrm>
          <a:prstGeom prst="rect">
            <a:avLst/>
          </a:prstGeom>
          <a:noFill/>
        </p:spPr>
        <p:txBody>
          <a:bodyPr wrap="square" rtlCol="0" anchor="ctr">
            <a:spAutoFit/>
          </a:bodyPr>
          <a:lstStyle/>
          <a:p>
            <a:pPr algn="ctr"/>
            <a:r>
              <a:rPr lang="en-US" sz="1600" b="1" dirty="0"/>
              <a:t>Applications</a:t>
            </a:r>
          </a:p>
        </p:txBody>
      </p:sp>
      <p:sp>
        <p:nvSpPr>
          <p:cNvPr id="24" name="TextBox 23">
            <a:extLst>
              <a:ext uri="{FF2B5EF4-FFF2-40B4-BE49-F238E27FC236}">
                <a16:creationId xmlns:a16="http://schemas.microsoft.com/office/drawing/2014/main" id="{FDE50986-0B75-4A8B-1C21-44F942DD949A}"/>
              </a:ext>
            </a:extLst>
          </p:cNvPr>
          <p:cNvSpPr txBox="1"/>
          <p:nvPr/>
        </p:nvSpPr>
        <p:spPr>
          <a:xfrm>
            <a:off x="4958599" y="2881269"/>
            <a:ext cx="3218243" cy="646331"/>
          </a:xfrm>
          <a:prstGeom prst="rect">
            <a:avLst/>
          </a:prstGeom>
          <a:noFill/>
        </p:spPr>
        <p:txBody>
          <a:bodyPr wrap="square">
            <a:spAutoFit/>
          </a:bodyPr>
          <a:lstStyle/>
          <a:p>
            <a:pPr marL="171450" indent="-171450">
              <a:buFont typeface="Arial" panose="020B0604020202020204" pitchFamily="34" charset="0"/>
              <a:buChar char="•"/>
            </a:pPr>
            <a:r>
              <a:rPr lang="en-US" sz="1200" dirty="0"/>
              <a:t>Nest model comparison</a:t>
            </a:r>
          </a:p>
          <a:p>
            <a:pPr marL="171450" indent="-171450">
              <a:buFont typeface="Arial" panose="020B0604020202020204" pitchFamily="34" charset="0"/>
              <a:buChar char="•"/>
            </a:pPr>
            <a:r>
              <a:rPr lang="en-US" sz="1200" dirty="0"/>
              <a:t>Parameter significance testing</a:t>
            </a:r>
          </a:p>
          <a:p>
            <a:pPr marL="171450" indent="-171450">
              <a:buFont typeface="Arial" panose="020B0604020202020204" pitchFamily="34" charset="0"/>
              <a:buChar char="•"/>
            </a:pPr>
            <a:r>
              <a:rPr lang="en-US" sz="1200" dirty="0"/>
              <a:t>Goodness of fit assessment</a:t>
            </a:r>
          </a:p>
        </p:txBody>
      </p:sp>
      <p:pic>
        <p:nvPicPr>
          <p:cNvPr id="10" name="Picture 9">
            <a:extLst>
              <a:ext uri="{FF2B5EF4-FFF2-40B4-BE49-F238E27FC236}">
                <a16:creationId xmlns:a16="http://schemas.microsoft.com/office/drawing/2014/main" id="{05360FE6-D794-CAAB-5FB8-1AF94A1E30B3}"/>
              </a:ext>
            </a:extLst>
          </p:cNvPr>
          <p:cNvPicPr>
            <a:picLocks noChangeAspect="1"/>
          </p:cNvPicPr>
          <p:nvPr/>
        </p:nvPicPr>
        <p:blipFill>
          <a:blip r:embed="rId11"/>
          <a:stretch>
            <a:fillRect/>
          </a:stretch>
        </p:blipFill>
        <p:spPr>
          <a:xfrm>
            <a:off x="1088019" y="4490070"/>
            <a:ext cx="5127585" cy="3076551"/>
          </a:xfrm>
          <a:prstGeom prst="rect">
            <a:avLst/>
          </a:prstGeom>
        </p:spPr>
      </p:pic>
    </p:spTree>
    <p:extLst>
      <p:ext uri="{BB962C8B-B14F-4D97-AF65-F5344CB8AC3E}">
        <p14:creationId xmlns:p14="http://schemas.microsoft.com/office/powerpoint/2010/main" val="29032936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786149" y="4426599"/>
            <a:ext cx="7465430" cy="32495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p:sp>
        <p:nvSpPr>
          <p:cNvPr id="9" name="TextBox 8">
            <a:extLst>
              <a:ext uri="{FF2B5EF4-FFF2-40B4-BE49-F238E27FC236}">
                <a16:creationId xmlns:a16="http://schemas.microsoft.com/office/drawing/2014/main" id="{FA805C7D-6B0F-F4C3-A311-52A7116FC8E0}"/>
              </a:ext>
            </a:extLst>
          </p:cNvPr>
          <p:cNvSpPr txBox="1"/>
          <p:nvPr/>
        </p:nvSpPr>
        <p:spPr>
          <a:xfrm>
            <a:off x="5223752" y="4965530"/>
            <a:ext cx="2953089" cy="2123658"/>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a:t>
            </a:r>
            <a:r>
              <a:rPr lang="en-US" sz="1200" dirty="0"/>
              <a:t> Initial belief that only 1% of SNPs affect the trait (Model 1) and 99% do not (Model 2).</a:t>
            </a:r>
          </a:p>
          <a:p>
            <a:pPr marL="171450" indent="-171450" algn="just">
              <a:buFont typeface="Arial" panose="020B0604020202020204" pitchFamily="34" charset="0"/>
              <a:buChar char="•"/>
            </a:pPr>
            <a:r>
              <a:rPr lang="en-US" sz="1200" b="1" dirty="0"/>
              <a:t>Likelihood:</a:t>
            </a:r>
            <a:r>
              <a:rPr lang="en-US" sz="1200" dirty="0"/>
              <a:t> Probability of the observed data is higher under Model 1 (SNP affects trait) than under Model 2.</a:t>
            </a:r>
          </a:p>
          <a:p>
            <a:pPr marL="171450" indent="-171450" algn="just">
              <a:buFont typeface="Arial" panose="020B0604020202020204" pitchFamily="34" charset="0"/>
              <a:buChar char="•"/>
            </a:pPr>
            <a:r>
              <a:rPr lang="en-US" sz="1200" b="1" dirty="0"/>
              <a:t>Posterior:</a:t>
            </a:r>
            <a:r>
              <a:rPr lang="en-US" sz="1200" dirty="0"/>
              <a:t> Updated belief after seeing data shifts dramatically—Model 1’s probability rises to ~77%, reflecting strong evidence that the SNP affects the trait.</a:t>
            </a:r>
          </a:p>
        </p:txBody>
      </p:sp>
      <p:sp>
        <p:nvSpPr>
          <p:cNvPr id="10" name="Rounded Rectangle 9">
            <a:extLst>
              <a:ext uri="{FF2B5EF4-FFF2-40B4-BE49-F238E27FC236}">
                <a16:creationId xmlns:a16="http://schemas.microsoft.com/office/drawing/2014/main" id="{92554501-EE6C-B6BC-6DAA-6748EE132F96}"/>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949021" y="2892825"/>
                <a:ext cx="4819481" cy="129118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ea typeface="Cambria Math" panose="02040503050406030204" pitchFamily="18" charset="0"/>
                        </a:rPr>
                        <m:t>𝑃</m:t>
                      </m:r>
                      <m:d>
                        <m:dPr>
                          <m:ctrlPr>
                            <a:rPr lang="en-US" sz="1100" b="0" i="1" smtClean="0">
                              <a:latin typeface="Cambria Math" panose="02040503050406030204" pitchFamily="18" charset="0"/>
                              <a:ea typeface="Cambria Math" panose="02040503050406030204" pitchFamily="18" charset="0"/>
                            </a:rPr>
                          </m:ctrlPr>
                        </m:dPr>
                        <m:e>
                          <m:r>
                            <a:rPr lang="en-US" sz="1100" b="0" i="1" smtClean="0">
                              <a:latin typeface="Cambria Math" panose="02040503050406030204" pitchFamily="18" charset="0"/>
                              <a:ea typeface="Cambria Math" panose="02040503050406030204" pitchFamily="18" charset="0"/>
                            </a:rPr>
                            <m:t>𝜃</m:t>
                          </m:r>
                        </m:e>
                        <m:e>
                          <m:r>
                            <a:rPr lang="en-US" sz="1100" b="0" i="1" smtClean="0">
                              <a:latin typeface="Cambria Math" panose="02040503050406030204" pitchFamily="18" charset="0"/>
                              <a:ea typeface="Cambria Math" panose="02040503050406030204" pitchFamily="18" charset="0"/>
                            </a:rPr>
                            <m:t>𝐷</m:t>
                          </m:r>
                        </m:e>
                      </m:d>
                      <m:r>
                        <a:rPr lang="en-US" sz="1100" b="0" i="1" smtClean="0">
                          <a:latin typeface="Cambria Math" panose="02040503050406030204" pitchFamily="18" charset="0"/>
                          <a:ea typeface="Cambria Math" panose="02040503050406030204" pitchFamily="18" charset="0"/>
                        </a:rPr>
                        <m:t>=</m:t>
                      </m:r>
                      <m:f>
                        <m:fPr>
                          <m:ctrlPr>
                            <a:rPr lang="en-US" sz="1100" b="0" i="1" smtClean="0">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𝜃</m:t>
                          </m:r>
                          <m:r>
                            <a:rPr lang="en-US" sz="1100" b="0" i="1" smtClean="0">
                              <a:latin typeface="Cambria Math" panose="02040503050406030204" pitchFamily="18" charset="0"/>
                              <a:ea typeface="Cambria Math" panose="02040503050406030204" pitchFamily="18" charset="0"/>
                            </a:rPr>
                            <m:t>)</m:t>
                          </m:r>
                        </m:num>
                        <m:den>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den>
                      </m:f>
                    </m:oMath>
                  </m:oMathPara>
                </a14:m>
                <a:endParaRPr lang="en-US" sz="11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e>
                        <m:r>
                          <a:rPr lang="en-US" sz="1100" i="1">
                            <a:latin typeface="Cambria Math" panose="02040503050406030204" pitchFamily="18" charset="0"/>
                            <a:ea typeface="Cambria Math" panose="02040503050406030204" pitchFamily="18" charset="0"/>
                          </a:rPr>
                          <m:t>𝐷</m:t>
                        </m:r>
                      </m:e>
                    </m:d>
                  </m:oMath>
                </a14:m>
                <a:r>
                  <a:rPr lang="en-US" sz="1100" dirty="0"/>
                  <a:t>: the posterior (probability of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r>
                      <a:rPr lang="en-US" sz="1100" i="1">
                        <a:latin typeface="Cambria Math" panose="02040503050406030204" pitchFamily="18" charset="0"/>
                        <a:ea typeface="Cambria Math" panose="02040503050406030204" pitchFamily="18" charset="0"/>
                      </a:rPr>
                      <m:t> </m:t>
                    </m:r>
                  </m:oMath>
                </a14:m>
                <a:r>
                  <a:rPr lang="en-US" sz="1100" dirty="0"/>
                  <a:t>given data D)</a:t>
                </a:r>
              </a:p>
              <a:p>
                <a:pPr marL="171450" indent="-171450">
                  <a:buFont typeface="Arial" panose="020B0604020202020204" pitchFamily="34" charset="0"/>
                  <a:buChar char="•"/>
                </a:pPr>
                <a14:m>
                  <m:oMath xmlns:m="http://schemas.openxmlformats.org/officeDocument/2006/math">
                    <m:r>
                      <a:rPr lang="en-US" sz="1100" i="1">
                        <a:latin typeface="Cambria Math" panose="02040503050406030204" pitchFamily="18" charset="0"/>
                        <a:ea typeface="Cambria Math" panose="02040503050406030204" pitchFamily="18" charset="0"/>
                      </a:rPr>
                      <m:t>𝑃</m:t>
                    </m:r>
                    <m:d>
                      <m:dPr>
                        <m:ctrlPr>
                          <a:rPr lang="en-US" sz="1100" i="1">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𝐷</m:t>
                        </m:r>
                      </m:e>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likelihood (probability of observing data D given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m:rPr>
                        <m:sty m:val="p"/>
                      </m:rPr>
                      <a:rPr lang="en-US" sz="1100" b="0" i="0" smtClean="0">
                        <a:latin typeface="Cambria Math" panose="02040503050406030204" pitchFamily="18" charset="0"/>
                        <a:ea typeface="Cambria Math" panose="02040503050406030204" pitchFamily="18" charset="0"/>
                      </a:rPr>
                      <m:t>P</m:t>
                    </m:r>
                    <m:d>
                      <m:dPr>
                        <m:ctrlPr>
                          <a:rPr lang="en-US" sz="1100" b="0" i="1" smtClean="0">
                            <a:latin typeface="Cambria Math" panose="02040503050406030204" pitchFamily="18" charset="0"/>
                            <a:ea typeface="Cambria Math" panose="02040503050406030204" pitchFamily="18" charset="0"/>
                          </a:rPr>
                        </m:ctrlPr>
                      </m:dPr>
                      <m:e>
                        <m:r>
                          <a:rPr lang="en-US" sz="1100" i="1">
                            <a:latin typeface="Cambria Math" panose="02040503050406030204" pitchFamily="18" charset="0"/>
                            <a:ea typeface="Cambria Math" panose="02040503050406030204" pitchFamily="18" charset="0"/>
                          </a:rPr>
                          <m:t>𝜃</m:t>
                        </m:r>
                      </m:e>
                    </m:d>
                    <m:r>
                      <a:rPr lang="en-US" sz="1100" b="0" i="0" smtClean="0">
                        <a:latin typeface="Cambria Math" panose="02040503050406030204" pitchFamily="18" charset="0"/>
                        <a:ea typeface="Cambria Math" panose="02040503050406030204" pitchFamily="18" charset="0"/>
                      </a:rPr>
                      <m:t>:</m:t>
                    </m:r>
                  </m:oMath>
                </a14:m>
                <a:r>
                  <a:rPr lang="en-US" sz="1100" dirty="0"/>
                  <a:t> the prior (initial belief about parameter </a:t>
                </a:r>
                <a14:m>
                  <m:oMath xmlns:m="http://schemas.openxmlformats.org/officeDocument/2006/math">
                    <m:r>
                      <a:rPr lang="en-US" sz="1100" i="1">
                        <a:latin typeface="Cambria Math" panose="02040503050406030204" pitchFamily="18" charset="0"/>
                        <a:ea typeface="Cambria Math" panose="02040503050406030204" pitchFamily="18" charset="0"/>
                      </a:rPr>
                      <m:t>𝜃</m:t>
                    </m:r>
                  </m:oMath>
                </a14:m>
                <a:r>
                  <a:rPr lang="en-US" sz="1100" dirty="0"/>
                  <a:t>)</a:t>
                </a:r>
              </a:p>
              <a:p>
                <a:pPr marL="171450" indent="-171450">
                  <a:buFont typeface="Arial" panose="020B0604020202020204" pitchFamily="34" charset="0"/>
                  <a:buChar char="•"/>
                </a:pPr>
                <a14:m>
                  <m:oMath xmlns:m="http://schemas.openxmlformats.org/officeDocument/2006/math">
                    <m:r>
                      <a:rPr lang="en-US" sz="1100" b="0" i="1" smtClean="0">
                        <a:latin typeface="Cambria Math" panose="02040503050406030204" pitchFamily="18" charset="0"/>
                        <a:ea typeface="Cambria Math" panose="02040503050406030204" pitchFamily="18" charset="0"/>
                      </a:rPr>
                      <m:t>𝑃</m:t>
                    </m:r>
                    <m:r>
                      <a:rPr lang="en-US" sz="1100" b="0" i="1" smtClean="0">
                        <a:latin typeface="Cambria Math" panose="02040503050406030204" pitchFamily="18" charset="0"/>
                        <a:ea typeface="Cambria Math" panose="02040503050406030204" pitchFamily="18" charset="0"/>
                      </a:rPr>
                      <m:t>(</m:t>
                    </m:r>
                    <m:r>
                      <a:rPr lang="en-US" sz="1100" b="0" i="1" smtClean="0">
                        <a:latin typeface="Cambria Math" panose="02040503050406030204" pitchFamily="18" charset="0"/>
                        <a:ea typeface="Cambria Math" panose="02040503050406030204" pitchFamily="18" charset="0"/>
                      </a:rPr>
                      <m:t>𝐷</m:t>
                    </m:r>
                    <m:r>
                      <a:rPr lang="en-US" sz="1100" b="0" i="1" smtClean="0">
                        <a:latin typeface="Cambria Math" panose="02040503050406030204" pitchFamily="18" charset="0"/>
                        <a:ea typeface="Cambria Math" panose="02040503050406030204" pitchFamily="18" charset="0"/>
                      </a:rPr>
                      <m:t>)</m:t>
                    </m:r>
                  </m:oMath>
                </a14:m>
                <a:r>
                  <a:rPr lang="en-US" sz="1100" dirty="0"/>
                  <a:t>: the evidence/marginal likelihood (total probability of observing data D)</a:t>
                </a:r>
              </a:p>
              <a:p>
                <a:pPr marL="171450" indent="-171450">
                  <a:buFont typeface="Arial" panose="020B0604020202020204" pitchFamily="34" charset="0"/>
                  <a:buChar char="•"/>
                </a:pPr>
                <a:endParaRPr lang="en-US" sz="11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949021" y="2892825"/>
                <a:ext cx="4819481" cy="1291187"/>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1088020" y="1103329"/>
            <a:ext cx="6884626" cy="1265767"/>
          </a:xfrm>
          <a:prstGeom prst="rect">
            <a:avLst/>
          </a:prstGeom>
          <a:noFill/>
        </p:spPr>
        <p:txBody>
          <a:bodyPr wrap="square">
            <a:spAutoFit/>
          </a:bodyPr>
          <a:lstStyle/>
          <a:p>
            <a:r>
              <a:rPr lang="en-US" sz="11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endParaRPr lang="en-US" sz="1100" dirty="0"/>
          </a:p>
          <a:p>
            <a:pPr algn="r"/>
            <a:r>
              <a:rPr lang="en-US" sz="11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5768502" y="2733472"/>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070626" y="2733471"/>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6809994" y="2885211"/>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6809994" y="2885211"/>
                <a:ext cx="218008" cy="276999"/>
              </a:xfrm>
              <a:prstGeom prst="rect">
                <a:avLst/>
              </a:prstGeom>
              <a:blipFill>
                <a:blip r:embed="rId3"/>
                <a:stretch>
                  <a:fillRect l="-16667" r="-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288027" y="2740161"/>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288027" y="2740161"/>
                <a:ext cx="1160147" cy="1200329"/>
              </a:xfrm>
              <a:prstGeom prst="rect">
                <a:avLst/>
              </a:prstGeom>
              <a:blipFill>
                <a:blip r:embed="rId4"/>
                <a:stretch>
                  <a:fillRect l="-157895" t="-72826" r="-23789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106375" y="3622037"/>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5"/>
          <a:srcRect/>
          <a:stretch/>
        </p:blipFill>
        <p:spPr>
          <a:xfrm>
            <a:off x="1114300" y="4926619"/>
            <a:ext cx="4260715" cy="2556429"/>
          </a:xfrm>
          <a:prstGeom prst="rect">
            <a:avLst/>
          </a:prstGeom>
        </p:spPr>
      </p:pic>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786149" y="4426598"/>
            <a:ext cx="7385085" cy="437693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763839" y="2523591"/>
            <a:ext cx="7487739" cy="17833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92824"/>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1,2</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num>
                        <m:den>
                          <m:nary>
                            <m:naryPr>
                              <m:limLoc m:val="undOvr"/>
                              <m:subHide m:val="on"/>
                              <m:supHide m:val="on"/>
                              <m:ctrlPr>
                                <a:rPr lang="en-US" sz="1200" i="1" smtClean="0">
                                  <a:latin typeface="Cambria Math" panose="02040503050406030204" pitchFamily="18" charset="0"/>
                                  <a:ea typeface="Cambria Math" panose="02040503050406030204" pitchFamily="18" charset="0"/>
                                </a:rPr>
                              </m:ctrlPr>
                            </m:naryPr>
                            <m:sub/>
                            <m:sup/>
                            <m:e>
                              <m:func>
                                <m:funcPr>
                                  <m:ctrlPr>
                                    <a:rPr lang="en-US" sz="1200" b="0" i="1" smtClean="0">
                                      <a:latin typeface="Cambria Math" panose="02040503050406030204" pitchFamily="18" charset="0"/>
                                      <a:ea typeface="Cambria Math" panose="02040503050406030204" pitchFamily="18" charset="0"/>
                                    </a:rPr>
                                  </m:ctrlPr>
                                </m:funcPr>
                                <m:fName>
                                  <m:r>
                                    <m:rPr>
                                      <m:sty m:val="p"/>
                                    </m:rPr>
                                    <a:rPr lang="en-US" sz="1200" b="0" i="0" smtClean="0">
                                      <a:latin typeface="Cambria Math" panose="02040503050406030204" pitchFamily="18" charset="0"/>
                                      <a:ea typeface="Cambria Math" panose="02040503050406030204" pitchFamily="18" charset="0"/>
                                    </a:rPr>
                                    <m:t>Pr</m:t>
                                  </m:r>
                                </m:fName>
                                <m:e>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m:rPr>
                                  <m:sty m:val="p"/>
                                </m:rPr>
                                <a:rPr lang="en-US" sz="1200" b="0" i="0" smtClean="0">
                                  <a:latin typeface="Cambria Math" panose="02040503050406030204" pitchFamily="18" charset="0"/>
                                  <a:ea typeface="Cambria Math" panose="02040503050406030204" pitchFamily="18" charset="0"/>
                                </a:rPr>
                                <m:t>Pr</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l-GR" sz="1200" b="0" i="1" smtClean="0">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92824"/>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3392915864"/>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786149" y="4676187"/>
            <a:ext cx="7465429" cy="412734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763839" y="2523591"/>
            <a:ext cx="7510049"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i="1">
                        <a:latin typeface="Cambria Math" panose="02040503050406030204" pitchFamily="18" charset="0"/>
                        <a:ea typeface="Cambria Math" panose="02040503050406030204" pitchFamily="18" charset="0"/>
                      </a:rPr>
                      <m:t>𝜃</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1018519" y="1200818"/>
            <a:ext cx="6884626" cy="954107"/>
          </a:xfrm>
          <a:prstGeom prst="rect">
            <a:avLst/>
          </a:prstGeom>
          <a:noFill/>
        </p:spPr>
        <p:txBody>
          <a:bodyPr wrap="square">
            <a:spAutoFit/>
          </a:bodyPr>
          <a:lstStyle/>
          <a:p>
            <a:pPr algn="just"/>
            <a:r>
              <a:rPr lang="en-US" sz="1400" dirty="0"/>
              <a:t>The Bayesian normal mean model uses Bayes' theorem to update a normal prior belief about an unknown mean parameter with normally distributed observed data, resulting in a normal posterior distribution that represents a precision-weighted compromise between prior knowledge and data evidence.</a:t>
            </a:r>
            <a:endParaRPr lang="en-US" sz="11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50421"/>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F1FC65D-171C-4E74-0248-9892D374B577}"/>
              </a:ext>
            </a:extLst>
          </p:cNvPr>
          <p:cNvSpPr/>
          <p:nvPr/>
        </p:nvSpPr>
        <p:spPr>
          <a:xfrm>
            <a:off x="786149" y="3934747"/>
            <a:ext cx="7408831" cy="48687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923A6A93-4D0A-B309-A7C6-41BE886B82BC}"/>
              </a:ext>
            </a:extLst>
          </p:cNvPr>
          <p:cNvSpPr txBox="1"/>
          <p:nvPr/>
        </p:nvSpPr>
        <p:spPr>
          <a:xfrm>
            <a:off x="1785409" y="4026669"/>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763840" y="2523591"/>
            <a:ext cx="7431140" cy="117642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1" y="2892824"/>
                <a:ext cx="7085707" cy="5696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0</m:t>
                                  </m:r>
                                </m:num>
                                <m:den>
                                  <m:r>
                                    <a:rPr lang="en-US" sz="1200" i="1">
                                      <a:latin typeface="Cambria Math" panose="02040503050406030204" pitchFamily="18" charset="0"/>
                                      <a:ea typeface="Cambria Math" panose="02040503050406030204" pitchFamily="18" charset="0"/>
                                    </a:rPr>
                                    <m:t>0</m:t>
                                  </m:r>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up>
                                        <m:r>
                                          <a:rPr lang="en-US" sz="1200" i="1">
                                            <a:latin typeface="Cambria Math" panose="02040503050406030204" pitchFamily="18" charset="0"/>
                                            <a:ea typeface="Cambria Math" panose="02040503050406030204" pitchFamily="18" charset="0"/>
                                          </a:rPr>
                                          <m:t>2</m:t>
                                        </m:r>
                                      </m:sup>
                                    </m:sSubSup>
                                  </m:e>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mr>
                                <m:mr>
                                  <m:e>
                                    <m:r>
                                      <a:rPr lang="en-US" sz="1200" i="1">
                                        <a:latin typeface="Cambria Math" panose="02040503050406030204" pitchFamily="18" charset="0"/>
                                        <a:ea typeface="Cambria Math" panose="02040503050406030204" pitchFamily="18" charset="0"/>
                                      </a:rPr>
                                      <m:t>𝜌</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1" y="2892824"/>
                <a:ext cx="7085707" cy="5696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7321169-3480-AA57-C71A-2EBEC2847259}"/>
              </a:ext>
            </a:extLst>
          </p:cNvPr>
          <p:cNvSpPr txBox="1"/>
          <p:nvPr/>
        </p:nvSpPr>
        <p:spPr>
          <a:xfrm>
            <a:off x="1018519" y="1200818"/>
            <a:ext cx="6884626" cy="954107"/>
          </a:xfrm>
          <a:prstGeom prst="rect">
            <a:avLst/>
          </a:prstGeom>
          <a:noFill/>
        </p:spPr>
        <p:txBody>
          <a:bodyPr wrap="square">
            <a:spAutoFit/>
          </a:bodyPr>
          <a:lstStyle/>
          <a:p>
            <a:r>
              <a:rPr lang="en-US" sz="1400" dirty="0"/>
              <a:t>The Bayesian multivariate normal mean model extends the univariate case by accounting for relationships between multiple parameters, allowing information from one variable to influence our beliefs about others through their correlation structure, which results in more precise posterior estimates than if we had treated each parameter independently.</a:t>
            </a:r>
          </a:p>
        </p:txBody>
      </p:sp>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70C433-4844-98BE-EA4F-E9C588D93D60}"/>
                  </a:ext>
                </a:extLst>
              </p:cNvPr>
              <p:cNvSpPr txBox="1"/>
              <p:nvPr/>
            </p:nvSpPr>
            <p:spPr>
              <a:xfrm>
                <a:off x="936556" y="3386707"/>
                <a:ext cx="7085707" cy="276999"/>
              </a:xfrm>
              <a:prstGeom prst="rect">
                <a:avLst/>
              </a:prstGeom>
              <a:noFill/>
            </p:spPr>
            <p:txBody>
              <a:bodyPr wrap="square">
                <a:spAutoFit/>
              </a:bodyPr>
              <a:lstStyle/>
              <a:p>
                <a:pPr algn="ct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oMath>
                </a14:m>
                <a:r>
                  <a:rPr lang="en-US" sz="1200" dirty="0">
                    <a:ea typeface="Cambria Math" panose="02040503050406030204" pitchFamily="18" charset="0"/>
                  </a:rPr>
                  <a:t> and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oMath>
                </a14:m>
                <a:r>
                  <a:rPr lang="en-US" sz="1200" dirty="0">
                    <a:ea typeface="Cambria Math" panose="02040503050406030204" pitchFamily="18" charset="0"/>
                  </a:rPr>
                  <a:t> follows a bi-variate normal distribution with correlation </a:t>
                </a:r>
                <a14:m>
                  <m:oMath xmlns:m="http://schemas.openxmlformats.org/officeDocument/2006/math">
                    <m:r>
                      <a:rPr lang="en-US" sz="1200" i="1" smtClean="0">
                        <a:latin typeface="Cambria Math" panose="02040503050406030204" pitchFamily="18" charset="0"/>
                        <a:ea typeface="Cambria Math" panose="02040503050406030204" pitchFamily="18" charset="0"/>
                      </a:rPr>
                      <m:t>𝜌</m:t>
                    </m:r>
                  </m:oMath>
                </a14:m>
                <a:endParaRPr lang="en-US" sz="1200"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8C70C433-4844-98BE-EA4F-E9C588D93D60}"/>
                  </a:ext>
                </a:extLst>
              </p:cNvPr>
              <p:cNvSpPr txBox="1">
                <a:spLocks noRot="1" noChangeAspect="1" noMove="1" noResize="1" noEditPoints="1" noAdjustHandles="1" noChangeArrowheads="1" noChangeShapeType="1" noTextEdit="1"/>
              </p:cNvSpPr>
              <p:nvPr/>
            </p:nvSpPr>
            <p:spPr>
              <a:xfrm>
                <a:off x="936556" y="3386707"/>
                <a:ext cx="7085707" cy="276999"/>
              </a:xfrm>
              <a:prstGeom prst="rect">
                <a:avLst/>
              </a:prstGeom>
              <a:blipFill>
                <a:blip r:embed="rId3"/>
                <a:stretch>
                  <a:fillRect b="-1304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4"/>
          <a:srcRect/>
          <a:stretch/>
        </p:blipFill>
        <p:spPr>
          <a:xfrm>
            <a:off x="1412160" y="4457145"/>
            <a:ext cx="6319680" cy="4213119"/>
          </a:xfrm>
          <a:prstGeom prst="rect">
            <a:avLst/>
          </a:prstGeom>
        </p:spPr>
      </p:pic>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mc:Choice xmlns:a14="http://schemas.microsoft.com/office/drawing/2010/main"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3587</TotalTime>
  <Words>3140</Words>
  <Application>Microsoft Macintosh PowerPoint</Application>
  <PresentationFormat>Custom</PresentationFormat>
  <Paragraphs>819</Paragraphs>
  <Slides>28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119</cp:revision>
  <dcterms:created xsi:type="dcterms:W3CDTF">2025-05-31T15:31:52Z</dcterms:created>
  <dcterms:modified xsi:type="dcterms:W3CDTF">2025-06-09T17:06:46Z</dcterms:modified>
</cp:coreProperties>
</file>