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9"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300"/>
    <a:srgbClr val="FF0000"/>
    <a:srgbClr val="2600FF"/>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8"/>
    <p:restoredTop sz="94098"/>
  </p:normalViewPr>
  <p:slideViewPr>
    <p:cSldViewPr snapToGrid="0">
      <p:cViewPr varScale="1">
        <p:scale>
          <a:sx n="110" d="100"/>
          <a:sy n="110" d="100"/>
        </p:scale>
        <p:origin x="344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Partition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1.4009087867411897E-2"/>
                  <c:y val="0.11795306556858211"/>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6/16/25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6/16/25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17" Type="http://schemas.openxmlformats.org/officeDocument/2006/relationships/image" Target="../media/image105.png"/><Relationship Id="rId2" Type="http://schemas.openxmlformats.org/officeDocument/2006/relationships/image" Target="../media/image97.png"/><Relationship Id="rId16" Type="http://schemas.openxmlformats.org/officeDocument/2006/relationships/image" Target="../media/image104.png"/><Relationship Id="rId1" Type="http://schemas.openxmlformats.org/officeDocument/2006/relationships/slideLayout" Target="../slideLayouts/slideLayout7.xml"/><Relationship Id="rId11" Type="http://schemas.openxmlformats.org/officeDocument/2006/relationships/image" Target="../media/image100.png"/><Relationship Id="rId15" Type="http://schemas.openxmlformats.org/officeDocument/2006/relationships/image" Target="../media/image99.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0.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1.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2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2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7.xml"/><Relationship Id="rId4" Type="http://schemas.openxmlformats.org/officeDocument/2006/relationships/image" Target="../media/image178.png"/></Relationships>
</file>

<file path=ppt/slides/_rels/slide28.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0.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79.png"/><Relationship Id="rId33" Type="http://schemas.openxmlformats.org/officeDocument/2006/relationships/image" Target="../media/image89.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8.png"/><Relationship Id="rId37" Type="http://schemas.openxmlformats.org/officeDocument/2006/relationships/image" Target="../media/image93.png"/><Relationship Id="rId40"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4.png"/><Relationship Id="rId36" Type="http://schemas.openxmlformats.org/officeDocument/2006/relationships/image" Target="../media/image92.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7.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 Id="rId30" Type="http://schemas.openxmlformats.org/officeDocument/2006/relationships/image" Target="../media/image86.png"/><Relationship Id="rId35" Type="http://schemas.openxmlformats.org/officeDocument/2006/relationships/image" Target="../media/image91.png"/><Relationship Id="rId8" Type="http://schemas.openxmlformats.org/officeDocument/2006/relationships/image" Target="../media/image5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509753" y="4594578"/>
            <a:ext cx="8094699" cy="202544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886979" y="4773458"/>
            <a:ext cx="3056264" cy="183375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3680201" y="4633771"/>
            <a:ext cx="4475988" cy="369332"/>
          </a:xfrm>
          <a:prstGeom prst="rect">
            <a:avLst/>
          </a:prstGeom>
          <a:noFill/>
        </p:spPr>
        <p:txBody>
          <a:bodyPr wrap="square" rtlCol="0" anchor="ctr">
            <a:spAutoFit/>
          </a:bodyPr>
          <a:lstStyle/>
          <a:p>
            <a:pPr algn="ctr"/>
            <a:r>
              <a:rPr lang="en-US" b="1" dirty="0"/>
              <a:t>BETA, Z and P</a:t>
            </a:r>
          </a:p>
        </p:txBody>
      </p:sp>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3812630977"/>
              </p:ext>
            </p:extLst>
          </p:nvPr>
        </p:nvGraphicFramePr>
        <p:xfrm>
          <a:off x="4852556" y="1409267"/>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509754" y="6714377"/>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cxnSp>
        <p:nvCxnSpPr>
          <p:cNvPr id="39" name="Straight Connector 38">
            <a:extLst>
              <a:ext uri="{FF2B5EF4-FFF2-40B4-BE49-F238E27FC236}">
                <a16:creationId xmlns:a16="http://schemas.microsoft.com/office/drawing/2014/main" id="{97D0D8BF-868B-E785-6264-DE9FED228415}"/>
              </a:ext>
            </a:extLst>
          </p:cNvPr>
          <p:cNvCxnSpPr>
            <a:cxnSpLocks/>
            <a:stCxn id="9" idx="2"/>
          </p:cNvCxnSpPr>
          <p:nvPr/>
        </p:nvCxnSpPr>
        <p:spPr>
          <a:xfrm>
            <a:off x="2458703" y="3833337"/>
            <a:ext cx="0" cy="273436"/>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3157B5BF-0AF9-6D5C-6A81-2645C1D66988}"/>
              </a:ext>
            </a:extLst>
          </p:cNvPr>
          <p:cNvCxnSpPr>
            <a:cxnSpLocks/>
          </p:cNvCxnSpPr>
          <p:nvPr/>
        </p:nvCxnSpPr>
        <p:spPr>
          <a:xfrm>
            <a:off x="6600305" y="3833336"/>
            <a:ext cx="0" cy="273436"/>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4D4A991F-230F-C3F8-30B2-3D7A3050D5E9}"/>
              </a:ext>
            </a:extLst>
          </p:cNvPr>
          <p:cNvCxnSpPr>
            <a:cxnSpLocks/>
          </p:cNvCxnSpPr>
          <p:nvPr/>
        </p:nvCxnSpPr>
        <p:spPr>
          <a:xfrm flipH="1" flipV="1">
            <a:off x="2466322" y="4087324"/>
            <a:ext cx="4141603" cy="11828"/>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0" name="TextBox 49">
            <a:extLst>
              <a:ext uri="{FF2B5EF4-FFF2-40B4-BE49-F238E27FC236}">
                <a16:creationId xmlns:a16="http://schemas.microsoft.com/office/drawing/2014/main" id="{11467C42-25B1-0ED6-3910-9DA889FCA4EF}"/>
              </a:ext>
            </a:extLst>
          </p:cNvPr>
          <p:cNvSpPr txBox="1"/>
          <p:nvPr/>
        </p:nvSpPr>
        <p:spPr>
          <a:xfrm>
            <a:off x="2034204" y="4158723"/>
            <a:ext cx="5077929" cy="461665"/>
          </a:xfrm>
          <a:prstGeom prst="rect">
            <a:avLst/>
          </a:prstGeom>
          <a:noFill/>
        </p:spPr>
        <p:txBody>
          <a:bodyPr wrap="none" rtlCol="0">
            <a:spAutoFit/>
          </a:bodyPr>
          <a:lstStyle/>
          <a:p>
            <a:pPr algn="ctr"/>
            <a:r>
              <a:rPr lang="en-US" sz="1200" dirty="0"/>
              <a:t>Summary statistics summarizes the key information in the individual-level data</a:t>
            </a:r>
          </a:p>
          <a:p>
            <a:pPr algn="ctr"/>
            <a:r>
              <a:rPr lang="en-US" sz="1200" dirty="0"/>
              <a:t>and servers as data input for many downstream analysis.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0E27865-D72B-42FC-D387-023B03AFD14F}"/>
                  </a:ext>
                </a:extLst>
              </p:cNvPr>
              <p:cNvSpPr txBox="1"/>
              <p:nvPr/>
            </p:nvSpPr>
            <p:spPr>
              <a:xfrm>
                <a:off x="5918195" y="2871719"/>
                <a:ext cx="1217834"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𝑍</m:t>
                      </m:r>
                      <m:r>
                        <a:rPr lang="en-US" i="1">
                          <a:latin typeface="Cambria Math" panose="02040503050406030204" pitchFamily="18" charset="0"/>
                        </a:rPr>
                        <m:t>=</m:t>
                      </m:r>
                      <m:f>
                        <m:fPr>
                          <m:ctrlPr>
                            <a:rPr lang="en-US" i="1">
                              <a:latin typeface="Cambria Math" panose="02040503050406030204" pitchFamily="18" charset="0"/>
                            </a:rPr>
                          </m:ctrlPr>
                        </m:fPr>
                        <m:num>
                          <m:r>
                            <m:rPr>
                              <m:nor/>
                            </m:rPr>
                            <a:rPr lang="en-US">
                              <a:latin typeface="Cambria Math" panose="02040503050406030204" pitchFamily="18" charset="0"/>
                            </a:rPr>
                            <m:t>BETA</m:t>
                          </m:r>
                        </m:num>
                        <m:den>
                          <m:r>
                            <a:rPr lang="en-US" i="1">
                              <a:latin typeface="Cambria Math" panose="02040503050406030204" pitchFamily="18" charset="0"/>
                            </a:rPr>
                            <m:t>𝑆𝐸</m:t>
                          </m:r>
                        </m:den>
                      </m:f>
                    </m:oMath>
                  </m:oMathPara>
                </a14:m>
                <a:endParaRPr lang="en-US" dirty="0"/>
              </a:p>
            </p:txBody>
          </p:sp>
        </mc:Choice>
        <mc:Fallback xmlns="">
          <p:sp>
            <p:nvSpPr>
              <p:cNvPr id="51" name="TextBox 50">
                <a:extLst>
                  <a:ext uri="{FF2B5EF4-FFF2-40B4-BE49-F238E27FC236}">
                    <a16:creationId xmlns:a16="http://schemas.microsoft.com/office/drawing/2014/main" id="{40E27865-D72B-42FC-D387-023B03AFD14F}"/>
                  </a:ext>
                </a:extLst>
              </p:cNvPr>
              <p:cNvSpPr txBox="1">
                <a:spLocks noRot="1" noChangeAspect="1" noMove="1" noResize="1" noEditPoints="1" noAdjustHandles="1" noChangeArrowheads="1" noChangeShapeType="1" noTextEdit="1"/>
              </p:cNvSpPr>
              <p:nvPr/>
            </p:nvSpPr>
            <p:spPr>
              <a:xfrm>
                <a:off x="5918195" y="2871719"/>
                <a:ext cx="1217834" cy="612796"/>
              </a:xfrm>
              <a:prstGeom prst="rect">
                <a:avLst/>
              </a:prstGeom>
              <a:blipFill>
                <a:blip r:embed="rId16"/>
                <a:stretch>
                  <a:fillRect b="-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5DB4D7A-2C0A-E99B-EBD7-09195311BF52}"/>
                  </a:ext>
                </a:extLst>
              </p:cNvPr>
              <p:cNvSpPr txBox="1"/>
              <p:nvPr/>
            </p:nvSpPr>
            <p:spPr>
              <a:xfrm>
                <a:off x="4399530" y="4919393"/>
                <a:ext cx="3857491" cy="1596206"/>
              </a:xfrm>
              <a:prstGeom prst="rect">
                <a:avLst/>
              </a:prstGeom>
              <a:noFill/>
            </p:spPr>
            <p:txBody>
              <a:bodyPr wrap="square" rtlCol="0">
                <a:spAutoFit/>
              </a:bodyPr>
              <a:lstStyle/>
              <a:p>
                <a:pPr marL="285750" indent="-285750" algn="just">
                  <a:buFont typeface="Arial" panose="020B0604020202020204" pitchFamily="34" charset="0"/>
                  <a:buChar char="•"/>
                </a:pP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a noisy measurement of the X-Y relationship, which we can use many methods (such as OLS) to estimate</a:t>
                </a:r>
              </a:p>
              <a:p>
                <a:pPr marL="285750" indent="-285750" algn="just">
                  <a:buFont typeface="Arial" panose="020B0604020202020204" pitchFamily="34" charset="0"/>
                  <a:buChar char="•"/>
                </a:pPr>
                <a:r>
                  <a:rPr lang="en-US" sz="1600" dirty="0"/>
                  <a:t>Z: a standardized measurement that quantifies how many standard deviations the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i="1">
                        <a:latin typeface="Cambria Math" panose="02040503050406030204" pitchFamily="18" charset="0"/>
                        <a:ea typeface="Cambria Math" panose="02040503050406030204" pitchFamily="18" charset="0"/>
                      </a:rPr>
                      <m:t> </m:t>
                    </m:r>
                  </m:oMath>
                </a14:m>
                <a:r>
                  <a:rPr lang="en-US" sz="1600" dirty="0"/>
                  <a:t>is away from zero</a:t>
                </a:r>
              </a:p>
            </p:txBody>
          </p:sp>
        </mc:Choice>
        <mc:Fallback xmlns="">
          <p:sp>
            <p:nvSpPr>
              <p:cNvPr id="52" name="TextBox 51">
                <a:extLst>
                  <a:ext uri="{FF2B5EF4-FFF2-40B4-BE49-F238E27FC236}">
                    <a16:creationId xmlns:a16="http://schemas.microsoft.com/office/drawing/2014/main" id="{15DB4D7A-2C0A-E99B-EBD7-09195311BF52}"/>
                  </a:ext>
                </a:extLst>
              </p:cNvPr>
              <p:cNvSpPr txBox="1">
                <a:spLocks noRot="1" noChangeAspect="1" noMove="1" noResize="1" noEditPoints="1" noAdjustHandles="1" noChangeArrowheads="1" noChangeShapeType="1" noTextEdit="1"/>
              </p:cNvSpPr>
              <p:nvPr/>
            </p:nvSpPr>
            <p:spPr>
              <a:xfrm>
                <a:off x="4399530" y="4919393"/>
                <a:ext cx="3857491" cy="1596206"/>
              </a:xfrm>
              <a:prstGeom prst="rect">
                <a:avLst/>
              </a:prstGeom>
              <a:blipFill>
                <a:blip r:embed="rId17"/>
                <a:stretch>
                  <a:fillRect l="-658" t="-787" r="-987" b="-3150"/>
                </a:stretch>
              </a:blipFill>
            </p:spPr>
            <p:txBody>
              <a:bodyPr/>
              <a:lstStyle/>
              <a:p>
                <a:r>
                  <a:rPr lang="en-US">
                    <a:noFill/>
                  </a:rPr>
                  <a:t> </a:t>
                </a:r>
              </a:p>
            </p:txBody>
          </p:sp>
        </mc:Fallback>
      </mc:AlternateContent>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2965336685"/>
              </p:ext>
            </p:extLst>
          </p:nvPr>
        </p:nvGraphicFramePr>
        <p:xfrm>
          <a:off x="548640" y="1444896"/>
          <a:ext cx="8314006" cy="5002203"/>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a:t>
                </a:r>
                <a:r>
                  <a:rPr lang="en-US" sz="1400" baseline="-25000" dirty="0"/>
                  <a:t>P</a:t>
                </a:r>
                <a:r>
                  <a:rPr lang="en-US" sz="1400" dirty="0"/>
                  <a:t> = Var</a:t>
                </a:r>
                <a:r>
                  <a:rPr lang="en-US" sz="1400" baseline="-25000" dirty="0"/>
                  <a:t>G</a:t>
                </a:r>
                <a:r>
                  <a:rPr lang="en-US" sz="1400" dirty="0"/>
                  <a:t>+Var</a:t>
                </a:r>
                <a:r>
                  <a:rPr lang="en-US" sz="1400" baseline="-25000" dirty="0"/>
                  <a:t>E</a:t>
                </a:r>
                <a:r>
                  <a:rPr lang="en-US" sz="1400" dirty="0"/>
                  <a:t>+2Cov(G,E)+Var(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a:t>
                </a:r>
                <a:r>
                  <a:rPr lang="en-US" sz="1400" dirty="0" err="1"/>
                  <a:t>Var</a:t>
                </a:r>
                <a:r>
                  <a:rPr lang="en-US" sz="1400" baseline="-25000" dirty="0" err="1"/>
                  <a:t>A</a:t>
                </a:r>
                <a:r>
                  <a:rPr lang="en-US" sz="1400" dirty="0" err="1"/>
                  <a:t>+Var</a:t>
                </a:r>
                <a:r>
                  <a:rPr lang="en-US" sz="1400" baseline="-25000" dirty="0" err="1"/>
                  <a:t>D</a:t>
                </a:r>
                <a:r>
                  <a:rPr lang="en-US" sz="1400" dirty="0" err="1"/>
                  <a:t>+Var</a:t>
                </a:r>
                <a:r>
                  <a:rPr lang="en-US" sz="1400" baseline="-25000" dirty="0" err="1"/>
                  <a:t>R</a:t>
                </a:r>
                <a:r>
                  <a:rPr lang="en-US" sz="1400" dirty="0" err="1"/>
                  <a:t>+Var</a:t>
                </a:r>
                <a:r>
                  <a:rPr lang="en-US" sz="1400" baseline="-25000" dirty="0" err="1"/>
                  <a:t>I</a:t>
                </a:r>
                <a:endParaRPr lang="en-US" sz="1400" baseline="-25000" dirty="0"/>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a:t>
                </a:r>
                <a:r>
                  <a:rPr lang="en-US" sz="1400" dirty="0" err="1"/>
                  <a:t>Var</a:t>
                </a:r>
                <a:r>
                  <a:rPr lang="en-US" sz="1400" baseline="-25000" dirty="0" err="1"/>
                  <a:t>A</a:t>
                </a:r>
                <a:endParaRPr lang="en-US" sz="1400" dirty="0"/>
              </a:p>
            </p:txBody>
          </p:sp>
        </mc:Choice>
        <mc:Fallback>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Incorrect</a:t>
            </a:r>
          </a:p>
          <a:p>
            <a:pPr algn="ctr"/>
            <a:r>
              <a:rPr lang="en-US" sz="1400" dirty="0">
                <a:solidFill>
                  <a:srgbClr val="CD5186"/>
                </a:solidFill>
              </a:rPr>
              <a:t>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2" y="881691"/>
            <a:ext cx="8299936" cy="41797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2551162" y="3281456"/>
            <a:ext cx="4041676" cy="307777"/>
          </a:xfrm>
          <a:prstGeom prst="rect">
            <a:avLst/>
          </a:prstGeom>
          <a:noFill/>
          <a:ln>
            <a:noFill/>
          </a:ln>
        </p:spPr>
        <p:txBody>
          <a:bodyPr wrap="square" rtlCol="0">
            <a:spAutoFit/>
          </a:bodyPr>
          <a:lstStyle/>
          <a:p>
            <a:pPr algn="ctr"/>
            <a:r>
              <a:rPr lang="en-US" sz="1400" dirty="0">
                <a:solidFill>
                  <a:schemeClr val="accent2">
                    <a:lumMod val="75000"/>
                  </a:schemeClr>
                </a:solidFill>
              </a:rPr>
              <a:t>Other Effect (e.g., through nutritional absorption)</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600438"/>
              </a:xfrm>
              <a:prstGeom prst="rect">
                <a:avLst/>
              </a:prstGeom>
              <a:noFill/>
            </p:spPr>
            <p:txBody>
              <a:bodyPr wrap="square" rtlCol="0">
                <a:spAutoFit/>
              </a:bodyPr>
              <a:lstStyle/>
              <a:p>
                <a:pPr algn="ctr"/>
                <a:r>
                  <a:rPr lang="en-US" b="1" i="1" dirty="0"/>
                  <a:t>Total Effect = Effect of interest + Other Effect</a:t>
                </a:r>
              </a:p>
              <a:p>
                <a:pPr marL="285750" indent="-285750">
                  <a:buFont typeface="Arial" panose="020B0604020202020204" pitchFamily="34" charset="0"/>
                  <a:buChar char="•"/>
                </a:pPr>
                <a:r>
                  <a:rPr lang="en-US" sz="1600" dirty="0"/>
                  <a:t>Effect through mediator:</a:t>
                </a:r>
                <a:r>
                  <a:rPr lang="en-US" sz="1600" i="1" dirty="0"/>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oMath>
                </a14:m>
                <a:r>
                  <a:rPr lang="en-US" sz="1600" dirty="0"/>
                  <a:t>, mediated pathway</a:t>
                </a:r>
              </a:p>
              <a:p>
                <a:pPr marL="285750" indent="-285750">
                  <a:buFont typeface="Arial" panose="020B0604020202020204" pitchFamily="34" charset="0"/>
                  <a:buChar char="•"/>
                </a:pPr>
                <a:r>
                  <a:rPr lang="en-US" sz="1600" dirty="0"/>
                  <a:t>To estimate the effect NOT through mediator, one should control for mediator.</a:t>
                </a:r>
              </a:p>
              <a:p>
                <a:pPr marL="742950" lvl="1" indent="-285750">
                  <a:buFont typeface="Arial" panose="020B0604020202020204" pitchFamily="34" charset="0"/>
                  <a:buChar char="•"/>
                </a:pPr>
                <a:r>
                  <a:rPr lang="en-US" sz="1600" dirty="0"/>
                  <a:t>In this case, this is the </a:t>
                </a:r>
                <a:r>
                  <a:rPr lang="en-US" sz="1600" b="1" dirty="0"/>
                  <a:t>unmeasured pleiotropy</a:t>
                </a:r>
              </a:p>
              <a:p>
                <a:pPr marL="285750" indent="-285750">
                  <a:buFont typeface="Arial" panose="020B0604020202020204" pitchFamily="34" charset="0"/>
                  <a:buChar char="•"/>
                </a:pPr>
                <a:r>
                  <a:rPr lang="en-US" sz="1600" dirty="0"/>
                  <a:t>To estimate total effect, one should not control for mediator.</a:t>
                </a:r>
              </a:p>
              <a:p>
                <a:endParaRPr lang="en-US" sz="1600"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600438"/>
              </a:xfrm>
              <a:prstGeom prst="rect">
                <a:avLst/>
              </a:prstGeom>
              <a:blipFill>
                <a:blip r:embed="rId3"/>
                <a:stretch>
                  <a:fillRect l="-360" t="-2381"/>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185504" y="5745335"/>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algn="ctr"/>
                <a14:m>
                  <m:oMath xmlns:m="http://schemas.openxmlformats.org/officeDocument/2006/math">
                    <m:acc>
                      <m:accPr>
                        <m:chr m:val="̂"/>
                        <m:ctrlPr>
                          <a:rPr lang="en-US" sz="1350" i="1" smtClean="0">
                            <a:latin typeface="Cambria Math" panose="02040503050406030204" pitchFamily="18" charset="0"/>
                            <a:ea typeface="Cambria Math" panose="02040503050406030204" pitchFamily="18" charset="0"/>
                          </a:rPr>
                        </m:ctrlPr>
                      </m:accPr>
                      <m:e>
                        <m:r>
                          <a:rPr lang="en-US" sz="1350" i="1">
                            <a:latin typeface="Cambria Math" panose="02040503050406030204" pitchFamily="18" charset="0"/>
                            <a:ea typeface="Cambria Math" panose="02040503050406030204" pitchFamily="18" charset="0"/>
                          </a:rPr>
                          <m:t>𝛽</m:t>
                        </m:r>
                      </m:e>
                    </m:acc>
                    <m:r>
                      <a:rPr lang="en-US" sz="1350" i="1">
                        <a:latin typeface="Cambria Math" panose="02040503050406030204" pitchFamily="18" charset="0"/>
                        <a:ea typeface="Cambria Math" panose="02040503050406030204" pitchFamily="18" charset="0"/>
                      </a:rPr>
                      <m:t>=</m:t>
                    </m:r>
                    <m:f>
                      <m:fPr>
                        <m:ctrlPr>
                          <a:rPr lang="en-US" sz="1350" i="1">
                            <a:latin typeface="Cambria Math" panose="02040503050406030204" pitchFamily="18" charset="0"/>
                            <a:ea typeface="Cambria Math" panose="02040503050406030204" pitchFamily="18" charset="0"/>
                          </a:rPr>
                        </m:ctrlPr>
                      </m:fPr>
                      <m:num>
                        <m:nary>
                          <m:naryPr>
                            <m:chr m:val="∑"/>
                            <m:limLoc m:val="subSup"/>
                            <m:supHide m:val="on"/>
                            <m:ctrlPr>
                              <a:rPr lang="en-US" sz="1350" i="1">
                                <a:latin typeface="Cambria Math" panose="02040503050406030204" pitchFamily="18" charset="0"/>
                                <a:ea typeface="Cambria Math" panose="02040503050406030204" pitchFamily="18" charset="0"/>
                              </a:rPr>
                            </m:ctrlPr>
                          </m:naryPr>
                          <m:sub>
                            <m:r>
                              <m:rPr>
                                <m:brk m:alnAt="9"/>
                              </m:rPr>
                              <a:rPr lang="en-US" sz="1350" i="1">
                                <a:latin typeface="Cambria Math" panose="02040503050406030204" pitchFamily="18" charset="0"/>
                                <a:ea typeface="Cambria Math" panose="02040503050406030204" pitchFamily="18" charset="0"/>
                              </a:rPr>
                              <m:t>𝑘</m:t>
                            </m:r>
                          </m:sub>
                          <m:sup/>
                          <m:e>
                            <m:sSubSup>
                              <m:sSubSupPr>
                                <m:ctrlPr>
                                  <a:rPr lang="en-US" sz="1350" i="1" smtClean="0">
                                    <a:latin typeface="Cambria Math" panose="02040503050406030204" pitchFamily="18" charset="0"/>
                                    <a:ea typeface="Cambria Math" panose="02040503050406030204" pitchFamily="18" charset="0"/>
                                  </a:rPr>
                                </m:ctrlPr>
                              </m:sSubSupPr>
                              <m:e>
                                <m:r>
                                  <a:rPr lang="en-US" sz="1350" b="0" i="1" smtClean="0">
                                    <a:latin typeface="Cambria Math" panose="02040503050406030204" pitchFamily="18" charset="0"/>
                                    <a:ea typeface="Cambria Math" panose="02040503050406030204" pitchFamily="18" charset="0"/>
                                  </a:rPr>
                                  <m:t>𝑤</m:t>
                                </m:r>
                              </m:e>
                              <m:sub>
                                <m:r>
                                  <a:rPr lang="en-US" sz="1350" b="0" i="1" smtClean="0">
                                    <a:latin typeface="Cambria Math" panose="02040503050406030204" pitchFamily="18" charset="0"/>
                                    <a:ea typeface="Cambria Math" panose="02040503050406030204" pitchFamily="18" charset="0"/>
                                  </a:rPr>
                                  <m:t>𝑘</m:t>
                                </m:r>
                              </m:sub>
                              <m:sup>
                                <m:r>
                                  <a:rPr lang="en-US" sz="1350" b="0" i="1" smtClean="0">
                                    <a:latin typeface="Cambria Math" panose="02040503050406030204" pitchFamily="18" charset="0"/>
                                    <a:ea typeface="Cambria Math" panose="02040503050406030204" pitchFamily="18" charset="0"/>
                                  </a:rPr>
                                  <m:t>∗</m:t>
                                </m:r>
                              </m:sup>
                            </m:sSubSup>
                            <m:sSub>
                              <m:sSubPr>
                                <m:ctrlPr>
                                  <a:rPr lang="en-US" sz="1350" i="1">
                                    <a:latin typeface="Cambria Math" panose="02040503050406030204" pitchFamily="18" charset="0"/>
                                    <a:ea typeface="Cambria Math" panose="02040503050406030204" pitchFamily="18" charset="0"/>
                                  </a:rPr>
                                </m:ctrlPr>
                              </m:sSubPr>
                              <m:e>
                                <m:acc>
                                  <m:accPr>
                                    <m:chr m:val="̂"/>
                                    <m:ctrlPr>
                                      <a:rPr lang="en-US" sz="1350" i="1">
                                        <a:latin typeface="Cambria Math" panose="02040503050406030204" pitchFamily="18" charset="0"/>
                                        <a:ea typeface="Cambria Math" panose="02040503050406030204" pitchFamily="18" charset="0"/>
                                      </a:rPr>
                                    </m:ctrlPr>
                                  </m:accPr>
                                  <m:e>
                                    <m:r>
                                      <a:rPr lang="en-US" sz="1350" i="1">
                                        <a:latin typeface="Cambria Math" panose="02040503050406030204" pitchFamily="18" charset="0"/>
                                        <a:ea typeface="Cambria Math" panose="02040503050406030204" pitchFamily="18" charset="0"/>
                                      </a:rPr>
                                      <m:t>𝛽</m:t>
                                    </m:r>
                                  </m:e>
                                </m:acc>
                              </m:e>
                              <m:sub>
                                <m:r>
                                  <a:rPr lang="en-US" sz="135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350" i="1">
                                <a:latin typeface="Cambria Math" panose="02040503050406030204" pitchFamily="18" charset="0"/>
                                <a:ea typeface="Cambria Math" panose="02040503050406030204" pitchFamily="18" charset="0"/>
                              </a:rPr>
                            </m:ctrlPr>
                          </m:naryPr>
                          <m:sub>
                            <m:r>
                              <m:rPr>
                                <m:brk m:alnAt="9"/>
                              </m:rPr>
                              <a:rPr lang="en-US" sz="1350" i="1">
                                <a:latin typeface="Cambria Math" panose="02040503050406030204" pitchFamily="18" charset="0"/>
                                <a:ea typeface="Cambria Math" panose="02040503050406030204" pitchFamily="18" charset="0"/>
                              </a:rPr>
                              <m:t>𝑘</m:t>
                            </m:r>
                          </m:sub>
                          <m:sup/>
                          <m:e>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𝑤</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m:t>
                                </m:r>
                              </m:sup>
                            </m:sSubSup>
                          </m:e>
                        </m:nary>
                      </m:den>
                    </m:f>
                  </m:oMath>
                </a14:m>
                <a:r>
                  <a:rPr lang="en-US" sz="1350" dirty="0"/>
                  <a:t>, where</a:t>
                </a:r>
                <a:r>
                  <a:rPr lang="en-US" sz="135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𝑤</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m:t>
                        </m:r>
                      </m:sup>
                    </m:sSubSup>
                    <m:r>
                      <a:rPr lang="en-US" sz="1350" i="1">
                        <a:latin typeface="Cambria Math" panose="02040503050406030204" pitchFamily="18" charset="0"/>
                        <a:ea typeface="Cambria Math" panose="02040503050406030204" pitchFamily="18" charset="0"/>
                      </a:rPr>
                      <m:t>=</m:t>
                    </m:r>
                    <m:f>
                      <m:fPr>
                        <m:ctrlPr>
                          <a:rPr lang="en-US" sz="1350" i="1">
                            <a:latin typeface="Cambria Math" panose="02040503050406030204" pitchFamily="18" charset="0"/>
                            <a:ea typeface="Cambria Math" panose="02040503050406030204" pitchFamily="18" charset="0"/>
                          </a:rPr>
                        </m:ctrlPr>
                      </m:fPr>
                      <m:num>
                        <m:r>
                          <a:rPr lang="en-US" sz="1350" i="1">
                            <a:latin typeface="Cambria Math" panose="02040503050406030204" pitchFamily="18" charset="0"/>
                            <a:ea typeface="Cambria Math" panose="02040503050406030204" pitchFamily="18" charset="0"/>
                          </a:rPr>
                          <m:t>1</m:t>
                        </m:r>
                      </m:num>
                      <m:den>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𝑆𝐸</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2</m:t>
                            </m:r>
                          </m:sup>
                        </m:sSubSup>
                        <m:r>
                          <a:rPr lang="en-US" sz="1350" i="1">
                            <a:latin typeface="Cambria Math" panose="02040503050406030204" pitchFamily="18" charset="0"/>
                            <a:ea typeface="Cambria Math" panose="02040503050406030204" pitchFamily="18" charset="0"/>
                          </a:rPr>
                          <m:t>+</m:t>
                        </m:r>
                        <m:sSup>
                          <m:sSupPr>
                            <m:ctrlPr>
                              <a:rPr lang="en-US" sz="1350" i="1">
                                <a:latin typeface="Cambria Math" panose="02040503050406030204" pitchFamily="18" charset="0"/>
                                <a:ea typeface="Cambria Math" panose="02040503050406030204" pitchFamily="18" charset="0"/>
                              </a:rPr>
                            </m:ctrlPr>
                          </m:sSupPr>
                          <m:e>
                            <m:r>
                              <a:rPr lang="en-US" sz="1350" i="1">
                                <a:latin typeface="Cambria Math" panose="02040503050406030204" pitchFamily="18" charset="0"/>
                                <a:ea typeface="Cambria Math" panose="02040503050406030204" pitchFamily="18" charset="0"/>
                              </a:rPr>
                              <m:t>𝜏</m:t>
                            </m:r>
                          </m:e>
                          <m:sup>
                            <m:r>
                              <a:rPr lang="en-US" sz="1350" i="1">
                                <a:latin typeface="Cambria Math" panose="02040503050406030204" pitchFamily="18" charset="0"/>
                                <a:ea typeface="Cambria Math" panose="02040503050406030204" pitchFamily="18" charset="0"/>
                              </a:rPr>
                              <m:t>2</m:t>
                            </m:r>
                          </m:sup>
                        </m:sSup>
                      </m:den>
                    </m:f>
                  </m:oMath>
                </a14:m>
                <a:endParaRPr lang="en-US" sz="135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350" i="1" smtClean="0">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𝑤</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m:t>
                        </m:r>
                      </m:sup>
                    </m:sSubSup>
                  </m:oMath>
                </a14:m>
                <a:r>
                  <a:rPr lang="en-US" sz="1350" i="1" dirty="0">
                    <a:latin typeface="Cambria Math" panose="02040503050406030204" pitchFamily="18" charset="0"/>
                    <a:ea typeface="Cambria Math" panose="02040503050406030204" pitchFamily="18" charset="0"/>
                  </a:rPr>
                  <a:t> </a:t>
                </a:r>
                <a:r>
                  <a:rPr lang="en-US" sz="1350" dirty="0"/>
                  <a:t>is the random-effects weight for the </a:t>
                </a:r>
                <a14:m>
                  <m:oMath xmlns:m="http://schemas.openxmlformats.org/officeDocument/2006/math">
                    <m:r>
                      <a:rPr lang="en-US" sz="1350" i="1">
                        <a:latin typeface="Cambria Math" panose="02040503050406030204" pitchFamily="18" charset="0"/>
                        <a:ea typeface="Cambria Math" panose="02040503050406030204" pitchFamily="18" charset="0"/>
                      </a:rPr>
                      <m:t>𝑘</m:t>
                    </m:r>
                  </m:oMath>
                </a14:m>
                <a:r>
                  <a:rPr lang="en-US" sz="1350" dirty="0"/>
                  <a:t>-</a:t>
                </a:r>
                <a:r>
                  <a:rPr lang="en-US" sz="1350" dirty="0" err="1"/>
                  <a:t>th</a:t>
                </a:r>
                <a:r>
                  <a:rPr lang="en-US" sz="1350" dirty="0"/>
                  <a:t> study</a:t>
                </a:r>
                <a:endParaRPr lang="en-US" sz="135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350" i="1" smtClean="0">
                            <a:latin typeface="Cambria Math" panose="02040503050406030204" pitchFamily="18" charset="0"/>
                            <a:ea typeface="Cambria Math" panose="02040503050406030204" pitchFamily="18" charset="0"/>
                          </a:rPr>
                        </m:ctrlPr>
                      </m:sSupPr>
                      <m:e>
                        <m:r>
                          <a:rPr lang="en-US" sz="1350" i="1">
                            <a:latin typeface="Cambria Math" panose="02040503050406030204" pitchFamily="18" charset="0"/>
                            <a:ea typeface="Cambria Math" panose="02040503050406030204" pitchFamily="18" charset="0"/>
                          </a:rPr>
                          <m:t>𝜏</m:t>
                        </m:r>
                      </m:e>
                      <m:sup>
                        <m:r>
                          <a:rPr lang="en-US" sz="1350" i="1">
                            <a:latin typeface="Cambria Math" panose="02040503050406030204" pitchFamily="18" charset="0"/>
                            <a:ea typeface="Cambria Math" panose="02040503050406030204" pitchFamily="18" charset="0"/>
                          </a:rPr>
                          <m:t>2</m:t>
                        </m:r>
                      </m:sup>
                    </m:sSup>
                  </m:oMath>
                </a14:m>
                <a:r>
                  <a:rPr lang="en-US" sz="135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t="-20548" b="-2740"/>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xmlns="">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xmlns="">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D0B845A-4CEF-0246-4EEB-14D54F81C908}"/>
              </a:ext>
            </a:extLst>
          </p:cNvPr>
          <p:cNvSpPr/>
          <p:nvPr/>
        </p:nvSpPr>
        <p:spPr>
          <a:xfrm>
            <a:off x="445626" y="2449371"/>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ECCCD914-20E4-98CA-021D-65AEA3885F37}"/>
              </a:ext>
            </a:extLst>
          </p:cNvPr>
          <p:cNvSpPr txBox="1"/>
          <p:nvPr/>
        </p:nvSpPr>
        <p:spPr>
          <a:xfrm>
            <a:off x="665544" y="2571181"/>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Tree>
    <p:extLst>
      <p:ext uri="{BB962C8B-B14F-4D97-AF65-F5344CB8AC3E}">
        <p14:creationId xmlns:p14="http://schemas.microsoft.com/office/powerpoint/2010/main" val="259228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439839" y="981519"/>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439837" y="4845649"/>
            <a:ext cx="8252748" cy="37765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924021"/>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05C7D-6B0F-F4C3-A311-52A7116FC8E0}"/>
                  </a:ext>
                </a:extLst>
              </p:cNvPr>
              <p:cNvSpPr txBox="1"/>
              <p:nvPr/>
            </p:nvSpPr>
            <p:spPr>
              <a:xfrm>
                <a:off x="5223752" y="5382219"/>
                <a:ext cx="3351860"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 belief favored no effect</a:t>
                </a:r>
                <a:r>
                  <a:rPr lang="en-US" sz="1200" dirty="0"/>
                  <a:t>: Started with 60% confidence in Model 1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𝛽</m:t>
                    </m:r>
                    <m:r>
                      <a:rPr lang="en-US" sz="1200" i="1" smtClean="0">
                        <a:solidFill>
                          <a:schemeClr val="tx1"/>
                        </a:solidFill>
                        <a:latin typeface="Cambria Math" panose="02040503050406030204" pitchFamily="18" charset="0"/>
                        <a:ea typeface="Cambria Math" panose="02040503050406030204" pitchFamily="18" charset="0"/>
                      </a:rPr>
                      <m:t>=0</m:t>
                    </m:r>
                  </m:oMath>
                </a14:m>
                <a:r>
                  <a:rPr lang="en-US" sz="1200" dirty="0"/>
                  <a:t>)</a:t>
                </a:r>
                <a:endParaRPr lang="el-GR" sz="1200" dirty="0"/>
              </a:p>
              <a:p>
                <a:pPr marL="171450" indent="-171450" algn="just">
                  <a:buFont typeface="Arial" panose="020B0604020202020204" pitchFamily="34" charset="0"/>
                  <a:buChar char="•"/>
                </a:pPr>
                <a:r>
                  <a:rPr lang="en-US" sz="1200" b="1" dirty="0"/>
                  <a:t>Data supported moderate effect: </a:t>
                </a:r>
                <a:r>
                  <a:rPr lang="en-US" sz="1200" dirty="0"/>
                  <a:t>Likelihood was highest for Model 2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=0.5 </m:t>
                    </m:r>
                  </m:oMath>
                </a14:m>
                <a:r>
                  <a:rPr lang="en-US" sz="1200" b="1" dirty="0"/>
                  <a:t>)</a:t>
                </a:r>
              </a:p>
              <a:p>
                <a:pPr marL="171450" indent="-171450" algn="just">
                  <a:buFont typeface="Arial" panose="020B0604020202020204" pitchFamily="34" charset="0"/>
                  <a:buChar char="•"/>
                </a:pPr>
                <a:r>
                  <a:rPr lang="en-US" sz="1200" b="1" dirty="0"/>
                  <a:t>Posterior balanced both sources: </a:t>
                </a:r>
                <a:r>
                  <a:rPr lang="en-US" sz="1200" dirty="0"/>
                  <a:t>Final belief is 60.5% for Model 1</a:t>
                </a:r>
                <a:r>
                  <a:rPr lang="el-GR" sz="1200" dirty="0"/>
                  <a:t>, 34.6% </a:t>
                </a:r>
                <a:r>
                  <a:rPr lang="en-US" sz="1200" dirty="0"/>
                  <a:t>for Model 2</a:t>
                </a:r>
                <a:endParaRPr lang="el-GR" sz="1200" dirty="0"/>
              </a:p>
              <a:p>
                <a:pPr marL="171450" indent="-171450" algn="just">
                  <a:buFont typeface="Arial" panose="020B0604020202020204" pitchFamily="34" charset="0"/>
                  <a:buChar char="•"/>
                </a:pPr>
                <a:r>
                  <a:rPr lang="en-US" sz="1200" b="1" dirty="0"/>
                  <a:t>Strong priors resist change: </a:t>
                </a:r>
                <a:r>
                  <a:rPr lang="en-US" sz="1200" dirty="0"/>
                  <a:t>Despite data favoring Model 2, Model 1</a:t>
                </a:r>
                <a:r>
                  <a:rPr lang="el-GR" sz="1200" dirty="0"/>
                  <a:t> </a:t>
                </a:r>
                <a:r>
                  <a:rPr lang="en-US" sz="1200" dirty="0"/>
                  <a:t>remained most probable (because small sample size)</a:t>
                </a:r>
              </a:p>
            </p:txBody>
          </p:sp>
        </mc:Choice>
        <mc:Fallback xmlns="">
          <p:sp>
            <p:nvSpPr>
              <p:cNvPr id="9" name="TextBox 8">
                <a:extLst>
                  <a:ext uri="{FF2B5EF4-FFF2-40B4-BE49-F238E27FC236}">
                    <a16:creationId xmlns:a16="http://schemas.microsoft.com/office/drawing/2014/main" id="{FA805C7D-6B0F-F4C3-A311-52A7116FC8E0}"/>
                  </a:ext>
                </a:extLst>
              </p:cNvPr>
              <p:cNvSpPr txBox="1">
                <a:spLocks noRot="1" noChangeAspect="1" noMove="1" noResize="1" noEditPoints="1" noAdjustHandles="1" noChangeArrowheads="1" noChangeShapeType="1" noTextEdit="1"/>
              </p:cNvSpPr>
              <p:nvPr/>
            </p:nvSpPr>
            <p:spPr>
              <a:xfrm>
                <a:off x="5223752" y="5382219"/>
                <a:ext cx="3351860" cy="1754326"/>
              </a:xfrm>
              <a:prstGeom prst="rect">
                <a:avLst/>
              </a:prstGeom>
              <a:blipFill>
                <a:blip r:embed="rId2"/>
                <a:stretch>
                  <a:fillRect b="-714"/>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554501-EE6C-B6BC-6DAA-6748EE132F96}"/>
              </a:ext>
            </a:extLst>
          </p:cNvPr>
          <p:cNvSpPr/>
          <p:nvPr/>
        </p:nvSpPr>
        <p:spPr>
          <a:xfrm>
            <a:off x="439839" y="2792632"/>
            <a:ext cx="8252747" cy="18832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818944"/>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728237" y="3124303"/>
                <a:ext cx="5590157" cy="15091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rPr>
                        <m:t>𝑃</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𝜃</m:t>
                          </m:r>
                        </m:e>
                        <m:e>
                          <m:r>
                            <a:rPr lang="en-US" sz="1300" b="0" i="1" smtClean="0">
                              <a:latin typeface="Cambria Math" panose="02040503050406030204" pitchFamily="18" charset="0"/>
                              <a:ea typeface="Cambria Math" panose="02040503050406030204" pitchFamily="18" charset="0"/>
                            </a:rPr>
                            <m:t>𝐷</m:t>
                          </m:r>
                        </m:e>
                      </m:d>
                      <m:r>
                        <a:rPr lang="en-US" sz="1300" b="0" i="1" smtClean="0">
                          <a:latin typeface="Cambria Math" panose="02040503050406030204" pitchFamily="18" charset="0"/>
                          <a:ea typeface="Cambria Math" panose="02040503050406030204" pitchFamily="18" charset="0"/>
                        </a:rPr>
                        <m:t>=</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num>
                        <m:den>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den>
                      </m:f>
                    </m:oMath>
                  </m:oMathPara>
                </a14:m>
                <a:endParaRPr lang="en-US" sz="13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e>
                        <m:r>
                          <a:rPr lang="en-US" sz="1300" i="1">
                            <a:latin typeface="Cambria Math" panose="02040503050406030204" pitchFamily="18" charset="0"/>
                            <a:ea typeface="Cambria Math" panose="02040503050406030204" pitchFamily="18" charset="0"/>
                          </a:rPr>
                          <m:t>𝐷</m:t>
                        </m:r>
                      </m:e>
                    </m:d>
                  </m:oMath>
                </a14:m>
                <a:r>
                  <a:rPr lang="en-US" sz="1300" dirty="0"/>
                  <a:t>: the posterior (probability of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r>
                      <a:rPr lang="en-US" sz="1300" i="1">
                        <a:latin typeface="Cambria Math" panose="02040503050406030204" pitchFamily="18" charset="0"/>
                        <a:ea typeface="Cambria Math" panose="02040503050406030204" pitchFamily="18" charset="0"/>
                      </a:rPr>
                      <m:t> </m:t>
                    </m:r>
                  </m:oMath>
                </a14:m>
                <a:r>
                  <a:rPr lang="en-US" sz="1300" dirty="0"/>
                  <a:t>given data D)</a:t>
                </a: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𝐷</m:t>
                        </m:r>
                      </m:e>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likelihood (probability of observing data D given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m:rPr>
                        <m:sty m:val="p"/>
                      </m:rPr>
                      <a:rPr lang="en-US" sz="1300" b="0" i="0" smtClean="0">
                        <a:latin typeface="Cambria Math" panose="02040503050406030204" pitchFamily="18" charset="0"/>
                        <a:ea typeface="Cambria Math" panose="02040503050406030204" pitchFamily="18" charset="0"/>
                      </a:rPr>
                      <m:t>P</m:t>
                    </m:r>
                    <m:d>
                      <m:dPr>
                        <m:ctrlPr>
                          <a:rPr lang="en-US" sz="1300" b="0" i="1" smtClean="0">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prior (initial belief about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oMath>
                </a14:m>
                <a:r>
                  <a:rPr lang="en-US" sz="1300" dirty="0"/>
                  <a:t>: the evidence/marginal likelihood (total probability of observing data D)</a:t>
                </a:r>
              </a:p>
              <a:p>
                <a:pPr marL="171450" indent="-171450">
                  <a:buFont typeface="Arial" panose="020B0604020202020204" pitchFamily="34" charset="0"/>
                  <a:buChar char="•"/>
                </a:pPr>
                <a:endParaRPr lang="en-US" sz="13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728237" y="3124303"/>
                <a:ext cx="5590157" cy="1509131"/>
              </a:xfrm>
              <a:prstGeom prst="rect">
                <a:avLst/>
              </a:prstGeom>
              <a:blipFill>
                <a:blip r:embed="rId3"/>
                <a:stretch>
                  <a:fillRect l="-2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659757" y="1103329"/>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6023146" y="3150165"/>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325270" y="3150164"/>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7064638" y="33019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7064638" y="3301904"/>
                <a:ext cx="218008" cy="276999"/>
              </a:xfrm>
              <a:prstGeom prst="rect">
                <a:avLst/>
              </a:prstGeom>
              <a:blipFill>
                <a:blip r:embed="rId4"/>
                <a:stretch>
                  <a:fillRect l="-22222" r="-1666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542671" y="3156854"/>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542671" y="3156854"/>
                <a:ext cx="1160147" cy="1200329"/>
              </a:xfrm>
              <a:prstGeom prst="rect">
                <a:avLst/>
              </a:prstGeom>
              <a:blipFill>
                <a:blip r:embed="rId5"/>
                <a:stretch>
                  <a:fillRect l="-156250" t="-73913" r="-23437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361019" y="4038730"/>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6"/>
          <a:srcRect/>
          <a:stretch/>
        </p:blipFill>
        <p:spPr>
          <a:xfrm>
            <a:off x="568388" y="5343308"/>
            <a:ext cx="5234892" cy="3140935"/>
          </a:xfrm>
          <a:prstGeom prst="rect">
            <a:avLst/>
          </a:prstGeom>
        </p:spPr>
      </p:pic>
      <p:sp>
        <p:nvSpPr>
          <p:cNvPr id="3" name="TextBox 2">
            <a:extLst>
              <a:ext uri="{FF2B5EF4-FFF2-40B4-BE49-F238E27FC236}">
                <a16:creationId xmlns:a16="http://schemas.microsoft.com/office/drawing/2014/main" id="{D7491CCB-C4ED-313A-FF82-2C3F9104E545}"/>
              </a:ext>
            </a:extLst>
          </p:cNvPr>
          <p:cNvSpPr txBox="1"/>
          <p:nvPr/>
        </p:nvSpPr>
        <p:spPr>
          <a:xfrm>
            <a:off x="5479009" y="7470915"/>
            <a:ext cx="3287469" cy="738664"/>
          </a:xfrm>
          <a:prstGeom prst="rect">
            <a:avLst/>
          </a:prstGeom>
          <a:noFill/>
        </p:spPr>
        <p:txBody>
          <a:bodyPr wrap="square" rtlCol="0">
            <a:spAutoFit/>
          </a:bodyPr>
          <a:lstStyle/>
          <a:p>
            <a:r>
              <a:rPr lang="en-US" sz="1400" b="1" dirty="0"/>
              <a:t>Bayes rule shows how prior knowledge and new data combine - strong priors require strong evidence to overcome.</a:t>
            </a:r>
            <a:endParaRPr lang="en-US" sz="1400" dirty="0"/>
          </a:p>
        </p:txBody>
      </p:sp>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451413" y="981519"/>
            <a:ext cx="8241174" cy="1345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451413" y="4373122"/>
            <a:ext cx="8241174" cy="43426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451413" y="2523592"/>
            <a:ext cx="8241174" cy="16531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58099"/>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21</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e>
                                  </m:d>
                                </m:e>
                              </m:func>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num>
                        <m:den>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58099"/>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419100" y="981518"/>
            <a:ext cx="8305799" cy="14104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419101" y="4676187"/>
            <a:ext cx="8305798" cy="4097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419101" y="2523591"/>
            <a:ext cx="8305798"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b="1" i="1">
                        <a:latin typeface="Cambria Math" panose="02040503050406030204" pitchFamily="18" charset="0"/>
                        <a:ea typeface="Cambria Math" panose="02040503050406030204" pitchFamily="18" charset="0"/>
                      </a:rPr>
                      <m:t>𝛽</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578733" y="1225095"/>
            <a:ext cx="7986532" cy="923330"/>
          </a:xfrm>
          <a:prstGeom prst="rect">
            <a:avLst/>
          </a:prstGeom>
          <a:noFill/>
        </p:spPr>
        <p:txBody>
          <a:bodyPr wrap="square">
            <a:spAutoFit/>
          </a:bodyPr>
          <a:lstStyle/>
          <a:p>
            <a:pPr algn="just"/>
            <a:r>
              <a:rPr lang="en-US" dirty="0"/>
              <a:t>The Bayesian normal mean model takes your initial guess about a parameter and adjusts it based on new data, with the final estimate being a weighted average that depends on how confident you were initially versus how informative the data is.</a:t>
            </a:r>
            <a:endParaRPr lang="en-US" sz="12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𝑿𝒀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sSup>
                          <m:sSupPr>
                            <m:ctrlPr>
                              <a:rPr lang="en-US" sz="1400" b="1" i="1" smtClean="0">
                                <a:latin typeface="Cambria Math" panose="02040503050406030204" pitchFamily="18" charset="0"/>
                                <a:ea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𝑿</m:t>
                            </m:r>
                          </m:e>
                          <m:sup>
                            <m:r>
                              <a:rPr lang="en-US" sz="1400" b="1" i="1" smtClean="0">
                                <a:latin typeface="Cambria Math" panose="02040503050406030204" pitchFamily="18" charset="0"/>
                                <a:ea typeface="Cambria Math" panose="02040503050406030204" pitchFamily="18" charset="0"/>
                              </a:rPr>
                              <m:t>𝟐</m:t>
                            </m:r>
                          </m:sup>
                        </m:sSup>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15696"/>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451413" y="981518"/>
            <a:ext cx="8241174" cy="15034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Bayesian multivariate normal mean model allows us to simultaneously learn about multiple related mean parameters by combining our prior beliefs with observed data, where the model naturally accounts for correlations between the parameters and updates our uncertainty about each mean based on how much information the data provides.</a:t>
            </a:r>
          </a:p>
        </p:txBody>
      </p:sp>
      <p:sp>
        <p:nvSpPr>
          <p:cNvPr id="7" name="Rounded Rectangle 6">
            <a:extLst>
              <a:ext uri="{FF2B5EF4-FFF2-40B4-BE49-F238E27FC236}">
                <a16:creationId xmlns:a16="http://schemas.microsoft.com/office/drawing/2014/main" id="{AF1FC65D-171C-4E74-0248-9892D374B577}"/>
              </a:ext>
            </a:extLst>
          </p:cNvPr>
          <p:cNvSpPr/>
          <p:nvPr/>
        </p:nvSpPr>
        <p:spPr>
          <a:xfrm>
            <a:off x="451413" y="4590412"/>
            <a:ext cx="8241174" cy="42131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451413" y="2644907"/>
            <a:ext cx="8241174" cy="17855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53879" y="2705496"/>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0" y="3014141"/>
                <a:ext cx="7085707" cy="1416285"/>
              </a:xfrm>
              <a:prstGeom prst="rect">
                <a:avLst/>
              </a:prstGeom>
              <a:noFill/>
            </p:spPr>
            <p:txBody>
              <a:bodyPr wrap="square">
                <a:spAutoFit/>
              </a:bodyPr>
              <a:lstStyle/>
              <a:p>
                <a:r>
                  <a:rPr lang="en-US" sz="1200" dirty="0"/>
                  <a:t>In the bivariate normal mean model, if the prior is</a:t>
                </a:r>
              </a:p>
              <a:p>
                <a:pPr/>
                <a14:m>
                  <m:oMathPara xmlns:m="http://schemas.openxmlformats.org/officeDocument/2006/math">
                    <m:oMathParaPr>
                      <m:jc m:val="centerGroup"/>
                    </m:oMathParaPr>
                    <m:oMath xmlns:m="http://schemas.openxmlformats.org/officeDocument/2006/math">
                      <m:r>
                        <a:rPr lang="en-US" sz="1200" b="1" i="1">
                          <a:latin typeface="Cambria Math" panose="02040503050406030204" pitchFamily="18" charset="0"/>
                          <a:ea typeface="Cambria Math" panose="02040503050406030204" pitchFamily="18" charset="0"/>
                        </a:rPr>
                        <m:t>𝜷</m:t>
                      </m:r>
                      <m:r>
                        <a:rPr lang="en-US" sz="1200" b="1"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sub>
                              </m:sSub>
                            </m:den>
                          </m:f>
                        </m:e>
                      </m:d>
                      <m:r>
                        <a:rPr lang="en-US" sz="1200" b="1"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e>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i="1">
                                            <a:latin typeface="Cambria Math" panose="02040503050406030204" pitchFamily="18" charset="0"/>
                                            <a:ea typeface="Cambria Math" panose="02040503050406030204" pitchFamily="18" charset="0"/>
                                          </a:rPr>
                                          <m:t>0</m:t>
                                        </m:r>
                                      </m:sub>
                                    </m:sSub>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dirty="0"/>
              </a:p>
              <a:p>
                <a:r>
                  <a:rPr lang="en-US" sz="1200" dirty="0"/>
                  <a:t>And with observed data D, the posterior is:</a:t>
                </a:r>
                <a:endParaRPr lang="en-US" sz="12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0" y="3014141"/>
                <a:ext cx="7085707" cy="1416285"/>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3"/>
          <a:srcRect/>
          <a:stretch/>
        </p:blipFill>
        <p:spPr>
          <a:xfrm>
            <a:off x="451413" y="4799659"/>
            <a:ext cx="4939746" cy="3951797"/>
          </a:xfrm>
          <a:prstGeom prst="rect">
            <a:avLst/>
          </a:prstGeom>
        </p:spPr>
      </p:pic>
      <p:sp>
        <p:nvSpPr>
          <p:cNvPr id="3" name="TextBox 2">
            <a:extLst>
              <a:ext uri="{FF2B5EF4-FFF2-40B4-BE49-F238E27FC236}">
                <a16:creationId xmlns:a16="http://schemas.microsoft.com/office/drawing/2014/main" id="{422B2FB3-A74C-67BA-375B-25FFFFEACCDB}"/>
              </a:ext>
            </a:extLst>
          </p:cNvPr>
          <p:cNvSpPr txBox="1"/>
          <p:nvPr/>
        </p:nvSpPr>
        <p:spPr>
          <a:xfrm>
            <a:off x="5382865" y="4927256"/>
            <a:ext cx="3301428" cy="3539430"/>
          </a:xfrm>
          <a:prstGeom prst="rect">
            <a:avLst/>
          </a:prstGeom>
          <a:noFill/>
        </p:spPr>
        <p:txBody>
          <a:bodyPr wrap="square" rtlCol="0">
            <a:spAutoFit/>
          </a:bodyPr>
          <a:lstStyle/>
          <a:p>
            <a:r>
              <a:rPr lang="en-US" sz="1600" dirty="0"/>
              <a:t>• </a:t>
            </a:r>
            <a:r>
              <a:rPr lang="en-US" sz="1600" b="1" dirty="0"/>
              <a:t>Bayesian learning</a:t>
            </a:r>
            <a:r>
              <a:rPr lang="en-US" sz="1600" dirty="0"/>
              <a:t>: </a:t>
            </a:r>
            <a:r>
              <a:rPr lang="en-US" sz="1600" dirty="0">
                <a:solidFill>
                  <a:srgbClr val="2600FF"/>
                </a:solidFill>
              </a:rPr>
              <a:t>Prior beliefs </a:t>
            </a:r>
            <a:r>
              <a:rPr lang="en-US" sz="1600" dirty="0"/>
              <a:t>(blue) update to </a:t>
            </a:r>
            <a:r>
              <a:rPr lang="en-US" sz="1600" dirty="0">
                <a:solidFill>
                  <a:srgbClr val="FF0000"/>
                </a:solidFill>
              </a:rPr>
              <a:t>posterior (red) </a:t>
            </a:r>
            <a:r>
              <a:rPr lang="en-US" sz="1600" dirty="0"/>
              <a:t>after observing data</a:t>
            </a:r>
          </a:p>
          <a:p>
            <a:r>
              <a:rPr lang="en-US" sz="1600" dirty="0"/>
              <a:t>• </a:t>
            </a:r>
            <a:r>
              <a:rPr lang="en-US" sz="1600" b="1" dirty="0"/>
              <a:t>Uncertainty reduction</a:t>
            </a:r>
            <a:r>
              <a:rPr lang="en-US" sz="1600" dirty="0"/>
              <a:t>: Posterior contours are tighter, showing less uncertainty</a:t>
            </a:r>
          </a:p>
          <a:p>
            <a:r>
              <a:rPr lang="en-US" sz="1600" dirty="0"/>
              <a:t>• </a:t>
            </a:r>
            <a:r>
              <a:rPr lang="en-US" sz="1600" b="1" dirty="0"/>
              <a:t>Balanced compromise</a:t>
            </a:r>
            <a:r>
              <a:rPr lang="en-US" sz="1600" dirty="0"/>
              <a:t>: Posterior mean balances prior beliefs with data evidence</a:t>
            </a:r>
          </a:p>
          <a:p>
            <a:r>
              <a:rPr lang="en-US" sz="1600" dirty="0"/>
              <a:t>• </a:t>
            </a:r>
            <a:r>
              <a:rPr lang="en-US" sz="1600" b="1" dirty="0"/>
              <a:t>Correlation structure</a:t>
            </a:r>
            <a:r>
              <a:rPr lang="en-US" sz="1600" dirty="0"/>
              <a:t>: Elliptical shape captures parameter relationships</a:t>
            </a:r>
          </a:p>
          <a:p>
            <a:r>
              <a:rPr lang="en-US" sz="1600" dirty="0"/>
              <a:t>• </a:t>
            </a:r>
            <a:r>
              <a:rPr lang="en-US" sz="1600" b="1" dirty="0"/>
              <a:t>Learning from data</a:t>
            </a:r>
            <a:r>
              <a:rPr lang="en-US" sz="1600" dirty="0"/>
              <a:t>: Posterior moves closer to </a:t>
            </a:r>
            <a:r>
              <a:rPr lang="en-US" sz="1600" dirty="0">
                <a:solidFill>
                  <a:srgbClr val="016300"/>
                </a:solidFill>
              </a:rPr>
              <a:t>true effects (green)</a:t>
            </a:r>
          </a:p>
        </p:txBody>
      </p:sp>
      <p:sp>
        <p:nvSpPr>
          <p:cNvPr id="5" name="TextBox 4">
            <a:extLst>
              <a:ext uri="{FF2B5EF4-FFF2-40B4-BE49-F238E27FC236}">
                <a16:creationId xmlns:a16="http://schemas.microsoft.com/office/drawing/2014/main" id="{E71F4F11-16E8-2AA4-10FC-62508B2A8EED}"/>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451413" y="981519"/>
            <a:ext cx="8241174" cy="11734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451413" y="4572000"/>
            <a:ext cx="8241174" cy="427105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451413" y="2294079"/>
            <a:ext cx="8241174" cy="21084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367529"/>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690341"/>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𝐶</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𝑐</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𝑐</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690341"/>
                <a:ext cx="7085707" cy="784638"/>
              </a:xfrm>
              <a:prstGeom prst="rect">
                <a:avLst/>
              </a:prstGeom>
              <a:blipFill>
                <a:blip r:embed="rId2"/>
                <a:stretch>
                  <a:fillRect t="-93651" b="-15238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659703" y="1066290"/>
            <a:ext cx="7893987"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540315"/>
                <a:ext cx="7085707" cy="836576"/>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𝐶</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oMath>
                </a14:m>
                <a:r>
                  <a:rPr lang="en-US" sz="1200" dirty="0">
                    <a:ea typeface="Cambria Math" panose="02040503050406030204" pitchFamily="18" charset="0"/>
                  </a:rPr>
                  <a:t>: mixture weight for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𝑐</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a:rPr lang="en-US" sz="1200" b="0" i="1" smtClean="0">
                            <a:latin typeface="Cambria Math" panose="02040503050406030204" pitchFamily="18" charset="0"/>
                            <a:ea typeface="Cambria Math" panose="02040503050406030204" pitchFamily="18" charset="0"/>
                          </a:rPr>
                          <m:t>𝑐</m:t>
                        </m:r>
                        <m:r>
                          <a:rPr lang="en-US" sz="1200" i="1">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ea typeface="Cambria Math" panose="02040503050406030204" pitchFamily="18" charset="0"/>
                          </a:rPr>
                          <m:t>𝐶</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𝑐</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𝑐</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p>
              <a:p>
                <a:pPr marL="171450" indent="-171450">
                  <a:buFont typeface="Arial" panose="020B0604020202020204" pitchFamily="34" charset="0"/>
                  <a:buChar char="•"/>
                </a:pPr>
                <a:r>
                  <a:rPr lang="en-US" sz="1200" dirty="0">
                    <a:ea typeface="Cambria Math" panose="02040503050406030204" pitchFamily="18" charset="0"/>
                  </a:rPr>
                  <a:t>Why important? </a:t>
                </a:r>
                <a:r>
                  <a:rPr lang="en-US" sz="1200" b="1" dirty="0">
                    <a:ea typeface="Cambria Math" panose="02040503050406030204" pitchFamily="18" charset="0"/>
                  </a:rPr>
                  <a:t>Genetic architectures naturally have multiple classes of effects.</a:t>
                </a: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540315"/>
                <a:ext cx="7085707" cy="836576"/>
              </a:xfrm>
              <a:prstGeom prst="rect">
                <a:avLst/>
              </a:prstGeom>
              <a:blipFill>
                <a:blip r:embed="rId3"/>
                <a:stretch>
                  <a:fillRect t="-8955" b="-746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361527" y="4901008"/>
            <a:ext cx="6420946" cy="3852568"/>
          </a:xfrm>
          <a:prstGeom prst="rect">
            <a:avLst/>
          </a:prstGeom>
        </p:spPr>
      </p:pic>
      <p:sp>
        <p:nvSpPr>
          <p:cNvPr id="5" name="TextBox 4">
            <a:extLst>
              <a:ext uri="{FF2B5EF4-FFF2-40B4-BE49-F238E27FC236}">
                <a16:creationId xmlns:a16="http://schemas.microsoft.com/office/drawing/2014/main" id="{E84659BE-930D-39C8-F136-DB60FBD05B66}"/>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451413" y="981519"/>
            <a:ext cx="8241174" cy="123303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451413" y="4676173"/>
            <a:ext cx="8241174" cy="41761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451413" y="2465717"/>
            <a:ext cx="8241174" cy="194423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17999"/>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03633"/>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16519"/>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367607"/>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478034"/>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33638"/>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448251"/>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20753"/>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797957" y="4804378"/>
            <a:ext cx="5462838" cy="3277703"/>
          </a:xfrm>
          <a:prstGeom prst="rect">
            <a:avLst/>
          </a:prstGeom>
        </p:spPr>
      </p:pic>
      <p:sp>
        <p:nvSpPr>
          <p:cNvPr id="12" name="TextBox 11">
            <a:extLst>
              <a:ext uri="{FF2B5EF4-FFF2-40B4-BE49-F238E27FC236}">
                <a16:creationId xmlns:a16="http://schemas.microsoft.com/office/drawing/2014/main" id="{15BB7FFD-738F-F64B-6B63-48C129F0CE49}"/>
              </a:ext>
            </a:extLst>
          </p:cNvPr>
          <p:cNvSpPr txBox="1"/>
          <p:nvPr/>
        </p:nvSpPr>
        <p:spPr>
          <a:xfrm>
            <a:off x="1018519" y="7989647"/>
            <a:ext cx="7414017" cy="1015663"/>
          </a:xfrm>
          <a:prstGeom prst="rect">
            <a:avLst/>
          </a:prstGeom>
          <a:noFill/>
        </p:spPr>
        <p:txBody>
          <a:bodyPr wrap="none" rtlCol="0">
            <a:spAutoFit/>
          </a:bodyPr>
          <a:lstStyle/>
          <a:p>
            <a:r>
              <a:rPr lang="en-US" sz="1200" dirty="0"/>
              <a:t>• </a:t>
            </a:r>
            <a:r>
              <a:rPr lang="en-US" sz="1200" b="1" dirty="0"/>
              <a:t>Model Selection</a:t>
            </a:r>
            <a:r>
              <a:rPr lang="en-US" sz="1200" dirty="0"/>
              <a:t>: Posterior odds = Bayes Factor × Prior odds. With equal priors, BF directly gives model preference</a:t>
            </a:r>
          </a:p>
          <a:p>
            <a:r>
              <a:rPr lang="en-US" sz="1200" dirty="0"/>
              <a:t>• </a:t>
            </a:r>
            <a:r>
              <a:rPr lang="en-US" sz="1200" b="1" dirty="0"/>
              <a:t>Conjugate Case</a:t>
            </a:r>
            <a:r>
              <a:rPr lang="en-US" sz="1200" dirty="0"/>
              <a:t>: When prior and likelihood are conjugate, marginal likelihood has closed-form solution</a:t>
            </a:r>
          </a:p>
          <a:p>
            <a:r>
              <a:rPr lang="en-US" sz="1200" dirty="0"/>
              <a:t>• </a:t>
            </a:r>
            <a:r>
              <a:rPr lang="en-US" sz="1200" b="1" dirty="0"/>
              <a:t>Non-conjugate Case</a:t>
            </a:r>
            <a:r>
              <a:rPr lang="en-US" sz="1200" dirty="0"/>
              <a:t>: Requires numerical integration (grid methods, MCMC, variational Bayes, etc.)</a:t>
            </a:r>
          </a:p>
          <a:p>
            <a:r>
              <a:rPr lang="en-US" sz="1200" dirty="0"/>
              <a:t>• </a:t>
            </a:r>
            <a:r>
              <a:rPr lang="en-US" sz="1200" b="1" dirty="0"/>
              <a:t>Computational Challenge</a:t>
            </a:r>
            <a:r>
              <a:rPr lang="en-US" sz="1200" dirty="0"/>
              <a:t>: Real GWAS with millions of variants needs efficient approximation methods</a:t>
            </a:r>
          </a:p>
          <a:p>
            <a:endParaRPr lang="en-US" sz="1200" dirty="0"/>
          </a:p>
        </p:txBody>
      </p:sp>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p:sp>
        <p:nvSpPr>
          <p:cNvPr id="7" name="Rounded Rectangle 6">
            <a:extLst>
              <a:ext uri="{FF2B5EF4-FFF2-40B4-BE49-F238E27FC236}">
                <a16:creationId xmlns:a16="http://schemas.microsoft.com/office/drawing/2014/main" id="{4E7B7929-E409-A0DF-DCA1-6145EFC2A34E}"/>
              </a:ext>
            </a:extLst>
          </p:cNvPr>
          <p:cNvSpPr/>
          <p:nvPr/>
        </p:nvSpPr>
        <p:spPr>
          <a:xfrm>
            <a:off x="389741" y="5192851"/>
            <a:ext cx="8364513" cy="210918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What is Odds?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469889F-61E8-0901-763A-AD367CAA7B3F}"/>
                  </a:ext>
                </a:extLst>
              </p:cNvPr>
              <p:cNvSpPr txBox="1"/>
              <p:nvPr/>
            </p:nvSpPr>
            <p:spPr>
              <a:xfrm>
                <a:off x="602484" y="7814248"/>
                <a:ext cx="7896747" cy="95461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400" i="1" smtClean="0">
                        <a:latin typeface="Cambria Math" panose="02040503050406030204" pitchFamily="18" charset="0"/>
                      </a:rPr>
                      <m:t>𝑂𝑑𝑑𝑠</m:t>
                    </m:r>
                    <m:r>
                      <a:rPr lang="en-US" sz="1400" i="1" smtClean="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𝑝</m:t>
                        </m:r>
                      </m:num>
                      <m:den>
                        <m:r>
                          <a:rPr lang="en-US" sz="1400" i="1">
                            <a:latin typeface="Cambria Math" panose="02040503050406030204" pitchFamily="18" charset="0"/>
                          </a:rPr>
                          <m:t>1−</m:t>
                        </m:r>
                        <m:r>
                          <a:rPr lang="en-US" sz="1400" i="1">
                            <a:latin typeface="Cambria Math" panose="02040503050406030204" pitchFamily="18" charset="0"/>
                          </a:rPr>
                          <m:t>𝑝</m:t>
                        </m:r>
                      </m:den>
                    </m:f>
                  </m:oMath>
                </a14:m>
                <a:endParaRPr lang="en-US" sz="1400" dirty="0">
                  <a:solidFill>
                    <a:schemeClr val="tx1"/>
                  </a:solidFill>
                </a:endParaRPr>
              </a:p>
              <a:p>
                <a:pPr marL="171450" indent="-171450">
                  <a:buFont typeface="Arial" panose="020B0604020202020204" pitchFamily="34" charset="0"/>
                  <a:buChar char="•"/>
                </a:pPr>
                <a:r>
                  <a:rPr lang="en-US" sz="1400" dirty="0"/>
                  <a:t>Odds tells you "how many times more likely something is to happen compared to not happen.”</a:t>
                </a:r>
              </a:p>
              <a:p>
                <a:pPr marL="171450" indent="-171450">
                  <a:buFont typeface="Arial" panose="020B0604020202020204" pitchFamily="34" charset="0"/>
                  <a:buChar char="•"/>
                </a:pPr>
                <a:r>
                  <a:rPr lang="en-US" sz="1400" dirty="0"/>
                  <a:t>In the contingency table above, </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00</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1</m:t>
                            </m:r>
                            <m:r>
                              <a:rPr lang="en-US" sz="1400" b="0" i="1" smtClean="0">
                                <a:latin typeface="Cambria Math" panose="02040503050406030204" pitchFamily="18" charset="0"/>
                              </a:rPr>
                              <m:t>0</m:t>
                            </m:r>
                          </m:sub>
                        </m:sSub>
                      </m:den>
                    </m:f>
                  </m:oMath>
                </a14:m>
                <a:r>
                  <a:rPr lang="en-US" sz="1400" dirty="0"/>
                  <a:t> is the odds for variable2=0, </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0</m:t>
                            </m:r>
                            <m:r>
                              <a:rPr lang="en-US" sz="1400" b="0" i="1" smtClean="0">
                                <a:latin typeface="Cambria Math" panose="02040503050406030204" pitchFamily="18" charset="0"/>
                              </a:rPr>
                              <m:t>1</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1</m:t>
                            </m:r>
                            <m:r>
                              <a:rPr lang="en-US" sz="1400" b="0" i="1" smtClean="0">
                                <a:latin typeface="Cambria Math" panose="02040503050406030204" pitchFamily="18" charset="0"/>
                              </a:rPr>
                              <m:t>1</m:t>
                            </m:r>
                          </m:sub>
                        </m:sSub>
                      </m:den>
                    </m:f>
                  </m:oMath>
                </a14:m>
                <a:r>
                  <a:rPr lang="en-US" sz="1400" dirty="0"/>
                  <a:t> is the odds for variable2=1</a:t>
                </a:r>
              </a:p>
            </p:txBody>
          </p:sp>
        </mc:Choice>
        <mc:Fallback xmlns="">
          <p:sp>
            <p:nvSpPr>
              <p:cNvPr id="27" name="TextBox 26">
                <a:extLst>
                  <a:ext uri="{FF2B5EF4-FFF2-40B4-BE49-F238E27FC236}">
                    <a16:creationId xmlns:a16="http://schemas.microsoft.com/office/drawing/2014/main" id="{8469889F-61E8-0901-763A-AD367CAA7B3F}"/>
                  </a:ext>
                </a:extLst>
              </p:cNvPr>
              <p:cNvSpPr txBox="1">
                <a:spLocks noRot="1" noChangeAspect="1" noMove="1" noResize="1" noEditPoints="1" noAdjustHandles="1" noChangeArrowheads="1" noChangeShapeType="1" noTextEdit="1"/>
              </p:cNvSpPr>
              <p:nvPr/>
            </p:nvSpPr>
            <p:spPr>
              <a:xfrm>
                <a:off x="602484" y="7814248"/>
                <a:ext cx="7896747" cy="954613"/>
              </a:xfrm>
              <a:prstGeom prst="rect">
                <a:avLst/>
              </a:prstGeom>
              <a:blipFill>
                <a:blip r:embed="rId3"/>
                <a:stretch>
                  <a:fillRect l="-161"/>
                </a:stretch>
              </a:blipFill>
            </p:spPr>
            <p:txBody>
              <a:bodyPr/>
              <a:lstStyle/>
              <a:p>
                <a:r>
                  <a:rPr lang="en-US">
                    <a:noFill/>
                  </a:rPr>
                  <a:t> </a:t>
                </a:r>
              </a:p>
            </p:txBody>
          </p:sp>
        </mc:Fallback>
      </mc:AlternateContent>
      <p:sp>
        <p:nvSpPr>
          <p:cNvPr id="2" name="Rounded Rectangle 1">
            <a:extLst>
              <a:ext uri="{FF2B5EF4-FFF2-40B4-BE49-F238E27FC236}">
                <a16:creationId xmlns:a16="http://schemas.microsoft.com/office/drawing/2014/main" id="{9466BCF6-0ABE-19CE-C891-2CD4B87D27B8}"/>
              </a:ext>
            </a:extLst>
          </p:cNvPr>
          <p:cNvSpPr/>
          <p:nvPr/>
        </p:nvSpPr>
        <p:spPr>
          <a:xfrm>
            <a:off x="389743" y="2289948"/>
            <a:ext cx="8364512" cy="271108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 name="TextBox 3">
            <a:extLst>
              <a:ext uri="{FF2B5EF4-FFF2-40B4-BE49-F238E27FC236}">
                <a16:creationId xmlns:a16="http://schemas.microsoft.com/office/drawing/2014/main" id="{DBBCF240-08CB-1478-11FF-11AA52997C6A}"/>
              </a:ext>
            </a:extLst>
          </p:cNvPr>
          <p:cNvSpPr txBox="1"/>
          <p:nvPr/>
        </p:nvSpPr>
        <p:spPr>
          <a:xfrm>
            <a:off x="1501658" y="598084"/>
            <a:ext cx="6525376" cy="307777"/>
          </a:xfrm>
          <a:prstGeom prst="rect">
            <a:avLst/>
          </a:prstGeom>
          <a:noFill/>
        </p:spPr>
        <p:txBody>
          <a:bodyPr wrap="none" rtlCol="0">
            <a:spAutoFit/>
          </a:bodyPr>
          <a:lstStyle/>
          <a:p>
            <a:pPr algn="ctr"/>
            <a:r>
              <a:rPr lang="en-US" sz="1400" dirty="0"/>
              <a:t>Odds ratio measures how strongly two </a:t>
            </a:r>
            <a:r>
              <a:rPr lang="en-US" sz="1400" b="1" dirty="0"/>
              <a:t>binary variables</a:t>
            </a:r>
            <a:r>
              <a:rPr lang="en-US" sz="1400" dirty="0"/>
              <a:t> are associated with each other.</a:t>
            </a:r>
          </a:p>
        </p:txBody>
      </p:sp>
      <p:sp>
        <p:nvSpPr>
          <p:cNvPr id="5" name="Rounded Rectangle 4">
            <a:extLst>
              <a:ext uri="{FF2B5EF4-FFF2-40B4-BE49-F238E27FC236}">
                <a16:creationId xmlns:a16="http://schemas.microsoft.com/office/drawing/2014/main" id="{69569B1B-DC25-F8E5-88CA-B42FE243F4C8}"/>
              </a:ext>
            </a:extLst>
          </p:cNvPr>
          <p:cNvSpPr/>
          <p:nvPr/>
        </p:nvSpPr>
        <p:spPr>
          <a:xfrm>
            <a:off x="389743" y="915521"/>
            <a:ext cx="8364512" cy="120419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r>
              <a:rPr lang="en-US" sz="1400" dirty="0">
                <a:solidFill>
                  <a:schemeClr val="tx1"/>
                </a:solidFill>
              </a:rPr>
              <a:t>Assume that we have two binary (0 or 1) variables, are they associated with each other?</a:t>
            </a:r>
          </a:p>
          <a:p>
            <a:endParaRPr lang="en-US" sz="1400" dirty="0">
              <a:solidFill>
                <a:schemeClr val="tx1"/>
              </a:solidFill>
            </a:endParaRPr>
          </a:p>
          <a:p>
            <a:r>
              <a:rPr lang="en-US" sz="1400" dirty="0">
                <a:solidFill>
                  <a:schemeClr val="tx1"/>
                </a:solidFill>
              </a:rPr>
              <a:t>In other words, if I see 1 for the first variable, am I more likely to see 1 for the second variable?</a:t>
            </a:r>
          </a:p>
        </p:txBody>
      </p:sp>
      <p:sp>
        <p:nvSpPr>
          <p:cNvPr id="8" name="TextBox 7">
            <a:extLst>
              <a:ext uri="{FF2B5EF4-FFF2-40B4-BE49-F238E27FC236}">
                <a16:creationId xmlns:a16="http://schemas.microsoft.com/office/drawing/2014/main" id="{1ACB1B06-841F-6B36-25A8-F156B379149A}"/>
              </a:ext>
            </a:extLst>
          </p:cNvPr>
          <p:cNvSpPr txBox="1"/>
          <p:nvPr/>
        </p:nvSpPr>
        <p:spPr>
          <a:xfrm>
            <a:off x="3612247" y="2325469"/>
            <a:ext cx="1919500" cy="369332"/>
          </a:xfrm>
          <a:prstGeom prst="rect">
            <a:avLst/>
          </a:prstGeom>
          <a:noFill/>
        </p:spPr>
        <p:txBody>
          <a:bodyPr wrap="none" rtlCol="0">
            <a:spAutoFit/>
          </a:bodyPr>
          <a:lstStyle/>
          <a:p>
            <a:r>
              <a:rPr lang="en-US" b="1" dirty="0"/>
              <a:t>Contingency Table</a:t>
            </a:r>
          </a:p>
        </p:txBody>
      </p:sp>
      <p:sp>
        <p:nvSpPr>
          <p:cNvPr id="10" name="TextBox 9">
            <a:extLst>
              <a:ext uri="{FF2B5EF4-FFF2-40B4-BE49-F238E27FC236}">
                <a16:creationId xmlns:a16="http://schemas.microsoft.com/office/drawing/2014/main" id="{061F024B-036C-706C-B52C-98F3D5C99AAF}"/>
              </a:ext>
            </a:extLst>
          </p:cNvPr>
          <p:cNvSpPr txBox="1"/>
          <p:nvPr/>
        </p:nvSpPr>
        <p:spPr>
          <a:xfrm>
            <a:off x="4044929" y="962067"/>
            <a:ext cx="1054135" cy="369332"/>
          </a:xfrm>
          <a:prstGeom prst="rect">
            <a:avLst/>
          </a:prstGeom>
          <a:noFill/>
        </p:spPr>
        <p:txBody>
          <a:bodyPr wrap="none" rtlCol="0">
            <a:spAutoFit/>
          </a:bodyPr>
          <a:lstStyle/>
          <a:p>
            <a:r>
              <a:rPr lang="en-US" b="1" dirty="0"/>
              <a:t>Question</a:t>
            </a:r>
            <a:endParaRPr lang="en-US" dirty="0"/>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DF165C11-6806-B8CE-A67B-F80DE7E8E1AA}"/>
                  </a:ext>
                </a:extLst>
              </p:cNvPr>
              <p:cNvGraphicFramePr>
                <a:graphicFrameLocks noGrp="1"/>
              </p:cNvGraphicFramePr>
              <p:nvPr>
                <p:extLst>
                  <p:ext uri="{D42A27DB-BD31-4B8C-83A1-F6EECF244321}">
                    <p14:modId xmlns:p14="http://schemas.microsoft.com/office/powerpoint/2010/main" val="3573254991"/>
                  </p:ext>
                </p:extLst>
              </p:nvPr>
            </p:nvGraphicFramePr>
            <p:xfrm>
              <a:off x="686481" y="2813286"/>
              <a:ext cx="3499857" cy="1112520"/>
            </p:xfrm>
            <a:graphic>
              <a:graphicData uri="http://schemas.openxmlformats.org/drawingml/2006/table">
                <a:tbl>
                  <a:tblPr firstRow="1" firstCol="1" bandRow="1">
                    <a:tableStyleId>{5C22544A-7EE6-4342-B048-85BDC9FD1C3A}</a:tableStyleId>
                  </a:tblPr>
                  <a:tblGrid>
                    <a:gridCol w="1166619">
                      <a:extLst>
                        <a:ext uri="{9D8B030D-6E8A-4147-A177-3AD203B41FA5}">
                          <a16:colId xmlns:a16="http://schemas.microsoft.com/office/drawing/2014/main" val="187518742"/>
                        </a:ext>
                      </a:extLst>
                    </a:gridCol>
                    <a:gridCol w="1166619">
                      <a:extLst>
                        <a:ext uri="{9D8B030D-6E8A-4147-A177-3AD203B41FA5}">
                          <a16:colId xmlns:a16="http://schemas.microsoft.com/office/drawing/2014/main" val="3364692515"/>
                        </a:ext>
                      </a:extLst>
                    </a:gridCol>
                    <a:gridCol w="1166619">
                      <a:extLst>
                        <a:ext uri="{9D8B030D-6E8A-4147-A177-3AD203B41FA5}">
                          <a16:colId xmlns:a16="http://schemas.microsoft.com/office/drawing/2014/main" val="3723084272"/>
                        </a:ext>
                      </a:extLst>
                    </a:gridCol>
                  </a:tblGrid>
                  <a:tr h="370840">
                    <a:tc>
                      <a:txBody>
                        <a:bodyPr/>
                        <a:lstStyle/>
                        <a:p>
                          <a:pPr algn="ctr"/>
                          <a:endParaRPr lang="en-US" dirty="0"/>
                        </a:p>
                      </a:txBody>
                      <a:tcPr/>
                    </a:tc>
                    <a:tc>
                      <a:txBody>
                        <a:bodyPr/>
                        <a:lstStyle/>
                        <a:p>
                          <a:pPr algn="ctr"/>
                          <a:r>
                            <a:rPr lang="en-US" dirty="0"/>
                            <a:t>Var1=0</a:t>
                          </a:r>
                        </a:p>
                      </a:txBody>
                      <a:tcPr/>
                    </a:tc>
                    <a:tc>
                      <a:txBody>
                        <a:bodyPr/>
                        <a:lstStyle/>
                        <a:p>
                          <a:pPr algn="ctr"/>
                          <a:r>
                            <a:rPr lang="en-US" dirty="0"/>
                            <a:t>Var1=1</a:t>
                          </a:r>
                        </a:p>
                      </a:txBody>
                      <a:tcPr/>
                    </a:tc>
                    <a:extLst>
                      <a:ext uri="{0D108BD9-81ED-4DB2-BD59-A6C34878D82A}">
                        <a16:rowId xmlns:a16="http://schemas.microsoft.com/office/drawing/2014/main" val="2805466444"/>
                      </a:ext>
                    </a:extLst>
                  </a:tr>
                  <a:tr h="370840">
                    <a:tc>
                      <a:txBody>
                        <a:bodyPr/>
                        <a:lstStyle/>
                        <a:p>
                          <a:pPr algn="ctr"/>
                          <a:r>
                            <a:rPr lang="en-US" dirty="0"/>
                            <a:t>Var2=0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00</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10</m:t>
                                    </m:r>
                                  </m:sub>
                                </m:sSub>
                              </m:oMath>
                            </m:oMathPara>
                          </a14:m>
                          <a:endParaRPr lang="en-US" dirty="0"/>
                        </a:p>
                      </a:txBody>
                      <a:tcPr/>
                    </a:tc>
                    <a:extLst>
                      <a:ext uri="{0D108BD9-81ED-4DB2-BD59-A6C34878D82A}">
                        <a16:rowId xmlns:a16="http://schemas.microsoft.com/office/drawing/2014/main" val="2402074852"/>
                      </a:ext>
                    </a:extLst>
                  </a:tr>
                  <a:tr h="370840">
                    <a:tc>
                      <a:txBody>
                        <a:bodyPr/>
                        <a:lstStyle/>
                        <a:p>
                          <a:pPr algn="ctr"/>
                          <a:r>
                            <a:rPr lang="en-US" dirty="0"/>
                            <a:t>Var2=1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11</m:t>
                                    </m:r>
                                  </m:sub>
                                </m:sSub>
                              </m:oMath>
                            </m:oMathPara>
                          </a14:m>
                          <a:endParaRPr lang="en-US" dirty="0"/>
                        </a:p>
                      </a:txBody>
                      <a:tcPr/>
                    </a:tc>
                    <a:extLst>
                      <a:ext uri="{0D108BD9-81ED-4DB2-BD59-A6C34878D82A}">
                        <a16:rowId xmlns:a16="http://schemas.microsoft.com/office/drawing/2014/main" val="3901364977"/>
                      </a:ext>
                    </a:extLst>
                  </a:tr>
                </a:tbl>
              </a:graphicData>
            </a:graphic>
          </p:graphicFrame>
        </mc:Choice>
        <mc:Fallback xmlns="">
          <p:graphicFrame>
            <p:nvGraphicFramePr>
              <p:cNvPr id="12" name="Table 11">
                <a:extLst>
                  <a:ext uri="{FF2B5EF4-FFF2-40B4-BE49-F238E27FC236}">
                    <a16:creationId xmlns:a16="http://schemas.microsoft.com/office/drawing/2014/main" id="{DF165C11-6806-B8CE-A67B-F80DE7E8E1AA}"/>
                  </a:ext>
                </a:extLst>
              </p:cNvPr>
              <p:cNvGraphicFramePr>
                <a:graphicFrameLocks noGrp="1"/>
              </p:cNvGraphicFramePr>
              <p:nvPr>
                <p:extLst>
                  <p:ext uri="{D42A27DB-BD31-4B8C-83A1-F6EECF244321}">
                    <p14:modId xmlns:p14="http://schemas.microsoft.com/office/powerpoint/2010/main" val="3573254991"/>
                  </p:ext>
                </p:extLst>
              </p:nvPr>
            </p:nvGraphicFramePr>
            <p:xfrm>
              <a:off x="686481" y="2813286"/>
              <a:ext cx="3499857" cy="1112520"/>
            </p:xfrm>
            <a:graphic>
              <a:graphicData uri="http://schemas.openxmlformats.org/drawingml/2006/table">
                <a:tbl>
                  <a:tblPr firstRow="1" firstCol="1" bandRow="1">
                    <a:tableStyleId>{5C22544A-7EE6-4342-B048-85BDC9FD1C3A}</a:tableStyleId>
                  </a:tblPr>
                  <a:tblGrid>
                    <a:gridCol w="1166619">
                      <a:extLst>
                        <a:ext uri="{9D8B030D-6E8A-4147-A177-3AD203B41FA5}">
                          <a16:colId xmlns:a16="http://schemas.microsoft.com/office/drawing/2014/main" val="187518742"/>
                        </a:ext>
                      </a:extLst>
                    </a:gridCol>
                    <a:gridCol w="1166619">
                      <a:extLst>
                        <a:ext uri="{9D8B030D-6E8A-4147-A177-3AD203B41FA5}">
                          <a16:colId xmlns:a16="http://schemas.microsoft.com/office/drawing/2014/main" val="3364692515"/>
                        </a:ext>
                      </a:extLst>
                    </a:gridCol>
                    <a:gridCol w="1166619">
                      <a:extLst>
                        <a:ext uri="{9D8B030D-6E8A-4147-A177-3AD203B41FA5}">
                          <a16:colId xmlns:a16="http://schemas.microsoft.com/office/drawing/2014/main" val="3723084272"/>
                        </a:ext>
                      </a:extLst>
                    </a:gridCol>
                  </a:tblGrid>
                  <a:tr h="370840">
                    <a:tc>
                      <a:txBody>
                        <a:bodyPr/>
                        <a:lstStyle/>
                        <a:p>
                          <a:pPr algn="ctr"/>
                          <a:endParaRPr lang="en-US" dirty="0"/>
                        </a:p>
                      </a:txBody>
                      <a:tcPr/>
                    </a:tc>
                    <a:tc>
                      <a:txBody>
                        <a:bodyPr/>
                        <a:lstStyle/>
                        <a:p>
                          <a:pPr algn="ctr"/>
                          <a:r>
                            <a:rPr lang="en-US" dirty="0"/>
                            <a:t>Var1=0</a:t>
                          </a:r>
                        </a:p>
                      </a:txBody>
                      <a:tcPr/>
                    </a:tc>
                    <a:tc>
                      <a:txBody>
                        <a:bodyPr/>
                        <a:lstStyle/>
                        <a:p>
                          <a:pPr algn="ctr"/>
                          <a:r>
                            <a:rPr lang="en-US" dirty="0"/>
                            <a:t>Var1=1</a:t>
                          </a:r>
                        </a:p>
                      </a:txBody>
                      <a:tcPr/>
                    </a:tc>
                    <a:extLst>
                      <a:ext uri="{0D108BD9-81ED-4DB2-BD59-A6C34878D82A}">
                        <a16:rowId xmlns:a16="http://schemas.microsoft.com/office/drawing/2014/main" val="2805466444"/>
                      </a:ext>
                    </a:extLst>
                  </a:tr>
                  <a:tr h="370840">
                    <a:tc>
                      <a:txBody>
                        <a:bodyPr/>
                        <a:lstStyle/>
                        <a:p>
                          <a:pPr algn="ctr"/>
                          <a:r>
                            <a:rPr lang="en-US" dirty="0"/>
                            <a:t>Var2=0</a:t>
                          </a:r>
                        </a:p>
                      </a:txBody>
                      <a:tcPr/>
                    </a:tc>
                    <a:tc>
                      <a:txBody>
                        <a:bodyPr/>
                        <a:lstStyle/>
                        <a:p>
                          <a:endParaRPr lang="en-US"/>
                        </a:p>
                      </a:txBody>
                      <a:tcPr>
                        <a:blipFill>
                          <a:blip r:embed="rId4"/>
                          <a:stretch>
                            <a:fillRect l="-101087" t="-110345" r="-102174" b="-127586"/>
                          </a:stretch>
                        </a:blipFill>
                      </a:tcPr>
                    </a:tc>
                    <a:tc>
                      <a:txBody>
                        <a:bodyPr/>
                        <a:lstStyle/>
                        <a:p>
                          <a:endParaRPr lang="en-US"/>
                        </a:p>
                      </a:txBody>
                      <a:tcPr>
                        <a:blipFill>
                          <a:blip r:embed="rId4"/>
                          <a:stretch>
                            <a:fillRect l="-201087" t="-110345" r="-2174" b="-127586"/>
                          </a:stretch>
                        </a:blipFill>
                      </a:tcPr>
                    </a:tc>
                    <a:extLst>
                      <a:ext uri="{0D108BD9-81ED-4DB2-BD59-A6C34878D82A}">
                        <a16:rowId xmlns:a16="http://schemas.microsoft.com/office/drawing/2014/main" val="2402074852"/>
                      </a:ext>
                    </a:extLst>
                  </a:tr>
                  <a:tr h="370840">
                    <a:tc>
                      <a:txBody>
                        <a:bodyPr/>
                        <a:lstStyle/>
                        <a:p>
                          <a:pPr algn="ctr"/>
                          <a:r>
                            <a:rPr lang="en-US" dirty="0"/>
                            <a:t>Var2=1</a:t>
                          </a:r>
                        </a:p>
                      </a:txBody>
                      <a:tcPr/>
                    </a:tc>
                    <a:tc>
                      <a:txBody>
                        <a:bodyPr/>
                        <a:lstStyle/>
                        <a:p>
                          <a:endParaRPr lang="en-US"/>
                        </a:p>
                      </a:txBody>
                      <a:tcPr>
                        <a:blipFill>
                          <a:blip r:embed="rId4"/>
                          <a:stretch>
                            <a:fillRect l="-101087" t="-203333" r="-102174" b="-23333"/>
                          </a:stretch>
                        </a:blipFill>
                      </a:tcPr>
                    </a:tc>
                    <a:tc>
                      <a:txBody>
                        <a:bodyPr/>
                        <a:lstStyle/>
                        <a:p>
                          <a:endParaRPr lang="en-US"/>
                        </a:p>
                      </a:txBody>
                      <a:tcPr>
                        <a:blipFill>
                          <a:blip r:embed="rId4"/>
                          <a:stretch>
                            <a:fillRect l="-201087" t="-203333" r="-2174" b="-23333"/>
                          </a:stretch>
                        </a:blipFill>
                      </a:tcPr>
                    </a:tc>
                    <a:extLst>
                      <a:ext uri="{0D108BD9-81ED-4DB2-BD59-A6C34878D82A}">
                        <a16:rowId xmlns:a16="http://schemas.microsoft.com/office/drawing/2014/main" val="3901364977"/>
                      </a:ext>
                    </a:extLst>
                  </a:tr>
                </a:tbl>
              </a:graphicData>
            </a:graphic>
          </p:graphicFrame>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0543A15-3A6B-C104-CA6D-934090BA8838}"/>
                  </a:ext>
                </a:extLst>
              </p:cNvPr>
              <p:cNvSpPr txBox="1"/>
              <p:nvPr/>
            </p:nvSpPr>
            <p:spPr>
              <a:xfrm>
                <a:off x="1577937" y="4117628"/>
                <a:ext cx="1716944" cy="6579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𝑂𝑅</m:t>
                      </m:r>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00</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11</m:t>
                              </m:r>
                            </m:sub>
                          </m:sSub>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10</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m:t>
                              </m:r>
                              <m:r>
                                <a:rPr lang="en-US" b="0" i="1" smtClean="0">
                                  <a:latin typeface="Cambria Math" panose="02040503050406030204" pitchFamily="18" charset="0"/>
                                </a:rPr>
                                <m:t>1</m:t>
                              </m:r>
                            </m:sub>
                          </m:sSub>
                        </m:den>
                      </m:f>
                    </m:oMath>
                  </m:oMathPara>
                </a14:m>
                <a:endParaRPr lang="en-US" dirty="0"/>
              </a:p>
            </p:txBody>
          </p:sp>
        </mc:Choice>
        <mc:Fallback xmlns="">
          <p:sp>
            <p:nvSpPr>
              <p:cNvPr id="13" name="TextBox 12">
                <a:extLst>
                  <a:ext uri="{FF2B5EF4-FFF2-40B4-BE49-F238E27FC236}">
                    <a16:creationId xmlns:a16="http://schemas.microsoft.com/office/drawing/2014/main" id="{A0543A15-3A6B-C104-CA6D-934090BA8838}"/>
                  </a:ext>
                </a:extLst>
              </p:cNvPr>
              <p:cNvSpPr txBox="1">
                <a:spLocks noRot="1" noChangeAspect="1" noMove="1" noResize="1" noEditPoints="1" noAdjustHandles="1" noChangeArrowheads="1" noChangeShapeType="1" noTextEdit="1"/>
              </p:cNvSpPr>
              <p:nvPr/>
            </p:nvSpPr>
            <p:spPr>
              <a:xfrm>
                <a:off x="1577937" y="4117628"/>
                <a:ext cx="1716944" cy="657937"/>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DBF1F6D7-DD1F-A7D7-E2AD-5EE4B4F1AB83}"/>
              </a:ext>
            </a:extLst>
          </p:cNvPr>
          <p:cNvSpPr txBox="1"/>
          <p:nvPr/>
        </p:nvSpPr>
        <p:spPr>
          <a:xfrm>
            <a:off x="4283675" y="2749418"/>
            <a:ext cx="4387851" cy="2100575"/>
          </a:xfrm>
          <a:prstGeom prst="rect">
            <a:avLst/>
          </a:prstGeom>
          <a:noFill/>
        </p:spPr>
        <p:txBody>
          <a:bodyPr wrap="square" rtlCol="0">
            <a:spAutoFit/>
          </a:bodyPr>
          <a:lstStyle/>
          <a:p>
            <a:r>
              <a:rPr lang="en-US" sz="1450" b="1" dirty="0"/>
              <a:t>Interpretation</a:t>
            </a:r>
            <a:r>
              <a:rPr lang="en-US" sz="1450" dirty="0"/>
              <a:t>:</a:t>
            </a:r>
          </a:p>
          <a:p>
            <a:pPr marL="285750" indent="-285750">
              <a:buFont typeface="Arial" panose="020B0604020202020204" pitchFamily="34" charset="0"/>
              <a:buChar char="•"/>
            </a:pPr>
            <a:r>
              <a:rPr lang="en-US" sz="1450" dirty="0"/>
              <a:t>OR = 1: No association – two variables are </a:t>
            </a:r>
            <a:r>
              <a:rPr lang="en-US" sz="1450" b="1" dirty="0"/>
              <a:t>independent</a:t>
            </a:r>
            <a:r>
              <a:rPr lang="en-US" sz="1450" dirty="0"/>
              <a:t> with each other</a:t>
            </a:r>
          </a:p>
          <a:p>
            <a:pPr marL="285750" indent="-285750">
              <a:buFont typeface="Arial" panose="020B0604020202020204" pitchFamily="34" charset="0"/>
              <a:buChar char="•"/>
            </a:pPr>
            <a:r>
              <a:rPr lang="en-US" sz="1450" dirty="0"/>
              <a:t>OR &gt; 1: </a:t>
            </a:r>
          </a:p>
          <a:p>
            <a:pPr marL="742950" lvl="1" indent="-285750">
              <a:buFont typeface="Arial" panose="020B0604020202020204" pitchFamily="34" charset="0"/>
              <a:buChar char="•"/>
            </a:pPr>
            <a:r>
              <a:rPr lang="en-US" sz="1450" dirty="0"/>
              <a:t>00 and 11 appears more often than 10 and 01</a:t>
            </a:r>
          </a:p>
          <a:p>
            <a:pPr marL="742950" lvl="1" indent="-285750">
              <a:buFont typeface="Arial" panose="020B0604020202020204" pitchFamily="34" charset="0"/>
              <a:buChar char="•"/>
            </a:pPr>
            <a:r>
              <a:rPr lang="en-US" sz="1450" b="1" dirty="0"/>
              <a:t>Positive</a:t>
            </a:r>
            <a:r>
              <a:rPr lang="en-US" sz="1450" dirty="0"/>
              <a:t> association between two variables</a:t>
            </a:r>
          </a:p>
          <a:p>
            <a:pPr marL="285750" indent="-285750">
              <a:buFont typeface="Arial" panose="020B0604020202020204" pitchFamily="34" charset="0"/>
              <a:buChar char="•"/>
            </a:pPr>
            <a:r>
              <a:rPr lang="en-US" sz="1450" dirty="0"/>
              <a:t>OR &lt; 1: </a:t>
            </a:r>
          </a:p>
          <a:p>
            <a:pPr marL="742950" lvl="1" indent="-285750">
              <a:buFont typeface="Arial" panose="020B0604020202020204" pitchFamily="34" charset="0"/>
              <a:buChar char="•"/>
            </a:pPr>
            <a:r>
              <a:rPr lang="en-US" sz="1450" dirty="0"/>
              <a:t>01 and 10 appears more often than 00 and 11</a:t>
            </a:r>
          </a:p>
          <a:p>
            <a:pPr marL="742950" lvl="1" indent="-285750">
              <a:buFont typeface="Arial" panose="020B0604020202020204" pitchFamily="34" charset="0"/>
              <a:buChar char="•"/>
            </a:pPr>
            <a:r>
              <a:rPr lang="en-US" sz="1450" b="1" dirty="0"/>
              <a:t>Negative</a:t>
            </a:r>
            <a:r>
              <a:rPr lang="en-US" sz="1450" dirty="0"/>
              <a:t> association between two variables</a:t>
            </a:r>
          </a:p>
        </p:txBody>
      </p:sp>
      <p:sp>
        <p:nvSpPr>
          <p:cNvPr id="19" name="TextBox 18">
            <a:extLst>
              <a:ext uri="{FF2B5EF4-FFF2-40B4-BE49-F238E27FC236}">
                <a16:creationId xmlns:a16="http://schemas.microsoft.com/office/drawing/2014/main" id="{37E48690-4F95-3C59-FBD5-30DC3E5D4033}"/>
              </a:ext>
            </a:extLst>
          </p:cNvPr>
          <p:cNvSpPr txBox="1"/>
          <p:nvPr/>
        </p:nvSpPr>
        <p:spPr>
          <a:xfrm>
            <a:off x="4076006" y="5309463"/>
            <a:ext cx="1086772" cy="369332"/>
          </a:xfrm>
          <a:prstGeom prst="rect">
            <a:avLst/>
          </a:prstGeom>
          <a:noFill/>
        </p:spPr>
        <p:txBody>
          <a:bodyPr wrap="none" rtlCol="0">
            <a:spAutoFit/>
          </a:bodyPr>
          <a:lstStyle/>
          <a:p>
            <a:r>
              <a:rPr lang="en-US" b="1" dirty="0"/>
              <a:t>Examples</a:t>
            </a:r>
          </a:p>
        </p:txBody>
      </p:sp>
      <p:sp>
        <p:nvSpPr>
          <p:cNvPr id="20" name="TextBox 19">
            <a:extLst>
              <a:ext uri="{FF2B5EF4-FFF2-40B4-BE49-F238E27FC236}">
                <a16:creationId xmlns:a16="http://schemas.microsoft.com/office/drawing/2014/main" id="{C6A56957-15AD-586C-D44F-3C7AD2BDB28C}"/>
              </a:ext>
            </a:extLst>
          </p:cNvPr>
          <p:cNvSpPr txBox="1"/>
          <p:nvPr/>
        </p:nvSpPr>
        <p:spPr>
          <a:xfrm>
            <a:off x="602484" y="5682886"/>
            <a:ext cx="8069042" cy="181588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Hardy-Weinberg Equilibrium</a:t>
            </a:r>
            <a:r>
              <a:rPr lang="en-US" sz="1400" dirty="0"/>
              <a:t>: Are maternal allele (</a:t>
            </a:r>
            <a:r>
              <a:rPr lang="en-US" sz="1400" dirty="0" err="1"/>
              <a:t>A,a</a:t>
            </a:r>
            <a:r>
              <a:rPr lang="en-US" sz="1400" dirty="0"/>
              <a:t>) and paternal allele (</a:t>
            </a:r>
            <a:r>
              <a:rPr lang="en-US" sz="1400" dirty="0" err="1"/>
              <a:t>A,a</a:t>
            </a:r>
            <a:r>
              <a:rPr lang="en-US" sz="1400" dirty="0"/>
              <a:t>) choices independent across the population?</a:t>
            </a:r>
          </a:p>
          <a:p>
            <a:pPr marL="285750" indent="-285750">
              <a:buFont typeface="Arial" panose="020B0604020202020204" pitchFamily="34" charset="0"/>
              <a:buChar char="•"/>
            </a:pPr>
            <a:r>
              <a:rPr lang="en-US" sz="1400" b="1" dirty="0"/>
              <a:t>Disease Studies</a:t>
            </a:r>
            <a:r>
              <a:rPr lang="en-US" sz="1400" dirty="0"/>
              <a:t>: Are exposure (1/0) and disease status (1/0) independent?</a:t>
            </a:r>
          </a:p>
          <a:p>
            <a:pPr marL="285750" indent="-285750">
              <a:buFont typeface="Arial" panose="020B0604020202020204" pitchFamily="34" charset="0"/>
              <a:buChar char="•"/>
            </a:pPr>
            <a:r>
              <a:rPr lang="en-US" sz="1400" b="1" dirty="0"/>
              <a:t>Pathway Enrichment</a:t>
            </a:r>
            <a:r>
              <a:rPr lang="en-US" sz="1400" dirty="0"/>
              <a:t>: Are pathway membership (1/0) and overexpression (1/0) associated?</a:t>
            </a:r>
          </a:p>
          <a:p>
            <a:pPr marL="285750" indent="-285750">
              <a:buFont typeface="Arial" panose="020B0604020202020204" pitchFamily="34" charset="0"/>
              <a:buChar char="•"/>
            </a:pPr>
            <a:r>
              <a:rPr lang="en-US" sz="1400" b="1" dirty="0"/>
              <a:t>GWAS</a:t>
            </a:r>
            <a:r>
              <a:rPr lang="en-US" sz="1400" dirty="0"/>
              <a:t>: Are genetic variants (1/0) and trait presence (1/0) associated?</a:t>
            </a:r>
          </a:p>
          <a:p>
            <a:pPr marL="285750" indent="-285750">
              <a:buFont typeface="Arial" panose="020B0604020202020204" pitchFamily="34" charset="0"/>
              <a:buChar char="•"/>
            </a:pPr>
            <a:r>
              <a:rPr lang="en-US" sz="1400" b="1" dirty="0"/>
              <a:t>Horse Racing</a:t>
            </a:r>
            <a:r>
              <a:rPr lang="en-US" sz="1400" dirty="0"/>
              <a:t>: Is being horse 'Jenny' (1/0) associated with winning the race (1/0)?</a:t>
            </a:r>
          </a:p>
          <a:p>
            <a:pPr marL="285750" indent="-285750">
              <a:buFont typeface="Arial" panose="020B0604020202020204" pitchFamily="34" charset="0"/>
              <a:buChar char="•"/>
            </a:pPr>
            <a:r>
              <a:rPr lang="en-US" sz="1400" dirty="0"/>
              <a:t>…</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3"/>
            <a:ext cx="4054274" cy="363094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697423" y="842590"/>
                <a:ext cx="407530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697423" y="842590"/>
                <a:ext cx="4075308" cy="553998"/>
              </a:xfrm>
              <a:prstGeom prst="rect">
                <a:avLst/>
              </a:prstGeom>
              <a:blipFill>
                <a:blip r:embed="rId8"/>
                <a:stretch>
                  <a:fillRect t="-4545" b="-9091"/>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110676" y="167249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50426" y="2416193"/>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59911" y="1672499"/>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94625" y="167185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94625" y="1671852"/>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98620" y="2416192"/>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72823" y="242830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72823" y="2428302"/>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54788" y="1671852"/>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49230" y="1671852"/>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64770"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64770" y="1700190"/>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64769"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64769" y="2044593"/>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64770"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64770" y="3221029"/>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104252"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66709"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66709" y="2329113"/>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59693" y="169995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59693" y="1699957"/>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59692" y="204436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59692" y="2044360"/>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59693" y="32207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59693" y="3220796"/>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99175" y="279311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61632" y="232888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61632" y="2328880"/>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70293" y="1699776"/>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70293" y="1699776"/>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60044" y="204436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60044" y="2044360"/>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60045" y="32207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60045" y="3220796"/>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7006871" y="2148902"/>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99527" y="279311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61984" y="232888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61984" y="2328880"/>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58185" y="2148902"/>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58185" y="2148902"/>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78816" y="3767770"/>
            <a:ext cx="3227013" cy="523220"/>
          </a:xfrm>
          <a:prstGeom prst="rect">
            <a:avLst/>
          </a:prstGeom>
          <a:noFill/>
        </p:spPr>
        <p:txBody>
          <a:bodyPr wrap="square" rtlCol="0">
            <a:spAutoFit/>
          </a:bodyPr>
          <a:lstStyle/>
          <a:p>
            <a:pPr algn="ctr"/>
            <a:r>
              <a:rPr lang="en-US" sz="1400" dirty="0"/>
              <a:t>Accounts the correlations between variants (i.e., LD)</a:t>
            </a:r>
          </a:p>
        </p:txBody>
      </p:sp>
      <p:sp>
        <p:nvSpPr>
          <p:cNvPr id="2" name="Rounded Rectangle 1">
            <a:extLst>
              <a:ext uri="{FF2B5EF4-FFF2-40B4-BE49-F238E27FC236}">
                <a16:creationId xmlns:a16="http://schemas.microsoft.com/office/drawing/2014/main" id="{BEDB6D75-7080-CCD4-DD21-2E4888FEF6C8}"/>
              </a:ext>
            </a:extLst>
          </p:cNvPr>
          <p:cNvSpPr/>
          <p:nvPr/>
        </p:nvSpPr>
        <p:spPr>
          <a:xfrm>
            <a:off x="4705827" y="4739666"/>
            <a:ext cx="4140652" cy="38843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FDB4065-2840-B9DF-DDAD-BA4D632FE24D}"/>
              </a:ext>
            </a:extLst>
          </p:cNvPr>
          <p:cNvSpPr txBox="1"/>
          <p:nvPr/>
        </p:nvSpPr>
        <p:spPr>
          <a:xfrm>
            <a:off x="4754700" y="4920160"/>
            <a:ext cx="4075308" cy="369332"/>
          </a:xfrm>
          <a:prstGeom prst="rect">
            <a:avLst/>
          </a:prstGeom>
          <a:noFill/>
        </p:spPr>
        <p:txBody>
          <a:bodyPr wrap="square" rtlCol="0" anchor="ctr">
            <a:spAutoFit/>
          </a:bodyPr>
          <a:lstStyle/>
          <a:p>
            <a:pPr algn="ctr"/>
            <a:r>
              <a:rPr lang="en-US" b="1" dirty="0"/>
              <a:t>Example: Simpson’s Paradox</a:t>
            </a:r>
            <a:endParaRPr lang="en-US" sz="1200" dirty="0"/>
          </a:p>
        </p:txBody>
      </p:sp>
      <p:pic>
        <p:nvPicPr>
          <p:cNvPr id="8" name="Picture 7">
            <a:extLst>
              <a:ext uri="{FF2B5EF4-FFF2-40B4-BE49-F238E27FC236}">
                <a16:creationId xmlns:a16="http://schemas.microsoft.com/office/drawing/2014/main" id="{4602E520-0CA5-099A-282E-C3D8741DAE2E}"/>
              </a:ext>
            </a:extLst>
          </p:cNvPr>
          <p:cNvPicPr>
            <a:picLocks noChangeAspect="1"/>
          </p:cNvPicPr>
          <p:nvPr/>
        </p:nvPicPr>
        <p:blipFill>
          <a:blip r:embed="rId40"/>
          <a:srcRect/>
          <a:stretch/>
        </p:blipFill>
        <p:spPr>
          <a:xfrm>
            <a:off x="5132100" y="5251584"/>
            <a:ext cx="3359826" cy="3359826"/>
          </a:xfrm>
          <a:prstGeom prst="rect">
            <a:avLst/>
          </a:prstGeom>
        </p:spPr>
      </p:pic>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5659</TotalTime>
  <Words>3946</Words>
  <Application>Microsoft Macintosh PowerPoint</Application>
  <PresentationFormat>Custom</PresentationFormat>
  <Paragraphs>891</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210</cp:revision>
  <dcterms:created xsi:type="dcterms:W3CDTF">2025-05-31T15:31:52Z</dcterms:created>
  <dcterms:modified xsi:type="dcterms:W3CDTF">2025-06-15T20:23:24Z</dcterms:modified>
</cp:coreProperties>
</file>