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0"/>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3" r:id="rId17"/>
    <p:sldId id="274" r:id="rId18"/>
    <p:sldId id="275" r:id="rId19"/>
    <p:sldId id="277" r:id="rId20"/>
    <p:sldId id="278" r:id="rId21"/>
    <p:sldId id="279" r:id="rId22"/>
    <p:sldId id="280" r:id="rId23"/>
    <p:sldId id="276" r:id="rId24"/>
    <p:sldId id="281" r:id="rId25"/>
    <p:sldId id="282" r:id="rId26"/>
    <p:sldId id="283" r:id="rId27"/>
    <p:sldId id="284" r:id="rId28"/>
    <p:sldId id="285" r:id="rId29"/>
  </p:sldIdLst>
  <p:sldSz cx="9144000" cy="9144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7D1"/>
    <a:srgbClr val="CD5186"/>
    <a:srgbClr val="5482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93"/>
    <p:restoredTop sz="94224"/>
  </p:normalViewPr>
  <p:slideViewPr>
    <p:cSldViewPr snapToGrid="0">
      <p:cViewPr varScale="1">
        <p:scale>
          <a:sx n="110" d="100"/>
          <a:sy n="110" d="100"/>
        </p:scale>
        <p:origin x="3512" y="16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Column2</c:v>
                </c:pt>
              </c:strCache>
            </c:strRef>
          </c:tx>
          <c:spPr>
            <a:ln w="28575" cap="rnd">
              <a:solidFill>
                <a:schemeClr val="accent1"/>
              </a:solidFill>
              <a:round/>
            </a:ln>
            <a:effectLst/>
          </c:spPr>
          <c:marker>
            <c:symbol val="none"/>
          </c:marker>
          <c:cat>
            <c:strRef>
              <c:f>Sheet1!$A$2:$A$6</c:f>
              <c:strCache>
                <c:ptCount val="3"/>
                <c:pt idx="2">
                  <c:v>Genetic Effect</c:v>
                </c:pt>
              </c:strCache>
            </c:strRef>
          </c:cat>
          <c:val>
            <c:numRef>
              <c:f>Sheet1!$B$2:$B$6</c:f>
              <c:numCache>
                <c:formatCode>General</c:formatCode>
                <c:ptCount val="5"/>
              </c:numCache>
            </c:numRef>
          </c:val>
          <c:smooth val="0"/>
          <c:extLst>
            <c:ext xmlns:c16="http://schemas.microsoft.com/office/drawing/2014/chart" uri="{C3380CC4-5D6E-409C-BE32-E72D297353CC}">
              <c16:uniqueId val="{00000000-EC21-EB47-97ED-229A0C99F6A2}"/>
            </c:ext>
          </c:extLst>
        </c:ser>
        <c:dLbls>
          <c:showLegendKey val="0"/>
          <c:showVal val="0"/>
          <c:showCatName val="0"/>
          <c:showSerName val="0"/>
          <c:showPercent val="0"/>
          <c:showBubbleSize val="0"/>
        </c:dLbls>
        <c:smooth val="0"/>
        <c:axId val="918973840"/>
        <c:axId val="918890192"/>
      </c:lineChart>
      <c:dateAx>
        <c:axId val="918973840"/>
        <c:scaling>
          <c:orientation val="minMax"/>
        </c:scaling>
        <c:delete val="0"/>
        <c:axPos val="b"/>
        <c:numFmt formatCode="General" sourceLinked="1"/>
        <c:majorTickMark val="none"/>
        <c:minorTickMark val="none"/>
        <c:tickLblPos val="nextTo"/>
        <c:spPr>
          <a:noFill/>
          <a:ln w="31750" cap="flat" cmpd="sng" algn="ctr">
            <a:solidFill>
              <a:schemeClr val="tx1"/>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18890192"/>
        <c:crosses val="autoZero"/>
        <c:auto val="0"/>
        <c:lblOffset val="100"/>
        <c:baseTimeUnit val="days"/>
        <c:majorUnit val="1"/>
      </c:dateAx>
      <c:valAx>
        <c:axId val="918890192"/>
        <c:scaling>
          <c:orientation val="minMax"/>
          <c:max val="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31750">
            <a:solidFill>
              <a:schemeClr val="accent1">
                <a:shade val="15000"/>
              </a:schemeClr>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18973840"/>
        <c:crosses val="autoZero"/>
        <c:crossBetween val="between"/>
        <c:majorUnit val="0.5"/>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Column2</c:v>
                </c:pt>
              </c:strCache>
            </c:strRef>
          </c:tx>
          <c:spPr>
            <a:ln w="28575" cap="rnd">
              <a:solidFill>
                <a:schemeClr val="accent1"/>
              </a:solidFill>
              <a:round/>
            </a:ln>
            <a:effectLst/>
          </c:spPr>
          <c:marker>
            <c:symbol val="none"/>
          </c:marker>
          <c:cat>
            <c:strRef>
              <c:f>Sheet1!$A$2:$A$6</c:f>
              <c:strCache>
                <c:ptCount val="3"/>
                <c:pt idx="2">
                  <c:v>Genetic Effect</c:v>
                </c:pt>
              </c:strCache>
            </c:strRef>
          </c:cat>
          <c:val>
            <c:numRef>
              <c:f>Sheet1!$B$2:$B$6</c:f>
              <c:numCache>
                <c:formatCode>General</c:formatCode>
                <c:ptCount val="5"/>
                <c:pt idx="0">
                  <c:v>1</c:v>
                </c:pt>
                <c:pt idx="1">
                  <c:v>1</c:v>
                </c:pt>
                <c:pt idx="2">
                  <c:v>1</c:v>
                </c:pt>
                <c:pt idx="3">
                  <c:v>1</c:v>
                </c:pt>
                <c:pt idx="4">
                  <c:v>1</c:v>
                </c:pt>
              </c:numCache>
            </c:numRef>
          </c:val>
          <c:smooth val="0"/>
          <c:extLst>
            <c:ext xmlns:c16="http://schemas.microsoft.com/office/drawing/2014/chart" uri="{C3380CC4-5D6E-409C-BE32-E72D297353CC}">
              <c16:uniqueId val="{00000000-E334-DB4B-A6CA-ED8A306699A7}"/>
            </c:ext>
          </c:extLst>
        </c:ser>
        <c:dLbls>
          <c:showLegendKey val="0"/>
          <c:showVal val="0"/>
          <c:showCatName val="0"/>
          <c:showSerName val="0"/>
          <c:showPercent val="0"/>
          <c:showBubbleSize val="0"/>
        </c:dLbls>
        <c:smooth val="0"/>
        <c:axId val="918973840"/>
        <c:axId val="918890192"/>
      </c:lineChart>
      <c:dateAx>
        <c:axId val="918973840"/>
        <c:scaling>
          <c:orientation val="minMax"/>
        </c:scaling>
        <c:delete val="0"/>
        <c:axPos val="b"/>
        <c:numFmt formatCode="General" sourceLinked="1"/>
        <c:majorTickMark val="none"/>
        <c:minorTickMark val="none"/>
        <c:tickLblPos val="nextTo"/>
        <c:spPr>
          <a:noFill/>
          <a:ln w="31750" cap="flat" cmpd="sng" algn="ctr">
            <a:solidFill>
              <a:schemeClr val="tx1"/>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18890192"/>
        <c:crosses val="autoZero"/>
        <c:auto val="0"/>
        <c:lblOffset val="100"/>
        <c:baseTimeUnit val="days"/>
        <c:majorUnit val="1"/>
      </c:dateAx>
      <c:valAx>
        <c:axId val="918890192"/>
        <c:scaling>
          <c:orientation val="minMax"/>
          <c:max val="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31750">
            <a:solidFill>
              <a:schemeClr val="accent1">
                <a:shade val="15000"/>
              </a:schemeClr>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18973840"/>
        <c:crosses val="autoZero"/>
        <c:crossBetween val="between"/>
        <c:majorUnit val="0.5"/>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ofPieChart>
        <c:ofPieType val="bar"/>
        <c:varyColors val="1"/>
        <c:ser>
          <c:idx val="0"/>
          <c:order val="0"/>
          <c:tx>
            <c:strRef>
              <c:f>Sheet1!$B$1</c:f>
              <c:strCache>
                <c:ptCount val="1"/>
                <c:pt idx="0">
                  <c:v>Partion of Phenotypic Variance</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6-9FE4-B947-BD68-BB9BC9253F47}"/>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9FE4-B947-BD68-BB9BC9253F47}"/>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8-9FE4-B947-BD68-BB9BC9253F47}"/>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4-9FE4-B947-BD68-BB9BC9253F47}"/>
              </c:ext>
            </c:extLst>
          </c:dPt>
          <c:dPt>
            <c:idx val="4"/>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2-9FE4-B947-BD68-BB9BC9253F47}"/>
              </c:ext>
            </c:extLst>
          </c:dPt>
          <c:dPt>
            <c:idx val="5"/>
            <c:bubble3D val="0"/>
            <c:spPr>
              <a:solidFill>
                <a:schemeClr val="accent6"/>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9FE4-B947-BD68-BB9BC9253F47}"/>
              </c:ext>
            </c:extLst>
          </c:dPt>
          <c:dPt>
            <c:idx val="6"/>
            <c:bubble3D val="0"/>
            <c:spPr>
              <a:solidFill>
                <a:schemeClr val="accent1">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9FE4-B947-BD68-BB9BC9253F47}"/>
              </c:ext>
            </c:extLst>
          </c:dPt>
          <c:dPt>
            <c:idx val="7"/>
            <c:bubble3D val="0"/>
            <c:spPr>
              <a:solidFill>
                <a:schemeClr val="accent2">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9FE4-B947-BD68-BB9BC9253F47}"/>
              </c:ext>
            </c:extLst>
          </c:dPt>
          <c:dLbls>
            <c:dLbl>
              <c:idx val="0"/>
              <c:layout>
                <c:manualLayout>
                  <c:x val="2.2127544437008234E-2"/>
                  <c:y val="5.7492197984882788E-2"/>
                </c:manualLayout>
              </c:layout>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6-9FE4-B947-BD68-BB9BC9253F47}"/>
                </c:ext>
              </c:extLst>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7-9FE4-B947-BD68-BB9BC9253F47}"/>
                </c:ext>
              </c:extLst>
            </c:dLbl>
            <c:dLbl>
              <c:idx val="2"/>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8-9FE4-B947-BD68-BB9BC9253F47}"/>
                </c:ext>
              </c:extLst>
            </c:dLbl>
            <c:dLbl>
              <c:idx val="3"/>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4-9FE4-B947-BD68-BB9BC9253F47}"/>
                </c:ext>
              </c:extLst>
            </c:dLbl>
            <c:dLbl>
              <c:idx val="4"/>
              <c:layout>
                <c:manualLayout>
                  <c:x val="0"/>
                  <c:y val="-5.6875204605190835E-3"/>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5"/>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2-9FE4-B947-BD68-BB9BC9253F47}"/>
                </c:ext>
              </c:extLst>
            </c:dLbl>
            <c:dLbl>
              <c:idx val="5"/>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3-9FE4-B947-BD68-BB9BC9253F47}"/>
                </c:ext>
              </c:extLst>
            </c:dLbl>
            <c:dLbl>
              <c:idx val="6"/>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1">
                          <a:lumMod val="60000"/>
                        </a:scheme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5-9FE4-B947-BD68-BB9BC9253F47}"/>
                </c:ext>
              </c:extLst>
            </c:dLbl>
            <c:dLbl>
              <c:idx val="7"/>
              <c:layout>
                <c:manualLayout>
                  <c:x val="-8.9921882756819962E-3"/>
                  <c:y val="0"/>
                </c:manualLayout>
              </c:layout>
              <c:tx>
                <c:rich>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r>
                      <a:rPr lang="en-US"/>
                      <a:t>Genetic</a:t>
                    </a:r>
                    <a:r>
                      <a:rPr lang="en-US" baseline="0"/>
                      <a:t> (G)</a:t>
                    </a:r>
                    <a:r>
                      <a:rPr lang="en-US"/>
                      <a:t> </a:t>
                    </a:r>
                  </a:p>
                  <a:p>
                    <a:pPr>
                      <a:defRPr>
                        <a:solidFill>
                          <a:schemeClr val="accent1"/>
                        </a:solidFill>
                      </a:defRPr>
                    </a:pPr>
                    <a:fld id="{BE7CB971-048A-8F40-AE00-3C5F908B035A}" type="PERCENTAGE">
                      <a:rPr lang="en-US" baseline="0" smtClean="0"/>
                      <a:pPr>
                        <a:defRPr>
                          <a:solidFill>
                            <a:schemeClr val="accent1"/>
                          </a:solidFill>
                        </a:defRPr>
                      </a:pPr>
                      <a:t>[PERCENTAGE]</a:t>
                    </a:fld>
                    <a:endParaRPr lang="en-US"/>
                  </a:p>
                </c:rich>
              </c:tx>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9FE4-B947-BD68-BB9BC9253F47}"/>
                </c:ext>
              </c:extLst>
            </c:dLbl>
            <c:spPr>
              <a:noFill/>
              <a:ln>
                <a:noFill/>
              </a:ln>
              <a:effectLst/>
            </c:sp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Environment (E)</c:v>
                </c:pt>
                <c:pt idx="1">
                  <c:v>GxE Interaction</c:v>
                </c:pt>
                <c:pt idx="2">
                  <c:v>Random Noise</c:v>
                </c:pt>
                <c:pt idx="3">
                  <c:v>Additive (A)</c:v>
                </c:pt>
                <c:pt idx="4">
                  <c:v>Dominance (D)</c:v>
                </c:pt>
                <c:pt idx="5">
                  <c:v>Recessive (R)</c:v>
                </c:pt>
                <c:pt idx="6">
                  <c:v>Epistasis (I)</c:v>
                </c:pt>
              </c:strCache>
            </c:strRef>
          </c:cat>
          <c:val>
            <c:numRef>
              <c:f>Sheet1!$B$2:$B$8</c:f>
              <c:numCache>
                <c:formatCode>General</c:formatCode>
                <c:ptCount val="7"/>
                <c:pt idx="0">
                  <c:v>12</c:v>
                </c:pt>
                <c:pt idx="1">
                  <c:v>3</c:v>
                </c:pt>
                <c:pt idx="2">
                  <c:v>1</c:v>
                </c:pt>
                <c:pt idx="3">
                  <c:v>4</c:v>
                </c:pt>
                <c:pt idx="4">
                  <c:v>3</c:v>
                </c:pt>
                <c:pt idx="5">
                  <c:v>2</c:v>
                </c:pt>
                <c:pt idx="6">
                  <c:v>1</c:v>
                </c:pt>
              </c:numCache>
            </c:numRef>
          </c:val>
          <c:extLst>
            <c:ext xmlns:c16="http://schemas.microsoft.com/office/drawing/2014/chart" uri="{C3380CC4-5D6E-409C-BE32-E72D297353CC}">
              <c16:uniqueId val="{00000000-9FE4-B947-BD68-BB9BC9253F47}"/>
            </c:ext>
          </c:extLst>
        </c:ser>
        <c:dLbls>
          <c:dLblPos val="outEnd"/>
          <c:showLegendKey val="0"/>
          <c:showVal val="0"/>
          <c:showCatName val="0"/>
          <c:showSerName val="0"/>
          <c:showPercent val="1"/>
          <c:showBubbleSize val="0"/>
          <c:showLeaderLines val="1"/>
        </c:dLbls>
        <c:gapWidth val="100"/>
        <c:splitType val="pos"/>
        <c:splitPos val="4"/>
        <c:secondPieSize val="75"/>
        <c:serLines>
          <c:spPr>
            <a:ln w="9525" cap="flat" cmpd="sng" algn="ctr">
              <a:solidFill>
                <a:schemeClr val="tx1">
                  <a:lumMod val="35000"/>
                  <a:lumOff val="65000"/>
                </a:schemeClr>
              </a:solidFill>
              <a:round/>
            </a:ln>
            <a:effectLst/>
          </c:spPr>
        </c:serLines>
      </c:of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Column2</c:v>
                </c:pt>
              </c:strCache>
            </c:strRef>
          </c:tx>
          <c:spPr>
            <a:ln w="28575" cap="rnd">
              <a:solidFill>
                <a:schemeClr val="accent1"/>
              </a:solidFill>
              <a:round/>
            </a:ln>
            <a:effectLst/>
          </c:spPr>
          <c:marker>
            <c:symbol val="none"/>
          </c:marker>
          <c:cat>
            <c:strRef>
              <c:f>Sheet1!$A$2:$A$6</c:f>
              <c:strCache>
                <c:ptCount val="3"/>
                <c:pt idx="2">
                  <c:v>Genetic Effect</c:v>
                </c:pt>
              </c:strCache>
            </c:strRef>
          </c:cat>
          <c:val>
            <c:numRef>
              <c:f>Sheet1!$B$2:$B$6</c:f>
              <c:numCache>
                <c:formatCode>General</c:formatCode>
                <c:ptCount val="5"/>
              </c:numCache>
            </c:numRef>
          </c:val>
          <c:smooth val="0"/>
          <c:extLst>
            <c:ext xmlns:c16="http://schemas.microsoft.com/office/drawing/2014/chart" uri="{C3380CC4-5D6E-409C-BE32-E72D297353CC}">
              <c16:uniqueId val="{00000000-7FDF-AD41-8C33-069905DCA50D}"/>
            </c:ext>
          </c:extLst>
        </c:ser>
        <c:dLbls>
          <c:showLegendKey val="0"/>
          <c:showVal val="0"/>
          <c:showCatName val="0"/>
          <c:showSerName val="0"/>
          <c:showPercent val="0"/>
          <c:showBubbleSize val="0"/>
        </c:dLbls>
        <c:smooth val="0"/>
        <c:axId val="918973840"/>
        <c:axId val="918890192"/>
      </c:lineChart>
      <c:dateAx>
        <c:axId val="918973840"/>
        <c:scaling>
          <c:orientation val="minMax"/>
        </c:scaling>
        <c:delete val="0"/>
        <c:axPos val="b"/>
        <c:numFmt formatCode="General" sourceLinked="1"/>
        <c:majorTickMark val="none"/>
        <c:minorTickMark val="none"/>
        <c:tickLblPos val="nextTo"/>
        <c:spPr>
          <a:noFill/>
          <a:ln w="31750" cap="flat" cmpd="sng" algn="ctr">
            <a:solidFill>
              <a:schemeClr val="tx1"/>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18890192"/>
        <c:crosses val="autoZero"/>
        <c:auto val="0"/>
        <c:lblOffset val="100"/>
        <c:baseTimeUnit val="days"/>
        <c:majorUnit val="1"/>
      </c:dateAx>
      <c:valAx>
        <c:axId val="918890192"/>
        <c:scaling>
          <c:orientation val="minMax"/>
          <c:max val="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31750">
            <a:solidFill>
              <a:schemeClr val="accent1">
                <a:shade val="15000"/>
              </a:schemeClr>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18973840"/>
        <c:crosses val="autoZero"/>
        <c:crossBetween val="between"/>
        <c:majorUnit val="0.5"/>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6F8B70-8D32-A041-BFFF-A89B182C23A0}" type="datetimeFigureOut">
              <a:rPr lang="en-US" smtClean="0"/>
              <a:t>6/8/25</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7656DF-10EE-9243-8549-0C8B64AFE086}" type="slidenum">
              <a:rPr lang="en-US" smtClean="0"/>
              <a:t>‹#›</a:t>
            </a:fld>
            <a:endParaRPr lang="en-US"/>
          </a:p>
        </p:txBody>
      </p:sp>
    </p:spTree>
    <p:extLst>
      <p:ext uri="{BB962C8B-B14F-4D97-AF65-F5344CB8AC3E}">
        <p14:creationId xmlns:p14="http://schemas.microsoft.com/office/powerpoint/2010/main" val="3804056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7656DF-10EE-9243-8549-0C8B64AFE086}" type="slidenum">
              <a:rPr lang="en-US" smtClean="0"/>
              <a:t>8</a:t>
            </a:fld>
            <a:endParaRPr lang="en-US"/>
          </a:p>
        </p:txBody>
      </p:sp>
    </p:spTree>
    <p:extLst>
      <p:ext uri="{BB962C8B-B14F-4D97-AF65-F5344CB8AC3E}">
        <p14:creationId xmlns:p14="http://schemas.microsoft.com/office/powerpoint/2010/main" val="2522321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7656DF-10EE-9243-8549-0C8B64AFE086}" type="slidenum">
              <a:rPr lang="en-US" smtClean="0"/>
              <a:t>19</a:t>
            </a:fld>
            <a:endParaRPr lang="en-US"/>
          </a:p>
        </p:txBody>
      </p:sp>
    </p:spTree>
    <p:extLst>
      <p:ext uri="{BB962C8B-B14F-4D97-AF65-F5344CB8AC3E}">
        <p14:creationId xmlns:p14="http://schemas.microsoft.com/office/powerpoint/2010/main" val="945354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44C4D2-27C6-92F7-DF21-780457329A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E418AB-0ECF-2F21-6064-A54791299FA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23C671-4982-211B-537E-8145902A635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C46E7C4-CB79-6CB6-3BCF-4AC606317DDA}"/>
              </a:ext>
            </a:extLst>
          </p:cNvPr>
          <p:cNvSpPr>
            <a:spLocks noGrp="1"/>
          </p:cNvSpPr>
          <p:nvPr>
            <p:ph type="sldNum" sz="quarter" idx="5"/>
          </p:nvPr>
        </p:nvSpPr>
        <p:spPr/>
        <p:txBody>
          <a:bodyPr/>
          <a:lstStyle/>
          <a:p>
            <a:fld id="{197656DF-10EE-9243-8549-0C8B64AFE086}" type="slidenum">
              <a:rPr lang="en-US" smtClean="0"/>
              <a:t>20</a:t>
            </a:fld>
            <a:endParaRPr lang="en-US"/>
          </a:p>
        </p:txBody>
      </p:sp>
    </p:spTree>
    <p:extLst>
      <p:ext uri="{BB962C8B-B14F-4D97-AF65-F5344CB8AC3E}">
        <p14:creationId xmlns:p14="http://schemas.microsoft.com/office/powerpoint/2010/main" val="2639053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329397-C3B9-8FEF-687B-C657B4A720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486D7E-C408-2052-7822-6E280ABDB4F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488006-757F-99A6-9A2F-45AB086621D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F909B15-91C6-67FF-E803-36A1CBB1B989}"/>
              </a:ext>
            </a:extLst>
          </p:cNvPr>
          <p:cNvSpPr>
            <a:spLocks noGrp="1"/>
          </p:cNvSpPr>
          <p:nvPr>
            <p:ph type="sldNum" sz="quarter" idx="5"/>
          </p:nvPr>
        </p:nvSpPr>
        <p:spPr/>
        <p:txBody>
          <a:bodyPr/>
          <a:lstStyle/>
          <a:p>
            <a:fld id="{197656DF-10EE-9243-8549-0C8B64AFE086}" type="slidenum">
              <a:rPr lang="en-US" smtClean="0"/>
              <a:t>21</a:t>
            </a:fld>
            <a:endParaRPr lang="en-US"/>
          </a:p>
        </p:txBody>
      </p:sp>
    </p:spTree>
    <p:extLst>
      <p:ext uri="{BB962C8B-B14F-4D97-AF65-F5344CB8AC3E}">
        <p14:creationId xmlns:p14="http://schemas.microsoft.com/office/powerpoint/2010/main" val="3902442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C9B08D-7811-B272-60B6-CE37F7E2F5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BFEE1C-DBD7-55B6-302E-0960F5E77A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C2EDD5A-0233-AD19-850B-2E87BC2FD90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D56F12C-FDAE-E299-B367-CE2D9F584847}"/>
              </a:ext>
            </a:extLst>
          </p:cNvPr>
          <p:cNvSpPr>
            <a:spLocks noGrp="1"/>
          </p:cNvSpPr>
          <p:nvPr>
            <p:ph type="sldNum" sz="quarter" idx="5"/>
          </p:nvPr>
        </p:nvSpPr>
        <p:spPr/>
        <p:txBody>
          <a:bodyPr/>
          <a:lstStyle/>
          <a:p>
            <a:fld id="{197656DF-10EE-9243-8549-0C8B64AFE086}" type="slidenum">
              <a:rPr lang="en-US" smtClean="0"/>
              <a:t>22</a:t>
            </a:fld>
            <a:endParaRPr lang="en-US"/>
          </a:p>
        </p:txBody>
      </p:sp>
    </p:spTree>
    <p:extLst>
      <p:ext uri="{BB962C8B-B14F-4D97-AF65-F5344CB8AC3E}">
        <p14:creationId xmlns:p14="http://schemas.microsoft.com/office/powerpoint/2010/main" val="1449777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96484"/>
            <a:ext cx="7772400" cy="3183467"/>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4802717"/>
            <a:ext cx="6858000" cy="220768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0E646F-6890-0B41-B79E-66B0581B350E}" type="datetimeFigureOut">
              <a:rPr lang="en-US" smtClean="0"/>
              <a:t>6/8/25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2683964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0E646F-6890-0B41-B79E-66B0581B350E}" type="datetimeFigureOut">
              <a:rPr lang="en-US" smtClean="0"/>
              <a:t>6/8/25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2450278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486834"/>
            <a:ext cx="1971675"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486834"/>
            <a:ext cx="5800725"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0E646F-6890-0B41-B79E-66B0581B350E}" type="datetimeFigureOut">
              <a:rPr lang="en-US" smtClean="0"/>
              <a:t>6/8/25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3000603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0E646F-6890-0B41-B79E-66B0581B350E}" type="datetimeFigureOut">
              <a:rPr lang="en-US" smtClean="0"/>
              <a:t>6/8/25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3028502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2279653"/>
            <a:ext cx="7886700" cy="3803649"/>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6119286"/>
            <a:ext cx="7886700" cy="2000249"/>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0E646F-6890-0B41-B79E-66B0581B350E}" type="datetimeFigureOut">
              <a:rPr lang="en-US" smtClean="0"/>
              <a:t>6/8/25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2227493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2434167"/>
            <a:ext cx="388620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2434167"/>
            <a:ext cx="388620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0E646F-6890-0B41-B79E-66B0581B350E}" type="datetimeFigureOut">
              <a:rPr lang="en-US" smtClean="0"/>
              <a:t>6/8/25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3442662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486836"/>
            <a:ext cx="7886700"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2241551"/>
            <a:ext cx="3868340" cy="10985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3340100"/>
            <a:ext cx="3868340"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1" y="2241551"/>
            <a:ext cx="3887391" cy="10985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1" y="3340100"/>
            <a:ext cx="3887391"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0E646F-6890-0B41-B79E-66B0581B350E}" type="datetimeFigureOut">
              <a:rPr lang="en-US" smtClean="0"/>
              <a:t>6/8/25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3438109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0E646F-6890-0B41-B79E-66B0581B350E}" type="datetimeFigureOut">
              <a:rPr lang="en-US" smtClean="0"/>
              <a:t>6/8/25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3593257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0E646F-6890-0B41-B79E-66B0581B350E}" type="datetimeFigureOut">
              <a:rPr lang="en-US" smtClean="0"/>
              <a:t>6/8/25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1226498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609600"/>
            <a:ext cx="2949178" cy="21336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1316569"/>
            <a:ext cx="4629150" cy="649816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743200"/>
            <a:ext cx="2949178" cy="508211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0E646F-6890-0B41-B79E-66B0581B350E}" type="datetimeFigureOut">
              <a:rPr lang="en-US" smtClean="0"/>
              <a:t>6/8/25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2525607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609600"/>
            <a:ext cx="2949178" cy="21336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1316569"/>
            <a:ext cx="4629150" cy="6498167"/>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743200"/>
            <a:ext cx="2949178" cy="508211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0E646F-6890-0B41-B79E-66B0581B350E}" type="datetimeFigureOut">
              <a:rPr lang="en-US" smtClean="0"/>
              <a:t>6/8/25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2013987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486836"/>
            <a:ext cx="7886700"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2434167"/>
            <a:ext cx="7886700"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8475136"/>
            <a:ext cx="20574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080E646F-6890-0B41-B79E-66B0581B350E}" type="datetimeFigureOut">
              <a:rPr lang="en-US" smtClean="0"/>
              <a:t>6/8/25</a:t>
            </a:fld>
            <a:endParaRPr lang="en-US"/>
          </a:p>
        </p:txBody>
      </p:sp>
      <p:sp>
        <p:nvSpPr>
          <p:cNvPr id="5" name="Footer Placeholder 4"/>
          <p:cNvSpPr>
            <a:spLocks noGrp="1"/>
          </p:cNvSpPr>
          <p:nvPr>
            <p:ph type="ftr" sz="quarter" idx="3"/>
          </p:nvPr>
        </p:nvSpPr>
        <p:spPr>
          <a:xfrm>
            <a:off x="3028950" y="8475136"/>
            <a:ext cx="30861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8475136"/>
            <a:ext cx="20574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D6D2F6C2-7820-BA44-9A40-D98B8B6C6159}" type="slidenum">
              <a:rPr lang="en-US" smtClean="0"/>
              <a:t>‹#›</a:t>
            </a:fld>
            <a:endParaRPr lang="en-US"/>
          </a:p>
        </p:txBody>
      </p:sp>
    </p:spTree>
    <p:extLst>
      <p:ext uri="{BB962C8B-B14F-4D97-AF65-F5344CB8AC3E}">
        <p14:creationId xmlns:p14="http://schemas.microsoft.com/office/powerpoint/2010/main" val="23640139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3" Type="http://schemas.openxmlformats.org/officeDocument/2006/relationships/image" Target="../media/image84.png"/><Relationship Id="rId18" Type="http://schemas.openxmlformats.org/officeDocument/2006/relationships/image" Target="../media/image89.png"/><Relationship Id="rId26" Type="http://schemas.openxmlformats.org/officeDocument/2006/relationships/image" Target="../media/image97.png"/><Relationship Id="rId21" Type="http://schemas.openxmlformats.org/officeDocument/2006/relationships/image" Target="../media/image92.png"/><Relationship Id="rId34" Type="http://schemas.openxmlformats.org/officeDocument/2006/relationships/image" Target="../media/image105.png"/><Relationship Id="rId7" Type="http://schemas.openxmlformats.org/officeDocument/2006/relationships/image" Target="../media/image78.png"/><Relationship Id="rId12" Type="http://schemas.openxmlformats.org/officeDocument/2006/relationships/image" Target="../media/image83.png"/><Relationship Id="rId17" Type="http://schemas.openxmlformats.org/officeDocument/2006/relationships/image" Target="../media/image88.png"/><Relationship Id="rId25" Type="http://schemas.openxmlformats.org/officeDocument/2006/relationships/image" Target="../media/image96.png"/><Relationship Id="rId33" Type="http://schemas.openxmlformats.org/officeDocument/2006/relationships/image" Target="../media/image104.png"/><Relationship Id="rId38" Type="http://schemas.openxmlformats.org/officeDocument/2006/relationships/image" Target="../media/image109.png"/><Relationship Id="rId2" Type="http://schemas.openxmlformats.org/officeDocument/2006/relationships/image" Target="../media/image73.png"/><Relationship Id="rId16" Type="http://schemas.openxmlformats.org/officeDocument/2006/relationships/image" Target="../media/image87.png"/><Relationship Id="rId20" Type="http://schemas.openxmlformats.org/officeDocument/2006/relationships/image" Target="../media/image91.png"/><Relationship Id="rId29" Type="http://schemas.openxmlformats.org/officeDocument/2006/relationships/image" Target="../media/image100.png"/><Relationship Id="rId1" Type="http://schemas.openxmlformats.org/officeDocument/2006/relationships/slideLayout" Target="../slideLayouts/slideLayout7.xml"/><Relationship Id="rId6" Type="http://schemas.openxmlformats.org/officeDocument/2006/relationships/image" Target="../media/image77.png"/><Relationship Id="rId11" Type="http://schemas.openxmlformats.org/officeDocument/2006/relationships/image" Target="../media/image82.png"/><Relationship Id="rId24" Type="http://schemas.openxmlformats.org/officeDocument/2006/relationships/image" Target="../media/image95.png"/><Relationship Id="rId32" Type="http://schemas.openxmlformats.org/officeDocument/2006/relationships/image" Target="../media/image103.png"/><Relationship Id="rId37" Type="http://schemas.openxmlformats.org/officeDocument/2006/relationships/image" Target="../media/image108.png"/><Relationship Id="rId5" Type="http://schemas.openxmlformats.org/officeDocument/2006/relationships/image" Target="../media/image76.png"/><Relationship Id="rId15" Type="http://schemas.openxmlformats.org/officeDocument/2006/relationships/image" Target="../media/image86.png"/><Relationship Id="rId23" Type="http://schemas.openxmlformats.org/officeDocument/2006/relationships/image" Target="../media/image94.png"/><Relationship Id="rId28" Type="http://schemas.openxmlformats.org/officeDocument/2006/relationships/image" Target="../media/image99.png"/><Relationship Id="rId36" Type="http://schemas.openxmlformats.org/officeDocument/2006/relationships/image" Target="../media/image107.png"/><Relationship Id="rId10" Type="http://schemas.openxmlformats.org/officeDocument/2006/relationships/image" Target="../media/image81.png"/><Relationship Id="rId19" Type="http://schemas.openxmlformats.org/officeDocument/2006/relationships/image" Target="../media/image90.png"/><Relationship Id="rId31" Type="http://schemas.openxmlformats.org/officeDocument/2006/relationships/image" Target="../media/image102.png"/><Relationship Id="rId4" Type="http://schemas.openxmlformats.org/officeDocument/2006/relationships/image" Target="../media/image75.png"/><Relationship Id="rId9" Type="http://schemas.openxmlformats.org/officeDocument/2006/relationships/image" Target="../media/image80.png"/><Relationship Id="rId14" Type="http://schemas.openxmlformats.org/officeDocument/2006/relationships/image" Target="../media/image85.png"/><Relationship Id="rId22" Type="http://schemas.openxmlformats.org/officeDocument/2006/relationships/image" Target="../media/image93.png"/><Relationship Id="rId27" Type="http://schemas.openxmlformats.org/officeDocument/2006/relationships/image" Target="../media/image98.png"/><Relationship Id="rId30" Type="http://schemas.openxmlformats.org/officeDocument/2006/relationships/image" Target="../media/image101.png"/><Relationship Id="rId35" Type="http://schemas.openxmlformats.org/officeDocument/2006/relationships/image" Target="../media/image106.png"/><Relationship Id="rId8" Type="http://schemas.openxmlformats.org/officeDocument/2006/relationships/image" Target="../media/image79.png"/><Relationship Id="rId3" Type="http://schemas.openxmlformats.org/officeDocument/2006/relationships/image" Target="../media/image74.png"/></Relationships>
</file>

<file path=ppt/slides/_rels/slide14.xml.rels><?xml version="1.0" encoding="UTF-8" standalone="yes"?>
<Relationships xmlns="http://schemas.openxmlformats.org/package/2006/relationships"><Relationship Id="rId8" Type="http://schemas.openxmlformats.org/officeDocument/2006/relationships/image" Target="../media/image86.png"/><Relationship Id="rId13" Type="http://schemas.openxmlformats.org/officeDocument/2006/relationships/image" Target="../media/image52.png"/><Relationship Id="rId18" Type="http://schemas.openxmlformats.org/officeDocument/2006/relationships/image" Target="../media/image114.png"/><Relationship Id="rId3" Type="http://schemas.openxmlformats.org/officeDocument/2006/relationships/image" Target="../media/image75.png"/><Relationship Id="rId21" Type="http://schemas.openxmlformats.org/officeDocument/2006/relationships/chart" Target="../charts/chart1.xml"/><Relationship Id="rId7" Type="http://schemas.openxmlformats.org/officeDocument/2006/relationships/image" Target="../media/image83.png"/><Relationship Id="rId12" Type="http://schemas.openxmlformats.org/officeDocument/2006/relationships/image" Target="../media/image108.png"/><Relationship Id="rId17" Type="http://schemas.openxmlformats.org/officeDocument/2006/relationships/image" Target="../media/image113.png"/><Relationship Id="rId2" Type="http://schemas.openxmlformats.org/officeDocument/2006/relationships/image" Target="../media/image74.png"/><Relationship Id="rId16" Type="http://schemas.openxmlformats.org/officeDocument/2006/relationships/image" Target="../media/image112.png"/><Relationship Id="rId20" Type="http://schemas.openxmlformats.org/officeDocument/2006/relationships/image" Target="../media/image116.png"/><Relationship Id="rId1" Type="http://schemas.openxmlformats.org/officeDocument/2006/relationships/slideLayout" Target="../slideLayouts/slideLayout7.xml"/><Relationship Id="rId6" Type="http://schemas.openxmlformats.org/officeDocument/2006/relationships/image" Target="../media/image78.png"/><Relationship Id="rId11" Type="http://schemas.openxmlformats.org/officeDocument/2006/relationships/image" Target="../media/image90.png"/><Relationship Id="rId5" Type="http://schemas.openxmlformats.org/officeDocument/2006/relationships/image" Target="../media/image77.png"/><Relationship Id="rId15" Type="http://schemas.openxmlformats.org/officeDocument/2006/relationships/image" Target="../media/image111.png"/><Relationship Id="rId23" Type="http://schemas.openxmlformats.org/officeDocument/2006/relationships/image" Target="../media/image117.png"/><Relationship Id="rId10" Type="http://schemas.openxmlformats.org/officeDocument/2006/relationships/image" Target="../media/image89.png"/><Relationship Id="rId19" Type="http://schemas.openxmlformats.org/officeDocument/2006/relationships/image" Target="../media/image115.png"/><Relationship Id="rId4" Type="http://schemas.openxmlformats.org/officeDocument/2006/relationships/image" Target="../media/image76.png"/><Relationship Id="rId9" Type="http://schemas.openxmlformats.org/officeDocument/2006/relationships/image" Target="../media/image88.png"/><Relationship Id="rId14" Type="http://schemas.openxmlformats.org/officeDocument/2006/relationships/image" Target="../media/image110.png"/><Relationship Id="rId22" Type="http://schemas.openxmlformats.org/officeDocument/2006/relationships/chart" Target="../charts/char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119.png"/><Relationship Id="rId13" Type="http://schemas.openxmlformats.org/officeDocument/2006/relationships/image" Target="../media/image124.png"/><Relationship Id="rId18" Type="http://schemas.openxmlformats.org/officeDocument/2006/relationships/image" Target="../media/image129.png"/><Relationship Id="rId3" Type="http://schemas.openxmlformats.org/officeDocument/2006/relationships/image" Target="../media/image24.svg"/><Relationship Id="rId21" Type="http://schemas.openxmlformats.org/officeDocument/2006/relationships/image" Target="../media/image25.png"/><Relationship Id="rId7" Type="http://schemas.openxmlformats.org/officeDocument/2006/relationships/image" Target="../media/image30.svg"/><Relationship Id="rId12" Type="http://schemas.openxmlformats.org/officeDocument/2006/relationships/image" Target="../media/image123.png"/><Relationship Id="rId17" Type="http://schemas.openxmlformats.org/officeDocument/2006/relationships/image" Target="../media/image128.png"/><Relationship Id="rId2" Type="http://schemas.openxmlformats.org/officeDocument/2006/relationships/image" Target="../media/image23.png"/><Relationship Id="rId16" Type="http://schemas.openxmlformats.org/officeDocument/2006/relationships/image" Target="../media/image127.png"/><Relationship Id="rId20" Type="http://schemas.openxmlformats.org/officeDocument/2006/relationships/image" Target="../media/image131.png"/><Relationship Id="rId1" Type="http://schemas.openxmlformats.org/officeDocument/2006/relationships/slideLayout" Target="../slideLayouts/slideLayout7.xml"/><Relationship Id="rId6" Type="http://schemas.openxmlformats.org/officeDocument/2006/relationships/image" Target="../media/image29.png"/><Relationship Id="rId11" Type="http://schemas.openxmlformats.org/officeDocument/2006/relationships/image" Target="../media/image122.png"/><Relationship Id="rId24" Type="http://schemas.openxmlformats.org/officeDocument/2006/relationships/image" Target="../media/image32.svg"/><Relationship Id="rId5" Type="http://schemas.openxmlformats.org/officeDocument/2006/relationships/image" Target="../media/image28.svg"/><Relationship Id="rId15" Type="http://schemas.openxmlformats.org/officeDocument/2006/relationships/image" Target="../media/image126.png"/><Relationship Id="rId23" Type="http://schemas.openxmlformats.org/officeDocument/2006/relationships/image" Target="../media/image31.png"/><Relationship Id="rId10" Type="http://schemas.openxmlformats.org/officeDocument/2006/relationships/image" Target="../media/image121.png"/><Relationship Id="rId19" Type="http://schemas.openxmlformats.org/officeDocument/2006/relationships/image" Target="../media/image130.png"/><Relationship Id="rId4" Type="http://schemas.openxmlformats.org/officeDocument/2006/relationships/image" Target="../media/image27.png"/><Relationship Id="rId9" Type="http://schemas.openxmlformats.org/officeDocument/2006/relationships/image" Target="../media/image120.png"/><Relationship Id="rId14" Type="http://schemas.openxmlformats.org/officeDocument/2006/relationships/image" Target="../media/image125.png"/><Relationship Id="rId22" Type="http://schemas.openxmlformats.org/officeDocument/2006/relationships/image" Target="../media/image26.svg"/></Relationships>
</file>

<file path=ppt/slides/_rels/slide17.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image" Target="../media/image132.png"/><Relationship Id="rId1" Type="http://schemas.openxmlformats.org/officeDocument/2006/relationships/slideLayout" Target="../slideLayouts/slideLayout7.xml"/><Relationship Id="rId6" Type="http://schemas.openxmlformats.org/officeDocument/2006/relationships/image" Target="../media/image136.png"/><Relationship Id="rId5" Type="http://schemas.openxmlformats.org/officeDocument/2006/relationships/image" Target="../media/image135.png"/><Relationship Id="rId4" Type="http://schemas.openxmlformats.org/officeDocument/2006/relationships/image" Target="../media/image134.png"/></Relationships>
</file>

<file path=ppt/slides/_rels/slide18.xml.rels><?xml version="1.0" encoding="UTF-8" standalone="yes"?>
<Relationships xmlns="http://schemas.openxmlformats.org/package/2006/relationships"><Relationship Id="rId3" Type="http://schemas.openxmlformats.org/officeDocument/2006/relationships/image" Target="../media/image134.png"/><Relationship Id="rId7" Type="http://schemas.openxmlformats.org/officeDocument/2006/relationships/image" Target="../media/image138.png"/><Relationship Id="rId2" Type="http://schemas.openxmlformats.org/officeDocument/2006/relationships/image" Target="../media/image133.png"/><Relationship Id="rId1" Type="http://schemas.openxmlformats.org/officeDocument/2006/relationships/slideLayout" Target="../slideLayouts/slideLayout7.xml"/><Relationship Id="rId6" Type="http://schemas.openxmlformats.org/officeDocument/2006/relationships/chart" Target="../charts/chart4.xml"/><Relationship Id="rId5" Type="http://schemas.openxmlformats.org/officeDocument/2006/relationships/image" Target="../media/image137.png"/><Relationship Id="rId4" Type="http://schemas.openxmlformats.org/officeDocument/2006/relationships/image" Target="../media/image135.png"/></Relationships>
</file>

<file path=ppt/slides/_rels/slide19.xml.rels><?xml version="1.0" encoding="UTF-8" standalone="yes"?>
<Relationships xmlns="http://schemas.openxmlformats.org/package/2006/relationships"><Relationship Id="rId8" Type="http://schemas.openxmlformats.org/officeDocument/2006/relationships/image" Target="../media/image144.png"/><Relationship Id="rId3" Type="http://schemas.openxmlformats.org/officeDocument/2006/relationships/image" Target="../media/image139.png"/><Relationship Id="rId7" Type="http://schemas.openxmlformats.org/officeDocument/2006/relationships/image" Target="../media/image14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42.png"/><Relationship Id="rId5" Type="http://schemas.openxmlformats.org/officeDocument/2006/relationships/image" Target="../media/image141.png"/><Relationship Id="rId4" Type="http://schemas.openxmlformats.org/officeDocument/2006/relationships/image" Target="../media/image14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46.png"/></Relationships>
</file>

<file path=ppt/slides/_rels/slide21.xml.rels><?xml version="1.0" encoding="UTF-8" standalone="yes"?>
<Relationships xmlns="http://schemas.openxmlformats.org/package/2006/relationships"><Relationship Id="rId8" Type="http://schemas.openxmlformats.org/officeDocument/2006/relationships/image" Target="../media/image151.png"/><Relationship Id="rId3" Type="http://schemas.openxmlformats.org/officeDocument/2006/relationships/image" Target="../media/image139.png"/><Relationship Id="rId7" Type="http://schemas.openxmlformats.org/officeDocument/2006/relationships/image" Target="../media/image150.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49.png"/><Relationship Id="rId5" Type="http://schemas.openxmlformats.org/officeDocument/2006/relationships/image" Target="../media/image148.png"/><Relationship Id="rId4" Type="http://schemas.openxmlformats.org/officeDocument/2006/relationships/image" Target="../media/image147.png"/><Relationship Id="rId9" Type="http://schemas.openxmlformats.org/officeDocument/2006/relationships/image" Target="../media/image152.png"/></Relationships>
</file>

<file path=ppt/slides/_rels/slide22.xml.rels><?xml version="1.0" encoding="UTF-8" standalone="yes"?>
<Relationships xmlns="http://schemas.openxmlformats.org/package/2006/relationships"><Relationship Id="rId3" Type="http://schemas.openxmlformats.org/officeDocument/2006/relationships/image" Target="../media/image153.png"/><Relationship Id="rId2" Type="http://schemas.openxmlformats.org/officeDocument/2006/relationships/notesSlide" Target="../notesSlides/notesSlide5.xml"/><Relationship Id="rId1" Type="http://schemas.openxmlformats.org/officeDocument/2006/relationships/slideLayout" Target="../slideLayouts/slideLayout7.xml"/><Relationship Id="rId11" Type="http://schemas.openxmlformats.org/officeDocument/2006/relationships/image" Target="../media/image156.png"/><Relationship Id="rId10" Type="http://schemas.openxmlformats.org/officeDocument/2006/relationships/image" Target="../media/image155.png"/><Relationship Id="rId4" Type="http://schemas.openxmlformats.org/officeDocument/2006/relationships/image" Target="../media/image154.png"/></Relationships>
</file>

<file path=ppt/slides/_rels/slide23.xml.rels><?xml version="1.0" encoding="UTF-8" standalone="yes"?>
<Relationships xmlns="http://schemas.openxmlformats.org/package/2006/relationships"><Relationship Id="rId3" Type="http://schemas.openxmlformats.org/officeDocument/2006/relationships/image" Target="../media/image158.png"/><Relationship Id="rId2" Type="http://schemas.openxmlformats.org/officeDocument/2006/relationships/image" Target="../media/image157.png"/><Relationship Id="rId1" Type="http://schemas.openxmlformats.org/officeDocument/2006/relationships/slideLayout" Target="../slideLayouts/slideLayout7.xml"/><Relationship Id="rId5" Type="http://schemas.openxmlformats.org/officeDocument/2006/relationships/image" Target="../media/image160.png"/><Relationship Id="rId4" Type="http://schemas.openxmlformats.org/officeDocument/2006/relationships/image" Target="../media/image159.png"/></Relationships>
</file>

<file path=ppt/slides/_rels/slide24.xml.rels><?xml version="1.0" encoding="UTF-8" standalone="yes"?>
<Relationships xmlns="http://schemas.openxmlformats.org/package/2006/relationships"><Relationship Id="rId3" Type="http://schemas.openxmlformats.org/officeDocument/2006/relationships/image" Target="../media/image162.png"/><Relationship Id="rId2" Type="http://schemas.openxmlformats.org/officeDocument/2006/relationships/image" Target="../media/image16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64.png"/><Relationship Id="rId2" Type="http://schemas.openxmlformats.org/officeDocument/2006/relationships/image" Target="../media/image163.png"/><Relationship Id="rId1" Type="http://schemas.openxmlformats.org/officeDocument/2006/relationships/slideLayout" Target="../slideLayouts/slideLayout7.xml"/><Relationship Id="rId4" Type="http://schemas.openxmlformats.org/officeDocument/2006/relationships/image" Target="../media/image165.png"/></Relationships>
</file>

<file path=ppt/slides/_rels/slide26.xml.rels><?xml version="1.0" encoding="UTF-8" standalone="yes"?>
<Relationships xmlns="http://schemas.openxmlformats.org/package/2006/relationships"><Relationship Id="rId3" Type="http://schemas.openxmlformats.org/officeDocument/2006/relationships/image" Target="../media/image167.png"/><Relationship Id="rId2" Type="http://schemas.openxmlformats.org/officeDocument/2006/relationships/image" Target="../media/image166.png"/><Relationship Id="rId1" Type="http://schemas.openxmlformats.org/officeDocument/2006/relationships/slideLayout" Target="../slideLayouts/slideLayout7.xml"/><Relationship Id="rId4" Type="http://schemas.openxmlformats.org/officeDocument/2006/relationships/image" Target="../media/image168.png"/></Relationships>
</file>

<file path=ppt/slides/_rels/slide27.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169.png"/><Relationship Id="rId1" Type="http://schemas.openxmlformats.org/officeDocument/2006/relationships/slideLayout" Target="../slideLayouts/slideLayout7.xml"/><Relationship Id="rId4" Type="http://schemas.openxmlformats.org/officeDocument/2006/relationships/image" Target="../media/image171.png"/></Relationships>
</file>

<file path=ppt/slides/_rels/slide28.xml.rels><?xml version="1.0" encoding="UTF-8" standalone="yes"?>
<Relationships xmlns="http://schemas.openxmlformats.org/package/2006/relationships"><Relationship Id="rId2" Type="http://schemas.openxmlformats.org/officeDocument/2006/relationships/image" Target="../media/image17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2.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svg"/><Relationship Id="rId7" Type="http://schemas.openxmlformats.org/officeDocument/2006/relationships/image" Target="../media/image28.svg"/><Relationship Id="rId12" Type="http://schemas.openxmlformats.org/officeDocument/2006/relationships/image" Target="../media/image33.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7.png"/><Relationship Id="rId11" Type="http://schemas.openxmlformats.org/officeDocument/2006/relationships/image" Target="../media/image32.svg"/><Relationship Id="rId5" Type="http://schemas.openxmlformats.org/officeDocument/2006/relationships/image" Target="../media/image26.sv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svg"/></Relationships>
</file>

<file path=ppt/slides/_rels/slide7.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45.png"/><Relationship Id="rId18" Type="http://schemas.openxmlformats.org/officeDocument/2006/relationships/image" Target="../media/image50.png"/><Relationship Id="rId3" Type="http://schemas.openxmlformats.org/officeDocument/2006/relationships/image" Target="../media/image36.png"/><Relationship Id="rId21" Type="http://schemas.openxmlformats.org/officeDocument/2006/relationships/image" Target="../media/image53.png"/><Relationship Id="rId7" Type="http://schemas.openxmlformats.org/officeDocument/2006/relationships/image" Target="../media/image40.png"/><Relationship Id="rId12" Type="http://schemas.openxmlformats.org/officeDocument/2006/relationships/image" Target="../media/image44.png"/><Relationship Id="rId17" Type="http://schemas.openxmlformats.org/officeDocument/2006/relationships/image" Target="../media/image49.png"/><Relationship Id="rId2" Type="http://schemas.openxmlformats.org/officeDocument/2006/relationships/image" Target="../media/image35.png"/><Relationship Id="rId16" Type="http://schemas.openxmlformats.org/officeDocument/2006/relationships/image" Target="../media/image48.png"/><Relationship Id="rId20" Type="http://schemas.openxmlformats.org/officeDocument/2006/relationships/image" Target="../media/image52.png"/><Relationship Id="rId1" Type="http://schemas.openxmlformats.org/officeDocument/2006/relationships/slideLayout" Target="../slideLayouts/slideLayout7.xml"/><Relationship Id="rId6" Type="http://schemas.openxmlformats.org/officeDocument/2006/relationships/image" Target="../media/image39.png"/><Relationship Id="rId11" Type="http://schemas.openxmlformats.org/officeDocument/2006/relationships/image" Target="../media/image43.png"/><Relationship Id="rId5" Type="http://schemas.openxmlformats.org/officeDocument/2006/relationships/image" Target="../media/image38.png"/><Relationship Id="rId15" Type="http://schemas.openxmlformats.org/officeDocument/2006/relationships/image" Target="../media/image47.png"/><Relationship Id="rId23" Type="http://schemas.openxmlformats.org/officeDocument/2006/relationships/image" Target="../media/image55.png"/><Relationship Id="rId10" Type="http://schemas.openxmlformats.org/officeDocument/2006/relationships/image" Target="../media/image34.png"/><Relationship Id="rId19" Type="http://schemas.openxmlformats.org/officeDocument/2006/relationships/image" Target="../media/image51.png"/><Relationship Id="rId4" Type="http://schemas.openxmlformats.org/officeDocument/2006/relationships/image" Target="../media/image37.png"/><Relationship Id="rId9" Type="http://schemas.openxmlformats.org/officeDocument/2006/relationships/image" Target="../media/image42.png"/><Relationship Id="rId14" Type="http://schemas.openxmlformats.org/officeDocument/2006/relationships/image" Target="../media/image46.png"/><Relationship Id="rId22" Type="http://schemas.openxmlformats.org/officeDocument/2006/relationships/image" Target="../media/image54.png"/></Relationships>
</file>

<file path=ppt/slides/_rels/slide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9.xml.rels><?xml version="1.0" encoding="UTF-8" standalone="yes"?>
<Relationships xmlns="http://schemas.openxmlformats.org/package/2006/relationships"><Relationship Id="rId8" Type="http://schemas.openxmlformats.org/officeDocument/2006/relationships/image" Target="../media/image65.png"/><Relationship Id="rId13" Type="http://schemas.openxmlformats.org/officeDocument/2006/relationships/image" Target="../media/image70.png"/><Relationship Id="rId3" Type="http://schemas.openxmlformats.org/officeDocument/2006/relationships/image" Target="../media/image61.png"/><Relationship Id="rId7" Type="http://schemas.openxmlformats.org/officeDocument/2006/relationships/image" Target="../media/image64.png"/><Relationship Id="rId12" Type="http://schemas.openxmlformats.org/officeDocument/2006/relationships/image" Target="../media/image69.png"/><Relationship Id="rId2" Type="http://schemas.openxmlformats.org/officeDocument/2006/relationships/image" Target="../media/image60.png"/><Relationship Id="rId1" Type="http://schemas.openxmlformats.org/officeDocument/2006/relationships/slideLayout" Target="../slideLayouts/slideLayout7.xml"/><Relationship Id="rId6" Type="http://schemas.openxmlformats.org/officeDocument/2006/relationships/image" Target="../media/image63.png"/><Relationship Id="rId11" Type="http://schemas.openxmlformats.org/officeDocument/2006/relationships/image" Target="../media/image68.png"/><Relationship Id="rId5" Type="http://schemas.openxmlformats.org/officeDocument/2006/relationships/image" Target="../media/image62.png"/><Relationship Id="rId15" Type="http://schemas.openxmlformats.org/officeDocument/2006/relationships/image" Target="../media/image72.png"/><Relationship Id="rId10" Type="http://schemas.openxmlformats.org/officeDocument/2006/relationships/image" Target="../media/image67.png"/><Relationship Id="rId4" Type="http://schemas.openxmlformats.org/officeDocument/2006/relationships/image" Target="../media/image46.png"/><Relationship Id="rId9" Type="http://schemas.openxmlformats.org/officeDocument/2006/relationships/image" Target="../media/image66.png"/><Relationship Id="rId14" Type="http://schemas.openxmlformats.org/officeDocument/2006/relationships/image" Target="../media/image7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7F1D82E7-7D6D-7EFF-EAB2-27A2176F6DEF}"/>
              </a:ext>
            </a:extLst>
          </p:cNvPr>
          <p:cNvSpPr/>
          <p:nvPr/>
        </p:nvSpPr>
        <p:spPr>
          <a:xfrm>
            <a:off x="914400" y="665558"/>
            <a:ext cx="7315199" cy="164965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BF872BA4-ECCC-DD17-5D41-51C1D13477D5}"/>
              </a:ext>
            </a:extLst>
          </p:cNvPr>
          <p:cNvSpPr txBox="1"/>
          <p:nvPr/>
        </p:nvSpPr>
        <p:spPr>
          <a:xfrm>
            <a:off x="2548435" y="742514"/>
            <a:ext cx="4031949" cy="307777"/>
          </a:xfrm>
          <a:prstGeom prst="rect">
            <a:avLst/>
          </a:prstGeom>
          <a:noFill/>
        </p:spPr>
        <p:txBody>
          <a:bodyPr wrap="square" rtlCol="0" anchor="ctr">
            <a:spAutoFit/>
          </a:bodyPr>
          <a:lstStyle/>
          <a:p>
            <a:pPr algn="ctr"/>
            <a:r>
              <a:rPr lang="en-US" sz="1400" dirty="0"/>
              <a:t>DNA Sequences at a SNP Position (T is risk allele)</a:t>
            </a:r>
          </a:p>
        </p:txBody>
      </p:sp>
      <p:graphicFrame>
        <p:nvGraphicFramePr>
          <p:cNvPr id="4" name="Table 3">
            <a:extLst>
              <a:ext uri="{FF2B5EF4-FFF2-40B4-BE49-F238E27FC236}">
                <a16:creationId xmlns:a16="http://schemas.microsoft.com/office/drawing/2014/main" id="{992715C0-5457-D0C0-C994-3CA14F86549F}"/>
              </a:ext>
            </a:extLst>
          </p:cNvPr>
          <p:cNvGraphicFramePr>
            <a:graphicFrameLocks noGrp="1"/>
          </p:cNvGraphicFramePr>
          <p:nvPr>
            <p:extLst>
              <p:ext uri="{D42A27DB-BD31-4B8C-83A1-F6EECF244321}">
                <p14:modId xmlns:p14="http://schemas.microsoft.com/office/powerpoint/2010/main" val="4085818660"/>
              </p:ext>
            </p:extLst>
          </p:nvPr>
        </p:nvGraphicFramePr>
        <p:xfrm>
          <a:off x="1630250" y="1092223"/>
          <a:ext cx="6061345" cy="1078186"/>
        </p:xfrm>
        <a:graphic>
          <a:graphicData uri="http://schemas.openxmlformats.org/drawingml/2006/table">
            <a:tbl>
              <a:tblPr firstRow="1" bandRow="1">
                <a:tableStyleId>{5C22544A-7EE6-4342-B048-85BDC9FD1C3A}</a:tableStyleId>
              </a:tblPr>
              <a:tblGrid>
                <a:gridCol w="1212269">
                  <a:extLst>
                    <a:ext uri="{9D8B030D-6E8A-4147-A177-3AD203B41FA5}">
                      <a16:colId xmlns:a16="http://schemas.microsoft.com/office/drawing/2014/main" val="17109212"/>
                    </a:ext>
                  </a:extLst>
                </a:gridCol>
                <a:gridCol w="1212269">
                  <a:extLst>
                    <a:ext uri="{9D8B030D-6E8A-4147-A177-3AD203B41FA5}">
                      <a16:colId xmlns:a16="http://schemas.microsoft.com/office/drawing/2014/main" val="3648244921"/>
                    </a:ext>
                  </a:extLst>
                </a:gridCol>
                <a:gridCol w="1212269">
                  <a:extLst>
                    <a:ext uri="{9D8B030D-6E8A-4147-A177-3AD203B41FA5}">
                      <a16:colId xmlns:a16="http://schemas.microsoft.com/office/drawing/2014/main" val="2525484480"/>
                    </a:ext>
                  </a:extLst>
                </a:gridCol>
                <a:gridCol w="1212269">
                  <a:extLst>
                    <a:ext uri="{9D8B030D-6E8A-4147-A177-3AD203B41FA5}">
                      <a16:colId xmlns:a16="http://schemas.microsoft.com/office/drawing/2014/main" val="3039640157"/>
                    </a:ext>
                  </a:extLst>
                </a:gridCol>
                <a:gridCol w="1212269">
                  <a:extLst>
                    <a:ext uri="{9D8B030D-6E8A-4147-A177-3AD203B41FA5}">
                      <a16:colId xmlns:a16="http://schemas.microsoft.com/office/drawing/2014/main" val="489363311"/>
                    </a:ext>
                  </a:extLst>
                </a:gridCol>
              </a:tblGrid>
              <a:tr h="539093">
                <a:tc>
                  <a:txBody>
                    <a:bodyPr/>
                    <a:lstStyle/>
                    <a:p>
                      <a:pPr algn="ctr"/>
                      <a:r>
                        <a:rPr lang="en-US" sz="1200" dirty="0"/>
                        <a:t>Individual 1</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Individual 2</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Individual 3</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Individual 4</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Individual 5</a:t>
                      </a:r>
                    </a:p>
                  </a:txBody>
                  <a:tcPr marL="60960" marR="60960" marT="30480" marB="30480" anchor="ctr"/>
                </a:tc>
                <a:extLst>
                  <a:ext uri="{0D108BD9-81ED-4DB2-BD59-A6C34878D82A}">
                    <a16:rowId xmlns:a16="http://schemas.microsoft.com/office/drawing/2014/main" val="1903707579"/>
                  </a:ext>
                </a:extLst>
              </a:tr>
              <a:tr h="539093">
                <a:tc>
                  <a:txBody>
                    <a:bodyPr/>
                    <a:lstStyle/>
                    <a:p>
                      <a:pPr algn="ctr"/>
                      <a:r>
                        <a:rPr lang="en-US" sz="1200" dirty="0"/>
                        <a:t>CC</a:t>
                      </a:r>
                    </a:p>
                  </a:txBody>
                  <a:tcPr marL="60960" marR="60960" marT="30480" marB="30480" anchor="ctr"/>
                </a:tc>
                <a:tc>
                  <a:txBody>
                    <a:bodyPr/>
                    <a:lstStyle/>
                    <a:p>
                      <a:pPr algn="ctr"/>
                      <a:r>
                        <a:rPr lang="en-US" sz="1200" dirty="0"/>
                        <a:t>CT</a:t>
                      </a:r>
                    </a:p>
                  </a:txBody>
                  <a:tcPr marL="60960" marR="60960" marT="30480" marB="30480" anchor="ctr"/>
                </a:tc>
                <a:tc>
                  <a:txBody>
                    <a:bodyPr/>
                    <a:lstStyle/>
                    <a:p>
                      <a:pPr algn="ctr"/>
                      <a:r>
                        <a:rPr lang="en-US" sz="1200" dirty="0"/>
                        <a:t>TT</a:t>
                      </a:r>
                    </a:p>
                  </a:txBody>
                  <a:tcPr marL="60960" marR="60960" marT="30480" marB="30480" anchor="ctr"/>
                </a:tc>
                <a:tc>
                  <a:txBody>
                    <a:bodyPr/>
                    <a:lstStyle/>
                    <a:p>
                      <a:pPr algn="ctr"/>
                      <a:r>
                        <a:rPr lang="en-US" sz="1200" dirty="0"/>
                        <a:t>CC</a:t>
                      </a:r>
                    </a:p>
                  </a:txBody>
                  <a:tcPr marL="60960" marR="60960" marT="30480" marB="30480" anchor="ctr"/>
                </a:tc>
                <a:tc>
                  <a:txBody>
                    <a:bodyPr/>
                    <a:lstStyle/>
                    <a:p>
                      <a:pPr algn="ctr"/>
                      <a:r>
                        <a:rPr lang="en-US" sz="1200" dirty="0"/>
                        <a:t>CT</a:t>
                      </a:r>
                    </a:p>
                  </a:txBody>
                  <a:tcPr marL="60960" marR="60960" marT="30480" marB="30480" anchor="ctr"/>
                </a:tc>
                <a:extLst>
                  <a:ext uri="{0D108BD9-81ED-4DB2-BD59-A6C34878D82A}">
                    <a16:rowId xmlns:a16="http://schemas.microsoft.com/office/drawing/2014/main" val="3809915198"/>
                  </a:ext>
                </a:extLst>
              </a:tr>
            </a:tbl>
          </a:graphicData>
        </a:graphic>
      </p:graphicFrame>
      <p:cxnSp>
        <p:nvCxnSpPr>
          <p:cNvPr id="6" name="Straight Arrow Connector 5">
            <a:extLst>
              <a:ext uri="{FF2B5EF4-FFF2-40B4-BE49-F238E27FC236}">
                <a16:creationId xmlns:a16="http://schemas.microsoft.com/office/drawing/2014/main" id="{09DB614E-4E5D-3785-9B6D-7ED9F8983FEF}"/>
              </a:ext>
            </a:extLst>
          </p:cNvPr>
          <p:cNvCxnSpPr>
            <a:cxnSpLocks/>
          </p:cNvCxnSpPr>
          <p:nvPr/>
        </p:nvCxnSpPr>
        <p:spPr>
          <a:xfrm>
            <a:off x="4571999" y="2388602"/>
            <a:ext cx="0" cy="56072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Rounded Rectangle 8">
            <a:extLst>
              <a:ext uri="{FF2B5EF4-FFF2-40B4-BE49-F238E27FC236}">
                <a16:creationId xmlns:a16="http://schemas.microsoft.com/office/drawing/2014/main" id="{3119CB63-DB9B-CF93-BA3F-D8E321AE46EF}"/>
              </a:ext>
            </a:extLst>
          </p:cNvPr>
          <p:cNvSpPr/>
          <p:nvPr/>
        </p:nvSpPr>
        <p:spPr>
          <a:xfrm>
            <a:off x="914401" y="2983511"/>
            <a:ext cx="7315198" cy="274383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10" name="TextBox 9">
            <a:extLst>
              <a:ext uri="{FF2B5EF4-FFF2-40B4-BE49-F238E27FC236}">
                <a16:creationId xmlns:a16="http://schemas.microsoft.com/office/drawing/2014/main" id="{6046B8C0-81DE-7108-EF89-D1287FDAD932}"/>
              </a:ext>
            </a:extLst>
          </p:cNvPr>
          <p:cNvSpPr txBox="1"/>
          <p:nvPr/>
        </p:nvSpPr>
        <p:spPr>
          <a:xfrm>
            <a:off x="3538419" y="177951"/>
            <a:ext cx="2067157" cy="400110"/>
          </a:xfrm>
          <a:prstGeom prst="rect">
            <a:avLst/>
          </a:prstGeom>
          <a:noFill/>
        </p:spPr>
        <p:txBody>
          <a:bodyPr wrap="square" rtlCol="0" anchor="ctr">
            <a:spAutoFit/>
          </a:bodyPr>
          <a:lstStyle/>
          <a:p>
            <a:pPr algn="ctr"/>
            <a:r>
              <a:rPr lang="en-US" sz="2000" b="1" dirty="0"/>
              <a:t>Genotype Coding</a:t>
            </a:r>
          </a:p>
        </p:txBody>
      </p:sp>
      <p:sp>
        <p:nvSpPr>
          <p:cNvPr id="11" name="TextBox 10">
            <a:extLst>
              <a:ext uri="{FF2B5EF4-FFF2-40B4-BE49-F238E27FC236}">
                <a16:creationId xmlns:a16="http://schemas.microsoft.com/office/drawing/2014/main" id="{7230B065-6A6D-DE67-7801-BED9E06CCE2B}"/>
              </a:ext>
            </a:extLst>
          </p:cNvPr>
          <p:cNvSpPr txBox="1"/>
          <p:nvPr/>
        </p:nvSpPr>
        <p:spPr>
          <a:xfrm>
            <a:off x="3131216" y="3052802"/>
            <a:ext cx="2866387" cy="307777"/>
          </a:xfrm>
          <a:prstGeom prst="rect">
            <a:avLst/>
          </a:prstGeom>
          <a:noFill/>
        </p:spPr>
        <p:txBody>
          <a:bodyPr wrap="square" rtlCol="0" anchor="ctr">
            <a:spAutoFit/>
          </a:bodyPr>
          <a:lstStyle/>
          <a:p>
            <a:pPr algn="ctr"/>
            <a:r>
              <a:rPr lang="en-US" sz="1400" dirty="0"/>
              <a:t>Genotype Coding Models</a:t>
            </a:r>
          </a:p>
        </p:txBody>
      </p:sp>
      <p:graphicFrame>
        <p:nvGraphicFramePr>
          <p:cNvPr id="12" name="Table 11">
            <a:extLst>
              <a:ext uri="{FF2B5EF4-FFF2-40B4-BE49-F238E27FC236}">
                <a16:creationId xmlns:a16="http://schemas.microsoft.com/office/drawing/2014/main" id="{CA132235-8A45-3B92-F6CB-106FADFF923B}"/>
              </a:ext>
            </a:extLst>
          </p:cNvPr>
          <p:cNvGraphicFramePr>
            <a:graphicFrameLocks noGrp="1"/>
          </p:cNvGraphicFramePr>
          <p:nvPr>
            <p:extLst>
              <p:ext uri="{D42A27DB-BD31-4B8C-83A1-F6EECF244321}">
                <p14:modId xmlns:p14="http://schemas.microsoft.com/office/powerpoint/2010/main" val="3133216746"/>
              </p:ext>
            </p:extLst>
          </p:nvPr>
        </p:nvGraphicFramePr>
        <p:xfrm>
          <a:off x="1268359" y="3420218"/>
          <a:ext cx="6834479" cy="2086726"/>
        </p:xfrm>
        <a:graphic>
          <a:graphicData uri="http://schemas.openxmlformats.org/drawingml/2006/table">
            <a:tbl>
              <a:tblPr firstRow="1" bandRow="1">
                <a:tableStyleId>{5C22544A-7EE6-4342-B048-85BDC9FD1C3A}</a:tableStyleId>
              </a:tblPr>
              <a:tblGrid>
                <a:gridCol w="1302647">
                  <a:extLst>
                    <a:ext uri="{9D8B030D-6E8A-4147-A177-3AD203B41FA5}">
                      <a16:colId xmlns:a16="http://schemas.microsoft.com/office/drawing/2014/main" val="2756020621"/>
                    </a:ext>
                  </a:extLst>
                </a:gridCol>
                <a:gridCol w="921972">
                  <a:extLst>
                    <a:ext uri="{9D8B030D-6E8A-4147-A177-3AD203B41FA5}">
                      <a16:colId xmlns:a16="http://schemas.microsoft.com/office/drawing/2014/main" val="17109212"/>
                    </a:ext>
                  </a:extLst>
                </a:gridCol>
                <a:gridCol w="921972">
                  <a:extLst>
                    <a:ext uri="{9D8B030D-6E8A-4147-A177-3AD203B41FA5}">
                      <a16:colId xmlns:a16="http://schemas.microsoft.com/office/drawing/2014/main" val="3648244921"/>
                    </a:ext>
                  </a:extLst>
                </a:gridCol>
                <a:gridCol w="921972">
                  <a:extLst>
                    <a:ext uri="{9D8B030D-6E8A-4147-A177-3AD203B41FA5}">
                      <a16:colId xmlns:a16="http://schemas.microsoft.com/office/drawing/2014/main" val="2525484480"/>
                    </a:ext>
                  </a:extLst>
                </a:gridCol>
                <a:gridCol w="921972">
                  <a:extLst>
                    <a:ext uri="{9D8B030D-6E8A-4147-A177-3AD203B41FA5}">
                      <a16:colId xmlns:a16="http://schemas.microsoft.com/office/drawing/2014/main" val="3039640157"/>
                    </a:ext>
                  </a:extLst>
                </a:gridCol>
                <a:gridCol w="921972">
                  <a:extLst>
                    <a:ext uri="{9D8B030D-6E8A-4147-A177-3AD203B41FA5}">
                      <a16:colId xmlns:a16="http://schemas.microsoft.com/office/drawing/2014/main" val="489363311"/>
                    </a:ext>
                  </a:extLst>
                </a:gridCol>
                <a:gridCol w="921972">
                  <a:extLst>
                    <a:ext uri="{9D8B030D-6E8A-4147-A177-3AD203B41FA5}">
                      <a16:colId xmlns:a16="http://schemas.microsoft.com/office/drawing/2014/main" val="349492179"/>
                    </a:ext>
                  </a:extLst>
                </a:gridCol>
              </a:tblGrid>
              <a:tr h="479028">
                <a:tc>
                  <a:txBody>
                    <a:bodyPr/>
                    <a:lstStyle/>
                    <a:p>
                      <a:pPr algn="ctr"/>
                      <a:r>
                        <a:rPr lang="en-US" sz="1050" dirty="0"/>
                        <a:t>Coding Model</a:t>
                      </a:r>
                    </a:p>
                  </a:txBody>
                  <a:tcPr marL="60960" marR="60960" marT="30480" marB="30480" anchor="ctr"/>
                </a:tc>
                <a:tc>
                  <a:txBody>
                    <a:bodyPr/>
                    <a:lstStyle/>
                    <a:p>
                      <a:pPr algn="ctr"/>
                      <a:r>
                        <a:rPr lang="en-US" sz="1050" dirty="0"/>
                        <a:t>Individual 1</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t>Individual 2</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t>Individual 3</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t>Individual 4</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t>Individual 5</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t>Mean</a:t>
                      </a:r>
                    </a:p>
                  </a:txBody>
                  <a:tcPr marL="60960" marR="60960" marT="30480" marB="30480" anchor="ctr"/>
                </a:tc>
                <a:extLst>
                  <a:ext uri="{0D108BD9-81ED-4DB2-BD59-A6C34878D82A}">
                    <a16:rowId xmlns:a16="http://schemas.microsoft.com/office/drawing/2014/main" val="1903707579"/>
                  </a:ext>
                </a:extLst>
              </a:tr>
              <a:tr h="479028">
                <a:tc>
                  <a:txBody>
                    <a:bodyPr/>
                    <a:lstStyle/>
                    <a:p>
                      <a:pPr algn="ctr"/>
                      <a:r>
                        <a:rPr lang="en-US" sz="1000" dirty="0"/>
                        <a:t>Additive (0,1,2)</a:t>
                      </a:r>
                    </a:p>
                    <a:p>
                      <a:pPr algn="ctr"/>
                      <a:r>
                        <a:rPr lang="en-US" sz="1000" dirty="0"/>
                        <a:t>Count risk alleles</a:t>
                      </a:r>
                    </a:p>
                  </a:txBody>
                  <a:tcPr marL="60960" marR="60960" marT="30480" marB="30480" anchor="ctr"/>
                </a:tc>
                <a:tc>
                  <a:txBody>
                    <a:bodyPr/>
                    <a:lstStyle/>
                    <a:p>
                      <a:pPr algn="ctr"/>
                      <a:r>
                        <a:rPr lang="en-US" sz="1050" dirty="0"/>
                        <a:t>0</a:t>
                      </a:r>
                    </a:p>
                  </a:txBody>
                  <a:tcPr marL="60960" marR="60960" marT="30480" marB="30480" anchor="ctr"/>
                </a:tc>
                <a:tc>
                  <a:txBody>
                    <a:bodyPr/>
                    <a:lstStyle/>
                    <a:p>
                      <a:pPr algn="ctr"/>
                      <a:r>
                        <a:rPr lang="en-US" sz="1050" dirty="0"/>
                        <a:t>1</a:t>
                      </a:r>
                    </a:p>
                  </a:txBody>
                  <a:tcPr marL="60960" marR="60960" marT="30480" marB="30480" anchor="ctr"/>
                </a:tc>
                <a:tc>
                  <a:txBody>
                    <a:bodyPr/>
                    <a:lstStyle/>
                    <a:p>
                      <a:pPr algn="ctr"/>
                      <a:r>
                        <a:rPr lang="en-US" sz="1050" dirty="0"/>
                        <a:t>2</a:t>
                      </a:r>
                    </a:p>
                  </a:txBody>
                  <a:tcPr marL="60960" marR="60960" marT="30480" marB="30480" anchor="ctr"/>
                </a:tc>
                <a:tc>
                  <a:txBody>
                    <a:bodyPr/>
                    <a:lstStyle/>
                    <a:p>
                      <a:pPr algn="ctr"/>
                      <a:r>
                        <a:rPr lang="en-US" sz="1050" dirty="0"/>
                        <a:t>0</a:t>
                      </a:r>
                    </a:p>
                  </a:txBody>
                  <a:tcPr marL="60960" marR="60960" marT="30480" marB="30480" anchor="ctr"/>
                </a:tc>
                <a:tc>
                  <a:txBody>
                    <a:bodyPr/>
                    <a:lstStyle/>
                    <a:p>
                      <a:pPr algn="ctr"/>
                      <a:r>
                        <a:rPr lang="en-US" sz="1050" dirty="0"/>
                        <a:t>1</a:t>
                      </a:r>
                    </a:p>
                  </a:txBody>
                  <a:tcPr marL="60960" marR="60960" marT="30480" marB="30480" anchor="ctr"/>
                </a:tc>
                <a:tc>
                  <a:txBody>
                    <a:bodyPr/>
                    <a:lstStyle/>
                    <a:p>
                      <a:pPr algn="ctr"/>
                      <a:r>
                        <a:rPr lang="en-US" sz="1050" dirty="0"/>
                        <a:t>0.8</a:t>
                      </a:r>
                    </a:p>
                  </a:txBody>
                  <a:tcPr marL="60960" marR="60960" marT="30480" marB="30480" anchor="ctr"/>
                </a:tc>
                <a:extLst>
                  <a:ext uri="{0D108BD9-81ED-4DB2-BD59-A6C34878D82A}">
                    <a16:rowId xmlns:a16="http://schemas.microsoft.com/office/drawing/2014/main" val="3809915198"/>
                  </a:ext>
                </a:extLst>
              </a:tr>
              <a:tr h="479028">
                <a:tc>
                  <a:txBody>
                    <a:bodyPr/>
                    <a:lstStyle/>
                    <a:p>
                      <a:pPr algn="ctr"/>
                      <a:r>
                        <a:rPr lang="en-US" sz="1000" dirty="0"/>
                        <a:t>Dominant (0,1,1)</a:t>
                      </a:r>
                    </a:p>
                    <a:p>
                      <a:pPr algn="ctr"/>
                      <a:r>
                        <a:rPr lang="en-US" sz="1000" dirty="0"/>
                        <a:t>1 if any risk allele</a:t>
                      </a:r>
                    </a:p>
                  </a:txBody>
                  <a:tcPr marL="60960" marR="60960" marT="30480" marB="30480" anchor="ctr"/>
                </a:tc>
                <a:tc>
                  <a:txBody>
                    <a:bodyPr/>
                    <a:lstStyle/>
                    <a:p>
                      <a:pPr algn="ctr"/>
                      <a:r>
                        <a:rPr lang="en-US" sz="1050" dirty="0"/>
                        <a:t>0</a:t>
                      </a:r>
                    </a:p>
                  </a:txBody>
                  <a:tcPr marL="60960" marR="60960" marT="30480" marB="30480" anchor="ctr"/>
                </a:tc>
                <a:tc>
                  <a:txBody>
                    <a:bodyPr/>
                    <a:lstStyle/>
                    <a:p>
                      <a:pPr algn="ctr"/>
                      <a:r>
                        <a:rPr lang="en-US" sz="1050" dirty="0"/>
                        <a:t>1</a:t>
                      </a:r>
                    </a:p>
                  </a:txBody>
                  <a:tcPr marL="60960" marR="60960" marT="30480" marB="30480" anchor="ctr"/>
                </a:tc>
                <a:tc>
                  <a:txBody>
                    <a:bodyPr/>
                    <a:lstStyle/>
                    <a:p>
                      <a:pPr algn="ctr"/>
                      <a:r>
                        <a:rPr lang="en-US" sz="1050" dirty="0"/>
                        <a:t>1</a:t>
                      </a:r>
                    </a:p>
                  </a:txBody>
                  <a:tcPr marL="60960" marR="60960" marT="30480" marB="30480" anchor="ctr"/>
                </a:tc>
                <a:tc>
                  <a:txBody>
                    <a:bodyPr/>
                    <a:lstStyle/>
                    <a:p>
                      <a:pPr algn="ctr"/>
                      <a:r>
                        <a:rPr lang="en-US" sz="1050" dirty="0"/>
                        <a:t>0</a:t>
                      </a:r>
                    </a:p>
                  </a:txBody>
                  <a:tcPr marL="60960" marR="60960" marT="30480" marB="30480" anchor="ctr"/>
                </a:tc>
                <a:tc>
                  <a:txBody>
                    <a:bodyPr/>
                    <a:lstStyle/>
                    <a:p>
                      <a:pPr algn="ctr"/>
                      <a:r>
                        <a:rPr lang="en-US" sz="1050" dirty="0"/>
                        <a:t>1</a:t>
                      </a:r>
                    </a:p>
                  </a:txBody>
                  <a:tcPr marL="60960" marR="60960" marT="30480" marB="30480" anchor="ctr"/>
                </a:tc>
                <a:tc>
                  <a:txBody>
                    <a:bodyPr/>
                    <a:lstStyle/>
                    <a:p>
                      <a:pPr algn="ctr"/>
                      <a:r>
                        <a:rPr lang="en-US" sz="1050" dirty="0"/>
                        <a:t>0.6</a:t>
                      </a:r>
                    </a:p>
                  </a:txBody>
                  <a:tcPr marL="60960" marR="60960" marT="30480" marB="30480" anchor="ctr"/>
                </a:tc>
                <a:extLst>
                  <a:ext uri="{0D108BD9-81ED-4DB2-BD59-A6C34878D82A}">
                    <a16:rowId xmlns:a16="http://schemas.microsoft.com/office/drawing/2014/main" val="829851584"/>
                  </a:ext>
                </a:extLst>
              </a:tr>
              <a:tr h="649642">
                <a:tc>
                  <a:txBody>
                    <a:bodyPr/>
                    <a:lstStyle/>
                    <a:p>
                      <a:pPr algn="ctr"/>
                      <a:r>
                        <a:rPr lang="en-US" sz="1000" dirty="0"/>
                        <a:t>Recessive (0,0,1)</a:t>
                      </a:r>
                    </a:p>
                    <a:p>
                      <a:pPr algn="ctr"/>
                      <a:r>
                        <a:rPr lang="en-US" sz="1000" dirty="0"/>
                        <a:t>1 if both alleles are risk alleles</a:t>
                      </a:r>
                    </a:p>
                  </a:txBody>
                  <a:tcPr marL="60960" marR="60960" marT="30480" marB="30480" anchor="ctr"/>
                </a:tc>
                <a:tc>
                  <a:txBody>
                    <a:bodyPr/>
                    <a:lstStyle/>
                    <a:p>
                      <a:pPr algn="ctr"/>
                      <a:r>
                        <a:rPr lang="en-US" sz="1050" dirty="0"/>
                        <a:t>0</a:t>
                      </a:r>
                    </a:p>
                  </a:txBody>
                  <a:tcPr marL="60960" marR="60960" marT="30480" marB="30480" anchor="ctr"/>
                </a:tc>
                <a:tc>
                  <a:txBody>
                    <a:bodyPr/>
                    <a:lstStyle/>
                    <a:p>
                      <a:pPr algn="ctr"/>
                      <a:r>
                        <a:rPr lang="en-US" sz="1050" dirty="0"/>
                        <a:t>0</a:t>
                      </a:r>
                    </a:p>
                  </a:txBody>
                  <a:tcPr marL="60960" marR="60960" marT="30480" marB="30480" anchor="ctr"/>
                </a:tc>
                <a:tc>
                  <a:txBody>
                    <a:bodyPr/>
                    <a:lstStyle/>
                    <a:p>
                      <a:pPr algn="ctr"/>
                      <a:r>
                        <a:rPr lang="en-US" sz="1050" dirty="0"/>
                        <a:t>1</a:t>
                      </a:r>
                    </a:p>
                  </a:txBody>
                  <a:tcPr marL="60960" marR="60960" marT="30480" marB="30480" anchor="ctr"/>
                </a:tc>
                <a:tc>
                  <a:txBody>
                    <a:bodyPr/>
                    <a:lstStyle/>
                    <a:p>
                      <a:pPr algn="ctr"/>
                      <a:r>
                        <a:rPr lang="en-US" sz="1050" dirty="0"/>
                        <a:t>0</a:t>
                      </a:r>
                    </a:p>
                  </a:txBody>
                  <a:tcPr marL="60960" marR="60960" marT="30480" marB="30480" anchor="ctr"/>
                </a:tc>
                <a:tc>
                  <a:txBody>
                    <a:bodyPr/>
                    <a:lstStyle/>
                    <a:p>
                      <a:pPr algn="ctr"/>
                      <a:r>
                        <a:rPr lang="en-US" sz="1050" dirty="0"/>
                        <a:t>0</a:t>
                      </a:r>
                    </a:p>
                  </a:txBody>
                  <a:tcPr marL="60960" marR="60960" marT="30480" marB="30480" anchor="ctr"/>
                </a:tc>
                <a:tc>
                  <a:txBody>
                    <a:bodyPr/>
                    <a:lstStyle/>
                    <a:p>
                      <a:pPr algn="ctr"/>
                      <a:r>
                        <a:rPr lang="en-US" sz="1050" dirty="0"/>
                        <a:t>0.2</a:t>
                      </a:r>
                    </a:p>
                  </a:txBody>
                  <a:tcPr marL="60960" marR="60960" marT="30480" marB="30480" anchor="ctr"/>
                </a:tc>
                <a:extLst>
                  <a:ext uri="{0D108BD9-81ED-4DB2-BD59-A6C34878D82A}">
                    <a16:rowId xmlns:a16="http://schemas.microsoft.com/office/drawing/2014/main" val="3123893244"/>
                  </a:ext>
                </a:extLst>
              </a:tr>
            </a:tbl>
          </a:graphicData>
        </a:graphic>
      </p:graphicFrame>
      <p:sp>
        <p:nvSpPr>
          <p:cNvPr id="13" name="Rounded Rectangle 12">
            <a:extLst>
              <a:ext uri="{FF2B5EF4-FFF2-40B4-BE49-F238E27FC236}">
                <a16:creationId xmlns:a16="http://schemas.microsoft.com/office/drawing/2014/main" id="{64A63CB3-7A21-C43B-E6BB-37B41750D27F}"/>
              </a:ext>
            </a:extLst>
          </p:cNvPr>
          <p:cNvSpPr/>
          <p:nvPr/>
        </p:nvSpPr>
        <p:spPr>
          <a:xfrm>
            <a:off x="1254036" y="3913153"/>
            <a:ext cx="6826550" cy="423715"/>
          </a:xfrm>
          <a:prstGeom prst="roundRect">
            <a:avLst/>
          </a:prstGeom>
          <a:noFill/>
          <a:ln w="38100">
            <a:solidFill>
              <a:schemeClr val="accent6">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900"/>
          </a:p>
        </p:txBody>
      </p:sp>
      <p:cxnSp>
        <p:nvCxnSpPr>
          <p:cNvPr id="15" name="Elbow Connector 14">
            <a:extLst>
              <a:ext uri="{FF2B5EF4-FFF2-40B4-BE49-F238E27FC236}">
                <a16:creationId xmlns:a16="http://schemas.microsoft.com/office/drawing/2014/main" id="{F30AE15E-0330-6FC4-739A-8654C88E6BCA}"/>
              </a:ext>
            </a:extLst>
          </p:cNvPr>
          <p:cNvCxnSpPr>
            <a:cxnSpLocks/>
          </p:cNvCxnSpPr>
          <p:nvPr/>
        </p:nvCxnSpPr>
        <p:spPr>
          <a:xfrm rot="10800000" flipH="1" flipV="1">
            <a:off x="1254035" y="4098884"/>
            <a:ext cx="566057" cy="2099787"/>
          </a:xfrm>
          <a:prstGeom prst="bentConnector4">
            <a:avLst>
              <a:gd name="adj1" fmla="val -31154"/>
              <a:gd name="adj2" fmla="val 100029"/>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2ED4160-A406-6A8F-96B9-D83A8D403DFC}"/>
              </a:ext>
            </a:extLst>
          </p:cNvPr>
          <p:cNvSpPr txBox="1"/>
          <p:nvPr/>
        </p:nvSpPr>
        <p:spPr>
          <a:xfrm>
            <a:off x="1820093" y="5866561"/>
            <a:ext cx="3623578" cy="430887"/>
          </a:xfrm>
          <a:prstGeom prst="rect">
            <a:avLst/>
          </a:prstGeom>
          <a:noFill/>
        </p:spPr>
        <p:txBody>
          <a:bodyPr wrap="square" rtlCol="0" anchor="ctr">
            <a:spAutoFit/>
          </a:bodyPr>
          <a:lstStyle/>
          <a:p>
            <a:pPr algn="ctr"/>
            <a:r>
              <a:rPr lang="en-US" sz="1100" dirty="0">
                <a:solidFill>
                  <a:srgbClr val="548235"/>
                </a:solidFill>
              </a:rPr>
              <a:t>The additive model is particularly valuable </a:t>
            </a:r>
          </a:p>
          <a:p>
            <a:pPr algn="ctr"/>
            <a:r>
              <a:rPr lang="en-US" sz="1100" dirty="0">
                <a:solidFill>
                  <a:srgbClr val="548235"/>
                </a:solidFill>
              </a:rPr>
              <a:t>as genetic effects often scale with the number of risk alleles.</a:t>
            </a:r>
          </a:p>
        </p:txBody>
      </p:sp>
      <p:sp>
        <p:nvSpPr>
          <p:cNvPr id="19" name="Rounded Rectangle 18">
            <a:extLst>
              <a:ext uri="{FF2B5EF4-FFF2-40B4-BE49-F238E27FC236}">
                <a16:creationId xmlns:a16="http://schemas.microsoft.com/office/drawing/2014/main" id="{479E80A7-2741-714B-5E18-4B19B7AF3F94}"/>
              </a:ext>
            </a:extLst>
          </p:cNvPr>
          <p:cNvSpPr/>
          <p:nvPr/>
        </p:nvSpPr>
        <p:spPr>
          <a:xfrm>
            <a:off x="914399" y="6363144"/>
            <a:ext cx="7315199" cy="189198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900" dirty="0"/>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C51787C-DEC4-C352-9BB4-3A759AD5C147}"/>
                  </a:ext>
                </a:extLst>
              </p:cNvPr>
              <p:cNvSpPr txBox="1"/>
              <p:nvPr/>
            </p:nvSpPr>
            <p:spPr>
              <a:xfrm>
                <a:off x="2323056" y="6422783"/>
                <a:ext cx="4482707" cy="398251"/>
              </a:xfrm>
              <a:prstGeom prst="rect">
                <a:avLst/>
              </a:prstGeom>
              <a:noFill/>
            </p:spPr>
            <p:txBody>
              <a:bodyPr wrap="square" rtlCol="0" anchor="ctr">
                <a:spAutoFit/>
              </a:bodyPr>
              <a:lstStyle/>
              <a:p>
                <a:pPr algn="ctr"/>
                <a:r>
                  <a:rPr lang="en-US" sz="1400" dirty="0"/>
                  <a:t>Standardized Genotype Vector </a:t>
                </a:r>
                <a14:m>
                  <m:oMath xmlns:m="http://schemas.openxmlformats.org/officeDocument/2006/math">
                    <m:r>
                      <a:rPr lang="en-US" sz="1400" i="1">
                        <a:latin typeface="Cambria Math" panose="02040503050406030204" pitchFamily="18" charset="0"/>
                      </a:rPr>
                      <m:t>𝑋</m:t>
                    </m:r>
                    <m:r>
                      <a:rPr lang="en-US" sz="1400" i="1">
                        <a:latin typeface="Cambria Math" panose="02040503050406030204" pitchFamily="18" charset="0"/>
                      </a:rPr>
                      <m:t>=</m:t>
                    </m:r>
                    <m:f>
                      <m:fPr>
                        <m:ctrlPr>
                          <a:rPr lang="en-US" sz="1400" i="1">
                            <a:latin typeface="Cambria Math" panose="02040503050406030204" pitchFamily="18" charset="0"/>
                          </a:rPr>
                        </m:ctrlPr>
                      </m:fPr>
                      <m:num>
                        <m:sSub>
                          <m:sSubPr>
                            <m:ctrlPr>
                              <a:rPr lang="en-US" sz="1400" i="1">
                                <a:latin typeface="Cambria Math" panose="02040503050406030204" pitchFamily="18" charset="0"/>
                              </a:rPr>
                            </m:ctrlPr>
                          </m:sSubPr>
                          <m:e>
                            <m:r>
                              <a:rPr lang="en-US" sz="1400" i="1">
                                <a:latin typeface="Cambria Math" panose="02040503050406030204" pitchFamily="18" charset="0"/>
                              </a:rPr>
                              <m:t>𝑋</m:t>
                            </m:r>
                          </m:e>
                          <m:sub>
                            <m:r>
                              <a:rPr lang="en-US" sz="1400" i="1">
                                <a:latin typeface="Cambria Math" panose="02040503050406030204" pitchFamily="18" charset="0"/>
                              </a:rPr>
                              <m:t>𝑟𝑎𝑤</m:t>
                            </m:r>
                          </m:sub>
                        </m:sSub>
                        <m:r>
                          <a:rPr lang="en-US" sz="1400" i="1">
                            <a:latin typeface="Cambria Math" panose="02040503050406030204" pitchFamily="18" charset="0"/>
                          </a:rPr>
                          <m:t>−</m:t>
                        </m:r>
                        <m:r>
                          <a:rPr lang="en-US" sz="1400" i="1">
                            <a:latin typeface="Cambria Math" panose="02040503050406030204" pitchFamily="18" charset="0"/>
                          </a:rPr>
                          <m:t>𝑚𝑒𝑎𝑛</m:t>
                        </m:r>
                      </m:num>
                      <m:den>
                        <m:r>
                          <a:rPr lang="en-US" sz="1400" i="1">
                            <a:latin typeface="Cambria Math" panose="02040503050406030204" pitchFamily="18" charset="0"/>
                          </a:rPr>
                          <m:t>𝑠𝑑</m:t>
                        </m:r>
                      </m:den>
                    </m:f>
                  </m:oMath>
                </a14:m>
                <a:endParaRPr lang="en-US" sz="1400" dirty="0"/>
              </a:p>
            </p:txBody>
          </p:sp>
        </mc:Choice>
        <mc:Fallback xmlns="">
          <p:sp>
            <p:nvSpPr>
              <p:cNvPr id="20" name="TextBox 19">
                <a:extLst>
                  <a:ext uri="{FF2B5EF4-FFF2-40B4-BE49-F238E27FC236}">
                    <a16:creationId xmlns:a16="http://schemas.microsoft.com/office/drawing/2014/main" id="{5C51787C-DEC4-C352-9BB4-3A759AD5C147}"/>
                  </a:ext>
                </a:extLst>
              </p:cNvPr>
              <p:cNvSpPr txBox="1">
                <a:spLocks noRot="1" noChangeAspect="1" noMove="1" noResize="1" noEditPoints="1" noAdjustHandles="1" noChangeArrowheads="1" noChangeShapeType="1" noTextEdit="1"/>
              </p:cNvSpPr>
              <p:nvPr/>
            </p:nvSpPr>
            <p:spPr>
              <a:xfrm>
                <a:off x="2323056" y="6422783"/>
                <a:ext cx="4482707" cy="398251"/>
              </a:xfrm>
              <a:prstGeom prst="rect">
                <a:avLst/>
              </a:prstGeom>
              <a:blipFill>
                <a:blip r:embed="rId2"/>
                <a:stretch>
                  <a:fillRect b="-6061"/>
                </a:stretch>
              </a:blipFill>
            </p:spPr>
            <p:txBody>
              <a:bodyPr/>
              <a:lstStyle/>
              <a:p>
                <a:r>
                  <a:rPr lang="en-US">
                    <a:noFill/>
                  </a:rPr>
                  <a:t> </a:t>
                </a:r>
              </a:p>
            </p:txBody>
          </p:sp>
        </mc:Fallback>
      </mc:AlternateContent>
      <p:graphicFrame>
        <p:nvGraphicFramePr>
          <p:cNvPr id="21" name="Table 20">
            <a:extLst>
              <a:ext uri="{FF2B5EF4-FFF2-40B4-BE49-F238E27FC236}">
                <a16:creationId xmlns:a16="http://schemas.microsoft.com/office/drawing/2014/main" id="{FF850774-096F-A408-F428-9FAFFE7451BF}"/>
              </a:ext>
            </a:extLst>
          </p:cNvPr>
          <p:cNvGraphicFramePr>
            <a:graphicFrameLocks noGrp="1"/>
          </p:cNvGraphicFramePr>
          <p:nvPr>
            <p:extLst>
              <p:ext uri="{D42A27DB-BD31-4B8C-83A1-F6EECF244321}">
                <p14:modId xmlns:p14="http://schemas.microsoft.com/office/powerpoint/2010/main" val="498961874"/>
              </p:ext>
            </p:extLst>
          </p:nvPr>
        </p:nvGraphicFramePr>
        <p:xfrm>
          <a:off x="1254034" y="6886730"/>
          <a:ext cx="6848800" cy="966856"/>
        </p:xfrm>
        <a:graphic>
          <a:graphicData uri="http://schemas.openxmlformats.org/drawingml/2006/table">
            <a:tbl>
              <a:tblPr firstRow="1" bandRow="1">
                <a:tableStyleId>{5C22544A-7EE6-4342-B048-85BDC9FD1C3A}</a:tableStyleId>
              </a:tblPr>
              <a:tblGrid>
                <a:gridCol w="856100">
                  <a:extLst>
                    <a:ext uri="{9D8B030D-6E8A-4147-A177-3AD203B41FA5}">
                      <a16:colId xmlns:a16="http://schemas.microsoft.com/office/drawing/2014/main" val="2425925835"/>
                    </a:ext>
                  </a:extLst>
                </a:gridCol>
                <a:gridCol w="856100">
                  <a:extLst>
                    <a:ext uri="{9D8B030D-6E8A-4147-A177-3AD203B41FA5}">
                      <a16:colId xmlns:a16="http://schemas.microsoft.com/office/drawing/2014/main" val="17109212"/>
                    </a:ext>
                  </a:extLst>
                </a:gridCol>
                <a:gridCol w="856100">
                  <a:extLst>
                    <a:ext uri="{9D8B030D-6E8A-4147-A177-3AD203B41FA5}">
                      <a16:colId xmlns:a16="http://schemas.microsoft.com/office/drawing/2014/main" val="3648244921"/>
                    </a:ext>
                  </a:extLst>
                </a:gridCol>
                <a:gridCol w="856100">
                  <a:extLst>
                    <a:ext uri="{9D8B030D-6E8A-4147-A177-3AD203B41FA5}">
                      <a16:colId xmlns:a16="http://schemas.microsoft.com/office/drawing/2014/main" val="2525484480"/>
                    </a:ext>
                  </a:extLst>
                </a:gridCol>
                <a:gridCol w="856100">
                  <a:extLst>
                    <a:ext uri="{9D8B030D-6E8A-4147-A177-3AD203B41FA5}">
                      <a16:colId xmlns:a16="http://schemas.microsoft.com/office/drawing/2014/main" val="3039640157"/>
                    </a:ext>
                  </a:extLst>
                </a:gridCol>
                <a:gridCol w="856100">
                  <a:extLst>
                    <a:ext uri="{9D8B030D-6E8A-4147-A177-3AD203B41FA5}">
                      <a16:colId xmlns:a16="http://schemas.microsoft.com/office/drawing/2014/main" val="489363311"/>
                    </a:ext>
                  </a:extLst>
                </a:gridCol>
                <a:gridCol w="856100">
                  <a:extLst>
                    <a:ext uri="{9D8B030D-6E8A-4147-A177-3AD203B41FA5}">
                      <a16:colId xmlns:a16="http://schemas.microsoft.com/office/drawing/2014/main" val="2804950765"/>
                    </a:ext>
                  </a:extLst>
                </a:gridCol>
                <a:gridCol w="856100">
                  <a:extLst>
                    <a:ext uri="{9D8B030D-6E8A-4147-A177-3AD203B41FA5}">
                      <a16:colId xmlns:a16="http://schemas.microsoft.com/office/drawing/2014/main" val="715645811"/>
                    </a:ext>
                  </a:extLst>
                </a:gridCol>
              </a:tblGrid>
              <a:tr h="483428">
                <a:tc>
                  <a:txBody>
                    <a:bodyPr/>
                    <a:lstStyle/>
                    <a:p>
                      <a:pPr algn="ctr"/>
                      <a:r>
                        <a:rPr lang="en-US" sz="1100" dirty="0"/>
                        <a:t>Model</a:t>
                      </a:r>
                    </a:p>
                  </a:txBody>
                  <a:tcPr marL="60960" marR="60960" marT="30480" marB="30480" anchor="ctr"/>
                </a:tc>
                <a:tc>
                  <a:txBody>
                    <a:bodyPr/>
                    <a:lstStyle/>
                    <a:p>
                      <a:pPr algn="ctr"/>
                      <a:r>
                        <a:rPr lang="en-US" sz="1100" dirty="0"/>
                        <a:t>Individual 1</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t>Individual 2</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t>Individual 3</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t>Individual 4</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t>Individual 5</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t>Mean</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t>Sd</a:t>
                      </a:r>
                    </a:p>
                  </a:txBody>
                  <a:tcPr marL="60960" marR="60960" marT="30480" marB="30480" anchor="ctr"/>
                </a:tc>
                <a:extLst>
                  <a:ext uri="{0D108BD9-81ED-4DB2-BD59-A6C34878D82A}">
                    <a16:rowId xmlns:a16="http://schemas.microsoft.com/office/drawing/2014/main" val="1903707579"/>
                  </a:ext>
                </a:extLst>
              </a:tr>
              <a:tr h="483428">
                <a:tc>
                  <a:txBody>
                    <a:bodyPr/>
                    <a:lstStyle/>
                    <a:p>
                      <a:pPr algn="ctr"/>
                      <a:r>
                        <a:rPr lang="en-US" sz="1100" dirty="0"/>
                        <a:t>Additive</a:t>
                      </a:r>
                    </a:p>
                  </a:txBody>
                  <a:tcPr marL="60960" marR="60960" marT="30480" marB="30480" anchor="ctr"/>
                </a:tc>
                <a:tc>
                  <a:txBody>
                    <a:bodyPr/>
                    <a:lstStyle/>
                    <a:p>
                      <a:pPr algn="ctr"/>
                      <a:r>
                        <a:rPr lang="en-US" sz="1100" dirty="0"/>
                        <a:t>-0.96</a:t>
                      </a:r>
                    </a:p>
                  </a:txBody>
                  <a:tcPr marL="60960" marR="60960" marT="30480" marB="30480" anchor="ctr"/>
                </a:tc>
                <a:tc>
                  <a:txBody>
                    <a:bodyPr/>
                    <a:lstStyle/>
                    <a:p>
                      <a:pPr algn="ctr"/>
                      <a:r>
                        <a:rPr lang="en-US" sz="1100" dirty="0"/>
                        <a:t>0.24</a:t>
                      </a:r>
                    </a:p>
                  </a:txBody>
                  <a:tcPr marL="60960" marR="60960" marT="30480" marB="30480" anchor="ctr"/>
                </a:tc>
                <a:tc>
                  <a:txBody>
                    <a:bodyPr/>
                    <a:lstStyle/>
                    <a:p>
                      <a:pPr algn="ctr"/>
                      <a:r>
                        <a:rPr lang="en-US" sz="1100" dirty="0"/>
                        <a:t>1.43</a:t>
                      </a:r>
                    </a:p>
                  </a:txBody>
                  <a:tcPr marL="60960" marR="60960" marT="30480" marB="30480" anchor="ctr"/>
                </a:tc>
                <a:tc>
                  <a:txBody>
                    <a:bodyPr/>
                    <a:lstStyle/>
                    <a:p>
                      <a:pPr algn="ctr"/>
                      <a:r>
                        <a:rPr lang="en-US" sz="1100" dirty="0"/>
                        <a:t>-0.96</a:t>
                      </a:r>
                    </a:p>
                  </a:txBody>
                  <a:tcPr marL="60960" marR="60960" marT="30480" marB="30480" anchor="ctr"/>
                </a:tc>
                <a:tc>
                  <a:txBody>
                    <a:bodyPr/>
                    <a:lstStyle/>
                    <a:p>
                      <a:pPr algn="ctr"/>
                      <a:r>
                        <a:rPr lang="en-US" sz="1100" dirty="0"/>
                        <a:t>0.24</a:t>
                      </a:r>
                    </a:p>
                  </a:txBody>
                  <a:tcPr marL="60960" marR="60960" marT="30480" marB="30480" anchor="ctr"/>
                </a:tc>
                <a:tc>
                  <a:txBody>
                    <a:bodyPr/>
                    <a:lstStyle/>
                    <a:p>
                      <a:pPr algn="ctr"/>
                      <a:r>
                        <a:rPr lang="en-US" sz="1100" dirty="0"/>
                        <a:t>0.8</a:t>
                      </a:r>
                    </a:p>
                  </a:txBody>
                  <a:tcPr marL="60960" marR="60960" marT="30480" marB="30480" anchor="ctr"/>
                </a:tc>
                <a:tc>
                  <a:txBody>
                    <a:bodyPr/>
                    <a:lstStyle/>
                    <a:p>
                      <a:pPr algn="ctr"/>
                      <a:r>
                        <a:rPr lang="en-US" sz="1100" dirty="0"/>
                        <a:t>0.84</a:t>
                      </a:r>
                    </a:p>
                  </a:txBody>
                  <a:tcPr marL="60960" marR="60960" marT="30480" marB="30480" anchor="ctr"/>
                </a:tc>
                <a:extLst>
                  <a:ext uri="{0D108BD9-81ED-4DB2-BD59-A6C34878D82A}">
                    <a16:rowId xmlns:a16="http://schemas.microsoft.com/office/drawing/2014/main" val="3809915198"/>
                  </a:ext>
                </a:extLst>
              </a:tr>
            </a:tbl>
          </a:graphicData>
        </a:graphic>
      </p:graphicFrame>
    </p:spTree>
    <p:extLst>
      <p:ext uri="{BB962C8B-B14F-4D97-AF65-F5344CB8AC3E}">
        <p14:creationId xmlns:p14="http://schemas.microsoft.com/office/powerpoint/2010/main" val="2122622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5FEDAF-2773-B101-4F4C-70E8AC0B225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3036B5D-C448-E5B0-EE76-5E9D3BD6B834}"/>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Covariates --- Confounder</a:t>
            </a:r>
          </a:p>
        </p:txBody>
      </p:sp>
      <p:sp>
        <p:nvSpPr>
          <p:cNvPr id="4" name="Oval 3">
            <a:extLst>
              <a:ext uri="{FF2B5EF4-FFF2-40B4-BE49-F238E27FC236}">
                <a16:creationId xmlns:a16="http://schemas.microsoft.com/office/drawing/2014/main" id="{8509995F-BAB8-E583-B8C0-37FA7B2689AC}"/>
              </a:ext>
            </a:extLst>
          </p:cNvPr>
          <p:cNvSpPr/>
          <p:nvPr/>
        </p:nvSpPr>
        <p:spPr>
          <a:xfrm>
            <a:off x="3180806" y="1685108"/>
            <a:ext cx="2782388" cy="1463040"/>
          </a:xfrm>
          <a:prstGeom prst="ellipse">
            <a:avLst/>
          </a:prstGeom>
          <a:solidFill>
            <a:schemeClr val="accent5">
              <a:lumMod val="40000"/>
              <a:lumOff val="60000"/>
            </a:schemeClr>
          </a:solidFill>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b="1" dirty="0">
                <a:solidFill>
                  <a:schemeClr val="tx1"/>
                </a:solidFill>
              </a:rPr>
              <a:t>Confounder</a:t>
            </a:r>
          </a:p>
          <a:p>
            <a:pPr algn="ctr"/>
            <a:r>
              <a:rPr lang="en-US" dirty="0">
                <a:solidFill>
                  <a:schemeClr val="tx1"/>
                </a:solidFill>
              </a:rPr>
              <a:t>(Ancestry)</a:t>
            </a:r>
          </a:p>
        </p:txBody>
      </p:sp>
      <p:sp>
        <p:nvSpPr>
          <p:cNvPr id="5" name="Rounded Rectangle 4">
            <a:extLst>
              <a:ext uri="{FF2B5EF4-FFF2-40B4-BE49-F238E27FC236}">
                <a16:creationId xmlns:a16="http://schemas.microsoft.com/office/drawing/2014/main" id="{5D4D9ECF-5822-4637-AC7E-8135BB26ADBF}"/>
              </a:ext>
            </a:extLst>
          </p:cNvPr>
          <p:cNvSpPr/>
          <p:nvPr/>
        </p:nvSpPr>
        <p:spPr>
          <a:xfrm>
            <a:off x="1188720" y="5133703"/>
            <a:ext cx="2364377" cy="1175657"/>
          </a:xfrm>
          <a:prstGeom prst="roundRect">
            <a:avLst/>
          </a:prstGeom>
          <a:solidFill>
            <a:schemeClr val="accent2">
              <a:lumMod val="40000"/>
              <a:lumOff val="6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Genetic Variant</a:t>
            </a:r>
          </a:p>
        </p:txBody>
      </p:sp>
      <p:sp>
        <p:nvSpPr>
          <p:cNvPr id="7" name="Rounded Rectangle 6">
            <a:extLst>
              <a:ext uri="{FF2B5EF4-FFF2-40B4-BE49-F238E27FC236}">
                <a16:creationId xmlns:a16="http://schemas.microsoft.com/office/drawing/2014/main" id="{BF054397-A28A-576D-2561-F7FB887D1DF4}"/>
              </a:ext>
            </a:extLst>
          </p:cNvPr>
          <p:cNvSpPr/>
          <p:nvPr/>
        </p:nvSpPr>
        <p:spPr>
          <a:xfrm>
            <a:off x="5590905" y="5133703"/>
            <a:ext cx="2364377" cy="1175657"/>
          </a:xfrm>
          <a:prstGeom prst="roundRect">
            <a:avLst/>
          </a:prstGeom>
          <a:solidFill>
            <a:schemeClr val="accent6">
              <a:lumMod val="40000"/>
              <a:lumOff val="6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Trait</a:t>
            </a:r>
          </a:p>
          <a:p>
            <a:pPr algn="ctr"/>
            <a:r>
              <a:rPr lang="en-US" dirty="0">
                <a:solidFill>
                  <a:schemeClr val="tx1"/>
                </a:solidFill>
              </a:rPr>
              <a:t>(Height)</a:t>
            </a:r>
          </a:p>
        </p:txBody>
      </p:sp>
      <p:cxnSp>
        <p:nvCxnSpPr>
          <p:cNvPr id="19" name="Straight Arrow Connector 18">
            <a:extLst>
              <a:ext uri="{FF2B5EF4-FFF2-40B4-BE49-F238E27FC236}">
                <a16:creationId xmlns:a16="http://schemas.microsoft.com/office/drawing/2014/main" id="{5DA8B1F9-DE47-D1BE-BE32-0D9438A8317B}"/>
              </a:ext>
            </a:extLst>
          </p:cNvPr>
          <p:cNvCxnSpPr>
            <a:endCxn id="5" idx="0"/>
          </p:cNvCxnSpPr>
          <p:nvPr/>
        </p:nvCxnSpPr>
        <p:spPr>
          <a:xfrm flipH="1">
            <a:off x="2370909" y="3148148"/>
            <a:ext cx="2201091" cy="19855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DDF0DFE-1AE3-A52F-7889-213CD2E01DDE}"/>
              </a:ext>
            </a:extLst>
          </p:cNvPr>
          <p:cNvCxnSpPr>
            <a:cxnSpLocks/>
            <a:stCxn id="4" idx="4"/>
            <a:endCxn id="7" idx="0"/>
          </p:cNvCxnSpPr>
          <p:nvPr/>
        </p:nvCxnSpPr>
        <p:spPr>
          <a:xfrm>
            <a:off x="4572000" y="3148148"/>
            <a:ext cx="2201094" cy="19855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74FA6CA6-506D-1493-8003-6C2C159727EA}"/>
              </a:ext>
            </a:extLst>
          </p:cNvPr>
          <p:cNvSpPr txBox="1"/>
          <p:nvPr/>
        </p:nvSpPr>
        <p:spPr>
          <a:xfrm>
            <a:off x="1231640" y="3771593"/>
            <a:ext cx="2382575" cy="369332"/>
          </a:xfrm>
          <a:prstGeom prst="rect">
            <a:avLst/>
          </a:prstGeom>
          <a:noFill/>
        </p:spPr>
        <p:txBody>
          <a:bodyPr wrap="none" rtlCol="0">
            <a:spAutoFit/>
          </a:bodyPr>
          <a:lstStyle/>
          <a:p>
            <a:r>
              <a:rPr lang="en-US" dirty="0"/>
              <a:t>Affects allele frequency</a:t>
            </a:r>
          </a:p>
        </p:txBody>
      </p:sp>
      <p:sp>
        <p:nvSpPr>
          <p:cNvPr id="30" name="TextBox 29">
            <a:extLst>
              <a:ext uri="{FF2B5EF4-FFF2-40B4-BE49-F238E27FC236}">
                <a16:creationId xmlns:a16="http://schemas.microsoft.com/office/drawing/2014/main" id="{77139545-4DD2-116C-219F-A590B561EDE1}"/>
              </a:ext>
            </a:extLst>
          </p:cNvPr>
          <p:cNvSpPr txBox="1"/>
          <p:nvPr/>
        </p:nvSpPr>
        <p:spPr>
          <a:xfrm>
            <a:off x="5590903" y="3771593"/>
            <a:ext cx="1479379" cy="369332"/>
          </a:xfrm>
          <a:prstGeom prst="rect">
            <a:avLst/>
          </a:prstGeom>
          <a:noFill/>
        </p:spPr>
        <p:txBody>
          <a:bodyPr wrap="none" rtlCol="0">
            <a:spAutoFit/>
          </a:bodyPr>
          <a:lstStyle/>
          <a:p>
            <a:r>
              <a:rPr lang="en-US" dirty="0"/>
              <a:t>Affects height</a:t>
            </a:r>
          </a:p>
        </p:txBody>
      </p:sp>
      <p:cxnSp>
        <p:nvCxnSpPr>
          <p:cNvPr id="37" name="Straight Connector 36">
            <a:extLst>
              <a:ext uri="{FF2B5EF4-FFF2-40B4-BE49-F238E27FC236}">
                <a16:creationId xmlns:a16="http://schemas.microsoft.com/office/drawing/2014/main" id="{A6C473A0-99CB-EDD1-584F-D2E685A33B86}"/>
              </a:ext>
            </a:extLst>
          </p:cNvPr>
          <p:cNvCxnSpPr>
            <a:stCxn id="5" idx="3"/>
            <a:endCxn id="7" idx="1"/>
          </p:cNvCxnSpPr>
          <p:nvPr/>
        </p:nvCxnSpPr>
        <p:spPr>
          <a:xfrm>
            <a:off x="3553097" y="5721532"/>
            <a:ext cx="2037808" cy="0"/>
          </a:xfrm>
          <a:prstGeom prst="line">
            <a:avLst/>
          </a:prstGeom>
          <a:ln w="38100">
            <a:solidFill>
              <a:srgbClr val="CD5186"/>
            </a:solidFill>
            <a:prstDash val="dash"/>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90BA8DAF-3618-9496-DB10-13102A271428}"/>
              </a:ext>
            </a:extLst>
          </p:cNvPr>
          <p:cNvSpPr txBox="1"/>
          <p:nvPr/>
        </p:nvSpPr>
        <p:spPr>
          <a:xfrm>
            <a:off x="3511709" y="5352199"/>
            <a:ext cx="2120581" cy="369332"/>
          </a:xfrm>
          <a:prstGeom prst="rect">
            <a:avLst/>
          </a:prstGeom>
          <a:noFill/>
          <a:ln>
            <a:noFill/>
          </a:ln>
        </p:spPr>
        <p:txBody>
          <a:bodyPr wrap="none" rtlCol="0">
            <a:spAutoFit/>
          </a:bodyPr>
          <a:lstStyle/>
          <a:p>
            <a:r>
              <a:rPr lang="en-US" dirty="0">
                <a:solidFill>
                  <a:srgbClr val="CD5186"/>
                </a:solidFill>
              </a:rPr>
              <a:t>Spurious Association</a:t>
            </a:r>
          </a:p>
        </p:txBody>
      </p:sp>
      <p:sp>
        <p:nvSpPr>
          <p:cNvPr id="39" name="TextBox 38">
            <a:extLst>
              <a:ext uri="{FF2B5EF4-FFF2-40B4-BE49-F238E27FC236}">
                <a16:creationId xmlns:a16="http://schemas.microsoft.com/office/drawing/2014/main" id="{464E356D-F177-644B-6C6A-8EF4EDBBD042}"/>
              </a:ext>
            </a:extLst>
          </p:cNvPr>
          <p:cNvSpPr txBox="1"/>
          <p:nvPr/>
        </p:nvSpPr>
        <p:spPr>
          <a:xfrm>
            <a:off x="2090827" y="6393914"/>
            <a:ext cx="5140190" cy="523220"/>
          </a:xfrm>
          <a:prstGeom prst="rect">
            <a:avLst/>
          </a:prstGeom>
          <a:noFill/>
        </p:spPr>
        <p:txBody>
          <a:bodyPr wrap="none" rtlCol="0">
            <a:spAutoFit/>
          </a:bodyPr>
          <a:lstStyle/>
          <a:p>
            <a:pPr algn="ctr"/>
            <a:r>
              <a:rPr lang="en-US" sz="1400" dirty="0"/>
              <a:t>When ancestry is not controlled for in the analysis,</a:t>
            </a:r>
          </a:p>
          <a:p>
            <a:pPr algn="ctr"/>
            <a:r>
              <a:rPr lang="en-US" sz="1400" dirty="0"/>
              <a:t>it might create a misleading association between genotype and trait</a:t>
            </a:r>
          </a:p>
        </p:txBody>
      </p:sp>
    </p:spTree>
    <p:extLst>
      <p:ext uri="{BB962C8B-B14F-4D97-AF65-F5344CB8AC3E}">
        <p14:creationId xmlns:p14="http://schemas.microsoft.com/office/powerpoint/2010/main" val="613844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F50C66-9090-C9B9-7D93-16288B038E6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6AEFC6F-B773-F135-7CC8-5357DF446EF1}"/>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Covariates --- Collider</a:t>
            </a:r>
          </a:p>
        </p:txBody>
      </p:sp>
      <p:sp>
        <p:nvSpPr>
          <p:cNvPr id="4" name="Oval 3">
            <a:extLst>
              <a:ext uri="{FF2B5EF4-FFF2-40B4-BE49-F238E27FC236}">
                <a16:creationId xmlns:a16="http://schemas.microsoft.com/office/drawing/2014/main" id="{D871614B-3037-F5D3-22C8-60BA8C0F888A}"/>
              </a:ext>
            </a:extLst>
          </p:cNvPr>
          <p:cNvSpPr/>
          <p:nvPr/>
        </p:nvSpPr>
        <p:spPr>
          <a:xfrm>
            <a:off x="3180806" y="4848695"/>
            <a:ext cx="2782388" cy="1463040"/>
          </a:xfrm>
          <a:prstGeom prst="ellipse">
            <a:avLst/>
          </a:prstGeom>
          <a:solidFill>
            <a:schemeClr val="accent5">
              <a:lumMod val="40000"/>
              <a:lumOff val="60000"/>
            </a:schemeClr>
          </a:solidFill>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b="1" dirty="0">
                <a:solidFill>
                  <a:schemeClr val="tx1"/>
                </a:solidFill>
              </a:rPr>
              <a:t>Collider</a:t>
            </a:r>
          </a:p>
          <a:p>
            <a:pPr algn="ctr"/>
            <a:r>
              <a:rPr lang="en-US" b="1" dirty="0">
                <a:solidFill>
                  <a:schemeClr val="tx1"/>
                </a:solidFill>
              </a:rPr>
              <a:t>(Disease)</a:t>
            </a:r>
            <a:endParaRPr lang="en-US" dirty="0">
              <a:solidFill>
                <a:schemeClr val="tx1"/>
              </a:solidFill>
            </a:endParaRPr>
          </a:p>
        </p:txBody>
      </p:sp>
      <p:sp>
        <p:nvSpPr>
          <p:cNvPr id="5" name="Rounded Rectangle 4">
            <a:extLst>
              <a:ext uri="{FF2B5EF4-FFF2-40B4-BE49-F238E27FC236}">
                <a16:creationId xmlns:a16="http://schemas.microsoft.com/office/drawing/2014/main" id="{D3D09731-04BB-0C6D-A2EB-9EE7BFFAEAE9}"/>
              </a:ext>
            </a:extLst>
          </p:cNvPr>
          <p:cNvSpPr/>
          <p:nvPr/>
        </p:nvSpPr>
        <p:spPr>
          <a:xfrm>
            <a:off x="1249838" y="2436573"/>
            <a:ext cx="2364377" cy="1175657"/>
          </a:xfrm>
          <a:prstGeom prst="roundRect">
            <a:avLst/>
          </a:prstGeom>
          <a:solidFill>
            <a:schemeClr val="accent2">
              <a:lumMod val="40000"/>
              <a:lumOff val="6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Genetic Variant 1</a:t>
            </a:r>
          </a:p>
        </p:txBody>
      </p:sp>
      <p:sp>
        <p:nvSpPr>
          <p:cNvPr id="7" name="Rounded Rectangle 6">
            <a:extLst>
              <a:ext uri="{FF2B5EF4-FFF2-40B4-BE49-F238E27FC236}">
                <a16:creationId xmlns:a16="http://schemas.microsoft.com/office/drawing/2014/main" id="{35840F42-767C-1BB8-07DA-C02EF75F6536}"/>
              </a:ext>
            </a:extLst>
          </p:cNvPr>
          <p:cNvSpPr/>
          <p:nvPr/>
        </p:nvSpPr>
        <p:spPr>
          <a:xfrm>
            <a:off x="5529785" y="2436573"/>
            <a:ext cx="2364377" cy="1175657"/>
          </a:xfrm>
          <a:prstGeom prst="roundRect">
            <a:avLst/>
          </a:prstGeom>
          <a:solidFill>
            <a:schemeClr val="accent6">
              <a:lumMod val="40000"/>
              <a:lumOff val="6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Genetic Variant 2</a:t>
            </a:r>
          </a:p>
        </p:txBody>
      </p:sp>
      <p:cxnSp>
        <p:nvCxnSpPr>
          <p:cNvPr id="19" name="Straight Arrow Connector 18">
            <a:extLst>
              <a:ext uri="{FF2B5EF4-FFF2-40B4-BE49-F238E27FC236}">
                <a16:creationId xmlns:a16="http://schemas.microsoft.com/office/drawing/2014/main" id="{C524AD88-07E8-D89F-B0BD-5B0906416257}"/>
              </a:ext>
            </a:extLst>
          </p:cNvPr>
          <p:cNvCxnSpPr>
            <a:cxnSpLocks/>
            <a:stCxn id="5" idx="2"/>
            <a:endCxn id="4" idx="0"/>
          </p:cNvCxnSpPr>
          <p:nvPr/>
        </p:nvCxnSpPr>
        <p:spPr>
          <a:xfrm>
            <a:off x="2432027" y="3612230"/>
            <a:ext cx="2139973" cy="12364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679BEA2-DF8E-EA47-C725-1C613E6ED080}"/>
              </a:ext>
            </a:extLst>
          </p:cNvPr>
          <p:cNvCxnSpPr>
            <a:cxnSpLocks/>
            <a:stCxn id="7" idx="2"/>
            <a:endCxn id="4" idx="0"/>
          </p:cNvCxnSpPr>
          <p:nvPr/>
        </p:nvCxnSpPr>
        <p:spPr>
          <a:xfrm flipH="1">
            <a:off x="4572000" y="3612230"/>
            <a:ext cx="2139974" cy="12364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D5CB7FAF-1A7B-3114-9897-9570136DCBC4}"/>
              </a:ext>
            </a:extLst>
          </p:cNvPr>
          <p:cNvSpPr txBox="1"/>
          <p:nvPr/>
        </p:nvSpPr>
        <p:spPr>
          <a:xfrm>
            <a:off x="1258129" y="4061674"/>
            <a:ext cx="2272738" cy="646331"/>
          </a:xfrm>
          <a:prstGeom prst="rect">
            <a:avLst/>
          </a:prstGeom>
          <a:noFill/>
        </p:spPr>
        <p:txBody>
          <a:bodyPr wrap="none" rtlCol="0">
            <a:spAutoFit/>
          </a:bodyPr>
          <a:lstStyle/>
          <a:p>
            <a:pPr algn="ctr"/>
            <a:r>
              <a:rPr lang="en-US" dirty="0"/>
              <a:t>Genetic Variant 1 </a:t>
            </a:r>
          </a:p>
          <a:p>
            <a:pPr algn="ctr"/>
            <a:r>
              <a:rPr lang="en-US" dirty="0"/>
              <a:t>can cause the disease.</a:t>
            </a:r>
          </a:p>
        </p:txBody>
      </p:sp>
      <p:cxnSp>
        <p:nvCxnSpPr>
          <p:cNvPr id="37" name="Straight Connector 36">
            <a:extLst>
              <a:ext uri="{FF2B5EF4-FFF2-40B4-BE49-F238E27FC236}">
                <a16:creationId xmlns:a16="http://schemas.microsoft.com/office/drawing/2014/main" id="{5DD17FF0-034E-0E63-DD20-8A2589D5EA6D}"/>
              </a:ext>
            </a:extLst>
          </p:cNvPr>
          <p:cNvCxnSpPr>
            <a:stCxn id="5" idx="3"/>
            <a:endCxn id="7" idx="1"/>
          </p:cNvCxnSpPr>
          <p:nvPr/>
        </p:nvCxnSpPr>
        <p:spPr>
          <a:xfrm>
            <a:off x="3614215" y="3024402"/>
            <a:ext cx="1915570" cy="0"/>
          </a:xfrm>
          <a:prstGeom prst="line">
            <a:avLst/>
          </a:prstGeom>
          <a:ln w="38100">
            <a:solidFill>
              <a:srgbClr val="CD5186"/>
            </a:solidFill>
            <a:prstDash val="dash"/>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525BBAEB-81BD-3E2E-77FD-079D01B2EB69}"/>
              </a:ext>
            </a:extLst>
          </p:cNvPr>
          <p:cNvSpPr txBox="1"/>
          <p:nvPr/>
        </p:nvSpPr>
        <p:spPr>
          <a:xfrm>
            <a:off x="3551203" y="2636434"/>
            <a:ext cx="2062872" cy="369332"/>
          </a:xfrm>
          <a:prstGeom prst="rect">
            <a:avLst/>
          </a:prstGeom>
          <a:noFill/>
          <a:ln>
            <a:noFill/>
          </a:ln>
        </p:spPr>
        <p:txBody>
          <a:bodyPr wrap="none" rtlCol="0">
            <a:spAutoFit/>
          </a:bodyPr>
          <a:lstStyle/>
          <a:p>
            <a:r>
              <a:rPr lang="en-US" dirty="0">
                <a:solidFill>
                  <a:srgbClr val="CD5186"/>
                </a:solidFill>
              </a:rPr>
              <a:t>Induced Association</a:t>
            </a:r>
          </a:p>
        </p:txBody>
      </p:sp>
      <p:sp>
        <p:nvSpPr>
          <p:cNvPr id="39" name="TextBox 38">
            <a:extLst>
              <a:ext uri="{FF2B5EF4-FFF2-40B4-BE49-F238E27FC236}">
                <a16:creationId xmlns:a16="http://schemas.microsoft.com/office/drawing/2014/main" id="{9F31817A-686F-CB70-D790-DC53862B70C4}"/>
              </a:ext>
            </a:extLst>
          </p:cNvPr>
          <p:cNvSpPr txBox="1"/>
          <p:nvPr/>
        </p:nvSpPr>
        <p:spPr>
          <a:xfrm>
            <a:off x="2070295" y="6393914"/>
            <a:ext cx="5181291" cy="523220"/>
          </a:xfrm>
          <a:prstGeom prst="rect">
            <a:avLst/>
          </a:prstGeom>
          <a:noFill/>
        </p:spPr>
        <p:txBody>
          <a:bodyPr wrap="none" rtlCol="0">
            <a:spAutoFit/>
          </a:bodyPr>
          <a:lstStyle/>
          <a:p>
            <a:pPr algn="ctr"/>
            <a:r>
              <a:rPr lang="en-US" sz="1400" dirty="0"/>
              <a:t>When we look at the cases (conditional on collider), </a:t>
            </a:r>
          </a:p>
          <a:p>
            <a:pPr algn="ctr"/>
            <a:r>
              <a:rPr lang="en-US" sz="1400" dirty="0"/>
              <a:t>a spurious association may appear between the two genetic variants.</a:t>
            </a:r>
          </a:p>
        </p:txBody>
      </p:sp>
      <p:sp>
        <p:nvSpPr>
          <p:cNvPr id="24" name="TextBox 23">
            <a:extLst>
              <a:ext uri="{FF2B5EF4-FFF2-40B4-BE49-F238E27FC236}">
                <a16:creationId xmlns:a16="http://schemas.microsoft.com/office/drawing/2014/main" id="{1C1B71B3-7FC4-39BB-3F92-05A2875E5462}"/>
              </a:ext>
            </a:extLst>
          </p:cNvPr>
          <p:cNvSpPr txBox="1"/>
          <p:nvPr/>
        </p:nvSpPr>
        <p:spPr>
          <a:xfrm>
            <a:off x="3629486" y="3058115"/>
            <a:ext cx="1756002" cy="415498"/>
          </a:xfrm>
          <a:prstGeom prst="rect">
            <a:avLst/>
          </a:prstGeom>
          <a:noFill/>
          <a:ln>
            <a:noFill/>
          </a:ln>
        </p:spPr>
        <p:txBody>
          <a:bodyPr wrap="square" rtlCol="0">
            <a:spAutoFit/>
          </a:bodyPr>
          <a:lstStyle/>
          <a:p>
            <a:pPr algn="ctr"/>
            <a:r>
              <a:rPr lang="en-US" sz="1050" dirty="0">
                <a:solidFill>
                  <a:srgbClr val="CD5186"/>
                </a:solidFill>
              </a:rPr>
              <a:t>(only appears when conditioning on collider)</a:t>
            </a:r>
          </a:p>
        </p:txBody>
      </p:sp>
      <p:sp>
        <p:nvSpPr>
          <p:cNvPr id="25" name="TextBox 24">
            <a:extLst>
              <a:ext uri="{FF2B5EF4-FFF2-40B4-BE49-F238E27FC236}">
                <a16:creationId xmlns:a16="http://schemas.microsoft.com/office/drawing/2014/main" id="{0AF89331-219D-CA5D-E586-4E44D17D1049}"/>
              </a:ext>
            </a:extLst>
          </p:cNvPr>
          <p:cNvSpPr txBox="1"/>
          <p:nvPr/>
        </p:nvSpPr>
        <p:spPr>
          <a:xfrm>
            <a:off x="5500931" y="4062105"/>
            <a:ext cx="2272738" cy="646331"/>
          </a:xfrm>
          <a:prstGeom prst="rect">
            <a:avLst/>
          </a:prstGeom>
          <a:noFill/>
        </p:spPr>
        <p:txBody>
          <a:bodyPr wrap="none" rtlCol="0">
            <a:spAutoFit/>
          </a:bodyPr>
          <a:lstStyle/>
          <a:p>
            <a:pPr algn="ctr"/>
            <a:r>
              <a:rPr lang="en-US" dirty="0"/>
              <a:t>Genetic Variant 2</a:t>
            </a:r>
          </a:p>
          <a:p>
            <a:pPr algn="ctr"/>
            <a:r>
              <a:rPr lang="en-US" dirty="0"/>
              <a:t>can cause the disease.</a:t>
            </a:r>
          </a:p>
        </p:txBody>
      </p:sp>
    </p:spTree>
    <p:extLst>
      <p:ext uri="{BB962C8B-B14F-4D97-AF65-F5344CB8AC3E}">
        <p14:creationId xmlns:p14="http://schemas.microsoft.com/office/powerpoint/2010/main" val="1975916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95D025-FEBC-FC9D-5160-699BCDAB35E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747E608-6AB4-6208-3A20-7AC72A76B6CE}"/>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Covariates --- Mediator</a:t>
            </a:r>
          </a:p>
        </p:txBody>
      </p:sp>
      <p:sp>
        <p:nvSpPr>
          <p:cNvPr id="4" name="Oval 3">
            <a:extLst>
              <a:ext uri="{FF2B5EF4-FFF2-40B4-BE49-F238E27FC236}">
                <a16:creationId xmlns:a16="http://schemas.microsoft.com/office/drawing/2014/main" id="{B04560FA-85F3-7829-74D9-DA98B7676771}"/>
              </a:ext>
            </a:extLst>
          </p:cNvPr>
          <p:cNvSpPr/>
          <p:nvPr/>
        </p:nvSpPr>
        <p:spPr>
          <a:xfrm>
            <a:off x="3180806" y="1685108"/>
            <a:ext cx="2782388" cy="1463040"/>
          </a:xfrm>
          <a:prstGeom prst="ellipse">
            <a:avLst/>
          </a:prstGeom>
          <a:solidFill>
            <a:schemeClr val="accent5">
              <a:lumMod val="40000"/>
              <a:lumOff val="60000"/>
            </a:schemeClr>
          </a:solidFill>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b="1" dirty="0">
                <a:solidFill>
                  <a:schemeClr val="tx1"/>
                </a:solidFill>
              </a:rPr>
              <a:t>Mediator</a:t>
            </a:r>
          </a:p>
          <a:p>
            <a:pPr algn="ctr"/>
            <a:r>
              <a:rPr lang="en-US" dirty="0">
                <a:solidFill>
                  <a:schemeClr val="tx1"/>
                </a:solidFill>
              </a:rPr>
              <a:t>(Growth Hormone)</a:t>
            </a:r>
          </a:p>
        </p:txBody>
      </p:sp>
      <p:sp>
        <p:nvSpPr>
          <p:cNvPr id="5" name="Rounded Rectangle 4">
            <a:extLst>
              <a:ext uri="{FF2B5EF4-FFF2-40B4-BE49-F238E27FC236}">
                <a16:creationId xmlns:a16="http://schemas.microsoft.com/office/drawing/2014/main" id="{D1046266-B7DE-3F85-B45F-6B1E09C73EF1}"/>
              </a:ext>
            </a:extLst>
          </p:cNvPr>
          <p:cNvSpPr/>
          <p:nvPr/>
        </p:nvSpPr>
        <p:spPr>
          <a:xfrm>
            <a:off x="1188720" y="5133703"/>
            <a:ext cx="2364377" cy="1175657"/>
          </a:xfrm>
          <a:prstGeom prst="roundRect">
            <a:avLst/>
          </a:prstGeom>
          <a:solidFill>
            <a:schemeClr val="accent2">
              <a:lumMod val="40000"/>
              <a:lumOff val="6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Genetic Variant</a:t>
            </a:r>
          </a:p>
        </p:txBody>
      </p:sp>
      <p:sp>
        <p:nvSpPr>
          <p:cNvPr id="7" name="Rounded Rectangle 6">
            <a:extLst>
              <a:ext uri="{FF2B5EF4-FFF2-40B4-BE49-F238E27FC236}">
                <a16:creationId xmlns:a16="http://schemas.microsoft.com/office/drawing/2014/main" id="{ECAC5A46-309B-6207-A836-8B3E06E494A6}"/>
              </a:ext>
            </a:extLst>
          </p:cNvPr>
          <p:cNvSpPr/>
          <p:nvPr/>
        </p:nvSpPr>
        <p:spPr>
          <a:xfrm>
            <a:off x="5590905" y="5133703"/>
            <a:ext cx="2364377" cy="1175657"/>
          </a:xfrm>
          <a:prstGeom prst="roundRect">
            <a:avLst/>
          </a:prstGeom>
          <a:solidFill>
            <a:schemeClr val="accent6">
              <a:lumMod val="40000"/>
              <a:lumOff val="6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Trait</a:t>
            </a:r>
          </a:p>
          <a:p>
            <a:pPr algn="ctr"/>
            <a:r>
              <a:rPr lang="en-US" dirty="0">
                <a:solidFill>
                  <a:schemeClr val="tx1"/>
                </a:solidFill>
              </a:rPr>
              <a:t>(Height)</a:t>
            </a:r>
          </a:p>
        </p:txBody>
      </p:sp>
      <p:cxnSp>
        <p:nvCxnSpPr>
          <p:cNvPr id="19" name="Straight Arrow Connector 18">
            <a:extLst>
              <a:ext uri="{FF2B5EF4-FFF2-40B4-BE49-F238E27FC236}">
                <a16:creationId xmlns:a16="http://schemas.microsoft.com/office/drawing/2014/main" id="{254DC861-D60E-13E1-EA17-8F5676862981}"/>
              </a:ext>
            </a:extLst>
          </p:cNvPr>
          <p:cNvCxnSpPr>
            <a:cxnSpLocks/>
            <a:stCxn id="5" idx="0"/>
            <a:endCxn id="4" idx="4"/>
          </p:cNvCxnSpPr>
          <p:nvPr/>
        </p:nvCxnSpPr>
        <p:spPr>
          <a:xfrm flipV="1">
            <a:off x="2370909" y="3148148"/>
            <a:ext cx="2201091" cy="19855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0978275-6599-230B-02DB-C97FDDED569F}"/>
              </a:ext>
            </a:extLst>
          </p:cNvPr>
          <p:cNvCxnSpPr>
            <a:cxnSpLocks/>
            <a:stCxn id="4" idx="4"/>
            <a:endCxn id="7" idx="0"/>
          </p:cNvCxnSpPr>
          <p:nvPr/>
        </p:nvCxnSpPr>
        <p:spPr>
          <a:xfrm>
            <a:off x="4572000" y="3148148"/>
            <a:ext cx="2201094" cy="19855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A7102AB0-33CC-37D6-7FC0-961E6F38D853}"/>
              </a:ext>
            </a:extLst>
          </p:cNvPr>
          <p:cNvSpPr txBox="1"/>
          <p:nvPr/>
        </p:nvSpPr>
        <p:spPr>
          <a:xfrm>
            <a:off x="1796845" y="3494594"/>
            <a:ext cx="1949166" cy="923330"/>
          </a:xfrm>
          <a:prstGeom prst="rect">
            <a:avLst/>
          </a:prstGeom>
          <a:noFill/>
        </p:spPr>
        <p:txBody>
          <a:bodyPr wrap="square" rtlCol="0">
            <a:spAutoFit/>
          </a:bodyPr>
          <a:lstStyle/>
          <a:p>
            <a:pPr algn="ctr"/>
            <a:r>
              <a:rPr lang="en-US" dirty="0"/>
              <a:t>Regulates  hormone production</a:t>
            </a:r>
          </a:p>
        </p:txBody>
      </p:sp>
      <p:sp>
        <p:nvSpPr>
          <p:cNvPr id="30" name="TextBox 29">
            <a:extLst>
              <a:ext uri="{FF2B5EF4-FFF2-40B4-BE49-F238E27FC236}">
                <a16:creationId xmlns:a16="http://schemas.microsoft.com/office/drawing/2014/main" id="{590ACB6F-2844-040B-C201-61B58FB588B7}"/>
              </a:ext>
            </a:extLst>
          </p:cNvPr>
          <p:cNvSpPr txBox="1"/>
          <p:nvPr/>
        </p:nvSpPr>
        <p:spPr>
          <a:xfrm>
            <a:off x="5797175" y="3687131"/>
            <a:ext cx="1101741" cy="646331"/>
          </a:xfrm>
          <a:prstGeom prst="rect">
            <a:avLst/>
          </a:prstGeom>
          <a:noFill/>
        </p:spPr>
        <p:txBody>
          <a:bodyPr wrap="square" rtlCol="0">
            <a:spAutoFit/>
          </a:bodyPr>
          <a:lstStyle/>
          <a:p>
            <a:pPr algn="ctr"/>
            <a:r>
              <a:rPr lang="en-US" dirty="0"/>
              <a:t>Promotes growth</a:t>
            </a:r>
          </a:p>
        </p:txBody>
      </p:sp>
      <p:cxnSp>
        <p:nvCxnSpPr>
          <p:cNvPr id="37" name="Straight Connector 36">
            <a:extLst>
              <a:ext uri="{FF2B5EF4-FFF2-40B4-BE49-F238E27FC236}">
                <a16:creationId xmlns:a16="http://schemas.microsoft.com/office/drawing/2014/main" id="{8E53DDC3-D86E-FDFB-6329-32D59C47A46D}"/>
              </a:ext>
            </a:extLst>
          </p:cNvPr>
          <p:cNvCxnSpPr>
            <a:stCxn id="5" idx="3"/>
            <a:endCxn id="7" idx="1"/>
          </p:cNvCxnSpPr>
          <p:nvPr/>
        </p:nvCxnSpPr>
        <p:spPr>
          <a:xfrm>
            <a:off x="3553097" y="5721532"/>
            <a:ext cx="2037808" cy="0"/>
          </a:xfrm>
          <a:prstGeom prst="line">
            <a:avLst/>
          </a:prstGeom>
          <a:ln w="38100">
            <a:solidFill>
              <a:srgbClr val="CD5186"/>
            </a:solidFill>
            <a:prstDash val="dash"/>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6A3F0AAF-4A50-C363-CB0B-AC1F9C7A95F7}"/>
              </a:ext>
            </a:extLst>
          </p:cNvPr>
          <p:cNvSpPr txBox="1"/>
          <p:nvPr/>
        </p:nvSpPr>
        <p:spPr>
          <a:xfrm>
            <a:off x="3996637" y="5352199"/>
            <a:ext cx="1328569" cy="369332"/>
          </a:xfrm>
          <a:prstGeom prst="rect">
            <a:avLst/>
          </a:prstGeom>
          <a:noFill/>
          <a:ln>
            <a:noFill/>
          </a:ln>
        </p:spPr>
        <p:txBody>
          <a:bodyPr wrap="none" rtlCol="0">
            <a:spAutoFit/>
          </a:bodyPr>
          <a:lstStyle/>
          <a:p>
            <a:r>
              <a:rPr lang="en-US" dirty="0">
                <a:solidFill>
                  <a:srgbClr val="CD5186"/>
                </a:solidFill>
              </a:rPr>
              <a:t>Direct Effect</a:t>
            </a:r>
          </a:p>
        </p:txBody>
      </p:sp>
      <p:sp>
        <p:nvSpPr>
          <p:cNvPr id="39" name="TextBox 38">
            <a:extLst>
              <a:ext uri="{FF2B5EF4-FFF2-40B4-BE49-F238E27FC236}">
                <a16:creationId xmlns:a16="http://schemas.microsoft.com/office/drawing/2014/main" id="{E06630C7-8DB6-41BF-F0DC-3EA0873C7D35}"/>
              </a:ext>
            </a:extLst>
          </p:cNvPr>
          <p:cNvSpPr txBox="1"/>
          <p:nvPr/>
        </p:nvSpPr>
        <p:spPr>
          <a:xfrm>
            <a:off x="1736125" y="6435607"/>
            <a:ext cx="5671750" cy="954107"/>
          </a:xfrm>
          <a:prstGeom prst="rect">
            <a:avLst/>
          </a:prstGeom>
          <a:noFill/>
        </p:spPr>
        <p:txBody>
          <a:bodyPr wrap="square" rtlCol="0">
            <a:spAutoFit/>
          </a:bodyPr>
          <a:lstStyle/>
          <a:p>
            <a:pPr marL="285750" indent="-285750" algn="ctr">
              <a:buFont typeface="Arial" panose="020B0604020202020204" pitchFamily="34" charset="0"/>
              <a:buChar char="•"/>
            </a:pPr>
            <a:r>
              <a:rPr lang="en-US" sz="1400" dirty="0"/>
              <a:t>Growth hormone mediates the relation between genetic variants and height, representing the causal pathway between them.</a:t>
            </a:r>
          </a:p>
          <a:p>
            <a:pPr marL="285750" indent="-285750" algn="ctr">
              <a:buFont typeface="Arial" panose="020B0604020202020204" pitchFamily="34" charset="0"/>
              <a:buChar char="•"/>
            </a:pPr>
            <a:r>
              <a:rPr lang="en-US" sz="1400" dirty="0"/>
              <a:t>When the mediator is controlled, one may fail to detect the association between genetic variant and the trait.</a:t>
            </a:r>
          </a:p>
        </p:txBody>
      </p:sp>
    </p:spTree>
    <p:extLst>
      <p:ext uri="{BB962C8B-B14F-4D97-AF65-F5344CB8AC3E}">
        <p14:creationId xmlns:p14="http://schemas.microsoft.com/office/powerpoint/2010/main" val="1699782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A08735-56BD-649B-9E12-1E1EEBED184A}"/>
            </a:ext>
          </a:extLst>
        </p:cNvPr>
        <p:cNvGrpSpPr/>
        <p:nvPr/>
      </p:nvGrpSpPr>
      <p:grpSpPr>
        <a:xfrm>
          <a:off x="0" y="0"/>
          <a:ext cx="0" cy="0"/>
          <a:chOff x="0" y="0"/>
          <a:chExt cx="0" cy="0"/>
        </a:xfrm>
      </p:grpSpPr>
      <p:sp>
        <p:nvSpPr>
          <p:cNvPr id="57" name="Rounded Rectangle 56">
            <a:extLst>
              <a:ext uri="{FF2B5EF4-FFF2-40B4-BE49-F238E27FC236}">
                <a16:creationId xmlns:a16="http://schemas.microsoft.com/office/drawing/2014/main" id="{DB17D1B4-4D8E-64E4-8779-1486451FC0EB}"/>
              </a:ext>
            </a:extLst>
          </p:cNvPr>
          <p:cNvSpPr/>
          <p:nvPr/>
        </p:nvSpPr>
        <p:spPr>
          <a:xfrm>
            <a:off x="4718457" y="788652"/>
            <a:ext cx="3639393" cy="783539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C776B572-7470-F058-B34D-535FB4ACA26C}"/>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Marginal vs. Joint Effects</a:t>
            </a:r>
          </a:p>
        </p:txBody>
      </p:sp>
      <p:sp>
        <p:nvSpPr>
          <p:cNvPr id="9" name="Rounded Rectangle 8">
            <a:extLst>
              <a:ext uri="{FF2B5EF4-FFF2-40B4-BE49-F238E27FC236}">
                <a16:creationId xmlns:a16="http://schemas.microsoft.com/office/drawing/2014/main" id="{3A25B38E-CEA9-D5B9-55A6-B6E0C121CD9B}"/>
              </a:ext>
            </a:extLst>
          </p:cNvPr>
          <p:cNvSpPr/>
          <p:nvPr/>
        </p:nvSpPr>
        <p:spPr>
          <a:xfrm>
            <a:off x="786149" y="788653"/>
            <a:ext cx="3670575" cy="783539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86B0CC3-E83D-AF59-34CB-F9B9E5E78E99}"/>
                  </a:ext>
                </a:extLst>
              </p:cNvPr>
              <p:cNvSpPr txBox="1"/>
              <p:nvPr/>
            </p:nvSpPr>
            <p:spPr>
              <a:xfrm>
                <a:off x="341399" y="870132"/>
                <a:ext cx="4475988" cy="568874"/>
              </a:xfrm>
              <a:prstGeom prst="rect">
                <a:avLst/>
              </a:prstGeom>
              <a:noFill/>
            </p:spPr>
            <p:txBody>
              <a:bodyPr wrap="square" rtlCol="0" anchor="ctr">
                <a:spAutoFit/>
              </a:bodyPr>
              <a:lstStyle/>
              <a:p>
                <a:pPr algn="ctr"/>
                <a:r>
                  <a:rPr lang="en-US" b="1" dirty="0"/>
                  <a:t>Marginal Effects</a:t>
                </a:r>
              </a:p>
              <a:p>
                <a:pPr algn="ctr"/>
                <a:r>
                  <a:rPr lang="en-US" sz="1200" dirty="0"/>
                  <a:t>(Three separate models, </a:t>
                </a:r>
                <a14:m>
                  <m:oMath xmlns:m="http://schemas.openxmlformats.org/officeDocument/2006/math">
                    <m:r>
                      <a:rPr lang="en-US" sz="1200" b="1" i="1" smtClean="0">
                        <a:latin typeface="Cambria Math" panose="02040503050406030204" pitchFamily="18" charset="0"/>
                      </a:rPr>
                      <m:t>𝒀</m:t>
                    </m:r>
                    <m:r>
                      <a:rPr lang="en-US" sz="1200" b="0" i="1" smtClean="0">
                        <a:latin typeface="Cambria Math" panose="02040503050406030204" pitchFamily="18" charset="0"/>
                      </a:rPr>
                      <m:t>=</m:t>
                    </m:r>
                    <m:sSub>
                      <m:sSubPr>
                        <m:ctrlPr>
                          <a:rPr lang="en-US" sz="1200" b="1" i="1" smtClean="0">
                            <a:latin typeface="Cambria Math" panose="02040503050406030204" pitchFamily="18" charset="0"/>
                          </a:rPr>
                        </m:ctrlPr>
                      </m:sSubPr>
                      <m:e>
                        <m:r>
                          <a:rPr lang="en-US" sz="1200" b="1" i="1" smtClean="0">
                            <a:latin typeface="Cambria Math" panose="02040503050406030204" pitchFamily="18" charset="0"/>
                          </a:rPr>
                          <m:t>𝑿</m:t>
                        </m:r>
                      </m:e>
                      <m:sub>
                        <m:r>
                          <a:rPr lang="en-US" sz="1200" b="1" i="1" smtClean="0">
                            <a:latin typeface="Cambria Math" panose="02040503050406030204" pitchFamily="18" charset="0"/>
                          </a:rPr>
                          <m:t>𝒋</m:t>
                        </m:r>
                      </m:sub>
                    </m:sSub>
                    <m:sSub>
                      <m:sSubPr>
                        <m:ctrlPr>
                          <a:rPr lang="en-US" sz="1200" i="1" smtClean="0">
                            <a:latin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rPr>
                          <m:t>𝑗</m:t>
                        </m:r>
                      </m:sub>
                    </m:sSub>
                    <m:r>
                      <a:rPr lang="en-US" sz="1200" b="0" i="1" smtClean="0">
                        <a:latin typeface="Cambria Math" panose="02040503050406030204" pitchFamily="18" charset="0"/>
                      </a:rPr>
                      <m:t>+</m:t>
                    </m:r>
                    <m:sSub>
                      <m:sSubPr>
                        <m:ctrlPr>
                          <a:rPr lang="en-US" sz="1200" i="1" smtClean="0">
                            <a:latin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𝜀</m:t>
                        </m:r>
                      </m:e>
                      <m:sub>
                        <m:r>
                          <a:rPr lang="en-US" sz="1200" b="0" i="1" smtClean="0">
                            <a:latin typeface="Cambria Math" panose="02040503050406030204" pitchFamily="18" charset="0"/>
                          </a:rPr>
                          <m:t>𝑗</m:t>
                        </m:r>
                      </m:sub>
                    </m:sSub>
                  </m:oMath>
                </a14:m>
                <a:endParaRPr lang="en-US" sz="1200" dirty="0"/>
              </a:p>
            </p:txBody>
          </p:sp>
        </mc:Choice>
        <mc:Fallback xmlns="">
          <p:sp>
            <p:nvSpPr>
              <p:cNvPr id="10" name="TextBox 9">
                <a:extLst>
                  <a:ext uri="{FF2B5EF4-FFF2-40B4-BE49-F238E27FC236}">
                    <a16:creationId xmlns:a16="http://schemas.microsoft.com/office/drawing/2014/main" id="{186B0CC3-E83D-AF59-34CB-F9B9E5E78E99}"/>
                  </a:ext>
                </a:extLst>
              </p:cNvPr>
              <p:cNvSpPr txBox="1">
                <a:spLocks noRot="1" noChangeAspect="1" noMove="1" noResize="1" noEditPoints="1" noAdjustHandles="1" noChangeArrowheads="1" noChangeShapeType="1" noTextEdit="1"/>
              </p:cNvSpPr>
              <p:nvPr/>
            </p:nvSpPr>
            <p:spPr>
              <a:xfrm>
                <a:off x="341399" y="870132"/>
                <a:ext cx="4475988" cy="568874"/>
              </a:xfrm>
              <a:prstGeom prst="rect">
                <a:avLst/>
              </a:prstGeom>
              <a:blipFill>
                <a:blip r:embed="rId2"/>
                <a:stretch>
                  <a:fillRect t="-4348" b="-4348"/>
                </a:stretch>
              </a:blipFill>
            </p:spPr>
            <p:txBody>
              <a:bodyPr/>
              <a:lstStyle/>
              <a:p>
                <a:r>
                  <a:rPr lang="en-US">
                    <a:noFill/>
                  </a:rPr>
                  <a:t> </a:t>
                </a:r>
              </a:p>
            </p:txBody>
          </p:sp>
        </mc:Fallback>
      </mc:AlternateContent>
      <p:sp>
        <p:nvSpPr>
          <p:cNvPr id="18" name="Rounded Rectangle 17">
            <a:extLst>
              <a:ext uri="{FF2B5EF4-FFF2-40B4-BE49-F238E27FC236}">
                <a16:creationId xmlns:a16="http://schemas.microsoft.com/office/drawing/2014/main" id="{2F629022-D1E2-7CE9-643C-113572085C75}"/>
              </a:ext>
            </a:extLst>
          </p:cNvPr>
          <p:cNvSpPr/>
          <p:nvPr/>
        </p:nvSpPr>
        <p:spPr>
          <a:xfrm>
            <a:off x="1161332" y="1714795"/>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TextBox 18">
            <a:extLst>
              <a:ext uri="{FF2B5EF4-FFF2-40B4-BE49-F238E27FC236}">
                <a16:creationId xmlns:a16="http://schemas.microsoft.com/office/drawing/2014/main" id="{75C58730-B864-80AE-72BA-47E1F061F1C5}"/>
              </a:ext>
            </a:extLst>
          </p:cNvPr>
          <p:cNvSpPr txBox="1"/>
          <p:nvPr/>
        </p:nvSpPr>
        <p:spPr>
          <a:xfrm>
            <a:off x="1601082" y="2458489"/>
            <a:ext cx="300082" cy="369332"/>
          </a:xfrm>
          <a:prstGeom prst="rect">
            <a:avLst/>
          </a:prstGeom>
          <a:noFill/>
        </p:spPr>
        <p:txBody>
          <a:bodyPr wrap="none" rtlCol="0">
            <a:spAutoFit/>
          </a:bodyPr>
          <a:lstStyle/>
          <a:p>
            <a:r>
              <a:rPr lang="en-US" dirty="0"/>
              <a:t>=</a:t>
            </a:r>
          </a:p>
        </p:txBody>
      </p:sp>
      <p:sp>
        <p:nvSpPr>
          <p:cNvPr id="20" name="Rounded Rectangle 19">
            <a:extLst>
              <a:ext uri="{FF2B5EF4-FFF2-40B4-BE49-F238E27FC236}">
                <a16:creationId xmlns:a16="http://schemas.microsoft.com/office/drawing/2014/main" id="{F64F323B-79B1-A05B-D28A-120EE0F8AD67}"/>
              </a:ext>
            </a:extLst>
          </p:cNvPr>
          <p:cNvSpPr/>
          <p:nvPr/>
        </p:nvSpPr>
        <p:spPr>
          <a:xfrm>
            <a:off x="2110567" y="1714795"/>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Rounded Rectangle 20">
            <a:extLst>
              <a:ext uri="{FF2B5EF4-FFF2-40B4-BE49-F238E27FC236}">
                <a16:creationId xmlns:a16="http://schemas.microsoft.com/office/drawing/2014/main" id="{E0239794-E778-4345-24A5-D908954D8169}"/>
              </a:ext>
            </a:extLst>
          </p:cNvPr>
          <p:cNvSpPr/>
          <p:nvPr/>
        </p:nvSpPr>
        <p:spPr>
          <a:xfrm>
            <a:off x="3667776" y="1714148"/>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TextBox 22">
            <a:extLst>
              <a:ext uri="{FF2B5EF4-FFF2-40B4-BE49-F238E27FC236}">
                <a16:creationId xmlns:a16="http://schemas.microsoft.com/office/drawing/2014/main" id="{8D470089-286E-4026-5B43-5E0A38FAB27D}"/>
              </a:ext>
            </a:extLst>
          </p:cNvPr>
          <p:cNvSpPr txBox="1"/>
          <p:nvPr/>
        </p:nvSpPr>
        <p:spPr>
          <a:xfrm>
            <a:off x="3271771" y="2458488"/>
            <a:ext cx="300082"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6944304-628F-0C4A-A283-EC938ECF6B2A}"/>
                  </a:ext>
                </a:extLst>
              </p:cNvPr>
              <p:cNvSpPr txBox="1"/>
              <p:nvPr/>
            </p:nvSpPr>
            <p:spPr>
              <a:xfrm>
                <a:off x="1150643" y="3681712"/>
                <a:ext cx="450439"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Trait</a:t>
                </a:r>
              </a:p>
            </p:txBody>
          </p:sp>
        </mc:Choice>
        <mc:Fallback xmlns="">
          <p:sp>
            <p:nvSpPr>
              <p:cNvPr id="24" name="TextBox 23">
                <a:extLst>
                  <a:ext uri="{FF2B5EF4-FFF2-40B4-BE49-F238E27FC236}">
                    <a16:creationId xmlns:a16="http://schemas.microsoft.com/office/drawing/2014/main" id="{D6944304-628F-0C4A-A283-EC938ECF6B2A}"/>
                  </a:ext>
                </a:extLst>
              </p:cNvPr>
              <p:cNvSpPr txBox="1">
                <a:spLocks noRot="1" noChangeAspect="1" noMove="1" noResize="1" noEditPoints="1" noAdjustHandles="1" noChangeArrowheads="1" noChangeShapeType="1" noTextEdit="1"/>
              </p:cNvSpPr>
              <p:nvPr/>
            </p:nvSpPr>
            <p:spPr>
              <a:xfrm>
                <a:off x="1150643" y="3681712"/>
                <a:ext cx="450439" cy="400110"/>
              </a:xfrm>
              <a:prstGeom prst="rect">
                <a:avLst/>
              </a:prstGeom>
              <a:blipFill>
                <a:blip r:embed="rId3"/>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B05C512-7F8E-A223-6F85-642EAE2FBCCA}"/>
                  </a:ext>
                </a:extLst>
              </p:cNvPr>
              <p:cNvSpPr txBox="1"/>
              <p:nvPr/>
            </p:nvSpPr>
            <p:spPr>
              <a:xfrm>
                <a:off x="1798096" y="3681712"/>
                <a:ext cx="745310"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i="1">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Genotype</a:t>
                </a:r>
              </a:p>
            </p:txBody>
          </p:sp>
        </mc:Choice>
        <mc:Fallback xmlns="">
          <p:sp>
            <p:nvSpPr>
              <p:cNvPr id="25" name="TextBox 24">
                <a:extLst>
                  <a:ext uri="{FF2B5EF4-FFF2-40B4-BE49-F238E27FC236}">
                    <a16:creationId xmlns:a16="http://schemas.microsoft.com/office/drawing/2014/main" id="{BB05C512-7F8E-A223-6F85-642EAE2FBCCA}"/>
                  </a:ext>
                </a:extLst>
              </p:cNvPr>
              <p:cNvSpPr txBox="1">
                <a:spLocks noRot="1" noChangeAspect="1" noMove="1" noResize="1" noEditPoints="1" noAdjustHandles="1" noChangeArrowheads="1" noChangeShapeType="1" noTextEdit="1"/>
              </p:cNvSpPr>
              <p:nvPr/>
            </p:nvSpPr>
            <p:spPr>
              <a:xfrm>
                <a:off x="1798096" y="3681712"/>
                <a:ext cx="745310" cy="400110"/>
              </a:xfrm>
              <a:prstGeom prst="rect">
                <a:avLst/>
              </a:prstGeom>
              <a:blipFill>
                <a:blip r:embed="rId4"/>
                <a:stretch>
                  <a:fillRect b="-6061"/>
                </a:stretch>
              </a:blipFill>
            </p:spPr>
            <p:txBody>
              <a:bodyPr/>
              <a:lstStyle/>
              <a:p>
                <a:r>
                  <a:rPr lang="en-US">
                    <a:noFill/>
                  </a:rPr>
                  <a:t> </a:t>
                </a:r>
              </a:p>
            </p:txBody>
          </p:sp>
        </mc:Fallback>
      </mc:AlternateContent>
      <p:sp>
        <p:nvSpPr>
          <p:cNvPr id="26" name="TextBox 25">
            <a:extLst>
              <a:ext uri="{FF2B5EF4-FFF2-40B4-BE49-F238E27FC236}">
                <a16:creationId xmlns:a16="http://schemas.microsoft.com/office/drawing/2014/main" id="{7F94A0D6-285F-83D7-EC60-A86DE0AB6064}"/>
              </a:ext>
            </a:extLst>
          </p:cNvPr>
          <p:cNvSpPr txBox="1"/>
          <p:nvPr/>
        </p:nvSpPr>
        <p:spPr>
          <a:xfrm>
            <a:off x="2436837" y="3684676"/>
            <a:ext cx="1001682" cy="553998"/>
          </a:xfrm>
          <a:prstGeom prst="rect">
            <a:avLst/>
          </a:prstGeom>
          <a:noFill/>
        </p:spPr>
        <p:txBody>
          <a:bodyPr wrap="square" rtlCol="0">
            <a:spAutoFit/>
          </a:bodyPr>
          <a:lstStyle/>
          <a:p>
            <a:pPr algn="ctr"/>
            <a:r>
              <a:rPr lang="en-US" sz="1000" dirty="0"/>
              <a:t>scalar</a:t>
            </a:r>
          </a:p>
          <a:p>
            <a:pPr algn="ctr"/>
            <a:r>
              <a:rPr lang="en-US" sz="1000" dirty="0"/>
              <a:t>Genetic</a:t>
            </a:r>
          </a:p>
          <a:p>
            <a:pPr algn="ctr"/>
            <a:r>
              <a:rPr lang="en-US" sz="1000" dirty="0"/>
              <a:t>Effect</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B8FA981F-7843-28B7-927C-AA267BD29408}"/>
                  </a:ext>
                </a:extLst>
              </p:cNvPr>
              <p:cNvSpPr txBox="1"/>
              <p:nvPr/>
            </p:nvSpPr>
            <p:spPr>
              <a:xfrm>
                <a:off x="3491674" y="3681712"/>
                <a:ext cx="745310"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Error</a:t>
                </a:r>
              </a:p>
            </p:txBody>
          </p:sp>
        </mc:Choice>
        <mc:Fallback xmlns="">
          <p:sp>
            <p:nvSpPr>
              <p:cNvPr id="28" name="TextBox 27">
                <a:extLst>
                  <a:ext uri="{FF2B5EF4-FFF2-40B4-BE49-F238E27FC236}">
                    <a16:creationId xmlns:a16="http://schemas.microsoft.com/office/drawing/2014/main" id="{B8FA981F-7843-28B7-927C-AA267BD29408}"/>
                  </a:ext>
                </a:extLst>
              </p:cNvPr>
              <p:cNvSpPr txBox="1">
                <a:spLocks noRot="1" noChangeAspect="1" noMove="1" noResize="1" noEditPoints="1" noAdjustHandles="1" noChangeArrowheads="1" noChangeShapeType="1" noTextEdit="1"/>
              </p:cNvSpPr>
              <p:nvPr/>
            </p:nvSpPr>
            <p:spPr>
              <a:xfrm>
                <a:off x="3491674" y="3681712"/>
                <a:ext cx="745310" cy="400110"/>
              </a:xfrm>
              <a:prstGeom prst="rect">
                <a:avLst/>
              </a:prstGeom>
              <a:blipFill>
                <a:blip r:embed="rId5"/>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FCC328CC-E588-B6F5-5C9B-B9C747429710}"/>
                  </a:ext>
                </a:extLst>
              </p:cNvPr>
              <p:cNvSpPr txBox="1"/>
              <p:nvPr/>
            </p:nvSpPr>
            <p:spPr>
              <a:xfrm>
                <a:off x="1825304" y="170019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11</m:t>
                          </m:r>
                        </m:sub>
                      </m:sSub>
                    </m:oMath>
                  </m:oMathPara>
                </a14:m>
                <a:endParaRPr lang="en-US" sz="1400" dirty="0">
                  <a:solidFill>
                    <a:schemeClr val="bg1">
                      <a:lumMod val="95000"/>
                    </a:schemeClr>
                  </a:solidFill>
                </a:endParaRPr>
              </a:p>
            </p:txBody>
          </p:sp>
        </mc:Choice>
        <mc:Fallback xmlns="">
          <p:sp>
            <p:nvSpPr>
              <p:cNvPr id="32" name="TextBox 31">
                <a:extLst>
                  <a:ext uri="{FF2B5EF4-FFF2-40B4-BE49-F238E27FC236}">
                    <a16:creationId xmlns:a16="http://schemas.microsoft.com/office/drawing/2014/main" id="{FCC328CC-E588-B6F5-5C9B-B9C747429710}"/>
                  </a:ext>
                </a:extLst>
              </p:cNvPr>
              <p:cNvSpPr txBox="1">
                <a:spLocks noRot="1" noChangeAspect="1" noMove="1" noResize="1" noEditPoints="1" noAdjustHandles="1" noChangeArrowheads="1" noChangeShapeType="1" noTextEdit="1"/>
              </p:cNvSpPr>
              <p:nvPr/>
            </p:nvSpPr>
            <p:spPr>
              <a:xfrm>
                <a:off x="1825304" y="1700190"/>
                <a:ext cx="893237" cy="30777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997E4DB4-B558-506E-0FF5-0E1006EC98ED}"/>
                  </a:ext>
                </a:extLst>
              </p:cNvPr>
              <p:cNvSpPr txBox="1"/>
              <p:nvPr/>
            </p:nvSpPr>
            <p:spPr>
              <a:xfrm>
                <a:off x="1023479" y="2470598"/>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34" name="TextBox 33">
                <a:extLst>
                  <a:ext uri="{FF2B5EF4-FFF2-40B4-BE49-F238E27FC236}">
                    <a16:creationId xmlns:a16="http://schemas.microsoft.com/office/drawing/2014/main" id="{997E4DB4-B558-506E-0FF5-0E1006EC98ED}"/>
                  </a:ext>
                </a:extLst>
              </p:cNvPr>
              <p:cNvSpPr txBox="1">
                <a:spLocks noRot="1" noChangeAspect="1" noMove="1" noResize="1" noEditPoints="1" noAdjustHandles="1" noChangeArrowheads="1" noChangeShapeType="1" noTextEdit="1"/>
              </p:cNvSpPr>
              <p:nvPr/>
            </p:nvSpPr>
            <p:spPr>
              <a:xfrm>
                <a:off x="1023479" y="2470598"/>
                <a:ext cx="592422"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7EFF2A2D-6A3D-2153-0B26-B474A1D9BCB7}"/>
                  </a:ext>
                </a:extLst>
              </p:cNvPr>
              <p:cNvSpPr txBox="1"/>
              <p:nvPr/>
            </p:nvSpPr>
            <p:spPr>
              <a:xfrm>
                <a:off x="4265562" y="881917"/>
                <a:ext cx="4475988" cy="553998"/>
              </a:xfrm>
              <a:prstGeom prst="rect">
                <a:avLst/>
              </a:prstGeom>
              <a:noFill/>
            </p:spPr>
            <p:txBody>
              <a:bodyPr wrap="square" rtlCol="0" anchor="ctr">
                <a:spAutoFit/>
              </a:bodyPr>
              <a:lstStyle/>
              <a:p>
                <a:pPr algn="ctr"/>
                <a:r>
                  <a:rPr lang="en-US" b="1" dirty="0"/>
                  <a:t>Joint Effects</a:t>
                </a:r>
              </a:p>
              <a:p>
                <a:pPr algn="ctr"/>
                <a:r>
                  <a:rPr lang="en-US" sz="1200" dirty="0"/>
                  <a:t>(One model with all variants, </a:t>
                </a:r>
                <a14:m>
                  <m:oMath xmlns:m="http://schemas.openxmlformats.org/officeDocument/2006/math">
                    <m:r>
                      <a:rPr lang="en-US" sz="1200" b="1" i="1" smtClean="0">
                        <a:latin typeface="Cambria Math" panose="02040503050406030204" pitchFamily="18" charset="0"/>
                      </a:rPr>
                      <m:t>𝒀</m:t>
                    </m:r>
                    <m:r>
                      <a:rPr lang="en-US" sz="1200" b="1" i="1" smtClean="0">
                        <a:latin typeface="Cambria Math" panose="02040503050406030204" pitchFamily="18" charset="0"/>
                      </a:rPr>
                      <m:t>=</m:t>
                    </m:r>
                    <m:r>
                      <a:rPr lang="en-US" sz="1200" b="1" i="1" smtClean="0">
                        <a:latin typeface="Cambria Math" panose="02040503050406030204" pitchFamily="18" charset="0"/>
                      </a:rPr>
                      <m:t>𝑿</m:t>
                    </m:r>
                    <m:r>
                      <a:rPr lang="en-US" sz="1200" b="1" i="1" smtClean="0">
                        <a:latin typeface="Cambria Math" panose="02040503050406030204" pitchFamily="18" charset="0"/>
                        <a:ea typeface="Cambria Math" panose="02040503050406030204" pitchFamily="18" charset="0"/>
                      </a:rPr>
                      <m:t>𝜷</m:t>
                    </m:r>
                    <m:r>
                      <a:rPr lang="en-US" sz="1200" b="1" i="1" smtClean="0">
                        <a:latin typeface="Cambria Math" panose="02040503050406030204" pitchFamily="18" charset="0"/>
                        <a:ea typeface="Cambria Math" panose="02040503050406030204" pitchFamily="18" charset="0"/>
                      </a:rPr>
                      <m:t>+</m:t>
                    </m:r>
                    <m:r>
                      <a:rPr lang="en-US" sz="1200" b="1" i="1" smtClean="0">
                        <a:latin typeface="Cambria Math" panose="02040503050406030204" pitchFamily="18" charset="0"/>
                        <a:ea typeface="Cambria Math" panose="02040503050406030204" pitchFamily="18" charset="0"/>
                      </a:rPr>
                      <m:t>𝜺</m:t>
                    </m:r>
                    <m:r>
                      <a:rPr lang="en-US" sz="1200" b="0" i="1" smtClean="0">
                        <a:latin typeface="Cambria Math" panose="02040503050406030204" pitchFamily="18" charset="0"/>
                        <a:ea typeface="Cambria Math" panose="02040503050406030204" pitchFamily="18" charset="0"/>
                      </a:rPr>
                      <m:t>)</m:t>
                    </m:r>
                  </m:oMath>
                </a14:m>
                <a:endParaRPr lang="en-US" sz="1200" dirty="0"/>
              </a:p>
            </p:txBody>
          </p:sp>
        </mc:Choice>
        <mc:Fallback xmlns="">
          <p:sp>
            <p:nvSpPr>
              <p:cNvPr id="58" name="TextBox 57">
                <a:extLst>
                  <a:ext uri="{FF2B5EF4-FFF2-40B4-BE49-F238E27FC236}">
                    <a16:creationId xmlns:a16="http://schemas.microsoft.com/office/drawing/2014/main" id="{7EFF2A2D-6A3D-2153-0B26-B474A1D9BCB7}"/>
                  </a:ext>
                </a:extLst>
              </p:cNvPr>
              <p:cNvSpPr txBox="1">
                <a:spLocks noRot="1" noChangeAspect="1" noMove="1" noResize="1" noEditPoints="1" noAdjustHandles="1" noChangeArrowheads="1" noChangeShapeType="1" noTextEdit="1"/>
              </p:cNvSpPr>
              <p:nvPr/>
            </p:nvSpPr>
            <p:spPr>
              <a:xfrm>
                <a:off x="4265562" y="881917"/>
                <a:ext cx="4475988" cy="553998"/>
              </a:xfrm>
              <a:prstGeom prst="rect">
                <a:avLst/>
              </a:prstGeom>
              <a:blipFill>
                <a:blip r:embed="rId8"/>
                <a:stretch>
                  <a:fillRect t="-4444" b="-6667"/>
                </a:stretch>
              </a:blipFill>
            </p:spPr>
            <p:txBody>
              <a:bodyPr/>
              <a:lstStyle/>
              <a:p>
                <a:r>
                  <a:rPr lang="en-US">
                    <a:noFill/>
                  </a:rPr>
                  <a:t> </a:t>
                </a:r>
              </a:p>
            </p:txBody>
          </p:sp>
        </mc:Fallback>
      </mc:AlternateContent>
      <p:sp>
        <p:nvSpPr>
          <p:cNvPr id="4" name="Rounded Rectangle 3">
            <a:extLst>
              <a:ext uri="{FF2B5EF4-FFF2-40B4-BE49-F238E27FC236}">
                <a16:creationId xmlns:a16="http://schemas.microsoft.com/office/drawing/2014/main" id="{A2BBD631-EF0C-4969-34CA-BEE691E25C74}"/>
              </a:ext>
            </a:extLst>
          </p:cNvPr>
          <p:cNvSpPr/>
          <p:nvPr/>
        </p:nvSpPr>
        <p:spPr>
          <a:xfrm>
            <a:off x="1161332" y="5349289"/>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TextBox 6">
            <a:extLst>
              <a:ext uri="{FF2B5EF4-FFF2-40B4-BE49-F238E27FC236}">
                <a16:creationId xmlns:a16="http://schemas.microsoft.com/office/drawing/2014/main" id="{C5FF0416-50C1-FB04-1156-F1DF10B6EA53}"/>
              </a:ext>
            </a:extLst>
          </p:cNvPr>
          <p:cNvSpPr txBox="1"/>
          <p:nvPr/>
        </p:nvSpPr>
        <p:spPr>
          <a:xfrm>
            <a:off x="1601082" y="6092983"/>
            <a:ext cx="300082" cy="369332"/>
          </a:xfrm>
          <a:prstGeom prst="rect">
            <a:avLst/>
          </a:prstGeom>
          <a:noFill/>
        </p:spPr>
        <p:txBody>
          <a:bodyPr wrap="square" rtlCol="0">
            <a:spAutoFit/>
          </a:bodyPr>
          <a:lstStyle/>
          <a:p>
            <a:r>
              <a:rPr lang="en-US" dirty="0"/>
              <a:t>=</a:t>
            </a:r>
          </a:p>
        </p:txBody>
      </p:sp>
      <p:sp>
        <p:nvSpPr>
          <p:cNvPr id="12" name="Rounded Rectangle 11">
            <a:extLst>
              <a:ext uri="{FF2B5EF4-FFF2-40B4-BE49-F238E27FC236}">
                <a16:creationId xmlns:a16="http://schemas.microsoft.com/office/drawing/2014/main" id="{7A18A895-2F0D-69A5-7241-4E8CEAB17682}"/>
              </a:ext>
            </a:extLst>
          </p:cNvPr>
          <p:cNvSpPr/>
          <p:nvPr/>
        </p:nvSpPr>
        <p:spPr>
          <a:xfrm>
            <a:off x="2110567" y="5349289"/>
            <a:ext cx="286187" cy="1856721"/>
          </a:xfrm>
          <a:prstGeom prst="roundRect">
            <a:avLst/>
          </a:prstGeom>
          <a:solidFill>
            <a:schemeClr val="accent2">
              <a:lumMod val="60000"/>
              <a:lumOff val="4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Rounded Rectangle 12">
            <a:extLst>
              <a:ext uri="{FF2B5EF4-FFF2-40B4-BE49-F238E27FC236}">
                <a16:creationId xmlns:a16="http://schemas.microsoft.com/office/drawing/2014/main" id="{12CC5E92-A844-6FDC-63BE-1F778E5F4D6F}"/>
              </a:ext>
            </a:extLst>
          </p:cNvPr>
          <p:cNvSpPr/>
          <p:nvPr/>
        </p:nvSpPr>
        <p:spPr>
          <a:xfrm>
            <a:off x="3667776" y="5348642"/>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TextBox 13">
            <a:extLst>
              <a:ext uri="{FF2B5EF4-FFF2-40B4-BE49-F238E27FC236}">
                <a16:creationId xmlns:a16="http://schemas.microsoft.com/office/drawing/2014/main" id="{2D6FC7B1-EE6F-8407-DF45-2BFC4ABD61CA}"/>
              </a:ext>
            </a:extLst>
          </p:cNvPr>
          <p:cNvSpPr txBox="1"/>
          <p:nvPr/>
        </p:nvSpPr>
        <p:spPr>
          <a:xfrm>
            <a:off x="3271771" y="6092982"/>
            <a:ext cx="300082" cy="369332"/>
          </a:xfrm>
          <a:prstGeom prst="rect">
            <a:avLst/>
          </a:prstGeom>
          <a:noFill/>
        </p:spPr>
        <p:txBody>
          <a:bodyPr wrap="square" rtlCol="0">
            <a:spAutoFit/>
          </a:bodyPr>
          <a:lstStyle/>
          <a:p>
            <a:r>
              <a:rPr lang="en-US" dirty="0"/>
              <a:t>+</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C01AB6E-9E74-5767-22DA-B5605A2C2FCD}"/>
                  </a:ext>
                </a:extLst>
              </p:cNvPr>
              <p:cNvSpPr txBox="1"/>
              <p:nvPr/>
            </p:nvSpPr>
            <p:spPr>
              <a:xfrm>
                <a:off x="1150643" y="7316206"/>
                <a:ext cx="450439"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Trait</a:t>
                </a:r>
              </a:p>
            </p:txBody>
          </p:sp>
        </mc:Choice>
        <mc:Fallback xmlns="">
          <p:sp>
            <p:nvSpPr>
              <p:cNvPr id="15" name="TextBox 14">
                <a:extLst>
                  <a:ext uri="{FF2B5EF4-FFF2-40B4-BE49-F238E27FC236}">
                    <a16:creationId xmlns:a16="http://schemas.microsoft.com/office/drawing/2014/main" id="{3C01AB6E-9E74-5767-22DA-B5605A2C2FCD}"/>
                  </a:ext>
                </a:extLst>
              </p:cNvPr>
              <p:cNvSpPr txBox="1">
                <a:spLocks noRot="1" noChangeAspect="1" noMove="1" noResize="1" noEditPoints="1" noAdjustHandles="1" noChangeArrowheads="1" noChangeShapeType="1" noTextEdit="1"/>
              </p:cNvSpPr>
              <p:nvPr/>
            </p:nvSpPr>
            <p:spPr>
              <a:xfrm>
                <a:off x="1150643" y="7316206"/>
                <a:ext cx="450439" cy="400110"/>
              </a:xfrm>
              <a:prstGeom prst="rect">
                <a:avLst/>
              </a:prstGeom>
              <a:blipFill>
                <a:blip r:embed="rId9"/>
                <a:stretch>
                  <a:fillRect b="-9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BA2AE30-10C7-413A-6129-5A9DDD52C00A}"/>
                  </a:ext>
                </a:extLst>
              </p:cNvPr>
              <p:cNvSpPr txBox="1"/>
              <p:nvPr/>
            </p:nvSpPr>
            <p:spPr>
              <a:xfrm>
                <a:off x="1798096" y="7316206"/>
                <a:ext cx="745310"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i="1">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Genotype</a:t>
                </a:r>
              </a:p>
            </p:txBody>
          </p:sp>
        </mc:Choice>
        <mc:Fallback xmlns="">
          <p:sp>
            <p:nvSpPr>
              <p:cNvPr id="16" name="TextBox 15">
                <a:extLst>
                  <a:ext uri="{FF2B5EF4-FFF2-40B4-BE49-F238E27FC236}">
                    <a16:creationId xmlns:a16="http://schemas.microsoft.com/office/drawing/2014/main" id="{6BA2AE30-10C7-413A-6129-5A9DDD52C00A}"/>
                  </a:ext>
                </a:extLst>
              </p:cNvPr>
              <p:cNvSpPr txBox="1">
                <a:spLocks noRot="1" noChangeAspect="1" noMove="1" noResize="1" noEditPoints="1" noAdjustHandles="1" noChangeArrowheads="1" noChangeShapeType="1" noTextEdit="1"/>
              </p:cNvSpPr>
              <p:nvPr/>
            </p:nvSpPr>
            <p:spPr>
              <a:xfrm>
                <a:off x="1798096" y="7316206"/>
                <a:ext cx="745310" cy="400110"/>
              </a:xfrm>
              <a:prstGeom prst="rect">
                <a:avLst/>
              </a:prstGeom>
              <a:blipFill>
                <a:blip r:embed="rId10"/>
                <a:stretch>
                  <a:fillRect b="-9375"/>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BBC74DF5-CFF6-82AB-CA40-4274534FD5F4}"/>
              </a:ext>
            </a:extLst>
          </p:cNvPr>
          <p:cNvSpPr txBox="1"/>
          <p:nvPr/>
        </p:nvSpPr>
        <p:spPr>
          <a:xfrm>
            <a:off x="2436837" y="7319170"/>
            <a:ext cx="1001682" cy="553998"/>
          </a:xfrm>
          <a:prstGeom prst="rect">
            <a:avLst/>
          </a:prstGeom>
          <a:noFill/>
        </p:spPr>
        <p:txBody>
          <a:bodyPr wrap="square" rtlCol="0">
            <a:spAutoFit/>
          </a:bodyPr>
          <a:lstStyle/>
          <a:p>
            <a:pPr algn="ctr"/>
            <a:r>
              <a:rPr lang="en-US" sz="1000" dirty="0"/>
              <a:t>scalar</a:t>
            </a:r>
          </a:p>
          <a:p>
            <a:pPr algn="ctr"/>
            <a:r>
              <a:rPr lang="en-US" sz="1000" dirty="0"/>
              <a:t>Genetic</a:t>
            </a:r>
          </a:p>
          <a:p>
            <a:pPr algn="ctr"/>
            <a:r>
              <a:rPr lang="en-US" sz="1000" dirty="0"/>
              <a:t>Effect</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53208DB8-0A69-8346-AFF1-995311887FCA}"/>
                  </a:ext>
                </a:extLst>
              </p:cNvPr>
              <p:cNvSpPr txBox="1"/>
              <p:nvPr/>
            </p:nvSpPr>
            <p:spPr>
              <a:xfrm>
                <a:off x="3491674" y="7316206"/>
                <a:ext cx="745310"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Error</a:t>
                </a:r>
              </a:p>
            </p:txBody>
          </p:sp>
        </mc:Choice>
        <mc:Fallback xmlns="">
          <p:sp>
            <p:nvSpPr>
              <p:cNvPr id="27" name="TextBox 26">
                <a:extLst>
                  <a:ext uri="{FF2B5EF4-FFF2-40B4-BE49-F238E27FC236}">
                    <a16:creationId xmlns:a16="http://schemas.microsoft.com/office/drawing/2014/main" id="{53208DB8-0A69-8346-AFF1-995311887FCA}"/>
                  </a:ext>
                </a:extLst>
              </p:cNvPr>
              <p:cNvSpPr txBox="1">
                <a:spLocks noRot="1" noChangeAspect="1" noMove="1" noResize="1" noEditPoints="1" noAdjustHandles="1" noChangeArrowheads="1" noChangeShapeType="1" noTextEdit="1"/>
              </p:cNvSpPr>
              <p:nvPr/>
            </p:nvSpPr>
            <p:spPr>
              <a:xfrm>
                <a:off x="3491674" y="7316206"/>
                <a:ext cx="745310" cy="400110"/>
              </a:xfrm>
              <a:prstGeom prst="rect">
                <a:avLst/>
              </a:prstGeom>
              <a:blipFill>
                <a:blip r:embed="rId11"/>
                <a:stretch>
                  <a:fillRect b="-9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56D34B08-1181-6844-B3AA-B4455AE4D161}"/>
                  </a:ext>
                </a:extLst>
              </p:cNvPr>
              <p:cNvSpPr txBox="1"/>
              <p:nvPr/>
            </p:nvSpPr>
            <p:spPr>
              <a:xfrm>
                <a:off x="1023479" y="6105092"/>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36" name="TextBox 35">
                <a:extLst>
                  <a:ext uri="{FF2B5EF4-FFF2-40B4-BE49-F238E27FC236}">
                    <a16:creationId xmlns:a16="http://schemas.microsoft.com/office/drawing/2014/main" id="{56D34B08-1181-6844-B3AA-B4455AE4D161}"/>
                  </a:ext>
                </a:extLst>
              </p:cNvPr>
              <p:cNvSpPr txBox="1">
                <a:spLocks noRot="1" noChangeAspect="1" noMove="1" noResize="1" noEditPoints="1" noAdjustHandles="1" noChangeArrowheads="1" noChangeShapeType="1" noTextEdit="1"/>
              </p:cNvSpPr>
              <p:nvPr/>
            </p:nvSpPr>
            <p:spPr>
              <a:xfrm>
                <a:off x="1023479" y="6105092"/>
                <a:ext cx="592422" cy="369332"/>
              </a:xfrm>
              <a:prstGeom prst="rect">
                <a:avLst/>
              </a:prstGeom>
              <a:blipFill>
                <a:blip r:embed="rId7"/>
                <a:stretch>
                  <a:fillRect/>
                </a:stretch>
              </a:blipFill>
            </p:spPr>
            <p:txBody>
              <a:bodyPr/>
              <a:lstStyle/>
              <a:p>
                <a:r>
                  <a:rPr lang="en-US">
                    <a:noFill/>
                  </a:rPr>
                  <a:t> </a:t>
                </a:r>
              </a:p>
            </p:txBody>
          </p:sp>
        </mc:Fallback>
      </mc:AlternateContent>
      <p:sp>
        <p:nvSpPr>
          <p:cNvPr id="43" name="TextBox 42">
            <a:extLst>
              <a:ext uri="{FF2B5EF4-FFF2-40B4-BE49-F238E27FC236}">
                <a16:creationId xmlns:a16="http://schemas.microsoft.com/office/drawing/2014/main" id="{04E2CCB2-4235-21F5-FE9A-52F91E33A711}"/>
              </a:ext>
            </a:extLst>
          </p:cNvPr>
          <p:cNvSpPr txBox="1"/>
          <p:nvPr/>
        </p:nvSpPr>
        <p:spPr>
          <a:xfrm rot="5400000">
            <a:off x="2627884" y="4468676"/>
            <a:ext cx="538930" cy="707886"/>
          </a:xfrm>
          <a:prstGeom prst="rect">
            <a:avLst/>
          </a:prstGeom>
          <a:noFill/>
        </p:spPr>
        <p:txBody>
          <a:bodyPr wrap="none" rtlCol="0">
            <a:spAutoFit/>
          </a:bodyPr>
          <a:lstStyle/>
          <a:p>
            <a:r>
              <a:rPr lang="en-US" sz="4000" dirty="0"/>
              <a:t>…</a:t>
            </a: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D446E55-37C7-08B4-F60C-5976BF469DAB}"/>
                  </a:ext>
                </a:extLst>
              </p:cNvPr>
              <p:cNvSpPr txBox="1"/>
              <p:nvPr/>
            </p:nvSpPr>
            <p:spPr>
              <a:xfrm>
                <a:off x="2319667" y="2460102"/>
                <a:ext cx="5965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45" name="TextBox 44">
                <a:extLst>
                  <a:ext uri="{FF2B5EF4-FFF2-40B4-BE49-F238E27FC236}">
                    <a16:creationId xmlns:a16="http://schemas.microsoft.com/office/drawing/2014/main" id="{FD446E55-37C7-08B4-F60C-5976BF469DAB}"/>
                  </a:ext>
                </a:extLst>
              </p:cNvPr>
              <p:cNvSpPr txBox="1">
                <a:spLocks noRot="1" noChangeAspect="1" noMove="1" noResize="1" noEditPoints="1" noAdjustHandles="1" noChangeArrowheads="1" noChangeShapeType="1" noTextEdit="1"/>
              </p:cNvSpPr>
              <p:nvPr/>
            </p:nvSpPr>
            <p:spPr>
              <a:xfrm>
                <a:off x="2319667" y="2460102"/>
                <a:ext cx="596578"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B329DBDA-B33A-341E-3C2F-376CC44007D6}"/>
                  </a:ext>
                </a:extLst>
              </p:cNvPr>
              <p:cNvSpPr txBox="1"/>
              <p:nvPr/>
            </p:nvSpPr>
            <p:spPr>
              <a:xfrm>
                <a:off x="2294842" y="6081179"/>
                <a:ext cx="5965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47" name="TextBox 46">
                <a:extLst>
                  <a:ext uri="{FF2B5EF4-FFF2-40B4-BE49-F238E27FC236}">
                    <a16:creationId xmlns:a16="http://schemas.microsoft.com/office/drawing/2014/main" id="{B329DBDA-B33A-341E-3C2F-376CC44007D6}"/>
                  </a:ext>
                </a:extLst>
              </p:cNvPr>
              <p:cNvSpPr txBox="1">
                <a:spLocks noRot="1" noChangeAspect="1" noMove="1" noResize="1" noEditPoints="1" noAdjustHandles="1" noChangeArrowheads="1" noChangeShapeType="1" noTextEdit="1"/>
              </p:cNvSpPr>
              <p:nvPr/>
            </p:nvSpPr>
            <p:spPr>
              <a:xfrm>
                <a:off x="2294842" y="6081179"/>
                <a:ext cx="596578" cy="369332"/>
              </a:xfrm>
              <a:prstGeom prst="rect">
                <a:avLst/>
              </a:prstGeom>
              <a:blipFill>
                <a:blip r:embed="rId13"/>
                <a:stretch>
                  <a:fillRect/>
                </a:stretch>
              </a:blipFill>
            </p:spPr>
            <p:txBody>
              <a:bodyPr/>
              <a:lstStyle/>
              <a:p>
                <a:r>
                  <a:rPr lang="en-US">
                    <a:noFill/>
                  </a:rPr>
                  <a:t> </a:t>
                </a:r>
              </a:p>
            </p:txBody>
          </p:sp>
        </mc:Fallback>
      </mc:AlternateContent>
      <p:sp>
        <p:nvSpPr>
          <p:cNvPr id="53" name="Rounded Rectangle 52">
            <a:extLst>
              <a:ext uri="{FF2B5EF4-FFF2-40B4-BE49-F238E27FC236}">
                <a16:creationId xmlns:a16="http://schemas.microsoft.com/office/drawing/2014/main" id="{A0E6E643-41C1-F596-63CD-6C1D8996906E}"/>
              </a:ext>
            </a:extLst>
          </p:cNvPr>
          <p:cNvSpPr/>
          <p:nvPr/>
        </p:nvSpPr>
        <p:spPr>
          <a:xfrm>
            <a:off x="4854593" y="3494982"/>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4" name="TextBox 53">
            <a:extLst>
              <a:ext uri="{FF2B5EF4-FFF2-40B4-BE49-F238E27FC236}">
                <a16:creationId xmlns:a16="http://schemas.microsoft.com/office/drawing/2014/main" id="{FE64B9E7-53F8-38AC-9433-B26871A51188}"/>
              </a:ext>
            </a:extLst>
          </p:cNvPr>
          <p:cNvSpPr txBox="1"/>
          <p:nvPr/>
        </p:nvSpPr>
        <p:spPr>
          <a:xfrm>
            <a:off x="5294343" y="4238676"/>
            <a:ext cx="300082" cy="369332"/>
          </a:xfrm>
          <a:prstGeom prst="rect">
            <a:avLst/>
          </a:prstGeom>
          <a:noFill/>
        </p:spPr>
        <p:txBody>
          <a:bodyPr wrap="none" rtlCol="0">
            <a:spAutoFit/>
          </a:bodyPr>
          <a:lstStyle/>
          <a:p>
            <a:r>
              <a:rPr lang="en-US" dirty="0"/>
              <a:t>=</a:t>
            </a:r>
          </a:p>
        </p:txBody>
      </p:sp>
      <p:sp>
        <p:nvSpPr>
          <p:cNvPr id="55" name="Rounded Rectangle 54">
            <a:extLst>
              <a:ext uri="{FF2B5EF4-FFF2-40B4-BE49-F238E27FC236}">
                <a16:creationId xmlns:a16="http://schemas.microsoft.com/office/drawing/2014/main" id="{5C746F94-7D8A-9BB2-1FCF-31D49F8F06ED}"/>
              </a:ext>
            </a:extLst>
          </p:cNvPr>
          <p:cNvSpPr/>
          <p:nvPr/>
        </p:nvSpPr>
        <p:spPr>
          <a:xfrm>
            <a:off x="5803828" y="3494982"/>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64" name="Rounded Rectangle 63">
                <a:extLst>
                  <a:ext uri="{FF2B5EF4-FFF2-40B4-BE49-F238E27FC236}">
                    <a16:creationId xmlns:a16="http://schemas.microsoft.com/office/drawing/2014/main" id="{BB292414-3CE9-E5A3-92FD-59FC159EDFA1}"/>
                  </a:ext>
                </a:extLst>
              </p:cNvPr>
              <p:cNvSpPr/>
              <p:nvPr/>
            </p:nvSpPr>
            <p:spPr>
              <a:xfrm>
                <a:off x="7738542" y="3494335"/>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𝜀</m:t>
                      </m:r>
                    </m:oMath>
                  </m:oMathPara>
                </a14:m>
                <a:endParaRPr lang="en-US" dirty="0">
                  <a:solidFill>
                    <a:schemeClr val="tx1"/>
                  </a:solidFill>
                </a:endParaRPr>
              </a:p>
            </p:txBody>
          </p:sp>
        </mc:Choice>
        <mc:Fallback xmlns="">
          <p:sp>
            <p:nvSpPr>
              <p:cNvPr id="64" name="Rounded Rectangle 63">
                <a:extLst>
                  <a:ext uri="{FF2B5EF4-FFF2-40B4-BE49-F238E27FC236}">
                    <a16:creationId xmlns:a16="http://schemas.microsoft.com/office/drawing/2014/main" id="{BB292414-3CE9-E5A3-92FD-59FC159EDFA1}"/>
                  </a:ext>
                </a:extLst>
              </p:cNvPr>
              <p:cNvSpPr>
                <a:spLocks noRot="1" noChangeAspect="1" noMove="1" noResize="1" noEditPoints="1" noAdjustHandles="1" noChangeArrowheads="1" noChangeShapeType="1" noTextEdit="1"/>
              </p:cNvSpPr>
              <p:nvPr/>
            </p:nvSpPr>
            <p:spPr>
              <a:xfrm>
                <a:off x="7738542" y="3494335"/>
                <a:ext cx="286187" cy="1856721"/>
              </a:xfrm>
              <a:prstGeom prst="roundRect">
                <a:avLst/>
              </a:prstGeom>
              <a:blipFill>
                <a:blip r:embed="rId14"/>
                <a:stretch>
                  <a:fillRect/>
                </a:stretch>
              </a:blipFill>
              <a:ln>
                <a:solidFill>
                  <a:schemeClr val="bg1">
                    <a:lumMod val="65000"/>
                  </a:schemeClr>
                </a:solidFill>
              </a:ln>
            </p:spPr>
            <p:txBody>
              <a:bodyPr/>
              <a:lstStyle/>
              <a:p>
                <a:r>
                  <a:rPr lang="en-US">
                    <a:noFill/>
                  </a:rPr>
                  <a:t> </a:t>
                </a:r>
              </a:p>
            </p:txBody>
          </p:sp>
        </mc:Fallback>
      </mc:AlternateContent>
      <p:sp>
        <p:nvSpPr>
          <p:cNvPr id="65" name="TextBox 64">
            <a:extLst>
              <a:ext uri="{FF2B5EF4-FFF2-40B4-BE49-F238E27FC236}">
                <a16:creationId xmlns:a16="http://schemas.microsoft.com/office/drawing/2014/main" id="{24665D14-F6E1-4E4B-8B4D-352943D01CEE}"/>
              </a:ext>
            </a:extLst>
          </p:cNvPr>
          <p:cNvSpPr txBox="1"/>
          <p:nvPr/>
        </p:nvSpPr>
        <p:spPr>
          <a:xfrm>
            <a:off x="7342537" y="4238675"/>
            <a:ext cx="300082"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A705AFE9-800F-A06F-4173-04D04CE7E6FD}"/>
                  </a:ext>
                </a:extLst>
              </p:cNvPr>
              <p:cNvSpPr txBox="1"/>
              <p:nvPr/>
            </p:nvSpPr>
            <p:spPr>
              <a:xfrm>
                <a:off x="4716740" y="4250785"/>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70" name="TextBox 69">
                <a:extLst>
                  <a:ext uri="{FF2B5EF4-FFF2-40B4-BE49-F238E27FC236}">
                    <a16:creationId xmlns:a16="http://schemas.microsoft.com/office/drawing/2014/main" id="{A705AFE9-800F-A06F-4173-04D04CE7E6FD}"/>
                  </a:ext>
                </a:extLst>
              </p:cNvPr>
              <p:cNvSpPr txBox="1">
                <a:spLocks noRot="1" noChangeAspect="1" noMove="1" noResize="1" noEditPoints="1" noAdjustHandles="1" noChangeArrowheads="1" noChangeShapeType="1" noTextEdit="1"/>
              </p:cNvSpPr>
              <p:nvPr/>
            </p:nvSpPr>
            <p:spPr>
              <a:xfrm>
                <a:off x="4716740" y="4250785"/>
                <a:ext cx="592422" cy="369332"/>
              </a:xfrm>
              <a:prstGeom prst="rect">
                <a:avLst/>
              </a:prstGeom>
              <a:blipFill>
                <a:blip r:embed="rId7"/>
                <a:stretch>
                  <a:fillRect/>
                </a:stretch>
              </a:blipFill>
            </p:spPr>
            <p:txBody>
              <a:bodyPr/>
              <a:lstStyle/>
              <a:p>
                <a:r>
                  <a:rPr lang="en-US">
                    <a:noFill/>
                  </a:rPr>
                  <a:t> </a:t>
                </a:r>
              </a:p>
            </p:txBody>
          </p:sp>
        </mc:Fallback>
      </mc:AlternateContent>
      <p:sp>
        <p:nvSpPr>
          <p:cNvPr id="73" name="Rounded Rectangle 72">
            <a:extLst>
              <a:ext uri="{FF2B5EF4-FFF2-40B4-BE49-F238E27FC236}">
                <a16:creationId xmlns:a16="http://schemas.microsoft.com/office/drawing/2014/main" id="{E17B16CF-F20A-7716-5D39-B7A6BBE7F264}"/>
              </a:ext>
            </a:extLst>
          </p:cNvPr>
          <p:cNvSpPr/>
          <p:nvPr/>
        </p:nvSpPr>
        <p:spPr>
          <a:xfrm>
            <a:off x="2799733" y="2470598"/>
            <a:ext cx="405922" cy="369332"/>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69AE6F40-5D46-F25D-BED8-6FC5C6928A51}"/>
                  </a:ext>
                </a:extLst>
              </p:cNvPr>
              <p:cNvSpPr txBox="1"/>
              <p:nvPr/>
            </p:nvSpPr>
            <p:spPr>
              <a:xfrm>
                <a:off x="2697654" y="2461831"/>
                <a:ext cx="629027" cy="3798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𝛽</m:t>
                          </m:r>
                        </m:e>
                        <m:sub>
                          <m:r>
                            <a:rPr lang="en-US" sz="1800" b="0" i="1" smtClean="0">
                              <a:latin typeface="Cambria Math" panose="02040503050406030204" pitchFamily="18" charset="0"/>
                              <a:ea typeface="Cambria Math" panose="02040503050406030204" pitchFamily="18" charset="0"/>
                            </a:rPr>
                            <m:t>1</m:t>
                          </m:r>
                        </m:sub>
                      </m:sSub>
                    </m:oMath>
                  </m:oMathPara>
                </a14:m>
                <a:endParaRPr lang="en-US" dirty="0"/>
              </a:p>
            </p:txBody>
          </p:sp>
        </mc:Choice>
        <mc:Fallback xmlns="">
          <p:sp>
            <p:nvSpPr>
              <p:cNvPr id="72" name="TextBox 71">
                <a:extLst>
                  <a:ext uri="{FF2B5EF4-FFF2-40B4-BE49-F238E27FC236}">
                    <a16:creationId xmlns:a16="http://schemas.microsoft.com/office/drawing/2014/main" id="{69AE6F40-5D46-F25D-BED8-6FC5C6928A51}"/>
                  </a:ext>
                </a:extLst>
              </p:cNvPr>
              <p:cNvSpPr txBox="1">
                <a:spLocks noRot="1" noChangeAspect="1" noMove="1" noResize="1" noEditPoints="1" noAdjustHandles="1" noChangeArrowheads="1" noChangeShapeType="1" noTextEdit="1"/>
              </p:cNvSpPr>
              <p:nvPr/>
            </p:nvSpPr>
            <p:spPr>
              <a:xfrm>
                <a:off x="2697654" y="2461831"/>
                <a:ext cx="629027" cy="379843"/>
              </a:xfrm>
              <a:prstGeom prst="rect">
                <a:avLst/>
              </a:prstGeom>
              <a:blipFill>
                <a:blip r:embed="rId15"/>
                <a:stretch>
                  <a:fillRect b="-12903"/>
                </a:stretch>
              </a:blipFill>
            </p:spPr>
            <p:txBody>
              <a:bodyPr/>
              <a:lstStyle/>
              <a:p>
                <a:r>
                  <a:rPr lang="en-US">
                    <a:noFill/>
                  </a:rPr>
                  <a:t> </a:t>
                </a:r>
              </a:p>
            </p:txBody>
          </p:sp>
        </mc:Fallback>
      </mc:AlternateContent>
      <p:sp>
        <p:nvSpPr>
          <p:cNvPr id="76" name="Rounded Rectangle 75">
            <a:extLst>
              <a:ext uri="{FF2B5EF4-FFF2-40B4-BE49-F238E27FC236}">
                <a16:creationId xmlns:a16="http://schemas.microsoft.com/office/drawing/2014/main" id="{115E72A1-8B10-1F75-9E8C-452D8E3661C2}"/>
              </a:ext>
            </a:extLst>
          </p:cNvPr>
          <p:cNvSpPr/>
          <p:nvPr/>
        </p:nvSpPr>
        <p:spPr>
          <a:xfrm>
            <a:off x="2799494" y="6081179"/>
            <a:ext cx="405922" cy="369332"/>
          </a:xfrm>
          <a:prstGeom prst="roundRect">
            <a:avLst/>
          </a:prstGeom>
          <a:solidFill>
            <a:schemeClr val="accent2">
              <a:lumMod val="40000"/>
              <a:lumOff val="60000"/>
            </a:schemeClr>
          </a:solidFill>
          <a:ln>
            <a:solidFill>
              <a:schemeClr val="accent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ounded Rectangle 77">
            <a:extLst>
              <a:ext uri="{FF2B5EF4-FFF2-40B4-BE49-F238E27FC236}">
                <a16:creationId xmlns:a16="http://schemas.microsoft.com/office/drawing/2014/main" id="{BADA9E71-5618-056B-8AC9-9FD6F5344F29}"/>
              </a:ext>
            </a:extLst>
          </p:cNvPr>
          <p:cNvSpPr/>
          <p:nvPr/>
        </p:nvSpPr>
        <p:spPr>
          <a:xfrm>
            <a:off x="6098705" y="3494335"/>
            <a:ext cx="286187" cy="1856721"/>
          </a:xfrm>
          <a:prstGeom prst="roundRect">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0" name="Rounded Rectangle 79">
            <a:extLst>
              <a:ext uri="{FF2B5EF4-FFF2-40B4-BE49-F238E27FC236}">
                <a16:creationId xmlns:a16="http://schemas.microsoft.com/office/drawing/2014/main" id="{E16D5D45-5E91-38BC-F588-46774C2FB1B6}"/>
              </a:ext>
            </a:extLst>
          </p:cNvPr>
          <p:cNvSpPr/>
          <p:nvPr/>
        </p:nvSpPr>
        <p:spPr>
          <a:xfrm>
            <a:off x="6393147" y="3494335"/>
            <a:ext cx="286187" cy="1856721"/>
          </a:xfrm>
          <a:prstGeom prst="roundRect">
            <a:avLst/>
          </a:prstGeom>
          <a:solidFill>
            <a:schemeClr val="accent2">
              <a:lumMod val="60000"/>
              <a:lumOff val="4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8054C4D6-F527-358E-7E6B-CEFED48C0220}"/>
                  </a:ext>
                </a:extLst>
              </p:cNvPr>
              <p:cNvSpPr txBox="1"/>
              <p:nvPr/>
            </p:nvSpPr>
            <p:spPr>
              <a:xfrm>
                <a:off x="2747554" y="6059913"/>
                <a:ext cx="545176" cy="37984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𝛽</m:t>
                          </m:r>
                        </m:e>
                        <m:sub>
                          <m:r>
                            <a:rPr lang="en-US" sz="1800" b="0" i="1" smtClean="0">
                              <a:latin typeface="Cambria Math" panose="02040503050406030204" pitchFamily="18" charset="0"/>
                              <a:ea typeface="Cambria Math" panose="02040503050406030204" pitchFamily="18" charset="0"/>
                            </a:rPr>
                            <m:t>3</m:t>
                          </m:r>
                        </m:sub>
                      </m:sSub>
                    </m:oMath>
                  </m:oMathPara>
                </a14:m>
                <a:endParaRPr lang="en-US" dirty="0"/>
              </a:p>
            </p:txBody>
          </p:sp>
        </mc:Choice>
        <mc:Fallback xmlns="">
          <p:sp>
            <p:nvSpPr>
              <p:cNvPr id="75" name="TextBox 74">
                <a:extLst>
                  <a:ext uri="{FF2B5EF4-FFF2-40B4-BE49-F238E27FC236}">
                    <a16:creationId xmlns:a16="http://schemas.microsoft.com/office/drawing/2014/main" id="{8054C4D6-F527-358E-7E6B-CEFED48C0220}"/>
                  </a:ext>
                </a:extLst>
              </p:cNvPr>
              <p:cNvSpPr txBox="1">
                <a:spLocks noRot="1" noChangeAspect="1" noMove="1" noResize="1" noEditPoints="1" noAdjustHandles="1" noChangeArrowheads="1" noChangeShapeType="1" noTextEdit="1"/>
              </p:cNvSpPr>
              <p:nvPr/>
            </p:nvSpPr>
            <p:spPr>
              <a:xfrm>
                <a:off x="2747554" y="6059913"/>
                <a:ext cx="545176" cy="379842"/>
              </a:xfrm>
              <a:prstGeom prst="rect">
                <a:avLst/>
              </a:prstGeom>
              <a:blipFill>
                <a:blip r:embed="rId16"/>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4BB19799-8D9A-B7F5-EEBB-A5C1E141964F}"/>
                  </a:ext>
                </a:extLst>
              </p:cNvPr>
              <p:cNvSpPr txBox="1"/>
              <p:nvPr/>
            </p:nvSpPr>
            <p:spPr>
              <a:xfrm>
                <a:off x="1825303" y="204459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21</m:t>
                          </m:r>
                        </m:sub>
                      </m:sSub>
                    </m:oMath>
                  </m:oMathPara>
                </a14:m>
                <a:endParaRPr lang="en-US" sz="1400" dirty="0">
                  <a:solidFill>
                    <a:schemeClr val="bg1">
                      <a:lumMod val="95000"/>
                    </a:schemeClr>
                  </a:solidFill>
                </a:endParaRPr>
              </a:p>
            </p:txBody>
          </p:sp>
        </mc:Choice>
        <mc:Fallback xmlns="">
          <p:sp>
            <p:nvSpPr>
              <p:cNvPr id="82" name="TextBox 81">
                <a:extLst>
                  <a:ext uri="{FF2B5EF4-FFF2-40B4-BE49-F238E27FC236}">
                    <a16:creationId xmlns:a16="http://schemas.microsoft.com/office/drawing/2014/main" id="{4BB19799-8D9A-B7F5-EEBB-A5C1E141964F}"/>
                  </a:ext>
                </a:extLst>
              </p:cNvPr>
              <p:cNvSpPr txBox="1">
                <a:spLocks noRot="1" noChangeAspect="1" noMove="1" noResize="1" noEditPoints="1" noAdjustHandles="1" noChangeArrowheads="1" noChangeShapeType="1" noTextEdit="1"/>
              </p:cNvSpPr>
              <p:nvPr/>
            </p:nvSpPr>
            <p:spPr>
              <a:xfrm>
                <a:off x="1825303" y="2044593"/>
                <a:ext cx="893237" cy="307777"/>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64C5B9FC-D827-49DC-8C99-6C015529790A}"/>
                  </a:ext>
                </a:extLst>
              </p:cNvPr>
              <p:cNvSpPr txBox="1"/>
              <p:nvPr/>
            </p:nvSpPr>
            <p:spPr>
              <a:xfrm>
                <a:off x="1825304" y="3221029"/>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1</m:t>
                          </m:r>
                        </m:sub>
                      </m:sSub>
                    </m:oMath>
                  </m:oMathPara>
                </a14:m>
                <a:endParaRPr lang="en-US" sz="1400" dirty="0">
                  <a:solidFill>
                    <a:schemeClr val="bg1">
                      <a:lumMod val="95000"/>
                    </a:schemeClr>
                  </a:solidFill>
                </a:endParaRPr>
              </a:p>
            </p:txBody>
          </p:sp>
        </mc:Choice>
        <mc:Fallback xmlns="">
          <p:sp>
            <p:nvSpPr>
              <p:cNvPr id="83" name="TextBox 82">
                <a:extLst>
                  <a:ext uri="{FF2B5EF4-FFF2-40B4-BE49-F238E27FC236}">
                    <a16:creationId xmlns:a16="http://schemas.microsoft.com/office/drawing/2014/main" id="{64C5B9FC-D827-49DC-8C99-6C015529790A}"/>
                  </a:ext>
                </a:extLst>
              </p:cNvPr>
              <p:cNvSpPr txBox="1">
                <a:spLocks noRot="1" noChangeAspect="1" noMove="1" noResize="1" noEditPoints="1" noAdjustHandles="1" noChangeArrowheads="1" noChangeShapeType="1" noTextEdit="1"/>
              </p:cNvSpPr>
              <p:nvPr/>
            </p:nvSpPr>
            <p:spPr>
              <a:xfrm>
                <a:off x="1825304" y="3221029"/>
                <a:ext cx="893237" cy="307777"/>
              </a:xfrm>
              <a:prstGeom prst="rect">
                <a:avLst/>
              </a:prstGeom>
              <a:blipFill>
                <a:blip r:embed="rId18"/>
                <a:stretch>
                  <a:fillRect/>
                </a:stretch>
              </a:blipFill>
            </p:spPr>
            <p:txBody>
              <a:bodyPr/>
              <a:lstStyle/>
              <a:p>
                <a:r>
                  <a:rPr lang="en-US">
                    <a:noFill/>
                  </a:rPr>
                  <a:t> </a:t>
                </a:r>
              </a:p>
            </p:txBody>
          </p:sp>
        </mc:Fallback>
      </mc:AlternateContent>
      <p:sp>
        <p:nvSpPr>
          <p:cNvPr id="85" name="TextBox 84">
            <a:extLst>
              <a:ext uri="{FF2B5EF4-FFF2-40B4-BE49-F238E27FC236}">
                <a16:creationId xmlns:a16="http://schemas.microsoft.com/office/drawing/2014/main" id="{3F828C75-9B63-07C7-9844-60AC067FB402}"/>
              </a:ext>
            </a:extLst>
          </p:cNvPr>
          <p:cNvSpPr txBox="1"/>
          <p:nvPr/>
        </p:nvSpPr>
        <p:spPr>
          <a:xfrm rot="5400000">
            <a:off x="2164786" y="2793352"/>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2991D28E-823A-262C-3503-7CEBBF0C3775}"/>
                  </a:ext>
                </a:extLst>
              </p:cNvPr>
              <p:cNvSpPr txBox="1"/>
              <p:nvPr/>
            </p:nvSpPr>
            <p:spPr>
              <a:xfrm>
                <a:off x="1827243" y="232911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31</m:t>
                          </m:r>
                        </m:sub>
                      </m:sSub>
                    </m:oMath>
                  </m:oMathPara>
                </a14:m>
                <a:endParaRPr lang="en-US" sz="1400" dirty="0">
                  <a:solidFill>
                    <a:schemeClr val="bg1">
                      <a:lumMod val="95000"/>
                    </a:schemeClr>
                  </a:solidFill>
                </a:endParaRPr>
              </a:p>
            </p:txBody>
          </p:sp>
        </mc:Choice>
        <mc:Fallback xmlns="">
          <p:sp>
            <p:nvSpPr>
              <p:cNvPr id="86" name="TextBox 85">
                <a:extLst>
                  <a:ext uri="{FF2B5EF4-FFF2-40B4-BE49-F238E27FC236}">
                    <a16:creationId xmlns:a16="http://schemas.microsoft.com/office/drawing/2014/main" id="{2991D28E-823A-262C-3503-7CEBBF0C3775}"/>
                  </a:ext>
                </a:extLst>
              </p:cNvPr>
              <p:cNvSpPr txBox="1">
                <a:spLocks noRot="1" noChangeAspect="1" noMove="1" noResize="1" noEditPoints="1" noAdjustHandles="1" noChangeArrowheads="1" noChangeShapeType="1" noTextEdit="1"/>
              </p:cNvSpPr>
              <p:nvPr/>
            </p:nvSpPr>
            <p:spPr>
              <a:xfrm>
                <a:off x="1827243" y="2329113"/>
                <a:ext cx="893237" cy="307777"/>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a:extLst>
                  <a:ext uri="{FF2B5EF4-FFF2-40B4-BE49-F238E27FC236}">
                    <a16:creationId xmlns:a16="http://schemas.microsoft.com/office/drawing/2014/main" id="{A45306E4-8FB1-CFFA-E7DE-28C88DC7F5E3}"/>
                  </a:ext>
                </a:extLst>
              </p:cNvPr>
              <p:cNvSpPr txBox="1"/>
              <p:nvPr/>
            </p:nvSpPr>
            <p:spPr>
              <a:xfrm>
                <a:off x="1825438" y="5378222"/>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13</m:t>
                          </m:r>
                        </m:sub>
                      </m:sSub>
                    </m:oMath>
                  </m:oMathPara>
                </a14:m>
                <a:endParaRPr lang="en-US" sz="1400" dirty="0">
                  <a:solidFill>
                    <a:schemeClr val="bg1">
                      <a:lumMod val="95000"/>
                    </a:schemeClr>
                  </a:solidFill>
                </a:endParaRPr>
              </a:p>
            </p:txBody>
          </p:sp>
        </mc:Choice>
        <mc:Fallback xmlns="">
          <p:sp>
            <p:nvSpPr>
              <p:cNvPr id="89" name="TextBox 88">
                <a:extLst>
                  <a:ext uri="{FF2B5EF4-FFF2-40B4-BE49-F238E27FC236}">
                    <a16:creationId xmlns:a16="http://schemas.microsoft.com/office/drawing/2014/main" id="{A45306E4-8FB1-CFFA-E7DE-28C88DC7F5E3}"/>
                  </a:ext>
                </a:extLst>
              </p:cNvPr>
              <p:cNvSpPr txBox="1">
                <a:spLocks noRot="1" noChangeAspect="1" noMove="1" noResize="1" noEditPoints="1" noAdjustHandles="1" noChangeArrowheads="1" noChangeShapeType="1" noTextEdit="1"/>
              </p:cNvSpPr>
              <p:nvPr/>
            </p:nvSpPr>
            <p:spPr>
              <a:xfrm>
                <a:off x="1825438" y="5378222"/>
                <a:ext cx="893237" cy="307777"/>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177B0CB7-9497-D8C9-5499-97018535BB19}"/>
                  </a:ext>
                </a:extLst>
              </p:cNvPr>
              <p:cNvSpPr txBox="1"/>
              <p:nvPr/>
            </p:nvSpPr>
            <p:spPr>
              <a:xfrm>
                <a:off x="1825437" y="5722625"/>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23</m:t>
                          </m:r>
                        </m:sub>
                      </m:sSub>
                    </m:oMath>
                  </m:oMathPara>
                </a14:m>
                <a:endParaRPr lang="en-US" sz="1400" dirty="0">
                  <a:solidFill>
                    <a:schemeClr val="bg1">
                      <a:lumMod val="95000"/>
                    </a:schemeClr>
                  </a:solidFill>
                </a:endParaRPr>
              </a:p>
            </p:txBody>
          </p:sp>
        </mc:Choice>
        <mc:Fallback xmlns="">
          <p:sp>
            <p:nvSpPr>
              <p:cNvPr id="90" name="TextBox 89">
                <a:extLst>
                  <a:ext uri="{FF2B5EF4-FFF2-40B4-BE49-F238E27FC236}">
                    <a16:creationId xmlns:a16="http://schemas.microsoft.com/office/drawing/2014/main" id="{177B0CB7-9497-D8C9-5499-97018535BB19}"/>
                  </a:ext>
                </a:extLst>
              </p:cNvPr>
              <p:cNvSpPr txBox="1">
                <a:spLocks noRot="1" noChangeAspect="1" noMove="1" noResize="1" noEditPoints="1" noAdjustHandles="1" noChangeArrowheads="1" noChangeShapeType="1" noTextEdit="1"/>
              </p:cNvSpPr>
              <p:nvPr/>
            </p:nvSpPr>
            <p:spPr>
              <a:xfrm>
                <a:off x="1825437" y="5722625"/>
                <a:ext cx="893237" cy="307777"/>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D22BB0DC-B864-BD20-DC98-E6B612AC37F3}"/>
                  </a:ext>
                </a:extLst>
              </p:cNvPr>
              <p:cNvSpPr txBox="1"/>
              <p:nvPr/>
            </p:nvSpPr>
            <p:spPr>
              <a:xfrm>
                <a:off x="1825438" y="6899061"/>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3</m:t>
                          </m:r>
                        </m:sub>
                      </m:sSub>
                    </m:oMath>
                  </m:oMathPara>
                </a14:m>
                <a:endParaRPr lang="en-US" sz="1400" dirty="0">
                  <a:solidFill>
                    <a:schemeClr val="bg1">
                      <a:lumMod val="95000"/>
                    </a:schemeClr>
                  </a:solidFill>
                </a:endParaRPr>
              </a:p>
            </p:txBody>
          </p:sp>
        </mc:Choice>
        <mc:Fallback xmlns="">
          <p:sp>
            <p:nvSpPr>
              <p:cNvPr id="91" name="TextBox 90">
                <a:extLst>
                  <a:ext uri="{FF2B5EF4-FFF2-40B4-BE49-F238E27FC236}">
                    <a16:creationId xmlns:a16="http://schemas.microsoft.com/office/drawing/2014/main" id="{D22BB0DC-B864-BD20-DC98-E6B612AC37F3}"/>
                  </a:ext>
                </a:extLst>
              </p:cNvPr>
              <p:cNvSpPr txBox="1">
                <a:spLocks noRot="1" noChangeAspect="1" noMove="1" noResize="1" noEditPoints="1" noAdjustHandles="1" noChangeArrowheads="1" noChangeShapeType="1" noTextEdit="1"/>
              </p:cNvSpPr>
              <p:nvPr/>
            </p:nvSpPr>
            <p:spPr>
              <a:xfrm>
                <a:off x="1825438" y="6899061"/>
                <a:ext cx="893237" cy="307777"/>
              </a:xfrm>
              <a:prstGeom prst="rect">
                <a:avLst/>
              </a:prstGeom>
              <a:blipFill>
                <a:blip r:embed="rId22"/>
                <a:stretch>
                  <a:fillRect/>
                </a:stretch>
              </a:blipFill>
            </p:spPr>
            <p:txBody>
              <a:bodyPr/>
              <a:lstStyle/>
              <a:p>
                <a:r>
                  <a:rPr lang="en-US">
                    <a:noFill/>
                  </a:rPr>
                  <a:t> </a:t>
                </a:r>
              </a:p>
            </p:txBody>
          </p:sp>
        </mc:Fallback>
      </mc:AlternateContent>
      <p:sp>
        <p:nvSpPr>
          <p:cNvPr id="92" name="TextBox 91">
            <a:extLst>
              <a:ext uri="{FF2B5EF4-FFF2-40B4-BE49-F238E27FC236}">
                <a16:creationId xmlns:a16="http://schemas.microsoft.com/office/drawing/2014/main" id="{7904382E-1A0E-D3B1-BDCD-BF6FE1DD3B4F}"/>
              </a:ext>
            </a:extLst>
          </p:cNvPr>
          <p:cNvSpPr txBox="1"/>
          <p:nvPr/>
        </p:nvSpPr>
        <p:spPr>
          <a:xfrm rot="5400000">
            <a:off x="2164920" y="6471384"/>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id="{7E93304C-D54E-DDB1-75B1-B98CB87CDEB9}"/>
                  </a:ext>
                </a:extLst>
              </p:cNvPr>
              <p:cNvSpPr txBox="1"/>
              <p:nvPr/>
            </p:nvSpPr>
            <p:spPr>
              <a:xfrm>
                <a:off x="1827377" y="6007145"/>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33</m:t>
                          </m:r>
                        </m:sub>
                      </m:sSub>
                    </m:oMath>
                  </m:oMathPara>
                </a14:m>
                <a:endParaRPr lang="en-US" sz="1400" dirty="0">
                  <a:solidFill>
                    <a:schemeClr val="bg1">
                      <a:lumMod val="95000"/>
                    </a:schemeClr>
                  </a:solidFill>
                </a:endParaRPr>
              </a:p>
            </p:txBody>
          </p:sp>
        </mc:Choice>
        <mc:Fallback xmlns="">
          <p:sp>
            <p:nvSpPr>
              <p:cNvPr id="93" name="TextBox 92">
                <a:extLst>
                  <a:ext uri="{FF2B5EF4-FFF2-40B4-BE49-F238E27FC236}">
                    <a16:creationId xmlns:a16="http://schemas.microsoft.com/office/drawing/2014/main" id="{7E93304C-D54E-DDB1-75B1-B98CB87CDEB9}"/>
                  </a:ext>
                </a:extLst>
              </p:cNvPr>
              <p:cNvSpPr txBox="1">
                <a:spLocks noRot="1" noChangeAspect="1" noMove="1" noResize="1" noEditPoints="1" noAdjustHandles="1" noChangeArrowheads="1" noChangeShapeType="1" noTextEdit="1"/>
              </p:cNvSpPr>
              <p:nvPr/>
            </p:nvSpPr>
            <p:spPr>
              <a:xfrm>
                <a:off x="1827377" y="6007145"/>
                <a:ext cx="893237" cy="307777"/>
              </a:xfrm>
              <a:prstGeom prst="rect">
                <a:avLst/>
              </a:prstGeom>
              <a:blipFill>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2EE9D233-E9CB-75D9-ED9B-116A33FD43C1}"/>
                  </a:ext>
                </a:extLst>
              </p:cNvPr>
              <p:cNvSpPr txBox="1"/>
              <p:nvPr/>
            </p:nvSpPr>
            <p:spPr>
              <a:xfrm>
                <a:off x="5508687" y="352267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11</m:t>
                          </m:r>
                        </m:sub>
                      </m:sSub>
                    </m:oMath>
                  </m:oMathPara>
                </a14:m>
                <a:endParaRPr lang="en-US" sz="1400" dirty="0">
                  <a:solidFill>
                    <a:schemeClr val="bg1">
                      <a:lumMod val="95000"/>
                    </a:schemeClr>
                  </a:solidFill>
                </a:endParaRPr>
              </a:p>
            </p:txBody>
          </p:sp>
        </mc:Choice>
        <mc:Fallback xmlns="">
          <p:sp>
            <p:nvSpPr>
              <p:cNvPr id="94" name="TextBox 93">
                <a:extLst>
                  <a:ext uri="{FF2B5EF4-FFF2-40B4-BE49-F238E27FC236}">
                    <a16:creationId xmlns:a16="http://schemas.microsoft.com/office/drawing/2014/main" id="{2EE9D233-E9CB-75D9-ED9B-116A33FD43C1}"/>
                  </a:ext>
                </a:extLst>
              </p:cNvPr>
              <p:cNvSpPr txBox="1">
                <a:spLocks noRot="1" noChangeAspect="1" noMove="1" noResize="1" noEditPoints="1" noAdjustHandles="1" noChangeArrowheads="1" noChangeShapeType="1" noTextEdit="1"/>
              </p:cNvSpPr>
              <p:nvPr/>
            </p:nvSpPr>
            <p:spPr>
              <a:xfrm>
                <a:off x="5508687" y="3522673"/>
                <a:ext cx="893237" cy="307777"/>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 name="TextBox 94">
                <a:extLst>
                  <a:ext uri="{FF2B5EF4-FFF2-40B4-BE49-F238E27FC236}">
                    <a16:creationId xmlns:a16="http://schemas.microsoft.com/office/drawing/2014/main" id="{C01AB203-B4BE-4472-59F0-48B20407B535}"/>
                  </a:ext>
                </a:extLst>
              </p:cNvPr>
              <p:cNvSpPr txBox="1"/>
              <p:nvPr/>
            </p:nvSpPr>
            <p:spPr>
              <a:xfrm>
                <a:off x="5508686" y="3867076"/>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21</m:t>
                          </m:r>
                        </m:sub>
                      </m:sSub>
                    </m:oMath>
                  </m:oMathPara>
                </a14:m>
                <a:endParaRPr lang="en-US" sz="1400" dirty="0">
                  <a:solidFill>
                    <a:schemeClr val="bg1">
                      <a:lumMod val="95000"/>
                    </a:schemeClr>
                  </a:solidFill>
                </a:endParaRPr>
              </a:p>
            </p:txBody>
          </p:sp>
        </mc:Choice>
        <mc:Fallback xmlns="">
          <p:sp>
            <p:nvSpPr>
              <p:cNvPr id="95" name="TextBox 94">
                <a:extLst>
                  <a:ext uri="{FF2B5EF4-FFF2-40B4-BE49-F238E27FC236}">
                    <a16:creationId xmlns:a16="http://schemas.microsoft.com/office/drawing/2014/main" id="{C01AB203-B4BE-4472-59F0-48B20407B535}"/>
                  </a:ext>
                </a:extLst>
              </p:cNvPr>
              <p:cNvSpPr txBox="1">
                <a:spLocks noRot="1" noChangeAspect="1" noMove="1" noResize="1" noEditPoints="1" noAdjustHandles="1" noChangeArrowheads="1" noChangeShapeType="1" noTextEdit="1"/>
              </p:cNvSpPr>
              <p:nvPr/>
            </p:nvSpPr>
            <p:spPr>
              <a:xfrm>
                <a:off x="5508686" y="3867076"/>
                <a:ext cx="893237" cy="307777"/>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369CEA49-6942-092F-529E-C665B7BB43F2}"/>
                  </a:ext>
                </a:extLst>
              </p:cNvPr>
              <p:cNvSpPr txBox="1"/>
              <p:nvPr/>
            </p:nvSpPr>
            <p:spPr>
              <a:xfrm>
                <a:off x="5508687" y="5043512"/>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1</m:t>
                          </m:r>
                        </m:sub>
                      </m:sSub>
                    </m:oMath>
                  </m:oMathPara>
                </a14:m>
                <a:endParaRPr lang="en-US" sz="1400" dirty="0">
                  <a:solidFill>
                    <a:schemeClr val="bg1">
                      <a:lumMod val="95000"/>
                    </a:schemeClr>
                  </a:solidFill>
                </a:endParaRPr>
              </a:p>
            </p:txBody>
          </p:sp>
        </mc:Choice>
        <mc:Fallback xmlns="">
          <p:sp>
            <p:nvSpPr>
              <p:cNvPr id="96" name="TextBox 95">
                <a:extLst>
                  <a:ext uri="{FF2B5EF4-FFF2-40B4-BE49-F238E27FC236}">
                    <a16:creationId xmlns:a16="http://schemas.microsoft.com/office/drawing/2014/main" id="{369CEA49-6942-092F-529E-C665B7BB43F2}"/>
                  </a:ext>
                </a:extLst>
              </p:cNvPr>
              <p:cNvSpPr txBox="1">
                <a:spLocks noRot="1" noChangeAspect="1" noMove="1" noResize="1" noEditPoints="1" noAdjustHandles="1" noChangeArrowheads="1" noChangeShapeType="1" noTextEdit="1"/>
              </p:cNvSpPr>
              <p:nvPr/>
            </p:nvSpPr>
            <p:spPr>
              <a:xfrm>
                <a:off x="5508687" y="5043512"/>
                <a:ext cx="893237" cy="307777"/>
              </a:xfrm>
              <a:prstGeom prst="rect">
                <a:avLst/>
              </a:prstGeom>
              <a:blipFill>
                <a:blip r:embed="rId26"/>
                <a:stretch>
                  <a:fillRect/>
                </a:stretch>
              </a:blipFill>
            </p:spPr>
            <p:txBody>
              <a:bodyPr/>
              <a:lstStyle/>
              <a:p>
                <a:r>
                  <a:rPr lang="en-US">
                    <a:noFill/>
                  </a:rPr>
                  <a:t> </a:t>
                </a:r>
              </a:p>
            </p:txBody>
          </p:sp>
        </mc:Fallback>
      </mc:AlternateContent>
      <p:sp>
        <p:nvSpPr>
          <p:cNvPr id="97" name="TextBox 96">
            <a:extLst>
              <a:ext uri="{FF2B5EF4-FFF2-40B4-BE49-F238E27FC236}">
                <a16:creationId xmlns:a16="http://schemas.microsoft.com/office/drawing/2014/main" id="{5EEE3DDE-F59D-1381-38BE-BF1016771991}"/>
              </a:ext>
            </a:extLst>
          </p:cNvPr>
          <p:cNvSpPr txBox="1"/>
          <p:nvPr/>
        </p:nvSpPr>
        <p:spPr>
          <a:xfrm rot="5400000">
            <a:off x="5848169" y="4615835"/>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B7283EDA-81BD-04A7-4E33-D13406D70182}"/>
                  </a:ext>
                </a:extLst>
              </p:cNvPr>
              <p:cNvSpPr txBox="1"/>
              <p:nvPr/>
            </p:nvSpPr>
            <p:spPr>
              <a:xfrm>
                <a:off x="5510626" y="4151596"/>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31</m:t>
                          </m:r>
                        </m:sub>
                      </m:sSub>
                    </m:oMath>
                  </m:oMathPara>
                </a14:m>
                <a:endParaRPr lang="en-US" sz="1400" dirty="0">
                  <a:solidFill>
                    <a:schemeClr val="bg1">
                      <a:lumMod val="95000"/>
                    </a:schemeClr>
                  </a:solidFill>
                </a:endParaRPr>
              </a:p>
            </p:txBody>
          </p:sp>
        </mc:Choice>
        <mc:Fallback xmlns="">
          <p:sp>
            <p:nvSpPr>
              <p:cNvPr id="98" name="TextBox 97">
                <a:extLst>
                  <a:ext uri="{FF2B5EF4-FFF2-40B4-BE49-F238E27FC236}">
                    <a16:creationId xmlns:a16="http://schemas.microsoft.com/office/drawing/2014/main" id="{B7283EDA-81BD-04A7-4E33-D13406D70182}"/>
                  </a:ext>
                </a:extLst>
              </p:cNvPr>
              <p:cNvSpPr txBox="1">
                <a:spLocks noRot="1" noChangeAspect="1" noMove="1" noResize="1" noEditPoints="1" noAdjustHandles="1" noChangeArrowheads="1" noChangeShapeType="1" noTextEdit="1"/>
              </p:cNvSpPr>
              <p:nvPr/>
            </p:nvSpPr>
            <p:spPr>
              <a:xfrm>
                <a:off x="5510626" y="4151596"/>
                <a:ext cx="893237" cy="307777"/>
              </a:xfrm>
              <a:prstGeom prst="rect">
                <a:avLst/>
              </a:prstGeom>
              <a:blipFill>
                <a:blip r:embed="rId2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97EA0D7A-5721-E3DE-463A-E366AECC9569}"/>
                  </a:ext>
                </a:extLst>
              </p:cNvPr>
              <p:cNvSpPr txBox="1"/>
              <p:nvPr/>
            </p:nvSpPr>
            <p:spPr>
              <a:xfrm>
                <a:off x="5803610" y="352244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12</m:t>
                          </m:r>
                        </m:sub>
                      </m:sSub>
                    </m:oMath>
                  </m:oMathPara>
                </a14:m>
                <a:endParaRPr lang="en-US" sz="1400" dirty="0">
                  <a:solidFill>
                    <a:schemeClr val="bg1">
                      <a:lumMod val="95000"/>
                    </a:schemeClr>
                  </a:solidFill>
                </a:endParaRPr>
              </a:p>
            </p:txBody>
          </p:sp>
        </mc:Choice>
        <mc:Fallback xmlns="">
          <p:sp>
            <p:nvSpPr>
              <p:cNvPr id="99" name="TextBox 98">
                <a:extLst>
                  <a:ext uri="{FF2B5EF4-FFF2-40B4-BE49-F238E27FC236}">
                    <a16:creationId xmlns:a16="http://schemas.microsoft.com/office/drawing/2014/main" id="{97EA0D7A-5721-E3DE-463A-E366AECC9569}"/>
                  </a:ext>
                </a:extLst>
              </p:cNvPr>
              <p:cNvSpPr txBox="1">
                <a:spLocks noRot="1" noChangeAspect="1" noMove="1" noResize="1" noEditPoints="1" noAdjustHandles="1" noChangeArrowheads="1" noChangeShapeType="1" noTextEdit="1"/>
              </p:cNvSpPr>
              <p:nvPr/>
            </p:nvSpPr>
            <p:spPr>
              <a:xfrm>
                <a:off x="5803610" y="3522440"/>
                <a:ext cx="893237" cy="307777"/>
              </a:xfrm>
              <a:prstGeom prst="rect">
                <a:avLst/>
              </a:prstGeom>
              <a:blipFill>
                <a:blip r:embed="rId2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2CB5C92F-6C54-980E-1AFF-2BAD16A20B3E}"/>
                  </a:ext>
                </a:extLst>
              </p:cNvPr>
              <p:cNvSpPr txBox="1"/>
              <p:nvPr/>
            </p:nvSpPr>
            <p:spPr>
              <a:xfrm>
                <a:off x="5803609" y="386684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22</m:t>
                          </m:r>
                        </m:sub>
                      </m:sSub>
                    </m:oMath>
                  </m:oMathPara>
                </a14:m>
                <a:endParaRPr lang="en-US" sz="1400" dirty="0">
                  <a:solidFill>
                    <a:schemeClr val="bg1">
                      <a:lumMod val="95000"/>
                    </a:schemeClr>
                  </a:solidFill>
                </a:endParaRPr>
              </a:p>
            </p:txBody>
          </p:sp>
        </mc:Choice>
        <mc:Fallback xmlns="">
          <p:sp>
            <p:nvSpPr>
              <p:cNvPr id="100" name="TextBox 99">
                <a:extLst>
                  <a:ext uri="{FF2B5EF4-FFF2-40B4-BE49-F238E27FC236}">
                    <a16:creationId xmlns:a16="http://schemas.microsoft.com/office/drawing/2014/main" id="{2CB5C92F-6C54-980E-1AFF-2BAD16A20B3E}"/>
                  </a:ext>
                </a:extLst>
              </p:cNvPr>
              <p:cNvSpPr txBox="1">
                <a:spLocks noRot="1" noChangeAspect="1" noMove="1" noResize="1" noEditPoints="1" noAdjustHandles="1" noChangeArrowheads="1" noChangeShapeType="1" noTextEdit="1"/>
              </p:cNvSpPr>
              <p:nvPr/>
            </p:nvSpPr>
            <p:spPr>
              <a:xfrm>
                <a:off x="5803609" y="3866843"/>
                <a:ext cx="893237" cy="307777"/>
              </a:xfrm>
              <a:prstGeom prst="rect">
                <a:avLst/>
              </a:prstGeom>
              <a:blipFill>
                <a:blip r:embed="rId2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1" name="TextBox 100">
                <a:extLst>
                  <a:ext uri="{FF2B5EF4-FFF2-40B4-BE49-F238E27FC236}">
                    <a16:creationId xmlns:a16="http://schemas.microsoft.com/office/drawing/2014/main" id="{518FC831-4DD9-D267-ACC7-B6EC24AE4D34}"/>
                  </a:ext>
                </a:extLst>
              </p:cNvPr>
              <p:cNvSpPr txBox="1"/>
              <p:nvPr/>
            </p:nvSpPr>
            <p:spPr>
              <a:xfrm>
                <a:off x="5803610" y="5043279"/>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2</m:t>
                          </m:r>
                        </m:sub>
                      </m:sSub>
                    </m:oMath>
                  </m:oMathPara>
                </a14:m>
                <a:endParaRPr lang="en-US" sz="1400" dirty="0">
                  <a:solidFill>
                    <a:schemeClr val="bg1">
                      <a:lumMod val="95000"/>
                    </a:schemeClr>
                  </a:solidFill>
                </a:endParaRPr>
              </a:p>
            </p:txBody>
          </p:sp>
        </mc:Choice>
        <mc:Fallback xmlns="">
          <p:sp>
            <p:nvSpPr>
              <p:cNvPr id="101" name="TextBox 100">
                <a:extLst>
                  <a:ext uri="{FF2B5EF4-FFF2-40B4-BE49-F238E27FC236}">
                    <a16:creationId xmlns:a16="http://schemas.microsoft.com/office/drawing/2014/main" id="{518FC831-4DD9-D267-ACC7-B6EC24AE4D34}"/>
                  </a:ext>
                </a:extLst>
              </p:cNvPr>
              <p:cNvSpPr txBox="1">
                <a:spLocks noRot="1" noChangeAspect="1" noMove="1" noResize="1" noEditPoints="1" noAdjustHandles="1" noChangeArrowheads="1" noChangeShapeType="1" noTextEdit="1"/>
              </p:cNvSpPr>
              <p:nvPr/>
            </p:nvSpPr>
            <p:spPr>
              <a:xfrm>
                <a:off x="5803610" y="5043279"/>
                <a:ext cx="893237" cy="307777"/>
              </a:xfrm>
              <a:prstGeom prst="rect">
                <a:avLst/>
              </a:prstGeom>
              <a:blipFill>
                <a:blip r:embed="rId30"/>
                <a:stretch>
                  <a:fillRect/>
                </a:stretch>
              </a:blipFill>
            </p:spPr>
            <p:txBody>
              <a:bodyPr/>
              <a:lstStyle/>
              <a:p>
                <a:r>
                  <a:rPr lang="en-US">
                    <a:noFill/>
                  </a:rPr>
                  <a:t> </a:t>
                </a:r>
              </a:p>
            </p:txBody>
          </p:sp>
        </mc:Fallback>
      </mc:AlternateContent>
      <p:sp>
        <p:nvSpPr>
          <p:cNvPr id="102" name="TextBox 101">
            <a:extLst>
              <a:ext uri="{FF2B5EF4-FFF2-40B4-BE49-F238E27FC236}">
                <a16:creationId xmlns:a16="http://schemas.microsoft.com/office/drawing/2014/main" id="{F6AB3452-245E-337A-7B12-E9D2A7C8B5F3}"/>
              </a:ext>
            </a:extLst>
          </p:cNvPr>
          <p:cNvSpPr txBox="1"/>
          <p:nvPr/>
        </p:nvSpPr>
        <p:spPr>
          <a:xfrm rot="5400000">
            <a:off x="6143092" y="4615602"/>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D26B32F0-250C-053C-7329-AA60C391AA6F}"/>
                  </a:ext>
                </a:extLst>
              </p:cNvPr>
              <p:cNvSpPr txBox="1"/>
              <p:nvPr/>
            </p:nvSpPr>
            <p:spPr>
              <a:xfrm>
                <a:off x="5805549" y="415136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32</m:t>
                          </m:r>
                        </m:sub>
                      </m:sSub>
                    </m:oMath>
                  </m:oMathPara>
                </a14:m>
                <a:endParaRPr lang="en-US" sz="1400" dirty="0">
                  <a:solidFill>
                    <a:schemeClr val="bg1">
                      <a:lumMod val="95000"/>
                    </a:schemeClr>
                  </a:solidFill>
                </a:endParaRPr>
              </a:p>
            </p:txBody>
          </p:sp>
        </mc:Choice>
        <mc:Fallback xmlns="">
          <p:sp>
            <p:nvSpPr>
              <p:cNvPr id="103" name="TextBox 102">
                <a:extLst>
                  <a:ext uri="{FF2B5EF4-FFF2-40B4-BE49-F238E27FC236}">
                    <a16:creationId xmlns:a16="http://schemas.microsoft.com/office/drawing/2014/main" id="{D26B32F0-250C-053C-7329-AA60C391AA6F}"/>
                  </a:ext>
                </a:extLst>
              </p:cNvPr>
              <p:cNvSpPr txBox="1">
                <a:spLocks noRot="1" noChangeAspect="1" noMove="1" noResize="1" noEditPoints="1" noAdjustHandles="1" noChangeArrowheads="1" noChangeShapeType="1" noTextEdit="1"/>
              </p:cNvSpPr>
              <p:nvPr/>
            </p:nvSpPr>
            <p:spPr>
              <a:xfrm>
                <a:off x="5805549" y="4151363"/>
                <a:ext cx="893237" cy="307777"/>
              </a:xfrm>
              <a:prstGeom prst="rect">
                <a:avLst/>
              </a:prstGeom>
              <a:blipFill>
                <a:blip r:embed="rId3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49AE106E-1D76-8185-9022-CF2F9D3552AD}"/>
                  </a:ext>
                </a:extLst>
              </p:cNvPr>
              <p:cNvSpPr txBox="1"/>
              <p:nvPr/>
            </p:nvSpPr>
            <p:spPr>
              <a:xfrm>
                <a:off x="6214210" y="3522259"/>
                <a:ext cx="68238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13</m:t>
                          </m:r>
                        </m:sub>
                      </m:sSub>
                    </m:oMath>
                  </m:oMathPara>
                </a14:m>
                <a:endParaRPr lang="en-US" sz="1400" dirty="0">
                  <a:solidFill>
                    <a:schemeClr val="bg1">
                      <a:lumMod val="95000"/>
                    </a:schemeClr>
                  </a:solidFill>
                </a:endParaRPr>
              </a:p>
            </p:txBody>
          </p:sp>
        </mc:Choice>
        <mc:Fallback xmlns="">
          <p:sp>
            <p:nvSpPr>
              <p:cNvPr id="104" name="TextBox 103">
                <a:extLst>
                  <a:ext uri="{FF2B5EF4-FFF2-40B4-BE49-F238E27FC236}">
                    <a16:creationId xmlns:a16="http://schemas.microsoft.com/office/drawing/2014/main" id="{49AE106E-1D76-8185-9022-CF2F9D3552AD}"/>
                  </a:ext>
                </a:extLst>
              </p:cNvPr>
              <p:cNvSpPr txBox="1">
                <a:spLocks noRot="1" noChangeAspect="1" noMove="1" noResize="1" noEditPoints="1" noAdjustHandles="1" noChangeArrowheads="1" noChangeShapeType="1" noTextEdit="1"/>
              </p:cNvSpPr>
              <p:nvPr/>
            </p:nvSpPr>
            <p:spPr>
              <a:xfrm>
                <a:off x="6214210" y="3522259"/>
                <a:ext cx="682380" cy="307777"/>
              </a:xfrm>
              <a:prstGeom prst="rect">
                <a:avLst/>
              </a:prstGeom>
              <a:blipFill>
                <a:blip r:embed="rId3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5" name="TextBox 104">
                <a:extLst>
                  <a:ext uri="{FF2B5EF4-FFF2-40B4-BE49-F238E27FC236}">
                    <a16:creationId xmlns:a16="http://schemas.microsoft.com/office/drawing/2014/main" id="{D9436828-06FC-54DD-D646-821591E0239A}"/>
                  </a:ext>
                </a:extLst>
              </p:cNvPr>
              <p:cNvSpPr txBox="1"/>
              <p:nvPr/>
            </p:nvSpPr>
            <p:spPr>
              <a:xfrm>
                <a:off x="6103961" y="386684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23</m:t>
                          </m:r>
                        </m:sub>
                      </m:sSub>
                    </m:oMath>
                  </m:oMathPara>
                </a14:m>
                <a:endParaRPr lang="en-US" sz="1400" dirty="0">
                  <a:solidFill>
                    <a:schemeClr val="bg1">
                      <a:lumMod val="95000"/>
                    </a:schemeClr>
                  </a:solidFill>
                </a:endParaRPr>
              </a:p>
            </p:txBody>
          </p:sp>
        </mc:Choice>
        <mc:Fallback xmlns="">
          <p:sp>
            <p:nvSpPr>
              <p:cNvPr id="105" name="TextBox 104">
                <a:extLst>
                  <a:ext uri="{FF2B5EF4-FFF2-40B4-BE49-F238E27FC236}">
                    <a16:creationId xmlns:a16="http://schemas.microsoft.com/office/drawing/2014/main" id="{D9436828-06FC-54DD-D646-821591E0239A}"/>
                  </a:ext>
                </a:extLst>
              </p:cNvPr>
              <p:cNvSpPr txBox="1">
                <a:spLocks noRot="1" noChangeAspect="1" noMove="1" noResize="1" noEditPoints="1" noAdjustHandles="1" noChangeArrowheads="1" noChangeShapeType="1" noTextEdit="1"/>
              </p:cNvSpPr>
              <p:nvPr/>
            </p:nvSpPr>
            <p:spPr>
              <a:xfrm>
                <a:off x="6103961" y="3866843"/>
                <a:ext cx="893237" cy="307777"/>
              </a:xfrm>
              <a:prstGeom prst="rect">
                <a:avLst/>
              </a:prstGeom>
              <a:blipFill>
                <a:blip r:embed="rId3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D36BF0B9-398B-771F-C2D2-187B729F42C8}"/>
                  </a:ext>
                </a:extLst>
              </p:cNvPr>
              <p:cNvSpPr txBox="1"/>
              <p:nvPr/>
            </p:nvSpPr>
            <p:spPr>
              <a:xfrm>
                <a:off x="6103962" y="5043279"/>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3</m:t>
                          </m:r>
                        </m:sub>
                      </m:sSub>
                    </m:oMath>
                  </m:oMathPara>
                </a14:m>
                <a:endParaRPr lang="en-US" sz="1400" dirty="0">
                  <a:solidFill>
                    <a:schemeClr val="bg1">
                      <a:lumMod val="95000"/>
                    </a:schemeClr>
                  </a:solidFill>
                </a:endParaRPr>
              </a:p>
            </p:txBody>
          </p:sp>
        </mc:Choice>
        <mc:Fallback xmlns="">
          <p:sp>
            <p:nvSpPr>
              <p:cNvPr id="106" name="TextBox 105">
                <a:extLst>
                  <a:ext uri="{FF2B5EF4-FFF2-40B4-BE49-F238E27FC236}">
                    <a16:creationId xmlns:a16="http://schemas.microsoft.com/office/drawing/2014/main" id="{D36BF0B9-398B-771F-C2D2-187B729F42C8}"/>
                  </a:ext>
                </a:extLst>
              </p:cNvPr>
              <p:cNvSpPr txBox="1">
                <a:spLocks noRot="1" noChangeAspect="1" noMove="1" noResize="1" noEditPoints="1" noAdjustHandles="1" noChangeArrowheads="1" noChangeShapeType="1" noTextEdit="1"/>
              </p:cNvSpPr>
              <p:nvPr/>
            </p:nvSpPr>
            <p:spPr>
              <a:xfrm>
                <a:off x="6103962" y="5043279"/>
                <a:ext cx="893237" cy="307777"/>
              </a:xfrm>
              <a:prstGeom prst="rect">
                <a:avLst/>
              </a:prstGeom>
              <a:blipFill>
                <a:blip r:embed="rId34"/>
                <a:stretch>
                  <a:fillRect/>
                </a:stretch>
              </a:blipFill>
            </p:spPr>
            <p:txBody>
              <a:bodyPr/>
              <a:lstStyle/>
              <a:p>
                <a:r>
                  <a:rPr lang="en-US">
                    <a:noFill/>
                  </a:rPr>
                  <a:t> </a:t>
                </a:r>
              </a:p>
            </p:txBody>
          </p:sp>
        </mc:Fallback>
      </mc:AlternateContent>
      <p:sp>
        <p:nvSpPr>
          <p:cNvPr id="109" name="Rounded Rectangle 108">
            <a:extLst>
              <a:ext uri="{FF2B5EF4-FFF2-40B4-BE49-F238E27FC236}">
                <a16:creationId xmlns:a16="http://schemas.microsoft.com/office/drawing/2014/main" id="{05B73B41-B86C-0474-8EEA-835EFEC6EFC3}"/>
              </a:ext>
            </a:extLst>
          </p:cNvPr>
          <p:cNvSpPr/>
          <p:nvPr/>
        </p:nvSpPr>
        <p:spPr>
          <a:xfrm>
            <a:off x="6750788" y="3971385"/>
            <a:ext cx="589885" cy="902619"/>
          </a:xfrm>
          <a:prstGeom prst="roundRect">
            <a:avLst/>
          </a:prstGeom>
          <a:solidFill>
            <a:srgbClr val="FFC7D1"/>
          </a:solidFill>
          <a:ln>
            <a:solidFill>
              <a:srgbClr val="FFC7D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7" name="TextBox 106">
            <a:extLst>
              <a:ext uri="{FF2B5EF4-FFF2-40B4-BE49-F238E27FC236}">
                <a16:creationId xmlns:a16="http://schemas.microsoft.com/office/drawing/2014/main" id="{DCBFCD90-2BDD-A177-4914-9C2EDDA5D0FB}"/>
              </a:ext>
            </a:extLst>
          </p:cNvPr>
          <p:cNvSpPr txBox="1"/>
          <p:nvPr/>
        </p:nvSpPr>
        <p:spPr>
          <a:xfrm rot="5400000">
            <a:off x="6443444" y="4615602"/>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108" name="TextBox 107">
                <a:extLst>
                  <a:ext uri="{FF2B5EF4-FFF2-40B4-BE49-F238E27FC236}">
                    <a16:creationId xmlns:a16="http://schemas.microsoft.com/office/drawing/2014/main" id="{093AA122-BC07-63C1-850D-DB27947E371C}"/>
                  </a:ext>
                </a:extLst>
              </p:cNvPr>
              <p:cNvSpPr txBox="1"/>
              <p:nvPr/>
            </p:nvSpPr>
            <p:spPr>
              <a:xfrm>
                <a:off x="6105901" y="415136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33</m:t>
                          </m:r>
                        </m:sub>
                      </m:sSub>
                    </m:oMath>
                  </m:oMathPara>
                </a14:m>
                <a:endParaRPr lang="en-US" sz="1400" dirty="0">
                  <a:solidFill>
                    <a:schemeClr val="bg1">
                      <a:lumMod val="95000"/>
                    </a:schemeClr>
                  </a:solidFill>
                </a:endParaRPr>
              </a:p>
            </p:txBody>
          </p:sp>
        </mc:Choice>
        <mc:Fallback xmlns="">
          <p:sp>
            <p:nvSpPr>
              <p:cNvPr id="108" name="TextBox 107">
                <a:extLst>
                  <a:ext uri="{FF2B5EF4-FFF2-40B4-BE49-F238E27FC236}">
                    <a16:creationId xmlns:a16="http://schemas.microsoft.com/office/drawing/2014/main" id="{093AA122-BC07-63C1-850D-DB27947E371C}"/>
                  </a:ext>
                </a:extLst>
              </p:cNvPr>
              <p:cNvSpPr txBox="1">
                <a:spLocks noRot="1" noChangeAspect="1" noMove="1" noResize="1" noEditPoints="1" noAdjustHandles="1" noChangeArrowheads="1" noChangeShapeType="1" noTextEdit="1"/>
              </p:cNvSpPr>
              <p:nvPr/>
            </p:nvSpPr>
            <p:spPr>
              <a:xfrm>
                <a:off x="6105901" y="4151363"/>
                <a:ext cx="893237" cy="307777"/>
              </a:xfrm>
              <a:prstGeom prst="rect">
                <a:avLst/>
              </a:prstGeom>
              <a:blipFill>
                <a:blip r:embed="rId3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4795711A-6321-D2B7-C655-2400C6087F67}"/>
                  </a:ext>
                </a:extLst>
              </p:cNvPr>
              <p:cNvSpPr txBox="1"/>
              <p:nvPr/>
            </p:nvSpPr>
            <p:spPr>
              <a:xfrm>
                <a:off x="6702102" y="3971385"/>
                <a:ext cx="490169" cy="90261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e>
                            </m:mr>
                            <m:mr>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2</m:t>
                                    </m:r>
                                  </m:sub>
                                </m:sSub>
                              </m:e>
                            </m:mr>
                            <m:mr>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3</m:t>
                                    </m:r>
                                  </m:sub>
                                </m:sSub>
                              </m:e>
                            </m:mr>
                          </m:m>
                        </m:e>
                      </m:d>
                    </m:oMath>
                  </m:oMathPara>
                </a14:m>
                <a:endParaRPr lang="en-US" dirty="0"/>
              </a:p>
            </p:txBody>
          </p:sp>
        </mc:Choice>
        <mc:Fallback xmlns="">
          <p:sp>
            <p:nvSpPr>
              <p:cNvPr id="68" name="TextBox 67">
                <a:extLst>
                  <a:ext uri="{FF2B5EF4-FFF2-40B4-BE49-F238E27FC236}">
                    <a16:creationId xmlns:a16="http://schemas.microsoft.com/office/drawing/2014/main" id="{4795711A-6321-D2B7-C655-2400C6087F67}"/>
                  </a:ext>
                </a:extLst>
              </p:cNvPr>
              <p:cNvSpPr txBox="1">
                <a:spLocks noRot="1" noChangeAspect="1" noMove="1" noResize="1" noEditPoints="1" noAdjustHandles="1" noChangeArrowheads="1" noChangeShapeType="1" noTextEdit="1"/>
              </p:cNvSpPr>
              <p:nvPr/>
            </p:nvSpPr>
            <p:spPr>
              <a:xfrm>
                <a:off x="6702102" y="3971385"/>
                <a:ext cx="490169" cy="902619"/>
              </a:xfrm>
              <a:prstGeom prst="rect">
                <a:avLst/>
              </a:prstGeom>
              <a:blipFill>
                <a:blip r:embed="rId36"/>
                <a:stretch>
                  <a:fillRect r="-17500" b="-41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TextBox 110">
                <a:extLst>
                  <a:ext uri="{FF2B5EF4-FFF2-40B4-BE49-F238E27FC236}">
                    <a16:creationId xmlns:a16="http://schemas.microsoft.com/office/drawing/2014/main" id="{9F757298-C2FA-474F-099C-99638954B8D1}"/>
                  </a:ext>
                </a:extLst>
              </p:cNvPr>
              <p:cNvSpPr txBox="1"/>
              <p:nvPr/>
            </p:nvSpPr>
            <p:spPr>
              <a:xfrm>
                <a:off x="1558108" y="2450051"/>
                <a:ext cx="4572000"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ea typeface="Cambria Math" panose="02040503050406030204" pitchFamily="18" charset="0"/>
                            </a:rPr>
                            <m:t>𝜀</m:t>
                          </m:r>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111" name="TextBox 110">
                <a:extLst>
                  <a:ext uri="{FF2B5EF4-FFF2-40B4-BE49-F238E27FC236}">
                    <a16:creationId xmlns:a16="http://schemas.microsoft.com/office/drawing/2014/main" id="{9F757298-C2FA-474F-099C-99638954B8D1}"/>
                  </a:ext>
                </a:extLst>
              </p:cNvPr>
              <p:cNvSpPr txBox="1">
                <a:spLocks noRot="1" noChangeAspect="1" noMove="1" noResize="1" noEditPoints="1" noAdjustHandles="1" noChangeArrowheads="1" noChangeShapeType="1" noTextEdit="1"/>
              </p:cNvSpPr>
              <p:nvPr/>
            </p:nvSpPr>
            <p:spPr>
              <a:xfrm>
                <a:off x="1558108" y="2450051"/>
                <a:ext cx="4572000" cy="369332"/>
              </a:xfrm>
              <a:prstGeom prst="rect">
                <a:avLst/>
              </a:prstGeom>
              <a:blipFill>
                <a:blip r:embed="rId3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2" name="TextBox 111">
                <a:extLst>
                  <a:ext uri="{FF2B5EF4-FFF2-40B4-BE49-F238E27FC236}">
                    <a16:creationId xmlns:a16="http://schemas.microsoft.com/office/drawing/2014/main" id="{23BD20DE-2184-FBB8-C2AE-850A6AB35E9E}"/>
                  </a:ext>
                </a:extLst>
              </p:cNvPr>
              <p:cNvSpPr txBox="1"/>
              <p:nvPr/>
            </p:nvSpPr>
            <p:spPr>
              <a:xfrm>
                <a:off x="1558108" y="6394764"/>
                <a:ext cx="4572000"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ea typeface="Cambria Math" panose="02040503050406030204" pitchFamily="18" charset="0"/>
                            </a:rPr>
                            <m:t>𝜀</m:t>
                          </m:r>
                        </m:e>
                        <m:sub>
                          <m:r>
                            <a:rPr lang="en-US" b="0" i="1" smtClean="0">
                              <a:solidFill>
                                <a:schemeClr val="tx1"/>
                              </a:solidFill>
                              <a:latin typeface="Cambria Math" panose="02040503050406030204" pitchFamily="18" charset="0"/>
                              <a:ea typeface="Cambria Math" panose="02040503050406030204" pitchFamily="18" charset="0"/>
                            </a:rPr>
                            <m:t>3</m:t>
                          </m:r>
                        </m:sub>
                      </m:sSub>
                    </m:oMath>
                  </m:oMathPara>
                </a14:m>
                <a:endParaRPr lang="en-US" dirty="0">
                  <a:solidFill>
                    <a:schemeClr val="tx1"/>
                  </a:solidFill>
                </a:endParaRPr>
              </a:p>
            </p:txBody>
          </p:sp>
        </mc:Choice>
        <mc:Fallback xmlns="">
          <p:sp>
            <p:nvSpPr>
              <p:cNvPr id="112" name="TextBox 111">
                <a:extLst>
                  <a:ext uri="{FF2B5EF4-FFF2-40B4-BE49-F238E27FC236}">
                    <a16:creationId xmlns:a16="http://schemas.microsoft.com/office/drawing/2014/main" id="{23BD20DE-2184-FBB8-C2AE-850A6AB35E9E}"/>
                  </a:ext>
                </a:extLst>
              </p:cNvPr>
              <p:cNvSpPr txBox="1">
                <a:spLocks noRot="1" noChangeAspect="1" noMove="1" noResize="1" noEditPoints="1" noAdjustHandles="1" noChangeArrowheads="1" noChangeShapeType="1" noTextEdit="1"/>
              </p:cNvSpPr>
              <p:nvPr/>
            </p:nvSpPr>
            <p:spPr>
              <a:xfrm>
                <a:off x="1558108" y="6394764"/>
                <a:ext cx="4572000" cy="369332"/>
              </a:xfrm>
              <a:prstGeom prst="rect">
                <a:avLst/>
              </a:prstGeom>
              <a:blipFill>
                <a:blip r:embed="rId38"/>
                <a:stretch>
                  <a:fillRect/>
                </a:stretch>
              </a:blipFill>
            </p:spPr>
            <p:txBody>
              <a:bodyPr/>
              <a:lstStyle/>
              <a:p>
                <a:r>
                  <a:rPr lang="en-US">
                    <a:noFill/>
                  </a:rPr>
                  <a:t> </a:t>
                </a:r>
              </a:p>
            </p:txBody>
          </p:sp>
        </mc:Fallback>
      </mc:AlternateContent>
      <p:sp>
        <p:nvSpPr>
          <p:cNvPr id="113" name="TextBox 112">
            <a:extLst>
              <a:ext uri="{FF2B5EF4-FFF2-40B4-BE49-F238E27FC236}">
                <a16:creationId xmlns:a16="http://schemas.microsoft.com/office/drawing/2014/main" id="{2D8A7C4A-83CB-7723-9CF4-3534D0198E7D}"/>
              </a:ext>
            </a:extLst>
          </p:cNvPr>
          <p:cNvSpPr txBox="1"/>
          <p:nvPr/>
        </p:nvSpPr>
        <p:spPr>
          <a:xfrm>
            <a:off x="1009970" y="8041729"/>
            <a:ext cx="3227013" cy="307777"/>
          </a:xfrm>
          <a:prstGeom prst="rect">
            <a:avLst/>
          </a:prstGeom>
          <a:noFill/>
        </p:spPr>
        <p:txBody>
          <a:bodyPr wrap="square" rtlCol="0">
            <a:spAutoFit/>
          </a:bodyPr>
          <a:lstStyle/>
          <a:p>
            <a:pPr algn="ctr"/>
            <a:r>
              <a:rPr lang="en-US" sz="1400" dirty="0"/>
              <a:t>Each variant is analyzed independently.</a:t>
            </a:r>
          </a:p>
        </p:txBody>
      </p:sp>
      <p:sp>
        <p:nvSpPr>
          <p:cNvPr id="114" name="TextBox 113">
            <a:extLst>
              <a:ext uri="{FF2B5EF4-FFF2-40B4-BE49-F238E27FC236}">
                <a16:creationId xmlns:a16="http://schemas.microsoft.com/office/drawing/2014/main" id="{7934CAA0-54FF-5B65-5DD0-1B7A65539BF5}"/>
              </a:ext>
            </a:extLst>
          </p:cNvPr>
          <p:cNvSpPr txBox="1"/>
          <p:nvPr/>
        </p:nvSpPr>
        <p:spPr>
          <a:xfrm>
            <a:off x="4922733" y="8041729"/>
            <a:ext cx="3227013" cy="523220"/>
          </a:xfrm>
          <a:prstGeom prst="rect">
            <a:avLst/>
          </a:prstGeom>
          <a:noFill/>
        </p:spPr>
        <p:txBody>
          <a:bodyPr wrap="square" rtlCol="0">
            <a:spAutoFit/>
          </a:bodyPr>
          <a:lstStyle/>
          <a:p>
            <a:pPr algn="ctr"/>
            <a:r>
              <a:rPr lang="en-US" sz="1400" dirty="0"/>
              <a:t>Accounts the correlations between variants (i.e., LD)</a:t>
            </a:r>
          </a:p>
        </p:txBody>
      </p:sp>
    </p:spTree>
    <p:extLst>
      <p:ext uri="{BB962C8B-B14F-4D97-AF65-F5344CB8AC3E}">
        <p14:creationId xmlns:p14="http://schemas.microsoft.com/office/powerpoint/2010/main" val="1221744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34053E-FFB7-52A0-7981-A72E1A7B30C5}"/>
            </a:ext>
          </a:extLst>
        </p:cNvPr>
        <p:cNvGrpSpPr/>
        <p:nvPr/>
      </p:nvGrpSpPr>
      <p:grpSpPr>
        <a:xfrm>
          <a:off x="0" y="0"/>
          <a:ext cx="0" cy="0"/>
          <a:chOff x="0" y="0"/>
          <a:chExt cx="0" cy="0"/>
        </a:xfrm>
      </p:grpSpPr>
      <p:sp>
        <p:nvSpPr>
          <p:cNvPr id="57" name="Rounded Rectangle 56">
            <a:extLst>
              <a:ext uri="{FF2B5EF4-FFF2-40B4-BE49-F238E27FC236}">
                <a16:creationId xmlns:a16="http://schemas.microsoft.com/office/drawing/2014/main" id="{733AC83B-5300-0AED-7997-54902749653C}"/>
              </a:ext>
            </a:extLst>
          </p:cNvPr>
          <p:cNvSpPr/>
          <p:nvPr/>
        </p:nvSpPr>
        <p:spPr>
          <a:xfrm>
            <a:off x="4718457" y="788652"/>
            <a:ext cx="3639393" cy="783539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7B37CE67-A2B4-866F-A877-48DBEB65D961}"/>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Random Effect</a:t>
            </a:r>
          </a:p>
        </p:txBody>
      </p:sp>
      <p:sp>
        <p:nvSpPr>
          <p:cNvPr id="9" name="Rounded Rectangle 8">
            <a:extLst>
              <a:ext uri="{FF2B5EF4-FFF2-40B4-BE49-F238E27FC236}">
                <a16:creationId xmlns:a16="http://schemas.microsoft.com/office/drawing/2014/main" id="{34F5CF38-2195-0042-9A62-6D78B949BCD7}"/>
              </a:ext>
            </a:extLst>
          </p:cNvPr>
          <p:cNvSpPr/>
          <p:nvPr/>
        </p:nvSpPr>
        <p:spPr>
          <a:xfrm>
            <a:off x="786149" y="788653"/>
            <a:ext cx="3670575" cy="783539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0" name="TextBox 9">
            <a:extLst>
              <a:ext uri="{FF2B5EF4-FFF2-40B4-BE49-F238E27FC236}">
                <a16:creationId xmlns:a16="http://schemas.microsoft.com/office/drawing/2014/main" id="{41E1C747-1E88-DA5F-D6AB-641F95C99063}"/>
              </a:ext>
            </a:extLst>
          </p:cNvPr>
          <p:cNvSpPr txBox="1"/>
          <p:nvPr/>
        </p:nvSpPr>
        <p:spPr>
          <a:xfrm>
            <a:off x="341399" y="870132"/>
            <a:ext cx="4475988" cy="568874"/>
          </a:xfrm>
          <a:prstGeom prst="rect">
            <a:avLst/>
          </a:prstGeom>
          <a:noFill/>
        </p:spPr>
        <p:txBody>
          <a:bodyPr wrap="square" rtlCol="0" anchor="ctr">
            <a:spAutoFit/>
          </a:bodyPr>
          <a:lstStyle/>
          <a:p>
            <a:pPr algn="ctr"/>
            <a:r>
              <a:rPr lang="en-US" b="1" dirty="0"/>
              <a:t>Fixed Effect</a:t>
            </a:r>
          </a:p>
          <a:p>
            <a:pPr algn="ctr"/>
            <a:r>
              <a:rPr lang="en-US" sz="1200" dirty="0"/>
              <a:t>Consider only the first variant and the effect is fixed</a:t>
            </a:r>
          </a:p>
        </p:txBody>
      </p:sp>
      <p:sp>
        <p:nvSpPr>
          <p:cNvPr id="18" name="Rounded Rectangle 17">
            <a:extLst>
              <a:ext uri="{FF2B5EF4-FFF2-40B4-BE49-F238E27FC236}">
                <a16:creationId xmlns:a16="http://schemas.microsoft.com/office/drawing/2014/main" id="{F60A0844-0A43-59EE-B0AE-E87310E6EF8C}"/>
              </a:ext>
            </a:extLst>
          </p:cNvPr>
          <p:cNvSpPr/>
          <p:nvPr/>
        </p:nvSpPr>
        <p:spPr>
          <a:xfrm>
            <a:off x="1161332" y="1714795"/>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TextBox 18">
            <a:extLst>
              <a:ext uri="{FF2B5EF4-FFF2-40B4-BE49-F238E27FC236}">
                <a16:creationId xmlns:a16="http://schemas.microsoft.com/office/drawing/2014/main" id="{7345ABBD-D75B-416E-648D-E14C62A719D0}"/>
              </a:ext>
            </a:extLst>
          </p:cNvPr>
          <p:cNvSpPr txBox="1"/>
          <p:nvPr/>
        </p:nvSpPr>
        <p:spPr>
          <a:xfrm>
            <a:off x="1601082" y="2458489"/>
            <a:ext cx="300082" cy="369332"/>
          </a:xfrm>
          <a:prstGeom prst="rect">
            <a:avLst/>
          </a:prstGeom>
          <a:noFill/>
        </p:spPr>
        <p:txBody>
          <a:bodyPr wrap="none" rtlCol="0">
            <a:spAutoFit/>
          </a:bodyPr>
          <a:lstStyle/>
          <a:p>
            <a:r>
              <a:rPr lang="en-US" dirty="0"/>
              <a:t>=</a:t>
            </a:r>
          </a:p>
        </p:txBody>
      </p:sp>
      <p:sp>
        <p:nvSpPr>
          <p:cNvPr id="20" name="Rounded Rectangle 19">
            <a:extLst>
              <a:ext uri="{FF2B5EF4-FFF2-40B4-BE49-F238E27FC236}">
                <a16:creationId xmlns:a16="http://schemas.microsoft.com/office/drawing/2014/main" id="{612236F5-5334-4517-E95D-AC3375C0BE85}"/>
              </a:ext>
            </a:extLst>
          </p:cNvPr>
          <p:cNvSpPr/>
          <p:nvPr/>
        </p:nvSpPr>
        <p:spPr>
          <a:xfrm>
            <a:off x="2110567" y="1714795"/>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Rounded Rectangle 20">
            <a:extLst>
              <a:ext uri="{FF2B5EF4-FFF2-40B4-BE49-F238E27FC236}">
                <a16:creationId xmlns:a16="http://schemas.microsoft.com/office/drawing/2014/main" id="{6171840F-EC14-8EF6-D09D-EC23C4A1F9BF}"/>
              </a:ext>
            </a:extLst>
          </p:cNvPr>
          <p:cNvSpPr/>
          <p:nvPr/>
        </p:nvSpPr>
        <p:spPr>
          <a:xfrm>
            <a:off x="3667776" y="1714148"/>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TextBox 22">
            <a:extLst>
              <a:ext uri="{FF2B5EF4-FFF2-40B4-BE49-F238E27FC236}">
                <a16:creationId xmlns:a16="http://schemas.microsoft.com/office/drawing/2014/main" id="{3102EDE9-52D7-B0CD-362A-0EC39A5AA638}"/>
              </a:ext>
            </a:extLst>
          </p:cNvPr>
          <p:cNvSpPr txBox="1"/>
          <p:nvPr/>
        </p:nvSpPr>
        <p:spPr>
          <a:xfrm>
            <a:off x="3271771" y="2458488"/>
            <a:ext cx="300082"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4C17560-DF61-B719-AB9C-7026EEF360DF}"/>
                  </a:ext>
                </a:extLst>
              </p:cNvPr>
              <p:cNvSpPr txBox="1"/>
              <p:nvPr/>
            </p:nvSpPr>
            <p:spPr>
              <a:xfrm>
                <a:off x="1150643" y="3681712"/>
                <a:ext cx="450439"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Trait</a:t>
                </a:r>
              </a:p>
            </p:txBody>
          </p:sp>
        </mc:Choice>
        <mc:Fallback xmlns="">
          <p:sp>
            <p:nvSpPr>
              <p:cNvPr id="24" name="TextBox 23">
                <a:extLst>
                  <a:ext uri="{FF2B5EF4-FFF2-40B4-BE49-F238E27FC236}">
                    <a16:creationId xmlns:a16="http://schemas.microsoft.com/office/drawing/2014/main" id="{D4C17560-DF61-B719-AB9C-7026EEF360DF}"/>
                  </a:ext>
                </a:extLst>
              </p:cNvPr>
              <p:cNvSpPr txBox="1">
                <a:spLocks noRot="1" noChangeAspect="1" noMove="1" noResize="1" noEditPoints="1" noAdjustHandles="1" noChangeArrowheads="1" noChangeShapeType="1" noTextEdit="1"/>
              </p:cNvSpPr>
              <p:nvPr/>
            </p:nvSpPr>
            <p:spPr>
              <a:xfrm>
                <a:off x="1150643" y="3681712"/>
                <a:ext cx="450439" cy="400110"/>
              </a:xfrm>
              <a:prstGeom prst="rect">
                <a:avLst/>
              </a:prstGeom>
              <a:blipFill>
                <a:blip r:embed="rId2"/>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ED1DBE35-B4D6-87C4-A5C1-8A916D3021AA}"/>
                  </a:ext>
                </a:extLst>
              </p:cNvPr>
              <p:cNvSpPr txBox="1"/>
              <p:nvPr/>
            </p:nvSpPr>
            <p:spPr>
              <a:xfrm>
                <a:off x="1798096" y="3681712"/>
                <a:ext cx="745310"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i="1">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Genotype</a:t>
                </a:r>
              </a:p>
            </p:txBody>
          </p:sp>
        </mc:Choice>
        <mc:Fallback xmlns="">
          <p:sp>
            <p:nvSpPr>
              <p:cNvPr id="25" name="TextBox 24">
                <a:extLst>
                  <a:ext uri="{FF2B5EF4-FFF2-40B4-BE49-F238E27FC236}">
                    <a16:creationId xmlns:a16="http://schemas.microsoft.com/office/drawing/2014/main" id="{ED1DBE35-B4D6-87C4-A5C1-8A916D3021AA}"/>
                  </a:ext>
                </a:extLst>
              </p:cNvPr>
              <p:cNvSpPr txBox="1">
                <a:spLocks noRot="1" noChangeAspect="1" noMove="1" noResize="1" noEditPoints="1" noAdjustHandles="1" noChangeArrowheads="1" noChangeShapeType="1" noTextEdit="1"/>
              </p:cNvSpPr>
              <p:nvPr/>
            </p:nvSpPr>
            <p:spPr>
              <a:xfrm>
                <a:off x="1798096" y="3681712"/>
                <a:ext cx="745310" cy="400110"/>
              </a:xfrm>
              <a:prstGeom prst="rect">
                <a:avLst/>
              </a:prstGeom>
              <a:blipFill>
                <a:blip r:embed="rId3"/>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2663FFF2-7AA7-341D-A441-43ED5E65CDF1}"/>
                  </a:ext>
                </a:extLst>
              </p:cNvPr>
              <p:cNvSpPr txBox="1"/>
              <p:nvPr/>
            </p:nvSpPr>
            <p:spPr>
              <a:xfrm>
                <a:off x="3491674" y="3681712"/>
                <a:ext cx="745310"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Error</a:t>
                </a:r>
              </a:p>
            </p:txBody>
          </p:sp>
        </mc:Choice>
        <mc:Fallback xmlns="">
          <p:sp>
            <p:nvSpPr>
              <p:cNvPr id="28" name="TextBox 27">
                <a:extLst>
                  <a:ext uri="{FF2B5EF4-FFF2-40B4-BE49-F238E27FC236}">
                    <a16:creationId xmlns:a16="http://schemas.microsoft.com/office/drawing/2014/main" id="{2663FFF2-7AA7-341D-A441-43ED5E65CDF1}"/>
                  </a:ext>
                </a:extLst>
              </p:cNvPr>
              <p:cNvSpPr txBox="1">
                <a:spLocks noRot="1" noChangeAspect="1" noMove="1" noResize="1" noEditPoints="1" noAdjustHandles="1" noChangeArrowheads="1" noChangeShapeType="1" noTextEdit="1"/>
              </p:cNvSpPr>
              <p:nvPr/>
            </p:nvSpPr>
            <p:spPr>
              <a:xfrm>
                <a:off x="3491674" y="3681712"/>
                <a:ext cx="745310" cy="400110"/>
              </a:xfrm>
              <a:prstGeom prst="rect">
                <a:avLst/>
              </a:prstGeom>
              <a:blipFill>
                <a:blip r:embed="rId4"/>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4EB27B56-38FA-E082-7066-95995BCCEBA2}"/>
                  </a:ext>
                </a:extLst>
              </p:cNvPr>
              <p:cNvSpPr txBox="1"/>
              <p:nvPr/>
            </p:nvSpPr>
            <p:spPr>
              <a:xfrm>
                <a:off x="1825304" y="170019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11</m:t>
                          </m:r>
                        </m:sub>
                      </m:sSub>
                    </m:oMath>
                  </m:oMathPara>
                </a14:m>
                <a:endParaRPr lang="en-US" sz="1400" dirty="0">
                  <a:solidFill>
                    <a:schemeClr val="bg1">
                      <a:lumMod val="95000"/>
                    </a:schemeClr>
                  </a:solidFill>
                </a:endParaRPr>
              </a:p>
            </p:txBody>
          </p:sp>
        </mc:Choice>
        <mc:Fallback xmlns="">
          <p:sp>
            <p:nvSpPr>
              <p:cNvPr id="32" name="TextBox 31">
                <a:extLst>
                  <a:ext uri="{FF2B5EF4-FFF2-40B4-BE49-F238E27FC236}">
                    <a16:creationId xmlns:a16="http://schemas.microsoft.com/office/drawing/2014/main" id="{4EB27B56-38FA-E082-7066-95995BCCEBA2}"/>
                  </a:ext>
                </a:extLst>
              </p:cNvPr>
              <p:cNvSpPr txBox="1">
                <a:spLocks noRot="1" noChangeAspect="1" noMove="1" noResize="1" noEditPoints="1" noAdjustHandles="1" noChangeArrowheads="1" noChangeShapeType="1" noTextEdit="1"/>
              </p:cNvSpPr>
              <p:nvPr/>
            </p:nvSpPr>
            <p:spPr>
              <a:xfrm>
                <a:off x="1825304" y="1700190"/>
                <a:ext cx="893237" cy="30777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56ED8C6D-F4A6-A8E2-8C0A-37B673BB1587}"/>
                  </a:ext>
                </a:extLst>
              </p:cNvPr>
              <p:cNvSpPr txBox="1"/>
              <p:nvPr/>
            </p:nvSpPr>
            <p:spPr>
              <a:xfrm>
                <a:off x="1023479" y="2470598"/>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34" name="TextBox 33">
                <a:extLst>
                  <a:ext uri="{FF2B5EF4-FFF2-40B4-BE49-F238E27FC236}">
                    <a16:creationId xmlns:a16="http://schemas.microsoft.com/office/drawing/2014/main" id="{56ED8C6D-F4A6-A8E2-8C0A-37B673BB1587}"/>
                  </a:ext>
                </a:extLst>
              </p:cNvPr>
              <p:cNvSpPr txBox="1">
                <a:spLocks noRot="1" noChangeAspect="1" noMove="1" noResize="1" noEditPoints="1" noAdjustHandles="1" noChangeArrowheads="1" noChangeShapeType="1" noTextEdit="1"/>
              </p:cNvSpPr>
              <p:nvPr/>
            </p:nvSpPr>
            <p:spPr>
              <a:xfrm>
                <a:off x="1023479" y="2470598"/>
                <a:ext cx="592422" cy="369332"/>
              </a:xfrm>
              <a:prstGeom prst="rect">
                <a:avLst/>
              </a:prstGeom>
              <a:blipFill>
                <a:blip r:embed="rId6"/>
                <a:stretch>
                  <a:fillRect/>
                </a:stretch>
              </a:blipFill>
            </p:spPr>
            <p:txBody>
              <a:bodyPr/>
              <a:lstStyle/>
              <a:p>
                <a:r>
                  <a:rPr lang="en-US">
                    <a:noFill/>
                  </a:rPr>
                  <a:t> </a:t>
                </a:r>
              </a:p>
            </p:txBody>
          </p:sp>
        </mc:Fallback>
      </mc:AlternateContent>
      <p:sp>
        <p:nvSpPr>
          <p:cNvPr id="58" name="TextBox 57">
            <a:extLst>
              <a:ext uri="{FF2B5EF4-FFF2-40B4-BE49-F238E27FC236}">
                <a16:creationId xmlns:a16="http://schemas.microsoft.com/office/drawing/2014/main" id="{C8040051-F61D-BE84-AA6A-4F2DBE8310F7}"/>
              </a:ext>
            </a:extLst>
          </p:cNvPr>
          <p:cNvSpPr txBox="1"/>
          <p:nvPr/>
        </p:nvSpPr>
        <p:spPr>
          <a:xfrm>
            <a:off x="4265562" y="881917"/>
            <a:ext cx="4475988" cy="553998"/>
          </a:xfrm>
          <a:prstGeom prst="rect">
            <a:avLst/>
          </a:prstGeom>
          <a:noFill/>
        </p:spPr>
        <p:txBody>
          <a:bodyPr wrap="square" rtlCol="0" anchor="ctr">
            <a:spAutoFit/>
          </a:bodyPr>
          <a:lstStyle/>
          <a:p>
            <a:pPr algn="ctr"/>
            <a:r>
              <a:rPr lang="en-US" b="1" dirty="0"/>
              <a:t>Random Effect</a:t>
            </a:r>
          </a:p>
          <a:p>
            <a:pPr algn="ctr"/>
            <a:r>
              <a:rPr lang="en-US" sz="1200" dirty="0"/>
              <a:t>Consider only the first variant and the effect is random</a:t>
            </a: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B589421E-EEDB-2F27-0987-A2FC2B5AF677}"/>
                  </a:ext>
                </a:extLst>
              </p:cNvPr>
              <p:cNvSpPr txBox="1"/>
              <p:nvPr/>
            </p:nvSpPr>
            <p:spPr>
              <a:xfrm>
                <a:off x="2319667" y="2460102"/>
                <a:ext cx="5965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45" name="TextBox 44">
                <a:extLst>
                  <a:ext uri="{FF2B5EF4-FFF2-40B4-BE49-F238E27FC236}">
                    <a16:creationId xmlns:a16="http://schemas.microsoft.com/office/drawing/2014/main" id="{B589421E-EEDB-2F27-0987-A2FC2B5AF677}"/>
                  </a:ext>
                </a:extLst>
              </p:cNvPr>
              <p:cNvSpPr txBox="1">
                <a:spLocks noRot="1" noChangeAspect="1" noMove="1" noResize="1" noEditPoints="1" noAdjustHandles="1" noChangeArrowheads="1" noChangeShapeType="1" noTextEdit="1"/>
              </p:cNvSpPr>
              <p:nvPr/>
            </p:nvSpPr>
            <p:spPr>
              <a:xfrm>
                <a:off x="2319667" y="2460102"/>
                <a:ext cx="596578" cy="369332"/>
              </a:xfrm>
              <a:prstGeom prst="rect">
                <a:avLst/>
              </a:prstGeom>
              <a:blipFill>
                <a:blip r:embed="rId7"/>
                <a:stretch>
                  <a:fillRect/>
                </a:stretch>
              </a:blipFill>
            </p:spPr>
            <p:txBody>
              <a:bodyPr/>
              <a:lstStyle/>
              <a:p>
                <a:r>
                  <a:rPr lang="en-US">
                    <a:noFill/>
                  </a:rPr>
                  <a:t> </a:t>
                </a:r>
              </a:p>
            </p:txBody>
          </p:sp>
        </mc:Fallback>
      </mc:AlternateContent>
      <p:sp>
        <p:nvSpPr>
          <p:cNvPr id="73" name="Rounded Rectangle 72">
            <a:extLst>
              <a:ext uri="{FF2B5EF4-FFF2-40B4-BE49-F238E27FC236}">
                <a16:creationId xmlns:a16="http://schemas.microsoft.com/office/drawing/2014/main" id="{B4F24149-A155-4F46-5019-2D5D23E4BF1A}"/>
              </a:ext>
            </a:extLst>
          </p:cNvPr>
          <p:cNvSpPr/>
          <p:nvPr/>
        </p:nvSpPr>
        <p:spPr>
          <a:xfrm>
            <a:off x="2799733" y="2470598"/>
            <a:ext cx="405922" cy="369332"/>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DBD96301-E88E-E954-8930-87F74ECD77A7}"/>
                  </a:ext>
                </a:extLst>
              </p:cNvPr>
              <p:cNvSpPr txBox="1"/>
              <p:nvPr/>
            </p:nvSpPr>
            <p:spPr>
              <a:xfrm>
                <a:off x="2697654" y="2461831"/>
                <a:ext cx="629027" cy="3798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𝛽</m:t>
                          </m:r>
                        </m:e>
                        <m:sub>
                          <m:r>
                            <a:rPr lang="en-US" sz="1800" b="0" i="1" smtClean="0">
                              <a:latin typeface="Cambria Math" panose="02040503050406030204" pitchFamily="18" charset="0"/>
                              <a:ea typeface="Cambria Math" panose="02040503050406030204" pitchFamily="18" charset="0"/>
                            </a:rPr>
                            <m:t>1</m:t>
                          </m:r>
                        </m:sub>
                      </m:sSub>
                    </m:oMath>
                  </m:oMathPara>
                </a14:m>
                <a:endParaRPr lang="en-US" dirty="0"/>
              </a:p>
            </p:txBody>
          </p:sp>
        </mc:Choice>
        <mc:Fallback xmlns="">
          <p:sp>
            <p:nvSpPr>
              <p:cNvPr id="72" name="TextBox 71">
                <a:extLst>
                  <a:ext uri="{FF2B5EF4-FFF2-40B4-BE49-F238E27FC236}">
                    <a16:creationId xmlns:a16="http://schemas.microsoft.com/office/drawing/2014/main" id="{DBD96301-E88E-E954-8930-87F74ECD77A7}"/>
                  </a:ext>
                </a:extLst>
              </p:cNvPr>
              <p:cNvSpPr txBox="1">
                <a:spLocks noRot="1" noChangeAspect="1" noMove="1" noResize="1" noEditPoints="1" noAdjustHandles="1" noChangeArrowheads="1" noChangeShapeType="1" noTextEdit="1"/>
              </p:cNvSpPr>
              <p:nvPr/>
            </p:nvSpPr>
            <p:spPr>
              <a:xfrm>
                <a:off x="2697654" y="2461831"/>
                <a:ext cx="629027" cy="379843"/>
              </a:xfrm>
              <a:prstGeom prst="rect">
                <a:avLst/>
              </a:prstGeom>
              <a:blipFill>
                <a:blip r:embed="rId8"/>
                <a:stretch>
                  <a:fillRect b="-129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B7769CFB-6EC6-46FC-5A88-C0118C27A75F}"/>
                  </a:ext>
                </a:extLst>
              </p:cNvPr>
              <p:cNvSpPr txBox="1"/>
              <p:nvPr/>
            </p:nvSpPr>
            <p:spPr>
              <a:xfrm>
                <a:off x="1825303" y="204459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21</m:t>
                          </m:r>
                        </m:sub>
                      </m:sSub>
                    </m:oMath>
                  </m:oMathPara>
                </a14:m>
                <a:endParaRPr lang="en-US" sz="1400" dirty="0">
                  <a:solidFill>
                    <a:schemeClr val="bg1">
                      <a:lumMod val="95000"/>
                    </a:schemeClr>
                  </a:solidFill>
                </a:endParaRPr>
              </a:p>
            </p:txBody>
          </p:sp>
        </mc:Choice>
        <mc:Fallback xmlns="">
          <p:sp>
            <p:nvSpPr>
              <p:cNvPr id="82" name="TextBox 81">
                <a:extLst>
                  <a:ext uri="{FF2B5EF4-FFF2-40B4-BE49-F238E27FC236}">
                    <a16:creationId xmlns:a16="http://schemas.microsoft.com/office/drawing/2014/main" id="{B7769CFB-6EC6-46FC-5A88-C0118C27A75F}"/>
                  </a:ext>
                </a:extLst>
              </p:cNvPr>
              <p:cNvSpPr txBox="1">
                <a:spLocks noRot="1" noChangeAspect="1" noMove="1" noResize="1" noEditPoints="1" noAdjustHandles="1" noChangeArrowheads="1" noChangeShapeType="1" noTextEdit="1"/>
              </p:cNvSpPr>
              <p:nvPr/>
            </p:nvSpPr>
            <p:spPr>
              <a:xfrm>
                <a:off x="1825303" y="2044593"/>
                <a:ext cx="893237" cy="307777"/>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FFB57805-8ADB-4E2D-DC7E-5C392422D7D8}"/>
                  </a:ext>
                </a:extLst>
              </p:cNvPr>
              <p:cNvSpPr txBox="1"/>
              <p:nvPr/>
            </p:nvSpPr>
            <p:spPr>
              <a:xfrm>
                <a:off x="1825304" y="3221029"/>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1</m:t>
                          </m:r>
                        </m:sub>
                      </m:sSub>
                    </m:oMath>
                  </m:oMathPara>
                </a14:m>
                <a:endParaRPr lang="en-US" sz="1400" dirty="0">
                  <a:solidFill>
                    <a:schemeClr val="bg1">
                      <a:lumMod val="95000"/>
                    </a:schemeClr>
                  </a:solidFill>
                </a:endParaRPr>
              </a:p>
            </p:txBody>
          </p:sp>
        </mc:Choice>
        <mc:Fallback xmlns="">
          <p:sp>
            <p:nvSpPr>
              <p:cNvPr id="83" name="TextBox 82">
                <a:extLst>
                  <a:ext uri="{FF2B5EF4-FFF2-40B4-BE49-F238E27FC236}">
                    <a16:creationId xmlns:a16="http://schemas.microsoft.com/office/drawing/2014/main" id="{FFB57805-8ADB-4E2D-DC7E-5C392422D7D8}"/>
                  </a:ext>
                </a:extLst>
              </p:cNvPr>
              <p:cNvSpPr txBox="1">
                <a:spLocks noRot="1" noChangeAspect="1" noMove="1" noResize="1" noEditPoints="1" noAdjustHandles="1" noChangeArrowheads="1" noChangeShapeType="1" noTextEdit="1"/>
              </p:cNvSpPr>
              <p:nvPr/>
            </p:nvSpPr>
            <p:spPr>
              <a:xfrm>
                <a:off x="1825304" y="3221029"/>
                <a:ext cx="893237" cy="307777"/>
              </a:xfrm>
              <a:prstGeom prst="rect">
                <a:avLst/>
              </a:prstGeom>
              <a:blipFill>
                <a:blip r:embed="rId10"/>
                <a:stretch>
                  <a:fillRect/>
                </a:stretch>
              </a:blipFill>
            </p:spPr>
            <p:txBody>
              <a:bodyPr/>
              <a:lstStyle/>
              <a:p>
                <a:r>
                  <a:rPr lang="en-US">
                    <a:noFill/>
                  </a:rPr>
                  <a:t> </a:t>
                </a:r>
              </a:p>
            </p:txBody>
          </p:sp>
        </mc:Fallback>
      </mc:AlternateContent>
      <p:sp>
        <p:nvSpPr>
          <p:cNvPr id="85" name="TextBox 84">
            <a:extLst>
              <a:ext uri="{FF2B5EF4-FFF2-40B4-BE49-F238E27FC236}">
                <a16:creationId xmlns:a16="http://schemas.microsoft.com/office/drawing/2014/main" id="{DCB550CC-9A3B-A315-497E-91C5258DE595}"/>
              </a:ext>
            </a:extLst>
          </p:cNvPr>
          <p:cNvSpPr txBox="1"/>
          <p:nvPr/>
        </p:nvSpPr>
        <p:spPr>
          <a:xfrm rot="5400000">
            <a:off x="2164786" y="2793352"/>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C7FE4417-81DC-CB91-7D14-32D64BDC76B6}"/>
                  </a:ext>
                </a:extLst>
              </p:cNvPr>
              <p:cNvSpPr txBox="1"/>
              <p:nvPr/>
            </p:nvSpPr>
            <p:spPr>
              <a:xfrm>
                <a:off x="1827243" y="232911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31</m:t>
                          </m:r>
                        </m:sub>
                      </m:sSub>
                    </m:oMath>
                  </m:oMathPara>
                </a14:m>
                <a:endParaRPr lang="en-US" sz="1400" dirty="0">
                  <a:solidFill>
                    <a:schemeClr val="bg1">
                      <a:lumMod val="95000"/>
                    </a:schemeClr>
                  </a:solidFill>
                </a:endParaRPr>
              </a:p>
            </p:txBody>
          </p:sp>
        </mc:Choice>
        <mc:Fallback xmlns="">
          <p:sp>
            <p:nvSpPr>
              <p:cNvPr id="86" name="TextBox 85">
                <a:extLst>
                  <a:ext uri="{FF2B5EF4-FFF2-40B4-BE49-F238E27FC236}">
                    <a16:creationId xmlns:a16="http://schemas.microsoft.com/office/drawing/2014/main" id="{C7FE4417-81DC-CB91-7D14-32D64BDC76B6}"/>
                  </a:ext>
                </a:extLst>
              </p:cNvPr>
              <p:cNvSpPr txBox="1">
                <a:spLocks noRot="1" noChangeAspect="1" noMove="1" noResize="1" noEditPoints="1" noAdjustHandles="1" noChangeArrowheads="1" noChangeShapeType="1" noTextEdit="1"/>
              </p:cNvSpPr>
              <p:nvPr/>
            </p:nvSpPr>
            <p:spPr>
              <a:xfrm>
                <a:off x="1827243" y="2329113"/>
                <a:ext cx="893237" cy="30777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TextBox 110">
                <a:extLst>
                  <a:ext uri="{FF2B5EF4-FFF2-40B4-BE49-F238E27FC236}">
                    <a16:creationId xmlns:a16="http://schemas.microsoft.com/office/drawing/2014/main" id="{5FAC5257-F963-9CA7-2E87-562285DD2840}"/>
                  </a:ext>
                </a:extLst>
              </p:cNvPr>
              <p:cNvSpPr txBox="1"/>
              <p:nvPr/>
            </p:nvSpPr>
            <p:spPr>
              <a:xfrm>
                <a:off x="1558108" y="2450051"/>
                <a:ext cx="4572000"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ea typeface="Cambria Math" panose="02040503050406030204" pitchFamily="18" charset="0"/>
                            </a:rPr>
                            <m:t>𝜀</m:t>
                          </m:r>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111" name="TextBox 110">
                <a:extLst>
                  <a:ext uri="{FF2B5EF4-FFF2-40B4-BE49-F238E27FC236}">
                    <a16:creationId xmlns:a16="http://schemas.microsoft.com/office/drawing/2014/main" id="{5FAC5257-F963-9CA7-2E87-562285DD2840}"/>
                  </a:ext>
                </a:extLst>
              </p:cNvPr>
              <p:cNvSpPr txBox="1">
                <a:spLocks noRot="1" noChangeAspect="1" noMove="1" noResize="1" noEditPoints="1" noAdjustHandles="1" noChangeArrowheads="1" noChangeShapeType="1" noTextEdit="1"/>
              </p:cNvSpPr>
              <p:nvPr/>
            </p:nvSpPr>
            <p:spPr>
              <a:xfrm>
                <a:off x="1558108" y="2450051"/>
                <a:ext cx="4572000" cy="369332"/>
              </a:xfrm>
              <a:prstGeom prst="rect">
                <a:avLst/>
              </a:prstGeom>
              <a:blipFill>
                <a:blip r:embed="rId12"/>
                <a:stretch>
                  <a:fillRect/>
                </a:stretch>
              </a:blipFill>
            </p:spPr>
            <p:txBody>
              <a:bodyPr/>
              <a:lstStyle/>
              <a:p>
                <a:r>
                  <a:rPr lang="en-US">
                    <a:noFill/>
                  </a:rPr>
                  <a:t> </a:t>
                </a:r>
              </a:p>
            </p:txBody>
          </p:sp>
        </mc:Fallback>
      </mc:AlternateContent>
      <p:sp>
        <p:nvSpPr>
          <p:cNvPr id="113" name="TextBox 112">
            <a:extLst>
              <a:ext uri="{FF2B5EF4-FFF2-40B4-BE49-F238E27FC236}">
                <a16:creationId xmlns:a16="http://schemas.microsoft.com/office/drawing/2014/main" id="{1B2DF2C8-FB91-C7BC-A0B6-36ACD958AC54}"/>
              </a:ext>
            </a:extLst>
          </p:cNvPr>
          <p:cNvSpPr txBox="1"/>
          <p:nvPr/>
        </p:nvSpPr>
        <p:spPr>
          <a:xfrm>
            <a:off x="1009970" y="8041729"/>
            <a:ext cx="3227013" cy="307777"/>
          </a:xfrm>
          <a:prstGeom prst="rect">
            <a:avLst/>
          </a:prstGeom>
          <a:noFill/>
        </p:spPr>
        <p:txBody>
          <a:bodyPr wrap="square" rtlCol="0">
            <a:spAutoFit/>
          </a:bodyPr>
          <a:lstStyle/>
          <a:p>
            <a:pPr algn="ctr"/>
            <a:r>
              <a:rPr lang="en-US" sz="1400" dirty="0"/>
              <a:t>The true genetic effect is a fixed value.</a:t>
            </a:r>
          </a:p>
        </p:txBody>
      </p:sp>
      <p:sp>
        <p:nvSpPr>
          <p:cNvPr id="114" name="TextBox 113">
            <a:extLst>
              <a:ext uri="{FF2B5EF4-FFF2-40B4-BE49-F238E27FC236}">
                <a16:creationId xmlns:a16="http://schemas.microsoft.com/office/drawing/2014/main" id="{6AF2F604-EF08-5B3D-5DFC-1EC834B9B0C8}"/>
              </a:ext>
            </a:extLst>
          </p:cNvPr>
          <p:cNvSpPr txBox="1"/>
          <p:nvPr/>
        </p:nvSpPr>
        <p:spPr>
          <a:xfrm>
            <a:off x="4922733" y="8041729"/>
            <a:ext cx="3227013" cy="523220"/>
          </a:xfrm>
          <a:prstGeom prst="rect">
            <a:avLst/>
          </a:prstGeom>
          <a:noFill/>
        </p:spPr>
        <p:txBody>
          <a:bodyPr wrap="square" rtlCol="0">
            <a:spAutoFit/>
          </a:bodyPr>
          <a:lstStyle/>
          <a:p>
            <a:pPr algn="ctr"/>
            <a:r>
              <a:rPr lang="en-US" sz="1400" dirty="0"/>
              <a:t>The true genetic effect comes from a distribution</a:t>
            </a:r>
          </a:p>
        </p:txBody>
      </p:sp>
      <p:sp>
        <p:nvSpPr>
          <p:cNvPr id="2" name="Rounded Rectangle 1">
            <a:extLst>
              <a:ext uri="{FF2B5EF4-FFF2-40B4-BE49-F238E27FC236}">
                <a16:creationId xmlns:a16="http://schemas.microsoft.com/office/drawing/2014/main" id="{2EC90493-4D29-8E66-4940-B8288F7698E0}"/>
              </a:ext>
            </a:extLst>
          </p:cNvPr>
          <p:cNvSpPr/>
          <p:nvPr/>
        </p:nvSpPr>
        <p:spPr>
          <a:xfrm>
            <a:off x="5170311" y="1714795"/>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extBox 4">
            <a:extLst>
              <a:ext uri="{FF2B5EF4-FFF2-40B4-BE49-F238E27FC236}">
                <a16:creationId xmlns:a16="http://schemas.microsoft.com/office/drawing/2014/main" id="{65B3C74D-C52C-2F44-435E-2FA8146EE130}"/>
              </a:ext>
            </a:extLst>
          </p:cNvPr>
          <p:cNvSpPr txBox="1"/>
          <p:nvPr/>
        </p:nvSpPr>
        <p:spPr>
          <a:xfrm>
            <a:off x="5610061" y="2458489"/>
            <a:ext cx="300082" cy="369332"/>
          </a:xfrm>
          <a:prstGeom prst="rect">
            <a:avLst/>
          </a:prstGeom>
          <a:noFill/>
        </p:spPr>
        <p:txBody>
          <a:bodyPr wrap="none" rtlCol="0">
            <a:spAutoFit/>
          </a:bodyPr>
          <a:lstStyle/>
          <a:p>
            <a:r>
              <a:rPr lang="en-US" dirty="0"/>
              <a:t>=</a:t>
            </a:r>
          </a:p>
        </p:txBody>
      </p:sp>
      <p:sp>
        <p:nvSpPr>
          <p:cNvPr id="6" name="Rounded Rectangle 5">
            <a:extLst>
              <a:ext uri="{FF2B5EF4-FFF2-40B4-BE49-F238E27FC236}">
                <a16:creationId xmlns:a16="http://schemas.microsoft.com/office/drawing/2014/main" id="{71F9D3EB-9A34-744B-1C2E-7A17567DCF75}"/>
              </a:ext>
            </a:extLst>
          </p:cNvPr>
          <p:cNvSpPr/>
          <p:nvPr/>
        </p:nvSpPr>
        <p:spPr>
          <a:xfrm>
            <a:off x="6119546" y="1714795"/>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ounded Rectangle 7">
            <a:extLst>
              <a:ext uri="{FF2B5EF4-FFF2-40B4-BE49-F238E27FC236}">
                <a16:creationId xmlns:a16="http://schemas.microsoft.com/office/drawing/2014/main" id="{A35A583F-7A55-0B87-5F4C-FF47C7FE612B}"/>
              </a:ext>
            </a:extLst>
          </p:cNvPr>
          <p:cNvSpPr/>
          <p:nvPr/>
        </p:nvSpPr>
        <p:spPr>
          <a:xfrm>
            <a:off x="7676755" y="1714148"/>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TextBox 10">
            <a:extLst>
              <a:ext uri="{FF2B5EF4-FFF2-40B4-BE49-F238E27FC236}">
                <a16:creationId xmlns:a16="http://schemas.microsoft.com/office/drawing/2014/main" id="{E1E6B845-C889-8383-EC1F-F89DDF1ACB95}"/>
              </a:ext>
            </a:extLst>
          </p:cNvPr>
          <p:cNvSpPr txBox="1"/>
          <p:nvPr/>
        </p:nvSpPr>
        <p:spPr>
          <a:xfrm>
            <a:off x="7280750" y="2458488"/>
            <a:ext cx="300082"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8DC57AFC-C848-171E-980E-9D64435177BF}"/>
                  </a:ext>
                </a:extLst>
              </p:cNvPr>
              <p:cNvSpPr txBox="1"/>
              <p:nvPr/>
            </p:nvSpPr>
            <p:spPr>
              <a:xfrm>
                <a:off x="5159622" y="3681712"/>
                <a:ext cx="450439"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Trait</a:t>
                </a:r>
              </a:p>
            </p:txBody>
          </p:sp>
        </mc:Choice>
        <mc:Fallback xmlns="">
          <p:sp>
            <p:nvSpPr>
              <p:cNvPr id="22" name="TextBox 21">
                <a:extLst>
                  <a:ext uri="{FF2B5EF4-FFF2-40B4-BE49-F238E27FC236}">
                    <a16:creationId xmlns:a16="http://schemas.microsoft.com/office/drawing/2014/main" id="{8DC57AFC-C848-171E-980E-9D64435177BF}"/>
                  </a:ext>
                </a:extLst>
              </p:cNvPr>
              <p:cNvSpPr txBox="1">
                <a:spLocks noRot="1" noChangeAspect="1" noMove="1" noResize="1" noEditPoints="1" noAdjustHandles="1" noChangeArrowheads="1" noChangeShapeType="1" noTextEdit="1"/>
              </p:cNvSpPr>
              <p:nvPr/>
            </p:nvSpPr>
            <p:spPr>
              <a:xfrm>
                <a:off x="5159622" y="3681712"/>
                <a:ext cx="450439" cy="400110"/>
              </a:xfrm>
              <a:prstGeom prst="rect">
                <a:avLst/>
              </a:prstGeom>
              <a:blipFill>
                <a:blip r:embed="rId13"/>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26C805AD-02AC-13BE-AD57-7D21E1818DB8}"/>
                  </a:ext>
                </a:extLst>
              </p:cNvPr>
              <p:cNvSpPr txBox="1"/>
              <p:nvPr/>
            </p:nvSpPr>
            <p:spPr>
              <a:xfrm>
                <a:off x="5807075" y="3681712"/>
                <a:ext cx="745310"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i="1">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Genotype</a:t>
                </a:r>
              </a:p>
            </p:txBody>
          </p:sp>
        </mc:Choice>
        <mc:Fallback xmlns="">
          <p:sp>
            <p:nvSpPr>
              <p:cNvPr id="29" name="TextBox 28">
                <a:extLst>
                  <a:ext uri="{FF2B5EF4-FFF2-40B4-BE49-F238E27FC236}">
                    <a16:creationId xmlns:a16="http://schemas.microsoft.com/office/drawing/2014/main" id="{26C805AD-02AC-13BE-AD57-7D21E1818DB8}"/>
                  </a:ext>
                </a:extLst>
              </p:cNvPr>
              <p:cNvSpPr txBox="1">
                <a:spLocks noRot="1" noChangeAspect="1" noMove="1" noResize="1" noEditPoints="1" noAdjustHandles="1" noChangeArrowheads="1" noChangeShapeType="1" noTextEdit="1"/>
              </p:cNvSpPr>
              <p:nvPr/>
            </p:nvSpPr>
            <p:spPr>
              <a:xfrm>
                <a:off x="5807075" y="3681712"/>
                <a:ext cx="745310" cy="400110"/>
              </a:xfrm>
              <a:prstGeom prst="rect">
                <a:avLst/>
              </a:prstGeom>
              <a:blipFill>
                <a:blip r:embed="rId14"/>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408DC25F-7B4A-640D-F2C1-2CA15777E6E7}"/>
                  </a:ext>
                </a:extLst>
              </p:cNvPr>
              <p:cNvSpPr txBox="1"/>
              <p:nvPr/>
            </p:nvSpPr>
            <p:spPr>
              <a:xfrm>
                <a:off x="7500653" y="3681712"/>
                <a:ext cx="745310"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Error</a:t>
                </a:r>
              </a:p>
            </p:txBody>
          </p:sp>
        </mc:Choice>
        <mc:Fallback xmlns="">
          <p:sp>
            <p:nvSpPr>
              <p:cNvPr id="31" name="TextBox 30">
                <a:extLst>
                  <a:ext uri="{FF2B5EF4-FFF2-40B4-BE49-F238E27FC236}">
                    <a16:creationId xmlns:a16="http://schemas.microsoft.com/office/drawing/2014/main" id="{408DC25F-7B4A-640D-F2C1-2CA15777E6E7}"/>
                  </a:ext>
                </a:extLst>
              </p:cNvPr>
              <p:cNvSpPr txBox="1">
                <a:spLocks noRot="1" noChangeAspect="1" noMove="1" noResize="1" noEditPoints="1" noAdjustHandles="1" noChangeArrowheads="1" noChangeShapeType="1" noTextEdit="1"/>
              </p:cNvSpPr>
              <p:nvPr/>
            </p:nvSpPr>
            <p:spPr>
              <a:xfrm>
                <a:off x="7500653" y="3681712"/>
                <a:ext cx="745310" cy="400110"/>
              </a:xfrm>
              <a:prstGeom prst="rect">
                <a:avLst/>
              </a:prstGeom>
              <a:blipFill>
                <a:blip r:embed="rId15"/>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3996417F-78C5-7D44-6877-8A958E7E7303}"/>
                  </a:ext>
                </a:extLst>
              </p:cNvPr>
              <p:cNvSpPr txBox="1"/>
              <p:nvPr/>
            </p:nvSpPr>
            <p:spPr>
              <a:xfrm>
                <a:off x="5834283" y="170019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11</m:t>
                          </m:r>
                        </m:sub>
                      </m:sSub>
                    </m:oMath>
                  </m:oMathPara>
                </a14:m>
                <a:endParaRPr lang="en-US" sz="1400" dirty="0">
                  <a:solidFill>
                    <a:schemeClr val="bg1">
                      <a:lumMod val="95000"/>
                    </a:schemeClr>
                  </a:solidFill>
                </a:endParaRPr>
              </a:p>
            </p:txBody>
          </p:sp>
        </mc:Choice>
        <mc:Fallback xmlns="">
          <p:sp>
            <p:nvSpPr>
              <p:cNvPr id="33" name="TextBox 32">
                <a:extLst>
                  <a:ext uri="{FF2B5EF4-FFF2-40B4-BE49-F238E27FC236}">
                    <a16:creationId xmlns:a16="http://schemas.microsoft.com/office/drawing/2014/main" id="{3996417F-78C5-7D44-6877-8A958E7E7303}"/>
                  </a:ext>
                </a:extLst>
              </p:cNvPr>
              <p:cNvSpPr txBox="1">
                <a:spLocks noRot="1" noChangeAspect="1" noMove="1" noResize="1" noEditPoints="1" noAdjustHandles="1" noChangeArrowheads="1" noChangeShapeType="1" noTextEdit="1"/>
              </p:cNvSpPr>
              <p:nvPr/>
            </p:nvSpPr>
            <p:spPr>
              <a:xfrm>
                <a:off x="5834283" y="1700190"/>
                <a:ext cx="893237" cy="307777"/>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D6F41DFB-FE32-9B89-90F2-8A5EBE1DB853}"/>
                  </a:ext>
                </a:extLst>
              </p:cNvPr>
              <p:cNvSpPr txBox="1"/>
              <p:nvPr/>
            </p:nvSpPr>
            <p:spPr>
              <a:xfrm>
                <a:off x="5032458" y="2470598"/>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35" name="TextBox 34">
                <a:extLst>
                  <a:ext uri="{FF2B5EF4-FFF2-40B4-BE49-F238E27FC236}">
                    <a16:creationId xmlns:a16="http://schemas.microsoft.com/office/drawing/2014/main" id="{D6F41DFB-FE32-9B89-90F2-8A5EBE1DB853}"/>
                  </a:ext>
                </a:extLst>
              </p:cNvPr>
              <p:cNvSpPr txBox="1">
                <a:spLocks noRot="1" noChangeAspect="1" noMove="1" noResize="1" noEditPoints="1" noAdjustHandles="1" noChangeArrowheads="1" noChangeShapeType="1" noTextEdit="1"/>
              </p:cNvSpPr>
              <p:nvPr/>
            </p:nvSpPr>
            <p:spPr>
              <a:xfrm>
                <a:off x="5032458" y="2470598"/>
                <a:ext cx="592422"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3F6BC494-702D-EF74-62AA-2E8A4B9CFF13}"/>
                  </a:ext>
                </a:extLst>
              </p:cNvPr>
              <p:cNvSpPr txBox="1"/>
              <p:nvPr/>
            </p:nvSpPr>
            <p:spPr>
              <a:xfrm>
                <a:off x="6328646" y="2460102"/>
                <a:ext cx="5965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37" name="TextBox 36">
                <a:extLst>
                  <a:ext uri="{FF2B5EF4-FFF2-40B4-BE49-F238E27FC236}">
                    <a16:creationId xmlns:a16="http://schemas.microsoft.com/office/drawing/2014/main" id="{3F6BC494-702D-EF74-62AA-2E8A4B9CFF13}"/>
                  </a:ext>
                </a:extLst>
              </p:cNvPr>
              <p:cNvSpPr txBox="1">
                <a:spLocks noRot="1" noChangeAspect="1" noMove="1" noResize="1" noEditPoints="1" noAdjustHandles="1" noChangeArrowheads="1" noChangeShapeType="1" noTextEdit="1"/>
              </p:cNvSpPr>
              <p:nvPr/>
            </p:nvSpPr>
            <p:spPr>
              <a:xfrm>
                <a:off x="6328646" y="2460102"/>
                <a:ext cx="596578" cy="369332"/>
              </a:xfrm>
              <a:prstGeom prst="rect">
                <a:avLst/>
              </a:prstGeom>
              <a:blipFill>
                <a:blip r:embed="rId7"/>
                <a:stretch>
                  <a:fillRect/>
                </a:stretch>
              </a:blipFill>
            </p:spPr>
            <p:txBody>
              <a:bodyPr/>
              <a:lstStyle/>
              <a:p>
                <a:r>
                  <a:rPr lang="en-US">
                    <a:noFill/>
                  </a:rPr>
                  <a:t> </a:t>
                </a:r>
              </a:p>
            </p:txBody>
          </p:sp>
        </mc:Fallback>
      </mc:AlternateContent>
      <p:sp>
        <p:nvSpPr>
          <p:cNvPr id="38" name="Rounded Rectangle 37">
            <a:extLst>
              <a:ext uri="{FF2B5EF4-FFF2-40B4-BE49-F238E27FC236}">
                <a16:creationId xmlns:a16="http://schemas.microsoft.com/office/drawing/2014/main" id="{A162EB54-FB35-BAD1-9A80-AC99257C71D4}"/>
              </a:ext>
            </a:extLst>
          </p:cNvPr>
          <p:cNvSpPr/>
          <p:nvPr/>
        </p:nvSpPr>
        <p:spPr>
          <a:xfrm>
            <a:off x="6808712" y="2470598"/>
            <a:ext cx="405922" cy="369332"/>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3CC1A0A-D54F-20DF-9728-FB599DFAC312}"/>
                  </a:ext>
                </a:extLst>
              </p:cNvPr>
              <p:cNvSpPr txBox="1"/>
              <p:nvPr/>
            </p:nvSpPr>
            <p:spPr>
              <a:xfrm>
                <a:off x="6706633" y="2461831"/>
                <a:ext cx="629027" cy="3798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𝛽</m:t>
                          </m:r>
                        </m:e>
                        <m:sub>
                          <m:r>
                            <a:rPr lang="en-US" sz="1800" b="0" i="1" smtClean="0">
                              <a:latin typeface="Cambria Math" panose="02040503050406030204" pitchFamily="18" charset="0"/>
                              <a:ea typeface="Cambria Math" panose="02040503050406030204" pitchFamily="18" charset="0"/>
                            </a:rPr>
                            <m:t>1</m:t>
                          </m:r>
                        </m:sub>
                      </m:sSub>
                    </m:oMath>
                  </m:oMathPara>
                </a14:m>
                <a:endParaRPr lang="en-US" dirty="0"/>
              </a:p>
            </p:txBody>
          </p:sp>
        </mc:Choice>
        <mc:Fallback xmlns="">
          <p:sp>
            <p:nvSpPr>
              <p:cNvPr id="39" name="TextBox 38">
                <a:extLst>
                  <a:ext uri="{FF2B5EF4-FFF2-40B4-BE49-F238E27FC236}">
                    <a16:creationId xmlns:a16="http://schemas.microsoft.com/office/drawing/2014/main" id="{83CC1A0A-D54F-20DF-9728-FB599DFAC312}"/>
                  </a:ext>
                </a:extLst>
              </p:cNvPr>
              <p:cNvSpPr txBox="1">
                <a:spLocks noRot="1" noChangeAspect="1" noMove="1" noResize="1" noEditPoints="1" noAdjustHandles="1" noChangeArrowheads="1" noChangeShapeType="1" noTextEdit="1"/>
              </p:cNvSpPr>
              <p:nvPr/>
            </p:nvSpPr>
            <p:spPr>
              <a:xfrm>
                <a:off x="6706633" y="2461831"/>
                <a:ext cx="629027" cy="379843"/>
              </a:xfrm>
              <a:prstGeom prst="rect">
                <a:avLst/>
              </a:prstGeom>
              <a:blipFill>
                <a:blip r:embed="rId17"/>
                <a:stretch>
                  <a:fillRect b="-129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63D8F71B-5626-70DC-7C98-F80894C1E72A}"/>
                  </a:ext>
                </a:extLst>
              </p:cNvPr>
              <p:cNvSpPr txBox="1"/>
              <p:nvPr/>
            </p:nvSpPr>
            <p:spPr>
              <a:xfrm>
                <a:off x="5834282" y="204459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21</m:t>
                          </m:r>
                        </m:sub>
                      </m:sSub>
                    </m:oMath>
                  </m:oMathPara>
                </a14:m>
                <a:endParaRPr lang="en-US" sz="1400" dirty="0">
                  <a:solidFill>
                    <a:schemeClr val="bg1">
                      <a:lumMod val="95000"/>
                    </a:schemeClr>
                  </a:solidFill>
                </a:endParaRPr>
              </a:p>
            </p:txBody>
          </p:sp>
        </mc:Choice>
        <mc:Fallback xmlns="">
          <p:sp>
            <p:nvSpPr>
              <p:cNvPr id="40" name="TextBox 39">
                <a:extLst>
                  <a:ext uri="{FF2B5EF4-FFF2-40B4-BE49-F238E27FC236}">
                    <a16:creationId xmlns:a16="http://schemas.microsoft.com/office/drawing/2014/main" id="{63D8F71B-5626-70DC-7C98-F80894C1E72A}"/>
                  </a:ext>
                </a:extLst>
              </p:cNvPr>
              <p:cNvSpPr txBox="1">
                <a:spLocks noRot="1" noChangeAspect="1" noMove="1" noResize="1" noEditPoints="1" noAdjustHandles="1" noChangeArrowheads="1" noChangeShapeType="1" noTextEdit="1"/>
              </p:cNvSpPr>
              <p:nvPr/>
            </p:nvSpPr>
            <p:spPr>
              <a:xfrm>
                <a:off x="5834282" y="2044593"/>
                <a:ext cx="893237" cy="307777"/>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F344B024-3163-601A-EC1B-42874B644F74}"/>
                  </a:ext>
                </a:extLst>
              </p:cNvPr>
              <p:cNvSpPr txBox="1"/>
              <p:nvPr/>
            </p:nvSpPr>
            <p:spPr>
              <a:xfrm>
                <a:off x="5834283" y="3221029"/>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1</m:t>
                          </m:r>
                        </m:sub>
                      </m:sSub>
                    </m:oMath>
                  </m:oMathPara>
                </a14:m>
                <a:endParaRPr lang="en-US" sz="1400" dirty="0">
                  <a:solidFill>
                    <a:schemeClr val="bg1">
                      <a:lumMod val="95000"/>
                    </a:schemeClr>
                  </a:solidFill>
                </a:endParaRPr>
              </a:p>
            </p:txBody>
          </p:sp>
        </mc:Choice>
        <mc:Fallback xmlns="">
          <p:sp>
            <p:nvSpPr>
              <p:cNvPr id="41" name="TextBox 40">
                <a:extLst>
                  <a:ext uri="{FF2B5EF4-FFF2-40B4-BE49-F238E27FC236}">
                    <a16:creationId xmlns:a16="http://schemas.microsoft.com/office/drawing/2014/main" id="{F344B024-3163-601A-EC1B-42874B644F74}"/>
                  </a:ext>
                </a:extLst>
              </p:cNvPr>
              <p:cNvSpPr txBox="1">
                <a:spLocks noRot="1" noChangeAspect="1" noMove="1" noResize="1" noEditPoints="1" noAdjustHandles="1" noChangeArrowheads="1" noChangeShapeType="1" noTextEdit="1"/>
              </p:cNvSpPr>
              <p:nvPr/>
            </p:nvSpPr>
            <p:spPr>
              <a:xfrm>
                <a:off x="5834283" y="3221029"/>
                <a:ext cx="893237" cy="307777"/>
              </a:xfrm>
              <a:prstGeom prst="rect">
                <a:avLst/>
              </a:prstGeom>
              <a:blipFill>
                <a:blip r:embed="rId19"/>
                <a:stretch>
                  <a:fillRect/>
                </a:stretch>
              </a:blipFill>
            </p:spPr>
            <p:txBody>
              <a:bodyPr/>
              <a:lstStyle/>
              <a:p>
                <a:r>
                  <a:rPr lang="en-US">
                    <a:noFill/>
                  </a:rPr>
                  <a:t> </a:t>
                </a:r>
              </a:p>
            </p:txBody>
          </p:sp>
        </mc:Fallback>
      </mc:AlternateContent>
      <p:sp>
        <p:nvSpPr>
          <p:cNvPr id="42" name="TextBox 41">
            <a:extLst>
              <a:ext uri="{FF2B5EF4-FFF2-40B4-BE49-F238E27FC236}">
                <a16:creationId xmlns:a16="http://schemas.microsoft.com/office/drawing/2014/main" id="{3BC489A1-AFE8-4A70-2825-C296FCAB673A}"/>
              </a:ext>
            </a:extLst>
          </p:cNvPr>
          <p:cNvSpPr txBox="1"/>
          <p:nvPr/>
        </p:nvSpPr>
        <p:spPr>
          <a:xfrm rot="5400000">
            <a:off x="6173765" y="2793352"/>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F499E3E1-BBE7-32CB-B95E-A3206289F128}"/>
                  </a:ext>
                </a:extLst>
              </p:cNvPr>
              <p:cNvSpPr txBox="1"/>
              <p:nvPr/>
            </p:nvSpPr>
            <p:spPr>
              <a:xfrm>
                <a:off x="5836222" y="232911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31</m:t>
                          </m:r>
                        </m:sub>
                      </m:sSub>
                    </m:oMath>
                  </m:oMathPara>
                </a14:m>
                <a:endParaRPr lang="en-US" sz="1400" dirty="0">
                  <a:solidFill>
                    <a:schemeClr val="bg1">
                      <a:lumMod val="95000"/>
                    </a:schemeClr>
                  </a:solidFill>
                </a:endParaRPr>
              </a:p>
            </p:txBody>
          </p:sp>
        </mc:Choice>
        <mc:Fallback xmlns="">
          <p:sp>
            <p:nvSpPr>
              <p:cNvPr id="44" name="TextBox 43">
                <a:extLst>
                  <a:ext uri="{FF2B5EF4-FFF2-40B4-BE49-F238E27FC236}">
                    <a16:creationId xmlns:a16="http://schemas.microsoft.com/office/drawing/2014/main" id="{F499E3E1-BBE7-32CB-B95E-A3206289F128}"/>
                  </a:ext>
                </a:extLst>
              </p:cNvPr>
              <p:cNvSpPr txBox="1">
                <a:spLocks noRot="1" noChangeAspect="1" noMove="1" noResize="1" noEditPoints="1" noAdjustHandles="1" noChangeArrowheads="1" noChangeShapeType="1" noTextEdit="1"/>
              </p:cNvSpPr>
              <p:nvPr/>
            </p:nvSpPr>
            <p:spPr>
              <a:xfrm>
                <a:off x="5836222" y="2329113"/>
                <a:ext cx="893237" cy="307777"/>
              </a:xfrm>
              <a:prstGeom prst="rect">
                <a:avLst/>
              </a:prstGeom>
              <a:blipFill>
                <a:blip r:embed="rId20"/>
                <a:stretch>
                  <a:fillRect/>
                </a:stretch>
              </a:blipFill>
            </p:spPr>
            <p:txBody>
              <a:bodyPr/>
              <a:lstStyle/>
              <a:p>
                <a:r>
                  <a:rPr lang="en-US">
                    <a:noFill/>
                  </a:rPr>
                  <a:t> </a:t>
                </a:r>
              </a:p>
            </p:txBody>
          </p:sp>
        </mc:Fallback>
      </mc:AlternateContent>
      <p:graphicFrame>
        <p:nvGraphicFramePr>
          <p:cNvPr id="46" name="Chart 45">
            <a:extLst>
              <a:ext uri="{FF2B5EF4-FFF2-40B4-BE49-F238E27FC236}">
                <a16:creationId xmlns:a16="http://schemas.microsoft.com/office/drawing/2014/main" id="{7074C016-B0C8-B147-3A2B-00D6B3F754AE}"/>
              </a:ext>
            </a:extLst>
          </p:cNvPr>
          <p:cNvGraphicFramePr/>
          <p:nvPr>
            <p:extLst>
              <p:ext uri="{D42A27DB-BD31-4B8C-83A1-F6EECF244321}">
                <p14:modId xmlns:p14="http://schemas.microsoft.com/office/powerpoint/2010/main" val="4125298278"/>
              </p:ext>
            </p:extLst>
          </p:nvPr>
        </p:nvGraphicFramePr>
        <p:xfrm>
          <a:off x="4932909" y="4463839"/>
          <a:ext cx="3068074" cy="3219181"/>
        </p:xfrm>
        <a:graphic>
          <a:graphicData uri="http://schemas.openxmlformats.org/drawingml/2006/chart">
            <c:chart xmlns:c="http://schemas.openxmlformats.org/drawingml/2006/chart" xmlns:r="http://schemas.openxmlformats.org/officeDocument/2006/relationships" r:id="rId21"/>
          </a:graphicData>
        </a:graphic>
      </p:graphicFrame>
      <p:graphicFrame>
        <p:nvGraphicFramePr>
          <p:cNvPr id="51" name="Chart 50">
            <a:extLst>
              <a:ext uri="{FF2B5EF4-FFF2-40B4-BE49-F238E27FC236}">
                <a16:creationId xmlns:a16="http://schemas.microsoft.com/office/drawing/2014/main" id="{1979AF9E-87BB-40AD-0AAF-FD65BB6EE198}"/>
              </a:ext>
            </a:extLst>
          </p:cNvPr>
          <p:cNvGraphicFramePr/>
          <p:nvPr>
            <p:extLst>
              <p:ext uri="{D42A27DB-BD31-4B8C-83A1-F6EECF244321}">
                <p14:modId xmlns:p14="http://schemas.microsoft.com/office/powerpoint/2010/main" val="3842398903"/>
              </p:ext>
            </p:extLst>
          </p:nvPr>
        </p:nvGraphicFramePr>
        <p:xfrm>
          <a:off x="1161769" y="4463472"/>
          <a:ext cx="3068074" cy="3219181"/>
        </p:xfrm>
        <a:graphic>
          <a:graphicData uri="http://schemas.openxmlformats.org/drawingml/2006/chart">
            <c:chart xmlns:c="http://schemas.openxmlformats.org/drawingml/2006/chart" xmlns:r="http://schemas.openxmlformats.org/officeDocument/2006/relationships" r:id="rId22"/>
          </a:graphicData>
        </a:graphic>
      </p:graphicFrame>
      <p:sp>
        <p:nvSpPr>
          <p:cNvPr id="60" name="Freeform 59">
            <a:extLst>
              <a:ext uri="{FF2B5EF4-FFF2-40B4-BE49-F238E27FC236}">
                <a16:creationId xmlns:a16="http://schemas.microsoft.com/office/drawing/2014/main" id="{691166DE-97A2-003F-E2EC-E7F95C3B9420}"/>
              </a:ext>
            </a:extLst>
          </p:cNvPr>
          <p:cNvSpPr/>
          <p:nvPr/>
        </p:nvSpPr>
        <p:spPr>
          <a:xfrm>
            <a:off x="5509727" y="5215325"/>
            <a:ext cx="2171984" cy="1731227"/>
          </a:xfrm>
          <a:custGeom>
            <a:avLst/>
            <a:gdLst>
              <a:gd name="connsiteX0" fmla="*/ 0 w 4169044"/>
              <a:gd name="connsiteY0" fmla="*/ 1921825 h 1952822"/>
              <a:gd name="connsiteX1" fmla="*/ 1627322 w 4169044"/>
              <a:gd name="connsiteY1" fmla="*/ 1580862 h 1952822"/>
              <a:gd name="connsiteX2" fmla="*/ 2448733 w 4169044"/>
              <a:gd name="connsiteY2" fmla="*/ 35 h 1952822"/>
              <a:gd name="connsiteX3" fmla="*/ 3068665 w 4169044"/>
              <a:gd name="connsiteY3" fmla="*/ 1627357 h 1952822"/>
              <a:gd name="connsiteX4" fmla="*/ 4169044 w 4169044"/>
              <a:gd name="connsiteY4" fmla="*/ 1952822 h 19528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044" h="1952822">
                <a:moveTo>
                  <a:pt x="0" y="1921825"/>
                </a:moveTo>
                <a:cubicBezTo>
                  <a:pt x="609600" y="1911492"/>
                  <a:pt x="1219200" y="1901160"/>
                  <a:pt x="1627322" y="1580862"/>
                </a:cubicBezTo>
                <a:cubicBezTo>
                  <a:pt x="2035444" y="1260564"/>
                  <a:pt x="2208509" y="-7714"/>
                  <a:pt x="2448733" y="35"/>
                </a:cubicBezTo>
                <a:cubicBezTo>
                  <a:pt x="2688957" y="7784"/>
                  <a:pt x="2781947" y="1301893"/>
                  <a:pt x="3068665" y="1627357"/>
                </a:cubicBezTo>
                <a:cubicBezTo>
                  <a:pt x="3355383" y="1952821"/>
                  <a:pt x="3936570" y="1893412"/>
                  <a:pt x="4169044" y="1952822"/>
                </a:cubicBezTo>
              </a:path>
            </a:pathLst>
          </a:custGeom>
          <a:noFill/>
          <a:ln w="28575">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255DC869-622F-8F49-66B0-4C9E2353E1BA}"/>
                  </a:ext>
                </a:extLst>
              </p:cNvPr>
              <p:cNvSpPr txBox="1"/>
              <p:nvPr/>
            </p:nvSpPr>
            <p:spPr>
              <a:xfrm>
                <a:off x="5587308" y="2431979"/>
                <a:ext cx="4572000"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ea typeface="Cambria Math" panose="02040503050406030204" pitchFamily="18" charset="0"/>
                            </a:rPr>
                            <m:t>𝜀</m:t>
                          </m:r>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61" name="TextBox 60">
                <a:extLst>
                  <a:ext uri="{FF2B5EF4-FFF2-40B4-BE49-F238E27FC236}">
                    <a16:creationId xmlns:a16="http://schemas.microsoft.com/office/drawing/2014/main" id="{255DC869-622F-8F49-66B0-4C9E2353E1BA}"/>
                  </a:ext>
                </a:extLst>
              </p:cNvPr>
              <p:cNvSpPr txBox="1">
                <a:spLocks noRot="1" noChangeAspect="1" noMove="1" noResize="1" noEditPoints="1" noAdjustHandles="1" noChangeArrowheads="1" noChangeShapeType="1" noTextEdit="1"/>
              </p:cNvSpPr>
              <p:nvPr/>
            </p:nvSpPr>
            <p:spPr>
              <a:xfrm>
                <a:off x="5587308" y="2431979"/>
                <a:ext cx="4572000" cy="369332"/>
              </a:xfrm>
              <a:prstGeom prst="rect">
                <a:avLst/>
              </a:prstGeom>
              <a:blipFill>
                <a:blip r:embed="rId23"/>
                <a:stretch>
                  <a:fillRect/>
                </a:stretch>
              </a:blipFill>
            </p:spPr>
            <p:txBody>
              <a:bodyPr/>
              <a:lstStyle/>
              <a:p>
                <a:r>
                  <a:rPr lang="en-US">
                    <a:noFill/>
                  </a:rPr>
                  <a:t> </a:t>
                </a:r>
              </a:p>
            </p:txBody>
          </p:sp>
        </mc:Fallback>
      </mc:AlternateContent>
      <p:sp>
        <p:nvSpPr>
          <p:cNvPr id="62" name="Down Arrow 61">
            <a:extLst>
              <a:ext uri="{FF2B5EF4-FFF2-40B4-BE49-F238E27FC236}">
                <a16:creationId xmlns:a16="http://schemas.microsoft.com/office/drawing/2014/main" id="{E4B4C987-C7B8-888B-A570-74F232EE56D0}"/>
              </a:ext>
            </a:extLst>
          </p:cNvPr>
          <p:cNvSpPr/>
          <p:nvPr/>
        </p:nvSpPr>
        <p:spPr>
          <a:xfrm>
            <a:off x="2910123" y="2895986"/>
            <a:ext cx="197851" cy="1676014"/>
          </a:xfrm>
          <a:prstGeom prst="downArrow">
            <a:avLst/>
          </a:prstGeom>
          <a:solidFill>
            <a:schemeClr val="accent5">
              <a:lumMod val="40000"/>
              <a:lumOff val="60000"/>
            </a:schemeClr>
          </a:solidFill>
          <a:ln>
            <a:solidFill>
              <a:schemeClr val="accent5">
                <a:lumMod val="40000"/>
                <a:lumOff val="60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Down Arrow 62">
            <a:extLst>
              <a:ext uri="{FF2B5EF4-FFF2-40B4-BE49-F238E27FC236}">
                <a16:creationId xmlns:a16="http://schemas.microsoft.com/office/drawing/2014/main" id="{19735FE1-F84C-22F6-553E-084D01236FDB}"/>
              </a:ext>
            </a:extLst>
          </p:cNvPr>
          <p:cNvSpPr/>
          <p:nvPr/>
        </p:nvSpPr>
        <p:spPr>
          <a:xfrm>
            <a:off x="6947991" y="2893311"/>
            <a:ext cx="160966" cy="1678689"/>
          </a:xfrm>
          <a:prstGeom prst="downArrow">
            <a:avLst/>
          </a:prstGeom>
          <a:solidFill>
            <a:schemeClr val="accent5">
              <a:lumMod val="40000"/>
              <a:lumOff val="60000"/>
            </a:schemeClr>
          </a:solidFill>
          <a:ln>
            <a:solidFill>
              <a:schemeClr val="accent5">
                <a:lumMod val="40000"/>
                <a:lumOff val="60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1549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4EBC06-24E9-8E73-5AAB-F5CFB6963B9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F22C7AA-7B47-FCA0-5399-E5BC82EE726A}"/>
              </a:ext>
            </a:extLst>
          </p:cNvPr>
          <p:cNvSpPr txBox="1"/>
          <p:nvPr/>
        </p:nvSpPr>
        <p:spPr>
          <a:xfrm>
            <a:off x="1500328" y="99254"/>
            <a:ext cx="6143344" cy="400110"/>
          </a:xfrm>
          <a:prstGeom prst="rect">
            <a:avLst/>
          </a:prstGeom>
          <a:noFill/>
        </p:spPr>
        <p:txBody>
          <a:bodyPr wrap="square" rtlCol="0" anchor="ctr">
            <a:spAutoFit/>
          </a:bodyPr>
          <a:lstStyle/>
          <a:p>
            <a:pPr algn="ctr"/>
            <a:r>
              <a:rPr lang="en-US" sz="2000" b="1" dirty="0"/>
              <a:t>Proportion of Variance Explain (PVE) and Heritability</a:t>
            </a:r>
          </a:p>
        </p:txBody>
      </p:sp>
      <p:sp>
        <p:nvSpPr>
          <p:cNvPr id="3" name="TextBox 2">
            <a:extLst>
              <a:ext uri="{FF2B5EF4-FFF2-40B4-BE49-F238E27FC236}">
                <a16:creationId xmlns:a16="http://schemas.microsoft.com/office/drawing/2014/main" id="{F44E5F7B-4907-086A-8830-FEE7C1F2F3AC}"/>
              </a:ext>
            </a:extLst>
          </p:cNvPr>
          <p:cNvSpPr txBox="1"/>
          <p:nvPr/>
        </p:nvSpPr>
        <p:spPr>
          <a:xfrm>
            <a:off x="1250328" y="541528"/>
            <a:ext cx="6643343" cy="461665"/>
          </a:xfrm>
          <a:prstGeom prst="rect">
            <a:avLst/>
          </a:prstGeom>
          <a:noFill/>
        </p:spPr>
        <p:txBody>
          <a:bodyPr wrap="square" rtlCol="0">
            <a:spAutoFit/>
          </a:bodyPr>
          <a:lstStyle/>
          <a:p>
            <a:pPr algn="ctr"/>
            <a:r>
              <a:rPr lang="en-US" sz="1200" dirty="0"/>
              <a:t>measures how much of the total variation in a trait (like height or disease risk) can be attributed to specific variables in the statistical model (e.g., genetic variants).</a:t>
            </a:r>
          </a:p>
        </p:txBody>
      </p:sp>
      <p:graphicFrame>
        <p:nvGraphicFramePr>
          <p:cNvPr id="11" name="Chart 10">
            <a:extLst>
              <a:ext uri="{FF2B5EF4-FFF2-40B4-BE49-F238E27FC236}">
                <a16:creationId xmlns:a16="http://schemas.microsoft.com/office/drawing/2014/main" id="{0F9A791B-7F7B-668B-9DED-A9AF0B2BF721}"/>
              </a:ext>
            </a:extLst>
          </p:cNvPr>
          <p:cNvGraphicFramePr/>
          <p:nvPr>
            <p:extLst>
              <p:ext uri="{D42A27DB-BD31-4B8C-83A1-F6EECF244321}">
                <p14:modId xmlns:p14="http://schemas.microsoft.com/office/powerpoint/2010/main" val="3589293621"/>
              </p:ext>
            </p:extLst>
          </p:nvPr>
        </p:nvGraphicFramePr>
        <p:xfrm>
          <a:off x="-51537" y="1425388"/>
          <a:ext cx="9195537" cy="5593976"/>
        </p:xfrm>
        <a:graphic>
          <a:graphicData uri="http://schemas.openxmlformats.org/drawingml/2006/chart">
            <c:chart xmlns:c="http://schemas.openxmlformats.org/drawingml/2006/chart" xmlns:r="http://schemas.openxmlformats.org/officeDocument/2006/relationships" r:id="rId2"/>
          </a:graphicData>
        </a:graphic>
      </p:graphicFrame>
      <p:sp>
        <p:nvSpPr>
          <p:cNvPr id="12" name="Rounded Rectangle 11">
            <a:extLst>
              <a:ext uri="{FF2B5EF4-FFF2-40B4-BE49-F238E27FC236}">
                <a16:creationId xmlns:a16="http://schemas.microsoft.com/office/drawing/2014/main" id="{467A1F68-8AD2-66DB-0D41-6FB9AB51B458}"/>
              </a:ext>
            </a:extLst>
          </p:cNvPr>
          <p:cNvSpPr/>
          <p:nvPr/>
        </p:nvSpPr>
        <p:spPr>
          <a:xfrm>
            <a:off x="908889" y="6837329"/>
            <a:ext cx="7414840" cy="178401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BE8C2D23-1525-EDB0-4F10-C67A6BFD1DE4}"/>
                  </a:ext>
                </a:extLst>
              </p:cNvPr>
              <p:cNvSpPr txBox="1"/>
              <p:nvPr/>
            </p:nvSpPr>
            <p:spPr>
              <a:xfrm>
                <a:off x="1250327" y="7151977"/>
                <a:ext cx="6643343" cy="1384995"/>
              </a:xfrm>
              <a:prstGeom prst="rect">
                <a:avLst/>
              </a:prstGeom>
              <a:noFill/>
            </p:spPr>
            <p:txBody>
              <a:bodyPr wrap="square" rtlCol="0" anchor="ctr">
                <a:spAutoFit/>
              </a:bodyPr>
              <a:lstStyle/>
              <a:p>
                <a:r>
                  <a:rPr lang="en-US" sz="1400" b="1" dirty="0"/>
                  <a:t>Phenotypic Variance: </a:t>
                </a:r>
              </a:p>
              <a:p>
                <a:pPr algn="ctr"/>
                <a:r>
                  <a:rPr lang="en-US" sz="1400" dirty="0"/>
                  <a:t>Var(P) = Var(G)+Var(E)+2Cov(G,E)+Var(</a:t>
                </a:r>
                <a14:m>
                  <m:oMath xmlns:m="http://schemas.openxmlformats.org/officeDocument/2006/math">
                    <m:r>
                      <a:rPr lang="en-US" sz="1400" b="0" i="1" smtClean="0">
                        <a:latin typeface="Cambria Math" panose="02040503050406030204" pitchFamily="18" charset="0"/>
                        <a:ea typeface="Cambria Math" panose="02040503050406030204" pitchFamily="18" charset="0"/>
                      </a:rPr>
                      <m:t>𝜀</m:t>
                    </m:r>
                  </m:oMath>
                </a14:m>
                <a:r>
                  <a:rPr lang="en-US" sz="1400" dirty="0"/>
                  <a:t>)</a:t>
                </a:r>
              </a:p>
              <a:p>
                <a:pPr algn="ctr"/>
                <a:endParaRPr lang="en-US" sz="1400" dirty="0"/>
              </a:p>
              <a:p>
                <a:r>
                  <a:rPr lang="en-US" sz="1400" b="1" dirty="0"/>
                  <a:t>If we assume G and E are independent from each other:</a:t>
                </a:r>
              </a:p>
              <a:p>
                <a:pPr marL="285750" indent="-285750">
                  <a:buFont typeface="Arial" panose="020B0604020202020204" pitchFamily="34" charset="0"/>
                  <a:buChar char="•"/>
                </a:pPr>
                <a:r>
                  <a:rPr lang="en-US" sz="1400" dirty="0"/>
                  <a:t>Genetic Variance (Broad-sense heritability </a:t>
                </a:r>
                <a14:m>
                  <m:oMath xmlns:m="http://schemas.openxmlformats.org/officeDocument/2006/math">
                    <m:sSup>
                      <m:sSupPr>
                        <m:ctrlPr>
                          <a:rPr lang="en-US" sz="1400" i="1" smtClean="0">
                            <a:latin typeface="Cambria Math" panose="02040503050406030204" pitchFamily="18" charset="0"/>
                          </a:rPr>
                        </m:ctrlPr>
                      </m:sSupPr>
                      <m:e>
                        <m:r>
                          <a:rPr lang="en-US" sz="1400" b="0" i="1" smtClean="0">
                            <a:latin typeface="Cambria Math" panose="02040503050406030204" pitchFamily="18" charset="0"/>
                          </a:rPr>
                          <m:t>𝐻</m:t>
                        </m:r>
                      </m:e>
                      <m:sup>
                        <m:r>
                          <a:rPr lang="en-US" sz="1400" b="0" i="1" smtClean="0">
                            <a:latin typeface="Cambria Math" panose="02040503050406030204" pitchFamily="18" charset="0"/>
                          </a:rPr>
                          <m:t>2</m:t>
                        </m:r>
                      </m:sup>
                    </m:sSup>
                  </m:oMath>
                </a14:m>
                <a:r>
                  <a:rPr lang="en-US" sz="1400" dirty="0"/>
                  <a:t>):= Var(A)+Var(D)+Var(R)+Var(I)</a:t>
                </a:r>
              </a:p>
              <a:p>
                <a:pPr marL="285750" indent="-285750">
                  <a:buFont typeface="Arial" panose="020B0604020202020204" pitchFamily="34" charset="0"/>
                  <a:buChar char="•"/>
                </a:pPr>
                <a:r>
                  <a:rPr lang="en-US" sz="1400" dirty="0"/>
                  <a:t>Narrow-sense heritability </a:t>
                </a:r>
                <a14:m>
                  <m:oMath xmlns:m="http://schemas.openxmlformats.org/officeDocument/2006/math">
                    <m:sSup>
                      <m:sSupPr>
                        <m:ctrlPr>
                          <a:rPr lang="en-US" sz="1400" i="1">
                            <a:latin typeface="Cambria Math" panose="02040503050406030204" pitchFamily="18" charset="0"/>
                          </a:rPr>
                        </m:ctrlPr>
                      </m:sSupPr>
                      <m:e>
                        <m:r>
                          <a:rPr lang="en-US" sz="1400" b="0" i="1" smtClean="0">
                            <a:latin typeface="Cambria Math" panose="02040503050406030204" pitchFamily="18" charset="0"/>
                          </a:rPr>
                          <m:t>h</m:t>
                        </m:r>
                      </m:e>
                      <m:sup>
                        <m:r>
                          <a:rPr lang="en-US" sz="1400" b="0" i="1">
                            <a:latin typeface="Cambria Math" panose="02040503050406030204" pitchFamily="18" charset="0"/>
                          </a:rPr>
                          <m:t>2</m:t>
                        </m:r>
                      </m:sup>
                    </m:sSup>
                  </m:oMath>
                </a14:m>
                <a:r>
                  <a:rPr lang="en-US" sz="1400" dirty="0"/>
                  <a:t>:= Var(A)</a:t>
                </a:r>
              </a:p>
            </p:txBody>
          </p:sp>
        </mc:Choice>
        <mc:Fallback xmlns="">
          <p:sp>
            <p:nvSpPr>
              <p:cNvPr id="24" name="TextBox 23">
                <a:extLst>
                  <a:ext uri="{FF2B5EF4-FFF2-40B4-BE49-F238E27FC236}">
                    <a16:creationId xmlns:a16="http://schemas.microsoft.com/office/drawing/2014/main" id="{BE8C2D23-1525-EDB0-4F10-C67A6BFD1DE4}"/>
                  </a:ext>
                </a:extLst>
              </p:cNvPr>
              <p:cNvSpPr txBox="1">
                <a:spLocks noRot="1" noChangeAspect="1" noMove="1" noResize="1" noEditPoints="1" noAdjustHandles="1" noChangeArrowheads="1" noChangeShapeType="1" noTextEdit="1"/>
              </p:cNvSpPr>
              <p:nvPr/>
            </p:nvSpPr>
            <p:spPr>
              <a:xfrm>
                <a:off x="1250327" y="7151977"/>
                <a:ext cx="6643343" cy="1384995"/>
              </a:xfrm>
              <a:prstGeom prst="rect">
                <a:avLst/>
              </a:prstGeom>
              <a:blipFill>
                <a:blip r:embed="rId3"/>
                <a:stretch>
                  <a:fillRect l="-382" t="-917" b="-4587"/>
                </a:stretch>
              </a:blipFill>
            </p:spPr>
            <p:txBody>
              <a:bodyPr/>
              <a:lstStyle/>
              <a:p>
                <a:r>
                  <a:rPr lang="en-US">
                    <a:noFill/>
                  </a:rPr>
                  <a:t> </a:t>
                </a:r>
              </a:p>
            </p:txBody>
          </p:sp>
        </mc:Fallback>
      </mc:AlternateContent>
      <p:sp>
        <p:nvSpPr>
          <p:cNvPr id="25" name="TextBox 24">
            <a:extLst>
              <a:ext uri="{FF2B5EF4-FFF2-40B4-BE49-F238E27FC236}">
                <a16:creationId xmlns:a16="http://schemas.microsoft.com/office/drawing/2014/main" id="{C39A5FAD-DC1D-D565-684F-9AF73E1B97E3}"/>
              </a:ext>
            </a:extLst>
          </p:cNvPr>
          <p:cNvSpPr txBox="1"/>
          <p:nvPr/>
        </p:nvSpPr>
        <p:spPr>
          <a:xfrm>
            <a:off x="3384213" y="6818140"/>
            <a:ext cx="2375572" cy="369332"/>
          </a:xfrm>
          <a:prstGeom prst="rect">
            <a:avLst/>
          </a:prstGeom>
          <a:noFill/>
        </p:spPr>
        <p:txBody>
          <a:bodyPr wrap="square" rtlCol="0" anchor="ctr">
            <a:spAutoFit/>
          </a:bodyPr>
          <a:lstStyle/>
          <a:p>
            <a:pPr algn="ctr"/>
            <a:r>
              <a:rPr lang="en-US" b="1" dirty="0"/>
              <a:t>PVE and Heritability</a:t>
            </a:r>
            <a:endParaRPr lang="en-US" sz="1100" dirty="0"/>
          </a:p>
        </p:txBody>
      </p:sp>
    </p:spTree>
    <p:extLst>
      <p:ext uri="{BB962C8B-B14F-4D97-AF65-F5344CB8AC3E}">
        <p14:creationId xmlns:p14="http://schemas.microsoft.com/office/powerpoint/2010/main" val="3966426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224538-B26B-C265-445C-61B7C5B0647A}"/>
            </a:ext>
          </a:extLst>
        </p:cNvPr>
        <p:cNvGrpSpPr/>
        <p:nvPr/>
      </p:nvGrpSpPr>
      <p:grpSpPr>
        <a:xfrm>
          <a:off x="0" y="0"/>
          <a:ext cx="0" cy="0"/>
          <a:chOff x="0" y="0"/>
          <a:chExt cx="0" cy="0"/>
        </a:xfrm>
      </p:grpSpPr>
      <p:sp>
        <p:nvSpPr>
          <p:cNvPr id="8" name="Rounded Rectangle 7">
            <a:extLst>
              <a:ext uri="{FF2B5EF4-FFF2-40B4-BE49-F238E27FC236}">
                <a16:creationId xmlns:a16="http://schemas.microsoft.com/office/drawing/2014/main" id="{82D472A5-22B8-683B-2792-EA83ED15380C}"/>
              </a:ext>
            </a:extLst>
          </p:cNvPr>
          <p:cNvSpPr/>
          <p:nvPr/>
        </p:nvSpPr>
        <p:spPr>
          <a:xfrm>
            <a:off x="997813" y="5116895"/>
            <a:ext cx="7321495" cy="338979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1" name="Rounded Rectangle 20">
            <a:extLst>
              <a:ext uri="{FF2B5EF4-FFF2-40B4-BE49-F238E27FC236}">
                <a16:creationId xmlns:a16="http://schemas.microsoft.com/office/drawing/2014/main" id="{82A3AEA4-F9A5-9C8F-2F97-80F1F7F22F9F}"/>
              </a:ext>
            </a:extLst>
          </p:cNvPr>
          <p:cNvSpPr/>
          <p:nvPr/>
        </p:nvSpPr>
        <p:spPr>
          <a:xfrm>
            <a:off x="1002535" y="3000683"/>
            <a:ext cx="7321495" cy="189004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extBox 1">
            <a:extLst>
              <a:ext uri="{FF2B5EF4-FFF2-40B4-BE49-F238E27FC236}">
                <a16:creationId xmlns:a16="http://schemas.microsoft.com/office/drawing/2014/main" id="{055BB954-45A5-5C57-89E3-00C879C5EEE9}"/>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Linear Mixed Model</a:t>
            </a:r>
          </a:p>
        </p:txBody>
      </p:sp>
      <p:sp>
        <p:nvSpPr>
          <p:cNvPr id="3" name="TextBox 2">
            <a:extLst>
              <a:ext uri="{FF2B5EF4-FFF2-40B4-BE49-F238E27FC236}">
                <a16:creationId xmlns:a16="http://schemas.microsoft.com/office/drawing/2014/main" id="{414C6B5A-7DBE-3666-D767-504F72013408}"/>
              </a:ext>
            </a:extLst>
          </p:cNvPr>
          <p:cNvSpPr txBox="1"/>
          <p:nvPr/>
        </p:nvSpPr>
        <p:spPr>
          <a:xfrm>
            <a:off x="577728" y="499364"/>
            <a:ext cx="7988544" cy="276999"/>
          </a:xfrm>
          <a:prstGeom prst="rect">
            <a:avLst/>
          </a:prstGeom>
          <a:noFill/>
        </p:spPr>
        <p:txBody>
          <a:bodyPr wrap="square" rtlCol="0">
            <a:spAutoFit/>
          </a:bodyPr>
          <a:lstStyle/>
          <a:p>
            <a:pPr algn="ctr"/>
            <a:r>
              <a:rPr lang="en-US" sz="1200" dirty="0"/>
              <a:t>Accounts for correlation between samples due to shared genetic background</a:t>
            </a:r>
          </a:p>
        </p:txBody>
      </p:sp>
      <p:sp>
        <p:nvSpPr>
          <p:cNvPr id="7" name="TextBox 6">
            <a:extLst>
              <a:ext uri="{FF2B5EF4-FFF2-40B4-BE49-F238E27FC236}">
                <a16:creationId xmlns:a16="http://schemas.microsoft.com/office/drawing/2014/main" id="{9D2C6A0D-5380-A73D-20A1-BFFBE358C721}"/>
              </a:ext>
            </a:extLst>
          </p:cNvPr>
          <p:cNvSpPr txBox="1"/>
          <p:nvPr/>
        </p:nvSpPr>
        <p:spPr>
          <a:xfrm>
            <a:off x="3497378" y="3050988"/>
            <a:ext cx="2149243" cy="369332"/>
          </a:xfrm>
          <a:prstGeom prst="rect">
            <a:avLst/>
          </a:prstGeom>
          <a:noFill/>
        </p:spPr>
        <p:txBody>
          <a:bodyPr wrap="none" rtlCol="0">
            <a:spAutoFit/>
          </a:bodyPr>
          <a:lstStyle/>
          <a:p>
            <a:r>
              <a:rPr lang="en-US" b="1" dirty="0"/>
              <a:t>Linear Mixed Model</a:t>
            </a:r>
          </a:p>
        </p:txBody>
      </p:sp>
      <p:sp>
        <p:nvSpPr>
          <p:cNvPr id="13" name="Rounded Rectangle 12">
            <a:extLst>
              <a:ext uri="{FF2B5EF4-FFF2-40B4-BE49-F238E27FC236}">
                <a16:creationId xmlns:a16="http://schemas.microsoft.com/office/drawing/2014/main" id="{84BDB473-2537-7FB8-5574-D3DD763C95E0}"/>
              </a:ext>
            </a:extLst>
          </p:cNvPr>
          <p:cNvSpPr/>
          <p:nvPr/>
        </p:nvSpPr>
        <p:spPr>
          <a:xfrm>
            <a:off x="1002535" y="881691"/>
            <a:ext cx="7326217" cy="189004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4" name="TextBox 13">
            <a:extLst>
              <a:ext uri="{FF2B5EF4-FFF2-40B4-BE49-F238E27FC236}">
                <a16:creationId xmlns:a16="http://schemas.microsoft.com/office/drawing/2014/main" id="{855514B0-64E0-B4A6-F2DA-E53DBFCD0757}"/>
              </a:ext>
            </a:extLst>
          </p:cNvPr>
          <p:cNvSpPr txBox="1"/>
          <p:nvPr/>
        </p:nvSpPr>
        <p:spPr>
          <a:xfrm>
            <a:off x="2339056" y="852334"/>
            <a:ext cx="4475988" cy="369332"/>
          </a:xfrm>
          <a:prstGeom prst="rect">
            <a:avLst/>
          </a:prstGeom>
          <a:noFill/>
        </p:spPr>
        <p:txBody>
          <a:bodyPr wrap="square" rtlCol="0" anchor="ctr">
            <a:spAutoFit/>
          </a:bodyPr>
          <a:lstStyle/>
          <a:p>
            <a:pPr algn="ctr"/>
            <a:r>
              <a:rPr lang="en-US" b="1" dirty="0"/>
              <a:t>Population with 5 individuals</a:t>
            </a:r>
          </a:p>
        </p:txBody>
      </p:sp>
      <p:sp>
        <p:nvSpPr>
          <p:cNvPr id="23" name="TextBox 22">
            <a:extLst>
              <a:ext uri="{FF2B5EF4-FFF2-40B4-BE49-F238E27FC236}">
                <a16:creationId xmlns:a16="http://schemas.microsoft.com/office/drawing/2014/main" id="{49B8DFC1-F9BE-249D-22D4-EDB164D06ED1}"/>
              </a:ext>
            </a:extLst>
          </p:cNvPr>
          <p:cNvSpPr txBox="1"/>
          <p:nvPr/>
        </p:nvSpPr>
        <p:spPr>
          <a:xfrm>
            <a:off x="3328248" y="5293828"/>
            <a:ext cx="2665345" cy="369332"/>
          </a:xfrm>
          <a:prstGeom prst="rect">
            <a:avLst/>
          </a:prstGeom>
          <a:noFill/>
        </p:spPr>
        <p:txBody>
          <a:bodyPr wrap="none" rtlCol="0">
            <a:spAutoFit/>
          </a:bodyPr>
          <a:lstStyle/>
          <a:p>
            <a:r>
              <a:rPr lang="en-US" b="1" dirty="0"/>
              <a:t>Components Visualization</a:t>
            </a:r>
          </a:p>
        </p:txBody>
      </p:sp>
      <p:sp>
        <p:nvSpPr>
          <p:cNvPr id="4" name="Rounded Rectangle 3">
            <a:extLst>
              <a:ext uri="{FF2B5EF4-FFF2-40B4-BE49-F238E27FC236}">
                <a16:creationId xmlns:a16="http://schemas.microsoft.com/office/drawing/2014/main" id="{FD5C7691-3B4A-39D6-F674-229E6B282F47}"/>
              </a:ext>
            </a:extLst>
          </p:cNvPr>
          <p:cNvSpPr/>
          <p:nvPr/>
        </p:nvSpPr>
        <p:spPr>
          <a:xfrm>
            <a:off x="1800259" y="1366357"/>
            <a:ext cx="3163646" cy="1270051"/>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ounded Rectangle 5">
            <a:extLst>
              <a:ext uri="{FF2B5EF4-FFF2-40B4-BE49-F238E27FC236}">
                <a16:creationId xmlns:a16="http://schemas.microsoft.com/office/drawing/2014/main" id="{16C988C0-329C-97AF-E947-C2EC7626067C}"/>
              </a:ext>
            </a:extLst>
          </p:cNvPr>
          <p:cNvSpPr/>
          <p:nvPr/>
        </p:nvSpPr>
        <p:spPr>
          <a:xfrm>
            <a:off x="3586972" y="3362884"/>
            <a:ext cx="1898899" cy="430901"/>
          </a:xfrm>
          <a:prstGeom prst="roundRect">
            <a:avLst/>
          </a:prstGeom>
          <a:solidFill>
            <a:schemeClr val="accent2">
              <a:lumMod val="20000"/>
              <a:lumOff val="80000"/>
            </a:schemeClr>
          </a:solidFill>
          <a:ln>
            <a:solidFill>
              <a:schemeClr val="accent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pic>
        <p:nvPicPr>
          <p:cNvPr id="16" name="Graphic 15" descr="Man with solid fill">
            <a:extLst>
              <a:ext uri="{FF2B5EF4-FFF2-40B4-BE49-F238E27FC236}">
                <a16:creationId xmlns:a16="http://schemas.microsoft.com/office/drawing/2014/main" id="{7D338A68-95DD-B595-D661-697FD254A83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67833" y="1509093"/>
            <a:ext cx="742445" cy="742445"/>
          </a:xfrm>
          <a:prstGeom prst="rect">
            <a:avLst/>
          </a:prstGeom>
        </p:spPr>
      </p:pic>
      <p:pic>
        <p:nvPicPr>
          <p:cNvPr id="18" name="Graphic 17" descr="Man with solid fill">
            <a:extLst>
              <a:ext uri="{FF2B5EF4-FFF2-40B4-BE49-F238E27FC236}">
                <a16:creationId xmlns:a16="http://schemas.microsoft.com/office/drawing/2014/main" id="{0C2153E0-371F-9AA2-F8D8-628552FB810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221460" y="1509095"/>
            <a:ext cx="742445" cy="742445"/>
          </a:xfrm>
          <a:prstGeom prst="rect">
            <a:avLst/>
          </a:prstGeom>
        </p:spPr>
      </p:pic>
      <p:pic>
        <p:nvPicPr>
          <p:cNvPr id="19" name="Graphic 18" descr="Man with solid fill">
            <a:extLst>
              <a:ext uri="{FF2B5EF4-FFF2-40B4-BE49-F238E27FC236}">
                <a16:creationId xmlns:a16="http://schemas.microsoft.com/office/drawing/2014/main" id="{D7519D93-EB94-5326-C41F-D49CD81F4C8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048927" y="1509094"/>
            <a:ext cx="742445" cy="742445"/>
          </a:xfrm>
          <a:prstGeom prst="rect">
            <a:avLst/>
          </a:prstGeom>
        </p:spPr>
      </p:pic>
      <p:sp>
        <p:nvSpPr>
          <p:cNvPr id="11" name="TextBox 10">
            <a:extLst>
              <a:ext uri="{FF2B5EF4-FFF2-40B4-BE49-F238E27FC236}">
                <a16:creationId xmlns:a16="http://schemas.microsoft.com/office/drawing/2014/main" id="{0FA61439-C011-C101-E180-C48168488660}"/>
              </a:ext>
            </a:extLst>
          </p:cNvPr>
          <p:cNvSpPr txBox="1"/>
          <p:nvPr/>
        </p:nvSpPr>
        <p:spPr>
          <a:xfrm>
            <a:off x="2902527" y="2284102"/>
            <a:ext cx="959109" cy="369332"/>
          </a:xfrm>
          <a:prstGeom prst="rect">
            <a:avLst/>
          </a:prstGeom>
          <a:noFill/>
        </p:spPr>
        <p:txBody>
          <a:bodyPr wrap="none" rtlCol="0">
            <a:spAutoFit/>
          </a:bodyPr>
          <a:lstStyle/>
          <a:p>
            <a:r>
              <a:rPr lang="en-US" dirty="0">
                <a:solidFill>
                  <a:schemeClr val="accent4">
                    <a:lumMod val="50000"/>
                  </a:schemeClr>
                </a:solidFill>
              </a:rPr>
              <a:t>Family 1</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6D1BD9C-F257-112D-6748-578282EA2559}"/>
                  </a:ext>
                </a:extLst>
              </p:cNvPr>
              <p:cNvSpPr txBox="1"/>
              <p:nvPr/>
            </p:nvSpPr>
            <p:spPr>
              <a:xfrm>
                <a:off x="3622549" y="3409017"/>
                <a:ext cx="182774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𝒀</m:t>
                      </m:r>
                      <m:r>
                        <a:rPr lang="en-US" b="1" i="1" smtClean="0">
                          <a:latin typeface="Cambria Math" panose="02040503050406030204" pitchFamily="18" charset="0"/>
                        </a:rPr>
                        <m:t>=</m:t>
                      </m:r>
                      <m:r>
                        <a:rPr lang="en-US" b="1" i="1" smtClean="0">
                          <a:latin typeface="Cambria Math" panose="02040503050406030204" pitchFamily="18" charset="0"/>
                        </a:rPr>
                        <m:t>𝑿</m:t>
                      </m:r>
                      <m:r>
                        <a:rPr lang="en-US" b="0" i="1" smtClean="0">
                          <a:latin typeface="Cambria Math" panose="02040503050406030204" pitchFamily="18" charset="0"/>
                          <a:ea typeface="Cambria Math" panose="02040503050406030204" pitchFamily="18" charset="0"/>
                        </a:rPr>
                        <m:t>𝛽</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𝒈</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𝜺</m:t>
                      </m:r>
                    </m:oMath>
                  </m:oMathPara>
                </a14:m>
                <a:endParaRPr lang="en-US" b="1" dirty="0"/>
              </a:p>
            </p:txBody>
          </p:sp>
        </mc:Choice>
        <mc:Fallback xmlns="">
          <p:sp>
            <p:nvSpPr>
              <p:cNvPr id="15" name="TextBox 14">
                <a:extLst>
                  <a:ext uri="{FF2B5EF4-FFF2-40B4-BE49-F238E27FC236}">
                    <a16:creationId xmlns:a16="http://schemas.microsoft.com/office/drawing/2014/main" id="{06D1BD9C-F257-112D-6748-578282EA2559}"/>
                  </a:ext>
                </a:extLst>
              </p:cNvPr>
              <p:cNvSpPr txBox="1">
                <a:spLocks noRot="1" noChangeAspect="1" noMove="1" noResize="1" noEditPoints="1" noAdjustHandles="1" noChangeArrowheads="1" noChangeShapeType="1" noTextEdit="1"/>
              </p:cNvSpPr>
              <p:nvPr/>
            </p:nvSpPr>
            <p:spPr>
              <a:xfrm>
                <a:off x="3622549" y="3409017"/>
                <a:ext cx="1827744" cy="369332"/>
              </a:xfrm>
              <a:prstGeom prst="rect">
                <a:avLst/>
              </a:prstGeom>
              <a:blipFill>
                <a:blip r:embed="rId8"/>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509C1D8F-AC2A-FA49-3C6D-99F4367A6B2D}"/>
                  </a:ext>
                </a:extLst>
              </p:cNvPr>
              <p:cNvSpPr txBox="1"/>
              <p:nvPr/>
            </p:nvSpPr>
            <p:spPr>
              <a:xfrm>
                <a:off x="1509055" y="3903584"/>
                <a:ext cx="6332237" cy="958980"/>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r>
                      <a:rPr lang="en-US" b="0" i="1" smtClean="0">
                        <a:latin typeface="Cambria Math" panose="02040503050406030204" pitchFamily="18" charset="0"/>
                        <a:ea typeface="Cambria Math" panose="02040503050406030204" pitchFamily="18" charset="0"/>
                      </a:rPr>
                      <m:t>𝛽</m:t>
                    </m:r>
                  </m:oMath>
                </a14:m>
                <a:r>
                  <a:rPr lang="en-US" b="0" dirty="0">
                    <a:ea typeface="Cambria Math" panose="02040503050406030204" pitchFamily="18" charset="0"/>
                  </a:rPr>
                  <a:t>: fixed effect (genetic effect)</a:t>
                </a:r>
              </a:p>
              <a:p>
                <a:pPr marL="285750" indent="-285750">
                  <a:buFont typeface="Arial" panose="020B0604020202020204" pitchFamily="34" charset="0"/>
                  <a:buChar char="•"/>
                </a:pPr>
                <a14:m>
                  <m:oMath xmlns:m="http://schemas.openxmlformats.org/officeDocument/2006/math">
                    <m:r>
                      <a:rPr lang="en-US" b="1" i="1" smtClean="0">
                        <a:latin typeface="Cambria Math" panose="02040503050406030204" pitchFamily="18" charset="0"/>
                        <a:ea typeface="Cambria Math" panose="02040503050406030204" pitchFamily="18" charset="0"/>
                      </a:rPr>
                      <m:t>𝒈</m:t>
                    </m:r>
                  </m:oMath>
                </a14:m>
                <a:r>
                  <a:rPr lang="en-US" dirty="0"/>
                  <a:t>: random effect (grouping of samples)</a:t>
                </a:r>
              </a:p>
              <a:p>
                <a:pPr marL="742950" lvl="1" indent="-285750">
                  <a:buFont typeface="Arial" panose="020B0604020202020204" pitchFamily="34" charset="0"/>
                  <a:buChar char="•"/>
                </a:pPr>
                <a14:m>
                  <m:oMath xmlns:m="http://schemas.openxmlformats.org/officeDocument/2006/math">
                    <m:r>
                      <a:rPr lang="en-US" b="1" i="1">
                        <a:latin typeface="Cambria Math" panose="02040503050406030204" pitchFamily="18" charset="0"/>
                        <a:ea typeface="Cambria Math" panose="02040503050406030204" pitchFamily="18" charset="0"/>
                      </a:rPr>
                      <m:t>𝒈</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𝒁𝒖</m:t>
                    </m:r>
                  </m:oMath>
                </a14:m>
                <a:r>
                  <a:rPr lang="en-US" dirty="0"/>
                  <a:t> where </a:t>
                </a:r>
                <a14:m>
                  <m:oMath xmlns:m="http://schemas.openxmlformats.org/officeDocument/2006/math">
                    <m:r>
                      <a:rPr lang="en-US" b="1" i="1">
                        <a:latin typeface="Cambria Math" panose="02040503050406030204" pitchFamily="18" charset="0"/>
                        <a:ea typeface="Cambria Math" panose="02040503050406030204" pitchFamily="18" charset="0"/>
                      </a:rPr>
                      <m:t>𝒖</m:t>
                    </m:r>
                    <m:r>
                      <a:rPr lang="en-US" b="1" i="1" smtClean="0">
                        <a:latin typeface="Cambria Math" panose="02040503050406030204" pitchFamily="18" charset="0"/>
                        <a:ea typeface="Cambria Math" panose="02040503050406030204" pitchFamily="18" charset="0"/>
                      </a:rPr>
                      <m:t> ~ </m:t>
                    </m:r>
                    <m:r>
                      <a:rPr lang="en-US" b="1" i="1" smtClean="0">
                        <a:latin typeface="Cambria Math" panose="02040503050406030204" pitchFamily="18" charset="0"/>
                        <a:ea typeface="Cambria Math" panose="02040503050406030204" pitchFamily="18" charset="0"/>
                      </a:rPr>
                      <m:t>𝑵</m:t>
                    </m:r>
                    <m:d>
                      <m:dPr>
                        <m:ctrlPr>
                          <a:rPr lang="en-US" b="1"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𝟎</m:t>
                        </m:r>
                        <m:r>
                          <a:rPr lang="en-US" b="1" i="1" smtClean="0">
                            <a:latin typeface="Cambria Math" panose="02040503050406030204" pitchFamily="18" charset="0"/>
                            <a:ea typeface="Cambria Math" panose="02040503050406030204" pitchFamily="18" charset="0"/>
                          </a:rPr>
                          <m:t>,</m:t>
                        </m:r>
                        <m:sSubSup>
                          <m:sSubSupPr>
                            <m:ctrlPr>
                              <a:rPr lang="en-US" b="1" i="1" smtClean="0">
                                <a:latin typeface="Cambria Math" panose="02040503050406030204" pitchFamily="18" charset="0"/>
                                <a:ea typeface="Cambria Math" panose="02040503050406030204" pitchFamily="18" charset="0"/>
                              </a:rPr>
                            </m:ctrlPr>
                          </m:sSubSupPr>
                          <m:e>
                            <m:r>
                              <a:rPr lang="en-US" b="1" i="1" smtClean="0">
                                <a:latin typeface="Cambria Math" panose="02040503050406030204" pitchFamily="18" charset="0"/>
                                <a:ea typeface="Cambria Math" panose="02040503050406030204" pitchFamily="18" charset="0"/>
                              </a:rPr>
                              <m:t>𝝈</m:t>
                            </m:r>
                          </m:e>
                          <m:sub>
                            <m:r>
                              <a:rPr lang="en-US" b="1" i="1" smtClean="0">
                                <a:latin typeface="Cambria Math" panose="02040503050406030204" pitchFamily="18" charset="0"/>
                                <a:ea typeface="Cambria Math" panose="02040503050406030204" pitchFamily="18" charset="0"/>
                              </a:rPr>
                              <m:t>𝒖</m:t>
                            </m:r>
                          </m:sub>
                          <m:sup>
                            <m:r>
                              <a:rPr lang="en-US" b="1" i="1" smtClean="0">
                                <a:latin typeface="Cambria Math" panose="02040503050406030204" pitchFamily="18" charset="0"/>
                                <a:ea typeface="Cambria Math" panose="02040503050406030204" pitchFamily="18" charset="0"/>
                              </a:rPr>
                              <m:t>𝟐</m:t>
                            </m:r>
                          </m:sup>
                        </m:sSubSup>
                        <m:r>
                          <a:rPr lang="en-US" b="1" i="1" smtClean="0">
                            <a:latin typeface="Cambria Math" panose="02040503050406030204" pitchFamily="18" charset="0"/>
                            <a:ea typeface="Cambria Math" panose="02040503050406030204" pitchFamily="18" charset="0"/>
                          </a:rPr>
                          <m:t>𝑮</m:t>
                        </m:r>
                      </m:e>
                    </m:d>
                  </m:oMath>
                </a14:m>
                <a:r>
                  <a:rPr lang="en-US" dirty="0"/>
                  <a:t>,  G is the GRM</a:t>
                </a:r>
              </a:p>
            </p:txBody>
          </p:sp>
        </mc:Choice>
        <mc:Fallback xmlns="">
          <p:sp>
            <p:nvSpPr>
              <p:cNvPr id="27" name="TextBox 26">
                <a:extLst>
                  <a:ext uri="{FF2B5EF4-FFF2-40B4-BE49-F238E27FC236}">
                    <a16:creationId xmlns:a16="http://schemas.microsoft.com/office/drawing/2014/main" id="{509C1D8F-AC2A-FA49-3C6D-99F4367A6B2D}"/>
                  </a:ext>
                </a:extLst>
              </p:cNvPr>
              <p:cNvSpPr txBox="1">
                <a:spLocks noRot="1" noChangeAspect="1" noMove="1" noResize="1" noEditPoints="1" noAdjustHandles="1" noChangeArrowheads="1" noChangeShapeType="1" noTextEdit="1"/>
              </p:cNvSpPr>
              <p:nvPr/>
            </p:nvSpPr>
            <p:spPr>
              <a:xfrm>
                <a:off x="1509055" y="3903584"/>
                <a:ext cx="6332237" cy="958980"/>
              </a:xfrm>
              <a:prstGeom prst="rect">
                <a:avLst/>
              </a:prstGeom>
              <a:blipFill>
                <a:blip r:embed="rId9"/>
                <a:stretch>
                  <a:fillRect l="-802" t="-2597" b="-7792"/>
                </a:stretch>
              </a:blipFill>
            </p:spPr>
            <p:txBody>
              <a:bodyPr/>
              <a:lstStyle/>
              <a:p>
                <a:r>
                  <a:rPr lang="en-US">
                    <a:noFill/>
                  </a:rPr>
                  <a:t> </a:t>
                </a:r>
              </a:p>
            </p:txBody>
          </p:sp>
        </mc:Fallback>
      </mc:AlternateContent>
      <p:sp>
        <p:nvSpPr>
          <p:cNvPr id="28" name="Rounded Rectangle 27">
            <a:extLst>
              <a:ext uri="{FF2B5EF4-FFF2-40B4-BE49-F238E27FC236}">
                <a16:creationId xmlns:a16="http://schemas.microsoft.com/office/drawing/2014/main" id="{99F3DF69-D141-890B-C53E-17CB2D3B8E18}"/>
              </a:ext>
            </a:extLst>
          </p:cNvPr>
          <p:cNvSpPr/>
          <p:nvPr/>
        </p:nvSpPr>
        <p:spPr>
          <a:xfrm>
            <a:off x="1646909" y="5920376"/>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TextBox 28">
            <a:extLst>
              <a:ext uri="{FF2B5EF4-FFF2-40B4-BE49-F238E27FC236}">
                <a16:creationId xmlns:a16="http://schemas.microsoft.com/office/drawing/2014/main" id="{D2A6218A-EE8E-1C5C-15EB-5C822F111867}"/>
              </a:ext>
            </a:extLst>
          </p:cNvPr>
          <p:cNvSpPr txBox="1"/>
          <p:nvPr/>
        </p:nvSpPr>
        <p:spPr>
          <a:xfrm>
            <a:off x="2086659" y="6664070"/>
            <a:ext cx="300082" cy="369332"/>
          </a:xfrm>
          <a:prstGeom prst="rect">
            <a:avLst/>
          </a:prstGeom>
          <a:noFill/>
        </p:spPr>
        <p:txBody>
          <a:bodyPr wrap="none" rtlCol="0">
            <a:spAutoFit/>
          </a:bodyPr>
          <a:lstStyle/>
          <a:p>
            <a:r>
              <a:rPr lang="en-US" dirty="0"/>
              <a:t>=</a:t>
            </a:r>
          </a:p>
        </p:txBody>
      </p:sp>
      <p:sp>
        <p:nvSpPr>
          <p:cNvPr id="30" name="Rounded Rectangle 29">
            <a:extLst>
              <a:ext uri="{FF2B5EF4-FFF2-40B4-BE49-F238E27FC236}">
                <a16:creationId xmlns:a16="http://schemas.microsoft.com/office/drawing/2014/main" id="{46871FD6-D022-FDBE-4F3D-368CE2A4DA8A}"/>
              </a:ext>
            </a:extLst>
          </p:cNvPr>
          <p:cNvSpPr/>
          <p:nvPr/>
        </p:nvSpPr>
        <p:spPr>
          <a:xfrm>
            <a:off x="2596144" y="5920376"/>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31" name="Rounded Rectangle 30">
                <a:extLst>
                  <a:ext uri="{FF2B5EF4-FFF2-40B4-BE49-F238E27FC236}">
                    <a16:creationId xmlns:a16="http://schemas.microsoft.com/office/drawing/2014/main" id="{7029CA70-BECF-1E30-0E0C-F62C507FEAF3}"/>
                  </a:ext>
                </a:extLst>
              </p:cNvPr>
              <p:cNvSpPr/>
              <p:nvPr/>
            </p:nvSpPr>
            <p:spPr>
              <a:xfrm>
                <a:off x="4705576" y="5919729"/>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𝜀</m:t>
                      </m:r>
                    </m:oMath>
                  </m:oMathPara>
                </a14:m>
                <a:endParaRPr lang="en-US" dirty="0">
                  <a:solidFill>
                    <a:schemeClr val="tx1"/>
                  </a:solidFill>
                </a:endParaRPr>
              </a:p>
            </p:txBody>
          </p:sp>
        </mc:Choice>
        <mc:Fallback xmlns="">
          <p:sp>
            <p:nvSpPr>
              <p:cNvPr id="31" name="Rounded Rectangle 30">
                <a:extLst>
                  <a:ext uri="{FF2B5EF4-FFF2-40B4-BE49-F238E27FC236}">
                    <a16:creationId xmlns:a16="http://schemas.microsoft.com/office/drawing/2014/main" id="{7029CA70-BECF-1E30-0E0C-F62C507FEAF3}"/>
                  </a:ext>
                </a:extLst>
              </p:cNvPr>
              <p:cNvSpPr>
                <a:spLocks noRot="1" noChangeAspect="1" noMove="1" noResize="1" noEditPoints="1" noAdjustHandles="1" noChangeArrowheads="1" noChangeShapeType="1" noTextEdit="1"/>
              </p:cNvSpPr>
              <p:nvPr/>
            </p:nvSpPr>
            <p:spPr>
              <a:xfrm>
                <a:off x="4705576" y="5919729"/>
                <a:ext cx="286187" cy="1856721"/>
              </a:xfrm>
              <a:prstGeom prst="roundRect">
                <a:avLst/>
              </a:prstGeom>
              <a:blipFill>
                <a:blip r:embed="rId10"/>
                <a:stretch>
                  <a:fillRect/>
                </a:stretch>
              </a:blipFill>
              <a:ln>
                <a:solidFill>
                  <a:schemeClr val="bg1">
                    <a:lumMod val="65000"/>
                  </a:schemeClr>
                </a:solidFill>
              </a:ln>
            </p:spPr>
            <p:txBody>
              <a:bodyPr/>
              <a:lstStyle/>
              <a:p>
                <a:r>
                  <a:rPr lang="en-US">
                    <a:noFill/>
                  </a:rPr>
                  <a:t> </a:t>
                </a:r>
              </a:p>
            </p:txBody>
          </p:sp>
        </mc:Fallback>
      </mc:AlternateContent>
      <p:sp>
        <p:nvSpPr>
          <p:cNvPr id="32" name="TextBox 31">
            <a:extLst>
              <a:ext uri="{FF2B5EF4-FFF2-40B4-BE49-F238E27FC236}">
                <a16:creationId xmlns:a16="http://schemas.microsoft.com/office/drawing/2014/main" id="{CC989BE6-F1A2-A13B-7224-8F7587DE0409}"/>
              </a:ext>
            </a:extLst>
          </p:cNvPr>
          <p:cNvSpPr txBox="1"/>
          <p:nvPr/>
        </p:nvSpPr>
        <p:spPr>
          <a:xfrm>
            <a:off x="3491290" y="6638964"/>
            <a:ext cx="300082"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9BFF3AC2-5847-CF00-A191-AB2E8DC32BC7}"/>
                  </a:ext>
                </a:extLst>
              </p:cNvPr>
              <p:cNvSpPr txBox="1"/>
              <p:nvPr/>
            </p:nvSpPr>
            <p:spPr>
              <a:xfrm>
                <a:off x="1509056" y="6676179"/>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33" name="TextBox 32">
                <a:extLst>
                  <a:ext uri="{FF2B5EF4-FFF2-40B4-BE49-F238E27FC236}">
                    <a16:creationId xmlns:a16="http://schemas.microsoft.com/office/drawing/2014/main" id="{9BFF3AC2-5847-CF00-A191-AB2E8DC32BC7}"/>
                  </a:ext>
                </a:extLst>
              </p:cNvPr>
              <p:cNvSpPr txBox="1">
                <a:spLocks noRot="1" noChangeAspect="1" noMove="1" noResize="1" noEditPoints="1" noAdjustHandles="1" noChangeArrowheads="1" noChangeShapeType="1" noTextEdit="1"/>
              </p:cNvSpPr>
              <p:nvPr/>
            </p:nvSpPr>
            <p:spPr>
              <a:xfrm>
                <a:off x="1509056" y="6676179"/>
                <a:ext cx="592422" cy="369332"/>
              </a:xfrm>
              <a:prstGeom prst="rect">
                <a:avLst/>
              </a:prstGeom>
              <a:blipFill>
                <a:blip r:embed="rId11"/>
                <a:stretch>
                  <a:fillRect/>
                </a:stretch>
              </a:blipFill>
            </p:spPr>
            <p:txBody>
              <a:bodyPr/>
              <a:lstStyle/>
              <a:p>
                <a:r>
                  <a:rPr lang="en-US">
                    <a:noFill/>
                  </a:rPr>
                  <a:t> </a:t>
                </a:r>
              </a:p>
            </p:txBody>
          </p:sp>
        </mc:Fallback>
      </mc:AlternateContent>
      <p:sp>
        <p:nvSpPr>
          <p:cNvPr id="34" name="Rounded Rectangle 33">
            <a:extLst>
              <a:ext uri="{FF2B5EF4-FFF2-40B4-BE49-F238E27FC236}">
                <a16:creationId xmlns:a16="http://schemas.microsoft.com/office/drawing/2014/main" id="{963C6DBB-C543-D966-EC87-13BE119A42DD}"/>
              </a:ext>
            </a:extLst>
          </p:cNvPr>
          <p:cNvSpPr/>
          <p:nvPr/>
        </p:nvSpPr>
        <p:spPr>
          <a:xfrm>
            <a:off x="6001479" y="5919728"/>
            <a:ext cx="1762763" cy="1856721"/>
          </a:xfrm>
          <a:prstGeom prst="roundRect">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C28B4D3D-93B4-87CB-CE36-9963E2C4D60A}"/>
                  </a:ext>
                </a:extLst>
              </p:cNvPr>
              <p:cNvSpPr txBox="1"/>
              <p:nvPr/>
            </p:nvSpPr>
            <p:spPr>
              <a:xfrm>
                <a:off x="2301003" y="5948067"/>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11</m:t>
                          </m:r>
                        </m:sub>
                      </m:sSub>
                    </m:oMath>
                  </m:oMathPara>
                </a14:m>
                <a:endParaRPr lang="en-US" sz="1400" dirty="0">
                  <a:solidFill>
                    <a:schemeClr val="bg1">
                      <a:lumMod val="95000"/>
                    </a:schemeClr>
                  </a:solidFill>
                </a:endParaRPr>
              </a:p>
            </p:txBody>
          </p:sp>
        </mc:Choice>
        <mc:Fallback xmlns="">
          <p:sp>
            <p:nvSpPr>
              <p:cNvPr id="36" name="TextBox 35">
                <a:extLst>
                  <a:ext uri="{FF2B5EF4-FFF2-40B4-BE49-F238E27FC236}">
                    <a16:creationId xmlns:a16="http://schemas.microsoft.com/office/drawing/2014/main" id="{C28B4D3D-93B4-87CB-CE36-9963E2C4D60A}"/>
                  </a:ext>
                </a:extLst>
              </p:cNvPr>
              <p:cNvSpPr txBox="1">
                <a:spLocks noRot="1" noChangeAspect="1" noMove="1" noResize="1" noEditPoints="1" noAdjustHandles="1" noChangeArrowheads="1" noChangeShapeType="1" noTextEdit="1"/>
              </p:cNvSpPr>
              <p:nvPr/>
            </p:nvSpPr>
            <p:spPr>
              <a:xfrm>
                <a:off x="2301003" y="5948067"/>
                <a:ext cx="893237" cy="307777"/>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A8F514AD-DF1C-3371-658C-B78CDD0DE709}"/>
                  </a:ext>
                </a:extLst>
              </p:cNvPr>
              <p:cNvSpPr txBox="1"/>
              <p:nvPr/>
            </p:nvSpPr>
            <p:spPr>
              <a:xfrm>
                <a:off x="2301002" y="629247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21</m:t>
                          </m:r>
                        </m:sub>
                      </m:sSub>
                    </m:oMath>
                  </m:oMathPara>
                </a14:m>
                <a:endParaRPr lang="en-US" sz="1400" dirty="0">
                  <a:solidFill>
                    <a:schemeClr val="bg1">
                      <a:lumMod val="95000"/>
                    </a:schemeClr>
                  </a:solidFill>
                </a:endParaRPr>
              </a:p>
            </p:txBody>
          </p:sp>
        </mc:Choice>
        <mc:Fallback xmlns="">
          <p:sp>
            <p:nvSpPr>
              <p:cNvPr id="37" name="TextBox 36">
                <a:extLst>
                  <a:ext uri="{FF2B5EF4-FFF2-40B4-BE49-F238E27FC236}">
                    <a16:creationId xmlns:a16="http://schemas.microsoft.com/office/drawing/2014/main" id="{A8F514AD-DF1C-3371-658C-B78CDD0DE709}"/>
                  </a:ext>
                </a:extLst>
              </p:cNvPr>
              <p:cNvSpPr txBox="1">
                <a:spLocks noRot="1" noChangeAspect="1" noMove="1" noResize="1" noEditPoints="1" noAdjustHandles="1" noChangeArrowheads="1" noChangeShapeType="1" noTextEdit="1"/>
              </p:cNvSpPr>
              <p:nvPr/>
            </p:nvSpPr>
            <p:spPr>
              <a:xfrm>
                <a:off x="2301002" y="6292470"/>
                <a:ext cx="893237" cy="307777"/>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53E6C5FA-2265-C2F8-DE27-199229010CC3}"/>
                  </a:ext>
                </a:extLst>
              </p:cNvPr>
              <p:cNvSpPr txBox="1"/>
              <p:nvPr/>
            </p:nvSpPr>
            <p:spPr>
              <a:xfrm>
                <a:off x="2301003" y="7468906"/>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1</m:t>
                          </m:r>
                        </m:sub>
                      </m:sSub>
                    </m:oMath>
                  </m:oMathPara>
                </a14:m>
                <a:endParaRPr lang="en-US" sz="1400" dirty="0">
                  <a:solidFill>
                    <a:schemeClr val="bg1">
                      <a:lumMod val="95000"/>
                    </a:schemeClr>
                  </a:solidFill>
                </a:endParaRPr>
              </a:p>
            </p:txBody>
          </p:sp>
        </mc:Choice>
        <mc:Fallback xmlns="">
          <p:sp>
            <p:nvSpPr>
              <p:cNvPr id="38" name="TextBox 37">
                <a:extLst>
                  <a:ext uri="{FF2B5EF4-FFF2-40B4-BE49-F238E27FC236}">
                    <a16:creationId xmlns:a16="http://schemas.microsoft.com/office/drawing/2014/main" id="{53E6C5FA-2265-C2F8-DE27-199229010CC3}"/>
                  </a:ext>
                </a:extLst>
              </p:cNvPr>
              <p:cNvSpPr txBox="1">
                <a:spLocks noRot="1" noChangeAspect="1" noMove="1" noResize="1" noEditPoints="1" noAdjustHandles="1" noChangeArrowheads="1" noChangeShapeType="1" noTextEdit="1"/>
              </p:cNvSpPr>
              <p:nvPr/>
            </p:nvSpPr>
            <p:spPr>
              <a:xfrm>
                <a:off x="2301003" y="7468906"/>
                <a:ext cx="893237" cy="307777"/>
              </a:xfrm>
              <a:prstGeom prst="rect">
                <a:avLst/>
              </a:prstGeom>
              <a:blipFill>
                <a:blip r:embed="rId14"/>
                <a:stretch>
                  <a:fillRect/>
                </a:stretch>
              </a:blipFill>
            </p:spPr>
            <p:txBody>
              <a:bodyPr/>
              <a:lstStyle/>
              <a:p>
                <a:r>
                  <a:rPr lang="en-US">
                    <a:noFill/>
                  </a:rPr>
                  <a:t> </a:t>
                </a:r>
              </a:p>
            </p:txBody>
          </p:sp>
        </mc:Fallback>
      </mc:AlternateContent>
      <p:sp>
        <p:nvSpPr>
          <p:cNvPr id="39" name="TextBox 38">
            <a:extLst>
              <a:ext uri="{FF2B5EF4-FFF2-40B4-BE49-F238E27FC236}">
                <a16:creationId xmlns:a16="http://schemas.microsoft.com/office/drawing/2014/main" id="{80079130-DA64-C204-9F10-09E86C0ACD8B}"/>
              </a:ext>
            </a:extLst>
          </p:cNvPr>
          <p:cNvSpPr txBox="1"/>
          <p:nvPr/>
        </p:nvSpPr>
        <p:spPr>
          <a:xfrm rot="5400000">
            <a:off x="2640485" y="7041229"/>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A1B9CC29-13E2-226E-9933-C4BCFC9D803D}"/>
                  </a:ext>
                </a:extLst>
              </p:cNvPr>
              <p:cNvSpPr txBox="1"/>
              <p:nvPr/>
            </p:nvSpPr>
            <p:spPr>
              <a:xfrm>
                <a:off x="2302942" y="657699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31</m:t>
                          </m:r>
                        </m:sub>
                      </m:sSub>
                    </m:oMath>
                  </m:oMathPara>
                </a14:m>
                <a:endParaRPr lang="en-US" sz="1400" dirty="0">
                  <a:solidFill>
                    <a:schemeClr val="bg1">
                      <a:lumMod val="95000"/>
                    </a:schemeClr>
                  </a:solidFill>
                </a:endParaRPr>
              </a:p>
            </p:txBody>
          </p:sp>
        </mc:Choice>
        <mc:Fallback xmlns="">
          <p:sp>
            <p:nvSpPr>
              <p:cNvPr id="40" name="TextBox 39">
                <a:extLst>
                  <a:ext uri="{FF2B5EF4-FFF2-40B4-BE49-F238E27FC236}">
                    <a16:creationId xmlns:a16="http://schemas.microsoft.com/office/drawing/2014/main" id="{A1B9CC29-13E2-226E-9933-C4BCFC9D803D}"/>
                  </a:ext>
                </a:extLst>
              </p:cNvPr>
              <p:cNvSpPr txBox="1">
                <a:spLocks noRot="1" noChangeAspect="1" noMove="1" noResize="1" noEditPoints="1" noAdjustHandles="1" noChangeArrowheads="1" noChangeShapeType="1" noTextEdit="1"/>
              </p:cNvSpPr>
              <p:nvPr/>
            </p:nvSpPr>
            <p:spPr>
              <a:xfrm>
                <a:off x="2302942" y="6576990"/>
                <a:ext cx="893237" cy="307777"/>
              </a:xfrm>
              <a:prstGeom prst="rect">
                <a:avLst/>
              </a:prstGeom>
              <a:blipFill>
                <a:blip r:embed="rId15"/>
                <a:stretch>
                  <a:fillRect/>
                </a:stretch>
              </a:blipFill>
            </p:spPr>
            <p:txBody>
              <a:bodyPr/>
              <a:lstStyle/>
              <a:p>
                <a:r>
                  <a:rPr lang="en-US">
                    <a:noFill/>
                  </a:rPr>
                  <a:t> </a:t>
                </a:r>
              </a:p>
            </p:txBody>
          </p:sp>
        </mc:Fallback>
      </mc:AlternateContent>
      <p:sp>
        <p:nvSpPr>
          <p:cNvPr id="49" name="Rounded Rectangle 48">
            <a:extLst>
              <a:ext uri="{FF2B5EF4-FFF2-40B4-BE49-F238E27FC236}">
                <a16:creationId xmlns:a16="http://schemas.microsoft.com/office/drawing/2014/main" id="{9DD4A8F0-886C-347A-886A-C42E8FC355A8}"/>
              </a:ext>
            </a:extLst>
          </p:cNvPr>
          <p:cNvSpPr/>
          <p:nvPr/>
        </p:nvSpPr>
        <p:spPr>
          <a:xfrm>
            <a:off x="3000744" y="6592071"/>
            <a:ext cx="392478" cy="463119"/>
          </a:xfrm>
          <a:prstGeom prst="roundRect">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787F3C43-A78F-708F-8D5C-4261B84D1DF9}"/>
                  </a:ext>
                </a:extLst>
              </p:cNvPr>
              <p:cNvSpPr txBox="1"/>
              <p:nvPr/>
            </p:nvSpPr>
            <p:spPr>
              <a:xfrm>
                <a:off x="2952057" y="6592071"/>
                <a:ext cx="49016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oMath>
                  </m:oMathPara>
                </a14:m>
                <a:endParaRPr lang="en-US" dirty="0"/>
              </a:p>
            </p:txBody>
          </p:sp>
        </mc:Choice>
        <mc:Fallback xmlns="">
          <p:sp>
            <p:nvSpPr>
              <p:cNvPr id="52" name="TextBox 51">
                <a:extLst>
                  <a:ext uri="{FF2B5EF4-FFF2-40B4-BE49-F238E27FC236}">
                    <a16:creationId xmlns:a16="http://schemas.microsoft.com/office/drawing/2014/main" id="{787F3C43-A78F-708F-8D5C-4261B84D1DF9}"/>
                  </a:ext>
                </a:extLst>
              </p:cNvPr>
              <p:cNvSpPr txBox="1">
                <a:spLocks noRot="1" noChangeAspect="1" noMove="1" noResize="1" noEditPoints="1" noAdjustHandles="1" noChangeArrowheads="1" noChangeShapeType="1" noTextEdit="1"/>
              </p:cNvSpPr>
              <p:nvPr/>
            </p:nvSpPr>
            <p:spPr>
              <a:xfrm>
                <a:off x="2952057" y="6592071"/>
                <a:ext cx="490169" cy="369332"/>
              </a:xfrm>
              <a:prstGeom prst="rect">
                <a:avLst/>
              </a:prstGeom>
              <a:blipFill>
                <a:blip r:embed="rId16"/>
                <a:stretch>
                  <a:fillRect b="-12903"/>
                </a:stretch>
              </a:blipFill>
            </p:spPr>
            <p:txBody>
              <a:bodyPr/>
              <a:lstStyle/>
              <a:p>
                <a:r>
                  <a:rPr lang="en-US">
                    <a:noFill/>
                  </a:rPr>
                  <a:t> </a:t>
                </a:r>
              </a:p>
            </p:txBody>
          </p:sp>
        </mc:Fallback>
      </mc:AlternateContent>
      <p:sp>
        <p:nvSpPr>
          <p:cNvPr id="53" name="Rounded Rectangle 52">
            <a:extLst>
              <a:ext uri="{FF2B5EF4-FFF2-40B4-BE49-F238E27FC236}">
                <a16:creationId xmlns:a16="http://schemas.microsoft.com/office/drawing/2014/main" id="{F8AFA1BD-94A8-12E1-D8CE-B724779AF426}"/>
              </a:ext>
            </a:extLst>
          </p:cNvPr>
          <p:cNvSpPr/>
          <p:nvPr/>
        </p:nvSpPr>
        <p:spPr>
          <a:xfrm>
            <a:off x="3866052" y="5920376"/>
            <a:ext cx="286187" cy="1856721"/>
          </a:xfrm>
          <a:prstGeom prst="round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4" name="TextBox 53">
            <a:extLst>
              <a:ext uri="{FF2B5EF4-FFF2-40B4-BE49-F238E27FC236}">
                <a16:creationId xmlns:a16="http://schemas.microsoft.com/office/drawing/2014/main" id="{483356F7-07DD-A4AE-BBD2-512C7E5D14D2}"/>
              </a:ext>
            </a:extLst>
          </p:cNvPr>
          <p:cNvSpPr txBox="1"/>
          <p:nvPr/>
        </p:nvSpPr>
        <p:spPr>
          <a:xfrm>
            <a:off x="4254519" y="6627126"/>
            <a:ext cx="300082"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05791C99-7C62-DE24-7A9D-81E3D0B20AA3}"/>
                  </a:ext>
                </a:extLst>
              </p:cNvPr>
              <p:cNvSpPr txBox="1"/>
              <p:nvPr/>
            </p:nvSpPr>
            <p:spPr>
              <a:xfrm>
                <a:off x="3570911" y="5948067"/>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b="0" i="1" smtClean="0">
                              <a:solidFill>
                                <a:schemeClr val="bg1">
                                  <a:lumMod val="95000"/>
                                </a:schemeClr>
                              </a:solidFill>
                              <a:latin typeface="Cambria Math" panose="02040503050406030204" pitchFamily="18" charset="0"/>
                            </a:rPr>
                            <m:t>𝑔</m:t>
                          </m:r>
                        </m:e>
                        <m:sub>
                          <m:r>
                            <a:rPr lang="en-US" sz="1400" b="0" i="1" smtClean="0">
                              <a:solidFill>
                                <a:schemeClr val="bg1">
                                  <a:lumMod val="95000"/>
                                </a:schemeClr>
                              </a:solidFill>
                              <a:latin typeface="Cambria Math" panose="02040503050406030204" pitchFamily="18" charset="0"/>
                            </a:rPr>
                            <m:t>1</m:t>
                          </m:r>
                        </m:sub>
                      </m:sSub>
                    </m:oMath>
                  </m:oMathPara>
                </a14:m>
                <a:endParaRPr lang="en-US" sz="1400" dirty="0">
                  <a:solidFill>
                    <a:schemeClr val="bg1">
                      <a:lumMod val="95000"/>
                    </a:schemeClr>
                  </a:solidFill>
                </a:endParaRPr>
              </a:p>
            </p:txBody>
          </p:sp>
        </mc:Choice>
        <mc:Fallback xmlns="">
          <p:sp>
            <p:nvSpPr>
              <p:cNvPr id="55" name="TextBox 54">
                <a:extLst>
                  <a:ext uri="{FF2B5EF4-FFF2-40B4-BE49-F238E27FC236}">
                    <a16:creationId xmlns:a16="http://schemas.microsoft.com/office/drawing/2014/main" id="{05791C99-7C62-DE24-7A9D-81E3D0B20AA3}"/>
                  </a:ext>
                </a:extLst>
              </p:cNvPr>
              <p:cNvSpPr txBox="1">
                <a:spLocks noRot="1" noChangeAspect="1" noMove="1" noResize="1" noEditPoints="1" noAdjustHandles="1" noChangeArrowheads="1" noChangeShapeType="1" noTextEdit="1"/>
              </p:cNvSpPr>
              <p:nvPr/>
            </p:nvSpPr>
            <p:spPr>
              <a:xfrm>
                <a:off x="3570911" y="5948067"/>
                <a:ext cx="893237" cy="307777"/>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873B343F-FF66-FB33-BF6F-5C8D6157E970}"/>
                  </a:ext>
                </a:extLst>
              </p:cNvPr>
              <p:cNvSpPr txBox="1"/>
              <p:nvPr/>
            </p:nvSpPr>
            <p:spPr>
              <a:xfrm>
                <a:off x="3570910" y="629247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b="0" i="1" smtClean="0">
                              <a:solidFill>
                                <a:schemeClr val="bg1">
                                  <a:lumMod val="95000"/>
                                </a:schemeClr>
                              </a:solidFill>
                              <a:latin typeface="Cambria Math" panose="02040503050406030204" pitchFamily="18" charset="0"/>
                            </a:rPr>
                            <m:t>𝑔</m:t>
                          </m:r>
                        </m:e>
                        <m:sub>
                          <m:r>
                            <a:rPr lang="en-US" sz="1400" b="0" i="1" smtClean="0">
                              <a:solidFill>
                                <a:schemeClr val="bg1">
                                  <a:lumMod val="95000"/>
                                </a:schemeClr>
                              </a:solidFill>
                              <a:latin typeface="Cambria Math" panose="02040503050406030204" pitchFamily="18" charset="0"/>
                            </a:rPr>
                            <m:t>2</m:t>
                          </m:r>
                        </m:sub>
                      </m:sSub>
                    </m:oMath>
                  </m:oMathPara>
                </a14:m>
                <a:endParaRPr lang="en-US" sz="1400" dirty="0">
                  <a:solidFill>
                    <a:schemeClr val="bg1">
                      <a:lumMod val="95000"/>
                    </a:schemeClr>
                  </a:solidFill>
                </a:endParaRPr>
              </a:p>
            </p:txBody>
          </p:sp>
        </mc:Choice>
        <mc:Fallback xmlns="">
          <p:sp>
            <p:nvSpPr>
              <p:cNvPr id="56" name="TextBox 55">
                <a:extLst>
                  <a:ext uri="{FF2B5EF4-FFF2-40B4-BE49-F238E27FC236}">
                    <a16:creationId xmlns:a16="http://schemas.microsoft.com/office/drawing/2014/main" id="{873B343F-FF66-FB33-BF6F-5C8D6157E970}"/>
                  </a:ext>
                </a:extLst>
              </p:cNvPr>
              <p:cNvSpPr txBox="1">
                <a:spLocks noRot="1" noChangeAspect="1" noMove="1" noResize="1" noEditPoints="1" noAdjustHandles="1" noChangeArrowheads="1" noChangeShapeType="1" noTextEdit="1"/>
              </p:cNvSpPr>
              <p:nvPr/>
            </p:nvSpPr>
            <p:spPr>
              <a:xfrm>
                <a:off x="3570910" y="6292470"/>
                <a:ext cx="893237" cy="307777"/>
              </a:xfrm>
              <a:prstGeom prst="rect">
                <a:avLst/>
              </a:prstGeom>
              <a:blipFill>
                <a:blip r:embed="rId18"/>
                <a:stretch>
                  <a:fillRect b="-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3D4D742F-0367-C940-11F5-33F064058C69}"/>
                  </a:ext>
                </a:extLst>
              </p:cNvPr>
              <p:cNvSpPr txBox="1"/>
              <p:nvPr/>
            </p:nvSpPr>
            <p:spPr>
              <a:xfrm>
                <a:off x="3570911" y="7468906"/>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b="0" i="1" smtClean="0">
                              <a:solidFill>
                                <a:schemeClr val="bg1">
                                  <a:lumMod val="95000"/>
                                </a:schemeClr>
                              </a:solidFill>
                              <a:latin typeface="Cambria Math" panose="02040503050406030204" pitchFamily="18" charset="0"/>
                            </a:rPr>
                            <m:t>𝑔</m:t>
                          </m:r>
                        </m:e>
                        <m:sub>
                          <m:r>
                            <a:rPr lang="en-US" sz="1400" b="0" i="1" smtClean="0">
                              <a:solidFill>
                                <a:schemeClr val="bg1">
                                  <a:lumMod val="95000"/>
                                </a:schemeClr>
                              </a:solidFill>
                              <a:latin typeface="Cambria Math" panose="02040503050406030204" pitchFamily="18" charset="0"/>
                            </a:rPr>
                            <m:t>𝑁</m:t>
                          </m:r>
                        </m:sub>
                      </m:sSub>
                    </m:oMath>
                  </m:oMathPara>
                </a14:m>
                <a:endParaRPr lang="en-US" sz="1400" dirty="0">
                  <a:solidFill>
                    <a:schemeClr val="bg1">
                      <a:lumMod val="95000"/>
                    </a:schemeClr>
                  </a:solidFill>
                </a:endParaRPr>
              </a:p>
            </p:txBody>
          </p:sp>
        </mc:Choice>
        <mc:Fallback xmlns="">
          <p:sp>
            <p:nvSpPr>
              <p:cNvPr id="57" name="TextBox 56">
                <a:extLst>
                  <a:ext uri="{FF2B5EF4-FFF2-40B4-BE49-F238E27FC236}">
                    <a16:creationId xmlns:a16="http://schemas.microsoft.com/office/drawing/2014/main" id="{3D4D742F-0367-C940-11F5-33F064058C69}"/>
                  </a:ext>
                </a:extLst>
              </p:cNvPr>
              <p:cNvSpPr txBox="1">
                <a:spLocks noRot="1" noChangeAspect="1" noMove="1" noResize="1" noEditPoints="1" noAdjustHandles="1" noChangeArrowheads="1" noChangeShapeType="1" noTextEdit="1"/>
              </p:cNvSpPr>
              <p:nvPr/>
            </p:nvSpPr>
            <p:spPr>
              <a:xfrm>
                <a:off x="3570911" y="7468906"/>
                <a:ext cx="893237" cy="307777"/>
              </a:xfrm>
              <a:prstGeom prst="rect">
                <a:avLst/>
              </a:prstGeom>
              <a:blipFill>
                <a:blip r:embed="rId19"/>
                <a:stretch>
                  <a:fillRect/>
                </a:stretch>
              </a:blipFill>
            </p:spPr>
            <p:txBody>
              <a:bodyPr/>
              <a:lstStyle/>
              <a:p>
                <a:r>
                  <a:rPr lang="en-US">
                    <a:noFill/>
                  </a:rPr>
                  <a:t> </a:t>
                </a:r>
              </a:p>
            </p:txBody>
          </p:sp>
        </mc:Fallback>
      </mc:AlternateContent>
      <p:sp>
        <p:nvSpPr>
          <p:cNvPr id="58" name="TextBox 57">
            <a:extLst>
              <a:ext uri="{FF2B5EF4-FFF2-40B4-BE49-F238E27FC236}">
                <a16:creationId xmlns:a16="http://schemas.microsoft.com/office/drawing/2014/main" id="{4863E71B-D20C-CA6A-5FEB-698CA9CE2BCE}"/>
              </a:ext>
            </a:extLst>
          </p:cNvPr>
          <p:cNvSpPr txBox="1"/>
          <p:nvPr/>
        </p:nvSpPr>
        <p:spPr>
          <a:xfrm rot="5400000">
            <a:off x="3910393" y="7041229"/>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B7333BCA-5CA4-AEDE-2D03-DA5F917FD75F}"/>
                  </a:ext>
                </a:extLst>
              </p:cNvPr>
              <p:cNvSpPr txBox="1"/>
              <p:nvPr/>
            </p:nvSpPr>
            <p:spPr>
              <a:xfrm>
                <a:off x="3572850" y="657699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b="0" i="1" smtClean="0">
                              <a:solidFill>
                                <a:schemeClr val="bg1">
                                  <a:lumMod val="95000"/>
                                </a:schemeClr>
                              </a:solidFill>
                              <a:latin typeface="Cambria Math" panose="02040503050406030204" pitchFamily="18" charset="0"/>
                            </a:rPr>
                            <m:t>𝑔</m:t>
                          </m:r>
                        </m:e>
                        <m:sub>
                          <m:r>
                            <a:rPr lang="en-US" sz="1400" b="0" i="1" smtClean="0">
                              <a:solidFill>
                                <a:schemeClr val="bg1">
                                  <a:lumMod val="95000"/>
                                </a:schemeClr>
                              </a:solidFill>
                              <a:latin typeface="Cambria Math" panose="02040503050406030204" pitchFamily="18" charset="0"/>
                            </a:rPr>
                            <m:t>3</m:t>
                          </m:r>
                        </m:sub>
                      </m:sSub>
                    </m:oMath>
                  </m:oMathPara>
                </a14:m>
                <a:endParaRPr lang="en-US" sz="1400" dirty="0">
                  <a:solidFill>
                    <a:schemeClr val="bg1">
                      <a:lumMod val="95000"/>
                    </a:schemeClr>
                  </a:solidFill>
                </a:endParaRPr>
              </a:p>
            </p:txBody>
          </p:sp>
        </mc:Choice>
        <mc:Fallback xmlns="">
          <p:sp>
            <p:nvSpPr>
              <p:cNvPr id="59" name="TextBox 58">
                <a:extLst>
                  <a:ext uri="{FF2B5EF4-FFF2-40B4-BE49-F238E27FC236}">
                    <a16:creationId xmlns:a16="http://schemas.microsoft.com/office/drawing/2014/main" id="{B7333BCA-5CA4-AEDE-2D03-DA5F917FD75F}"/>
                  </a:ext>
                </a:extLst>
              </p:cNvPr>
              <p:cNvSpPr txBox="1">
                <a:spLocks noRot="1" noChangeAspect="1" noMove="1" noResize="1" noEditPoints="1" noAdjustHandles="1" noChangeArrowheads="1" noChangeShapeType="1" noTextEdit="1"/>
              </p:cNvSpPr>
              <p:nvPr/>
            </p:nvSpPr>
            <p:spPr>
              <a:xfrm>
                <a:off x="3572850" y="6576990"/>
                <a:ext cx="893237" cy="307777"/>
              </a:xfrm>
              <a:prstGeom prst="rect">
                <a:avLst/>
              </a:prstGeom>
              <a:blipFill>
                <a:blip r:embed="rId20"/>
                <a:stretch>
                  <a:fillRect b="-4000"/>
                </a:stretch>
              </a:blipFill>
            </p:spPr>
            <p:txBody>
              <a:bodyPr/>
              <a:lstStyle/>
              <a:p>
                <a:r>
                  <a:rPr lang="en-US">
                    <a:noFill/>
                  </a:rPr>
                  <a:t> </a:t>
                </a:r>
              </a:p>
            </p:txBody>
          </p:sp>
        </mc:Fallback>
      </mc:AlternateContent>
      <p:sp>
        <p:nvSpPr>
          <p:cNvPr id="62" name="TextBox 61">
            <a:extLst>
              <a:ext uri="{FF2B5EF4-FFF2-40B4-BE49-F238E27FC236}">
                <a16:creationId xmlns:a16="http://schemas.microsoft.com/office/drawing/2014/main" id="{91D4C761-D63A-18E3-F787-AD59C0F6498C}"/>
              </a:ext>
            </a:extLst>
          </p:cNvPr>
          <p:cNvSpPr txBox="1"/>
          <p:nvPr/>
        </p:nvSpPr>
        <p:spPr>
          <a:xfrm>
            <a:off x="6556488" y="5562198"/>
            <a:ext cx="652743" cy="369332"/>
          </a:xfrm>
          <a:prstGeom prst="rect">
            <a:avLst/>
          </a:prstGeom>
          <a:noFill/>
        </p:spPr>
        <p:txBody>
          <a:bodyPr wrap="none" rtlCol="0">
            <a:spAutoFit/>
          </a:bodyPr>
          <a:lstStyle/>
          <a:p>
            <a:r>
              <a:rPr lang="en-US" dirty="0"/>
              <a:t>GRM</a:t>
            </a:r>
          </a:p>
        </p:txBody>
      </p:sp>
      <p:sp>
        <p:nvSpPr>
          <p:cNvPr id="65" name="Rounded Rectangle 64">
            <a:extLst>
              <a:ext uri="{FF2B5EF4-FFF2-40B4-BE49-F238E27FC236}">
                <a16:creationId xmlns:a16="http://schemas.microsoft.com/office/drawing/2014/main" id="{06365429-D4E8-02EA-1275-5515CCB42B60}"/>
              </a:ext>
            </a:extLst>
          </p:cNvPr>
          <p:cNvSpPr/>
          <p:nvPr/>
        </p:nvSpPr>
        <p:spPr>
          <a:xfrm>
            <a:off x="5226668" y="1353346"/>
            <a:ext cx="2201978" cy="1270051"/>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ounded Rectangle 63">
            <a:extLst>
              <a:ext uri="{FF2B5EF4-FFF2-40B4-BE49-F238E27FC236}">
                <a16:creationId xmlns:a16="http://schemas.microsoft.com/office/drawing/2014/main" id="{B568573C-F06D-28F7-1D5D-F12DA215F799}"/>
              </a:ext>
            </a:extLst>
          </p:cNvPr>
          <p:cNvSpPr/>
          <p:nvPr/>
        </p:nvSpPr>
        <p:spPr>
          <a:xfrm>
            <a:off x="6107529" y="5982779"/>
            <a:ext cx="949812" cy="1013679"/>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ounded Rectangle 8">
            <a:extLst>
              <a:ext uri="{FF2B5EF4-FFF2-40B4-BE49-F238E27FC236}">
                <a16:creationId xmlns:a16="http://schemas.microsoft.com/office/drawing/2014/main" id="{82A0BFEE-7FFE-7DB3-4C65-B321A95E5826}"/>
              </a:ext>
            </a:extLst>
          </p:cNvPr>
          <p:cNvSpPr/>
          <p:nvPr/>
        </p:nvSpPr>
        <p:spPr>
          <a:xfrm>
            <a:off x="7039220" y="7063406"/>
            <a:ext cx="629457" cy="563307"/>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3" name="Table 62">
            <a:extLst>
              <a:ext uri="{FF2B5EF4-FFF2-40B4-BE49-F238E27FC236}">
                <a16:creationId xmlns:a16="http://schemas.microsoft.com/office/drawing/2014/main" id="{360FE0ED-037E-A8C0-A264-3EDFBA7A0BA4}"/>
              </a:ext>
            </a:extLst>
          </p:cNvPr>
          <p:cNvGraphicFramePr>
            <a:graphicFrameLocks noGrp="1"/>
          </p:cNvGraphicFramePr>
          <p:nvPr>
            <p:extLst>
              <p:ext uri="{D42A27DB-BD31-4B8C-83A1-F6EECF244321}">
                <p14:modId xmlns:p14="http://schemas.microsoft.com/office/powerpoint/2010/main" val="1559771063"/>
              </p:ext>
            </p:extLst>
          </p:nvPr>
        </p:nvGraphicFramePr>
        <p:xfrm>
          <a:off x="6141261" y="6020249"/>
          <a:ext cx="1493685" cy="1670730"/>
        </p:xfrm>
        <a:graphic>
          <a:graphicData uri="http://schemas.openxmlformats.org/drawingml/2006/table">
            <a:tbl>
              <a:tblPr>
                <a:tableStyleId>{2D5ABB26-0587-4C30-8999-92F81FD0307C}</a:tableStyleId>
              </a:tblPr>
              <a:tblGrid>
                <a:gridCol w="298737">
                  <a:extLst>
                    <a:ext uri="{9D8B030D-6E8A-4147-A177-3AD203B41FA5}">
                      <a16:colId xmlns:a16="http://schemas.microsoft.com/office/drawing/2014/main" val="4155823044"/>
                    </a:ext>
                  </a:extLst>
                </a:gridCol>
                <a:gridCol w="298737">
                  <a:extLst>
                    <a:ext uri="{9D8B030D-6E8A-4147-A177-3AD203B41FA5}">
                      <a16:colId xmlns:a16="http://schemas.microsoft.com/office/drawing/2014/main" val="2651163248"/>
                    </a:ext>
                  </a:extLst>
                </a:gridCol>
                <a:gridCol w="298737">
                  <a:extLst>
                    <a:ext uri="{9D8B030D-6E8A-4147-A177-3AD203B41FA5}">
                      <a16:colId xmlns:a16="http://schemas.microsoft.com/office/drawing/2014/main" val="1024429609"/>
                    </a:ext>
                  </a:extLst>
                </a:gridCol>
                <a:gridCol w="298737">
                  <a:extLst>
                    <a:ext uri="{9D8B030D-6E8A-4147-A177-3AD203B41FA5}">
                      <a16:colId xmlns:a16="http://schemas.microsoft.com/office/drawing/2014/main" val="2159546137"/>
                    </a:ext>
                  </a:extLst>
                </a:gridCol>
                <a:gridCol w="298737">
                  <a:extLst>
                    <a:ext uri="{9D8B030D-6E8A-4147-A177-3AD203B41FA5}">
                      <a16:colId xmlns:a16="http://schemas.microsoft.com/office/drawing/2014/main" val="1589954523"/>
                    </a:ext>
                  </a:extLst>
                </a:gridCol>
              </a:tblGrid>
              <a:tr h="334146">
                <a:tc>
                  <a:txBody>
                    <a:bodyPr/>
                    <a:lstStyle/>
                    <a:p>
                      <a:pPr marL="0" indent="0" algn="ctr">
                        <a:buFont typeface="Arial" panose="020B0604020202020204" pitchFamily="34" charset="0"/>
                        <a:buNone/>
                      </a:pPr>
                      <a:r>
                        <a:rPr lang="en-US" sz="700" b="1" dirty="0"/>
                        <a:t>1</a:t>
                      </a:r>
                    </a:p>
                  </a:txBody>
                  <a:tcPr anchor="ctr"/>
                </a:tc>
                <a:tc>
                  <a:txBody>
                    <a:bodyPr/>
                    <a:lstStyle/>
                    <a:p>
                      <a:pPr marL="0" indent="0" algn="ctr">
                        <a:buFont typeface="Arial" panose="020B0604020202020204" pitchFamily="34" charset="0"/>
                        <a:buNone/>
                      </a:pPr>
                      <a:r>
                        <a:rPr lang="en-US" sz="700" b="1" dirty="0"/>
                        <a:t>0.5</a:t>
                      </a:r>
                    </a:p>
                  </a:txBody>
                  <a:tcPr anchor="ctr"/>
                </a:tc>
                <a:tc>
                  <a:txBody>
                    <a:bodyPr/>
                    <a:lstStyle/>
                    <a:p>
                      <a:pPr marL="0" indent="0" algn="ctr">
                        <a:buFont typeface="Arial" panose="020B0604020202020204" pitchFamily="34" charset="0"/>
                        <a:buNone/>
                      </a:pPr>
                      <a:r>
                        <a:rPr lang="en-US" sz="700" b="1" dirty="0"/>
                        <a:t>0.5</a:t>
                      </a:r>
                    </a:p>
                  </a:txBody>
                  <a:tcPr anchor="ctr"/>
                </a:tc>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a:t>
                      </a:r>
                    </a:p>
                  </a:txBody>
                  <a:tcPr anchor="ctr"/>
                </a:tc>
                <a:extLst>
                  <a:ext uri="{0D108BD9-81ED-4DB2-BD59-A6C34878D82A}">
                    <a16:rowId xmlns:a16="http://schemas.microsoft.com/office/drawing/2014/main" val="3005854363"/>
                  </a:ext>
                </a:extLst>
              </a:tr>
              <a:tr h="334146">
                <a:tc>
                  <a:txBody>
                    <a:bodyPr/>
                    <a:lstStyle/>
                    <a:p>
                      <a:pPr marL="0" indent="0" algn="ctr">
                        <a:buFont typeface="Arial" panose="020B0604020202020204" pitchFamily="34" charset="0"/>
                        <a:buNone/>
                      </a:pPr>
                      <a:r>
                        <a:rPr lang="en-US" sz="700" b="1" dirty="0"/>
                        <a:t>0.5</a:t>
                      </a:r>
                    </a:p>
                  </a:txBody>
                  <a:tcPr anchor="ctr"/>
                </a:tc>
                <a:tc>
                  <a:txBody>
                    <a:bodyPr/>
                    <a:lstStyle/>
                    <a:p>
                      <a:pPr marL="0" indent="0" algn="ctr">
                        <a:buFont typeface="Arial" panose="020B0604020202020204" pitchFamily="34" charset="0"/>
                        <a:buNone/>
                      </a:pPr>
                      <a:r>
                        <a:rPr lang="en-US" sz="700" b="1" dirty="0"/>
                        <a:t>1</a:t>
                      </a:r>
                    </a:p>
                  </a:txBody>
                  <a:tcPr anchor="ctr"/>
                </a:tc>
                <a:tc>
                  <a:txBody>
                    <a:bodyPr/>
                    <a:lstStyle/>
                    <a:p>
                      <a:pPr marL="0" indent="0" algn="ctr">
                        <a:buFont typeface="Arial" panose="020B0604020202020204" pitchFamily="34" charset="0"/>
                        <a:buNone/>
                      </a:pPr>
                      <a:r>
                        <a:rPr lang="en-US" sz="700" b="1" dirty="0"/>
                        <a:t>0.5</a:t>
                      </a:r>
                    </a:p>
                  </a:txBody>
                  <a:tcPr anchor="ctr"/>
                </a:tc>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a:t>
                      </a:r>
                    </a:p>
                  </a:txBody>
                  <a:tcPr anchor="ctr"/>
                </a:tc>
                <a:extLst>
                  <a:ext uri="{0D108BD9-81ED-4DB2-BD59-A6C34878D82A}">
                    <a16:rowId xmlns:a16="http://schemas.microsoft.com/office/drawing/2014/main" val="1951528846"/>
                  </a:ext>
                </a:extLst>
              </a:tr>
              <a:tr h="334146">
                <a:tc>
                  <a:txBody>
                    <a:bodyPr/>
                    <a:lstStyle/>
                    <a:p>
                      <a:pPr marL="0" indent="0" algn="ctr">
                        <a:buFont typeface="Arial" panose="020B0604020202020204" pitchFamily="34" charset="0"/>
                        <a:buNone/>
                      </a:pPr>
                      <a:r>
                        <a:rPr lang="en-US" sz="700" b="1" dirty="0"/>
                        <a:t>0.5</a:t>
                      </a:r>
                    </a:p>
                  </a:txBody>
                  <a:tcPr anchor="ctr"/>
                </a:tc>
                <a:tc>
                  <a:txBody>
                    <a:bodyPr/>
                    <a:lstStyle/>
                    <a:p>
                      <a:pPr marL="0" indent="0" algn="ctr">
                        <a:buFont typeface="Arial" panose="020B0604020202020204" pitchFamily="34" charset="0"/>
                        <a:buNone/>
                      </a:pPr>
                      <a:r>
                        <a:rPr lang="en-US" sz="700" b="1" dirty="0"/>
                        <a:t>0.5</a:t>
                      </a:r>
                    </a:p>
                  </a:txBody>
                  <a:tcPr anchor="ctr"/>
                </a:tc>
                <a:tc>
                  <a:txBody>
                    <a:bodyPr/>
                    <a:lstStyle/>
                    <a:p>
                      <a:pPr marL="0" indent="0" algn="ctr">
                        <a:buFont typeface="Arial" panose="020B0604020202020204" pitchFamily="34" charset="0"/>
                        <a:buNone/>
                      </a:pPr>
                      <a:r>
                        <a:rPr lang="en-US" sz="700" b="1" dirty="0"/>
                        <a:t>1</a:t>
                      </a:r>
                    </a:p>
                  </a:txBody>
                  <a:tcPr anchor="ctr"/>
                </a:tc>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a:t>
                      </a:r>
                    </a:p>
                  </a:txBody>
                  <a:tcPr anchor="ctr"/>
                </a:tc>
                <a:extLst>
                  <a:ext uri="{0D108BD9-81ED-4DB2-BD59-A6C34878D82A}">
                    <a16:rowId xmlns:a16="http://schemas.microsoft.com/office/drawing/2014/main" val="17430844"/>
                  </a:ext>
                </a:extLst>
              </a:tr>
              <a:tr h="334146">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1</a:t>
                      </a:r>
                    </a:p>
                  </a:txBody>
                  <a:tcPr anchor="ctr"/>
                </a:tc>
                <a:tc>
                  <a:txBody>
                    <a:bodyPr/>
                    <a:lstStyle/>
                    <a:p>
                      <a:pPr marL="0" indent="0" algn="ctr">
                        <a:buFont typeface="Arial" panose="020B0604020202020204" pitchFamily="34" charset="0"/>
                        <a:buNone/>
                      </a:pPr>
                      <a:r>
                        <a:rPr lang="en-US" sz="700" b="1" dirty="0"/>
                        <a:t>0.5</a:t>
                      </a:r>
                    </a:p>
                  </a:txBody>
                  <a:tcPr anchor="ctr"/>
                </a:tc>
                <a:extLst>
                  <a:ext uri="{0D108BD9-81ED-4DB2-BD59-A6C34878D82A}">
                    <a16:rowId xmlns:a16="http://schemas.microsoft.com/office/drawing/2014/main" val="2014519658"/>
                  </a:ext>
                </a:extLst>
              </a:tr>
              <a:tr h="334146">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0.5</a:t>
                      </a:r>
                    </a:p>
                  </a:txBody>
                  <a:tcPr anchor="ctr"/>
                </a:tc>
                <a:tc>
                  <a:txBody>
                    <a:bodyPr/>
                    <a:lstStyle/>
                    <a:p>
                      <a:pPr marL="0" indent="0" algn="ctr">
                        <a:buFont typeface="Arial" panose="020B0604020202020204" pitchFamily="34" charset="0"/>
                        <a:buNone/>
                      </a:pPr>
                      <a:r>
                        <a:rPr lang="en-US" sz="700" b="1" dirty="0"/>
                        <a:t>1</a:t>
                      </a:r>
                    </a:p>
                  </a:txBody>
                  <a:tcPr anchor="ctr"/>
                </a:tc>
                <a:extLst>
                  <a:ext uri="{0D108BD9-81ED-4DB2-BD59-A6C34878D82A}">
                    <a16:rowId xmlns:a16="http://schemas.microsoft.com/office/drawing/2014/main" val="3330382728"/>
                  </a:ext>
                </a:extLst>
              </a:tr>
            </a:tbl>
          </a:graphicData>
        </a:graphic>
      </p:graphicFrame>
      <p:sp>
        <p:nvSpPr>
          <p:cNvPr id="66" name="TextBox 65">
            <a:extLst>
              <a:ext uri="{FF2B5EF4-FFF2-40B4-BE49-F238E27FC236}">
                <a16:creationId xmlns:a16="http://schemas.microsoft.com/office/drawing/2014/main" id="{6EB8D4EE-C483-988F-B1D3-EB23CEBDF7AB}"/>
              </a:ext>
            </a:extLst>
          </p:cNvPr>
          <p:cNvSpPr txBox="1"/>
          <p:nvPr/>
        </p:nvSpPr>
        <p:spPr>
          <a:xfrm>
            <a:off x="6019447" y="7825616"/>
            <a:ext cx="1758938" cy="466050"/>
          </a:xfrm>
          <a:prstGeom prst="rect">
            <a:avLst/>
          </a:prstGeom>
          <a:noFill/>
        </p:spPr>
        <p:txBody>
          <a:bodyPr wrap="square" rtlCol="0">
            <a:spAutoFit/>
          </a:bodyPr>
          <a:lstStyle/>
          <a:p>
            <a:pPr algn="ctr"/>
            <a:r>
              <a:rPr lang="en-US" sz="1200" dirty="0"/>
              <a:t>Captures the relatedness between samples</a:t>
            </a:r>
          </a:p>
        </p:txBody>
      </p:sp>
      <p:pic>
        <p:nvPicPr>
          <p:cNvPr id="17" name="Graphic 16" descr="Man with solid fill">
            <a:extLst>
              <a:ext uri="{FF2B5EF4-FFF2-40B4-BE49-F238E27FC236}">
                <a16:creationId xmlns:a16="http://schemas.microsoft.com/office/drawing/2014/main" id="{6D4326BF-690B-EBFC-6D65-9222A9F79BAF}"/>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5353416" y="1509092"/>
            <a:ext cx="742445" cy="742445"/>
          </a:xfrm>
          <a:prstGeom prst="rect">
            <a:avLst/>
          </a:prstGeom>
        </p:spPr>
      </p:pic>
      <p:pic>
        <p:nvPicPr>
          <p:cNvPr id="20" name="Graphic 19" descr="Man with solid fill">
            <a:extLst>
              <a:ext uri="{FF2B5EF4-FFF2-40B4-BE49-F238E27FC236}">
                <a16:creationId xmlns:a16="http://schemas.microsoft.com/office/drawing/2014/main" id="{716EA7B1-948E-ED8B-3157-50574708AFC6}"/>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6433722" y="1509091"/>
            <a:ext cx="742445" cy="742445"/>
          </a:xfrm>
          <a:prstGeom prst="rect">
            <a:avLst/>
          </a:prstGeom>
        </p:spPr>
      </p:pic>
      <p:sp>
        <p:nvSpPr>
          <p:cNvPr id="12" name="TextBox 11">
            <a:extLst>
              <a:ext uri="{FF2B5EF4-FFF2-40B4-BE49-F238E27FC236}">
                <a16:creationId xmlns:a16="http://schemas.microsoft.com/office/drawing/2014/main" id="{C9D6BB5C-E180-8768-B244-7A3C7D95477D}"/>
              </a:ext>
            </a:extLst>
          </p:cNvPr>
          <p:cNvSpPr txBox="1"/>
          <p:nvPr/>
        </p:nvSpPr>
        <p:spPr>
          <a:xfrm>
            <a:off x="5804563" y="2258570"/>
            <a:ext cx="959109" cy="369332"/>
          </a:xfrm>
          <a:prstGeom prst="rect">
            <a:avLst/>
          </a:prstGeom>
          <a:noFill/>
        </p:spPr>
        <p:txBody>
          <a:bodyPr wrap="none" rtlCol="0">
            <a:spAutoFit/>
          </a:bodyPr>
          <a:lstStyle/>
          <a:p>
            <a:r>
              <a:rPr lang="en-US" dirty="0">
                <a:solidFill>
                  <a:schemeClr val="accent6">
                    <a:lumMod val="50000"/>
                  </a:schemeClr>
                </a:solidFill>
              </a:rPr>
              <a:t>Family 2</a:t>
            </a:r>
          </a:p>
        </p:txBody>
      </p:sp>
    </p:spTree>
    <p:extLst>
      <p:ext uri="{BB962C8B-B14F-4D97-AF65-F5344CB8AC3E}">
        <p14:creationId xmlns:p14="http://schemas.microsoft.com/office/powerpoint/2010/main" val="3008054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011076-A07D-C2C5-1E31-8C52507B1834}"/>
            </a:ext>
          </a:extLst>
        </p:cNvPr>
        <p:cNvGrpSpPr/>
        <p:nvPr/>
      </p:nvGrpSpPr>
      <p:grpSpPr>
        <a:xfrm>
          <a:off x="0" y="0"/>
          <a:ext cx="0" cy="0"/>
          <a:chOff x="0" y="0"/>
          <a:chExt cx="0" cy="0"/>
        </a:xfrm>
      </p:grpSpPr>
      <p:sp>
        <p:nvSpPr>
          <p:cNvPr id="21" name="Rounded Rectangle 20">
            <a:extLst>
              <a:ext uri="{FF2B5EF4-FFF2-40B4-BE49-F238E27FC236}">
                <a16:creationId xmlns:a16="http://schemas.microsoft.com/office/drawing/2014/main" id="{3229B05F-C9AC-FF33-2642-7B9A581AB08C}"/>
              </a:ext>
            </a:extLst>
          </p:cNvPr>
          <p:cNvSpPr/>
          <p:nvPr/>
        </p:nvSpPr>
        <p:spPr>
          <a:xfrm>
            <a:off x="1002535" y="4435941"/>
            <a:ext cx="7321031" cy="433443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extBox 1">
            <a:extLst>
              <a:ext uri="{FF2B5EF4-FFF2-40B4-BE49-F238E27FC236}">
                <a16:creationId xmlns:a16="http://schemas.microsoft.com/office/drawing/2014/main" id="{6FB9744E-479A-A123-4C71-CAE1819F667B}"/>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Fixed Effect Meta-Analysis</a:t>
            </a:r>
          </a:p>
        </p:txBody>
      </p:sp>
      <p:sp>
        <p:nvSpPr>
          <p:cNvPr id="3" name="TextBox 2">
            <a:extLst>
              <a:ext uri="{FF2B5EF4-FFF2-40B4-BE49-F238E27FC236}">
                <a16:creationId xmlns:a16="http://schemas.microsoft.com/office/drawing/2014/main" id="{CC31E9E5-4CDA-526D-C6CE-DBA12AF4A0ED}"/>
              </a:ext>
            </a:extLst>
          </p:cNvPr>
          <p:cNvSpPr txBox="1"/>
          <p:nvPr/>
        </p:nvSpPr>
        <p:spPr>
          <a:xfrm>
            <a:off x="577728" y="499364"/>
            <a:ext cx="7988544" cy="276999"/>
          </a:xfrm>
          <a:prstGeom prst="rect">
            <a:avLst/>
          </a:prstGeom>
          <a:noFill/>
        </p:spPr>
        <p:txBody>
          <a:bodyPr wrap="square" rtlCol="0">
            <a:spAutoFit/>
          </a:bodyPr>
          <a:lstStyle/>
          <a:p>
            <a:pPr algn="ctr"/>
            <a:r>
              <a:rPr lang="en-US" sz="1200" dirty="0"/>
              <a:t>Synthesizes statistical evidence across multiple independent studies using weighted averaging techniques</a:t>
            </a:r>
          </a:p>
        </p:txBody>
      </p:sp>
      <p:sp>
        <p:nvSpPr>
          <p:cNvPr id="7" name="TextBox 6">
            <a:extLst>
              <a:ext uri="{FF2B5EF4-FFF2-40B4-BE49-F238E27FC236}">
                <a16:creationId xmlns:a16="http://schemas.microsoft.com/office/drawing/2014/main" id="{B6B0508B-7C6A-8098-14D1-BF555B432235}"/>
              </a:ext>
            </a:extLst>
          </p:cNvPr>
          <p:cNvSpPr txBox="1"/>
          <p:nvPr/>
        </p:nvSpPr>
        <p:spPr>
          <a:xfrm>
            <a:off x="3795551" y="4486246"/>
            <a:ext cx="1541897" cy="369332"/>
          </a:xfrm>
          <a:prstGeom prst="rect">
            <a:avLst/>
          </a:prstGeom>
          <a:noFill/>
        </p:spPr>
        <p:txBody>
          <a:bodyPr wrap="none" rtlCol="0">
            <a:spAutoFit/>
          </a:bodyPr>
          <a:lstStyle/>
          <a:p>
            <a:r>
              <a:rPr lang="en-US" b="1" dirty="0"/>
              <a:t>Meta-Analysis</a:t>
            </a:r>
          </a:p>
        </p:txBody>
      </p:sp>
      <p:sp>
        <p:nvSpPr>
          <p:cNvPr id="13" name="Rounded Rectangle 12">
            <a:extLst>
              <a:ext uri="{FF2B5EF4-FFF2-40B4-BE49-F238E27FC236}">
                <a16:creationId xmlns:a16="http://schemas.microsoft.com/office/drawing/2014/main" id="{41CA7063-6F0C-EBBB-8E8B-BF0E04087C6D}"/>
              </a:ext>
            </a:extLst>
          </p:cNvPr>
          <p:cNvSpPr/>
          <p:nvPr/>
        </p:nvSpPr>
        <p:spPr>
          <a:xfrm>
            <a:off x="1002535" y="881691"/>
            <a:ext cx="7326217" cy="189004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4" name="TextBox 13">
            <a:extLst>
              <a:ext uri="{FF2B5EF4-FFF2-40B4-BE49-F238E27FC236}">
                <a16:creationId xmlns:a16="http://schemas.microsoft.com/office/drawing/2014/main" id="{E36AF18E-4C82-6619-5F7D-A58C5821D2CF}"/>
              </a:ext>
            </a:extLst>
          </p:cNvPr>
          <p:cNvSpPr txBox="1"/>
          <p:nvPr/>
        </p:nvSpPr>
        <p:spPr>
          <a:xfrm>
            <a:off x="2334006" y="851807"/>
            <a:ext cx="4475988" cy="369332"/>
          </a:xfrm>
          <a:prstGeom prst="rect">
            <a:avLst/>
          </a:prstGeom>
          <a:noFill/>
        </p:spPr>
        <p:txBody>
          <a:bodyPr wrap="square" rtlCol="0" anchor="ctr">
            <a:spAutoFit/>
          </a:bodyPr>
          <a:lstStyle/>
          <a:p>
            <a:pPr algn="ctr"/>
            <a:r>
              <a:rPr lang="en-US" b="1" dirty="0"/>
              <a:t>Several Independent Cohorts</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F4797624-FAE7-239B-5D0D-5968FAA426C5}"/>
                  </a:ext>
                </a:extLst>
              </p:cNvPr>
              <p:cNvSpPr txBox="1"/>
              <p:nvPr/>
            </p:nvSpPr>
            <p:spPr>
              <a:xfrm>
                <a:off x="3885291" y="4954942"/>
                <a:ext cx="3945865" cy="3388172"/>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r>
                      <a:rPr lang="en-US"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nary>
                          <m:naryPr>
                            <m:chr m:val="∑"/>
                            <m:limLoc m:val="subSup"/>
                            <m:supHide m:val="on"/>
                            <m:ctrlPr>
                              <a:rPr lang="en-US" b="0" i="1" smtClean="0">
                                <a:latin typeface="Cambria Math" panose="02040503050406030204" pitchFamily="18" charset="0"/>
                                <a:ea typeface="Cambria Math" panose="02040503050406030204" pitchFamily="18" charset="0"/>
                              </a:rPr>
                            </m:ctrlPr>
                          </m:naryPr>
                          <m:sub>
                            <m:r>
                              <m:rPr>
                                <m:brk m:alnAt="9"/>
                              </m:rPr>
                              <a:rPr lang="en-US" b="0" i="1" smtClean="0">
                                <a:latin typeface="Cambria Math" panose="02040503050406030204" pitchFamily="18" charset="0"/>
                                <a:ea typeface="Cambria Math" panose="02040503050406030204" pitchFamily="18" charset="0"/>
                              </a:rPr>
                              <m:t>𝑖</m:t>
                            </m:r>
                          </m:sub>
                          <m:sup/>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𝑖</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𝑖</m:t>
                                </m:r>
                              </m:sub>
                            </m:sSub>
                          </m:e>
                        </m:nary>
                      </m:num>
                      <m:den>
                        <m:nary>
                          <m:naryPr>
                            <m:chr m:val="∑"/>
                            <m:limLoc m:val="subSup"/>
                            <m:supHide m:val="on"/>
                            <m:ctrlPr>
                              <a:rPr lang="en-US" i="1">
                                <a:latin typeface="Cambria Math" panose="02040503050406030204" pitchFamily="18" charset="0"/>
                                <a:ea typeface="Cambria Math" panose="02040503050406030204" pitchFamily="18" charset="0"/>
                              </a:rPr>
                            </m:ctrlPr>
                          </m:naryPr>
                          <m:sub>
                            <m:r>
                              <m:rPr>
                                <m:brk m:alnAt="9"/>
                              </m:rPr>
                              <a:rPr lang="en-US" i="1">
                                <a:latin typeface="Cambria Math" panose="02040503050406030204" pitchFamily="18" charset="0"/>
                                <a:ea typeface="Cambria Math" panose="02040503050406030204" pitchFamily="18" charset="0"/>
                              </a:rPr>
                              <m:t>𝑖</m:t>
                            </m:r>
                          </m:sub>
                          <m:sup/>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𝑖</m:t>
                                </m:r>
                              </m:sub>
                            </m:sSub>
                          </m:e>
                        </m:nary>
                      </m:den>
                    </m:f>
                  </m:oMath>
                </a14:m>
                <a:endParaRPr lang="en-US" dirty="0"/>
              </a:p>
              <a:p>
                <a:pPr marL="285750" indent="-285750">
                  <a:buFont typeface="Arial" panose="020B0604020202020204" pitchFamily="34" charset="0"/>
                  <a:buChar char="•"/>
                </a:pP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𝑖</m:t>
                        </m:r>
                      </m:sub>
                    </m:sSub>
                  </m:oMath>
                </a14:m>
                <a:r>
                  <a:rPr lang="en-US" dirty="0"/>
                  <a:t> is the weight for study </a:t>
                </a:r>
                <a14:m>
                  <m:oMath xmlns:m="http://schemas.openxmlformats.org/officeDocument/2006/math">
                    <m:r>
                      <m:rPr>
                        <m:sty m:val="p"/>
                      </m:rPr>
                      <a:rPr lang="en-US" b="0" i="1" smtClean="0">
                        <a:latin typeface="Cambria Math" panose="02040503050406030204" pitchFamily="18" charset="0"/>
                        <a:ea typeface="Cambria Math" panose="02040503050406030204" pitchFamily="18" charset="0"/>
                      </a:rPr>
                      <m:t>I</m:t>
                    </m:r>
                  </m:oMath>
                </a14:m>
                <a:r>
                  <a:rPr lang="en-US" dirty="0"/>
                  <a:t>, which can be:</a:t>
                </a:r>
              </a:p>
              <a:p>
                <a:pPr marL="742950" lvl="1" indent="-285750">
                  <a:buFont typeface="Arial" panose="020B0604020202020204" pitchFamily="34" charset="0"/>
                  <a:buChar char="•"/>
                </a:pPr>
                <a:r>
                  <a:rPr lang="en-US" dirty="0"/>
                  <a:t>Sample Size Weighting</a:t>
                </a:r>
              </a:p>
              <a:p>
                <a:pPr lvl="1"/>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𝑁</m:t>
                              </m:r>
                            </m:e>
                            <m:sub>
                              <m:r>
                                <a:rPr lang="en-US" b="0" i="1" smtClean="0">
                                  <a:latin typeface="Cambria Math" panose="02040503050406030204" pitchFamily="18" charset="0"/>
                                  <a:ea typeface="Cambria Math" panose="02040503050406030204" pitchFamily="18" charset="0"/>
                                </a:rPr>
                                <m:t>𝑖</m:t>
                              </m:r>
                            </m:sub>
                          </m:sSub>
                        </m:num>
                        <m:den>
                          <m:nary>
                            <m:naryPr>
                              <m:chr m:val="∑"/>
                              <m:limLoc m:val="subSup"/>
                              <m:supHide m:val="on"/>
                              <m:ctrlPr>
                                <a:rPr lang="en-US" i="1">
                                  <a:latin typeface="Cambria Math" panose="02040503050406030204" pitchFamily="18" charset="0"/>
                                  <a:ea typeface="Cambria Math" panose="02040503050406030204" pitchFamily="18" charset="0"/>
                                </a:rPr>
                              </m:ctrlPr>
                            </m:naryPr>
                            <m:sub>
                              <m:r>
                                <m:rPr>
                                  <m:brk m:alnAt="9"/>
                                </m:rPr>
                                <a:rPr lang="en-US" i="1">
                                  <a:latin typeface="Cambria Math" panose="02040503050406030204" pitchFamily="18" charset="0"/>
                                  <a:ea typeface="Cambria Math" panose="02040503050406030204" pitchFamily="18" charset="0"/>
                                </a:rPr>
                                <m:t>𝑖</m:t>
                              </m:r>
                            </m:sub>
                            <m:sup/>
                            <m:e>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𝑁</m:t>
                                  </m:r>
                                </m:e>
                                <m:sub>
                                  <m:r>
                                    <a:rPr lang="en-US" i="1">
                                      <a:latin typeface="Cambria Math" panose="02040503050406030204" pitchFamily="18" charset="0"/>
                                      <a:ea typeface="Cambria Math" panose="02040503050406030204" pitchFamily="18" charset="0"/>
                                    </a:rPr>
                                    <m:t>𝑖</m:t>
                                  </m:r>
                                </m:sub>
                              </m:sSub>
                            </m:e>
                          </m:nary>
                        </m:den>
                      </m:f>
                    </m:oMath>
                  </m:oMathPara>
                </a14:m>
                <a:endParaRPr lang="en-US" dirty="0"/>
              </a:p>
              <a:p>
                <a:pPr marL="742950" lvl="1" indent="-285750">
                  <a:buFont typeface="Arial" panose="020B0604020202020204" pitchFamily="34" charset="0"/>
                  <a:buChar char="•"/>
                </a:pPr>
                <a:r>
                  <a:rPr lang="en-US" dirty="0"/>
                  <a:t>Inverse Variance Weighting</a:t>
                </a:r>
              </a:p>
              <a:p>
                <a:pPr lvl="1"/>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𝑆𝐸</m:t>
                              </m:r>
                            </m:e>
                            <m:sup>
                              <m:r>
                                <a:rPr lang="en-US" b="0" i="1" smtClean="0">
                                  <a:latin typeface="Cambria Math" panose="02040503050406030204" pitchFamily="18" charset="0"/>
                                  <a:ea typeface="Cambria Math" panose="02040503050406030204" pitchFamily="18" charset="0"/>
                                </a:rPr>
                                <m:t>2</m:t>
                              </m:r>
                            </m:sup>
                          </m:sSup>
                        </m:den>
                      </m:f>
                    </m:oMath>
                  </m:oMathPara>
                </a14:m>
                <a:endParaRPr lang="en-US" dirty="0"/>
              </a:p>
              <a:p>
                <a:pPr marL="285750" indent="-285750">
                  <a:buFont typeface="Arial" panose="020B0604020202020204" pitchFamily="34" charset="0"/>
                  <a:buChar char="•"/>
                </a:pPr>
                <a:r>
                  <a:rPr lang="en-US" dirty="0"/>
                  <a:t>Equivalent to merging individuals from two studies together</a:t>
                </a:r>
              </a:p>
            </p:txBody>
          </p:sp>
        </mc:Choice>
        <mc:Fallback xmlns="">
          <p:sp>
            <p:nvSpPr>
              <p:cNvPr id="27" name="TextBox 26">
                <a:extLst>
                  <a:ext uri="{FF2B5EF4-FFF2-40B4-BE49-F238E27FC236}">
                    <a16:creationId xmlns:a16="http://schemas.microsoft.com/office/drawing/2014/main" id="{F4797624-FAE7-239B-5D0D-5968FAA426C5}"/>
                  </a:ext>
                </a:extLst>
              </p:cNvPr>
              <p:cNvSpPr txBox="1">
                <a:spLocks noRot="1" noChangeAspect="1" noMove="1" noResize="1" noEditPoints="1" noAdjustHandles="1" noChangeArrowheads="1" noChangeShapeType="1" noTextEdit="1"/>
              </p:cNvSpPr>
              <p:nvPr/>
            </p:nvSpPr>
            <p:spPr>
              <a:xfrm>
                <a:off x="3885291" y="4954942"/>
                <a:ext cx="3945865" cy="3388172"/>
              </a:xfrm>
              <a:prstGeom prst="rect">
                <a:avLst/>
              </a:prstGeom>
              <a:blipFill>
                <a:blip r:embed="rId2"/>
                <a:stretch>
                  <a:fillRect l="-962" t="-8955"/>
                </a:stretch>
              </a:blipFill>
            </p:spPr>
            <p:txBody>
              <a:bodyPr/>
              <a:lstStyle/>
              <a:p>
                <a:r>
                  <a:rPr lang="en-US">
                    <a:noFill/>
                  </a:rPr>
                  <a:t> </a:t>
                </a:r>
              </a:p>
            </p:txBody>
          </p:sp>
        </mc:Fallback>
      </mc:AlternateContent>
      <p:sp>
        <p:nvSpPr>
          <p:cNvPr id="5" name="Oval 4">
            <a:extLst>
              <a:ext uri="{FF2B5EF4-FFF2-40B4-BE49-F238E27FC236}">
                <a16:creationId xmlns:a16="http://schemas.microsoft.com/office/drawing/2014/main" id="{C1242487-28BB-3B4B-5331-C8474C26A768}"/>
              </a:ext>
            </a:extLst>
          </p:cNvPr>
          <p:cNvSpPr/>
          <p:nvPr/>
        </p:nvSpPr>
        <p:spPr>
          <a:xfrm>
            <a:off x="2073512" y="1450615"/>
            <a:ext cx="1042415" cy="1058222"/>
          </a:xfrm>
          <a:prstGeom prst="ellipse">
            <a:avLst/>
          </a:prstGeom>
          <a:solidFill>
            <a:schemeClr val="accent2">
              <a:lumMod val="5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t>Study 1</a:t>
            </a:r>
          </a:p>
          <a:p>
            <a:pPr algn="ctr"/>
            <a:r>
              <a:rPr lang="en-US" sz="1100" dirty="0"/>
              <a:t>N1=5000</a:t>
            </a:r>
          </a:p>
        </p:txBody>
      </p:sp>
      <p:sp>
        <p:nvSpPr>
          <p:cNvPr id="10" name="Oval 9">
            <a:extLst>
              <a:ext uri="{FF2B5EF4-FFF2-40B4-BE49-F238E27FC236}">
                <a16:creationId xmlns:a16="http://schemas.microsoft.com/office/drawing/2014/main" id="{C195D6B1-613E-D35C-8A4C-FEFC84660A49}"/>
              </a:ext>
            </a:extLst>
          </p:cNvPr>
          <p:cNvSpPr/>
          <p:nvPr/>
        </p:nvSpPr>
        <p:spPr>
          <a:xfrm>
            <a:off x="5021889" y="1252129"/>
            <a:ext cx="1371600" cy="1371600"/>
          </a:xfrm>
          <a:prstGeom prst="ellipse">
            <a:avLst/>
          </a:prstGeom>
          <a:solidFill>
            <a:schemeClr val="accent2">
              <a:lumMod val="5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t>Study 2</a:t>
            </a:r>
          </a:p>
          <a:p>
            <a:pPr algn="ctr"/>
            <a:r>
              <a:rPr lang="en-US" sz="1100" dirty="0"/>
              <a:t>N2=8000</a:t>
            </a:r>
          </a:p>
        </p:txBody>
      </p:sp>
      <p:sp>
        <p:nvSpPr>
          <p:cNvPr id="22" name="Oval 21">
            <a:extLst>
              <a:ext uri="{FF2B5EF4-FFF2-40B4-BE49-F238E27FC236}">
                <a16:creationId xmlns:a16="http://schemas.microsoft.com/office/drawing/2014/main" id="{BBAA2D6F-2960-AA45-6692-E7B07A3712BC}"/>
              </a:ext>
            </a:extLst>
          </p:cNvPr>
          <p:cNvSpPr/>
          <p:nvPr/>
        </p:nvSpPr>
        <p:spPr>
          <a:xfrm>
            <a:off x="1451720" y="5506331"/>
            <a:ext cx="2286000" cy="2286000"/>
          </a:xfrm>
          <a:prstGeom prst="ellipse">
            <a:avLst/>
          </a:prstGeom>
          <a:solidFill>
            <a:schemeClr val="accent2">
              <a:lumMod val="5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t>Merged set</a:t>
            </a:r>
          </a:p>
          <a:p>
            <a:pPr algn="ctr"/>
            <a:r>
              <a:rPr lang="en-US" sz="1100" dirty="0"/>
              <a:t>N=13000</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FEAEA480-7153-B723-54DB-524A4FC5BAA9}"/>
                  </a:ext>
                </a:extLst>
              </p:cNvPr>
              <p:cNvSpPr txBox="1"/>
              <p:nvPr/>
            </p:nvSpPr>
            <p:spPr>
              <a:xfrm>
                <a:off x="2731003" y="1372091"/>
                <a:ext cx="2080379" cy="1200329"/>
              </a:xfrm>
              <a:prstGeom prst="rect">
                <a:avLst/>
              </a:prstGeom>
              <a:noFill/>
            </p:spPr>
            <p:txBody>
              <a:bodyPr wrap="square">
                <a:spAutoFit/>
              </a:bodyPr>
              <a:lstStyle/>
              <a:p>
                <a:pPr algn="ctr"/>
                <a:r>
                  <a:rPr lang="en-US" sz="1600" b="1" dirty="0" err="1"/>
                  <a:t>Sumstats</a:t>
                </a:r>
                <a:r>
                  <a:rPr lang="en-US" sz="1600" b="1" dirty="0"/>
                  <a:t> 1</a:t>
                </a:r>
                <a:endParaRPr lang="en-US" sz="1600" b="1" i="0"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𝛽</m:t>
                          </m:r>
                        </m:e>
                        <m:sub>
                          <m:r>
                            <a:rPr lang="en-US" sz="1400" b="0" i="1" smtClean="0">
                              <a:latin typeface="Cambria Math" panose="02040503050406030204" pitchFamily="18" charset="0"/>
                              <a:ea typeface="Cambria Math" panose="02040503050406030204" pitchFamily="18" charset="0"/>
                            </a:rPr>
                            <m:t>1</m:t>
                          </m:r>
                        </m:sub>
                      </m:sSub>
                      <m:r>
                        <a:rPr lang="en-US" sz="1400" b="0" i="1" smtClean="0">
                          <a:latin typeface="Cambria Math" panose="02040503050406030204" pitchFamily="18" charset="0"/>
                          <a:ea typeface="Cambria Math" panose="02040503050406030204" pitchFamily="18" charset="0"/>
                        </a:rPr>
                        <m:t> </m:t>
                      </m:r>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𝑆𝐸</m:t>
                          </m:r>
                        </m:e>
                        <m:sub>
                          <m:r>
                            <a:rPr lang="en-US" sz="1400" b="0" i="1" smtClean="0">
                              <a:latin typeface="Cambria Math" panose="02040503050406030204" pitchFamily="18" charset="0"/>
                              <a:ea typeface="Cambria Math" panose="02040503050406030204" pitchFamily="18" charset="0"/>
                            </a:rPr>
                            <m:t>1</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𝑁</m:t>
                          </m:r>
                        </m:e>
                        <m:sub>
                          <m:r>
                            <a:rPr lang="en-US" sz="1400" b="0" i="1" smtClean="0">
                              <a:latin typeface="Cambria Math" panose="02040503050406030204" pitchFamily="18" charset="0"/>
                              <a:ea typeface="Cambria Math" panose="02040503050406030204" pitchFamily="18" charset="0"/>
                            </a:rPr>
                            <m:t>1</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25" name="TextBox 24">
                <a:extLst>
                  <a:ext uri="{FF2B5EF4-FFF2-40B4-BE49-F238E27FC236}">
                    <a16:creationId xmlns:a16="http://schemas.microsoft.com/office/drawing/2014/main" id="{FEAEA480-7153-B723-54DB-524A4FC5BAA9}"/>
                  </a:ext>
                </a:extLst>
              </p:cNvPr>
              <p:cNvSpPr txBox="1">
                <a:spLocks noRot="1" noChangeAspect="1" noMove="1" noResize="1" noEditPoints="1" noAdjustHandles="1" noChangeArrowheads="1" noChangeShapeType="1" noTextEdit="1"/>
              </p:cNvSpPr>
              <p:nvPr/>
            </p:nvSpPr>
            <p:spPr>
              <a:xfrm>
                <a:off x="2731003" y="1372091"/>
                <a:ext cx="2080379" cy="1200329"/>
              </a:xfrm>
              <a:prstGeom prst="rect">
                <a:avLst/>
              </a:prstGeom>
              <a:blipFill>
                <a:blip r:embed="rId3"/>
                <a:stretch>
                  <a:fillRect t="-2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836B1B7B-0A43-1212-4F67-82EB7CDAA42B}"/>
                  </a:ext>
                </a:extLst>
              </p:cNvPr>
              <p:cNvSpPr txBox="1"/>
              <p:nvPr/>
            </p:nvSpPr>
            <p:spPr>
              <a:xfrm>
                <a:off x="5978031" y="1352889"/>
                <a:ext cx="2080379" cy="1200329"/>
              </a:xfrm>
              <a:prstGeom prst="rect">
                <a:avLst/>
              </a:prstGeom>
              <a:noFill/>
            </p:spPr>
            <p:txBody>
              <a:bodyPr wrap="square">
                <a:spAutoFit/>
              </a:bodyPr>
              <a:lstStyle/>
              <a:p>
                <a:pPr algn="ctr"/>
                <a:r>
                  <a:rPr lang="en-US" sz="1600" b="1" dirty="0"/>
                  <a:t>Sumstats 2</a:t>
                </a:r>
                <a:endParaRPr lang="en-US" sz="1600" b="1" i="0"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𝛽</m:t>
                          </m:r>
                        </m:e>
                        <m:sub>
                          <m:r>
                            <a:rPr lang="en-US" sz="1400" b="0" i="1" smtClean="0">
                              <a:latin typeface="Cambria Math" panose="02040503050406030204" pitchFamily="18" charset="0"/>
                              <a:ea typeface="Cambria Math" panose="02040503050406030204" pitchFamily="18" charset="0"/>
                            </a:rPr>
                            <m:t>2</m:t>
                          </m:r>
                        </m:sub>
                      </m:sSub>
                      <m:r>
                        <a:rPr lang="en-US" sz="1400" b="0" i="1" smtClean="0">
                          <a:latin typeface="Cambria Math" panose="02040503050406030204" pitchFamily="18" charset="0"/>
                          <a:ea typeface="Cambria Math" panose="02040503050406030204" pitchFamily="18" charset="0"/>
                        </a:rPr>
                        <m:t> </m:t>
                      </m:r>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𝑆𝐸</m:t>
                          </m:r>
                        </m:e>
                        <m:sub>
                          <m:r>
                            <a:rPr lang="en-US" sz="1400" b="0" i="1" smtClean="0">
                              <a:latin typeface="Cambria Math" panose="02040503050406030204" pitchFamily="18" charset="0"/>
                              <a:ea typeface="Cambria Math" panose="02040503050406030204" pitchFamily="18" charset="0"/>
                            </a:rPr>
                            <m:t>2</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𝑁</m:t>
                          </m:r>
                        </m:e>
                        <m:sub>
                          <m:r>
                            <a:rPr lang="en-US" sz="1400" b="0" i="1" smtClean="0">
                              <a:latin typeface="Cambria Math" panose="02040503050406030204" pitchFamily="18" charset="0"/>
                              <a:ea typeface="Cambria Math" panose="02040503050406030204" pitchFamily="18" charset="0"/>
                            </a:rPr>
                            <m:t>2</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26" name="TextBox 25">
                <a:extLst>
                  <a:ext uri="{FF2B5EF4-FFF2-40B4-BE49-F238E27FC236}">
                    <a16:creationId xmlns:a16="http://schemas.microsoft.com/office/drawing/2014/main" id="{836B1B7B-0A43-1212-4F67-82EB7CDAA42B}"/>
                  </a:ext>
                </a:extLst>
              </p:cNvPr>
              <p:cNvSpPr txBox="1">
                <a:spLocks noRot="1" noChangeAspect="1" noMove="1" noResize="1" noEditPoints="1" noAdjustHandles="1" noChangeArrowheads="1" noChangeShapeType="1" noTextEdit="1"/>
              </p:cNvSpPr>
              <p:nvPr/>
            </p:nvSpPr>
            <p:spPr>
              <a:xfrm>
                <a:off x="5978031" y="1352889"/>
                <a:ext cx="2080379" cy="1200329"/>
              </a:xfrm>
              <a:prstGeom prst="rect">
                <a:avLst/>
              </a:prstGeom>
              <a:blipFill>
                <a:blip r:embed="rId4"/>
                <a:stretch>
                  <a:fillRect t="-1042"/>
                </a:stretch>
              </a:blipFill>
            </p:spPr>
            <p:txBody>
              <a:bodyPr/>
              <a:lstStyle/>
              <a:p>
                <a:r>
                  <a:rPr lang="en-US">
                    <a:noFill/>
                  </a:rPr>
                  <a:t> </a:t>
                </a:r>
              </a:p>
            </p:txBody>
          </p:sp>
        </mc:Fallback>
      </mc:AlternateContent>
      <p:sp>
        <p:nvSpPr>
          <p:cNvPr id="35" name="Rounded Rectangle 34">
            <a:extLst>
              <a:ext uri="{FF2B5EF4-FFF2-40B4-BE49-F238E27FC236}">
                <a16:creationId xmlns:a16="http://schemas.microsoft.com/office/drawing/2014/main" id="{59C8C39C-B495-87FE-7CBF-9EEF52FB305F}"/>
              </a:ext>
            </a:extLst>
          </p:cNvPr>
          <p:cNvSpPr/>
          <p:nvPr/>
        </p:nvSpPr>
        <p:spPr>
          <a:xfrm>
            <a:off x="997349" y="2873619"/>
            <a:ext cx="7321031" cy="142743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A260A497-BFB4-2B00-1925-84877D231AAB}"/>
                  </a:ext>
                </a:extLst>
              </p:cNvPr>
              <p:cNvSpPr txBox="1"/>
              <p:nvPr/>
            </p:nvSpPr>
            <p:spPr>
              <a:xfrm>
                <a:off x="2328505" y="2857573"/>
                <a:ext cx="4475988" cy="369332"/>
              </a:xfrm>
              <a:prstGeom prst="rect">
                <a:avLst/>
              </a:prstGeom>
              <a:noFill/>
            </p:spPr>
            <p:txBody>
              <a:bodyPr wrap="square" rtlCol="0" anchor="ctr">
                <a:spAutoFit/>
              </a:bodyPr>
              <a:lstStyle/>
              <a:p>
                <a:pPr algn="ctr"/>
                <a:r>
                  <a:rPr lang="en-US" b="1" dirty="0"/>
                  <a:t>What we believe about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oMath>
                </a14:m>
                <a:r>
                  <a:rPr lang="en-US" b="1" dirty="0"/>
                  <a:t> and</a:t>
                </a:r>
                <a:r>
                  <a:rPr lang="en-US" i="1"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2</m:t>
                        </m:r>
                      </m:sub>
                    </m:sSub>
                  </m:oMath>
                </a14:m>
                <a:r>
                  <a:rPr lang="en-US" b="1" dirty="0"/>
                  <a:t> </a:t>
                </a:r>
                <a14:m>
                  <m:oMath xmlns:m="http://schemas.openxmlformats.org/officeDocument/2006/math">
                    <m:r>
                      <m:rPr>
                        <m:nor/>
                      </m:rPr>
                      <a:rPr lang="en-US" b="1" dirty="0"/>
                      <m:t>?</m:t>
                    </m:r>
                  </m:oMath>
                </a14:m>
                <a:endParaRPr lang="en-US" i="1" dirty="0">
                  <a:latin typeface="Cambria Math" panose="02040503050406030204" pitchFamily="18" charset="0"/>
                  <a:ea typeface="Cambria Math" panose="02040503050406030204" pitchFamily="18" charset="0"/>
                </a:endParaRPr>
              </a:p>
            </p:txBody>
          </p:sp>
        </mc:Choice>
        <mc:Fallback xmlns="">
          <p:sp>
            <p:nvSpPr>
              <p:cNvPr id="41" name="TextBox 40">
                <a:extLst>
                  <a:ext uri="{FF2B5EF4-FFF2-40B4-BE49-F238E27FC236}">
                    <a16:creationId xmlns:a16="http://schemas.microsoft.com/office/drawing/2014/main" id="{A260A497-BFB4-2B00-1925-84877D231AAB}"/>
                  </a:ext>
                </a:extLst>
              </p:cNvPr>
              <p:cNvSpPr txBox="1">
                <a:spLocks noRot="1" noChangeAspect="1" noMove="1" noResize="1" noEditPoints="1" noAdjustHandles="1" noChangeArrowheads="1" noChangeShapeType="1" noTextEdit="1"/>
              </p:cNvSpPr>
              <p:nvPr/>
            </p:nvSpPr>
            <p:spPr>
              <a:xfrm>
                <a:off x="2328505" y="2857573"/>
                <a:ext cx="4475988" cy="369332"/>
              </a:xfrm>
              <a:prstGeom prst="rect">
                <a:avLst/>
              </a:prstGeom>
              <a:blipFill>
                <a:blip r:embed="rId5"/>
                <a:stretch>
                  <a:fillRect t="-6897" b="-310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16F9EC36-EEDF-8063-F642-39781DBFCB75}"/>
                  </a:ext>
                </a:extLst>
              </p:cNvPr>
              <p:cNvSpPr txBox="1"/>
              <p:nvPr/>
            </p:nvSpPr>
            <p:spPr>
              <a:xfrm>
                <a:off x="1535449" y="3423907"/>
                <a:ext cx="6551865" cy="584775"/>
              </a:xfrm>
              <a:prstGeom prst="rect">
                <a:avLst/>
              </a:prstGeom>
              <a:noFill/>
            </p:spPr>
            <p:txBody>
              <a:bodyPr wrap="square" rtlCol="0">
                <a:spAutoFit/>
              </a:bodyPr>
              <a:lstStyle/>
              <a:p>
                <a:r>
                  <a:rPr lang="en-US" sz="1600" dirty="0"/>
                  <a:t>Since this is a fixed effect model, the underlying true </a:t>
                </a:r>
                <a14:m>
                  <m:oMath xmlns:m="http://schemas.openxmlformats.org/officeDocument/2006/math">
                    <m:r>
                      <a:rPr lang="en-US" sz="1600" i="1" smtClean="0">
                        <a:latin typeface="Cambria Math" panose="02040503050406030204" pitchFamily="18" charset="0"/>
                        <a:ea typeface="Cambria Math" panose="02040503050406030204" pitchFamily="18" charset="0"/>
                      </a:rPr>
                      <m:t>𝛽</m:t>
                    </m:r>
                  </m:oMath>
                </a14:m>
                <a:r>
                  <a:rPr lang="en-US" sz="1600" dirty="0"/>
                  <a:t> is a fixed value, i.e.,</a:t>
                </a:r>
              </a:p>
              <a:p>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i="1">
                            <a:latin typeface="Cambria Math" panose="02040503050406030204" pitchFamily="18" charset="0"/>
                            <a:ea typeface="Cambria Math" panose="02040503050406030204" pitchFamily="18" charset="0"/>
                          </a:rPr>
                          <m:t>1</m:t>
                        </m:r>
                      </m:sub>
                    </m:sSub>
                  </m:oMath>
                </a14:m>
                <a:r>
                  <a:rPr lang="en-US" sz="1600" dirty="0"/>
                  <a:t> and </a:t>
                </a: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b="0" i="1" smtClean="0">
                            <a:latin typeface="Cambria Math" panose="02040503050406030204" pitchFamily="18" charset="0"/>
                            <a:ea typeface="Cambria Math" panose="02040503050406030204" pitchFamily="18" charset="0"/>
                          </a:rPr>
                          <m:t>2</m:t>
                        </m:r>
                      </m:sub>
                    </m:sSub>
                  </m:oMath>
                </a14:m>
                <a:r>
                  <a:rPr lang="en-US" sz="1600" dirty="0"/>
                  <a:t> should be fixed effect instead of a random effect.</a:t>
                </a:r>
              </a:p>
            </p:txBody>
          </p:sp>
        </mc:Choice>
        <mc:Fallback xmlns="">
          <p:sp>
            <p:nvSpPr>
              <p:cNvPr id="42" name="TextBox 41">
                <a:extLst>
                  <a:ext uri="{FF2B5EF4-FFF2-40B4-BE49-F238E27FC236}">
                    <a16:creationId xmlns:a16="http://schemas.microsoft.com/office/drawing/2014/main" id="{16F9EC36-EEDF-8063-F642-39781DBFCB75}"/>
                  </a:ext>
                </a:extLst>
              </p:cNvPr>
              <p:cNvSpPr txBox="1">
                <a:spLocks noRot="1" noChangeAspect="1" noMove="1" noResize="1" noEditPoints="1" noAdjustHandles="1" noChangeArrowheads="1" noChangeShapeType="1" noTextEdit="1"/>
              </p:cNvSpPr>
              <p:nvPr/>
            </p:nvSpPr>
            <p:spPr>
              <a:xfrm>
                <a:off x="1535449" y="3423907"/>
                <a:ext cx="6551865" cy="584775"/>
              </a:xfrm>
              <a:prstGeom prst="rect">
                <a:avLst/>
              </a:prstGeom>
              <a:blipFill>
                <a:blip r:embed="rId6"/>
                <a:stretch>
                  <a:fillRect l="-387" t="-2128" b="-12766"/>
                </a:stretch>
              </a:blipFill>
            </p:spPr>
            <p:txBody>
              <a:bodyPr/>
              <a:lstStyle/>
              <a:p>
                <a:r>
                  <a:rPr lang="en-US">
                    <a:noFill/>
                  </a:rPr>
                  <a:t> </a:t>
                </a:r>
              </a:p>
            </p:txBody>
          </p:sp>
        </mc:Fallback>
      </mc:AlternateContent>
    </p:spTree>
    <p:extLst>
      <p:ext uri="{BB962C8B-B14F-4D97-AF65-F5344CB8AC3E}">
        <p14:creationId xmlns:p14="http://schemas.microsoft.com/office/powerpoint/2010/main" val="21174974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CBFD20-CFA5-6CBE-7860-4EAB10B88142}"/>
            </a:ext>
          </a:extLst>
        </p:cNvPr>
        <p:cNvGrpSpPr/>
        <p:nvPr/>
      </p:nvGrpSpPr>
      <p:grpSpPr>
        <a:xfrm>
          <a:off x="0" y="0"/>
          <a:ext cx="0" cy="0"/>
          <a:chOff x="0" y="0"/>
          <a:chExt cx="0" cy="0"/>
        </a:xfrm>
      </p:grpSpPr>
      <p:sp>
        <p:nvSpPr>
          <p:cNvPr id="21" name="Rounded Rectangle 20">
            <a:extLst>
              <a:ext uri="{FF2B5EF4-FFF2-40B4-BE49-F238E27FC236}">
                <a16:creationId xmlns:a16="http://schemas.microsoft.com/office/drawing/2014/main" id="{155BEB8B-8C6B-C938-1022-F2EA28DAB529}"/>
              </a:ext>
            </a:extLst>
          </p:cNvPr>
          <p:cNvSpPr/>
          <p:nvPr/>
        </p:nvSpPr>
        <p:spPr>
          <a:xfrm>
            <a:off x="1002535" y="4435941"/>
            <a:ext cx="7321031" cy="433443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extBox 1">
            <a:extLst>
              <a:ext uri="{FF2B5EF4-FFF2-40B4-BE49-F238E27FC236}">
                <a16:creationId xmlns:a16="http://schemas.microsoft.com/office/drawing/2014/main" id="{1D15193C-4276-C7A5-FEB5-5A08E067A042}"/>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Random Effect Meta-Analysis</a:t>
            </a:r>
          </a:p>
        </p:txBody>
      </p:sp>
      <p:sp>
        <p:nvSpPr>
          <p:cNvPr id="3" name="TextBox 2">
            <a:extLst>
              <a:ext uri="{FF2B5EF4-FFF2-40B4-BE49-F238E27FC236}">
                <a16:creationId xmlns:a16="http://schemas.microsoft.com/office/drawing/2014/main" id="{98906DDF-6AE5-9C82-5E0C-5A465A2C8AB1}"/>
              </a:ext>
            </a:extLst>
          </p:cNvPr>
          <p:cNvSpPr txBox="1"/>
          <p:nvPr/>
        </p:nvSpPr>
        <p:spPr>
          <a:xfrm>
            <a:off x="577728" y="499364"/>
            <a:ext cx="7988544" cy="276999"/>
          </a:xfrm>
          <a:prstGeom prst="rect">
            <a:avLst/>
          </a:prstGeom>
          <a:noFill/>
        </p:spPr>
        <p:txBody>
          <a:bodyPr wrap="square" rtlCol="0">
            <a:spAutoFit/>
          </a:bodyPr>
          <a:lstStyle/>
          <a:p>
            <a:pPr algn="ctr"/>
            <a:r>
              <a:rPr lang="en-US" sz="1200" dirty="0"/>
              <a:t>Synthesizes statistical evidence across multiple independent studies assuming the true effect is a random variable</a:t>
            </a:r>
          </a:p>
        </p:txBody>
      </p:sp>
      <p:sp>
        <p:nvSpPr>
          <p:cNvPr id="7" name="TextBox 6">
            <a:extLst>
              <a:ext uri="{FF2B5EF4-FFF2-40B4-BE49-F238E27FC236}">
                <a16:creationId xmlns:a16="http://schemas.microsoft.com/office/drawing/2014/main" id="{9A1EBAD9-C00D-64B5-C57F-BC7052B9E991}"/>
              </a:ext>
            </a:extLst>
          </p:cNvPr>
          <p:cNvSpPr txBox="1"/>
          <p:nvPr/>
        </p:nvSpPr>
        <p:spPr>
          <a:xfrm>
            <a:off x="3795551" y="4486246"/>
            <a:ext cx="1541897" cy="369332"/>
          </a:xfrm>
          <a:prstGeom prst="rect">
            <a:avLst/>
          </a:prstGeom>
          <a:noFill/>
        </p:spPr>
        <p:txBody>
          <a:bodyPr wrap="none" rtlCol="0">
            <a:spAutoFit/>
          </a:bodyPr>
          <a:lstStyle/>
          <a:p>
            <a:r>
              <a:rPr lang="en-US" b="1" dirty="0"/>
              <a:t>Meta-Analysis</a:t>
            </a:r>
          </a:p>
        </p:txBody>
      </p:sp>
      <p:sp>
        <p:nvSpPr>
          <p:cNvPr id="13" name="Rounded Rectangle 12">
            <a:extLst>
              <a:ext uri="{FF2B5EF4-FFF2-40B4-BE49-F238E27FC236}">
                <a16:creationId xmlns:a16="http://schemas.microsoft.com/office/drawing/2014/main" id="{848F3AC8-5C5D-E599-5B34-519F33068C3B}"/>
              </a:ext>
            </a:extLst>
          </p:cNvPr>
          <p:cNvSpPr/>
          <p:nvPr/>
        </p:nvSpPr>
        <p:spPr>
          <a:xfrm>
            <a:off x="1002535" y="881691"/>
            <a:ext cx="7326217" cy="189004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4" name="TextBox 13">
            <a:extLst>
              <a:ext uri="{FF2B5EF4-FFF2-40B4-BE49-F238E27FC236}">
                <a16:creationId xmlns:a16="http://schemas.microsoft.com/office/drawing/2014/main" id="{2AD4A45E-10E6-F976-8BFF-E71E8ACF38D2}"/>
              </a:ext>
            </a:extLst>
          </p:cNvPr>
          <p:cNvSpPr txBox="1"/>
          <p:nvPr/>
        </p:nvSpPr>
        <p:spPr>
          <a:xfrm>
            <a:off x="2334006" y="851807"/>
            <a:ext cx="4475988" cy="369332"/>
          </a:xfrm>
          <a:prstGeom prst="rect">
            <a:avLst/>
          </a:prstGeom>
          <a:noFill/>
        </p:spPr>
        <p:txBody>
          <a:bodyPr wrap="square" rtlCol="0" anchor="ctr">
            <a:spAutoFit/>
          </a:bodyPr>
          <a:lstStyle/>
          <a:p>
            <a:pPr algn="ctr"/>
            <a:r>
              <a:rPr lang="en-US" b="1" dirty="0"/>
              <a:t>Several Independent Cohorts</a:t>
            </a:r>
          </a:p>
        </p:txBody>
      </p:sp>
      <p:sp>
        <p:nvSpPr>
          <p:cNvPr id="5" name="Oval 4">
            <a:extLst>
              <a:ext uri="{FF2B5EF4-FFF2-40B4-BE49-F238E27FC236}">
                <a16:creationId xmlns:a16="http://schemas.microsoft.com/office/drawing/2014/main" id="{C0304D2F-A778-2AEC-3EB5-B1CA5B5CF2D1}"/>
              </a:ext>
            </a:extLst>
          </p:cNvPr>
          <p:cNvSpPr/>
          <p:nvPr/>
        </p:nvSpPr>
        <p:spPr>
          <a:xfrm>
            <a:off x="2073512" y="1450615"/>
            <a:ext cx="1042415" cy="1058222"/>
          </a:xfrm>
          <a:prstGeom prst="ellipse">
            <a:avLst/>
          </a:prstGeom>
          <a:solidFill>
            <a:schemeClr val="accent2">
              <a:lumMod val="5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t>Study 1</a:t>
            </a:r>
          </a:p>
          <a:p>
            <a:pPr algn="ctr"/>
            <a:r>
              <a:rPr lang="en-US" sz="1100" dirty="0"/>
              <a:t>N1=5000</a:t>
            </a:r>
          </a:p>
        </p:txBody>
      </p:sp>
      <p:sp>
        <p:nvSpPr>
          <p:cNvPr id="10" name="Oval 9">
            <a:extLst>
              <a:ext uri="{FF2B5EF4-FFF2-40B4-BE49-F238E27FC236}">
                <a16:creationId xmlns:a16="http://schemas.microsoft.com/office/drawing/2014/main" id="{E4C054E9-ED83-7892-E29B-68FDC2D01E6B}"/>
              </a:ext>
            </a:extLst>
          </p:cNvPr>
          <p:cNvSpPr/>
          <p:nvPr/>
        </p:nvSpPr>
        <p:spPr>
          <a:xfrm>
            <a:off x="5021889" y="1252129"/>
            <a:ext cx="1371600" cy="1371600"/>
          </a:xfrm>
          <a:prstGeom prst="ellipse">
            <a:avLst/>
          </a:prstGeom>
          <a:solidFill>
            <a:schemeClr val="accent2">
              <a:lumMod val="5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t>Study 2</a:t>
            </a:r>
          </a:p>
          <a:p>
            <a:pPr algn="ctr"/>
            <a:r>
              <a:rPr lang="en-US" sz="1100" dirty="0"/>
              <a:t>N2=8000</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21A8F82C-EE44-51F6-0F03-68D37EDA8A0F}"/>
                  </a:ext>
                </a:extLst>
              </p:cNvPr>
              <p:cNvSpPr txBox="1"/>
              <p:nvPr/>
            </p:nvSpPr>
            <p:spPr>
              <a:xfrm>
                <a:off x="2731003" y="1372091"/>
                <a:ext cx="2080379" cy="1200329"/>
              </a:xfrm>
              <a:prstGeom prst="rect">
                <a:avLst/>
              </a:prstGeom>
              <a:noFill/>
            </p:spPr>
            <p:txBody>
              <a:bodyPr wrap="square">
                <a:spAutoFit/>
              </a:bodyPr>
              <a:lstStyle/>
              <a:p>
                <a:pPr algn="ctr"/>
                <a:r>
                  <a:rPr lang="en-US" sz="1600" b="1" dirty="0" err="1"/>
                  <a:t>Sumstats</a:t>
                </a:r>
                <a:r>
                  <a:rPr lang="en-US" sz="1600" b="1" dirty="0"/>
                  <a:t> 1</a:t>
                </a:r>
                <a:endParaRPr lang="en-US" sz="1600" b="1" i="0"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𝛽</m:t>
                          </m:r>
                        </m:e>
                        <m:sub>
                          <m:r>
                            <a:rPr lang="en-US" sz="1400" b="0" i="1" smtClean="0">
                              <a:latin typeface="Cambria Math" panose="02040503050406030204" pitchFamily="18" charset="0"/>
                              <a:ea typeface="Cambria Math" panose="02040503050406030204" pitchFamily="18" charset="0"/>
                            </a:rPr>
                            <m:t>1</m:t>
                          </m:r>
                        </m:sub>
                      </m:sSub>
                      <m:r>
                        <a:rPr lang="en-US" sz="1400" b="0" i="1" smtClean="0">
                          <a:latin typeface="Cambria Math" panose="02040503050406030204" pitchFamily="18" charset="0"/>
                          <a:ea typeface="Cambria Math" panose="02040503050406030204" pitchFamily="18" charset="0"/>
                        </a:rPr>
                        <m:t> </m:t>
                      </m:r>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𝑆𝐸</m:t>
                          </m:r>
                        </m:e>
                        <m:sub>
                          <m:r>
                            <a:rPr lang="en-US" sz="1400" b="0" i="1" smtClean="0">
                              <a:latin typeface="Cambria Math" panose="02040503050406030204" pitchFamily="18" charset="0"/>
                              <a:ea typeface="Cambria Math" panose="02040503050406030204" pitchFamily="18" charset="0"/>
                            </a:rPr>
                            <m:t>1</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𝑁</m:t>
                          </m:r>
                        </m:e>
                        <m:sub>
                          <m:r>
                            <a:rPr lang="en-US" sz="1400" b="0" i="1" smtClean="0">
                              <a:latin typeface="Cambria Math" panose="02040503050406030204" pitchFamily="18" charset="0"/>
                              <a:ea typeface="Cambria Math" panose="02040503050406030204" pitchFamily="18" charset="0"/>
                            </a:rPr>
                            <m:t>1</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25" name="TextBox 24">
                <a:extLst>
                  <a:ext uri="{FF2B5EF4-FFF2-40B4-BE49-F238E27FC236}">
                    <a16:creationId xmlns:a16="http://schemas.microsoft.com/office/drawing/2014/main" id="{21A8F82C-EE44-51F6-0F03-68D37EDA8A0F}"/>
                  </a:ext>
                </a:extLst>
              </p:cNvPr>
              <p:cNvSpPr txBox="1">
                <a:spLocks noRot="1" noChangeAspect="1" noMove="1" noResize="1" noEditPoints="1" noAdjustHandles="1" noChangeArrowheads="1" noChangeShapeType="1" noTextEdit="1"/>
              </p:cNvSpPr>
              <p:nvPr/>
            </p:nvSpPr>
            <p:spPr>
              <a:xfrm>
                <a:off x="2731003" y="1372091"/>
                <a:ext cx="2080379" cy="1200329"/>
              </a:xfrm>
              <a:prstGeom prst="rect">
                <a:avLst/>
              </a:prstGeom>
              <a:blipFill>
                <a:blip r:embed="rId2"/>
                <a:stretch>
                  <a:fillRect t="-2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2C2774D8-53A2-02FD-088B-B77CCC8F628D}"/>
                  </a:ext>
                </a:extLst>
              </p:cNvPr>
              <p:cNvSpPr txBox="1"/>
              <p:nvPr/>
            </p:nvSpPr>
            <p:spPr>
              <a:xfrm>
                <a:off x="5978031" y="1352889"/>
                <a:ext cx="2080379" cy="1200329"/>
              </a:xfrm>
              <a:prstGeom prst="rect">
                <a:avLst/>
              </a:prstGeom>
              <a:noFill/>
            </p:spPr>
            <p:txBody>
              <a:bodyPr wrap="square">
                <a:spAutoFit/>
              </a:bodyPr>
              <a:lstStyle/>
              <a:p>
                <a:pPr algn="ctr"/>
                <a:r>
                  <a:rPr lang="en-US" sz="1600" b="1" dirty="0"/>
                  <a:t>Sumstats 2</a:t>
                </a:r>
                <a:endParaRPr lang="en-US" sz="1600" b="1" i="0"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𝛽</m:t>
                          </m:r>
                        </m:e>
                        <m:sub>
                          <m:r>
                            <a:rPr lang="en-US" sz="1400" b="0" i="1" smtClean="0">
                              <a:latin typeface="Cambria Math" panose="02040503050406030204" pitchFamily="18" charset="0"/>
                              <a:ea typeface="Cambria Math" panose="02040503050406030204" pitchFamily="18" charset="0"/>
                            </a:rPr>
                            <m:t>2</m:t>
                          </m:r>
                        </m:sub>
                      </m:sSub>
                      <m:r>
                        <a:rPr lang="en-US" sz="1400" b="0" i="1" smtClean="0">
                          <a:latin typeface="Cambria Math" panose="02040503050406030204" pitchFamily="18" charset="0"/>
                          <a:ea typeface="Cambria Math" panose="02040503050406030204" pitchFamily="18" charset="0"/>
                        </a:rPr>
                        <m:t> </m:t>
                      </m:r>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𝑆𝐸</m:t>
                          </m:r>
                        </m:e>
                        <m:sub>
                          <m:r>
                            <a:rPr lang="en-US" sz="1400" b="0" i="1" smtClean="0">
                              <a:latin typeface="Cambria Math" panose="02040503050406030204" pitchFamily="18" charset="0"/>
                              <a:ea typeface="Cambria Math" panose="02040503050406030204" pitchFamily="18" charset="0"/>
                            </a:rPr>
                            <m:t>2</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𝑁</m:t>
                          </m:r>
                        </m:e>
                        <m:sub>
                          <m:r>
                            <a:rPr lang="en-US" sz="1400" b="0" i="1" smtClean="0">
                              <a:latin typeface="Cambria Math" panose="02040503050406030204" pitchFamily="18" charset="0"/>
                              <a:ea typeface="Cambria Math" panose="02040503050406030204" pitchFamily="18" charset="0"/>
                            </a:rPr>
                            <m:t>2</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26" name="TextBox 25">
                <a:extLst>
                  <a:ext uri="{FF2B5EF4-FFF2-40B4-BE49-F238E27FC236}">
                    <a16:creationId xmlns:a16="http://schemas.microsoft.com/office/drawing/2014/main" id="{2C2774D8-53A2-02FD-088B-B77CCC8F628D}"/>
                  </a:ext>
                </a:extLst>
              </p:cNvPr>
              <p:cNvSpPr txBox="1">
                <a:spLocks noRot="1" noChangeAspect="1" noMove="1" noResize="1" noEditPoints="1" noAdjustHandles="1" noChangeArrowheads="1" noChangeShapeType="1" noTextEdit="1"/>
              </p:cNvSpPr>
              <p:nvPr/>
            </p:nvSpPr>
            <p:spPr>
              <a:xfrm>
                <a:off x="5978031" y="1352889"/>
                <a:ext cx="2080379" cy="1200329"/>
              </a:xfrm>
              <a:prstGeom prst="rect">
                <a:avLst/>
              </a:prstGeom>
              <a:blipFill>
                <a:blip r:embed="rId3"/>
                <a:stretch>
                  <a:fillRect t="-1042"/>
                </a:stretch>
              </a:blipFill>
            </p:spPr>
            <p:txBody>
              <a:bodyPr/>
              <a:lstStyle/>
              <a:p>
                <a:r>
                  <a:rPr lang="en-US">
                    <a:noFill/>
                  </a:rPr>
                  <a:t> </a:t>
                </a:r>
              </a:p>
            </p:txBody>
          </p:sp>
        </mc:Fallback>
      </mc:AlternateContent>
      <p:sp>
        <p:nvSpPr>
          <p:cNvPr id="35" name="Rounded Rectangle 34">
            <a:extLst>
              <a:ext uri="{FF2B5EF4-FFF2-40B4-BE49-F238E27FC236}">
                <a16:creationId xmlns:a16="http://schemas.microsoft.com/office/drawing/2014/main" id="{55D8E76C-BF74-6B40-4E17-268B031027D2}"/>
              </a:ext>
            </a:extLst>
          </p:cNvPr>
          <p:cNvSpPr/>
          <p:nvPr/>
        </p:nvSpPr>
        <p:spPr>
          <a:xfrm>
            <a:off x="997349" y="2873619"/>
            <a:ext cx="7321031" cy="142743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FBC12F75-5DF2-A552-DD34-820617A0B572}"/>
                  </a:ext>
                </a:extLst>
              </p:cNvPr>
              <p:cNvSpPr txBox="1"/>
              <p:nvPr/>
            </p:nvSpPr>
            <p:spPr>
              <a:xfrm>
                <a:off x="2328505" y="2857573"/>
                <a:ext cx="4475988" cy="369332"/>
              </a:xfrm>
              <a:prstGeom prst="rect">
                <a:avLst/>
              </a:prstGeom>
              <a:noFill/>
            </p:spPr>
            <p:txBody>
              <a:bodyPr wrap="square" rtlCol="0" anchor="ctr">
                <a:spAutoFit/>
              </a:bodyPr>
              <a:lstStyle/>
              <a:p>
                <a:pPr algn="ctr"/>
                <a:r>
                  <a:rPr lang="en-US" b="1" dirty="0"/>
                  <a:t>What we believe about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oMath>
                </a14:m>
                <a:r>
                  <a:rPr lang="en-US" b="1" dirty="0"/>
                  <a:t> and</a:t>
                </a:r>
                <a:r>
                  <a:rPr lang="en-US" i="1"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2</m:t>
                        </m:r>
                      </m:sub>
                    </m:sSub>
                  </m:oMath>
                </a14:m>
                <a:r>
                  <a:rPr lang="en-US" b="1" dirty="0"/>
                  <a:t> </a:t>
                </a:r>
                <a14:m>
                  <m:oMath xmlns:m="http://schemas.openxmlformats.org/officeDocument/2006/math">
                    <m:r>
                      <m:rPr>
                        <m:nor/>
                      </m:rPr>
                      <a:rPr lang="en-US" b="1" dirty="0"/>
                      <m:t>?</m:t>
                    </m:r>
                  </m:oMath>
                </a14:m>
                <a:endParaRPr lang="en-US" i="1" dirty="0">
                  <a:latin typeface="Cambria Math" panose="02040503050406030204" pitchFamily="18" charset="0"/>
                  <a:ea typeface="Cambria Math" panose="02040503050406030204" pitchFamily="18" charset="0"/>
                </a:endParaRPr>
              </a:p>
            </p:txBody>
          </p:sp>
        </mc:Choice>
        <mc:Fallback xmlns="">
          <p:sp>
            <p:nvSpPr>
              <p:cNvPr id="41" name="TextBox 40">
                <a:extLst>
                  <a:ext uri="{FF2B5EF4-FFF2-40B4-BE49-F238E27FC236}">
                    <a16:creationId xmlns:a16="http://schemas.microsoft.com/office/drawing/2014/main" id="{FBC12F75-5DF2-A552-DD34-820617A0B572}"/>
                  </a:ext>
                </a:extLst>
              </p:cNvPr>
              <p:cNvSpPr txBox="1">
                <a:spLocks noRot="1" noChangeAspect="1" noMove="1" noResize="1" noEditPoints="1" noAdjustHandles="1" noChangeArrowheads="1" noChangeShapeType="1" noTextEdit="1"/>
              </p:cNvSpPr>
              <p:nvPr/>
            </p:nvSpPr>
            <p:spPr>
              <a:xfrm>
                <a:off x="2328505" y="2857573"/>
                <a:ext cx="4475988" cy="369332"/>
              </a:xfrm>
              <a:prstGeom prst="rect">
                <a:avLst/>
              </a:prstGeom>
              <a:blipFill>
                <a:blip r:embed="rId4"/>
                <a:stretch>
                  <a:fillRect t="-6897" b="-310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D7754A51-C6D8-0FE8-C288-595CCB4713C3}"/>
                  </a:ext>
                </a:extLst>
              </p:cNvPr>
              <p:cNvSpPr txBox="1"/>
              <p:nvPr/>
            </p:nvSpPr>
            <p:spPr>
              <a:xfrm>
                <a:off x="1290566" y="3286338"/>
                <a:ext cx="6551865" cy="835870"/>
              </a:xfrm>
              <a:prstGeom prst="rect">
                <a:avLst/>
              </a:prstGeom>
              <a:noFill/>
            </p:spPr>
            <p:txBody>
              <a:bodyPr wrap="square" rtlCol="0">
                <a:spAutoFit/>
              </a:bodyPr>
              <a:lstStyle/>
              <a:p>
                <a:pPr algn="just"/>
                <a:r>
                  <a:rPr lang="en-US" sz="1600" dirty="0"/>
                  <a:t>Since this is a random effect model, the underlying true </a:t>
                </a:r>
                <a14:m>
                  <m:oMath xmlns:m="http://schemas.openxmlformats.org/officeDocument/2006/math">
                    <m:r>
                      <a:rPr lang="en-US" sz="1600" i="1" smtClean="0">
                        <a:latin typeface="Cambria Math" panose="02040503050406030204" pitchFamily="18" charset="0"/>
                        <a:ea typeface="Cambria Math" panose="02040503050406030204" pitchFamily="18" charset="0"/>
                      </a:rPr>
                      <m:t>𝛽</m:t>
                    </m:r>
                  </m:oMath>
                </a14:m>
                <a:r>
                  <a:rPr lang="en-US" sz="1600" dirty="0"/>
                  <a:t> is NOT a fixed value, and comes from a distribution, i.e., </a:t>
                </a:r>
                <a14:m>
                  <m:oMath xmlns:m="http://schemas.openxmlformats.org/officeDocument/2006/math">
                    <m:r>
                      <m:rPr>
                        <m:sty m:val="p"/>
                      </m:rPr>
                      <a:rPr lang="el-GR" sz="1600" i="1" smtClean="0">
                        <a:latin typeface="Cambria Math" panose="02040503050406030204" pitchFamily="18" charset="0"/>
                        <a:ea typeface="Cambria Math" panose="02040503050406030204" pitchFamily="18" charset="0"/>
                      </a:rPr>
                      <m:t>β</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𝑁</m:t>
                    </m:r>
                    <m:d>
                      <m:dPr>
                        <m:ctrlPr>
                          <a:rPr lang="en-US" sz="1600" i="1">
                            <a:latin typeface="Cambria Math" panose="02040503050406030204" pitchFamily="18" charset="0"/>
                            <a:ea typeface="Cambria Math" panose="02040503050406030204" pitchFamily="18" charset="0"/>
                          </a:rPr>
                        </m:ctrlPr>
                      </m:dPr>
                      <m:e>
                        <m:sSub>
                          <m:sSubPr>
                            <m:ctrlPr>
                              <a:rPr lang="en-US" sz="1600" i="1" smtClean="0">
                                <a:latin typeface="Cambria Math" panose="02040503050406030204" pitchFamily="18" charset="0"/>
                                <a:ea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𝛽</m:t>
                            </m:r>
                          </m:e>
                          <m:sub>
                            <m:r>
                              <a:rPr lang="en-US" sz="1600" b="0" i="1" smtClean="0">
                                <a:latin typeface="Cambria Math" panose="02040503050406030204" pitchFamily="18" charset="0"/>
                                <a:ea typeface="Cambria Math" panose="02040503050406030204" pitchFamily="18" charset="0"/>
                              </a:rPr>
                              <m:t>0</m:t>
                            </m:r>
                          </m:sub>
                        </m:sSub>
                        <m:r>
                          <a:rPr lang="en-US" sz="1600" i="1">
                            <a:latin typeface="Cambria Math" panose="02040503050406030204" pitchFamily="18" charset="0"/>
                            <a:ea typeface="Cambria Math" panose="02040503050406030204" pitchFamily="18" charset="0"/>
                          </a:rPr>
                          <m:t>,</m:t>
                        </m:r>
                        <m:sSubSup>
                          <m:sSubSupPr>
                            <m:ctrlPr>
                              <a:rPr lang="en-US" sz="1600" i="1">
                                <a:latin typeface="Cambria Math" panose="02040503050406030204" pitchFamily="18" charset="0"/>
                                <a:ea typeface="Cambria Math" panose="02040503050406030204" pitchFamily="18" charset="0"/>
                              </a:rPr>
                            </m:ctrlPr>
                          </m:sSubSupPr>
                          <m:e>
                            <m:r>
                              <a:rPr lang="en-US" sz="1600" i="1">
                                <a:latin typeface="Cambria Math" panose="02040503050406030204" pitchFamily="18" charset="0"/>
                                <a:ea typeface="Cambria Math" panose="02040503050406030204" pitchFamily="18" charset="0"/>
                              </a:rPr>
                              <m:t>𝜎</m:t>
                            </m:r>
                          </m:e>
                          <m:sub>
                            <m:r>
                              <a:rPr lang="en-US" sz="1600" b="0" i="1" smtClean="0">
                                <a:latin typeface="Cambria Math" panose="02040503050406030204" pitchFamily="18" charset="0"/>
                                <a:ea typeface="Cambria Math" panose="02040503050406030204" pitchFamily="18" charset="0"/>
                              </a:rPr>
                              <m:t>0</m:t>
                            </m:r>
                          </m:sub>
                          <m:sup>
                            <m:r>
                              <a:rPr lang="en-US" sz="1600" i="1">
                                <a:latin typeface="Cambria Math" panose="02040503050406030204" pitchFamily="18" charset="0"/>
                                <a:ea typeface="Cambria Math" panose="02040503050406030204" pitchFamily="18" charset="0"/>
                              </a:rPr>
                              <m:t>2</m:t>
                            </m:r>
                          </m:sup>
                        </m:sSubSup>
                      </m:e>
                    </m:d>
                  </m:oMath>
                </a14:m>
                <a:r>
                  <a:rPr lang="en-US" sz="1600" i="1" dirty="0">
                    <a:latin typeface="Cambria Math" panose="02040503050406030204" pitchFamily="18" charset="0"/>
                    <a:ea typeface="Cambria Math" panose="02040503050406030204" pitchFamily="18" charset="0"/>
                  </a:rPr>
                  <a:t>. </a:t>
                </a:r>
                <a:r>
                  <a:rPr lang="en-US" sz="1600" dirty="0"/>
                  <a:t>And </a:t>
                </a: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i="1">
                            <a:latin typeface="Cambria Math" panose="02040503050406030204" pitchFamily="18" charset="0"/>
                            <a:ea typeface="Cambria Math" panose="02040503050406030204" pitchFamily="18" charset="0"/>
                          </a:rPr>
                          <m:t>1</m:t>
                        </m:r>
                      </m:sub>
                    </m:sSub>
                  </m:oMath>
                </a14:m>
                <a:r>
                  <a:rPr lang="en-US" sz="1600" dirty="0"/>
                  <a:t> and </a:t>
                </a: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b="0" i="1" smtClean="0">
                            <a:latin typeface="Cambria Math" panose="02040503050406030204" pitchFamily="18" charset="0"/>
                            <a:ea typeface="Cambria Math" panose="02040503050406030204" pitchFamily="18" charset="0"/>
                          </a:rPr>
                          <m:t>2</m:t>
                        </m:r>
                      </m:sub>
                    </m:sSub>
                  </m:oMath>
                </a14:m>
                <a:r>
                  <a:rPr lang="en-US" sz="1600" dirty="0"/>
                  <a:t> both comes from this distribution.</a:t>
                </a:r>
              </a:p>
            </p:txBody>
          </p:sp>
        </mc:Choice>
        <mc:Fallback xmlns="">
          <p:sp>
            <p:nvSpPr>
              <p:cNvPr id="42" name="TextBox 41">
                <a:extLst>
                  <a:ext uri="{FF2B5EF4-FFF2-40B4-BE49-F238E27FC236}">
                    <a16:creationId xmlns:a16="http://schemas.microsoft.com/office/drawing/2014/main" id="{D7754A51-C6D8-0FE8-C288-595CCB4713C3}"/>
                  </a:ext>
                </a:extLst>
              </p:cNvPr>
              <p:cNvSpPr txBox="1">
                <a:spLocks noRot="1" noChangeAspect="1" noMove="1" noResize="1" noEditPoints="1" noAdjustHandles="1" noChangeArrowheads="1" noChangeShapeType="1" noTextEdit="1"/>
              </p:cNvSpPr>
              <p:nvPr/>
            </p:nvSpPr>
            <p:spPr>
              <a:xfrm>
                <a:off x="1290566" y="3286338"/>
                <a:ext cx="6551865" cy="835870"/>
              </a:xfrm>
              <a:prstGeom prst="rect">
                <a:avLst/>
              </a:prstGeom>
              <a:blipFill>
                <a:blip r:embed="rId5"/>
                <a:stretch>
                  <a:fillRect l="-580" t="-1493" r="-580" b="-8955"/>
                </a:stretch>
              </a:blipFill>
            </p:spPr>
            <p:txBody>
              <a:bodyPr/>
              <a:lstStyle/>
              <a:p>
                <a:r>
                  <a:rPr lang="en-US">
                    <a:noFill/>
                  </a:rPr>
                  <a:t> </a:t>
                </a:r>
              </a:p>
            </p:txBody>
          </p:sp>
        </mc:Fallback>
      </mc:AlternateContent>
      <p:graphicFrame>
        <p:nvGraphicFramePr>
          <p:cNvPr id="6" name="Chart 5">
            <a:extLst>
              <a:ext uri="{FF2B5EF4-FFF2-40B4-BE49-F238E27FC236}">
                <a16:creationId xmlns:a16="http://schemas.microsoft.com/office/drawing/2014/main" id="{88A18B07-1748-EC2C-199D-7FDC90527111}"/>
              </a:ext>
            </a:extLst>
          </p:cNvPr>
          <p:cNvGraphicFramePr/>
          <p:nvPr>
            <p:extLst>
              <p:ext uri="{D42A27DB-BD31-4B8C-83A1-F6EECF244321}">
                <p14:modId xmlns:p14="http://schemas.microsoft.com/office/powerpoint/2010/main" val="3254524308"/>
              </p:ext>
            </p:extLst>
          </p:nvPr>
        </p:nvGraphicFramePr>
        <p:xfrm>
          <a:off x="1196966" y="5073012"/>
          <a:ext cx="3068074" cy="3219181"/>
        </p:xfrm>
        <a:graphic>
          <a:graphicData uri="http://schemas.openxmlformats.org/drawingml/2006/chart">
            <c:chart xmlns:c="http://schemas.openxmlformats.org/drawingml/2006/chart" xmlns:r="http://schemas.openxmlformats.org/officeDocument/2006/relationships" r:id="rId6"/>
          </a:graphicData>
        </a:graphic>
      </p:graphicFrame>
      <p:sp>
        <p:nvSpPr>
          <p:cNvPr id="8" name="Freeform 7">
            <a:extLst>
              <a:ext uri="{FF2B5EF4-FFF2-40B4-BE49-F238E27FC236}">
                <a16:creationId xmlns:a16="http://schemas.microsoft.com/office/drawing/2014/main" id="{1CC52519-6ADD-5C4F-0EF4-5EFE3D0134BE}"/>
              </a:ext>
            </a:extLst>
          </p:cNvPr>
          <p:cNvSpPr/>
          <p:nvPr/>
        </p:nvSpPr>
        <p:spPr>
          <a:xfrm>
            <a:off x="1773784" y="5824498"/>
            <a:ext cx="2171984" cy="1731227"/>
          </a:xfrm>
          <a:custGeom>
            <a:avLst/>
            <a:gdLst>
              <a:gd name="connsiteX0" fmla="*/ 0 w 4169044"/>
              <a:gd name="connsiteY0" fmla="*/ 1921825 h 1952822"/>
              <a:gd name="connsiteX1" fmla="*/ 1627322 w 4169044"/>
              <a:gd name="connsiteY1" fmla="*/ 1580862 h 1952822"/>
              <a:gd name="connsiteX2" fmla="*/ 2448733 w 4169044"/>
              <a:gd name="connsiteY2" fmla="*/ 35 h 1952822"/>
              <a:gd name="connsiteX3" fmla="*/ 3068665 w 4169044"/>
              <a:gd name="connsiteY3" fmla="*/ 1627357 h 1952822"/>
              <a:gd name="connsiteX4" fmla="*/ 4169044 w 4169044"/>
              <a:gd name="connsiteY4" fmla="*/ 1952822 h 19528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044" h="1952822">
                <a:moveTo>
                  <a:pt x="0" y="1921825"/>
                </a:moveTo>
                <a:cubicBezTo>
                  <a:pt x="609600" y="1911492"/>
                  <a:pt x="1219200" y="1901160"/>
                  <a:pt x="1627322" y="1580862"/>
                </a:cubicBezTo>
                <a:cubicBezTo>
                  <a:pt x="2035444" y="1260564"/>
                  <a:pt x="2208509" y="-7714"/>
                  <a:pt x="2448733" y="35"/>
                </a:cubicBezTo>
                <a:cubicBezTo>
                  <a:pt x="2688957" y="7784"/>
                  <a:pt x="2781947" y="1301893"/>
                  <a:pt x="3068665" y="1627357"/>
                </a:cubicBezTo>
                <a:cubicBezTo>
                  <a:pt x="3355383" y="1952821"/>
                  <a:pt x="3936570" y="1893412"/>
                  <a:pt x="4169044" y="1952822"/>
                </a:cubicBezTo>
              </a:path>
            </a:pathLst>
          </a:custGeom>
          <a:noFill/>
          <a:ln w="28575">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6031AC14-6CA0-CA33-31C3-5F0F027FD49B}"/>
              </a:ext>
            </a:extLst>
          </p:cNvPr>
          <p:cNvPicPr>
            <a:picLocks noChangeAspect="1"/>
          </p:cNvPicPr>
          <p:nvPr/>
        </p:nvPicPr>
        <p:blipFill>
          <a:blip r:embed="rId7"/>
          <a:stretch>
            <a:fillRect/>
          </a:stretch>
        </p:blipFill>
        <p:spPr>
          <a:xfrm>
            <a:off x="3909510" y="5324161"/>
            <a:ext cx="4408870" cy="2645322"/>
          </a:xfrm>
          <a:prstGeom prst="rect">
            <a:avLst/>
          </a:prstGeom>
        </p:spPr>
      </p:pic>
    </p:spTree>
    <p:extLst>
      <p:ext uri="{BB962C8B-B14F-4D97-AF65-F5344CB8AC3E}">
        <p14:creationId xmlns:p14="http://schemas.microsoft.com/office/powerpoint/2010/main" val="14984035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6A6B19-5D70-958D-39B5-63C1D378F23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E8D19A7-1F93-C930-654F-D803D4C16D95}"/>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Likelihood</a:t>
            </a:r>
          </a:p>
        </p:txBody>
      </p:sp>
      <p:sp>
        <p:nvSpPr>
          <p:cNvPr id="3" name="TextBox 2">
            <a:extLst>
              <a:ext uri="{FF2B5EF4-FFF2-40B4-BE49-F238E27FC236}">
                <a16:creationId xmlns:a16="http://schemas.microsoft.com/office/drawing/2014/main" id="{5C2F0BFE-C629-28EC-E833-240F6C9BB62E}"/>
              </a:ext>
            </a:extLst>
          </p:cNvPr>
          <p:cNvSpPr txBox="1"/>
          <p:nvPr/>
        </p:nvSpPr>
        <p:spPr>
          <a:xfrm>
            <a:off x="577728" y="499364"/>
            <a:ext cx="7988544" cy="276999"/>
          </a:xfrm>
          <a:prstGeom prst="rect">
            <a:avLst/>
          </a:prstGeom>
          <a:noFill/>
        </p:spPr>
        <p:txBody>
          <a:bodyPr wrap="square" rtlCol="0">
            <a:spAutoFit/>
          </a:bodyPr>
          <a:lstStyle/>
          <a:p>
            <a:pPr algn="ctr"/>
            <a:r>
              <a:rPr lang="en-US" sz="1200" dirty="0"/>
              <a:t>Finding the best model to explain the data</a:t>
            </a:r>
          </a:p>
        </p:txBody>
      </p:sp>
      <p:sp>
        <p:nvSpPr>
          <p:cNvPr id="4" name="Rounded Rectangle 3">
            <a:extLst>
              <a:ext uri="{FF2B5EF4-FFF2-40B4-BE49-F238E27FC236}">
                <a16:creationId xmlns:a16="http://schemas.microsoft.com/office/drawing/2014/main" id="{87EF7634-DBCA-8B47-3B2E-06CEE322377A}"/>
              </a:ext>
            </a:extLst>
          </p:cNvPr>
          <p:cNvSpPr/>
          <p:nvPr/>
        </p:nvSpPr>
        <p:spPr>
          <a:xfrm>
            <a:off x="4718458" y="788652"/>
            <a:ext cx="3543170" cy="378334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9" name="Rounded Rectangle 8">
            <a:extLst>
              <a:ext uri="{FF2B5EF4-FFF2-40B4-BE49-F238E27FC236}">
                <a16:creationId xmlns:a16="http://schemas.microsoft.com/office/drawing/2014/main" id="{16D3638E-9B0E-4D1D-06F0-084A20BCBAC1}"/>
              </a:ext>
            </a:extLst>
          </p:cNvPr>
          <p:cNvSpPr/>
          <p:nvPr/>
        </p:nvSpPr>
        <p:spPr>
          <a:xfrm>
            <a:off x="786149" y="788653"/>
            <a:ext cx="3653709" cy="378334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C1A25222-24CC-8AFB-31C3-6DE2A334245F}"/>
              </a:ext>
            </a:extLst>
          </p:cNvPr>
          <p:cNvSpPr txBox="1"/>
          <p:nvPr/>
        </p:nvSpPr>
        <p:spPr>
          <a:xfrm>
            <a:off x="341399" y="985292"/>
            <a:ext cx="4475988" cy="338554"/>
          </a:xfrm>
          <a:prstGeom prst="rect">
            <a:avLst/>
          </a:prstGeom>
          <a:noFill/>
        </p:spPr>
        <p:txBody>
          <a:bodyPr wrap="square" rtlCol="0" anchor="ctr">
            <a:spAutoFit/>
          </a:bodyPr>
          <a:lstStyle/>
          <a:p>
            <a:pPr algn="ctr"/>
            <a:r>
              <a:rPr lang="en-US" sz="1600" b="1" dirty="0"/>
              <a:t>1. Three Competing Models</a:t>
            </a:r>
            <a:endParaRPr lang="en-US" sz="1600" dirty="0"/>
          </a:p>
        </p:txBody>
      </p:sp>
      <p:sp>
        <p:nvSpPr>
          <p:cNvPr id="28" name="TextBox 27">
            <a:extLst>
              <a:ext uri="{FF2B5EF4-FFF2-40B4-BE49-F238E27FC236}">
                <a16:creationId xmlns:a16="http://schemas.microsoft.com/office/drawing/2014/main" id="{F0BBBBEB-8145-3189-27FC-120B97F16DBD}"/>
              </a:ext>
            </a:extLst>
          </p:cNvPr>
          <p:cNvSpPr txBox="1"/>
          <p:nvPr/>
        </p:nvSpPr>
        <p:spPr>
          <a:xfrm>
            <a:off x="4265562" y="974250"/>
            <a:ext cx="4475988" cy="369332"/>
          </a:xfrm>
          <a:prstGeom prst="rect">
            <a:avLst/>
          </a:prstGeom>
          <a:noFill/>
        </p:spPr>
        <p:txBody>
          <a:bodyPr wrap="square" rtlCol="0" anchor="ctr">
            <a:spAutoFit/>
          </a:bodyPr>
          <a:lstStyle/>
          <a:p>
            <a:pPr algn="ctr"/>
            <a:r>
              <a:rPr lang="en-US" b="1" dirty="0"/>
              <a:t>2. Observe Data</a:t>
            </a:r>
            <a:endParaRPr lang="en-US" sz="1200" dirty="0"/>
          </a:p>
        </p:txBody>
      </p:sp>
      <p:sp>
        <p:nvSpPr>
          <p:cNvPr id="68" name="Rounded Rectangle 67">
            <a:extLst>
              <a:ext uri="{FF2B5EF4-FFF2-40B4-BE49-F238E27FC236}">
                <a16:creationId xmlns:a16="http://schemas.microsoft.com/office/drawing/2014/main" id="{CF228292-8A01-C39D-4A3E-345706CF03EF}"/>
              </a:ext>
            </a:extLst>
          </p:cNvPr>
          <p:cNvSpPr/>
          <p:nvPr/>
        </p:nvSpPr>
        <p:spPr>
          <a:xfrm>
            <a:off x="1800064" y="1529482"/>
            <a:ext cx="1600200" cy="640080"/>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a:extLst>
              <a:ext uri="{FF2B5EF4-FFF2-40B4-BE49-F238E27FC236}">
                <a16:creationId xmlns:a16="http://schemas.microsoft.com/office/drawing/2014/main" id="{4C1B558A-67E4-8B26-B9EA-397FEDB09764}"/>
              </a:ext>
            </a:extLst>
          </p:cNvPr>
          <p:cNvSpPr/>
          <p:nvPr/>
        </p:nvSpPr>
        <p:spPr>
          <a:xfrm>
            <a:off x="1805281" y="2495676"/>
            <a:ext cx="1564172" cy="614665"/>
          </a:xfrm>
          <a:prstGeom prst="round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0" name="Rounded Rectangle 69">
            <a:extLst>
              <a:ext uri="{FF2B5EF4-FFF2-40B4-BE49-F238E27FC236}">
                <a16:creationId xmlns:a16="http://schemas.microsoft.com/office/drawing/2014/main" id="{C94125CB-B6FB-33E8-EDD9-8749A8918B64}"/>
              </a:ext>
            </a:extLst>
          </p:cNvPr>
          <p:cNvSpPr/>
          <p:nvPr/>
        </p:nvSpPr>
        <p:spPr>
          <a:xfrm>
            <a:off x="1800064" y="3391646"/>
            <a:ext cx="1597654" cy="635530"/>
          </a:xfrm>
          <a:prstGeom prst="roundRect">
            <a:avLst/>
          </a:prstGeom>
          <a:solidFill>
            <a:schemeClr val="accent6">
              <a:lumMod val="50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B5378CEC-AB77-C45D-151E-891ED021B278}"/>
                  </a:ext>
                </a:extLst>
              </p:cNvPr>
              <p:cNvSpPr txBox="1"/>
              <p:nvPr/>
            </p:nvSpPr>
            <p:spPr>
              <a:xfrm>
                <a:off x="2015834" y="1529481"/>
                <a:ext cx="1166114" cy="646331"/>
              </a:xfrm>
              <a:prstGeom prst="rect">
                <a:avLst/>
              </a:prstGeom>
              <a:noFill/>
            </p:spPr>
            <p:txBody>
              <a:bodyPr wrap="square">
                <a:spAutoFit/>
              </a:bodyPr>
              <a:lstStyle/>
              <a:p>
                <a:pPr algn="ctr"/>
                <a:r>
                  <a:rPr lang="en-US" sz="1200" b="1" dirty="0">
                    <a:solidFill>
                      <a:schemeClr val="bg1">
                        <a:lumMod val="95000"/>
                      </a:schemeClr>
                    </a:solidFill>
                    <a:ea typeface="Cambria Math" panose="02040503050406030204" pitchFamily="18" charset="0"/>
                  </a:rPr>
                  <a:t>Model 1</a:t>
                </a:r>
              </a:p>
              <a:p>
                <a:pPr algn="ctr"/>
                <a14:m>
                  <m:oMathPara xmlns:m="http://schemas.openxmlformats.org/officeDocument/2006/math">
                    <m:oMathParaPr>
                      <m:jc m:val="centerGroup"/>
                    </m:oMathParaPr>
                    <m:oMath xmlns:m="http://schemas.openxmlformats.org/officeDocument/2006/math">
                      <m:r>
                        <a:rPr lang="en-US" sz="1200" b="0" i="1" smtClean="0">
                          <a:solidFill>
                            <a:schemeClr val="bg1">
                              <a:lumMod val="95000"/>
                            </a:schemeClr>
                          </a:solidFill>
                          <a:latin typeface="Cambria Math" panose="02040503050406030204" pitchFamily="18" charset="0"/>
                          <a:ea typeface="Cambria Math" panose="02040503050406030204" pitchFamily="18" charset="0"/>
                        </a:rPr>
                        <m:t>𝛽</m:t>
                      </m:r>
                      <m:r>
                        <a:rPr lang="en-US" sz="1200" b="0" i="1" smtClean="0">
                          <a:solidFill>
                            <a:schemeClr val="bg1">
                              <a:lumMod val="95000"/>
                            </a:schemeClr>
                          </a:solidFill>
                          <a:latin typeface="Cambria Math" panose="02040503050406030204" pitchFamily="18" charset="0"/>
                          <a:ea typeface="Cambria Math" panose="02040503050406030204" pitchFamily="18" charset="0"/>
                        </a:rPr>
                        <m:t>=0</m:t>
                      </m:r>
                    </m:oMath>
                  </m:oMathPara>
                </a14:m>
                <a:endParaRPr lang="en-US" sz="1200" dirty="0">
                  <a:solidFill>
                    <a:schemeClr val="bg1">
                      <a:lumMod val="95000"/>
                    </a:schemeClr>
                  </a:solidFill>
                </a:endParaRPr>
              </a:p>
              <a:p>
                <a:pPr algn="ctr"/>
                <a:r>
                  <a:rPr lang="en-US" sz="1050" dirty="0">
                    <a:solidFill>
                      <a:schemeClr val="bg1">
                        <a:lumMod val="95000"/>
                      </a:schemeClr>
                    </a:solidFill>
                  </a:rPr>
                  <a:t>No effect</a:t>
                </a:r>
              </a:p>
            </p:txBody>
          </p:sp>
        </mc:Choice>
        <mc:Fallback xmlns="">
          <p:sp>
            <p:nvSpPr>
              <p:cNvPr id="31" name="TextBox 30">
                <a:extLst>
                  <a:ext uri="{FF2B5EF4-FFF2-40B4-BE49-F238E27FC236}">
                    <a16:creationId xmlns:a16="http://schemas.microsoft.com/office/drawing/2014/main" id="{B5378CEC-AB77-C45D-151E-891ED021B278}"/>
                  </a:ext>
                </a:extLst>
              </p:cNvPr>
              <p:cNvSpPr txBox="1">
                <a:spLocks noRot="1" noChangeAspect="1" noMove="1" noResize="1" noEditPoints="1" noAdjustHandles="1" noChangeArrowheads="1" noChangeShapeType="1" noTextEdit="1"/>
              </p:cNvSpPr>
              <p:nvPr/>
            </p:nvSpPr>
            <p:spPr>
              <a:xfrm>
                <a:off x="2015834" y="1529481"/>
                <a:ext cx="1166114" cy="646331"/>
              </a:xfrm>
              <a:prstGeom prst="rect">
                <a:avLst/>
              </a:prstGeom>
              <a:blipFill>
                <a:blip r:embed="rId3"/>
                <a:stretch>
                  <a:fillRect b="-19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ADC2EA37-BBCF-DF49-8E87-CE67DB6A506F}"/>
                  </a:ext>
                </a:extLst>
              </p:cNvPr>
              <p:cNvSpPr txBox="1"/>
              <p:nvPr/>
            </p:nvSpPr>
            <p:spPr>
              <a:xfrm>
                <a:off x="1954118" y="2487662"/>
                <a:ext cx="1250549" cy="623248"/>
              </a:xfrm>
              <a:prstGeom prst="rect">
                <a:avLst/>
              </a:prstGeom>
              <a:noFill/>
            </p:spPr>
            <p:txBody>
              <a:bodyPr wrap="square">
                <a:spAutoFit/>
              </a:bodyPr>
              <a:lstStyle/>
              <a:p>
                <a:pPr algn="ctr"/>
                <a:r>
                  <a:rPr lang="en-US" sz="1200" b="1" dirty="0">
                    <a:solidFill>
                      <a:schemeClr val="bg1">
                        <a:lumMod val="95000"/>
                      </a:schemeClr>
                    </a:solidFill>
                    <a:ea typeface="Cambria Math" panose="02040503050406030204" pitchFamily="18" charset="0"/>
                  </a:rPr>
                  <a:t>Model 2</a:t>
                </a:r>
              </a:p>
              <a:p>
                <a:pPr algn="ctr"/>
                <a14:m>
                  <m:oMathPara xmlns:m="http://schemas.openxmlformats.org/officeDocument/2006/math">
                    <m:oMathParaPr>
                      <m:jc m:val="centerGroup"/>
                    </m:oMathParaPr>
                    <m:oMath xmlns:m="http://schemas.openxmlformats.org/officeDocument/2006/math">
                      <m:r>
                        <a:rPr lang="en-US" sz="1200" b="0" i="1" smtClean="0">
                          <a:solidFill>
                            <a:schemeClr val="bg1">
                              <a:lumMod val="95000"/>
                            </a:schemeClr>
                          </a:solidFill>
                          <a:latin typeface="Cambria Math" panose="02040503050406030204" pitchFamily="18" charset="0"/>
                          <a:ea typeface="Cambria Math" panose="02040503050406030204" pitchFamily="18" charset="0"/>
                        </a:rPr>
                        <m:t>𝛽</m:t>
                      </m:r>
                      <m:r>
                        <a:rPr lang="en-US" sz="1200" b="0" i="1" smtClean="0">
                          <a:solidFill>
                            <a:schemeClr val="bg1">
                              <a:lumMod val="95000"/>
                            </a:schemeClr>
                          </a:solidFill>
                          <a:latin typeface="Cambria Math" panose="02040503050406030204" pitchFamily="18" charset="0"/>
                          <a:ea typeface="Cambria Math" panose="02040503050406030204" pitchFamily="18" charset="0"/>
                        </a:rPr>
                        <m:t>=0.5</m:t>
                      </m:r>
                    </m:oMath>
                  </m:oMathPara>
                </a14:m>
                <a:endParaRPr lang="en-US" sz="1200" b="0" dirty="0">
                  <a:solidFill>
                    <a:schemeClr val="bg1">
                      <a:lumMod val="95000"/>
                    </a:schemeClr>
                  </a:solidFill>
                  <a:ea typeface="Cambria Math" panose="02040503050406030204" pitchFamily="18" charset="0"/>
                </a:endParaRPr>
              </a:p>
              <a:p>
                <a:pPr algn="ctr"/>
                <a:r>
                  <a:rPr lang="en-US" sz="1050" dirty="0">
                    <a:solidFill>
                      <a:schemeClr val="bg1">
                        <a:lumMod val="95000"/>
                      </a:schemeClr>
                    </a:solidFill>
                  </a:rPr>
                  <a:t>Moderate effect</a:t>
                </a:r>
              </a:p>
            </p:txBody>
          </p:sp>
        </mc:Choice>
        <mc:Fallback xmlns="">
          <p:sp>
            <p:nvSpPr>
              <p:cNvPr id="66" name="TextBox 65">
                <a:extLst>
                  <a:ext uri="{FF2B5EF4-FFF2-40B4-BE49-F238E27FC236}">
                    <a16:creationId xmlns:a16="http://schemas.microsoft.com/office/drawing/2014/main" id="{ADC2EA37-BBCF-DF49-8E87-CE67DB6A506F}"/>
                  </a:ext>
                </a:extLst>
              </p:cNvPr>
              <p:cNvSpPr txBox="1">
                <a:spLocks noRot="1" noChangeAspect="1" noMove="1" noResize="1" noEditPoints="1" noAdjustHandles="1" noChangeArrowheads="1" noChangeShapeType="1" noTextEdit="1"/>
              </p:cNvSpPr>
              <p:nvPr/>
            </p:nvSpPr>
            <p:spPr>
              <a:xfrm>
                <a:off x="1954118" y="2487662"/>
                <a:ext cx="1250549" cy="623248"/>
              </a:xfrm>
              <a:prstGeom prst="rect">
                <a:avLst/>
              </a:prstGeom>
              <a:blipFill>
                <a:blip r:embed="rId4"/>
                <a:stretch>
                  <a:fillRect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9F3F0AA7-1023-1A07-1918-E36F78B1CAB1}"/>
                  </a:ext>
                </a:extLst>
              </p:cNvPr>
              <p:cNvSpPr txBox="1"/>
              <p:nvPr/>
            </p:nvSpPr>
            <p:spPr>
              <a:xfrm>
                <a:off x="2009568" y="3396430"/>
                <a:ext cx="1172380" cy="646331"/>
              </a:xfrm>
              <a:prstGeom prst="rect">
                <a:avLst/>
              </a:prstGeom>
              <a:noFill/>
            </p:spPr>
            <p:txBody>
              <a:bodyPr wrap="square">
                <a:spAutoFit/>
              </a:bodyPr>
              <a:lstStyle/>
              <a:p>
                <a:pPr algn="ctr"/>
                <a:r>
                  <a:rPr lang="en-US" sz="1200" b="1" dirty="0">
                    <a:solidFill>
                      <a:schemeClr val="bg1">
                        <a:lumMod val="95000"/>
                      </a:schemeClr>
                    </a:solidFill>
                    <a:ea typeface="Cambria Math" panose="02040503050406030204" pitchFamily="18" charset="0"/>
                  </a:rPr>
                  <a:t>Model 3</a:t>
                </a:r>
              </a:p>
              <a:p>
                <a:pPr algn="ctr"/>
                <a14:m>
                  <m:oMathPara xmlns:m="http://schemas.openxmlformats.org/officeDocument/2006/math">
                    <m:oMathParaPr>
                      <m:jc m:val="centerGroup"/>
                    </m:oMathParaPr>
                    <m:oMath xmlns:m="http://schemas.openxmlformats.org/officeDocument/2006/math">
                      <m:r>
                        <a:rPr lang="en-US" sz="1200" b="0" i="1" smtClean="0">
                          <a:solidFill>
                            <a:schemeClr val="bg1">
                              <a:lumMod val="95000"/>
                            </a:schemeClr>
                          </a:solidFill>
                          <a:latin typeface="Cambria Math" panose="02040503050406030204" pitchFamily="18" charset="0"/>
                          <a:ea typeface="Cambria Math" panose="02040503050406030204" pitchFamily="18" charset="0"/>
                        </a:rPr>
                        <m:t>𝛽</m:t>
                      </m:r>
                      <m:r>
                        <a:rPr lang="en-US" sz="1200" b="0" i="1" smtClean="0">
                          <a:solidFill>
                            <a:schemeClr val="bg1">
                              <a:lumMod val="95000"/>
                            </a:schemeClr>
                          </a:solidFill>
                          <a:latin typeface="Cambria Math" panose="02040503050406030204" pitchFamily="18" charset="0"/>
                          <a:ea typeface="Cambria Math" panose="02040503050406030204" pitchFamily="18" charset="0"/>
                        </a:rPr>
                        <m:t>=1.0</m:t>
                      </m:r>
                    </m:oMath>
                  </m:oMathPara>
                </a14:m>
                <a:endParaRPr lang="en-US" sz="1200" b="0" dirty="0">
                  <a:solidFill>
                    <a:schemeClr val="bg1">
                      <a:lumMod val="95000"/>
                    </a:schemeClr>
                  </a:solidFill>
                  <a:ea typeface="Cambria Math" panose="02040503050406030204" pitchFamily="18" charset="0"/>
                </a:endParaRPr>
              </a:p>
              <a:p>
                <a:pPr algn="ctr"/>
                <a:r>
                  <a:rPr lang="en-US" sz="1050" dirty="0">
                    <a:solidFill>
                      <a:schemeClr val="bg1">
                        <a:lumMod val="95000"/>
                      </a:schemeClr>
                    </a:solidFill>
                  </a:rPr>
                  <a:t>Strong effect</a:t>
                </a:r>
              </a:p>
            </p:txBody>
          </p:sp>
        </mc:Choice>
        <mc:Fallback xmlns="">
          <p:sp>
            <p:nvSpPr>
              <p:cNvPr id="67" name="TextBox 66">
                <a:extLst>
                  <a:ext uri="{FF2B5EF4-FFF2-40B4-BE49-F238E27FC236}">
                    <a16:creationId xmlns:a16="http://schemas.microsoft.com/office/drawing/2014/main" id="{9F3F0AA7-1023-1A07-1918-E36F78B1CAB1}"/>
                  </a:ext>
                </a:extLst>
              </p:cNvPr>
              <p:cNvSpPr txBox="1">
                <a:spLocks noRot="1" noChangeAspect="1" noMove="1" noResize="1" noEditPoints="1" noAdjustHandles="1" noChangeArrowheads="1" noChangeShapeType="1" noTextEdit="1"/>
              </p:cNvSpPr>
              <p:nvPr/>
            </p:nvSpPr>
            <p:spPr>
              <a:xfrm>
                <a:off x="2009568" y="3396430"/>
                <a:ext cx="1172380" cy="646331"/>
              </a:xfrm>
              <a:prstGeom prst="rect">
                <a:avLst/>
              </a:prstGeom>
              <a:blipFill>
                <a:blip r:embed="rId5"/>
                <a:stretch>
                  <a:fillRect b="-1923"/>
                </a:stretch>
              </a:blipFill>
            </p:spPr>
            <p:txBody>
              <a:bodyPr/>
              <a:lstStyle/>
              <a:p>
                <a:r>
                  <a:rPr lang="en-US">
                    <a:noFill/>
                  </a:rPr>
                  <a:t> </a:t>
                </a:r>
              </a:p>
            </p:txBody>
          </p:sp>
        </mc:Fallback>
      </mc:AlternateContent>
      <p:pic>
        <p:nvPicPr>
          <p:cNvPr id="75" name="Picture 74">
            <a:extLst>
              <a:ext uri="{FF2B5EF4-FFF2-40B4-BE49-F238E27FC236}">
                <a16:creationId xmlns:a16="http://schemas.microsoft.com/office/drawing/2014/main" id="{9F703061-909C-06E4-4B68-5EC2DADFD701}"/>
              </a:ext>
            </a:extLst>
          </p:cNvPr>
          <p:cNvPicPr>
            <a:picLocks noChangeAspect="1"/>
          </p:cNvPicPr>
          <p:nvPr/>
        </p:nvPicPr>
        <p:blipFill>
          <a:blip r:embed="rId6"/>
          <a:stretch>
            <a:fillRect/>
          </a:stretch>
        </p:blipFill>
        <p:spPr>
          <a:xfrm>
            <a:off x="5026340" y="1376672"/>
            <a:ext cx="2954431" cy="2954431"/>
          </a:xfrm>
          <a:prstGeom prst="rect">
            <a:avLst/>
          </a:prstGeom>
        </p:spPr>
      </p:pic>
      <p:sp>
        <p:nvSpPr>
          <p:cNvPr id="76" name="Rounded Rectangle 75">
            <a:extLst>
              <a:ext uri="{FF2B5EF4-FFF2-40B4-BE49-F238E27FC236}">
                <a16:creationId xmlns:a16="http://schemas.microsoft.com/office/drawing/2014/main" id="{4F33388B-9B25-DB6F-8F33-3F41ABF0D07A}"/>
              </a:ext>
            </a:extLst>
          </p:cNvPr>
          <p:cNvSpPr/>
          <p:nvPr/>
        </p:nvSpPr>
        <p:spPr>
          <a:xfrm>
            <a:off x="4718458" y="4881302"/>
            <a:ext cx="3543170" cy="378334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7" name="Rounded Rectangle 76">
            <a:extLst>
              <a:ext uri="{FF2B5EF4-FFF2-40B4-BE49-F238E27FC236}">
                <a16:creationId xmlns:a16="http://schemas.microsoft.com/office/drawing/2014/main" id="{FF0449FE-0585-A6D6-E653-076927E51302}"/>
              </a:ext>
            </a:extLst>
          </p:cNvPr>
          <p:cNvSpPr/>
          <p:nvPr/>
        </p:nvSpPr>
        <p:spPr>
          <a:xfrm>
            <a:off x="786149" y="4881303"/>
            <a:ext cx="3653709" cy="378334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8" name="TextBox 77">
            <a:extLst>
              <a:ext uri="{FF2B5EF4-FFF2-40B4-BE49-F238E27FC236}">
                <a16:creationId xmlns:a16="http://schemas.microsoft.com/office/drawing/2014/main" id="{BD391F87-477C-AB4A-0BB9-C9D8C65F9974}"/>
              </a:ext>
            </a:extLst>
          </p:cNvPr>
          <p:cNvSpPr txBox="1"/>
          <p:nvPr/>
        </p:nvSpPr>
        <p:spPr>
          <a:xfrm>
            <a:off x="341399" y="5077942"/>
            <a:ext cx="4475988" cy="338554"/>
          </a:xfrm>
          <a:prstGeom prst="rect">
            <a:avLst/>
          </a:prstGeom>
          <a:noFill/>
        </p:spPr>
        <p:txBody>
          <a:bodyPr wrap="square" rtlCol="0" anchor="ctr">
            <a:spAutoFit/>
          </a:bodyPr>
          <a:lstStyle/>
          <a:p>
            <a:pPr algn="ctr"/>
            <a:r>
              <a:rPr lang="en-US" sz="1600" b="1" dirty="0"/>
              <a:t>3. Which Model Fits Best?</a:t>
            </a:r>
            <a:endParaRPr lang="en-US" sz="1600" dirty="0"/>
          </a:p>
        </p:txBody>
      </p:sp>
      <p:sp>
        <p:nvSpPr>
          <p:cNvPr id="79" name="TextBox 78">
            <a:extLst>
              <a:ext uri="{FF2B5EF4-FFF2-40B4-BE49-F238E27FC236}">
                <a16:creationId xmlns:a16="http://schemas.microsoft.com/office/drawing/2014/main" id="{AA499189-BEA4-0BEF-DA8A-46F5A6DBFC47}"/>
              </a:ext>
            </a:extLst>
          </p:cNvPr>
          <p:cNvSpPr txBox="1"/>
          <p:nvPr/>
        </p:nvSpPr>
        <p:spPr>
          <a:xfrm>
            <a:off x="4265562" y="5066900"/>
            <a:ext cx="4475988" cy="369332"/>
          </a:xfrm>
          <a:prstGeom prst="rect">
            <a:avLst/>
          </a:prstGeom>
          <a:noFill/>
        </p:spPr>
        <p:txBody>
          <a:bodyPr wrap="square" rtlCol="0" anchor="ctr">
            <a:spAutoFit/>
          </a:bodyPr>
          <a:lstStyle/>
          <a:p>
            <a:pPr algn="ctr"/>
            <a:r>
              <a:rPr lang="en-US" b="1" dirty="0"/>
              <a:t>4. Likelihood Calculation</a:t>
            </a:r>
            <a:endParaRPr lang="en-US" sz="1200" dirty="0"/>
          </a:p>
        </p:txBody>
      </p:sp>
      <p:pic>
        <p:nvPicPr>
          <p:cNvPr id="88" name="Picture 87">
            <a:extLst>
              <a:ext uri="{FF2B5EF4-FFF2-40B4-BE49-F238E27FC236}">
                <a16:creationId xmlns:a16="http://schemas.microsoft.com/office/drawing/2014/main" id="{F763CEB5-E4E6-6865-F803-E1868938B1E3}"/>
              </a:ext>
            </a:extLst>
          </p:cNvPr>
          <p:cNvPicPr>
            <a:picLocks noChangeAspect="1"/>
          </p:cNvPicPr>
          <p:nvPr/>
        </p:nvPicPr>
        <p:blipFill>
          <a:blip r:embed="rId7"/>
          <a:stretch>
            <a:fillRect/>
          </a:stretch>
        </p:blipFill>
        <p:spPr>
          <a:xfrm>
            <a:off x="976783" y="5403253"/>
            <a:ext cx="3272439" cy="3272439"/>
          </a:xfrm>
          <a:prstGeom prst="rect">
            <a:avLst/>
          </a:prstGeom>
        </p:spPr>
      </p:pic>
      <p:pic>
        <p:nvPicPr>
          <p:cNvPr id="90" name="Picture 89">
            <a:extLst>
              <a:ext uri="{FF2B5EF4-FFF2-40B4-BE49-F238E27FC236}">
                <a16:creationId xmlns:a16="http://schemas.microsoft.com/office/drawing/2014/main" id="{82909DD9-34B9-E57B-3899-D421478A6F06}"/>
              </a:ext>
            </a:extLst>
          </p:cNvPr>
          <p:cNvPicPr>
            <a:picLocks noChangeAspect="1"/>
          </p:cNvPicPr>
          <p:nvPr/>
        </p:nvPicPr>
        <p:blipFill>
          <a:blip r:embed="rId8"/>
          <a:stretch>
            <a:fillRect/>
          </a:stretch>
        </p:blipFill>
        <p:spPr>
          <a:xfrm>
            <a:off x="4976425" y="5475667"/>
            <a:ext cx="3219181" cy="3219181"/>
          </a:xfrm>
          <a:prstGeom prst="rect">
            <a:avLst/>
          </a:prstGeom>
        </p:spPr>
      </p:pic>
    </p:spTree>
    <p:extLst>
      <p:ext uri="{BB962C8B-B14F-4D97-AF65-F5344CB8AC3E}">
        <p14:creationId xmlns:p14="http://schemas.microsoft.com/office/powerpoint/2010/main" val="1951899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945D26B-A4DE-4493-5469-6C629E38C3B4}"/>
              </a:ext>
            </a:extLst>
          </p:cNvPr>
          <p:cNvSpPr/>
          <p:nvPr/>
        </p:nvSpPr>
        <p:spPr>
          <a:xfrm>
            <a:off x="914401" y="873241"/>
            <a:ext cx="7315198" cy="179436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5" name="TextBox 4">
            <a:extLst>
              <a:ext uri="{FF2B5EF4-FFF2-40B4-BE49-F238E27FC236}">
                <a16:creationId xmlns:a16="http://schemas.microsoft.com/office/drawing/2014/main" id="{D85EEB73-D430-DC53-763B-CCA9B03C0725}"/>
              </a:ext>
            </a:extLst>
          </p:cNvPr>
          <p:cNvSpPr txBox="1"/>
          <p:nvPr/>
        </p:nvSpPr>
        <p:spPr>
          <a:xfrm>
            <a:off x="2492892" y="950197"/>
            <a:ext cx="4031949" cy="307777"/>
          </a:xfrm>
          <a:prstGeom prst="rect">
            <a:avLst/>
          </a:prstGeom>
          <a:noFill/>
        </p:spPr>
        <p:txBody>
          <a:bodyPr wrap="square" rtlCol="0" anchor="ctr">
            <a:spAutoFit/>
          </a:bodyPr>
          <a:lstStyle/>
          <a:p>
            <a:pPr algn="ctr"/>
            <a:r>
              <a:rPr lang="en-US" sz="1400" b="1" dirty="0"/>
              <a:t>Step 1: Raw Genotype Data</a:t>
            </a:r>
          </a:p>
        </p:txBody>
      </p:sp>
      <p:graphicFrame>
        <p:nvGraphicFramePr>
          <p:cNvPr id="6" name="Table 5">
            <a:extLst>
              <a:ext uri="{FF2B5EF4-FFF2-40B4-BE49-F238E27FC236}">
                <a16:creationId xmlns:a16="http://schemas.microsoft.com/office/drawing/2014/main" id="{5CB956A1-A643-25B2-7093-D25929376832}"/>
              </a:ext>
            </a:extLst>
          </p:cNvPr>
          <p:cNvGraphicFramePr>
            <a:graphicFrameLocks noGrp="1"/>
          </p:cNvGraphicFramePr>
          <p:nvPr>
            <p:extLst>
              <p:ext uri="{D42A27DB-BD31-4B8C-83A1-F6EECF244321}">
                <p14:modId xmlns:p14="http://schemas.microsoft.com/office/powerpoint/2010/main" val="1582724982"/>
              </p:ext>
            </p:extLst>
          </p:nvPr>
        </p:nvGraphicFramePr>
        <p:xfrm>
          <a:off x="1630250" y="1299906"/>
          <a:ext cx="6061345" cy="1078186"/>
        </p:xfrm>
        <a:graphic>
          <a:graphicData uri="http://schemas.openxmlformats.org/drawingml/2006/table">
            <a:tbl>
              <a:tblPr firstRow="1" bandRow="1">
                <a:tableStyleId>{5C22544A-7EE6-4342-B048-85BDC9FD1C3A}</a:tableStyleId>
              </a:tblPr>
              <a:tblGrid>
                <a:gridCol w="1212269">
                  <a:extLst>
                    <a:ext uri="{9D8B030D-6E8A-4147-A177-3AD203B41FA5}">
                      <a16:colId xmlns:a16="http://schemas.microsoft.com/office/drawing/2014/main" val="17109212"/>
                    </a:ext>
                  </a:extLst>
                </a:gridCol>
                <a:gridCol w="1212269">
                  <a:extLst>
                    <a:ext uri="{9D8B030D-6E8A-4147-A177-3AD203B41FA5}">
                      <a16:colId xmlns:a16="http://schemas.microsoft.com/office/drawing/2014/main" val="3648244921"/>
                    </a:ext>
                  </a:extLst>
                </a:gridCol>
                <a:gridCol w="1212269">
                  <a:extLst>
                    <a:ext uri="{9D8B030D-6E8A-4147-A177-3AD203B41FA5}">
                      <a16:colId xmlns:a16="http://schemas.microsoft.com/office/drawing/2014/main" val="2525484480"/>
                    </a:ext>
                  </a:extLst>
                </a:gridCol>
                <a:gridCol w="1212269">
                  <a:extLst>
                    <a:ext uri="{9D8B030D-6E8A-4147-A177-3AD203B41FA5}">
                      <a16:colId xmlns:a16="http://schemas.microsoft.com/office/drawing/2014/main" val="3039640157"/>
                    </a:ext>
                  </a:extLst>
                </a:gridCol>
                <a:gridCol w="1212269">
                  <a:extLst>
                    <a:ext uri="{9D8B030D-6E8A-4147-A177-3AD203B41FA5}">
                      <a16:colId xmlns:a16="http://schemas.microsoft.com/office/drawing/2014/main" val="489363311"/>
                    </a:ext>
                  </a:extLst>
                </a:gridCol>
              </a:tblGrid>
              <a:tr h="539093">
                <a:tc>
                  <a:txBody>
                    <a:bodyPr/>
                    <a:lstStyle/>
                    <a:p>
                      <a:pPr algn="ctr"/>
                      <a:r>
                        <a:rPr lang="en-US" sz="1200" dirty="0"/>
                        <a:t>Individual 1</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Individual 2</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Individual 3</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Individual 4</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Individual 5</a:t>
                      </a:r>
                    </a:p>
                  </a:txBody>
                  <a:tcPr marL="60960" marR="60960" marT="30480" marB="30480" anchor="ctr"/>
                </a:tc>
                <a:extLst>
                  <a:ext uri="{0D108BD9-81ED-4DB2-BD59-A6C34878D82A}">
                    <a16:rowId xmlns:a16="http://schemas.microsoft.com/office/drawing/2014/main" val="1903707579"/>
                  </a:ext>
                </a:extLst>
              </a:tr>
              <a:tr h="539093">
                <a:tc>
                  <a:txBody>
                    <a:bodyPr/>
                    <a:lstStyle/>
                    <a:p>
                      <a:pPr algn="ctr"/>
                      <a:r>
                        <a:rPr lang="en-US" sz="1600" dirty="0">
                          <a:solidFill>
                            <a:schemeClr val="accent6">
                              <a:lumMod val="75000"/>
                            </a:schemeClr>
                          </a:solidFill>
                        </a:rPr>
                        <a:t>CC</a:t>
                      </a:r>
                    </a:p>
                  </a:txBody>
                  <a:tcPr marL="60960" marR="60960" marT="30480" marB="30480" anchor="ctr"/>
                </a:tc>
                <a:tc>
                  <a:txBody>
                    <a:bodyPr/>
                    <a:lstStyle/>
                    <a:p>
                      <a:pPr algn="ctr"/>
                      <a:r>
                        <a:rPr lang="en-US" sz="1600" dirty="0">
                          <a:solidFill>
                            <a:schemeClr val="accent6">
                              <a:lumMod val="75000"/>
                            </a:schemeClr>
                          </a:solidFill>
                        </a:rPr>
                        <a:t>C</a:t>
                      </a:r>
                      <a:r>
                        <a:rPr lang="en-US" sz="1600" dirty="0">
                          <a:solidFill>
                            <a:srgbClr val="FF0000"/>
                          </a:solidFill>
                        </a:rPr>
                        <a:t>T</a:t>
                      </a:r>
                    </a:p>
                  </a:txBody>
                  <a:tcPr marL="60960" marR="60960" marT="30480" marB="30480" anchor="ctr"/>
                </a:tc>
                <a:tc>
                  <a:txBody>
                    <a:bodyPr/>
                    <a:lstStyle/>
                    <a:p>
                      <a:pPr algn="ctr"/>
                      <a:r>
                        <a:rPr lang="en-US" sz="1600" dirty="0">
                          <a:solidFill>
                            <a:srgbClr val="FF0000"/>
                          </a:solidFill>
                        </a:rPr>
                        <a:t>TT</a:t>
                      </a:r>
                    </a:p>
                  </a:txBody>
                  <a:tcPr marL="60960" marR="60960" marT="30480" marB="30480" anchor="ctr"/>
                </a:tc>
                <a:tc>
                  <a:txBody>
                    <a:bodyPr/>
                    <a:lstStyle/>
                    <a:p>
                      <a:pPr algn="ctr"/>
                      <a:r>
                        <a:rPr lang="en-US" sz="1600" dirty="0">
                          <a:solidFill>
                            <a:schemeClr val="accent6">
                              <a:lumMod val="75000"/>
                            </a:schemeClr>
                          </a:solidFill>
                        </a:rPr>
                        <a:t>CC</a:t>
                      </a:r>
                    </a:p>
                  </a:txBody>
                  <a:tcPr marL="60960" marR="60960" marT="30480" marB="30480" anchor="ctr"/>
                </a:tc>
                <a:tc>
                  <a:txBody>
                    <a:bodyPr/>
                    <a:lstStyle/>
                    <a:p>
                      <a:pPr algn="ctr"/>
                      <a:r>
                        <a:rPr lang="en-US" sz="1600" dirty="0">
                          <a:solidFill>
                            <a:schemeClr val="accent6">
                              <a:lumMod val="75000"/>
                            </a:schemeClr>
                          </a:solidFill>
                        </a:rPr>
                        <a:t>C</a:t>
                      </a:r>
                      <a:r>
                        <a:rPr lang="en-US" sz="1600" dirty="0">
                          <a:solidFill>
                            <a:srgbClr val="FF0000"/>
                          </a:solidFill>
                        </a:rPr>
                        <a:t>T</a:t>
                      </a:r>
                    </a:p>
                  </a:txBody>
                  <a:tcPr marL="60960" marR="60960" marT="30480" marB="30480" anchor="ctr"/>
                </a:tc>
                <a:extLst>
                  <a:ext uri="{0D108BD9-81ED-4DB2-BD59-A6C34878D82A}">
                    <a16:rowId xmlns:a16="http://schemas.microsoft.com/office/drawing/2014/main" val="3809915198"/>
                  </a:ext>
                </a:extLst>
              </a:tr>
            </a:tbl>
          </a:graphicData>
        </a:graphic>
      </p:graphicFrame>
      <p:cxnSp>
        <p:nvCxnSpPr>
          <p:cNvPr id="7" name="Straight Arrow Connector 6">
            <a:extLst>
              <a:ext uri="{FF2B5EF4-FFF2-40B4-BE49-F238E27FC236}">
                <a16:creationId xmlns:a16="http://schemas.microsoft.com/office/drawing/2014/main" id="{F251BDB9-58E6-5C5E-71A2-A16AA294074B}"/>
              </a:ext>
            </a:extLst>
          </p:cNvPr>
          <p:cNvCxnSpPr>
            <a:cxnSpLocks/>
          </p:cNvCxnSpPr>
          <p:nvPr/>
        </p:nvCxnSpPr>
        <p:spPr>
          <a:xfrm>
            <a:off x="4571999" y="2745220"/>
            <a:ext cx="0" cy="4247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Rounded Rectangle 7">
            <a:extLst>
              <a:ext uri="{FF2B5EF4-FFF2-40B4-BE49-F238E27FC236}">
                <a16:creationId xmlns:a16="http://schemas.microsoft.com/office/drawing/2014/main" id="{8F653DB4-CA16-1667-9C03-D32F625ECEC6}"/>
              </a:ext>
            </a:extLst>
          </p:cNvPr>
          <p:cNvSpPr/>
          <p:nvPr/>
        </p:nvSpPr>
        <p:spPr>
          <a:xfrm>
            <a:off x="914401" y="3191194"/>
            <a:ext cx="7315198" cy="274383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9" name="TextBox 8">
            <a:extLst>
              <a:ext uri="{FF2B5EF4-FFF2-40B4-BE49-F238E27FC236}">
                <a16:creationId xmlns:a16="http://schemas.microsoft.com/office/drawing/2014/main" id="{804F627F-E1E4-5EA9-6540-294658F19FC2}"/>
              </a:ext>
            </a:extLst>
          </p:cNvPr>
          <p:cNvSpPr txBox="1"/>
          <p:nvPr/>
        </p:nvSpPr>
        <p:spPr>
          <a:xfrm>
            <a:off x="2422928" y="500558"/>
            <a:ext cx="4475988" cy="369332"/>
          </a:xfrm>
          <a:prstGeom prst="rect">
            <a:avLst/>
          </a:prstGeom>
          <a:noFill/>
        </p:spPr>
        <p:txBody>
          <a:bodyPr wrap="square" rtlCol="0" anchor="ctr">
            <a:spAutoFit/>
          </a:bodyPr>
          <a:lstStyle/>
          <a:p>
            <a:pPr algn="ctr"/>
            <a:r>
              <a:rPr lang="en-US" b="1" dirty="0"/>
              <a:t>Minor Allele Frequency (MAF) Calculation</a:t>
            </a:r>
          </a:p>
        </p:txBody>
      </p:sp>
      <p:sp>
        <p:nvSpPr>
          <p:cNvPr id="10" name="TextBox 9">
            <a:extLst>
              <a:ext uri="{FF2B5EF4-FFF2-40B4-BE49-F238E27FC236}">
                <a16:creationId xmlns:a16="http://schemas.microsoft.com/office/drawing/2014/main" id="{596A07A9-0B0E-1BF9-D689-D71A22173A53}"/>
              </a:ext>
            </a:extLst>
          </p:cNvPr>
          <p:cNvSpPr txBox="1"/>
          <p:nvPr/>
        </p:nvSpPr>
        <p:spPr>
          <a:xfrm>
            <a:off x="3658450" y="3260485"/>
            <a:ext cx="1827096" cy="307777"/>
          </a:xfrm>
          <a:prstGeom prst="rect">
            <a:avLst/>
          </a:prstGeom>
          <a:noFill/>
        </p:spPr>
        <p:txBody>
          <a:bodyPr wrap="square" rtlCol="0" anchor="ctr">
            <a:spAutoFit/>
          </a:bodyPr>
          <a:lstStyle/>
          <a:p>
            <a:pPr algn="ctr"/>
            <a:r>
              <a:rPr lang="en-US" sz="1400" b="1" dirty="0"/>
              <a:t>Step 2: Count Alleles</a:t>
            </a:r>
          </a:p>
        </p:txBody>
      </p:sp>
      <p:sp>
        <p:nvSpPr>
          <p:cNvPr id="15" name="Rounded Rectangle 14">
            <a:extLst>
              <a:ext uri="{FF2B5EF4-FFF2-40B4-BE49-F238E27FC236}">
                <a16:creationId xmlns:a16="http://schemas.microsoft.com/office/drawing/2014/main" id="{C09FBD83-D86C-78DC-C317-1B46248CC478}"/>
              </a:ext>
            </a:extLst>
          </p:cNvPr>
          <p:cNvSpPr/>
          <p:nvPr/>
        </p:nvSpPr>
        <p:spPr>
          <a:xfrm>
            <a:off x="914400" y="6485368"/>
            <a:ext cx="7230140" cy="1095540"/>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6" name="TextBox 15">
            <a:extLst>
              <a:ext uri="{FF2B5EF4-FFF2-40B4-BE49-F238E27FC236}">
                <a16:creationId xmlns:a16="http://schemas.microsoft.com/office/drawing/2014/main" id="{AD53374B-8929-D21A-E2C9-877873E45181}"/>
              </a:ext>
            </a:extLst>
          </p:cNvPr>
          <p:cNvSpPr txBox="1"/>
          <p:nvPr/>
        </p:nvSpPr>
        <p:spPr>
          <a:xfrm>
            <a:off x="2806367" y="6590243"/>
            <a:ext cx="3531264" cy="307777"/>
          </a:xfrm>
          <a:prstGeom prst="rect">
            <a:avLst/>
          </a:prstGeom>
          <a:noFill/>
        </p:spPr>
        <p:txBody>
          <a:bodyPr wrap="square" rtlCol="0" anchor="ctr">
            <a:spAutoFit/>
          </a:bodyPr>
          <a:lstStyle/>
          <a:p>
            <a:pPr algn="ctr"/>
            <a:r>
              <a:rPr lang="en-US" sz="1400" b="1" dirty="0"/>
              <a:t>Step 3: Calculate MAF</a:t>
            </a:r>
          </a:p>
        </p:txBody>
      </p:sp>
      <p:sp>
        <p:nvSpPr>
          <p:cNvPr id="18" name="Rectangle 17">
            <a:extLst>
              <a:ext uri="{FF2B5EF4-FFF2-40B4-BE49-F238E27FC236}">
                <a16:creationId xmlns:a16="http://schemas.microsoft.com/office/drawing/2014/main" id="{C489FA30-70E8-55E6-4E6E-0365A34C916C}"/>
              </a:ext>
            </a:extLst>
          </p:cNvPr>
          <p:cNvSpPr/>
          <p:nvPr/>
        </p:nvSpPr>
        <p:spPr>
          <a:xfrm>
            <a:off x="3402417" y="2464947"/>
            <a:ext cx="126962" cy="124406"/>
          </a:xfrm>
          <a:prstGeom prst="rect">
            <a:avLst/>
          </a:prstGeom>
          <a:solidFill>
            <a:schemeClr val="accent6">
              <a:lumMod val="50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5401167-6D0C-FD45-DBE4-23144BFDA1B2}"/>
              </a:ext>
            </a:extLst>
          </p:cNvPr>
          <p:cNvSpPr/>
          <p:nvPr/>
        </p:nvSpPr>
        <p:spPr>
          <a:xfrm>
            <a:off x="5245400" y="2461685"/>
            <a:ext cx="126962" cy="124406"/>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1" name="TextBox 20">
            <a:extLst>
              <a:ext uri="{FF2B5EF4-FFF2-40B4-BE49-F238E27FC236}">
                <a16:creationId xmlns:a16="http://schemas.microsoft.com/office/drawing/2014/main" id="{F476965F-350D-FE84-6DDB-9BACE5C1D1F9}"/>
              </a:ext>
            </a:extLst>
          </p:cNvPr>
          <p:cNvSpPr txBox="1"/>
          <p:nvPr/>
        </p:nvSpPr>
        <p:spPr>
          <a:xfrm>
            <a:off x="3529379" y="2389822"/>
            <a:ext cx="1178017" cy="276999"/>
          </a:xfrm>
          <a:prstGeom prst="rect">
            <a:avLst/>
          </a:prstGeom>
          <a:noFill/>
        </p:spPr>
        <p:txBody>
          <a:bodyPr wrap="square">
            <a:spAutoFit/>
          </a:bodyPr>
          <a:lstStyle/>
          <a:p>
            <a:r>
              <a:rPr lang="en-US" sz="1200" dirty="0">
                <a:solidFill>
                  <a:schemeClr val="accent6">
                    <a:lumMod val="75000"/>
                  </a:schemeClr>
                </a:solidFill>
              </a:rPr>
              <a:t>C (Cytosine)</a:t>
            </a:r>
            <a:endParaRPr lang="en-US" sz="1200" dirty="0"/>
          </a:p>
        </p:txBody>
      </p:sp>
      <p:sp>
        <p:nvSpPr>
          <p:cNvPr id="22" name="TextBox 21">
            <a:extLst>
              <a:ext uri="{FF2B5EF4-FFF2-40B4-BE49-F238E27FC236}">
                <a16:creationId xmlns:a16="http://schemas.microsoft.com/office/drawing/2014/main" id="{47199FBE-060C-FB9C-E9F1-362A7C247924}"/>
              </a:ext>
            </a:extLst>
          </p:cNvPr>
          <p:cNvSpPr txBox="1"/>
          <p:nvPr/>
        </p:nvSpPr>
        <p:spPr>
          <a:xfrm>
            <a:off x="5372362" y="2396475"/>
            <a:ext cx="1178017" cy="276999"/>
          </a:xfrm>
          <a:prstGeom prst="rect">
            <a:avLst/>
          </a:prstGeom>
          <a:noFill/>
        </p:spPr>
        <p:txBody>
          <a:bodyPr wrap="square">
            <a:spAutoFit/>
          </a:bodyPr>
          <a:lstStyle/>
          <a:p>
            <a:r>
              <a:rPr lang="en-US" sz="1200" dirty="0">
                <a:solidFill>
                  <a:srgbClr val="FF0000"/>
                </a:solidFill>
              </a:rPr>
              <a:t>T (Thymine)</a:t>
            </a:r>
          </a:p>
        </p:txBody>
      </p:sp>
      <p:sp>
        <p:nvSpPr>
          <p:cNvPr id="23" name="TextBox 22">
            <a:extLst>
              <a:ext uri="{FF2B5EF4-FFF2-40B4-BE49-F238E27FC236}">
                <a16:creationId xmlns:a16="http://schemas.microsoft.com/office/drawing/2014/main" id="{3B62762F-323F-EEA1-8871-3391BF9CC774}"/>
              </a:ext>
            </a:extLst>
          </p:cNvPr>
          <p:cNvSpPr txBox="1"/>
          <p:nvPr/>
        </p:nvSpPr>
        <p:spPr>
          <a:xfrm>
            <a:off x="1480458" y="3778881"/>
            <a:ext cx="4548202" cy="276999"/>
          </a:xfrm>
          <a:prstGeom prst="rect">
            <a:avLst/>
          </a:prstGeom>
          <a:noFill/>
        </p:spPr>
        <p:txBody>
          <a:bodyPr wrap="square" rtlCol="0" anchor="ctr">
            <a:spAutoFit/>
          </a:bodyPr>
          <a:lstStyle/>
          <a:p>
            <a:pPr algn="ctr"/>
            <a:r>
              <a:rPr lang="en-US" sz="1200" dirty="0">
                <a:solidFill>
                  <a:srgbClr val="548235"/>
                </a:solidFill>
              </a:rPr>
              <a:t>All alleles extracted from genotypes from all individuals:</a:t>
            </a:r>
          </a:p>
        </p:txBody>
      </p:sp>
      <p:sp>
        <p:nvSpPr>
          <p:cNvPr id="25" name="TextBox 24">
            <a:extLst>
              <a:ext uri="{FF2B5EF4-FFF2-40B4-BE49-F238E27FC236}">
                <a16:creationId xmlns:a16="http://schemas.microsoft.com/office/drawing/2014/main" id="{0A9DD0EC-ACEF-9781-0308-30F3080FD468}"/>
              </a:ext>
            </a:extLst>
          </p:cNvPr>
          <p:cNvSpPr txBox="1"/>
          <p:nvPr/>
        </p:nvSpPr>
        <p:spPr>
          <a:xfrm>
            <a:off x="2789112" y="4207156"/>
            <a:ext cx="3548519" cy="523220"/>
          </a:xfrm>
          <a:prstGeom prst="rect">
            <a:avLst/>
          </a:prstGeom>
          <a:noFill/>
        </p:spPr>
        <p:txBody>
          <a:bodyPr wrap="square">
            <a:spAutoFit/>
          </a:bodyPr>
          <a:lstStyle/>
          <a:p>
            <a:pPr algn="ctr"/>
            <a:r>
              <a:rPr lang="en-US" sz="2800" dirty="0">
                <a:solidFill>
                  <a:schemeClr val="accent6">
                    <a:lumMod val="75000"/>
                  </a:schemeClr>
                </a:solidFill>
              </a:rPr>
              <a:t>CC C</a:t>
            </a:r>
            <a:r>
              <a:rPr lang="en-US" sz="2800" dirty="0">
                <a:solidFill>
                  <a:srgbClr val="FF0000"/>
                </a:solidFill>
              </a:rPr>
              <a:t>T TT</a:t>
            </a:r>
            <a:r>
              <a:rPr lang="en-US" sz="2800" dirty="0">
                <a:solidFill>
                  <a:schemeClr val="accent6">
                    <a:lumMod val="75000"/>
                  </a:schemeClr>
                </a:solidFill>
              </a:rPr>
              <a:t> CC C</a:t>
            </a:r>
            <a:r>
              <a:rPr lang="en-US" sz="2800" dirty="0">
                <a:solidFill>
                  <a:srgbClr val="FF0000"/>
                </a:solidFill>
              </a:rPr>
              <a:t>T</a:t>
            </a:r>
          </a:p>
        </p:txBody>
      </p:sp>
      <p:sp>
        <p:nvSpPr>
          <p:cNvPr id="26" name="TextBox 25">
            <a:extLst>
              <a:ext uri="{FF2B5EF4-FFF2-40B4-BE49-F238E27FC236}">
                <a16:creationId xmlns:a16="http://schemas.microsoft.com/office/drawing/2014/main" id="{08F94006-E8D9-0D6C-EDFB-D525C4FCF0C3}"/>
              </a:ext>
            </a:extLst>
          </p:cNvPr>
          <p:cNvSpPr txBox="1"/>
          <p:nvPr/>
        </p:nvSpPr>
        <p:spPr>
          <a:xfrm>
            <a:off x="1301930" y="5230960"/>
            <a:ext cx="1964952" cy="276999"/>
          </a:xfrm>
          <a:prstGeom prst="rect">
            <a:avLst/>
          </a:prstGeom>
          <a:noFill/>
        </p:spPr>
        <p:txBody>
          <a:bodyPr wrap="square" rtlCol="0" anchor="ctr">
            <a:spAutoFit/>
          </a:bodyPr>
          <a:lstStyle/>
          <a:p>
            <a:pPr algn="ctr"/>
            <a:r>
              <a:rPr lang="en-US" sz="1200" dirty="0">
                <a:solidFill>
                  <a:srgbClr val="548235"/>
                </a:solidFill>
              </a:rPr>
              <a:t>Count: </a:t>
            </a:r>
          </a:p>
        </p:txBody>
      </p:sp>
      <p:cxnSp>
        <p:nvCxnSpPr>
          <p:cNvPr id="28" name="Straight Arrow Connector 27">
            <a:extLst>
              <a:ext uri="{FF2B5EF4-FFF2-40B4-BE49-F238E27FC236}">
                <a16:creationId xmlns:a16="http://schemas.microsoft.com/office/drawing/2014/main" id="{B2DEE9A6-639F-786C-35B0-AEF8EF62626D}"/>
              </a:ext>
            </a:extLst>
          </p:cNvPr>
          <p:cNvCxnSpPr>
            <a:cxnSpLocks/>
          </p:cNvCxnSpPr>
          <p:nvPr/>
        </p:nvCxnSpPr>
        <p:spPr>
          <a:xfrm>
            <a:off x="4575541" y="6033167"/>
            <a:ext cx="0" cy="4247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E7987DE1-2C08-9406-D3E3-A258969955E4}"/>
              </a:ext>
            </a:extLst>
          </p:cNvPr>
          <p:cNvSpPr/>
          <p:nvPr/>
        </p:nvSpPr>
        <p:spPr>
          <a:xfrm>
            <a:off x="2592795" y="5289823"/>
            <a:ext cx="3200400" cy="182880"/>
          </a:xfrm>
          <a:prstGeom prst="rect">
            <a:avLst/>
          </a:prstGeom>
          <a:solidFill>
            <a:schemeClr val="accent6">
              <a:lumMod val="50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0" name="Rectangle 29">
            <a:extLst>
              <a:ext uri="{FF2B5EF4-FFF2-40B4-BE49-F238E27FC236}">
                <a16:creationId xmlns:a16="http://schemas.microsoft.com/office/drawing/2014/main" id="{3D3106B2-F8FE-5586-810C-56B6D8ECB259}"/>
              </a:ext>
            </a:extLst>
          </p:cNvPr>
          <p:cNvSpPr/>
          <p:nvPr/>
        </p:nvSpPr>
        <p:spPr>
          <a:xfrm>
            <a:off x="5793195" y="5289823"/>
            <a:ext cx="1371600" cy="182880"/>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1" name="TextBox 30">
            <a:extLst>
              <a:ext uri="{FF2B5EF4-FFF2-40B4-BE49-F238E27FC236}">
                <a16:creationId xmlns:a16="http://schemas.microsoft.com/office/drawing/2014/main" id="{FFC36204-1BFE-2DD2-5ECB-B13BABC8D6E3}"/>
              </a:ext>
            </a:extLst>
          </p:cNvPr>
          <p:cNvSpPr txBox="1"/>
          <p:nvPr/>
        </p:nvSpPr>
        <p:spPr>
          <a:xfrm>
            <a:off x="2270857" y="5230960"/>
            <a:ext cx="3582702" cy="276999"/>
          </a:xfrm>
          <a:prstGeom prst="rect">
            <a:avLst/>
          </a:prstGeom>
          <a:noFill/>
        </p:spPr>
        <p:txBody>
          <a:bodyPr wrap="square" rtlCol="0" anchor="ctr">
            <a:spAutoFit/>
          </a:bodyPr>
          <a:lstStyle/>
          <a:p>
            <a:pPr algn="ctr"/>
            <a:r>
              <a:rPr lang="en-US" sz="1200" dirty="0">
                <a:solidFill>
                  <a:schemeClr val="bg1">
                    <a:lumMod val="95000"/>
                  </a:schemeClr>
                </a:solidFill>
              </a:rPr>
              <a:t>C: 7 (70%)</a:t>
            </a:r>
          </a:p>
        </p:txBody>
      </p:sp>
      <p:sp>
        <p:nvSpPr>
          <p:cNvPr id="32" name="TextBox 31">
            <a:extLst>
              <a:ext uri="{FF2B5EF4-FFF2-40B4-BE49-F238E27FC236}">
                <a16:creationId xmlns:a16="http://schemas.microsoft.com/office/drawing/2014/main" id="{8DC050A3-6B75-028E-BE5C-E456AA19FE57}"/>
              </a:ext>
            </a:extLst>
          </p:cNvPr>
          <p:cNvSpPr txBox="1"/>
          <p:nvPr/>
        </p:nvSpPr>
        <p:spPr>
          <a:xfrm>
            <a:off x="4687644" y="5230959"/>
            <a:ext cx="3582702" cy="276999"/>
          </a:xfrm>
          <a:prstGeom prst="rect">
            <a:avLst/>
          </a:prstGeom>
          <a:noFill/>
        </p:spPr>
        <p:txBody>
          <a:bodyPr wrap="square" rtlCol="0" anchor="ctr">
            <a:spAutoFit/>
          </a:bodyPr>
          <a:lstStyle/>
          <a:p>
            <a:pPr algn="ctr"/>
            <a:r>
              <a:rPr lang="en-US" sz="1200" dirty="0">
                <a:solidFill>
                  <a:schemeClr val="bg1">
                    <a:lumMod val="95000"/>
                  </a:schemeClr>
                </a:solidFill>
              </a:rPr>
              <a:t>T: 3 (30%)</a:t>
            </a:r>
          </a:p>
        </p:txBody>
      </p:sp>
      <p:sp>
        <p:nvSpPr>
          <p:cNvPr id="33" name="TextBox 32">
            <a:extLst>
              <a:ext uri="{FF2B5EF4-FFF2-40B4-BE49-F238E27FC236}">
                <a16:creationId xmlns:a16="http://schemas.microsoft.com/office/drawing/2014/main" id="{6017FA7F-1D55-A142-A3E0-656837318BE8}"/>
              </a:ext>
            </a:extLst>
          </p:cNvPr>
          <p:cNvSpPr txBox="1"/>
          <p:nvPr/>
        </p:nvSpPr>
        <p:spPr>
          <a:xfrm>
            <a:off x="1555355" y="6895175"/>
            <a:ext cx="3582702" cy="461665"/>
          </a:xfrm>
          <a:prstGeom prst="rect">
            <a:avLst/>
          </a:prstGeom>
          <a:noFill/>
        </p:spPr>
        <p:txBody>
          <a:bodyPr wrap="square" rtlCol="0" anchor="ctr">
            <a:spAutoFit/>
          </a:bodyPr>
          <a:lstStyle/>
          <a:p>
            <a:pPr algn="ctr"/>
            <a:r>
              <a:rPr lang="en-US" sz="1200" dirty="0">
                <a:solidFill>
                  <a:schemeClr val="accent6">
                    <a:lumMod val="50000"/>
                  </a:schemeClr>
                </a:solidFill>
              </a:rPr>
              <a:t>Major allele: C (70%)</a:t>
            </a:r>
          </a:p>
          <a:p>
            <a:pPr algn="ctr"/>
            <a:r>
              <a:rPr lang="en-US" sz="1200" dirty="0">
                <a:solidFill>
                  <a:srgbClr val="FF0000"/>
                </a:solidFill>
              </a:rPr>
              <a:t>Minor allele: T (30%)</a:t>
            </a:r>
          </a:p>
        </p:txBody>
      </p:sp>
      <p:sp>
        <p:nvSpPr>
          <p:cNvPr id="34" name="TextBox 33">
            <a:extLst>
              <a:ext uri="{FF2B5EF4-FFF2-40B4-BE49-F238E27FC236}">
                <a16:creationId xmlns:a16="http://schemas.microsoft.com/office/drawing/2014/main" id="{92C2D870-8A39-D7CD-21F2-AC09E4771687}"/>
              </a:ext>
            </a:extLst>
          </p:cNvPr>
          <p:cNvSpPr txBox="1"/>
          <p:nvPr/>
        </p:nvSpPr>
        <p:spPr>
          <a:xfrm>
            <a:off x="4120793" y="6999408"/>
            <a:ext cx="3582702" cy="276999"/>
          </a:xfrm>
          <a:prstGeom prst="rect">
            <a:avLst/>
          </a:prstGeom>
          <a:noFill/>
        </p:spPr>
        <p:txBody>
          <a:bodyPr wrap="square" rtlCol="0" anchor="ctr">
            <a:spAutoFit/>
          </a:bodyPr>
          <a:lstStyle/>
          <a:p>
            <a:pPr algn="ctr"/>
            <a:r>
              <a:rPr lang="en-US" sz="1200" dirty="0"/>
              <a:t>Minor Allele Frequency (MAF) = 0.3</a:t>
            </a:r>
          </a:p>
        </p:txBody>
      </p:sp>
    </p:spTree>
    <p:extLst>
      <p:ext uri="{BB962C8B-B14F-4D97-AF65-F5344CB8AC3E}">
        <p14:creationId xmlns:p14="http://schemas.microsoft.com/office/powerpoint/2010/main" val="1029127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423515-B315-905E-BD2E-044F7E74BCD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52D5FFB-7298-28C4-3546-2ECFDCD838D3}"/>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Maximum Likelihood Estimation (MLE)</a:t>
            </a:r>
          </a:p>
        </p:txBody>
      </p:sp>
      <p:sp>
        <p:nvSpPr>
          <p:cNvPr id="3" name="TextBox 2">
            <a:extLst>
              <a:ext uri="{FF2B5EF4-FFF2-40B4-BE49-F238E27FC236}">
                <a16:creationId xmlns:a16="http://schemas.microsoft.com/office/drawing/2014/main" id="{662CE3FE-37A4-4EEB-2E5A-DBF9D4D0E28C}"/>
              </a:ext>
            </a:extLst>
          </p:cNvPr>
          <p:cNvSpPr txBox="1"/>
          <p:nvPr/>
        </p:nvSpPr>
        <p:spPr>
          <a:xfrm>
            <a:off x="577728" y="448565"/>
            <a:ext cx="7988544" cy="276999"/>
          </a:xfrm>
          <a:prstGeom prst="rect">
            <a:avLst/>
          </a:prstGeom>
          <a:noFill/>
        </p:spPr>
        <p:txBody>
          <a:bodyPr wrap="square" rtlCol="0">
            <a:spAutoFit/>
          </a:bodyPr>
          <a:lstStyle/>
          <a:p>
            <a:pPr algn="ctr"/>
            <a:r>
              <a:rPr lang="en-US" sz="1200" dirty="0"/>
              <a:t>Find parameter values that maximize the probability of observing the data</a:t>
            </a:r>
          </a:p>
        </p:txBody>
      </p:sp>
      <p:sp>
        <p:nvSpPr>
          <p:cNvPr id="9" name="Rounded Rectangle 8">
            <a:extLst>
              <a:ext uri="{FF2B5EF4-FFF2-40B4-BE49-F238E27FC236}">
                <a16:creationId xmlns:a16="http://schemas.microsoft.com/office/drawing/2014/main" id="{AD189325-D170-C8A3-9498-0B0BE2C55AD3}"/>
              </a:ext>
            </a:extLst>
          </p:cNvPr>
          <p:cNvSpPr/>
          <p:nvPr/>
        </p:nvSpPr>
        <p:spPr>
          <a:xfrm>
            <a:off x="786149" y="788653"/>
            <a:ext cx="7475479" cy="378334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78B1813C-7D59-789F-9D80-D74E467AAA88}"/>
              </a:ext>
            </a:extLst>
          </p:cNvPr>
          <p:cNvSpPr txBox="1"/>
          <p:nvPr/>
        </p:nvSpPr>
        <p:spPr>
          <a:xfrm>
            <a:off x="2334006" y="917320"/>
            <a:ext cx="4475988" cy="369332"/>
          </a:xfrm>
          <a:prstGeom prst="rect">
            <a:avLst/>
          </a:prstGeom>
          <a:noFill/>
        </p:spPr>
        <p:txBody>
          <a:bodyPr wrap="square" rtlCol="0" anchor="ctr">
            <a:spAutoFit/>
          </a:bodyPr>
          <a:lstStyle/>
          <a:p>
            <a:pPr algn="ctr"/>
            <a:r>
              <a:rPr lang="en-US" b="1" dirty="0"/>
              <a:t>Likelihood Function and MLE</a:t>
            </a:r>
            <a:endParaRPr lang="en-US" dirty="0"/>
          </a:p>
        </p:txBody>
      </p:sp>
      <p:sp>
        <p:nvSpPr>
          <p:cNvPr id="76" name="Rounded Rectangle 75">
            <a:extLst>
              <a:ext uri="{FF2B5EF4-FFF2-40B4-BE49-F238E27FC236}">
                <a16:creationId xmlns:a16="http://schemas.microsoft.com/office/drawing/2014/main" id="{B31A698B-DA3B-E129-2CFE-166EBD5C5AF5}"/>
              </a:ext>
            </a:extLst>
          </p:cNvPr>
          <p:cNvSpPr/>
          <p:nvPr/>
        </p:nvSpPr>
        <p:spPr>
          <a:xfrm>
            <a:off x="786148" y="6759430"/>
            <a:ext cx="7475479" cy="171080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7" name="Rounded Rectangle 76">
            <a:extLst>
              <a:ext uri="{FF2B5EF4-FFF2-40B4-BE49-F238E27FC236}">
                <a16:creationId xmlns:a16="http://schemas.microsoft.com/office/drawing/2014/main" id="{A53FEB4C-9BC0-3F95-E106-4FCD75A37F89}"/>
              </a:ext>
            </a:extLst>
          </p:cNvPr>
          <p:cNvSpPr/>
          <p:nvPr/>
        </p:nvSpPr>
        <p:spPr>
          <a:xfrm>
            <a:off x="786149" y="4881303"/>
            <a:ext cx="7475479" cy="160371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8" name="TextBox 77">
            <a:extLst>
              <a:ext uri="{FF2B5EF4-FFF2-40B4-BE49-F238E27FC236}">
                <a16:creationId xmlns:a16="http://schemas.microsoft.com/office/drawing/2014/main" id="{766E9D17-0E6C-A79B-AD5E-CFF67EDE5523}"/>
              </a:ext>
            </a:extLst>
          </p:cNvPr>
          <p:cNvSpPr txBox="1"/>
          <p:nvPr/>
        </p:nvSpPr>
        <p:spPr>
          <a:xfrm>
            <a:off x="2334006" y="4843083"/>
            <a:ext cx="4475988" cy="369332"/>
          </a:xfrm>
          <a:prstGeom prst="rect">
            <a:avLst/>
          </a:prstGeom>
          <a:noFill/>
        </p:spPr>
        <p:txBody>
          <a:bodyPr wrap="square" rtlCol="0" anchor="ctr">
            <a:spAutoFit/>
          </a:bodyPr>
          <a:lstStyle/>
          <a:p>
            <a:pPr algn="ctr"/>
            <a:r>
              <a:rPr lang="en-US" b="1" dirty="0"/>
              <a:t>Key Steps</a:t>
            </a:r>
            <a:endParaRPr lang="en-US" dirty="0"/>
          </a:p>
        </p:txBody>
      </p:sp>
      <p:sp>
        <p:nvSpPr>
          <p:cNvPr id="79" name="TextBox 78">
            <a:extLst>
              <a:ext uri="{FF2B5EF4-FFF2-40B4-BE49-F238E27FC236}">
                <a16:creationId xmlns:a16="http://schemas.microsoft.com/office/drawing/2014/main" id="{5E64C3A2-FF23-FF08-2CE4-107ADBF2C13C}"/>
              </a:ext>
            </a:extLst>
          </p:cNvPr>
          <p:cNvSpPr txBox="1"/>
          <p:nvPr/>
        </p:nvSpPr>
        <p:spPr>
          <a:xfrm>
            <a:off x="2334006" y="6760196"/>
            <a:ext cx="4475988" cy="369332"/>
          </a:xfrm>
          <a:prstGeom prst="rect">
            <a:avLst/>
          </a:prstGeom>
          <a:noFill/>
        </p:spPr>
        <p:txBody>
          <a:bodyPr wrap="square" rtlCol="0" anchor="ctr">
            <a:spAutoFit/>
          </a:bodyPr>
          <a:lstStyle/>
          <a:p>
            <a:pPr algn="ctr"/>
            <a:r>
              <a:rPr lang="en-US" b="1" dirty="0"/>
              <a:t>Properties</a:t>
            </a:r>
            <a:endParaRPr lang="en-US" dirty="0"/>
          </a:p>
        </p:txBody>
      </p: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9D491354-CED5-3C8E-E061-E7A7C65DEA8F}"/>
                  </a:ext>
                </a:extLst>
              </p:cNvPr>
              <p:cNvSpPr txBox="1"/>
              <p:nvPr/>
            </p:nvSpPr>
            <p:spPr>
              <a:xfrm>
                <a:off x="1145986" y="5207357"/>
                <a:ext cx="6893480" cy="1382430"/>
              </a:xfrm>
              <a:prstGeom prst="rect">
                <a:avLst/>
              </a:prstGeom>
              <a:noFill/>
            </p:spPr>
            <p:txBody>
              <a:bodyPr wrap="square">
                <a:spAutoFit/>
              </a:bodyPr>
              <a:lstStyle/>
              <a:p>
                <a:pPr marL="228600" indent="-228600">
                  <a:buAutoNum type="arabicPeriod"/>
                </a:pPr>
                <a:r>
                  <a:rPr lang="en-US" sz="1200" dirty="0">
                    <a:solidFill>
                      <a:schemeClr val="tx1"/>
                    </a:solidFill>
                    <a:ea typeface="Cambria Math" panose="02040503050406030204" pitchFamily="18" charset="0"/>
                  </a:rPr>
                  <a:t>Define likelihood function </a:t>
                </a:r>
                <a14:m>
                  <m:oMath xmlns:m="http://schemas.openxmlformats.org/officeDocument/2006/math">
                    <m:r>
                      <a:rPr lang="en-US" sz="1200" b="0" i="1" smtClean="0">
                        <a:solidFill>
                          <a:schemeClr val="tx1"/>
                        </a:solidFill>
                        <a:latin typeface="Cambria Math" panose="02040503050406030204" pitchFamily="18" charset="0"/>
                        <a:ea typeface="Cambria Math" panose="02040503050406030204" pitchFamily="18" charset="0"/>
                      </a:rPr>
                      <m:t>ℒ</m:t>
                    </m:r>
                    <m:d>
                      <m:dPr>
                        <m:ctrlPr>
                          <a:rPr lang="en-US" sz="1200" i="1" smtClean="0">
                            <a:solidFill>
                              <a:schemeClr val="tx1"/>
                            </a:solidFill>
                            <a:latin typeface="Cambria Math" panose="02040503050406030204" pitchFamily="18" charset="0"/>
                            <a:ea typeface="Cambria Math" panose="02040503050406030204" pitchFamily="18" charset="0"/>
                          </a:rPr>
                        </m:ctrlPr>
                      </m:dPr>
                      <m:e>
                        <m:r>
                          <a:rPr lang="en-US" sz="1200" b="0" i="1" smtClean="0">
                            <a:solidFill>
                              <a:schemeClr val="tx1"/>
                            </a:solidFill>
                            <a:latin typeface="Cambria Math" panose="02040503050406030204" pitchFamily="18" charset="0"/>
                            <a:ea typeface="Cambria Math" panose="02040503050406030204" pitchFamily="18" charset="0"/>
                          </a:rPr>
                          <m:t>𝜃</m:t>
                        </m:r>
                      </m:e>
                      <m:e>
                        <m:r>
                          <a:rPr lang="en-US" sz="1200" b="0" i="1" smtClean="0">
                            <a:solidFill>
                              <a:schemeClr val="tx1"/>
                            </a:solidFill>
                            <a:latin typeface="Cambria Math" panose="02040503050406030204" pitchFamily="18" charset="0"/>
                            <a:ea typeface="Cambria Math" panose="02040503050406030204" pitchFamily="18" charset="0"/>
                          </a:rPr>
                          <m:t>𝑑𝑎𝑡𝑎</m:t>
                        </m:r>
                      </m:e>
                    </m:d>
                    <m:r>
                      <a:rPr lang="en-US" sz="1200" b="0" i="1" smtClean="0">
                        <a:solidFill>
                          <a:schemeClr val="tx1"/>
                        </a:solidFill>
                        <a:latin typeface="Cambria Math" panose="02040503050406030204" pitchFamily="18" charset="0"/>
                        <a:ea typeface="Cambria Math" panose="02040503050406030204" pitchFamily="18" charset="0"/>
                      </a:rPr>
                      <m:t> </m:t>
                    </m:r>
                  </m:oMath>
                </a14:m>
                <a:endParaRPr lang="en-US" sz="1200" dirty="0">
                  <a:solidFill>
                    <a:schemeClr val="tx1"/>
                  </a:solidFill>
                  <a:ea typeface="Cambria Math" panose="02040503050406030204" pitchFamily="18" charset="0"/>
                </a:endParaRPr>
              </a:p>
              <a:p>
                <a:pPr marL="228600" indent="-228600">
                  <a:buFontTx/>
                  <a:buAutoNum type="arabicPeriod"/>
                </a:pPr>
                <a:r>
                  <a:rPr lang="en-US" sz="1200" dirty="0">
                    <a:ea typeface="Cambria Math" panose="02040503050406030204" pitchFamily="18" charset="0"/>
                  </a:rPr>
                  <a:t>(optional) Take log to get log-likelihood </a:t>
                </a:r>
                <a14:m>
                  <m:oMath xmlns:m="http://schemas.openxmlformats.org/officeDocument/2006/math">
                    <m:r>
                      <a:rPr lang="en-US" sz="1200" b="0" i="1" smtClean="0">
                        <a:latin typeface="Cambria Math" panose="02040503050406030204" pitchFamily="18" charset="0"/>
                        <a:ea typeface="Cambria Math" panose="02040503050406030204" pitchFamily="18" charset="0"/>
                      </a:rPr>
                      <m:t>ℓ</m:t>
                    </m:r>
                    <m:d>
                      <m:dPr>
                        <m:ctrlPr>
                          <a:rPr lang="en-US" sz="1200" i="1">
                            <a:latin typeface="Cambria Math" panose="02040503050406030204" pitchFamily="18" charset="0"/>
                            <a:ea typeface="Cambria Math" panose="02040503050406030204" pitchFamily="18" charset="0"/>
                          </a:rPr>
                        </m:ctrlPr>
                      </m:dPr>
                      <m:e>
                        <m:r>
                          <a:rPr lang="en-US" sz="1200" b="0" i="1">
                            <a:latin typeface="Cambria Math" panose="02040503050406030204" pitchFamily="18" charset="0"/>
                            <a:ea typeface="Cambria Math" panose="02040503050406030204" pitchFamily="18" charset="0"/>
                          </a:rPr>
                          <m:t>𝜃</m:t>
                        </m:r>
                      </m:e>
                      <m:e>
                        <m:r>
                          <a:rPr lang="en-US" sz="1200" b="0" i="1">
                            <a:latin typeface="Cambria Math" panose="02040503050406030204" pitchFamily="18" charset="0"/>
                            <a:ea typeface="Cambria Math" panose="02040503050406030204" pitchFamily="18" charset="0"/>
                          </a:rPr>
                          <m:t>𝑑𝑎𝑡𝑎</m:t>
                        </m:r>
                      </m:e>
                    </m:d>
                    <m:r>
                      <a:rPr lang="en-US" sz="1200" b="0" i="1">
                        <a:latin typeface="Cambria Math" panose="02040503050406030204" pitchFamily="18" charset="0"/>
                        <a:ea typeface="Cambria Math" panose="02040503050406030204" pitchFamily="18" charset="0"/>
                      </a:rPr>
                      <m:t> </m:t>
                    </m:r>
                  </m:oMath>
                </a14:m>
                <a:endParaRPr lang="en-US" sz="1200" dirty="0">
                  <a:ea typeface="Cambria Math" panose="02040503050406030204" pitchFamily="18" charset="0"/>
                </a:endParaRPr>
              </a:p>
              <a:p>
                <a:pPr marL="228600" indent="-228600">
                  <a:buFontTx/>
                  <a:buAutoNum type="arabicPeriod"/>
                </a:pPr>
                <a:r>
                  <a:rPr lang="en-US" sz="1200" dirty="0">
                    <a:ea typeface="Cambria Math" panose="02040503050406030204" pitchFamily="18" charset="0"/>
                  </a:rPr>
                  <a:t>Find </a:t>
                </a:r>
                <a14:m>
                  <m:oMath xmlns:m="http://schemas.openxmlformats.org/officeDocument/2006/math">
                    <m:acc>
                      <m:accPr>
                        <m:chr m:val="̂"/>
                        <m:ctrlPr>
                          <a:rPr lang="en-US" sz="1200" i="1" smtClean="0">
                            <a:latin typeface="Cambria Math" panose="02040503050406030204" pitchFamily="18" charset="0"/>
                            <a:ea typeface="Cambria Math" panose="02040503050406030204" pitchFamily="18" charset="0"/>
                          </a:rPr>
                        </m:ctrlPr>
                      </m:accPr>
                      <m:e>
                        <m:r>
                          <a:rPr lang="en-US" sz="1200" b="0" i="1" smtClean="0">
                            <a:latin typeface="Cambria Math" panose="02040503050406030204" pitchFamily="18" charset="0"/>
                            <a:ea typeface="Cambria Math" panose="02040503050406030204" pitchFamily="18" charset="0"/>
                          </a:rPr>
                          <m:t>𝜃</m:t>
                        </m:r>
                      </m:e>
                    </m:acc>
                  </m:oMath>
                </a14:m>
                <a:r>
                  <a:rPr lang="en-US" sz="1200" dirty="0">
                    <a:ea typeface="Cambria Math" panose="02040503050406030204" pitchFamily="18" charset="0"/>
                  </a:rPr>
                  <a:t> where the derivative equals to 0:</a:t>
                </a:r>
              </a:p>
              <a:p>
                <a:pPr/>
                <a14:m>
                  <m:oMathPara xmlns:m="http://schemas.openxmlformats.org/officeDocument/2006/math">
                    <m:oMathParaPr>
                      <m:jc m:val="centerGroup"/>
                    </m:oMathParaPr>
                    <m:oMath xmlns:m="http://schemas.openxmlformats.org/officeDocument/2006/math">
                      <m:f>
                        <m:fPr>
                          <m:ctrlPr>
                            <a:rPr lang="en-US" sz="1200" i="1" smtClean="0">
                              <a:latin typeface="Cambria Math" panose="02040503050406030204" pitchFamily="18" charset="0"/>
                              <a:ea typeface="Cambria Math" panose="02040503050406030204" pitchFamily="18" charset="0"/>
                            </a:rPr>
                          </m:ctrlPr>
                        </m:fPr>
                        <m:num>
                          <m:r>
                            <a:rPr lang="en-US" sz="1200" i="1" smtClean="0">
                              <a:latin typeface="Cambria Math" panose="02040503050406030204" pitchFamily="18" charset="0"/>
                              <a:ea typeface="Cambria Math" panose="02040503050406030204" pitchFamily="18" charset="0"/>
                            </a:rPr>
                            <m:t>𝜕</m:t>
                          </m:r>
                          <m:r>
                            <a:rPr lang="en-US" sz="1200" i="1" smtClean="0">
                              <a:latin typeface="Cambria Math" panose="02040503050406030204" pitchFamily="18" charset="0"/>
                              <a:ea typeface="Cambria Math" panose="02040503050406030204" pitchFamily="18" charset="0"/>
                            </a:rPr>
                            <m:t>ℓ</m:t>
                          </m:r>
                        </m:num>
                        <m:den>
                          <m:r>
                            <a:rPr lang="en-US" sz="1200" i="1" smtClean="0">
                              <a:latin typeface="Cambria Math" panose="02040503050406030204" pitchFamily="18" charset="0"/>
                              <a:ea typeface="Cambria Math" panose="02040503050406030204" pitchFamily="18" charset="0"/>
                            </a:rPr>
                            <m:t>𝜕𝜃</m:t>
                          </m:r>
                        </m:den>
                      </m:f>
                      <m:r>
                        <a:rPr lang="en-US" sz="1200" b="0" i="1" smtClean="0">
                          <a:latin typeface="Cambria Math" panose="02040503050406030204" pitchFamily="18" charset="0"/>
                          <a:ea typeface="Cambria Math" panose="02040503050406030204" pitchFamily="18" charset="0"/>
                        </a:rPr>
                        <m:t>=0</m:t>
                      </m:r>
                    </m:oMath>
                  </m:oMathPara>
                </a14:m>
                <a:endParaRPr lang="en-US" sz="1200" b="0" dirty="0">
                  <a:ea typeface="Cambria Math" panose="02040503050406030204" pitchFamily="18" charset="0"/>
                </a:endParaRPr>
              </a:p>
              <a:p>
                <a:pPr marL="228600" indent="-228600">
                  <a:buFont typeface="+mj-lt"/>
                  <a:buAutoNum type="arabicPeriod" startAt="4"/>
                </a:pPr>
                <a:r>
                  <a:rPr lang="en-US" sz="1200" dirty="0">
                    <a:ea typeface="Cambria Math" panose="02040503050406030204" pitchFamily="18" charset="0"/>
                  </a:rPr>
                  <a:t>Solve for </a:t>
                </a:r>
                <a14:m>
                  <m:oMath xmlns:m="http://schemas.openxmlformats.org/officeDocument/2006/math">
                    <m:acc>
                      <m:accPr>
                        <m:chr m:val="̂"/>
                        <m:ctrlPr>
                          <a:rPr lang="en-US" sz="1200" i="1">
                            <a:latin typeface="Cambria Math" panose="02040503050406030204" pitchFamily="18" charset="0"/>
                            <a:ea typeface="Cambria Math" panose="02040503050406030204" pitchFamily="18" charset="0"/>
                          </a:rPr>
                        </m:ctrlPr>
                      </m:accPr>
                      <m:e>
                        <m:r>
                          <a:rPr lang="en-US" sz="1200" i="1">
                            <a:latin typeface="Cambria Math" panose="02040503050406030204" pitchFamily="18" charset="0"/>
                            <a:ea typeface="Cambria Math" panose="02040503050406030204" pitchFamily="18" charset="0"/>
                          </a:rPr>
                          <m:t>𝜃</m:t>
                        </m:r>
                      </m:e>
                    </m:acc>
                  </m:oMath>
                </a14:m>
                <a:r>
                  <a:rPr lang="en-US" sz="1200" dirty="0">
                    <a:ea typeface="Cambria Math" panose="02040503050406030204" pitchFamily="18" charset="0"/>
                  </a:rPr>
                  <a:t> (the MLE estimator)</a:t>
                </a:r>
              </a:p>
              <a:p>
                <a:pPr marL="228600" indent="-228600">
                  <a:buAutoNum type="arabicPeriod" startAt="4"/>
                </a:pPr>
                <a:endParaRPr lang="en-US" sz="1200" dirty="0">
                  <a:solidFill>
                    <a:schemeClr val="tx1"/>
                  </a:solidFill>
                  <a:ea typeface="Cambria Math" panose="02040503050406030204" pitchFamily="18" charset="0"/>
                </a:endParaRPr>
              </a:p>
            </p:txBody>
          </p:sp>
        </mc:Choice>
        <mc:Fallback xmlns="">
          <p:sp>
            <p:nvSpPr>
              <p:cNvPr id="66" name="TextBox 65">
                <a:extLst>
                  <a:ext uri="{FF2B5EF4-FFF2-40B4-BE49-F238E27FC236}">
                    <a16:creationId xmlns:a16="http://schemas.microsoft.com/office/drawing/2014/main" id="{9D491354-CED5-3C8E-E061-E7A7C65DEA8F}"/>
                  </a:ext>
                </a:extLst>
              </p:cNvPr>
              <p:cNvSpPr txBox="1">
                <a:spLocks noRot="1" noChangeAspect="1" noMove="1" noResize="1" noEditPoints="1" noAdjustHandles="1" noChangeArrowheads="1" noChangeShapeType="1" noTextEdit="1"/>
              </p:cNvSpPr>
              <p:nvPr/>
            </p:nvSpPr>
            <p:spPr>
              <a:xfrm>
                <a:off x="1145986" y="5207357"/>
                <a:ext cx="6893480" cy="1382430"/>
              </a:xfrm>
              <a:prstGeom prst="rect">
                <a:avLst/>
              </a:prstGeom>
              <a:blipFill>
                <a:blip r:embed="rId3"/>
                <a:stretch>
                  <a:fillRect l="-184"/>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2BFBE03C-3C1D-4987-B067-EFF3D3825D03}"/>
              </a:ext>
            </a:extLst>
          </p:cNvPr>
          <p:cNvPicPr>
            <a:picLocks noChangeAspect="1"/>
          </p:cNvPicPr>
          <p:nvPr/>
        </p:nvPicPr>
        <p:blipFill>
          <a:blip r:embed="rId4"/>
          <a:stretch>
            <a:fillRect/>
          </a:stretch>
        </p:blipFill>
        <p:spPr>
          <a:xfrm>
            <a:off x="1786997" y="1242352"/>
            <a:ext cx="5570006" cy="3342004"/>
          </a:xfrm>
          <a:prstGeom prst="rect">
            <a:avLst/>
          </a:prstGeom>
        </p:spPr>
      </p:pic>
      <p:sp>
        <p:nvSpPr>
          <p:cNvPr id="10" name="TextBox 9">
            <a:extLst>
              <a:ext uri="{FF2B5EF4-FFF2-40B4-BE49-F238E27FC236}">
                <a16:creationId xmlns:a16="http://schemas.microsoft.com/office/drawing/2014/main" id="{D67F362B-41DE-DABB-E627-00AFBF1680F3}"/>
              </a:ext>
            </a:extLst>
          </p:cNvPr>
          <p:cNvSpPr txBox="1"/>
          <p:nvPr/>
        </p:nvSpPr>
        <p:spPr>
          <a:xfrm>
            <a:off x="1214182" y="7055123"/>
            <a:ext cx="6893480" cy="1292662"/>
          </a:xfrm>
          <a:prstGeom prst="rect">
            <a:avLst/>
          </a:prstGeom>
          <a:noFill/>
        </p:spPr>
        <p:txBody>
          <a:bodyPr wrap="square">
            <a:spAutoFit/>
          </a:bodyPr>
          <a:lstStyle/>
          <a:p>
            <a:pPr marL="285750" indent="-285750">
              <a:buFont typeface="Arial" panose="020B0604020202020204" pitchFamily="34" charset="0"/>
              <a:buChar char="•"/>
            </a:pPr>
            <a:r>
              <a:rPr lang="en-US" sz="1300" b="1" dirty="0"/>
              <a:t>Consistent</a:t>
            </a:r>
            <a:r>
              <a:rPr lang="en-US" sz="1300" dirty="0"/>
              <a:t> – Converges to the true parameter as sample size increases</a:t>
            </a:r>
            <a:br>
              <a:rPr lang="en-US" sz="1300" dirty="0"/>
            </a:br>
            <a:r>
              <a:rPr lang="en-US" sz="1300" b="1" dirty="0"/>
              <a:t>Asymptotically Efficient</a:t>
            </a:r>
            <a:r>
              <a:rPr lang="en-US" sz="1300" dirty="0"/>
              <a:t> – Achieves lowest possible variance among unbiased estimators (attains the Cramér-Rao bound)</a:t>
            </a:r>
            <a:br>
              <a:rPr lang="en-US" sz="1300" dirty="0"/>
            </a:br>
            <a:r>
              <a:rPr lang="en-US" sz="1300" b="1" dirty="0"/>
              <a:t>Asymptotically Normal</a:t>
            </a:r>
            <a:r>
              <a:rPr lang="en-US" sz="1300" dirty="0"/>
              <a:t> – Distribution approaches normality as sample size grows</a:t>
            </a:r>
            <a:br>
              <a:rPr lang="en-US" sz="1300" dirty="0"/>
            </a:br>
            <a:r>
              <a:rPr lang="en-US" sz="1300" b="1" dirty="0"/>
              <a:t>Invariant</a:t>
            </a:r>
            <a:r>
              <a:rPr lang="en-US" sz="1300" dirty="0"/>
              <a:t> – MLE of a function of the parameter is the function of the MLE</a:t>
            </a:r>
            <a:br>
              <a:rPr lang="en-US" sz="1300" dirty="0"/>
            </a:br>
            <a:r>
              <a:rPr lang="en-US" sz="1300" b="1" dirty="0"/>
              <a:t>No Closed-Form in General</a:t>
            </a:r>
            <a:r>
              <a:rPr lang="en-US" sz="1300" dirty="0"/>
              <a:t> – Often requires numerical optimization</a:t>
            </a:r>
            <a:endParaRPr lang="en-US" sz="1300" dirty="0">
              <a:solidFill>
                <a:schemeClr val="tx1"/>
              </a:solidFill>
              <a:ea typeface="Cambria Math" panose="02040503050406030204" pitchFamily="18" charset="0"/>
            </a:endParaRPr>
          </a:p>
        </p:txBody>
      </p:sp>
    </p:spTree>
    <p:extLst>
      <p:ext uri="{BB962C8B-B14F-4D97-AF65-F5344CB8AC3E}">
        <p14:creationId xmlns:p14="http://schemas.microsoft.com/office/powerpoint/2010/main" val="37446477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B27A79-E3CE-731D-9949-22FCBDDCDD2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7C00FE2-AF7F-0F5E-7DD7-9A0E1A92935C}"/>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Likelihood Ratio</a:t>
            </a:r>
          </a:p>
        </p:txBody>
      </p:sp>
      <p:sp>
        <p:nvSpPr>
          <p:cNvPr id="3" name="TextBox 2">
            <a:extLst>
              <a:ext uri="{FF2B5EF4-FFF2-40B4-BE49-F238E27FC236}">
                <a16:creationId xmlns:a16="http://schemas.microsoft.com/office/drawing/2014/main" id="{68285E5F-F908-3D99-E388-BADBCA884581}"/>
              </a:ext>
            </a:extLst>
          </p:cNvPr>
          <p:cNvSpPr txBox="1"/>
          <p:nvPr/>
        </p:nvSpPr>
        <p:spPr>
          <a:xfrm>
            <a:off x="577728" y="465498"/>
            <a:ext cx="7988544" cy="276999"/>
          </a:xfrm>
          <a:prstGeom prst="rect">
            <a:avLst/>
          </a:prstGeom>
          <a:noFill/>
        </p:spPr>
        <p:txBody>
          <a:bodyPr wrap="square" rtlCol="0">
            <a:spAutoFit/>
          </a:bodyPr>
          <a:lstStyle/>
          <a:p>
            <a:pPr algn="ctr"/>
            <a:r>
              <a:rPr lang="en-US" sz="1200" dirty="0"/>
              <a:t>Compare the likelihoods for two models</a:t>
            </a:r>
          </a:p>
        </p:txBody>
      </p:sp>
      <p:sp>
        <p:nvSpPr>
          <p:cNvPr id="4" name="Rounded Rectangle 3">
            <a:extLst>
              <a:ext uri="{FF2B5EF4-FFF2-40B4-BE49-F238E27FC236}">
                <a16:creationId xmlns:a16="http://schemas.microsoft.com/office/drawing/2014/main" id="{B592A444-0627-7B1C-D69B-CE1C4671AC35}"/>
              </a:ext>
            </a:extLst>
          </p:cNvPr>
          <p:cNvSpPr/>
          <p:nvPr/>
        </p:nvSpPr>
        <p:spPr>
          <a:xfrm>
            <a:off x="4730718" y="776363"/>
            <a:ext cx="3543170" cy="378334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9" name="Rounded Rectangle 8">
            <a:extLst>
              <a:ext uri="{FF2B5EF4-FFF2-40B4-BE49-F238E27FC236}">
                <a16:creationId xmlns:a16="http://schemas.microsoft.com/office/drawing/2014/main" id="{EFD3312E-E6E0-D286-8426-998B7199C67A}"/>
              </a:ext>
            </a:extLst>
          </p:cNvPr>
          <p:cNvSpPr/>
          <p:nvPr/>
        </p:nvSpPr>
        <p:spPr>
          <a:xfrm>
            <a:off x="786149" y="788653"/>
            <a:ext cx="3653709" cy="378334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CD2DD803-FA16-D9A0-EE81-C3DC9B65184A}"/>
              </a:ext>
            </a:extLst>
          </p:cNvPr>
          <p:cNvSpPr txBox="1"/>
          <p:nvPr/>
        </p:nvSpPr>
        <p:spPr>
          <a:xfrm>
            <a:off x="341399" y="985292"/>
            <a:ext cx="4475988" cy="338554"/>
          </a:xfrm>
          <a:prstGeom prst="rect">
            <a:avLst/>
          </a:prstGeom>
          <a:noFill/>
        </p:spPr>
        <p:txBody>
          <a:bodyPr wrap="square" rtlCol="0" anchor="ctr">
            <a:spAutoFit/>
          </a:bodyPr>
          <a:lstStyle/>
          <a:p>
            <a:pPr algn="ctr"/>
            <a:r>
              <a:rPr lang="en-US" sz="1600" b="1" dirty="0"/>
              <a:t>1. Two Competing Models</a:t>
            </a:r>
            <a:endParaRPr lang="en-US" sz="1600" dirty="0"/>
          </a:p>
        </p:txBody>
      </p:sp>
      <p:sp>
        <p:nvSpPr>
          <p:cNvPr id="68" name="Rounded Rectangle 67">
            <a:extLst>
              <a:ext uri="{FF2B5EF4-FFF2-40B4-BE49-F238E27FC236}">
                <a16:creationId xmlns:a16="http://schemas.microsoft.com/office/drawing/2014/main" id="{E8FC6D37-4594-5278-26F5-73F4782517B8}"/>
              </a:ext>
            </a:extLst>
          </p:cNvPr>
          <p:cNvSpPr/>
          <p:nvPr/>
        </p:nvSpPr>
        <p:spPr>
          <a:xfrm>
            <a:off x="1800064" y="1732680"/>
            <a:ext cx="1600200" cy="640080"/>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a:extLst>
              <a:ext uri="{FF2B5EF4-FFF2-40B4-BE49-F238E27FC236}">
                <a16:creationId xmlns:a16="http://schemas.microsoft.com/office/drawing/2014/main" id="{CDD5297B-7A03-5ACB-2AE7-E7FEB0BDE4CC}"/>
              </a:ext>
            </a:extLst>
          </p:cNvPr>
          <p:cNvSpPr/>
          <p:nvPr/>
        </p:nvSpPr>
        <p:spPr>
          <a:xfrm>
            <a:off x="1805281" y="3189942"/>
            <a:ext cx="1564172" cy="614665"/>
          </a:xfrm>
          <a:prstGeom prst="round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FCC20230-B7F7-ED6E-5C7F-1A45763D7072}"/>
                  </a:ext>
                </a:extLst>
              </p:cNvPr>
              <p:cNvSpPr txBox="1"/>
              <p:nvPr/>
            </p:nvSpPr>
            <p:spPr>
              <a:xfrm>
                <a:off x="2015834" y="1732679"/>
                <a:ext cx="1166114" cy="646331"/>
              </a:xfrm>
              <a:prstGeom prst="rect">
                <a:avLst/>
              </a:prstGeom>
              <a:noFill/>
            </p:spPr>
            <p:txBody>
              <a:bodyPr wrap="square">
                <a:spAutoFit/>
              </a:bodyPr>
              <a:lstStyle/>
              <a:p>
                <a:pPr algn="ctr"/>
                <a:r>
                  <a:rPr lang="en-US" sz="1200" b="1" dirty="0">
                    <a:solidFill>
                      <a:schemeClr val="bg1">
                        <a:lumMod val="95000"/>
                      </a:schemeClr>
                    </a:solidFill>
                    <a:ea typeface="Cambria Math" panose="02040503050406030204" pitchFamily="18" charset="0"/>
                  </a:rPr>
                  <a:t>Model 1</a:t>
                </a:r>
              </a:p>
              <a:p>
                <a:pPr algn="ctr"/>
                <a14:m>
                  <m:oMathPara xmlns:m="http://schemas.openxmlformats.org/officeDocument/2006/math">
                    <m:oMathParaPr>
                      <m:jc m:val="centerGroup"/>
                    </m:oMathParaPr>
                    <m:oMath xmlns:m="http://schemas.openxmlformats.org/officeDocument/2006/math">
                      <m:r>
                        <a:rPr lang="en-US" sz="1200" b="0" i="1" smtClean="0">
                          <a:solidFill>
                            <a:schemeClr val="bg1">
                              <a:lumMod val="95000"/>
                            </a:schemeClr>
                          </a:solidFill>
                          <a:latin typeface="Cambria Math" panose="02040503050406030204" pitchFamily="18" charset="0"/>
                          <a:ea typeface="Cambria Math" panose="02040503050406030204" pitchFamily="18" charset="0"/>
                        </a:rPr>
                        <m:t>𝛽</m:t>
                      </m:r>
                      <m:r>
                        <a:rPr lang="en-US" sz="1200" b="0" i="1" smtClean="0">
                          <a:solidFill>
                            <a:schemeClr val="bg1">
                              <a:lumMod val="95000"/>
                            </a:schemeClr>
                          </a:solidFill>
                          <a:latin typeface="Cambria Math" panose="02040503050406030204" pitchFamily="18" charset="0"/>
                          <a:ea typeface="Cambria Math" panose="02040503050406030204" pitchFamily="18" charset="0"/>
                        </a:rPr>
                        <m:t>=0</m:t>
                      </m:r>
                    </m:oMath>
                  </m:oMathPara>
                </a14:m>
                <a:endParaRPr lang="en-US" sz="1200" dirty="0">
                  <a:solidFill>
                    <a:schemeClr val="bg1">
                      <a:lumMod val="95000"/>
                    </a:schemeClr>
                  </a:solidFill>
                </a:endParaRPr>
              </a:p>
              <a:p>
                <a:pPr algn="ctr"/>
                <a:r>
                  <a:rPr lang="en-US" sz="1050" dirty="0">
                    <a:solidFill>
                      <a:schemeClr val="bg1">
                        <a:lumMod val="95000"/>
                      </a:schemeClr>
                    </a:solidFill>
                  </a:rPr>
                  <a:t>No effect</a:t>
                </a:r>
              </a:p>
            </p:txBody>
          </p:sp>
        </mc:Choice>
        <mc:Fallback xmlns="">
          <p:sp>
            <p:nvSpPr>
              <p:cNvPr id="31" name="TextBox 30">
                <a:extLst>
                  <a:ext uri="{FF2B5EF4-FFF2-40B4-BE49-F238E27FC236}">
                    <a16:creationId xmlns:a16="http://schemas.microsoft.com/office/drawing/2014/main" id="{FCC20230-B7F7-ED6E-5C7F-1A45763D7072}"/>
                  </a:ext>
                </a:extLst>
              </p:cNvPr>
              <p:cNvSpPr txBox="1">
                <a:spLocks noRot="1" noChangeAspect="1" noMove="1" noResize="1" noEditPoints="1" noAdjustHandles="1" noChangeArrowheads="1" noChangeShapeType="1" noTextEdit="1"/>
              </p:cNvSpPr>
              <p:nvPr/>
            </p:nvSpPr>
            <p:spPr>
              <a:xfrm>
                <a:off x="2015834" y="1732679"/>
                <a:ext cx="1166114" cy="646331"/>
              </a:xfrm>
              <a:prstGeom prst="rect">
                <a:avLst/>
              </a:prstGeom>
              <a:blipFill>
                <a:blip r:embed="rId3"/>
                <a:stretch>
                  <a:fillRect b="-19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6A5620FE-DD52-4EFF-CB3B-748398682950}"/>
                  </a:ext>
                </a:extLst>
              </p:cNvPr>
              <p:cNvSpPr txBox="1"/>
              <p:nvPr/>
            </p:nvSpPr>
            <p:spPr>
              <a:xfrm>
                <a:off x="1954118" y="3181928"/>
                <a:ext cx="1250549" cy="623248"/>
              </a:xfrm>
              <a:prstGeom prst="rect">
                <a:avLst/>
              </a:prstGeom>
              <a:noFill/>
            </p:spPr>
            <p:txBody>
              <a:bodyPr wrap="square">
                <a:spAutoFit/>
              </a:bodyPr>
              <a:lstStyle/>
              <a:p>
                <a:pPr algn="ctr"/>
                <a:r>
                  <a:rPr lang="en-US" sz="1200" b="1" dirty="0">
                    <a:solidFill>
                      <a:schemeClr val="bg1">
                        <a:lumMod val="95000"/>
                      </a:schemeClr>
                    </a:solidFill>
                    <a:ea typeface="Cambria Math" panose="02040503050406030204" pitchFamily="18" charset="0"/>
                  </a:rPr>
                  <a:t>Model 2</a:t>
                </a:r>
              </a:p>
              <a:p>
                <a:pPr algn="ctr"/>
                <a14:m>
                  <m:oMathPara xmlns:m="http://schemas.openxmlformats.org/officeDocument/2006/math">
                    <m:oMathParaPr>
                      <m:jc m:val="centerGroup"/>
                    </m:oMathParaPr>
                    <m:oMath xmlns:m="http://schemas.openxmlformats.org/officeDocument/2006/math">
                      <m:r>
                        <a:rPr lang="en-US" sz="1200" b="0" i="1" smtClean="0">
                          <a:solidFill>
                            <a:schemeClr val="bg1">
                              <a:lumMod val="95000"/>
                            </a:schemeClr>
                          </a:solidFill>
                          <a:latin typeface="Cambria Math" panose="02040503050406030204" pitchFamily="18" charset="0"/>
                          <a:ea typeface="Cambria Math" panose="02040503050406030204" pitchFamily="18" charset="0"/>
                        </a:rPr>
                        <m:t>𝛽</m:t>
                      </m:r>
                      <m:r>
                        <a:rPr lang="en-US" sz="1200" b="0" i="1" smtClean="0">
                          <a:solidFill>
                            <a:schemeClr val="bg1">
                              <a:lumMod val="95000"/>
                            </a:schemeClr>
                          </a:solidFill>
                          <a:latin typeface="Cambria Math" panose="02040503050406030204" pitchFamily="18" charset="0"/>
                          <a:ea typeface="Cambria Math" panose="02040503050406030204" pitchFamily="18" charset="0"/>
                        </a:rPr>
                        <m:t>=0.5</m:t>
                      </m:r>
                    </m:oMath>
                  </m:oMathPara>
                </a14:m>
                <a:endParaRPr lang="en-US" sz="1200" b="0" dirty="0">
                  <a:solidFill>
                    <a:schemeClr val="bg1">
                      <a:lumMod val="95000"/>
                    </a:schemeClr>
                  </a:solidFill>
                  <a:ea typeface="Cambria Math" panose="02040503050406030204" pitchFamily="18" charset="0"/>
                </a:endParaRPr>
              </a:p>
              <a:p>
                <a:pPr algn="ctr"/>
                <a:r>
                  <a:rPr lang="en-US" sz="1050" dirty="0">
                    <a:solidFill>
                      <a:schemeClr val="bg1">
                        <a:lumMod val="95000"/>
                      </a:schemeClr>
                    </a:solidFill>
                  </a:rPr>
                  <a:t>Moderate effect</a:t>
                </a:r>
              </a:p>
            </p:txBody>
          </p:sp>
        </mc:Choice>
        <mc:Fallback xmlns="">
          <p:sp>
            <p:nvSpPr>
              <p:cNvPr id="66" name="TextBox 65">
                <a:extLst>
                  <a:ext uri="{FF2B5EF4-FFF2-40B4-BE49-F238E27FC236}">
                    <a16:creationId xmlns:a16="http://schemas.microsoft.com/office/drawing/2014/main" id="{6A5620FE-DD52-4EFF-CB3B-748398682950}"/>
                  </a:ext>
                </a:extLst>
              </p:cNvPr>
              <p:cNvSpPr txBox="1">
                <a:spLocks noRot="1" noChangeAspect="1" noMove="1" noResize="1" noEditPoints="1" noAdjustHandles="1" noChangeArrowheads="1" noChangeShapeType="1" noTextEdit="1"/>
              </p:cNvSpPr>
              <p:nvPr/>
            </p:nvSpPr>
            <p:spPr>
              <a:xfrm>
                <a:off x="1954118" y="3181928"/>
                <a:ext cx="1250549" cy="623248"/>
              </a:xfrm>
              <a:prstGeom prst="rect">
                <a:avLst/>
              </a:prstGeom>
              <a:blipFill>
                <a:blip r:embed="rId4"/>
                <a:stretch>
                  <a:fillRect b="-6000"/>
                </a:stretch>
              </a:blipFill>
            </p:spPr>
            <p:txBody>
              <a:bodyPr/>
              <a:lstStyle/>
              <a:p>
                <a:r>
                  <a:rPr lang="en-US">
                    <a:noFill/>
                  </a:rPr>
                  <a:t> </a:t>
                </a:r>
              </a:p>
            </p:txBody>
          </p:sp>
        </mc:Fallback>
      </mc:AlternateContent>
      <p:sp>
        <p:nvSpPr>
          <p:cNvPr id="77" name="Rounded Rectangle 76">
            <a:extLst>
              <a:ext uri="{FF2B5EF4-FFF2-40B4-BE49-F238E27FC236}">
                <a16:creationId xmlns:a16="http://schemas.microsoft.com/office/drawing/2014/main" id="{7857FE25-C85A-A254-5A07-8726C8F73692}"/>
              </a:ext>
            </a:extLst>
          </p:cNvPr>
          <p:cNvSpPr/>
          <p:nvPr/>
        </p:nvSpPr>
        <p:spPr>
          <a:xfrm>
            <a:off x="786149" y="4881303"/>
            <a:ext cx="7531074" cy="378334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8" name="TextBox 77">
            <a:extLst>
              <a:ext uri="{FF2B5EF4-FFF2-40B4-BE49-F238E27FC236}">
                <a16:creationId xmlns:a16="http://schemas.microsoft.com/office/drawing/2014/main" id="{997EF58D-A60D-7C9C-9AEA-F0E04DFFD08D}"/>
              </a:ext>
            </a:extLst>
          </p:cNvPr>
          <p:cNvSpPr txBox="1"/>
          <p:nvPr/>
        </p:nvSpPr>
        <p:spPr>
          <a:xfrm>
            <a:off x="2334006" y="5064699"/>
            <a:ext cx="4475988" cy="338554"/>
          </a:xfrm>
          <a:prstGeom prst="rect">
            <a:avLst/>
          </a:prstGeom>
          <a:noFill/>
        </p:spPr>
        <p:txBody>
          <a:bodyPr wrap="square" rtlCol="0" anchor="ctr">
            <a:spAutoFit/>
          </a:bodyPr>
          <a:lstStyle/>
          <a:p>
            <a:pPr algn="ctr"/>
            <a:r>
              <a:rPr lang="en-US" sz="1600" b="1" dirty="0"/>
              <a:t>3. Likelihood Ratio Calculation</a:t>
            </a:r>
            <a:endParaRPr lang="en-US" sz="1600" dirty="0"/>
          </a:p>
        </p:txBody>
      </p:sp>
      <p:sp>
        <p:nvSpPr>
          <p:cNvPr id="7" name="TextBox 6">
            <a:extLst>
              <a:ext uri="{FF2B5EF4-FFF2-40B4-BE49-F238E27FC236}">
                <a16:creationId xmlns:a16="http://schemas.microsoft.com/office/drawing/2014/main" id="{5B4013C9-46E4-DBE4-271D-5C3B3E91A437}"/>
              </a:ext>
            </a:extLst>
          </p:cNvPr>
          <p:cNvSpPr txBox="1"/>
          <p:nvPr/>
        </p:nvSpPr>
        <p:spPr>
          <a:xfrm>
            <a:off x="4307644" y="980127"/>
            <a:ext cx="4475988" cy="338554"/>
          </a:xfrm>
          <a:prstGeom prst="rect">
            <a:avLst/>
          </a:prstGeom>
          <a:noFill/>
        </p:spPr>
        <p:txBody>
          <a:bodyPr wrap="square" rtlCol="0" anchor="ctr">
            <a:spAutoFit/>
          </a:bodyPr>
          <a:lstStyle/>
          <a:p>
            <a:pPr algn="ctr"/>
            <a:r>
              <a:rPr lang="en-US" sz="1600" b="1" dirty="0"/>
              <a:t>2. Which Model Fits Best?</a:t>
            </a:r>
            <a:endParaRPr lang="en-US" sz="1600" dirty="0"/>
          </a:p>
        </p:txBody>
      </p:sp>
      <p:pic>
        <p:nvPicPr>
          <p:cNvPr id="12" name="Picture 11">
            <a:extLst>
              <a:ext uri="{FF2B5EF4-FFF2-40B4-BE49-F238E27FC236}">
                <a16:creationId xmlns:a16="http://schemas.microsoft.com/office/drawing/2014/main" id="{C45881ED-0683-805B-5415-371A4D9D4144}"/>
              </a:ext>
            </a:extLst>
          </p:cNvPr>
          <p:cNvPicPr>
            <a:picLocks noChangeAspect="1"/>
          </p:cNvPicPr>
          <p:nvPr/>
        </p:nvPicPr>
        <p:blipFill>
          <a:blip r:embed="rId5"/>
          <a:stretch>
            <a:fillRect/>
          </a:stretch>
        </p:blipFill>
        <p:spPr>
          <a:xfrm>
            <a:off x="5028097" y="1642609"/>
            <a:ext cx="2921099" cy="2921099"/>
          </a:xfrm>
          <a:prstGeom prst="rect">
            <a:avLst/>
          </a:prstGeom>
        </p:spPr>
      </p:pic>
      <p:sp>
        <p:nvSpPr>
          <p:cNvPr id="13" name="Rounded Rectangle 12">
            <a:extLst>
              <a:ext uri="{FF2B5EF4-FFF2-40B4-BE49-F238E27FC236}">
                <a16:creationId xmlns:a16="http://schemas.microsoft.com/office/drawing/2014/main" id="{EAFA1868-8425-6101-D2E7-24D8D719FF9A}"/>
              </a:ext>
            </a:extLst>
          </p:cNvPr>
          <p:cNvSpPr/>
          <p:nvPr/>
        </p:nvSpPr>
        <p:spPr>
          <a:xfrm>
            <a:off x="1428791" y="5625172"/>
            <a:ext cx="1600200" cy="640080"/>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4" name="Rounded Rectangle 13">
            <a:extLst>
              <a:ext uri="{FF2B5EF4-FFF2-40B4-BE49-F238E27FC236}">
                <a16:creationId xmlns:a16="http://schemas.microsoft.com/office/drawing/2014/main" id="{EB850387-C8BF-0A1D-2DF7-42692028BEB8}"/>
              </a:ext>
            </a:extLst>
          </p:cNvPr>
          <p:cNvSpPr/>
          <p:nvPr/>
        </p:nvSpPr>
        <p:spPr>
          <a:xfrm>
            <a:off x="1467873" y="7133233"/>
            <a:ext cx="1564172" cy="614665"/>
          </a:xfrm>
          <a:prstGeom prst="round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88CD1AE-5541-C58C-C07F-2FA3A4379B29}"/>
                  </a:ext>
                </a:extLst>
              </p:cNvPr>
              <p:cNvSpPr txBox="1"/>
              <p:nvPr/>
            </p:nvSpPr>
            <p:spPr>
              <a:xfrm>
                <a:off x="1644561" y="5625171"/>
                <a:ext cx="1166114" cy="569387"/>
              </a:xfrm>
              <a:prstGeom prst="rect">
                <a:avLst/>
              </a:prstGeom>
              <a:noFill/>
            </p:spPr>
            <p:txBody>
              <a:bodyPr wrap="square">
                <a:spAutoFit/>
              </a:bodyPr>
              <a:lstStyle/>
              <a:p>
                <a:pPr algn="ctr"/>
                <a:r>
                  <a:rPr lang="en-US" sz="1050" b="1" dirty="0">
                    <a:solidFill>
                      <a:schemeClr val="bg1">
                        <a:lumMod val="95000"/>
                      </a:schemeClr>
                    </a:solidFill>
                    <a:ea typeface="Cambria Math" panose="02040503050406030204" pitchFamily="18" charset="0"/>
                  </a:rPr>
                  <a:t>Model 1</a:t>
                </a:r>
              </a:p>
              <a:p>
                <a:pPr algn="ctr"/>
                <a14:m>
                  <m:oMathPara xmlns:m="http://schemas.openxmlformats.org/officeDocument/2006/math">
                    <m:oMathParaPr>
                      <m:jc m:val="centerGroup"/>
                    </m:oMathParaPr>
                    <m:oMath xmlns:m="http://schemas.openxmlformats.org/officeDocument/2006/math">
                      <m:r>
                        <a:rPr lang="en-US" sz="1050" b="0" i="1" smtClean="0">
                          <a:solidFill>
                            <a:schemeClr val="bg1">
                              <a:lumMod val="95000"/>
                            </a:schemeClr>
                          </a:solidFill>
                          <a:latin typeface="Cambria Math" panose="02040503050406030204" pitchFamily="18" charset="0"/>
                          <a:ea typeface="Cambria Math" panose="02040503050406030204" pitchFamily="18" charset="0"/>
                        </a:rPr>
                        <m:t>𝛽</m:t>
                      </m:r>
                      <m:r>
                        <a:rPr lang="en-US" sz="1050" b="0" i="1" smtClean="0">
                          <a:solidFill>
                            <a:schemeClr val="bg1">
                              <a:lumMod val="95000"/>
                            </a:schemeClr>
                          </a:solidFill>
                          <a:latin typeface="Cambria Math" panose="02040503050406030204" pitchFamily="18" charset="0"/>
                          <a:ea typeface="Cambria Math" panose="02040503050406030204" pitchFamily="18" charset="0"/>
                        </a:rPr>
                        <m:t>=0</m:t>
                      </m:r>
                    </m:oMath>
                  </m:oMathPara>
                </a14:m>
                <a:endParaRPr lang="en-US" sz="1050" dirty="0">
                  <a:solidFill>
                    <a:schemeClr val="bg1">
                      <a:lumMod val="95000"/>
                    </a:schemeClr>
                  </a:solidFill>
                </a:endParaRPr>
              </a:p>
              <a:p>
                <a:pPr algn="ctr"/>
                <a:r>
                  <a:rPr lang="en-US" sz="900" dirty="0">
                    <a:solidFill>
                      <a:schemeClr val="bg1">
                        <a:lumMod val="95000"/>
                      </a:schemeClr>
                    </a:solidFill>
                  </a:rPr>
                  <a:t>No effect</a:t>
                </a:r>
              </a:p>
            </p:txBody>
          </p:sp>
        </mc:Choice>
        <mc:Fallback xmlns="">
          <p:sp>
            <p:nvSpPr>
              <p:cNvPr id="15" name="TextBox 14">
                <a:extLst>
                  <a:ext uri="{FF2B5EF4-FFF2-40B4-BE49-F238E27FC236}">
                    <a16:creationId xmlns:a16="http://schemas.microsoft.com/office/drawing/2014/main" id="{288CD1AE-5541-C58C-C07F-2FA3A4379B29}"/>
                  </a:ext>
                </a:extLst>
              </p:cNvPr>
              <p:cNvSpPr txBox="1">
                <a:spLocks noRot="1" noChangeAspect="1" noMove="1" noResize="1" noEditPoints="1" noAdjustHandles="1" noChangeArrowheads="1" noChangeShapeType="1" noTextEdit="1"/>
              </p:cNvSpPr>
              <p:nvPr/>
            </p:nvSpPr>
            <p:spPr>
              <a:xfrm>
                <a:off x="1644561" y="5625171"/>
                <a:ext cx="1166114" cy="569387"/>
              </a:xfrm>
              <a:prstGeom prst="rect">
                <a:avLst/>
              </a:prstGeom>
              <a:blipFill>
                <a:blip r:embed="rId6"/>
                <a:stretch>
                  <a:fillRect b="-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50D0E43-AE09-CCD8-67AA-2BCBDA68D596}"/>
                  </a:ext>
                </a:extLst>
              </p:cNvPr>
              <p:cNvSpPr txBox="1"/>
              <p:nvPr/>
            </p:nvSpPr>
            <p:spPr>
              <a:xfrm>
                <a:off x="1616710" y="7125219"/>
                <a:ext cx="1250549" cy="569387"/>
              </a:xfrm>
              <a:prstGeom prst="rect">
                <a:avLst/>
              </a:prstGeom>
              <a:noFill/>
            </p:spPr>
            <p:txBody>
              <a:bodyPr wrap="square">
                <a:spAutoFit/>
              </a:bodyPr>
              <a:lstStyle/>
              <a:p>
                <a:pPr algn="ctr"/>
                <a:r>
                  <a:rPr lang="en-US" sz="1050" b="1" dirty="0">
                    <a:solidFill>
                      <a:schemeClr val="bg1">
                        <a:lumMod val="95000"/>
                      </a:schemeClr>
                    </a:solidFill>
                    <a:ea typeface="Cambria Math" panose="02040503050406030204" pitchFamily="18" charset="0"/>
                  </a:rPr>
                  <a:t>Model 2</a:t>
                </a:r>
              </a:p>
              <a:p>
                <a:pPr algn="ctr"/>
                <a14:m>
                  <m:oMathPara xmlns:m="http://schemas.openxmlformats.org/officeDocument/2006/math">
                    <m:oMathParaPr>
                      <m:jc m:val="centerGroup"/>
                    </m:oMathParaPr>
                    <m:oMath xmlns:m="http://schemas.openxmlformats.org/officeDocument/2006/math">
                      <m:r>
                        <a:rPr lang="en-US" sz="1050" b="0" i="1" smtClean="0">
                          <a:solidFill>
                            <a:schemeClr val="bg1">
                              <a:lumMod val="95000"/>
                            </a:schemeClr>
                          </a:solidFill>
                          <a:latin typeface="Cambria Math" panose="02040503050406030204" pitchFamily="18" charset="0"/>
                          <a:ea typeface="Cambria Math" panose="02040503050406030204" pitchFamily="18" charset="0"/>
                        </a:rPr>
                        <m:t>𝛽</m:t>
                      </m:r>
                      <m:r>
                        <a:rPr lang="en-US" sz="1050" b="0" i="1" smtClean="0">
                          <a:solidFill>
                            <a:schemeClr val="bg1">
                              <a:lumMod val="95000"/>
                            </a:schemeClr>
                          </a:solidFill>
                          <a:latin typeface="Cambria Math" panose="02040503050406030204" pitchFamily="18" charset="0"/>
                          <a:ea typeface="Cambria Math" panose="02040503050406030204" pitchFamily="18" charset="0"/>
                        </a:rPr>
                        <m:t>=0.5</m:t>
                      </m:r>
                    </m:oMath>
                  </m:oMathPara>
                </a14:m>
                <a:endParaRPr lang="en-US" sz="1050" b="0" dirty="0">
                  <a:solidFill>
                    <a:schemeClr val="bg1">
                      <a:lumMod val="95000"/>
                    </a:schemeClr>
                  </a:solidFill>
                  <a:ea typeface="Cambria Math" panose="02040503050406030204" pitchFamily="18" charset="0"/>
                </a:endParaRPr>
              </a:p>
              <a:p>
                <a:pPr algn="ctr"/>
                <a:r>
                  <a:rPr lang="en-US" sz="900" dirty="0">
                    <a:solidFill>
                      <a:schemeClr val="bg1">
                        <a:lumMod val="95000"/>
                      </a:schemeClr>
                    </a:solidFill>
                  </a:rPr>
                  <a:t>Moderate effect</a:t>
                </a:r>
              </a:p>
            </p:txBody>
          </p:sp>
        </mc:Choice>
        <mc:Fallback xmlns="">
          <p:sp>
            <p:nvSpPr>
              <p:cNvPr id="16" name="TextBox 15">
                <a:extLst>
                  <a:ext uri="{FF2B5EF4-FFF2-40B4-BE49-F238E27FC236}">
                    <a16:creationId xmlns:a16="http://schemas.microsoft.com/office/drawing/2014/main" id="{450D0E43-AE09-CCD8-67AA-2BCBDA68D596}"/>
                  </a:ext>
                </a:extLst>
              </p:cNvPr>
              <p:cNvSpPr txBox="1">
                <a:spLocks noRot="1" noChangeAspect="1" noMove="1" noResize="1" noEditPoints="1" noAdjustHandles="1" noChangeArrowheads="1" noChangeShapeType="1" noTextEdit="1"/>
              </p:cNvSpPr>
              <p:nvPr/>
            </p:nvSpPr>
            <p:spPr>
              <a:xfrm>
                <a:off x="1616710" y="7125219"/>
                <a:ext cx="1250549" cy="569387"/>
              </a:xfrm>
              <a:prstGeom prst="rect">
                <a:avLst/>
              </a:prstGeom>
              <a:blipFill>
                <a:blip r:embed="rId7"/>
                <a:stretch>
                  <a:fillRect b="-2222"/>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47F20FF4-B8B4-98B2-354A-293F868BEB50}"/>
              </a:ext>
            </a:extLst>
          </p:cNvPr>
          <p:cNvSpPr txBox="1"/>
          <p:nvPr/>
        </p:nvSpPr>
        <p:spPr>
          <a:xfrm>
            <a:off x="949020" y="6292087"/>
            <a:ext cx="2739853" cy="307777"/>
          </a:xfrm>
          <a:prstGeom prst="rect">
            <a:avLst/>
          </a:prstGeom>
          <a:noFill/>
        </p:spPr>
        <p:txBody>
          <a:bodyPr wrap="none" rtlCol="0">
            <a:spAutoFit/>
          </a:bodyPr>
          <a:lstStyle/>
          <a:p>
            <a:r>
              <a:rPr lang="en-US" sz="1400" dirty="0">
                <a:solidFill>
                  <a:schemeClr val="accent5">
                    <a:lumMod val="50000"/>
                  </a:schemeClr>
                </a:solidFill>
              </a:rPr>
              <a:t>Likelihood(</a:t>
            </a:r>
            <a:r>
              <a:rPr lang="en-US" sz="1400" dirty="0" err="1">
                <a:solidFill>
                  <a:schemeClr val="accent5">
                    <a:lumMod val="50000"/>
                  </a:schemeClr>
                </a:solidFill>
              </a:rPr>
              <a:t>Data|Model</a:t>
            </a:r>
            <a:r>
              <a:rPr lang="en-US" sz="1400" dirty="0">
                <a:solidFill>
                  <a:schemeClr val="accent5">
                    <a:lumMod val="50000"/>
                  </a:schemeClr>
                </a:solidFill>
              </a:rPr>
              <a:t> 1) = 0.0014</a:t>
            </a:r>
          </a:p>
        </p:txBody>
      </p:sp>
      <p:sp>
        <p:nvSpPr>
          <p:cNvPr id="18" name="TextBox 17">
            <a:extLst>
              <a:ext uri="{FF2B5EF4-FFF2-40B4-BE49-F238E27FC236}">
                <a16:creationId xmlns:a16="http://schemas.microsoft.com/office/drawing/2014/main" id="{F992BF70-AF4C-066B-EFAE-36BEEDAAE117}"/>
              </a:ext>
            </a:extLst>
          </p:cNvPr>
          <p:cNvSpPr txBox="1"/>
          <p:nvPr/>
        </p:nvSpPr>
        <p:spPr>
          <a:xfrm>
            <a:off x="1003940" y="7786176"/>
            <a:ext cx="2699778" cy="307777"/>
          </a:xfrm>
          <a:prstGeom prst="rect">
            <a:avLst/>
          </a:prstGeom>
          <a:noFill/>
        </p:spPr>
        <p:txBody>
          <a:bodyPr wrap="none" rtlCol="0">
            <a:spAutoFit/>
          </a:bodyPr>
          <a:lstStyle/>
          <a:p>
            <a:r>
              <a:rPr lang="en-US" sz="1400" dirty="0">
                <a:solidFill>
                  <a:srgbClr val="C00000"/>
                </a:solidFill>
              </a:rPr>
              <a:t>Likelihood(Data|Model2) = 0.0046</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680014D-6278-D30C-FD81-480404331B50}"/>
                  </a:ext>
                </a:extLst>
              </p:cNvPr>
              <p:cNvSpPr txBox="1"/>
              <p:nvPr/>
            </p:nvSpPr>
            <p:spPr>
              <a:xfrm>
                <a:off x="4135060" y="5522735"/>
                <a:ext cx="3834030" cy="1584216"/>
              </a:xfrm>
              <a:prstGeom prst="rect">
                <a:avLst/>
              </a:prstGeom>
              <a:noFill/>
            </p:spPr>
            <p:txBody>
              <a:bodyPr wrap="square" rtlCol="0">
                <a:spAutoFit/>
              </a:bodyPr>
              <a:lstStyle/>
              <a:p>
                <a:r>
                  <a:rPr lang="en-US" sz="1400" b="1" dirty="0"/>
                  <a:t>Likelihood Ratio</a:t>
                </a:r>
                <a:r>
                  <a:rPr lang="en-US" sz="1400" dirty="0"/>
                  <a:t>:</a:t>
                </a:r>
              </a:p>
              <a:p>
                <a:pPr/>
                <a14:m>
                  <m:oMathPara xmlns:m="http://schemas.openxmlformats.org/officeDocument/2006/math">
                    <m:oMathParaPr>
                      <m:jc m:val="centerGroup"/>
                    </m:oMathParaPr>
                    <m:oMath xmlns:m="http://schemas.openxmlformats.org/officeDocument/2006/math">
                      <m:r>
                        <m:rPr>
                          <m:sty m:val="p"/>
                        </m:rPr>
                        <a:rPr lang="en-US" sz="1400" b="0" i="0" smtClean="0">
                          <a:latin typeface="Cambria Math" panose="02040503050406030204" pitchFamily="18" charset="0"/>
                        </a:rPr>
                        <m:t>LR</m:t>
                      </m:r>
                      <m:r>
                        <a:rPr lang="en-US" sz="1400" b="0" i="1" smtClean="0">
                          <a:latin typeface="Cambria Math" panose="02040503050406030204" pitchFamily="18" charset="0"/>
                        </a:rPr>
                        <m:t>=</m:t>
                      </m:r>
                      <m:f>
                        <m:fPr>
                          <m:ctrlPr>
                            <a:rPr lang="en-US" sz="1400" i="1" smtClean="0">
                              <a:latin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ℒ</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𝑑𝑎𝑡𝑎</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𝑀𝑜𝑑𝑒𝑙</m:t>
                          </m:r>
                          <m:r>
                            <a:rPr lang="en-US" sz="1400" i="1">
                              <a:latin typeface="Cambria Math" panose="02040503050406030204" pitchFamily="18" charset="0"/>
                              <a:ea typeface="Cambria Math" panose="02040503050406030204" pitchFamily="18" charset="0"/>
                            </a:rPr>
                            <m:t> 1)</m:t>
                          </m:r>
                        </m:num>
                        <m:den>
                          <m:r>
                            <a:rPr lang="en-US" sz="1400" i="1" smtClean="0">
                              <a:latin typeface="Cambria Math" panose="02040503050406030204" pitchFamily="18" charset="0"/>
                              <a:ea typeface="Cambria Math" panose="02040503050406030204" pitchFamily="18" charset="0"/>
                            </a:rPr>
                            <m:t>ℒ</m:t>
                          </m:r>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𝑑𝑎𝑡𝑎</m:t>
                              </m:r>
                            </m:e>
                            <m:e>
                              <m:r>
                                <a:rPr lang="en-US" sz="1400" b="0" i="1" smtClean="0">
                                  <a:latin typeface="Cambria Math" panose="02040503050406030204" pitchFamily="18" charset="0"/>
                                  <a:ea typeface="Cambria Math" panose="02040503050406030204" pitchFamily="18" charset="0"/>
                                </a:rPr>
                                <m:t>𝑀𝑜𝑑𝑒𝑙</m:t>
                              </m:r>
                              <m:r>
                                <a:rPr lang="en-US" sz="1400" b="0" i="1" smtClean="0">
                                  <a:latin typeface="Cambria Math" panose="02040503050406030204" pitchFamily="18" charset="0"/>
                                  <a:ea typeface="Cambria Math" panose="02040503050406030204" pitchFamily="18" charset="0"/>
                                </a:rPr>
                                <m:t> 2</m:t>
                              </m:r>
                            </m:e>
                          </m:d>
                        </m:den>
                      </m:f>
                    </m:oMath>
                  </m:oMathPara>
                </a14:m>
                <a:endParaRPr lang="en-US" sz="14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0.0014</m:t>
                          </m:r>
                        </m:num>
                        <m:den>
                          <m:r>
                            <a:rPr lang="en-US" sz="1400" b="0" i="1" smtClean="0">
                              <a:latin typeface="Cambria Math" panose="02040503050406030204" pitchFamily="18" charset="0"/>
                            </a:rPr>
                            <m:t>0.0046</m:t>
                          </m:r>
                        </m:den>
                      </m:f>
                      <m:r>
                        <a:rPr lang="en-US" sz="1400" b="0" i="1" smtClean="0">
                          <a:latin typeface="Cambria Math" panose="02040503050406030204" pitchFamily="18" charset="0"/>
                        </a:rPr>
                        <m:t>=0.2997</m:t>
                      </m:r>
                    </m:oMath>
                  </m:oMathPara>
                </a14:m>
                <a:endParaRPr lang="en-US" sz="1400" dirty="0"/>
              </a:p>
              <a:p>
                <a:r>
                  <a:rPr lang="en-US" sz="1400" dirty="0"/>
                  <a:t>or equivalently,</a:t>
                </a:r>
              </a:p>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𝜆</m:t>
                      </m:r>
                      <m:r>
                        <a:rPr lang="en-US" sz="1400" b="0" i="1" smtClean="0">
                          <a:latin typeface="Cambria Math" panose="02040503050406030204" pitchFamily="18" charset="0"/>
                          <a:ea typeface="Cambria Math" panose="02040503050406030204" pitchFamily="18" charset="0"/>
                        </a:rPr>
                        <m:t>=−2×</m:t>
                      </m:r>
                      <m:func>
                        <m:funcPr>
                          <m:ctrlPr>
                            <a:rPr lang="en-US" sz="1400" b="0" i="1" smtClean="0">
                              <a:latin typeface="Cambria Math" panose="02040503050406030204" pitchFamily="18" charset="0"/>
                              <a:ea typeface="Cambria Math" panose="02040503050406030204" pitchFamily="18" charset="0"/>
                            </a:rPr>
                          </m:ctrlPr>
                        </m:funcPr>
                        <m:fName>
                          <m:r>
                            <m:rPr>
                              <m:sty m:val="p"/>
                            </m:rPr>
                            <a:rPr lang="en-US" sz="1400" b="0" i="0" smtClean="0">
                              <a:latin typeface="Cambria Math" panose="02040503050406030204" pitchFamily="18" charset="0"/>
                              <a:ea typeface="Cambria Math" panose="02040503050406030204" pitchFamily="18" charset="0"/>
                            </a:rPr>
                            <m:t>log</m:t>
                          </m:r>
                        </m:fName>
                        <m:e>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𝐿𝑅</m:t>
                              </m:r>
                            </m:e>
                          </m:d>
                        </m:e>
                      </m:func>
                      <m:r>
                        <a:rPr lang="en-US" sz="1400" b="0" i="1" smtClean="0">
                          <a:latin typeface="Cambria Math" panose="02040503050406030204" pitchFamily="18" charset="0"/>
                          <a:ea typeface="Cambria Math" panose="02040503050406030204" pitchFamily="18" charset="0"/>
                        </a:rPr>
                        <m:t>=2.4100</m:t>
                      </m:r>
                    </m:oMath>
                  </m:oMathPara>
                </a14:m>
                <a:endParaRPr lang="en-US" sz="1400" dirty="0"/>
              </a:p>
            </p:txBody>
          </p:sp>
        </mc:Choice>
        <mc:Fallback xmlns="">
          <p:sp>
            <p:nvSpPr>
              <p:cNvPr id="19" name="TextBox 18">
                <a:extLst>
                  <a:ext uri="{FF2B5EF4-FFF2-40B4-BE49-F238E27FC236}">
                    <a16:creationId xmlns:a16="http://schemas.microsoft.com/office/drawing/2014/main" id="{6680014D-6278-D30C-FD81-480404331B50}"/>
                  </a:ext>
                </a:extLst>
              </p:cNvPr>
              <p:cNvSpPr txBox="1">
                <a:spLocks noRot="1" noChangeAspect="1" noMove="1" noResize="1" noEditPoints="1" noAdjustHandles="1" noChangeArrowheads="1" noChangeShapeType="1" noTextEdit="1"/>
              </p:cNvSpPr>
              <p:nvPr/>
            </p:nvSpPr>
            <p:spPr>
              <a:xfrm>
                <a:off x="4135060" y="5522735"/>
                <a:ext cx="3834030" cy="1584216"/>
              </a:xfrm>
              <a:prstGeom prst="rect">
                <a:avLst/>
              </a:prstGeom>
              <a:blipFill>
                <a:blip r:embed="rId8"/>
                <a:stretch>
                  <a:fillRect l="-330" t="-794" b="-15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03465FE0-0C4C-031F-EC21-57EBF96BB129}"/>
                  </a:ext>
                </a:extLst>
              </p:cNvPr>
              <p:cNvSpPr txBox="1"/>
              <p:nvPr/>
            </p:nvSpPr>
            <p:spPr>
              <a:xfrm>
                <a:off x="4167263" y="7479940"/>
                <a:ext cx="4475987" cy="523220"/>
              </a:xfrm>
              <a:prstGeom prst="rect">
                <a:avLst/>
              </a:prstGeom>
              <a:noFill/>
            </p:spPr>
            <p:txBody>
              <a:bodyPr wrap="square" rtlCol="0">
                <a:spAutoFit/>
              </a:bodyPr>
              <a:lstStyle/>
              <a:p>
                <a14:m>
                  <m:oMath xmlns:m="http://schemas.openxmlformats.org/officeDocument/2006/math">
                    <m:r>
                      <a:rPr lang="en-US" sz="1400" i="1" smtClean="0">
                        <a:latin typeface="Cambria Math" panose="02040503050406030204" pitchFamily="18" charset="0"/>
                        <a:ea typeface="Cambria Math" panose="02040503050406030204" pitchFamily="18" charset="0"/>
                      </a:rPr>
                      <m:t>𝐿𝑅</m:t>
                    </m:r>
                    <m:r>
                      <a:rPr lang="en-US" sz="1400" b="0" i="1" smtClean="0">
                        <a:latin typeface="Cambria Math" panose="02040503050406030204" pitchFamily="18" charset="0"/>
                        <a:ea typeface="Cambria Math" panose="02040503050406030204" pitchFamily="18" charset="0"/>
                      </a:rPr>
                      <m:t>&gt;</m:t>
                    </m:r>
                    <m:r>
                      <a:rPr lang="en-US" sz="1400" i="1">
                        <a:latin typeface="Cambria Math" panose="02040503050406030204" pitchFamily="18" charset="0"/>
                        <a:ea typeface="Cambria Math" panose="02040503050406030204" pitchFamily="18" charset="0"/>
                      </a:rPr>
                      <m:t>1</m:t>
                    </m:r>
                  </m:oMath>
                </a14:m>
                <a:r>
                  <a:rPr lang="en-US" sz="1400" b="1" dirty="0"/>
                  <a:t> or </a:t>
                </a:r>
                <a14:m>
                  <m:oMath xmlns:m="http://schemas.openxmlformats.org/officeDocument/2006/math">
                    <m:r>
                      <a:rPr lang="en-US" sz="1400" i="1">
                        <a:latin typeface="Cambria Math" panose="02040503050406030204" pitchFamily="18" charset="0"/>
                        <a:ea typeface="Cambria Math" panose="02040503050406030204" pitchFamily="18" charset="0"/>
                      </a:rPr>
                      <m:t>𝜆</m:t>
                    </m:r>
                    <m:r>
                      <a:rPr lang="en-US" sz="1400" b="0" i="1" smtClean="0">
                        <a:latin typeface="Cambria Math" panose="02040503050406030204" pitchFamily="18" charset="0"/>
                        <a:ea typeface="Cambria Math" panose="02040503050406030204" pitchFamily="18" charset="0"/>
                      </a:rPr>
                      <m:t>&lt;</m:t>
                    </m:r>
                    <m:r>
                      <a:rPr lang="en-US" sz="1400" i="1">
                        <a:latin typeface="Cambria Math" panose="02040503050406030204" pitchFamily="18" charset="0"/>
                        <a:ea typeface="Cambria Math" panose="02040503050406030204" pitchFamily="18" charset="0"/>
                      </a:rPr>
                      <m:t>0</m:t>
                    </m:r>
                  </m:oMath>
                </a14:m>
                <a:r>
                  <a:rPr lang="en-US" sz="1400" dirty="0"/>
                  <a:t>: Model 1 better explains the data</a:t>
                </a:r>
                <a:endParaRPr lang="en-US" sz="1400" b="0" i="1" dirty="0">
                  <a:latin typeface="Cambria Math" panose="02040503050406030204" pitchFamily="18" charset="0"/>
                  <a:ea typeface="Cambria Math" panose="02040503050406030204" pitchFamily="18" charset="0"/>
                </a:endParaRPr>
              </a:p>
              <a:p>
                <a14:m>
                  <m:oMath xmlns:m="http://schemas.openxmlformats.org/officeDocument/2006/math">
                    <m:r>
                      <a:rPr lang="en-US" sz="1400" b="0" i="1" smtClean="0">
                        <a:latin typeface="Cambria Math" panose="02040503050406030204" pitchFamily="18" charset="0"/>
                        <a:ea typeface="Cambria Math" panose="02040503050406030204" pitchFamily="18" charset="0"/>
                      </a:rPr>
                      <m:t>𝐿𝑅</m:t>
                    </m:r>
                    <m:r>
                      <a:rPr lang="en-US" sz="1400" b="0" i="1" smtClean="0">
                        <a:latin typeface="Cambria Math" panose="02040503050406030204" pitchFamily="18" charset="0"/>
                        <a:ea typeface="Cambria Math" panose="02040503050406030204" pitchFamily="18" charset="0"/>
                      </a:rPr>
                      <m:t>&lt;1</m:t>
                    </m:r>
                  </m:oMath>
                </a14:m>
                <a:r>
                  <a:rPr lang="en-US" sz="1400" b="1" dirty="0"/>
                  <a:t> or </a:t>
                </a:r>
                <a14:m>
                  <m:oMath xmlns:m="http://schemas.openxmlformats.org/officeDocument/2006/math">
                    <m:r>
                      <a:rPr lang="en-US" sz="1400" i="1">
                        <a:latin typeface="Cambria Math" panose="02040503050406030204" pitchFamily="18" charset="0"/>
                        <a:ea typeface="Cambria Math" panose="02040503050406030204" pitchFamily="18" charset="0"/>
                      </a:rPr>
                      <m:t>𝜆</m:t>
                    </m:r>
                    <m:r>
                      <a:rPr lang="en-US" sz="1400" i="1" smtClean="0">
                        <a:latin typeface="Cambria Math" panose="02040503050406030204" pitchFamily="18" charset="0"/>
                        <a:ea typeface="Cambria Math" panose="02040503050406030204" pitchFamily="18" charset="0"/>
                      </a:rPr>
                      <m:t>&gt;</m:t>
                    </m:r>
                    <m:r>
                      <a:rPr lang="en-US" sz="1400" b="0" i="1" smtClean="0">
                        <a:latin typeface="Cambria Math" panose="02040503050406030204" pitchFamily="18" charset="0"/>
                        <a:ea typeface="Cambria Math" panose="02040503050406030204" pitchFamily="18" charset="0"/>
                      </a:rPr>
                      <m:t>0</m:t>
                    </m:r>
                  </m:oMath>
                </a14:m>
                <a:r>
                  <a:rPr lang="en-US" sz="1400" dirty="0"/>
                  <a:t>: Model 2 better explains the data</a:t>
                </a:r>
              </a:p>
            </p:txBody>
          </p:sp>
        </mc:Choice>
        <mc:Fallback xmlns="">
          <p:sp>
            <p:nvSpPr>
              <p:cNvPr id="20" name="TextBox 19">
                <a:extLst>
                  <a:ext uri="{FF2B5EF4-FFF2-40B4-BE49-F238E27FC236}">
                    <a16:creationId xmlns:a16="http://schemas.microsoft.com/office/drawing/2014/main" id="{03465FE0-0C4C-031F-EC21-57EBF96BB129}"/>
                  </a:ext>
                </a:extLst>
              </p:cNvPr>
              <p:cNvSpPr txBox="1">
                <a:spLocks noRot="1" noChangeAspect="1" noMove="1" noResize="1" noEditPoints="1" noAdjustHandles="1" noChangeArrowheads="1" noChangeShapeType="1" noTextEdit="1"/>
              </p:cNvSpPr>
              <p:nvPr/>
            </p:nvSpPr>
            <p:spPr>
              <a:xfrm>
                <a:off x="4167263" y="7479940"/>
                <a:ext cx="4475987" cy="523220"/>
              </a:xfrm>
              <a:prstGeom prst="rect">
                <a:avLst/>
              </a:prstGeom>
              <a:blipFill>
                <a:blip r:embed="rId9"/>
                <a:stretch>
                  <a:fillRect b="-11628"/>
                </a:stretch>
              </a:blipFill>
            </p:spPr>
            <p:txBody>
              <a:bodyPr/>
              <a:lstStyle/>
              <a:p>
                <a:r>
                  <a:rPr lang="en-US">
                    <a:noFill/>
                  </a:rPr>
                  <a:t> </a:t>
                </a:r>
              </a:p>
            </p:txBody>
          </p:sp>
        </mc:Fallback>
      </mc:AlternateContent>
    </p:spTree>
    <p:extLst>
      <p:ext uri="{BB962C8B-B14F-4D97-AF65-F5344CB8AC3E}">
        <p14:creationId xmlns:p14="http://schemas.microsoft.com/office/powerpoint/2010/main" val="3981718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04CAC2-12FF-5983-A37E-C0E2E9F0011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4B4B4DD-4593-2706-BC3B-DD97FB0081D4}"/>
              </a:ext>
            </a:extLst>
          </p:cNvPr>
          <p:cNvSpPr txBox="1"/>
          <p:nvPr/>
        </p:nvSpPr>
        <p:spPr>
          <a:xfrm>
            <a:off x="2334006" y="139038"/>
            <a:ext cx="4475988" cy="400110"/>
          </a:xfrm>
          <a:prstGeom prst="rect">
            <a:avLst/>
          </a:prstGeom>
          <a:noFill/>
        </p:spPr>
        <p:txBody>
          <a:bodyPr wrap="square" rtlCol="0" anchor="ctr">
            <a:spAutoFit/>
          </a:bodyPr>
          <a:lstStyle/>
          <a:p>
            <a:pPr algn="ctr"/>
            <a:r>
              <a:rPr lang="en-US" sz="2000" b="1" dirty="0"/>
              <a:t>Likelihood Ratio Test</a:t>
            </a:r>
          </a:p>
        </p:txBody>
      </p:sp>
      <p:sp>
        <p:nvSpPr>
          <p:cNvPr id="3" name="TextBox 2">
            <a:extLst>
              <a:ext uri="{FF2B5EF4-FFF2-40B4-BE49-F238E27FC236}">
                <a16:creationId xmlns:a16="http://schemas.microsoft.com/office/drawing/2014/main" id="{BD4AEAB4-AFA7-5463-A0F5-0605882ADD90}"/>
              </a:ext>
            </a:extLst>
          </p:cNvPr>
          <p:cNvSpPr txBox="1"/>
          <p:nvPr/>
        </p:nvSpPr>
        <p:spPr>
          <a:xfrm>
            <a:off x="577728" y="465498"/>
            <a:ext cx="7988544" cy="276999"/>
          </a:xfrm>
          <a:prstGeom prst="rect">
            <a:avLst/>
          </a:prstGeom>
          <a:noFill/>
        </p:spPr>
        <p:txBody>
          <a:bodyPr wrap="square" rtlCol="0">
            <a:spAutoFit/>
          </a:bodyPr>
          <a:lstStyle/>
          <a:p>
            <a:pPr algn="ctr"/>
            <a:r>
              <a:rPr lang="en-US" sz="1200" dirty="0"/>
              <a:t>A hypothesis test that involves comparing the fir of two competing statistical models based on likelihood ratios (LR)</a:t>
            </a:r>
          </a:p>
        </p:txBody>
      </p:sp>
      <p:sp>
        <p:nvSpPr>
          <p:cNvPr id="9" name="Rounded Rectangle 8">
            <a:extLst>
              <a:ext uri="{FF2B5EF4-FFF2-40B4-BE49-F238E27FC236}">
                <a16:creationId xmlns:a16="http://schemas.microsoft.com/office/drawing/2014/main" id="{DBEFBAFD-AA98-4A6E-4E93-F555C44588E9}"/>
              </a:ext>
            </a:extLst>
          </p:cNvPr>
          <p:cNvSpPr/>
          <p:nvPr/>
        </p:nvSpPr>
        <p:spPr>
          <a:xfrm>
            <a:off x="786149" y="864785"/>
            <a:ext cx="7487739" cy="139270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7129288E-1E39-CD03-A2B3-9A237122A21D}"/>
              </a:ext>
            </a:extLst>
          </p:cNvPr>
          <p:cNvSpPr txBox="1"/>
          <p:nvPr/>
        </p:nvSpPr>
        <p:spPr>
          <a:xfrm>
            <a:off x="2292024" y="903965"/>
            <a:ext cx="4475988" cy="338554"/>
          </a:xfrm>
          <a:prstGeom prst="rect">
            <a:avLst/>
          </a:prstGeom>
          <a:noFill/>
        </p:spPr>
        <p:txBody>
          <a:bodyPr wrap="square" rtlCol="0" anchor="ctr">
            <a:spAutoFit/>
          </a:bodyPr>
          <a:lstStyle/>
          <a:p>
            <a:pPr algn="ctr"/>
            <a:r>
              <a:rPr lang="en-US" sz="1600" b="1" dirty="0">
                <a:ea typeface="Cambria Math" panose="02040503050406030204" pitchFamily="18" charset="0"/>
              </a:rPr>
              <a:t>Test statistics</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0B8D065E-6EC8-B0D4-8CC2-CFE37979212E}"/>
                  </a:ext>
                </a:extLst>
              </p:cNvPr>
              <p:cNvSpPr txBox="1"/>
              <p:nvPr/>
            </p:nvSpPr>
            <p:spPr>
              <a:xfrm>
                <a:off x="1147904" y="1346155"/>
                <a:ext cx="6801291" cy="838756"/>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1200" b="0" i="1" smtClean="0">
                          <a:solidFill>
                            <a:schemeClr val="tx1"/>
                          </a:solidFill>
                          <a:latin typeface="Cambria Math" panose="02040503050406030204" pitchFamily="18" charset="0"/>
                          <a:ea typeface="Cambria Math" panose="02040503050406030204" pitchFamily="18" charset="0"/>
                        </a:rPr>
                        <m:t>𝜆</m:t>
                      </m:r>
                      <m:r>
                        <a:rPr lang="en-US" sz="1200" b="0" i="1" smtClean="0">
                          <a:solidFill>
                            <a:schemeClr val="tx1"/>
                          </a:solidFill>
                          <a:latin typeface="Cambria Math" panose="02040503050406030204" pitchFamily="18" charset="0"/>
                          <a:ea typeface="Cambria Math" panose="02040503050406030204" pitchFamily="18" charset="0"/>
                        </a:rPr>
                        <m:t>=−2</m:t>
                      </m:r>
                      <m:func>
                        <m:funcPr>
                          <m:ctrlPr>
                            <a:rPr lang="en-US" sz="1200" b="0" i="1" smtClean="0">
                              <a:solidFill>
                                <a:schemeClr val="tx1"/>
                              </a:solidFill>
                              <a:latin typeface="Cambria Math" panose="02040503050406030204" pitchFamily="18" charset="0"/>
                              <a:ea typeface="Cambria Math" panose="02040503050406030204" pitchFamily="18" charset="0"/>
                            </a:rPr>
                          </m:ctrlPr>
                        </m:funcPr>
                        <m:fName>
                          <m:r>
                            <m:rPr>
                              <m:sty m:val="p"/>
                            </m:rPr>
                            <a:rPr lang="en-US" sz="1200" b="0" i="0" smtClean="0">
                              <a:solidFill>
                                <a:schemeClr val="tx1"/>
                              </a:solidFill>
                              <a:latin typeface="Cambria Math" panose="02040503050406030204" pitchFamily="18" charset="0"/>
                              <a:ea typeface="Cambria Math" panose="02040503050406030204" pitchFamily="18" charset="0"/>
                            </a:rPr>
                            <m:t>ln</m:t>
                          </m:r>
                        </m:fName>
                        <m:e>
                          <m:f>
                            <m:fPr>
                              <m:ctrlPr>
                                <a:rPr lang="en-US" sz="1200" b="0" i="1" smtClean="0">
                                  <a:solidFill>
                                    <a:schemeClr val="tx1"/>
                                  </a:solidFill>
                                  <a:latin typeface="Cambria Math" panose="02040503050406030204" pitchFamily="18" charset="0"/>
                                  <a:ea typeface="Cambria Math" panose="02040503050406030204" pitchFamily="18" charset="0"/>
                                </a:rPr>
                              </m:ctrlPr>
                            </m:fPr>
                            <m:num>
                              <m:sSub>
                                <m:sSubPr>
                                  <m:ctrlPr>
                                    <a:rPr lang="en-US" sz="1200" b="0" i="1" smtClean="0">
                                      <a:solidFill>
                                        <a:schemeClr val="tx1"/>
                                      </a:solidFill>
                                      <a:latin typeface="Cambria Math" panose="02040503050406030204" pitchFamily="18" charset="0"/>
                                      <a:ea typeface="Cambria Math" panose="02040503050406030204" pitchFamily="18" charset="0"/>
                                    </a:rPr>
                                  </m:ctrlPr>
                                </m:sSubPr>
                                <m:e>
                                  <m:r>
                                    <a:rPr lang="en-US" sz="1200" b="0" i="1" smtClean="0">
                                      <a:solidFill>
                                        <a:schemeClr val="tx1"/>
                                      </a:solidFill>
                                      <a:latin typeface="Cambria Math" panose="02040503050406030204" pitchFamily="18" charset="0"/>
                                      <a:ea typeface="Cambria Math" panose="02040503050406030204" pitchFamily="18" charset="0"/>
                                    </a:rPr>
                                    <m:t>ℒ</m:t>
                                  </m:r>
                                </m:e>
                                <m:sub>
                                  <m:r>
                                    <a:rPr lang="en-US" sz="1200" b="0" i="1" smtClean="0">
                                      <a:solidFill>
                                        <a:schemeClr val="tx1"/>
                                      </a:solidFill>
                                      <a:latin typeface="Cambria Math" panose="02040503050406030204" pitchFamily="18" charset="0"/>
                                      <a:ea typeface="Cambria Math" panose="02040503050406030204" pitchFamily="18" charset="0"/>
                                    </a:rPr>
                                    <m:t>0</m:t>
                                  </m:r>
                                </m:sub>
                              </m:sSub>
                            </m:num>
                            <m:den>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ℒ</m:t>
                                  </m:r>
                                </m:e>
                                <m:sub>
                                  <m:r>
                                    <a:rPr lang="en-US" sz="1200" b="0" i="1" smtClean="0">
                                      <a:latin typeface="Cambria Math" panose="02040503050406030204" pitchFamily="18" charset="0"/>
                                      <a:ea typeface="Cambria Math" panose="02040503050406030204" pitchFamily="18" charset="0"/>
                                    </a:rPr>
                                    <m:t>1</m:t>
                                  </m:r>
                                </m:sub>
                              </m:sSub>
                            </m:den>
                          </m:f>
                        </m:e>
                      </m:func>
                      <m:r>
                        <a:rPr lang="en-US" sz="1200" b="0" i="1" smtClean="0">
                          <a:solidFill>
                            <a:schemeClr val="tx1"/>
                          </a:solidFill>
                          <a:latin typeface="Cambria Math" panose="02040503050406030204" pitchFamily="18" charset="0"/>
                          <a:ea typeface="Cambria Math" panose="02040503050406030204" pitchFamily="18" charset="0"/>
                        </a:rPr>
                        <m:t>=−2[</m:t>
                      </m:r>
                      <m:func>
                        <m:funcPr>
                          <m:ctrlPr>
                            <a:rPr lang="en-US" sz="1200" b="0" i="1" smtClean="0">
                              <a:solidFill>
                                <a:schemeClr val="tx1"/>
                              </a:solidFill>
                              <a:latin typeface="Cambria Math" panose="02040503050406030204" pitchFamily="18" charset="0"/>
                              <a:ea typeface="Cambria Math" panose="02040503050406030204" pitchFamily="18" charset="0"/>
                            </a:rPr>
                          </m:ctrlPr>
                        </m:funcPr>
                        <m:fName>
                          <m:r>
                            <m:rPr>
                              <m:sty m:val="p"/>
                            </m:rPr>
                            <a:rPr lang="en-US" sz="1200" b="0" i="0" smtClean="0">
                              <a:solidFill>
                                <a:schemeClr val="tx1"/>
                              </a:solidFill>
                              <a:latin typeface="Cambria Math" panose="02040503050406030204" pitchFamily="18" charset="0"/>
                              <a:ea typeface="Cambria Math" panose="02040503050406030204" pitchFamily="18" charset="0"/>
                            </a:rPr>
                            <m:t>ln</m:t>
                          </m:r>
                        </m:fName>
                        <m:e>
                          <m:sSub>
                            <m:sSubPr>
                              <m:ctrlPr>
                                <a:rPr lang="en-US" sz="1200" i="1">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ℒ</m:t>
                              </m:r>
                            </m:e>
                            <m:sub>
                              <m:r>
                                <a:rPr lang="en-US" sz="1200" i="1">
                                  <a:latin typeface="Cambria Math" panose="02040503050406030204" pitchFamily="18" charset="0"/>
                                  <a:ea typeface="Cambria Math" panose="02040503050406030204" pitchFamily="18" charset="0"/>
                                </a:rPr>
                                <m:t>0</m:t>
                              </m:r>
                            </m:sub>
                          </m:sSub>
                          <m:r>
                            <a:rPr lang="en-US" sz="1200" b="0" i="1" smtClean="0">
                              <a:latin typeface="Cambria Math" panose="02040503050406030204" pitchFamily="18" charset="0"/>
                              <a:ea typeface="Cambria Math" panose="02040503050406030204" pitchFamily="18" charset="0"/>
                            </a:rPr>
                            <m:t>)</m:t>
                          </m:r>
                        </m:e>
                      </m:func>
                      <m:r>
                        <a:rPr lang="en-US" sz="1200" b="0" i="1" smtClean="0">
                          <a:solidFill>
                            <a:schemeClr val="tx1"/>
                          </a:solidFill>
                          <a:latin typeface="Cambria Math" panose="02040503050406030204" pitchFamily="18" charset="0"/>
                          <a:ea typeface="Cambria Math" panose="02040503050406030204" pitchFamily="18" charset="0"/>
                        </a:rPr>
                        <m:t>−</m:t>
                      </m:r>
                      <m:func>
                        <m:funcPr>
                          <m:ctrlPr>
                            <a:rPr lang="en-US" sz="1200" b="0" i="1" smtClean="0">
                              <a:solidFill>
                                <a:schemeClr val="tx1"/>
                              </a:solidFill>
                              <a:latin typeface="Cambria Math" panose="02040503050406030204" pitchFamily="18" charset="0"/>
                              <a:ea typeface="Cambria Math" panose="02040503050406030204" pitchFamily="18" charset="0"/>
                            </a:rPr>
                          </m:ctrlPr>
                        </m:funcPr>
                        <m:fName>
                          <m:r>
                            <m:rPr>
                              <m:sty m:val="p"/>
                            </m:rPr>
                            <a:rPr lang="en-US" sz="1200" b="0" i="0" smtClean="0">
                              <a:solidFill>
                                <a:schemeClr val="tx1"/>
                              </a:solidFill>
                              <a:latin typeface="Cambria Math" panose="02040503050406030204" pitchFamily="18" charset="0"/>
                              <a:ea typeface="Cambria Math" panose="02040503050406030204" pitchFamily="18" charset="0"/>
                            </a:rPr>
                            <m:t>ln</m:t>
                          </m:r>
                        </m:fName>
                        <m:e>
                          <m:r>
                            <a:rPr lang="en-US" sz="1200" b="0" i="1" smtClean="0">
                              <a:solidFill>
                                <a:schemeClr val="tx1"/>
                              </a:solidFill>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ℒ</m:t>
                              </m:r>
                            </m:e>
                            <m:sub>
                              <m:r>
                                <a:rPr lang="en-US" sz="1200" b="0" i="1" smtClean="0">
                                  <a:latin typeface="Cambria Math" panose="02040503050406030204" pitchFamily="18" charset="0"/>
                                  <a:ea typeface="Cambria Math" panose="02040503050406030204" pitchFamily="18" charset="0"/>
                                </a:rPr>
                                <m:t>1</m:t>
                              </m:r>
                            </m:sub>
                          </m:sSub>
                          <m:r>
                            <a:rPr lang="en-US" sz="1200" b="0" i="1" smtClean="0">
                              <a:solidFill>
                                <a:schemeClr val="tx1"/>
                              </a:solidFill>
                              <a:latin typeface="Cambria Math" panose="02040503050406030204" pitchFamily="18" charset="0"/>
                              <a:ea typeface="Cambria Math" panose="02040503050406030204" pitchFamily="18" charset="0"/>
                            </a:rPr>
                            <m:t>)</m:t>
                          </m:r>
                        </m:e>
                      </m:func>
                      <m:r>
                        <a:rPr lang="en-US" sz="1200" b="0" i="1" smtClean="0">
                          <a:solidFill>
                            <a:schemeClr val="tx1"/>
                          </a:solidFill>
                          <a:latin typeface="Cambria Math" panose="02040503050406030204" pitchFamily="18" charset="0"/>
                          <a:ea typeface="Cambria Math" panose="02040503050406030204" pitchFamily="18" charset="0"/>
                        </a:rPr>
                        <m:t>]</m:t>
                      </m:r>
                    </m:oMath>
                  </m:oMathPara>
                </a14:m>
                <a:endParaRPr lang="en-US" sz="1200" dirty="0">
                  <a:solidFill>
                    <a:schemeClr val="tx1"/>
                  </a:solidFill>
                </a:endParaRPr>
              </a:p>
              <a:p>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ℒ</m:t>
                        </m:r>
                      </m:e>
                      <m:sub>
                        <m:r>
                          <a:rPr lang="en-US" sz="1200" i="1">
                            <a:latin typeface="Cambria Math" panose="02040503050406030204" pitchFamily="18" charset="0"/>
                            <a:ea typeface="Cambria Math" panose="02040503050406030204" pitchFamily="18" charset="0"/>
                          </a:rPr>
                          <m:t>0</m:t>
                        </m:r>
                      </m:sub>
                    </m:sSub>
                  </m:oMath>
                </a14:m>
                <a:r>
                  <a:rPr lang="en-US" sz="1200" dirty="0">
                    <a:solidFill>
                      <a:schemeClr val="tx1"/>
                    </a:solidFill>
                  </a:rPr>
                  <a:t>: likelihood under</a:t>
                </a:r>
                <a:r>
                  <a:rPr lang="en-US" sz="1200" dirty="0">
                    <a:ea typeface="Cambria Math" panose="02040503050406030204" pitchFamily="18" charset="0"/>
                  </a:rPr>
                  <a:t> </a:t>
                </a: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𝐻</m:t>
                        </m:r>
                      </m:e>
                      <m:sub>
                        <m:r>
                          <a:rPr lang="en-US" sz="1200" i="1">
                            <a:latin typeface="Cambria Math" panose="02040503050406030204" pitchFamily="18" charset="0"/>
                            <a:ea typeface="Cambria Math" panose="02040503050406030204" pitchFamily="18" charset="0"/>
                          </a:rPr>
                          <m:t>0</m:t>
                        </m:r>
                      </m:sub>
                    </m:sSub>
                  </m:oMath>
                </a14:m>
                <a:r>
                  <a:rPr lang="en-US" sz="1200" dirty="0">
                    <a:solidFill>
                      <a:schemeClr val="tx1"/>
                    </a:solidFill>
                  </a:rPr>
                  <a:t> (null hypothesis)</a:t>
                </a:r>
              </a:p>
              <a:p>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ℒ</m:t>
                        </m:r>
                      </m:e>
                      <m:sub>
                        <m:r>
                          <a:rPr lang="en-US" sz="1200" b="0" i="1" smtClean="0">
                            <a:latin typeface="Cambria Math" panose="02040503050406030204" pitchFamily="18" charset="0"/>
                            <a:ea typeface="Cambria Math" panose="02040503050406030204" pitchFamily="18" charset="0"/>
                          </a:rPr>
                          <m:t>1</m:t>
                        </m:r>
                      </m:sub>
                    </m:sSub>
                  </m:oMath>
                </a14:m>
                <a:r>
                  <a:rPr lang="en-US" sz="1200" dirty="0"/>
                  <a:t>: likelihood under</a:t>
                </a:r>
                <a:r>
                  <a:rPr lang="en-US" sz="1200" dirty="0">
                    <a:ea typeface="Cambria Math" panose="02040503050406030204" pitchFamily="18" charset="0"/>
                  </a:rPr>
                  <a:t> </a:t>
                </a: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𝐻</m:t>
                        </m:r>
                      </m:e>
                      <m:sub>
                        <m:r>
                          <a:rPr lang="en-US" sz="1200" b="0" i="1" smtClean="0">
                            <a:latin typeface="Cambria Math" panose="02040503050406030204" pitchFamily="18" charset="0"/>
                            <a:ea typeface="Cambria Math" panose="02040503050406030204" pitchFamily="18" charset="0"/>
                          </a:rPr>
                          <m:t>1</m:t>
                        </m:r>
                      </m:sub>
                    </m:sSub>
                  </m:oMath>
                </a14:m>
                <a:r>
                  <a:rPr lang="en-US" sz="1200" dirty="0"/>
                  <a:t> (alternative hypothesis)</a:t>
                </a:r>
              </a:p>
            </p:txBody>
          </p:sp>
        </mc:Choice>
        <mc:Fallback xmlns="">
          <p:sp>
            <p:nvSpPr>
              <p:cNvPr id="31" name="TextBox 30">
                <a:extLst>
                  <a:ext uri="{FF2B5EF4-FFF2-40B4-BE49-F238E27FC236}">
                    <a16:creationId xmlns:a16="http://schemas.microsoft.com/office/drawing/2014/main" id="{0B8D065E-6EC8-B0D4-8CC2-CFE37979212E}"/>
                  </a:ext>
                </a:extLst>
              </p:cNvPr>
              <p:cNvSpPr txBox="1">
                <a:spLocks noRot="1" noChangeAspect="1" noMove="1" noResize="1" noEditPoints="1" noAdjustHandles="1" noChangeArrowheads="1" noChangeShapeType="1" noTextEdit="1"/>
              </p:cNvSpPr>
              <p:nvPr/>
            </p:nvSpPr>
            <p:spPr>
              <a:xfrm>
                <a:off x="1147904" y="1346155"/>
                <a:ext cx="6801291" cy="838756"/>
              </a:xfrm>
              <a:prstGeom prst="rect">
                <a:avLst/>
              </a:prstGeom>
              <a:blipFill>
                <a:blip r:embed="rId3"/>
                <a:stretch>
                  <a:fillRect b="-4545"/>
                </a:stretch>
              </a:blipFill>
            </p:spPr>
            <p:txBody>
              <a:bodyPr/>
              <a:lstStyle/>
              <a:p>
                <a:r>
                  <a:rPr lang="en-US">
                    <a:noFill/>
                  </a:rPr>
                  <a:t> </a:t>
                </a:r>
              </a:p>
            </p:txBody>
          </p:sp>
        </mc:Fallback>
      </mc:AlternateContent>
      <p:sp>
        <p:nvSpPr>
          <p:cNvPr id="77" name="Rounded Rectangle 76">
            <a:extLst>
              <a:ext uri="{FF2B5EF4-FFF2-40B4-BE49-F238E27FC236}">
                <a16:creationId xmlns:a16="http://schemas.microsoft.com/office/drawing/2014/main" id="{3D8F53BF-97FF-9063-8A92-279EF8A2F529}"/>
              </a:ext>
            </a:extLst>
          </p:cNvPr>
          <p:cNvSpPr/>
          <p:nvPr/>
        </p:nvSpPr>
        <p:spPr>
          <a:xfrm>
            <a:off x="786149" y="3990051"/>
            <a:ext cx="7531074" cy="378334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8" name="TextBox 77">
            <a:extLst>
              <a:ext uri="{FF2B5EF4-FFF2-40B4-BE49-F238E27FC236}">
                <a16:creationId xmlns:a16="http://schemas.microsoft.com/office/drawing/2014/main" id="{77230D8F-F9AE-3C30-9F68-772404D7B36F}"/>
              </a:ext>
            </a:extLst>
          </p:cNvPr>
          <p:cNvSpPr txBox="1"/>
          <p:nvPr/>
        </p:nvSpPr>
        <p:spPr>
          <a:xfrm>
            <a:off x="2334006" y="4185322"/>
            <a:ext cx="4475988" cy="338554"/>
          </a:xfrm>
          <a:prstGeom prst="rect">
            <a:avLst/>
          </a:prstGeom>
          <a:noFill/>
        </p:spPr>
        <p:txBody>
          <a:bodyPr wrap="square" rtlCol="0" anchor="ctr">
            <a:spAutoFit/>
          </a:bodyPr>
          <a:lstStyle/>
          <a:p>
            <a:pPr algn="ctr"/>
            <a:r>
              <a:rPr lang="en-US" sz="1600" b="1" dirty="0"/>
              <a:t>LRT Procedures</a:t>
            </a:r>
            <a:endParaRPr lang="en-US" sz="1600" dirty="0"/>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B452711-776B-3E30-8C94-80C4FC80D5BE}"/>
                  </a:ext>
                </a:extLst>
              </p:cNvPr>
              <p:cNvSpPr txBox="1"/>
              <p:nvPr/>
            </p:nvSpPr>
            <p:spPr>
              <a:xfrm>
                <a:off x="4135060" y="5023895"/>
                <a:ext cx="4041782" cy="1313090"/>
              </a:xfrm>
              <a:prstGeom prst="rect">
                <a:avLst/>
              </a:prstGeom>
              <a:noFill/>
            </p:spPr>
            <p:txBody>
              <a:bodyPr wrap="square" rtlCol="0">
                <a:spAutoFit/>
              </a:bodyPr>
              <a:lstStyle/>
              <a:p>
                <a:pPr marL="342900" indent="-342900">
                  <a:buAutoNum type="arabicPeriod"/>
                </a:pPr>
                <a:r>
                  <a:rPr lang="en-US" sz="1600" dirty="0"/>
                  <a:t>Specify </a:t>
                </a: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𝐻</m:t>
                        </m:r>
                      </m:e>
                      <m:sub>
                        <m:r>
                          <a:rPr lang="en-US" sz="1600" i="1">
                            <a:latin typeface="Cambria Math" panose="02040503050406030204" pitchFamily="18" charset="0"/>
                            <a:ea typeface="Cambria Math" panose="02040503050406030204" pitchFamily="18" charset="0"/>
                          </a:rPr>
                          <m:t>0</m:t>
                        </m:r>
                      </m:sub>
                    </m:sSub>
                  </m:oMath>
                </a14:m>
                <a:r>
                  <a:rPr lang="en-US" sz="1600" dirty="0"/>
                  <a:t> and </a:t>
                </a:r>
                <a14:m>
                  <m:oMath xmlns:m="http://schemas.openxmlformats.org/officeDocument/2006/math">
                    <m:sSub>
                      <m:sSubPr>
                        <m:ctrlPr>
                          <a:rPr lang="en-US" sz="1600" i="1" smtClean="0">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𝐻</m:t>
                        </m:r>
                      </m:e>
                      <m:sub>
                        <m:r>
                          <a:rPr lang="en-US" sz="1600" b="0" i="1" smtClean="0">
                            <a:latin typeface="Cambria Math" panose="02040503050406030204" pitchFamily="18" charset="0"/>
                            <a:ea typeface="Cambria Math" panose="02040503050406030204" pitchFamily="18" charset="0"/>
                          </a:rPr>
                          <m:t>1</m:t>
                        </m:r>
                      </m:sub>
                    </m:sSub>
                  </m:oMath>
                </a14:m>
                <a:endParaRPr lang="en-US" sz="1600" dirty="0"/>
              </a:p>
              <a:p>
                <a:pPr marL="342900" indent="-342900">
                  <a:buFontTx/>
                  <a:buAutoNum type="arabicPeriod"/>
                </a:pPr>
                <a:r>
                  <a:rPr lang="en-US" sz="1600" dirty="0"/>
                  <a:t>Calculate </a:t>
                </a:r>
                <a14:m>
                  <m:oMath xmlns:m="http://schemas.openxmlformats.org/officeDocument/2006/math">
                    <m:r>
                      <a:rPr lang="en-US" sz="1600" i="1">
                        <a:latin typeface="Cambria Math" panose="02040503050406030204" pitchFamily="18" charset="0"/>
                        <a:ea typeface="Cambria Math" panose="02040503050406030204" pitchFamily="18" charset="0"/>
                      </a:rPr>
                      <m:t>𝜆</m:t>
                    </m:r>
                    <m:r>
                      <a:rPr lang="en-US" sz="1600" i="1">
                        <a:latin typeface="Cambria Math" panose="02040503050406030204" pitchFamily="18" charset="0"/>
                        <a:ea typeface="Cambria Math" panose="02040503050406030204" pitchFamily="18" charset="0"/>
                      </a:rPr>
                      <m:t>=−2</m:t>
                    </m:r>
                    <m:d>
                      <m:dPr>
                        <m:begChr m:val="["/>
                        <m:endChr m:val="]"/>
                        <m:ctrlPr>
                          <a:rPr lang="en-US" sz="1600" i="1">
                            <a:latin typeface="Cambria Math" panose="02040503050406030204" pitchFamily="18" charset="0"/>
                            <a:ea typeface="Cambria Math" panose="02040503050406030204" pitchFamily="18" charset="0"/>
                          </a:rPr>
                        </m:ctrlPr>
                      </m:dPr>
                      <m:e>
                        <m:func>
                          <m:funcPr>
                            <m:ctrlPr>
                              <a:rPr lang="en-US" sz="1600" i="1">
                                <a:latin typeface="Cambria Math" panose="02040503050406030204" pitchFamily="18" charset="0"/>
                                <a:ea typeface="Cambria Math" panose="02040503050406030204" pitchFamily="18" charset="0"/>
                              </a:rPr>
                            </m:ctrlPr>
                          </m:funcPr>
                          <m:fName>
                            <m:r>
                              <m:rPr>
                                <m:sty m:val="p"/>
                              </m:rPr>
                              <a:rPr lang="en-US" sz="1600">
                                <a:latin typeface="Cambria Math" panose="02040503050406030204" pitchFamily="18" charset="0"/>
                                <a:ea typeface="Cambria Math" panose="02040503050406030204" pitchFamily="18" charset="0"/>
                              </a:rPr>
                              <m:t>ln</m:t>
                            </m:r>
                          </m:fName>
                          <m:e>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ℒ</m:t>
                                </m:r>
                              </m:e>
                              <m:sub>
                                <m:r>
                                  <a:rPr lang="en-US" sz="1600" i="1">
                                    <a:latin typeface="Cambria Math" panose="02040503050406030204" pitchFamily="18" charset="0"/>
                                    <a:ea typeface="Cambria Math" panose="02040503050406030204" pitchFamily="18" charset="0"/>
                                  </a:rPr>
                                  <m:t>0</m:t>
                                </m:r>
                              </m:sub>
                            </m:sSub>
                            <m:r>
                              <a:rPr lang="en-US" sz="1600" i="1">
                                <a:latin typeface="Cambria Math" panose="02040503050406030204" pitchFamily="18" charset="0"/>
                                <a:ea typeface="Cambria Math" panose="02040503050406030204" pitchFamily="18" charset="0"/>
                              </a:rPr>
                              <m:t>)</m:t>
                            </m:r>
                          </m:e>
                        </m:func>
                        <m:r>
                          <a:rPr lang="en-US" sz="1600" i="1">
                            <a:latin typeface="Cambria Math" panose="02040503050406030204" pitchFamily="18" charset="0"/>
                            <a:ea typeface="Cambria Math" panose="02040503050406030204" pitchFamily="18" charset="0"/>
                          </a:rPr>
                          <m:t>−</m:t>
                        </m:r>
                        <m:func>
                          <m:funcPr>
                            <m:ctrlPr>
                              <a:rPr lang="en-US" sz="1600" i="1">
                                <a:latin typeface="Cambria Math" panose="02040503050406030204" pitchFamily="18" charset="0"/>
                                <a:ea typeface="Cambria Math" panose="02040503050406030204" pitchFamily="18" charset="0"/>
                              </a:rPr>
                            </m:ctrlPr>
                          </m:funcPr>
                          <m:fName>
                            <m:r>
                              <m:rPr>
                                <m:sty m:val="p"/>
                              </m:rPr>
                              <a:rPr lang="en-US" sz="1600">
                                <a:latin typeface="Cambria Math" panose="02040503050406030204" pitchFamily="18" charset="0"/>
                                <a:ea typeface="Cambria Math" panose="02040503050406030204" pitchFamily="18" charset="0"/>
                              </a:rPr>
                              <m:t>ln</m:t>
                            </m:r>
                          </m:fName>
                          <m:e>
                            <m:d>
                              <m:dPr>
                                <m:ctrlPr>
                                  <a:rPr lang="en-US" sz="1600" i="1">
                                    <a:latin typeface="Cambria Math" panose="02040503050406030204" pitchFamily="18" charset="0"/>
                                    <a:ea typeface="Cambria Math" panose="02040503050406030204" pitchFamily="18" charset="0"/>
                                  </a:rPr>
                                </m:ctrlPr>
                              </m:dPr>
                              <m:e>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ℒ</m:t>
                                    </m:r>
                                  </m:e>
                                  <m:sub>
                                    <m:r>
                                      <a:rPr lang="en-US" sz="1600" i="1">
                                        <a:latin typeface="Cambria Math" panose="02040503050406030204" pitchFamily="18" charset="0"/>
                                        <a:ea typeface="Cambria Math" panose="02040503050406030204" pitchFamily="18" charset="0"/>
                                      </a:rPr>
                                      <m:t>1</m:t>
                                    </m:r>
                                  </m:sub>
                                </m:sSub>
                              </m:e>
                            </m:d>
                          </m:e>
                        </m:func>
                      </m:e>
                    </m:d>
                  </m:oMath>
                </a14:m>
                <a:endParaRPr lang="en-US" sz="1600" dirty="0">
                  <a:ea typeface="Cambria Math" panose="02040503050406030204" pitchFamily="18" charset="0"/>
                </a:endParaRPr>
              </a:p>
              <a:p>
                <a:pPr marL="342900" indent="-342900">
                  <a:buFontTx/>
                  <a:buAutoNum type="arabicPeriod"/>
                </a:pPr>
                <a:r>
                  <a:rPr lang="en-US" sz="1600" dirty="0"/>
                  <a:t>Compare </a:t>
                </a:r>
                <a14:m>
                  <m:oMath xmlns:m="http://schemas.openxmlformats.org/officeDocument/2006/math">
                    <m:r>
                      <a:rPr lang="en-US" sz="1600" i="1">
                        <a:latin typeface="Cambria Math" panose="02040503050406030204" pitchFamily="18" charset="0"/>
                        <a:ea typeface="Cambria Math" panose="02040503050406030204" pitchFamily="18" charset="0"/>
                      </a:rPr>
                      <m:t>𝜆</m:t>
                    </m:r>
                  </m:oMath>
                </a14:m>
                <a:r>
                  <a:rPr lang="en-US" sz="1600" dirty="0"/>
                  <a:t> to </a:t>
                </a:r>
                <a14:m>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ea typeface="Cambria Math" panose="02040503050406030204" pitchFamily="18" charset="0"/>
                          </a:rPr>
                          <m:t>𝜒</m:t>
                        </m:r>
                      </m:e>
                      <m:sup>
                        <m:r>
                          <a:rPr lang="en-US" sz="1600" i="1">
                            <a:latin typeface="Cambria Math" panose="02040503050406030204" pitchFamily="18" charset="0"/>
                          </a:rPr>
                          <m:t>2</m:t>
                        </m:r>
                      </m:sup>
                    </m:sSup>
                  </m:oMath>
                </a14:m>
                <a:r>
                  <a:rPr lang="en-US" sz="1600" dirty="0"/>
                  <a:t> distribution</a:t>
                </a:r>
              </a:p>
              <a:p>
                <a:pPr marL="342900" indent="-342900">
                  <a:buFontTx/>
                  <a:buAutoNum type="arabicPeriod"/>
                </a:pPr>
                <a:r>
                  <a:rPr lang="en-US" sz="1600" dirty="0"/>
                  <a:t>Reject </a:t>
                </a: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𝐻</m:t>
                        </m:r>
                      </m:e>
                      <m:sub>
                        <m:r>
                          <a:rPr lang="en-US" sz="1600" i="1">
                            <a:latin typeface="Cambria Math" panose="02040503050406030204" pitchFamily="18" charset="0"/>
                            <a:ea typeface="Cambria Math" panose="02040503050406030204" pitchFamily="18" charset="0"/>
                          </a:rPr>
                          <m:t>0</m:t>
                        </m:r>
                      </m:sub>
                    </m:sSub>
                  </m:oMath>
                </a14:m>
                <a:r>
                  <a:rPr lang="en-US" sz="1600" dirty="0"/>
                  <a:t> if </a:t>
                </a:r>
                <a14:m>
                  <m:oMath xmlns:m="http://schemas.openxmlformats.org/officeDocument/2006/math">
                    <m:r>
                      <a:rPr lang="en-US" sz="1600" i="1">
                        <a:latin typeface="Cambria Math" panose="02040503050406030204" pitchFamily="18" charset="0"/>
                        <a:ea typeface="Cambria Math" panose="02040503050406030204" pitchFamily="18" charset="0"/>
                      </a:rPr>
                      <m:t>𝜆</m:t>
                    </m:r>
                  </m:oMath>
                </a14:m>
                <a:r>
                  <a:rPr lang="en-US" sz="1600" dirty="0"/>
                  <a:t> falls into the rejection region</a:t>
                </a:r>
              </a:p>
            </p:txBody>
          </p:sp>
        </mc:Choice>
        <mc:Fallback xmlns="">
          <p:sp>
            <p:nvSpPr>
              <p:cNvPr id="19" name="TextBox 18">
                <a:extLst>
                  <a:ext uri="{FF2B5EF4-FFF2-40B4-BE49-F238E27FC236}">
                    <a16:creationId xmlns:a16="http://schemas.microsoft.com/office/drawing/2014/main" id="{CB452711-776B-3E30-8C94-80C4FC80D5BE}"/>
                  </a:ext>
                </a:extLst>
              </p:cNvPr>
              <p:cNvSpPr txBox="1">
                <a:spLocks noRot="1" noChangeAspect="1" noMove="1" noResize="1" noEditPoints="1" noAdjustHandles="1" noChangeArrowheads="1" noChangeShapeType="1" noTextEdit="1"/>
              </p:cNvSpPr>
              <p:nvPr/>
            </p:nvSpPr>
            <p:spPr>
              <a:xfrm>
                <a:off x="4135060" y="5023895"/>
                <a:ext cx="4041782" cy="1313090"/>
              </a:xfrm>
              <a:prstGeom prst="rect">
                <a:avLst/>
              </a:prstGeom>
              <a:blipFill>
                <a:blip r:embed="rId4"/>
                <a:stretch>
                  <a:fillRect l="-940" t="-952" b="-4762"/>
                </a:stretch>
              </a:blipFill>
            </p:spPr>
            <p:txBody>
              <a:bodyPr/>
              <a:lstStyle/>
              <a:p>
                <a:r>
                  <a:rPr lang="en-US">
                    <a:noFill/>
                  </a:rPr>
                  <a:t> </a:t>
                </a:r>
              </a:p>
            </p:txBody>
          </p:sp>
        </mc:Fallback>
      </mc:AlternateContent>
      <p:sp>
        <p:nvSpPr>
          <p:cNvPr id="5" name="Rounded Rectangle 4">
            <a:extLst>
              <a:ext uri="{FF2B5EF4-FFF2-40B4-BE49-F238E27FC236}">
                <a16:creationId xmlns:a16="http://schemas.microsoft.com/office/drawing/2014/main" id="{80115855-D168-B3A2-9E2F-9D66B3D9EE56}"/>
              </a:ext>
            </a:extLst>
          </p:cNvPr>
          <p:cNvSpPr/>
          <p:nvPr/>
        </p:nvSpPr>
        <p:spPr>
          <a:xfrm>
            <a:off x="763839" y="2406860"/>
            <a:ext cx="3691619" cy="128813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6" name="TextBox 5">
            <a:extLst>
              <a:ext uri="{FF2B5EF4-FFF2-40B4-BE49-F238E27FC236}">
                <a16:creationId xmlns:a16="http://schemas.microsoft.com/office/drawing/2014/main" id="{A1400033-B101-E2A4-B4B4-84C675573186}"/>
              </a:ext>
            </a:extLst>
          </p:cNvPr>
          <p:cNvSpPr txBox="1"/>
          <p:nvPr/>
        </p:nvSpPr>
        <p:spPr>
          <a:xfrm>
            <a:off x="297748" y="2510255"/>
            <a:ext cx="4475988" cy="338554"/>
          </a:xfrm>
          <a:prstGeom prst="rect">
            <a:avLst/>
          </a:prstGeom>
          <a:noFill/>
        </p:spPr>
        <p:txBody>
          <a:bodyPr wrap="square" rtlCol="0" anchor="ctr">
            <a:spAutoFit/>
          </a:bodyPr>
          <a:lstStyle/>
          <a:p>
            <a:pPr algn="ctr"/>
            <a:r>
              <a:rPr lang="en-US" sz="1600" b="1" dirty="0"/>
              <a:t>Properties</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AB4EDDB2-E924-B414-ABAC-4B2A2F6DC1C4}"/>
                  </a:ext>
                </a:extLst>
              </p:cNvPr>
              <p:cNvSpPr txBox="1"/>
              <p:nvPr/>
            </p:nvSpPr>
            <p:spPr>
              <a:xfrm>
                <a:off x="949020" y="2872304"/>
                <a:ext cx="3218243" cy="646331"/>
              </a:xfrm>
              <a:prstGeom prst="rect">
                <a:avLst/>
              </a:prstGeom>
              <a:noFill/>
            </p:spPr>
            <p:txBody>
              <a:bodyPr wrap="square">
                <a:spAutoFit/>
              </a:bodyPr>
              <a:lstStyle/>
              <a:p>
                <a:pPr marL="171450" indent="-171450">
                  <a:buFont typeface="Arial" panose="020B0604020202020204" pitchFamily="34" charset="0"/>
                  <a:buChar char="•"/>
                </a:pPr>
                <a14:m>
                  <m:oMath xmlns:m="http://schemas.openxmlformats.org/officeDocument/2006/math">
                    <m:r>
                      <a:rPr lang="en-US" sz="1200" i="1" smtClean="0">
                        <a:latin typeface="Cambria Math" panose="02040503050406030204" pitchFamily="18" charset="0"/>
                        <a:ea typeface="Cambria Math" panose="02040503050406030204" pitchFamily="18" charset="0"/>
                      </a:rPr>
                      <m:t>𝜆</m:t>
                    </m:r>
                  </m:oMath>
                </a14:m>
                <a:r>
                  <a:rPr lang="en-US" sz="1200" b="0" i="1" dirty="0">
                    <a:solidFill>
                      <a:schemeClr val="tx1"/>
                    </a:solidFill>
                    <a:latin typeface="Cambria Math" panose="02040503050406030204" pitchFamily="18" charset="0"/>
                    <a:ea typeface="Cambria Math" panose="02040503050406030204" pitchFamily="18" charset="0"/>
                  </a:rPr>
                  <a:t> </a:t>
                </a:r>
                <a:r>
                  <a:rPr lang="en-US" sz="1200" dirty="0"/>
                  <a:t>asymptotically follows </a:t>
                </a:r>
                <a14:m>
                  <m:oMath xmlns:m="http://schemas.openxmlformats.org/officeDocument/2006/math">
                    <m:sSup>
                      <m:sSupPr>
                        <m:ctrlPr>
                          <a:rPr lang="en-US" sz="1200" i="1" smtClean="0">
                            <a:latin typeface="Cambria Math" panose="02040503050406030204" pitchFamily="18" charset="0"/>
                          </a:rPr>
                        </m:ctrlPr>
                      </m:sSupPr>
                      <m:e>
                        <m:r>
                          <a:rPr lang="en-US" sz="1200" i="1" smtClean="0">
                            <a:latin typeface="Cambria Math" panose="02040503050406030204" pitchFamily="18" charset="0"/>
                            <a:ea typeface="Cambria Math" panose="02040503050406030204" pitchFamily="18" charset="0"/>
                          </a:rPr>
                          <m:t>𝜒</m:t>
                        </m:r>
                      </m:e>
                      <m:sup>
                        <m:r>
                          <a:rPr lang="en-US" sz="1200" b="0" i="1" smtClean="0">
                            <a:latin typeface="Cambria Math" panose="02040503050406030204" pitchFamily="18" charset="0"/>
                          </a:rPr>
                          <m:t>2</m:t>
                        </m:r>
                      </m:sup>
                    </m:sSup>
                  </m:oMath>
                </a14:m>
                <a:r>
                  <a:rPr lang="en-US" sz="1200" dirty="0"/>
                  <a:t> distribution</a:t>
                </a:r>
              </a:p>
              <a:p>
                <a:pPr marL="171450" indent="-171450">
                  <a:buFont typeface="Arial" panose="020B0604020202020204" pitchFamily="34" charset="0"/>
                  <a:buChar char="•"/>
                </a:pPr>
                <a:r>
                  <a:rPr lang="en-US" sz="1200" dirty="0"/>
                  <a:t>degree of freedom (</a:t>
                </a:r>
                <a:r>
                  <a:rPr lang="en-US" sz="1200" dirty="0" err="1"/>
                  <a:t>df</a:t>
                </a:r>
                <a:r>
                  <a:rPr lang="en-US" sz="1200" dirty="0"/>
                  <a:t>) </a:t>
                </a:r>
                <a14:m>
                  <m:oMath xmlns:m="http://schemas.openxmlformats.org/officeDocument/2006/math">
                    <m:r>
                      <a:rPr lang="en-US" sz="1200" b="0" i="1" smtClean="0">
                        <a:latin typeface="Cambria Math" panose="02040503050406030204" pitchFamily="18" charset="0"/>
                      </a:rPr>
                      <m:t>=</m:t>
                    </m:r>
                    <m:func>
                      <m:funcPr>
                        <m:ctrlPr>
                          <a:rPr lang="en-US" sz="1200" b="0" i="1" smtClean="0">
                            <a:latin typeface="Cambria Math" panose="02040503050406030204" pitchFamily="18" charset="0"/>
                          </a:rPr>
                        </m:ctrlPr>
                      </m:funcPr>
                      <m:fName>
                        <m:r>
                          <m:rPr>
                            <m:sty m:val="p"/>
                          </m:rPr>
                          <a:rPr lang="en-US" sz="1200" b="0" i="0" smtClean="0">
                            <a:latin typeface="Cambria Math" panose="02040503050406030204" pitchFamily="18" charset="0"/>
                          </a:rPr>
                          <m:t>dim</m:t>
                        </m:r>
                      </m:fName>
                      <m:e>
                        <m:d>
                          <m:dPr>
                            <m:ctrlPr>
                              <a:rPr lang="en-US" sz="1200" b="0" i="1" smtClean="0">
                                <a:latin typeface="Cambria Math" panose="02040503050406030204" pitchFamily="18" charset="0"/>
                              </a:rPr>
                            </m:ctrlPr>
                          </m:dPr>
                          <m:e>
                            <m:r>
                              <m:rPr>
                                <m:sty m:val="p"/>
                              </m:rPr>
                              <a:rPr lang="el-GR" sz="1200" b="0" i="1" smtClean="0">
                                <a:latin typeface="Cambria Math" panose="02040503050406030204" pitchFamily="18" charset="0"/>
                                <a:ea typeface="Cambria Math" panose="02040503050406030204" pitchFamily="18" charset="0"/>
                              </a:rPr>
                              <m:t>Θ</m:t>
                            </m:r>
                          </m:e>
                        </m:d>
                      </m:e>
                    </m:func>
                    <m:r>
                      <a:rPr lang="en-US" sz="1200" b="0" i="1" smtClean="0">
                        <a:latin typeface="Cambria Math" panose="02040503050406030204" pitchFamily="18" charset="0"/>
                        <a:ea typeface="Cambria Math" panose="02040503050406030204" pitchFamily="18" charset="0"/>
                      </a:rPr>
                      <m:t>−</m:t>
                    </m:r>
                    <m:func>
                      <m:funcPr>
                        <m:ctrlPr>
                          <a:rPr lang="en-US" sz="1200" b="0" i="1" smtClean="0">
                            <a:latin typeface="Cambria Math" panose="02040503050406030204" pitchFamily="18" charset="0"/>
                            <a:ea typeface="Cambria Math" panose="02040503050406030204" pitchFamily="18" charset="0"/>
                          </a:rPr>
                        </m:ctrlPr>
                      </m:funcPr>
                      <m:fName>
                        <m:r>
                          <m:rPr>
                            <m:sty m:val="p"/>
                          </m:rPr>
                          <a:rPr lang="en-US" sz="1200" b="0" i="0" smtClean="0">
                            <a:latin typeface="Cambria Math" panose="02040503050406030204" pitchFamily="18" charset="0"/>
                            <a:ea typeface="Cambria Math" panose="02040503050406030204" pitchFamily="18" charset="0"/>
                          </a:rPr>
                          <m:t>dim</m:t>
                        </m:r>
                      </m:fName>
                      <m:e>
                        <m:d>
                          <m:dPr>
                            <m:ctrlPr>
                              <a:rPr lang="en-US" sz="1200" b="0" i="1" smtClean="0">
                                <a:latin typeface="Cambria Math" panose="02040503050406030204" pitchFamily="18" charset="0"/>
                                <a:ea typeface="Cambria Math" panose="02040503050406030204" pitchFamily="18" charset="0"/>
                              </a:rPr>
                            </m:ctrlPr>
                          </m:dPr>
                          <m:e>
                            <m:sSub>
                              <m:sSubPr>
                                <m:ctrlPr>
                                  <a:rPr lang="en-US" sz="1200" b="0" i="1" smtClean="0">
                                    <a:latin typeface="Cambria Math" panose="02040503050406030204" pitchFamily="18" charset="0"/>
                                    <a:ea typeface="Cambria Math" panose="02040503050406030204" pitchFamily="18" charset="0"/>
                                  </a:rPr>
                                </m:ctrlPr>
                              </m:sSubPr>
                              <m:e>
                                <m:r>
                                  <m:rPr>
                                    <m:sty m:val="p"/>
                                  </m:rPr>
                                  <a:rPr lang="el-GR" sz="1200" b="0" i="1" smtClean="0">
                                    <a:latin typeface="Cambria Math" panose="02040503050406030204" pitchFamily="18" charset="0"/>
                                    <a:ea typeface="Cambria Math" panose="02040503050406030204" pitchFamily="18" charset="0"/>
                                  </a:rPr>
                                  <m:t>Θ</m:t>
                                </m:r>
                              </m:e>
                              <m:sub>
                                <m:r>
                                  <a:rPr lang="en-US" sz="1200" b="0" i="1" smtClean="0">
                                    <a:latin typeface="Cambria Math" panose="02040503050406030204" pitchFamily="18" charset="0"/>
                                    <a:ea typeface="Cambria Math" panose="02040503050406030204" pitchFamily="18" charset="0"/>
                                  </a:rPr>
                                  <m:t>0</m:t>
                                </m:r>
                              </m:sub>
                            </m:sSub>
                          </m:e>
                        </m:d>
                      </m:e>
                    </m:func>
                  </m:oMath>
                </a14:m>
                <a:endParaRPr lang="en-US" sz="1200" b="0" dirty="0">
                  <a:ea typeface="Cambria Math" panose="02040503050406030204" pitchFamily="18" charset="0"/>
                </a:endParaRPr>
              </a:p>
              <a:p>
                <a:pPr marL="171450" indent="-171450">
                  <a:buFont typeface="Arial" panose="020B0604020202020204" pitchFamily="34" charset="0"/>
                  <a:buChar char="•"/>
                </a:pPr>
                <a:r>
                  <a:rPr lang="en-US" sz="1200" dirty="0"/>
                  <a:t>Large </a:t>
                </a:r>
                <a14:m>
                  <m:oMath xmlns:m="http://schemas.openxmlformats.org/officeDocument/2006/math">
                    <m:r>
                      <a:rPr lang="en-US" sz="1200" b="0" i="1" smtClean="0">
                        <a:solidFill>
                          <a:schemeClr val="tx1"/>
                        </a:solidFill>
                        <a:latin typeface="Cambria Math" panose="02040503050406030204" pitchFamily="18" charset="0"/>
                        <a:ea typeface="Cambria Math" panose="02040503050406030204" pitchFamily="18" charset="0"/>
                      </a:rPr>
                      <m:t>𝜆</m:t>
                    </m:r>
                  </m:oMath>
                </a14:m>
                <a:r>
                  <a:rPr lang="en-US" sz="1200" b="0" i="1" dirty="0">
                    <a:solidFill>
                      <a:schemeClr val="tx1"/>
                    </a:solidFill>
                    <a:latin typeface="Cambria Math" panose="02040503050406030204" pitchFamily="18" charset="0"/>
                    <a:ea typeface="Cambria Math" panose="02040503050406030204" pitchFamily="18" charset="0"/>
                  </a:rPr>
                  <a:t> </a:t>
                </a:r>
                <a:r>
                  <a:rPr lang="en-US" sz="1200" dirty="0"/>
                  <a:t>values lead to the rejection of </a:t>
                </a: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𝐻</m:t>
                        </m:r>
                      </m:e>
                      <m:sub>
                        <m:r>
                          <a:rPr lang="en-US" sz="1200" i="1">
                            <a:latin typeface="Cambria Math" panose="02040503050406030204" pitchFamily="18" charset="0"/>
                            <a:ea typeface="Cambria Math" panose="02040503050406030204" pitchFamily="18" charset="0"/>
                          </a:rPr>
                          <m:t>0</m:t>
                        </m:r>
                      </m:sub>
                    </m:sSub>
                  </m:oMath>
                </a14:m>
                <a:r>
                  <a:rPr lang="en-US" sz="1200" dirty="0"/>
                  <a:t> </a:t>
                </a:r>
                <a:endParaRPr lang="en-US" sz="1200" b="0" i="1" dirty="0">
                  <a:solidFill>
                    <a:schemeClr val="tx1"/>
                  </a:solidFill>
                  <a:latin typeface="Cambria Math" panose="02040503050406030204" pitchFamily="18" charset="0"/>
                  <a:ea typeface="Cambria Math" panose="02040503050406030204" pitchFamily="18" charset="0"/>
                </a:endParaRPr>
              </a:p>
            </p:txBody>
          </p:sp>
        </mc:Choice>
        <mc:Fallback xmlns="">
          <p:sp>
            <p:nvSpPr>
              <p:cNvPr id="21" name="TextBox 20">
                <a:extLst>
                  <a:ext uri="{FF2B5EF4-FFF2-40B4-BE49-F238E27FC236}">
                    <a16:creationId xmlns:a16="http://schemas.microsoft.com/office/drawing/2014/main" id="{AB4EDDB2-E924-B414-ABAC-4B2A2F6DC1C4}"/>
                  </a:ext>
                </a:extLst>
              </p:cNvPr>
              <p:cNvSpPr txBox="1">
                <a:spLocks noRot="1" noChangeAspect="1" noMove="1" noResize="1" noEditPoints="1" noAdjustHandles="1" noChangeArrowheads="1" noChangeShapeType="1" noTextEdit="1"/>
              </p:cNvSpPr>
              <p:nvPr/>
            </p:nvSpPr>
            <p:spPr>
              <a:xfrm>
                <a:off x="949020" y="2872304"/>
                <a:ext cx="3218243" cy="646331"/>
              </a:xfrm>
              <a:prstGeom prst="rect">
                <a:avLst/>
              </a:prstGeom>
              <a:blipFill>
                <a:blip r:embed="rId10"/>
                <a:stretch>
                  <a:fillRect b="-5882"/>
                </a:stretch>
              </a:blipFill>
            </p:spPr>
            <p:txBody>
              <a:bodyPr/>
              <a:lstStyle/>
              <a:p>
                <a:r>
                  <a:rPr lang="en-US">
                    <a:noFill/>
                  </a:rPr>
                  <a:t> </a:t>
                </a:r>
              </a:p>
            </p:txBody>
          </p:sp>
        </mc:Fallback>
      </mc:AlternateContent>
      <p:sp>
        <p:nvSpPr>
          <p:cNvPr id="22" name="Rounded Rectangle 21">
            <a:extLst>
              <a:ext uri="{FF2B5EF4-FFF2-40B4-BE49-F238E27FC236}">
                <a16:creationId xmlns:a16="http://schemas.microsoft.com/office/drawing/2014/main" id="{B4EDAEBC-6AC1-CF7C-4E78-A7B1C66EE028}"/>
              </a:ext>
            </a:extLst>
          </p:cNvPr>
          <p:cNvSpPr/>
          <p:nvPr/>
        </p:nvSpPr>
        <p:spPr>
          <a:xfrm>
            <a:off x="4688544" y="2406859"/>
            <a:ext cx="3628679" cy="128813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3" name="TextBox 22">
            <a:extLst>
              <a:ext uri="{FF2B5EF4-FFF2-40B4-BE49-F238E27FC236}">
                <a16:creationId xmlns:a16="http://schemas.microsoft.com/office/drawing/2014/main" id="{67676B8D-E8B0-A58C-5A28-D3860792CA45}"/>
              </a:ext>
            </a:extLst>
          </p:cNvPr>
          <p:cNvSpPr txBox="1"/>
          <p:nvPr/>
        </p:nvSpPr>
        <p:spPr>
          <a:xfrm>
            <a:off x="4307327" y="2510255"/>
            <a:ext cx="4475988" cy="338554"/>
          </a:xfrm>
          <a:prstGeom prst="rect">
            <a:avLst/>
          </a:prstGeom>
          <a:noFill/>
        </p:spPr>
        <p:txBody>
          <a:bodyPr wrap="square" rtlCol="0" anchor="ctr">
            <a:spAutoFit/>
          </a:bodyPr>
          <a:lstStyle/>
          <a:p>
            <a:pPr algn="ctr"/>
            <a:r>
              <a:rPr lang="en-US" sz="1600" b="1" dirty="0"/>
              <a:t>Applications</a:t>
            </a:r>
          </a:p>
        </p:txBody>
      </p:sp>
      <p:sp>
        <p:nvSpPr>
          <p:cNvPr id="24" name="TextBox 23">
            <a:extLst>
              <a:ext uri="{FF2B5EF4-FFF2-40B4-BE49-F238E27FC236}">
                <a16:creationId xmlns:a16="http://schemas.microsoft.com/office/drawing/2014/main" id="{FDE50986-0B75-4A8B-1C21-44F942DD949A}"/>
              </a:ext>
            </a:extLst>
          </p:cNvPr>
          <p:cNvSpPr txBox="1"/>
          <p:nvPr/>
        </p:nvSpPr>
        <p:spPr>
          <a:xfrm>
            <a:off x="4958599" y="2881269"/>
            <a:ext cx="3218243" cy="646331"/>
          </a:xfrm>
          <a:prstGeom prst="rect">
            <a:avLst/>
          </a:prstGeom>
          <a:noFill/>
        </p:spPr>
        <p:txBody>
          <a:bodyPr wrap="square">
            <a:spAutoFit/>
          </a:bodyPr>
          <a:lstStyle/>
          <a:p>
            <a:pPr marL="171450" indent="-171450">
              <a:buFont typeface="Arial" panose="020B0604020202020204" pitchFamily="34" charset="0"/>
              <a:buChar char="•"/>
            </a:pPr>
            <a:r>
              <a:rPr lang="en-US" sz="1200" dirty="0"/>
              <a:t>Nest model comparison</a:t>
            </a:r>
          </a:p>
          <a:p>
            <a:pPr marL="171450" indent="-171450">
              <a:buFont typeface="Arial" panose="020B0604020202020204" pitchFamily="34" charset="0"/>
              <a:buChar char="•"/>
            </a:pPr>
            <a:r>
              <a:rPr lang="en-US" sz="1200" dirty="0"/>
              <a:t>Parameter significance testing</a:t>
            </a:r>
          </a:p>
          <a:p>
            <a:pPr marL="171450" indent="-171450">
              <a:buFont typeface="Arial" panose="020B0604020202020204" pitchFamily="34" charset="0"/>
              <a:buChar char="•"/>
            </a:pPr>
            <a:r>
              <a:rPr lang="en-US" sz="1200" dirty="0"/>
              <a:t>Goodness of fit assessment</a:t>
            </a:r>
          </a:p>
        </p:txBody>
      </p:sp>
      <p:pic>
        <p:nvPicPr>
          <p:cNvPr id="10" name="Picture 9">
            <a:extLst>
              <a:ext uri="{FF2B5EF4-FFF2-40B4-BE49-F238E27FC236}">
                <a16:creationId xmlns:a16="http://schemas.microsoft.com/office/drawing/2014/main" id="{05360FE6-D794-CAAB-5FB8-1AF94A1E30B3}"/>
              </a:ext>
            </a:extLst>
          </p:cNvPr>
          <p:cNvPicPr>
            <a:picLocks noChangeAspect="1"/>
          </p:cNvPicPr>
          <p:nvPr/>
        </p:nvPicPr>
        <p:blipFill>
          <a:blip r:embed="rId11"/>
          <a:stretch>
            <a:fillRect/>
          </a:stretch>
        </p:blipFill>
        <p:spPr>
          <a:xfrm>
            <a:off x="1088019" y="4490070"/>
            <a:ext cx="5127585" cy="3076551"/>
          </a:xfrm>
          <a:prstGeom prst="rect">
            <a:avLst/>
          </a:prstGeom>
        </p:spPr>
      </p:pic>
    </p:spTree>
    <p:extLst>
      <p:ext uri="{BB962C8B-B14F-4D97-AF65-F5344CB8AC3E}">
        <p14:creationId xmlns:p14="http://schemas.microsoft.com/office/powerpoint/2010/main" val="29032936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2352D8-779F-B8A1-06FE-C3DFEC81E289}"/>
              </a:ext>
            </a:extLst>
          </p:cNvPr>
          <p:cNvSpPr txBox="1"/>
          <p:nvPr/>
        </p:nvSpPr>
        <p:spPr>
          <a:xfrm>
            <a:off x="2334006" y="139038"/>
            <a:ext cx="4475988" cy="400110"/>
          </a:xfrm>
          <a:prstGeom prst="rect">
            <a:avLst/>
          </a:prstGeom>
          <a:noFill/>
        </p:spPr>
        <p:txBody>
          <a:bodyPr wrap="square" rtlCol="0" anchor="ctr">
            <a:spAutoFit/>
          </a:bodyPr>
          <a:lstStyle/>
          <a:p>
            <a:pPr algn="ctr"/>
            <a:r>
              <a:rPr lang="en-US" sz="2000" b="1" dirty="0"/>
              <a:t>Bayes Rule</a:t>
            </a:r>
          </a:p>
        </p:txBody>
      </p:sp>
      <p:sp>
        <p:nvSpPr>
          <p:cNvPr id="4" name="Rounded Rectangle 3">
            <a:extLst>
              <a:ext uri="{FF2B5EF4-FFF2-40B4-BE49-F238E27FC236}">
                <a16:creationId xmlns:a16="http://schemas.microsoft.com/office/drawing/2014/main" id="{5D826815-6AC3-D82C-644E-49A1B0F4D9EC}"/>
              </a:ext>
            </a:extLst>
          </p:cNvPr>
          <p:cNvSpPr/>
          <p:nvPr/>
        </p:nvSpPr>
        <p:spPr>
          <a:xfrm>
            <a:off x="786149" y="981518"/>
            <a:ext cx="7487739" cy="139270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 name="Rounded Rectangle 6">
            <a:extLst>
              <a:ext uri="{FF2B5EF4-FFF2-40B4-BE49-F238E27FC236}">
                <a16:creationId xmlns:a16="http://schemas.microsoft.com/office/drawing/2014/main" id="{2E556C71-CC47-3BA7-1D18-7E53612D307F}"/>
              </a:ext>
            </a:extLst>
          </p:cNvPr>
          <p:cNvSpPr/>
          <p:nvPr/>
        </p:nvSpPr>
        <p:spPr>
          <a:xfrm>
            <a:off x="786149" y="4426599"/>
            <a:ext cx="7465430" cy="324952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8" name="TextBox 7">
            <a:extLst>
              <a:ext uri="{FF2B5EF4-FFF2-40B4-BE49-F238E27FC236}">
                <a16:creationId xmlns:a16="http://schemas.microsoft.com/office/drawing/2014/main" id="{0CC82790-785E-6609-7611-CB579F4A3E55}"/>
              </a:ext>
            </a:extLst>
          </p:cNvPr>
          <p:cNvSpPr txBox="1"/>
          <p:nvPr/>
        </p:nvSpPr>
        <p:spPr>
          <a:xfrm>
            <a:off x="1785410" y="4507332"/>
            <a:ext cx="5350845" cy="338554"/>
          </a:xfrm>
          <a:prstGeom prst="rect">
            <a:avLst/>
          </a:prstGeom>
          <a:noFill/>
        </p:spPr>
        <p:txBody>
          <a:bodyPr wrap="square" rtlCol="0" anchor="ctr">
            <a:spAutoFit/>
          </a:bodyPr>
          <a:lstStyle/>
          <a:p>
            <a:pPr algn="ctr"/>
            <a:r>
              <a:rPr lang="en-US" sz="1600" b="1" dirty="0"/>
              <a:t>Bayes’ Rule Components: Prior, Likelihood, Posterior</a:t>
            </a:r>
            <a:endParaRPr lang="en-US" sz="1600" dirty="0"/>
          </a:p>
        </p:txBody>
      </p:sp>
      <p:sp>
        <p:nvSpPr>
          <p:cNvPr id="9" name="TextBox 8">
            <a:extLst>
              <a:ext uri="{FF2B5EF4-FFF2-40B4-BE49-F238E27FC236}">
                <a16:creationId xmlns:a16="http://schemas.microsoft.com/office/drawing/2014/main" id="{FA805C7D-6B0F-F4C3-A311-52A7116FC8E0}"/>
              </a:ext>
            </a:extLst>
          </p:cNvPr>
          <p:cNvSpPr txBox="1"/>
          <p:nvPr/>
        </p:nvSpPr>
        <p:spPr>
          <a:xfrm>
            <a:off x="5223752" y="4965530"/>
            <a:ext cx="2953089" cy="2123658"/>
          </a:xfrm>
          <a:prstGeom prst="rect">
            <a:avLst/>
          </a:prstGeom>
          <a:noFill/>
        </p:spPr>
        <p:txBody>
          <a:bodyPr wrap="square" rtlCol="0">
            <a:spAutoFit/>
          </a:bodyPr>
          <a:lstStyle/>
          <a:p>
            <a:pPr marL="171450" indent="-171450" algn="just">
              <a:buFont typeface="Arial" panose="020B0604020202020204" pitchFamily="34" charset="0"/>
              <a:buChar char="•"/>
            </a:pPr>
            <a:r>
              <a:rPr lang="en-US" sz="1200" b="1" dirty="0"/>
              <a:t>Prior:</a:t>
            </a:r>
            <a:r>
              <a:rPr lang="en-US" sz="1200" dirty="0"/>
              <a:t> Initial belief that only 1% of SNPs affect the trait (Model 1) and 99% do not (Model 2).</a:t>
            </a:r>
          </a:p>
          <a:p>
            <a:pPr marL="171450" indent="-171450" algn="just">
              <a:buFont typeface="Arial" panose="020B0604020202020204" pitchFamily="34" charset="0"/>
              <a:buChar char="•"/>
            </a:pPr>
            <a:r>
              <a:rPr lang="en-US" sz="1200" b="1" dirty="0"/>
              <a:t>Likelihood:</a:t>
            </a:r>
            <a:r>
              <a:rPr lang="en-US" sz="1200" dirty="0"/>
              <a:t> Probability of the observed data is higher under Model 1 (SNP affects trait) than under Model 2.</a:t>
            </a:r>
          </a:p>
          <a:p>
            <a:pPr marL="171450" indent="-171450" algn="just">
              <a:buFont typeface="Arial" panose="020B0604020202020204" pitchFamily="34" charset="0"/>
              <a:buChar char="•"/>
            </a:pPr>
            <a:r>
              <a:rPr lang="en-US" sz="1200" b="1" dirty="0"/>
              <a:t>Posterior:</a:t>
            </a:r>
            <a:r>
              <a:rPr lang="en-US" sz="1200" dirty="0"/>
              <a:t> Updated belief after seeing data shifts dramatically—Model 1’s probability rises to ~77%, reflecting strong evidence that the SNP affects the trait.</a:t>
            </a:r>
          </a:p>
        </p:txBody>
      </p:sp>
      <p:sp>
        <p:nvSpPr>
          <p:cNvPr id="10" name="Rounded Rectangle 9">
            <a:extLst>
              <a:ext uri="{FF2B5EF4-FFF2-40B4-BE49-F238E27FC236}">
                <a16:creationId xmlns:a16="http://schemas.microsoft.com/office/drawing/2014/main" id="{92554501-EE6C-B6BC-6DAA-6748EE132F96}"/>
              </a:ext>
            </a:extLst>
          </p:cNvPr>
          <p:cNvSpPr/>
          <p:nvPr/>
        </p:nvSpPr>
        <p:spPr>
          <a:xfrm>
            <a:off x="763839" y="2523591"/>
            <a:ext cx="7487739" cy="178336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10344929-4B7D-3203-AD1E-0FACBE27D1C4}"/>
              </a:ext>
            </a:extLst>
          </p:cNvPr>
          <p:cNvSpPr txBox="1"/>
          <p:nvPr/>
        </p:nvSpPr>
        <p:spPr>
          <a:xfrm>
            <a:off x="2291382" y="2575873"/>
            <a:ext cx="4475988" cy="338554"/>
          </a:xfrm>
          <a:prstGeom prst="rect">
            <a:avLst/>
          </a:prstGeom>
          <a:noFill/>
        </p:spPr>
        <p:txBody>
          <a:bodyPr wrap="square" rtlCol="0" anchor="ctr">
            <a:spAutoFit/>
          </a:bodyPr>
          <a:lstStyle/>
          <a:p>
            <a:pPr algn="ctr"/>
            <a:r>
              <a:rPr lang="en-US" sz="1600" b="1" dirty="0"/>
              <a:t>Key formula</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EBEA2EF-7A06-78C9-3DA7-E211CF204716}"/>
                  </a:ext>
                </a:extLst>
              </p:cNvPr>
              <p:cNvSpPr txBox="1"/>
              <p:nvPr/>
            </p:nvSpPr>
            <p:spPr>
              <a:xfrm>
                <a:off x="949021" y="2892825"/>
                <a:ext cx="4819481" cy="12911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ea typeface="Cambria Math" panose="02040503050406030204" pitchFamily="18" charset="0"/>
                        </a:rPr>
                        <m:t>𝑃</m:t>
                      </m:r>
                      <m:d>
                        <m:dPr>
                          <m:ctrlPr>
                            <a:rPr lang="en-US" sz="1100" b="0" i="1" smtClean="0">
                              <a:latin typeface="Cambria Math" panose="02040503050406030204" pitchFamily="18" charset="0"/>
                              <a:ea typeface="Cambria Math" panose="02040503050406030204" pitchFamily="18" charset="0"/>
                            </a:rPr>
                          </m:ctrlPr>
                        </m:dPr>
                        <m:e>
                          <m:r>
                            <a:rPr lang="en-US" sz="1100" b="0" i="1" smtClean="0">
                              <a:latin typeface="Cambria Math" panose="02040503050406030204" pitchFamily="18" charset="0"/>
                              <a:ea typeface="Cambria Math" panose="02040503050406030204" pitchFamily="18" charset="0"/>
                            </a:rPr>
                            <m:t>𝜃</m:t>
                          </m:r>
                        </m:e>
                        <m:e>
                          <m:r>
                            <a:rPr lang="en-US" sz="1100" b="0" i="1" smtClean="0">
                              <a:latin typeface="Cambria Math" panose="02040503050406030204" pitchFamily="18" charset="0"/>
                              <a:ea typeface="Cambria Math" panose="02040503050406030204" pitchFamily="18" charset="0"/>
                            </a:rPr>
                            <m:t>𝐷</m:t>
                          </m:r>
                        </m:e>
                      </m:d>
                      <m:r>
                        <a:rPr lang="en-US" sz="1100" b="0" i="1" smtClean="0">
                          <a:latin typeface="Cambria Math" panose="02040503050406030204" pitchFamily="18" charset="0"/>
                          <a:ea typeface="Cambria Math" panose="02040503050406030204" pitchFamily="18" charset="0"/>
                        </a:rPr>
                        <m:t>=</m:t>
                      </m:r>
                      <m:f>
                        <m:fPr>
                          <m:ctrlPr>
                            <a:rPr lang="en-US" sz="1100" b="0" i="1" smtClean="0">
                              <a:latin typeface="Cambria Math" panose="02040503050406030204" pitchFamily="18" charset="0"/>
                              <a:ea typeface="Cambria Math" panose="02040503050406030204" pitchFamily="18" charset="0"/>
                            </a:rPr>
                          </m:ctrlPr>
                        </m:fPr>
                        <m:num>
                          <m:r>
                            <a:rPr lang="en-US" sz="1100" b="0" i="1" smtClean="0">
                              <a:latin typeface="Cambria Math" panose="02040503050406030204" pitchFamily="18" charset="0"/>
                              <a:ea typeface="Cambria Math" panose="02040503050406030204" pitchFamily="18" charset="0"/>
                            </a:rPr>
                            <m:t>𝑃</m:t>
                          </m:r>
                          <m:r>
                            <a:rPr lang="en-US" sz="1100" b="0" i="1" smtClean="0">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𝐷</m:t>
                          </m:r>
                          <m:r>
                            <a:rPr lang="en-US" sz="1100" b="0" i="1" smtClean="0">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𝜃</m:t>
                          </m:r>
                          <m:r>
                            <a:rPr lang="en-US" sz="1100" b="0" i="1" smtClean="0">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𝑃</m:t>
                          </m:r>
                          <m:r>
                            <a:rPr lang="en-US" sz="1100" b="0" i="1" smtClean="0">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𝜃</m:t>
                          </m:r>
                          <m:r>
                            <a:rPr lang="en-US" sz="1100" b="0" i="1" smtClean="0">
                              <a:latin typeface="Cambria Math" panose="02040503050406030204" pitchFamily="18" charset="0"/>
                              <a:ea typeface="Cambria Math" panose="02040503050406030204" pitchFamily="18" charset="0"/>
                            </a:rPr>
                            <m:t>)</m:t>
                          </m:r>
                        </m:num>
                        <m:den>
                          <m:r>
                            <a:rPr lang="en-US" sz="1100" b="0" i="1" smtClean="0">
                              <a:latin typeface="Cambria Math" panose="02040503050406030204" pitchFamily="18" charset="0"/>
                              <a:ea typeface="Cambria Math" panose="02040503050406030204" pitchFamily="18" charset="0"/>
                            </a:rPr>
                            <m:t>𝑃</m:t>
                          </m:r>
                          <m:r>
                            <a:rPr lang="en-US" sz="1100" b="0" i="1" smtClean="0">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𝐷</m:t>
                          </m:r>
                          <m:r>
                            <a:rPr lang="en-US" sz="1100" b="0" i="1" smtClean="0">
                              <a:latin typeface="Cambria Math" panose="02040503050406030204" pitchFamily="18" charset="0"/>
                              <a:ea typeface="Cambria Math" panose="02040503050406030204" pitchFamily="18" charset="0"/>
                            </a:rPr>
                            <m:t>)</m:t>
                          </m:r>
                        </m:den>
                      </m:f>
                    </m:oMath>
                  </m:oMathPara>
                </a14:m>
                <a:endParaRPr lang="en-US" sz="1100" b="0" i="1" dirty="0">
                  <a:latin typeface="Cambria Math" panose="02040503050406030204" pitchFamily="18" charset="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r>
                      <a:rPr lang="en-US" sz="1100" i="1">
                        <a:latin typeface="Cambria Math" panose="02040503050406030204" pitchFamily="18" charset="0"/>
                        <a:ea typeface="Cambria Math" panose="02040503050406030204" pitchFamily="18" charset="0"/>
                      </a:rPr>
                      <m:t>𝑃</m:t>
                    </m:r>
                    <m:d>
                      <m:dPr>
                        <m:ctrlPr>
                          <a:rPr lang="en-US" sz="1100" i="1">
                            <a:latin typeface="Cambria Math" panose="02040503050406030204" pitchFamily="18" charset="0"/>
                            <a:ea typeface="Cambria Math" panose="02040503050406030204" pitchFamily="18" charset="0"/>
                          </a:rPr>
                        </m:ctrlPr>
                      </m:dPr>
                      <m:e>
                        <m:r>
                          <a:rPr lang="en-US" sz="1100" i="1">
                            <a:latin typeface="Cambria Math" panose="02040503050406030204" pitchFamily="18" charset="0"/>
                            <a:ea typeface="Cambria Math" panose="02040503050406030204" pitchFamily="18" charset="0"/>
                          </a:rPr>
                          <m:t>𝜃</m:t>
                        </m:r>
                      </m:e>
                      <m:e>
                        <m:r>
                          <a:rPr lang="en-US" sz="1100" i="1">
                            <a:latin typeface="Cambria Math" panose="02040503050406030204" pitchFamily="18" charset="0"/>
                            <a:ea typeface="Cambria Math" panose="02040503050406030204" pitchFamily="18" charset="0"/>
                          </a:rPr>
                          <m:t>𝐷</m:t>
                        </m:r>
                      </m:e>
                    </m:d>
                  </m:oMath>
                </a14:m>
                <a:r>
                  <a:rPr lang="en-US" sz="1100" dirty="0"/>
                  <a:t>: the posterior (probability of parameter </a:t>
                </a:r>
                <a14:m>
                  <m:oMath xmlns:m="http://schemas.openxmlformats.org/officeDocument/2006/math">
                    <m:r>
                      <a:rPr lang="en-US" sz="1100" i="1">
                        <a:latin typeface="Cambria Math" panose="02040503050406030204" pitchFamily="18" charset="0"/>
                        <a:ea typeface="Cambria Math" panose="02040503050406030204" pitchFamily="18" charset="0"/>
                      </a:rPr>
                      <m:t>𝜃</m:t>
                    </m:r>
                    <m:r>
                      <a:rPr lang="en-US" sz="1100" i="1">
                        <a:latin typeface="Cambria Math" panose="02040503050406030204" pitchFamily="18" charset="0"/>
                        <a:ea typeface="Cambria Math" panose="02040503050406030204" pitchFamily="18" charset="0"/>
                      </a:rPr>
                      <m:t> </m:t>
                    </m:r>
                  </m:oMath>
                </a14:m>
                <a:r>
                  <a:rPr lang="en-US" sz="1100" dirty="0"/>
                  <a:t>given data D)</a:t>
                </a:r>
              </a:p>
              <a:p>
                <a:pPr marL="171450" indent="-171450">
                  <a:buFont typeface="Arial" panose="020B0604020202020204" pitchFamily="34" charset="0"/>
                  <a:buChar char="•"/>
                </a:pPr>
                <a14:m>
                  <m:oMath xmlns:m="http://schemas.openxmlformats.org/officeDocument/2006/math">
                    <m:r>
                      <a:rPr lang="en-US" sz="1100" i="1">
                        <a:latin typeface="Cambria Math" panose="02040503050406030204" pitchFamily="18" charset="0"/>
                        <a:ea typeface="Cambria Math" panose="02040503050406030204" pitchFamily="18" charset="0"/>
                      </a:rPr>
                      <m:t>𝑃</m:t>
                    </m:r>
                    <m:d>
                      <m:dPr>
                        <m:ctrlPr>
                          <a:rPr lang="en-US" sz="1100" i="1">
                            <a:latin typeface="Cambria Math" panose="02040503050406030204" pitchFamily="18" charset="0"/>
                            <a:ea typeface="Cambria Math" panose="02040503050406030204" pitchFamily="18" charset="0"/>
                          </a:rPr>
                        </m:ctrlPr>
                      </m:dPr>
                      <m:e>
                        <m:r>
                          <a:rPr lang="en-US" sz="1100" i="1">
                            <a:latin typeface="Cambria Math" panose="02040503050406030204" pitchFamily="18" charset="0"/>
                            <a:ea typeface="Cambria Math" panose="02040503050406030204" pitchFamily="18" charset="0"/>
                          </a:rPr>
                          <m:t>𝐷</m:t>
                        </m:r>
                      </m:e>
                      <m:e>
                        <m:r>
                          <a:rPr lang="en-US" sz="1100" i="1">
                            <a:latin typeface="Cambria Math" panose="02040503050406030204" pitchFamily="18" charset="0"/>
                            <a:ea typeface="Cambria Math" panose="02040503050406030204" pitchFamily="18" charset="0"/>
                          </a:rPr>
                          <m:t>𝜃</m:t>
                        </m:r>
                      </m:e>
                    </m:d>
                    <m:r>
                      <a:rPr lang="en-US" sz="1100" b="0" i="0" smtClean="0">
                        <a:latin typeface="Cambria Math" panose="02040503050406030204" pitchFamily="18" charset="0"/>
                        <a:ea typeface="Cambria Math" panose="02040503050406030204" pitchFamily="18" charset="0"/>
                      </a:rPr>
                      <m:t>:</m:t>
                    </m:r>
                  </m:oMath>
                </a14:m>
                <a:r>
                  <a:rPr lang="en-US" sz="1100" dirty="0"/>
                  <a:t> the likelihood (probability of observing data D given parameter </a:t>
                </a:r>
                <a14:m>
                  <m:oMath xmlns:m="http://schemas.openxmlformats.org/officeDocument/2006/math">
                    <m:r>
                      <a:rPr lang="en-US" sz="1100" i="1">
                        <a:latin typeface="Cambria Math" panose="02040503050406030204" pitchFamily="18" charset="0"/>
                        <a:ea typeface="Cambria Math" panose="02040503050406030204" pitchFamily="18" charset="0"/>
                      </a:rPr>
                      <m:t>𝜃</m:t>
                    </m:r>
                  </m:oMath>
                </a14:m>
                <a:r>
                  <a:rPr lang="en-US" sz="1100" dirty="0"/>
                  <a:t>)</a:t>
                </a:r>
              </a:p>
              <a:p>
                <a:pPr marL="171450" indent="-171450">
                  <a:buFont typeface="Arial" panose="020B0604020202020204" pitchFamily="34" charset="0"/>
                  <a:buChar char="•"/>
                </a:pPr>
                <a14:m>
                  <m:oMath xmlns:m="http://schemas.openxmlformats.org/officeDocument/2006/math">
                    <m:r>
                      <m:rPr>
                        <m:sty m:val="p"/>
                      </m:rPr>
                      <a:rPr lang="en-US" sz="1100" b="0" i="0" smtClean="0">
                        <a:latin typeface="Cambria Math" panose="02040503050406030204" pitchFamily="18" charset="0"/>
                        <a:ea typeface="Cambria Math" panose="02040503050406030204" pitchFamily="18" charset="0"/>
                      </a:rPr>
                      <m:t>P</m:t>
                    </m:r>
                    <m:d>
                      <m:dPr>
                        <m:ctrlPr>
                          <a:rPr lang="en-US" sz="1100" b="0" i="1" smtClean="0">
                            <a:latin typeface="Cambria Math" panose="02040503050406030204" pitchFamily="18" charset="0"/>
                            <a:ea typeface="Cambria Math" panose="02040503050406030204" pitchFamily="18" charset="0"/>
                          </a:rPr>
                        </m:ctrlPr>
                      </m:dPr>
                      <m:e>
                        <m:r>
                          <a:rPr lang="en-US" sz="1100" i="1">
                            <a:latin typeface="Cambria Math" panose="02040503050406030204" pitchFamily="18" charset="0"/>
                            <a:ea typeface="Cambria Math" panose="02040503050406030204" pitchFamily="18" charset="0"/>
                          </a:rPr>
                          <m:t>𝜃</m:t>
                        </m:r>
                      </m:e>
                    </m:d>
                    <m:r>
                      <a:rPr lang="en-US" sz="1100" b="0" i="0" smtClean="0">
                        <a:latin typeface="Cambria Math" panose="02040503050406030204" pitchFamily="18" charset="0"/>
                        <a:ea typeface="Cambria Math" panose="02040503050406030204" pitchFamily="18" charset="0"/>
                      </a:rPr>
                      <m:t>:</m:t>
                    </m:r>
                  </m:oMath>
                </a14:m>
                <a:r>
                  <a:rPr lang="en-US" sz="1100" dirty="0"/>
                  <a:t> the prior (initial belief about parameter </a:t>
                </a:r>
                <a14:m>
                  <m:oMath xmlns:m="http://schemas.openxmlformats.org/officeDocument/2006/math">
                    <m:r>
                      <a:rPr lang="en-US" sz="1100" i="1">
                        <a:latin typeface="Cambria Math" panose="02040503050406030204" pitchFamily="18" charset="0"/>
                        <a:ea typeface="Cambria Math" panose="02040503050406030204" pitchFamily="18" charset="0"/>
                      </a:rPr>
                      <m:t>𝜃</m:t>
                    </m:r>
                  </m:oMath>
                </a14:m>
                <a:r>
                  <a:rPr lang="en-US" sz="1100" dirty="0"/>
                  <a:t>)</a:t>
                </a:r>
              </a:p>
              <a:p>
                <a:pPr marL="171450" indent="-171450">
                  <a:buFont typeface="Arial" panose="020B0604020202020204" pitchFamily="34" charset="0"/>
                  <a:buChar char="•"/>
                </a:pPr>
                <a14:m>
                  <m:oMath xmlns:m="http://schemas.openxmlformats.org/officeDocument/2006/math">
                    <m:r>
                      <a:rPr lang="en-US" sz="1100" b="0" i="1" smtClean="0">
                        <a:latin typeface="Cambria Math" panose="02040503050406030204" pitchFamily="18" charset="0"/>
                        <a:ea typeface="Cambria Math" panose="02040503050406030204" pitchFamily="18" charset="0"/>
                      </a:rPr>
                      <m:t>𝑃</m:t>
                    </m:r>
                    <m:r>
                      <a:rPr lang="en-US" sz="1100" b="0" i="1" smtClean="0">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𝐷</m:t>
                    </m:r>
                    <m:r>
                      <a:rPr lang="en-US" sz="1100" b="0" i="1" smtClean="0">
                        <a:latin typeface="Cambria Math" panose="02040503050406030204" pitchFamily="18" charset="0"/>
                        <a:ea typeface="Cambria Math" panose="02040503050406030204" pitchFamily="18" charset="0"/>
                      </a:rPr>
                      <m:t>)</m:t>
                    </m:r>
                  </m:oMath>
                </a14:m>
                <a:r>
                  <a:rPr lang="en-US" sz="1100" dirty="0"/>
                  <a:t>: the evidence/marginal likelihood (total probability of observing data D)</a:t>
                </a:r>
              </a:p>
              <a:p>
                <a:pPr marL="171450" indent="-171450">
                  <a:buFont typeface="Arial" panose="020B0604020202020204" pitchFamily="34" charset="0"/>
                  <a:buChar char="•"/>
                </a:pPr>
                <a:endParaRPr lang="en-US" sz="1100" b="0" i="1" dirty="0">
                  <a:solidFill>
                    <a:schemeClr val="tx1"/>
                  </a:solidFill>
                  <a:latin typeface="Cambria Math" panose="02040503050406030204" pitchFamily="18" charset="0"/>
                  <a:ea typeface="Cambria Math" panose="02040503050406030204" pitchFamily="18" charset="0"/>
                </a:endParaRPr>
              </a:p>
            </p:txBody>
          </p:sp>
        </mc:Choice>
        <mc:Fallback xmlns="">
          <p:sp>
            <p:nvSpPr>
              <p:cNvPr id="12" name="TextBox 11">
                <a:extLst>
                  <a:ext uri="{FF2B5EF4-FFF2-40B4-BE49-F238E27FC236}">
                    <a16:creationId xmlns:a16="http://schemas.microsoft.com/office/drawing/2014/main" id="{EEBEA2EF-7A06-78C9-3DA7-E211CF204716}"/>
                  </a:ext>
                </a:extLst>
              </p:cNvPr>
              <p:cNvSpPr txBox="1">
                <a:spLocks noRot="1" noChangeAspect="1" noMove="1" noResize="1" noEditPoints="1" noAdjustHandles="1" noChangeArrowheads="1" noChangeShapeType="1" noTextEdit="1"/>
              </p:cNvSpPr>
              <p:nvPr/>
            </p:nvSpPr>
            <p:spPr>
              <a:xfrm>
                <a:off x="949021" y="2892825"/>
                <a:ext cx="4819481" cy="1291187"/>
              </a:xfrm>
              <a:prstGeom prst="rect">
                <a:avLst/>
              </a:prstGeom>
              <a:blipFill>
                <a:blip r:embed="rId2"/>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139AC0E7-268C-71D2-FE0B-6B2D35C0A2AD}"/>
              </a:ext>
            </a:extLst>
          </p:cNvPr>
          <p:cNvSpPr txBox="1"/>
          <p:nvPr/>
        </p:nvSpPr>
        <p:spPr>
          <a:xfrm>
            <a:off x="1088020" y="1103329"/>
            <a:ext cx="6884626" cy="1265767"/>
          </a:xfrm>
          <a:prstGeom prst="rect">
            <a:avLst/>
          </a:prstGeom>
          <a:noFill/>
        </p:spPr>
        <p:txBody>
          <a:bodyPr wrap="square">
            <a:spAutoFit/>
          </a:bodyPr>
          <a:lstStyle/>
          <a:p>
            <a:r>
              <a:rPr lang="en-US" sz="1100" dirty="0"/>
              <a:t>Being a Frequentist is all about evaluating what happens if I do this procedure in long-run practice across a population of situations, and choosing procedures that work well across this population; then, when faced with one real situation, assume that this one situation is randomly drawn from all possible situations; subtleties involve conditioning on observed aspects of the real situation to choose more apposite procedures. Bayesians attempt to condition on everything that is known, implying that everything that is unknown has a distribution.</a:t>
            </a:r>
          </a:p>
          <a:p>
            <a:endParaRPr lang="en-US" sz="1100" dirty="0"/>
          </a:p>
          <a:p>
            <a:pPr algn="r"/>
            <a:r>
              <a:rPr lang="en-US" sz="1100" dirty="0"/>
              <a:t>--- Donald Rubin</a:t>
            </a:r>
          </a:p>
        </p:txBody>
      </p:sp>
      <p:sp>
        <p:nvSpPr>
          <p:cNvPr id="18" name="TextBox 17">
            <a:extLst>
              <a:ext uri="{FF2B5EF4-FFF2-40B4-BE49-F238E27FC236}">
                <a16:creationId xmlns:a16="http://schemas.microsoft.com/office/drawing/2014/main" id="{813FD403-F313-3672-83C7-6E69F2438DC9}"/>
              </a:ext>
            </a:extLst>
          </p:cNvPr>
          <p:cNvSpPr txBox="1"/>
          <p:nvPr/>
        </p:nvSpPr>
        <p:spPr>
          <a:xfrm>
            <a:off x="1099190" y="563467"/>
            <a:ext cx="6945619" cy="276999"/>
          </a:xfrm>
          <a:prstGeom prst="rect">
            <a:avLst/>
          </a:prstGeom>
          <a:noFill/>
        </p:spPr>
        <p:txBody>
          <a:bodyPr wrap="none" rtlCol="0">
            <a:spAutoFit/>
          </a:bodyPr>
          <a:lstStyle/>
          <a:p>
            <a:r>
              <a:rPr lang="en-US" sz="1200" dirty="0"/>
              <a:t>Start with what you believe (prior), update it with what you see (likelihood), and get a new belief (posterior).</a:t>
            </a:r>
          </a:p>
        </p:txBody>
      </p:sp>
      <p:sp>
        <p:nvSpPr>
          <p:cNvPr id="19" name="Oval 18">
            <a:extLst>
              <a:ext uri="{FF2B5EF4-FFF2-40B4-BE49-F238E27FC236}">
                <a16:creationId xmlns:a16="http://schemas.microsoft.com/office/drawing/2014/main" id="{E8957D3C-9ABF-F64E-F3F3-EDA8EE693367}"/>
              </a:ext>
            </a:extLst>
          </p:cNvPr>
          <p:cNvSpPr/>
          <p:nvPr/>
        </p:nvSpPr>
        <p:spPr>
          <a:xfrm>
            <a:off x="5768502" y="2733472"/>
            <a:ext cx="998868" cy="535021"/>
          </a:xfrm>
          <a:prstGeom prst="ellipse">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Prior</a:t>
            </a:r>
          </a:p>
        </p:txBody>
      </p:sp>
      <p:sp>
        <p:nvSpPr>
          <p:cNvPr id="21" name="Oval 20">
            <a:extLst>
              <a:ext uri="{FF2B5EF4-FFF2-40B4-BE49-F238E27FC236}">
                <a16:creationId xmlns:a16="http://schemas.microsoft.com/office/drawing/2014/main" id="{D1D371C9-617A-5BB3-930F-0D371E6CEFD5}"/>
              </a:ext>
            </a:extLst>
          </p:cNvPr>
          <p:cNvSpPr/>
          <p:nvPr/>
        </p:nvSpPr>
        <p:spPr>
          <a:xfrm>
            <a:off x="7070626" y="2733471"/>
            <a:ext cx="998868" cy="535021"/>
          </a:xfrm>
          <a:prstGeom prst="ellipse">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C756CFF-5155-EACB-1EF8-F5CB882F2B10}"/>
                  </a:ext>
                </a:extLst>
              </p:cNvPr>
              <p:cNvSpPr txBox="1"/>
              <p:nvPr/>
            </p:nvSpPr>
            <p:spPr>
              <a:xfrm>
                <a:off x="6809994" y="2885211"/>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22" name="TextBox 21">
                <a:extLst>
                  <a:ext uri="{FF2B5EF4-FFF2-40B4-BE49-F238E27FC236}">
                    <a16:creationId xmlns:a16="http://schemas.microsoft.com/office/drawing/2014/main" id="{9C756CFF-5155-EACB-1EF8-F5CB882F2B10}"/>
                  </a:ext>
                </a:extLst>
              </p:cNvPr>
              <p:cNvSpPr txBox="1">
                <a:spLocks noRot="1" noChangeAspect="1" noMove="1" noResize="1" noEditPoints="1" noAdjustHandles="1" noChangeArrowheads="1" noChangeShapeType="1" noTextEdit="1"/>
              </p:cNvSpPr>
              <p:nvPr/>
            </p:nvSpPr>
            <p:spPr>
              <a:xfrm>
                <a:off x="6809994" y="2885211"/>
                <a:ext cx="218008" cy="276999"/>
              </a:xfrm>
              <a:prstGeom prst="rect">
                <a:avLst/>
              </a:prstGeom>
              <a:blipFill>
                <a:blip r:embed="rId3"/>
                <a:stretch>
                  <a:fillRect l="-16667" r="-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70D2A4C0-C044-8DED-1DEA-EA20BA0308AC}"/>
                  </a:ext>
                </a:extLst>
              </p:cNvPr>
              <p:cNvSpPr txBox="1"/>
              <p:nvPr/>
            </p:nvSpPr>
            <p:spPr>
              <a:xfrm rot="16200000">
                <a:off x="6288027" y="2740161"/>
                <a:ext cx="1160147" cy="120032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7200" i="1" smtClean="0">
                              <a:latin typeface="Cambria Math" panose="02040503050406030204" pitchFamily="18" charset="0"/>
                              <a:ea typeface="Cambria Math" panose="02040503050406030204" pitchFamily="18" charset="0"/>
                            </a:rPr>
                          </m:ctrlPr>
                        </m:dPr>
                        <m:e>
                          <m:r>
                            <a:rPr lang="en-US" sz="7200" b="0" i="1" smtClean="0">
                              <a:latin typeface="Cambria Math" panose="02040503050406030204" pitchFamily="18" charset="0"/>
                              <a:ea typeface="Cambria Math" panose="02040503050406030204" pitchFamily="18" charset="0"/>
                            </a:rPr>
                            <m:t> </m:t>
                          </m:r>
                        </m:e>
                      </m:d>
                    </m:oMath>
                  </m:oMathPara>
                </a14:m>
                <a:endParaRPr lang="en-US" sz="7200" dirty="0"/>
              </a:p>
            </p:txBody>
          </p:sp>
        </mc:Choice>
        <mc:Fallback xmlns="">
          <p:sp>
            <p:nvSpPr>
              <p:cNvPr id="30" name="TextBox 29">
                <a:extLst>
                  <a:ext uri="{FF2B5EF4-FFF2-40B4-BE49-F238E27FC236}">
                    <a16:creationId xmlns:a16="http://schemas.microsoft.com/office/drawing/2014/main" id="{70D2A4C0-C044-8DED-1DEA-EA20BA0308AC}"/>
                  </a:ext>
                </a:extLst>
              </p:cNvPr>
              <p:cNvSpPr txBox="1">
                <a:spLocks noRot="1" noChangeAspect="1" noMove="1" noResize="1" noEditPoints="1" noAdjustHandles="1" noChangeArrowheads="1" noChangeShapeType="1" noTextEdit="1"/>
              </p:cNvSpPr>
              <p:nvPr/>
            </p:nvSpPr>
            <p:spPr>
              <a:xfrm rot="16200000">
                <a:off x="6288027" y="2740161"/>
                <a:ext cx="1160147" cy="1200329"/>
              </a:xfrm>
              <a:prstGeom prst="rect">
                <a:avLst/>
              </a:prstGeom>
              <a:blipFill>
                <a:blip r:embed="rId4"/>
                <a:stretch>
                  <a:fillRect l="-157895" t="-72826" r="-237895" b="-120652"/>
                </a:stretch>
              </a:blipFill>
            </p:spPr>
            <p:txBody>
              <a:bodyPr/>
              <a:lstStyle/>
              <a:p>
                <a:r>
                  <a:rPr lang="en-US">
                    <a:noFill/>
                  </a:rPr>
                  <a:t> </a:t>
                </a:r>
              </a:p>
            </p:txBody>
          </p:sp>
        </mc:Fallback>
      </mc:AlternateContent>
      <p:sp>
        <p:nvSpPr>
          <p:cNvPr id="31" name="Oval 30">
            <a:extLst>
              <a:ext uri="{FF2B5EF4-FFF2-40B4-BE49-F238E27FC236}">
                <a16:creationId xmlns:a16="http://schemas.microsoft.com/office/drawing/2014/main" id="{9854FFF9-3496-B3A7-D7B4-A25EDBCFD517}"/>
              </a:ext>
            </a:extLst>
          </p:cNvPr>
          <p:cNvSpPr/>
          <p:nvPr/>
        </p:nvSpPr>
        <p:spPr>
          <a:xfrm>
            <a:off x="6106375" y="3622037"/>
            <a:ext cx="1625245" cy="535021"/>
          </a:xfrm>
          <a:prstGeom prst="ellipse">
            <a:avLst/>
          </a:prstGeom>
          <a:solidFill>
            <a:schemeClr val="accent2">
              <a:lumMod val="75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Posterior</a:t>
            </a:r>
          </a:p>
        </p:txBody>
      </p:sp>
      <p:pic>
        <p:nvPicPr>
          <p:cNvPr id="33" name="Picture 32">
            <a:extLst>
              <a:ext uri="{FF2B5EF4-FFF2-40B4-BE49-F238E27FC236}">
                <a16:creationId xmlns:a16="http://schemas.microsoft.com/office/drawing/2014/main" id="{37952E4A-C72A-7FCC-31E1-5EA6D68CD148}"/>
              </a:ext>
            </a:extLst>
          </p:cNvPr>
          <p:cNvPicPr>
            <a:picLocks noChangeAspect="1"/>
          </p:cNvPicPr>
          <p:nvPr/>
        </p:nvPicPr>
        <p:blipFill>
          <a:blip r:embed="rId5"/>
          <a:srcRect/>
          <a:stretch/>
        </p:blipFill>
        <p:spPr>
          <a:xfrm>
            <a:off x="1114300" y="4926619"/>
            <a:ext cx="4260715" cy="2556429"/>
          </a:xfrm>
          <a:prstGeom prst="rect">
            <a:avLst/>
          </a:prstGeom>
        </p:spPr>
      </p:pic>
    </p:spTree>
    <p:extLst>
      <p:ext uri="{BB962C8B-B14F-4D97-AF65-F5344CB8AC3E}">
        <p14:creationId xmlns:p14="http://schemas.microsoft.com/office/powerpoint/2010/main" val="20984000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A5ED04-32F4-8F62-FCE6-F4EA8E8C95A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7EDD877-C15D-492B-B1D6-6E0EA9EE0CC9}"/>
              </a:ext>
            </a:extLst>
          </p:cNvPr>
          <p:cNvSpPr txBox="1"/>
          <p:nvPr/>
        </p:nvSpPr>
        <p:spPr>
          <a:xfrm>
            <a:off x="2334006" y="139038"/>
            <a:ext cx="4475988" cy="400110"/>
          </a:xfrm>
          <a:prstGeom prst="rect">
            <a:avLst/>
          </a:prstGeom>
          <a:noFill/>
        </p:spPr>
        <p:txBody>
          <a:bodyPr wrap="square" rtlCol="0" anchor="ctr">
            <a:spAutoFit/>
          </a:bodyPr>
          <a:lstStyle/>
          <a:p>
            <a:pPr algn="ctr"/>
            <a:r>
              <a:rPr lang="en-US" sz="2000" b="1" dirty="0"/>
              <a:t>Bayes Factor</a:t>
            </a:r>
          </a:p>
        </p:txBody>
      </p:sp>
      <p:sp>
        <p:nvSpPr>
          <p:cNvPr id="4" name="Rounded Rectangle 3">
            <a:extLst>
              <a:ext uri="{FF2B5EF4-FFF2-40B4-BE49-F238E27FC236}">
                <a16:creationId xmlns:a16="http://schemas.microsoft.com/office/drawing/2014/main" id="{CEE293EA-9C4A-24A8-5681-4132342147CF}"/>
              </a:ext>
            </a:extLst>
          </p:cNvPr>
          <p:cNvSpPr/>
          <p:nvPr/>
        </p:nvSpPr>
        <p:spPr>
          <a:xfrm>
            <a:off x="786149" y="981518"/>
            <a:ext cx="7487739" cy="139270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 name="Rounded Rectangle 6">
            <a:extLst>
              <a:ext uri="{FF2B5EF4-FFF2-40B4-BE49-F238E27FC236}">
                <a16:creationId xmlns:a16="http://schemas.microsoft.com/office/drawing/2014/main" id="{ADAC4167-FCDE-9A9C-A334-C3FFDAFF2792}"/>
              </a:ext>
            </a:extLst>
          </p:cNvPr>
          <p:cNvSpPr/>
          <p:nvPr/>
        </p:nvSpPr>
        <p:spPr>
          <a:xfrm>
            <a:off x="786149" y="4426598"/>
            <a:ext cx="7385085" cy="437693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8" name="TextBox 7">
            <a:extLst>
              <a:ext uri="{FF2B5EF4-FFF2-40B4-BE49-F238E27FC236}">
                <a16:creationId xmlns:a16="http://schemas.microsoft.com/office/drawing/2014/main" id="{61D51E7E-40E8-FD7A-B547-FB33F8A87817}"/>
              </a:ext>
            </a:extLst>
          </p:cNvPr>
          <p:cNvSpPr txBox="1"/>
          <p:nvPr/>
        </p:nvSpPr>
        <p:spPr>
          <a:xfrm>
            <a:off x="1785410" y="4507332"/>
            <a:ext cx="5350845" cy="338554"/>
          </a:xfrm>
          <a:prstGeom prst="rect">
            <a:avLst/>
          </a:prstGeom>
          <a:noFill/>
        </p:spPr>
        <p:txBody>
          <a:bodyPr wrap="square" rtlCol="0" anchor="ctr">
            <a:spAutoFit/>
          </a:bodyPr>
          <a:lstStyle/>
          <a:p>
            <a:pPr algn="ctr"/>
            <a:r>
              <a:rPr lang="en-US" sz="1600" b="1" dirty="0"/>
              <a:t>Bayes Factor vs. Likelihood Ratio Test</a:t>
            </a:r>
            <a:endParaRPr lang="en-US" sz="1600" dirty="0"/>
          </a:p>
        </p:txBody>
      </p:sp>
      <p:sp>
        <p:nvSpPr>
          <p:cNvPr id="10" name="Rounded Rectangle 9">
            <a:extLst>
              <a:ext uri="{FF2B5EF4-FFF2-40B4-BE49-F238E27FC236}">
                <a16:creationId xmlns:a16="http://schemas.microsoft.com/office/drawing/2014/main" id="{C3AC4406-2ACA-B54A-E574-8E243A9DDE3D}"/>
              </a:ext>
            </a:extLst>
          </p:cNvPr>
          <p:cNvSpPr/>
          <p:nvPr/>
        </p:nvSpPr>
        <p:spPr>
          <a:xfrm>
            <a:off x="763839" y="2523591"/>
            <a:ext cx="7487739" cy="178336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82B4E076-5C0C-6691-4141-168BB61FC152}"/>
              </a:ext>
            </a:extLst>
          </p:cNvPr>
          <p:cNvSpPr txBox="1"/>
          <p:nvPr/>
        </p:nvSpPr>
        <p:spPr>
          <a:xfrm>
            <a:off x="2291382" y="2575873"/>
            <a:ext cx="4475988" cy="338554"/>
          </a:xfrm>
          <a:prstGeom prst="rect">
            <a:avLst/>
          </a:prstGeom>
          <a:noFill/>
        </p:spPr>
        <p:txBody>
          <a:bodyPr wrap="square" rtlCol="0" anchor="ctr">
            <a:spAutoFit/>
          </a:bodyPr>
          <a:lstStyle/>
          <a:p>
            <a:pPr algn="ctr"/>
            <a:r>
              <a:rPr lang="en-US" sz="1600" b="1" dirty="0"/>
              <a:t>Key formula</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7CFF002-6614-BFF9-43D3-93BC6A188AA8}"/>
                  </a:ext>
                </a:extLst>
              </p:cNvPr>
              <p:cNvSpPr txBox="1"/>
              <p:nvPr/>
            </p:nvSpPr>
            <p:spPr>
              <a:xfrm>
                <a:off x="949021" y="2892824"/>
                <a:ext cx="7085707" cy="12839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𝐵𝐹</m:t>
                          </m:r>
                        </m:e>
                        <m:sub>
                          <m:r>
                            <a:rPr lang="en-US" sz="1200" b="0" i="1" smtClean="0">
                              <a:latin typeface="Cambria Math" panose="02040503050406030204" pitchFamily="18" charset="0"/>
                              <a:ea typeface="Cambria Math" panose="02040503050406030204" pitchFamily="18" charset="0"/>
                            </a:rPr>
                            <m:t>1,2</m:t>
                          </m:r>
                        </m:sub>
                      </m:sSub>
                      <m:r>
                        <a:rPr lang="en-US" sz="1200" b="0" i="1" smtClean="0">
                          <a:latin typeface="Cambria Math" panose="02040503050406030204" pitchFamily="18" charset="0"/>
                          <a:ea typeface="Cambria Math" panose="02040503050406030204" pitchFamily="18" charset="0"/>
                        </a:rPr>
                        <m:t>=</m:t>
                      </m:r>
                      <m:f>
                        <m:fPr>
                          <m:ctrlPr>
                            <a:rPr lang="en-US" sz="1200" b="0" i="1" smtClean="0">
                              <a:latin typeface="Cambria Math" panose="02040503050406030204" pitchFamily="18" charset="0"/>
                              <a:ea typeface="Cambria Math" panose="02040503050406030204" pitchFamily="18" charset="0"/>
                            </a:rPr>
                          </m:ctrlPr>
                        </m:fPr>
                        <m:num>
                          <m:r>
                            <a:rPr lang="en-US" sz="1200" b="0" i="1" smtClean="0">
                              <a:latin typeface="Cambria Math" panose="02040503050406030204" pitchFamily="18" charset="0"/>
                              <a:ea typeface="Cambria Math" panose="02040503050406030204" pitchFamily="18" charset="0"/>
                            </a:rPr>
                            <m:t>𝐿</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1</m:t>
                              </m:r>
                            </m:sub>
                          </m:sSub>
                          <m:r>
                            <a:rPr lang="en-US" sz="1200" b="0" i="1" smtClean="0">
                              <a:latin typeface="Cambria Math" panose="02040503050406030204" pitchFamily="18" charset="0"/>
                              <a:ea typeface="Cambria Math" panose="02040503050406030204" pitchFamily="18" charset="0"/>
                            </a:rPr>
                            <m:t>)</m:t>
                          </m:r>
                        </m:num>
                        <m:den>
                          <m:r>
                            <a:rPr lang="en-US" sz="1200" b="0" i="1" smtClean="0">
                              <a:latin typeface="Cambria Math" panose="02040503050406030204" pitchFamily="18" charset="0"/>
                              <a:ea typeface="Cambria Math" panose="02040503050406030204" pitchFamily="18" charset="0"/>
                            </a:rPr>
                            <m:t>𝐿</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2</m:t>
                              </m:r>
                            </m:sub>
                          </m:sSub>
                          <m:r>
                            <a:rPr lang="en-US" sz="1200" b="0" i="1" smtClean="0">
                              <a:latin typeface="Cambria Math" panose="02040503050406030204" pitchFamily="18" charset="0"/>
                              <a:ea typeface="Cambria Math" panose="02040503050406030204" pitchFamily="18" charset="0"/>
                            </a:rPr>
                            <m:t>)</m:t>
                          </m:r>
                        </m:den>
                      </m:f>
                      <m:r>
                        <a:rPr lang="en-US" sz="1200" b="0" i="1" smtClean="0">
                          <a:latin typeface="Cambria Math" panose="02040503050406030204" pitchFamily="18" charset="0"/>
                          <a:ea typeface="Cambria Math" panose="02040503050406030204" pitchFamily="18" charset="0"/>
                        </a:rPr>
                        <m:t>=</m:t>
                      </m:r>
                      <m:f>
                        <m:fPr>
                          <m:ctrlPr>
                            <a:rPr lang="en-US" sz="1200" i="1">
                              <a:latin typeface="Cambria Math" panose="02040503050406030204" pitchFamily="18" charset="0"/>
                              <a:ea typeface="Cambria Math" panose="02040503050406030204" pitchFamily="18" charset="0"/>
                            </a:rPr>
                          </m:ctrlPr>
                        </m:fPr>
                        <m:num>
                          <m:nary>
                            <m:naryPr>
                              <m:limLoc m:val="undOvr"/>
                              <m:subHide m:val="on"/>
                              <m:supHide m:val="on"/>
                              <m:ctrlPr>
                                <a:rPr lang="en-US" sz="1200" i="1">
                                  <a:latin typeface="Cambria Math" panose="02040503050406030204" pitchFamily="18" charset="0"/>
                                  <a:ea typeface="Cambria Math" panose="02040503050406030204" pitchFamily="18" charset="0"/>
                                </a:rPr>
                              </m:ctrlPr>
                            </m:naryPr>
                            <m:sub/>
                            <m:sup/>
                            <m:e>
                              <m:func>
                                <m:funcPr>
                                  <m:ctrlPr>
                                    <a:rPr lang="en-US" sz="1200" i="1">
                                      <a:latin typeface="Cambria Math" panose="02040503050406030204" pitchFamily="18" charset="0"/>
                                      <a:ea typeface="Cambria Math" panose="02040503050406030204" pitchFamily="18" charset="0"/>
                                    </a:rPr>
                                  </m:ctrlPr>
                                </m:funcPr>
                                <m:fName>
                                  <m:r>
                                    <m:rPr>
                                      <m:sty m:val="p"/>
                                    </m:rPr>
                                    <a:rPr lang="en-US" sz="1200">
                                      <a:latin typeface="Cambria Math" panose="02040503050406030204" pitchFamily="18" charset="0"/>
                                      <a:ea typeface="Cambria Math" panose="02040503050406030204" pitchFamily="18" charset="0"/>
                                    </a:rPr>
                                    <m:t>Pr</m:t>
                                  </m:r>
                                </m:fName>
                                <m:e>
                                  <m:d>
                                    <m:dPr>
                                      <m:ctrlPr>
                                        <a:rPr lang="en-US" sz="1200" i="1">
                                          <a:latin typeface="Cambria Math" panose="02040503050406030204" pitchFamily="18" charset="0"/>
                                          <a:ea typeface="Cambria Math" panose="02040503050406030204" pitchFamily="18" charset="0"/>
                                        </a:rPr>
                                      </m:ctrlPr>
                                    </m:dPr>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1</m:t>
                                          </m:r>
                                        </m:sub>
                                      </m:sSub>
                                    </m:e>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1</m:t>
                                          </m:r>
                                        </m:sub>
                                      </m:sSub>
                                    </m:e>
                                  </m:d>
                                </m:e>
                              </m:func>
                            </m:e>
                          </m:nary>
                          <m:r>
                            <m:rPr>
                              <m:sty m:val="p"/>
                            </m:rPr>
                            <a:rPr lang="en-US" sz="1200">
                              <a:latin typeface="Cambria Math" panose="02040503050406030204" pitchFamily="18" charset="0"/>
                              <a:ea typeface="Cambria Math" panose="02040503050406030204" pitchFamily="18" charset="0"/>
                            </a:rPr>
                            <m:t>Pr</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m:t>
                          </m:r>
                          <m:r>
                            <a:rPr lang="el-GR" sz="1200" i="1">
                              <a:latin typeface="Cambria Math" panose="02040503050406030204" pitchFamily="18" charset="0"/>
                              <a:ea typeface="Cambria Math" panose="02040503050406030204" pitchFamily="18" charset="0"/>
                            </a:rPr>
                            <m:t>ⅆ</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1</m:t>
                              </m:r>
                            </m:sub>
                          </m:sSub>
                        </m:num>
                        <m:den>
                          <m:nary>
                            <m:naryPr>
                              <m:limLoc m:val="undOvr"/>
                              <m:subHide m:val="on"/>
                              <m:supHide m:val="on"/>
                              <m:ctrlPr>
                                <a:rPr lang="en-US" sz="1200" i="1" smtClean="0">
                                  <a:latin typeface="Cambria Math" panose="02040503050406030204" pitchFamily="18" charset="0"/>
                                  <a:ea typeface="Cambria Math" panose="02040503050406030204" pitchFamily="18" charset="0"/>
                                </a:rPr>
                              </m:ctrlPr>
                            </m:naryPr>
                            <m:sub/>
                            <m:sup/>
                            <m:e>
                              <m:func>
                                <m:funcPr>
                                  <m:ctrlPr>
                                    <a:rPr lang="en-US" sz="1200" b="0" i="1" smtClean="0">
                                      <a:latin typeface="Cambria Math" panose="02040503050406030204" pitchFamily="18" charset="0"/>
                                      <a:ea typeface="Cambria Math" panose="02040503050406030204" pitchFamily="18" charset="0"/>
                                    </a:rPr>
                                  </m:ctrlPr>
                                </m:funcPr>
                                <m:fName>
                                  <m:r>
                                    <m:rPr>
                                      <m:sty m:val="p"/>
                                    </m:rPr>
                                    <a:rPr lang="en-US" sz="1200" b="0" i="0" smtClean="0">
                                      <a:latin typeface="Cambria Math" panose="02040503050406030204" pitchFamily="18" charset="0"/>
                                      <a:ea typeface="Cambria Math" panose="02040503050406030204" pitchFamily="18" charset="0"/>
                                    </a:rPr>
                                    <m:t>Pr</m:t>
                                  </m:r>
                                </m:fName>
                                <m:e>
                                  <m:d>
                                    <m:dPr>
                                      <m:ctrlPr>
                                        <a:rPr lang="en-US" sz="1200" b="0" i="1" smtClean="0">
                                          <a:latin typeface="Cambria Math" panose="02040503050406030204" pitchFamily="18" charset="0"/>
                                          <a:ea typeface="Cambria Math" panose="02040503050406030204" pitchFamily="18" charset="0"/>
                                        </a:rPr>
                                      </m:ctrlPr>
                                    </m:dPr>
                                    <m:e>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2</m:t>
                                          </m:r>
                                        </m:sub>
                                      </m:sSub>
                                    </m:e>
                                    <m:e>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2</m:t>
                                          </m:r>
                                        </m:sub>
                                      </m:sSub>
                                    </m:e>
                                  </m:d>
                                </m:e>
                              </m:func>
                              <m:r>
                                <m:rPr>
                                  <m:sty m:val="p"/>
                                </m:rPr>
                                <a:rPr lang="en-US" sz="1200" b="0" i="0" smtClean="0">
                                  <a:latin typeface="Cambria Math" panose="02040503050406030204" pitchFamily="18" charset="0"/>
                                  <a:ea typeface="Cambria Math" panose="02040503050406030204" pitchFamily="18" charset="0"/>
                                </a:rPr>
                                <m:t>Pr</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e>
                          </m:nary>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2</m:t>
                              </m:r>
                            </m:sub>
                          </m:sSub>
                          <m:r>
                            <a:rPr lang="en-US" sz="1200" b="0" i="1" smtClean="0">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2</m:t>
                              </m:r>
                            </m:sub>
                          </m:sSub>
                          <m:r>
                            <a:rPr lang="en-US" sz="1200" b="0" i="1" smtClean="0">
                              <a:latin typeface="Cambria Math" panose="02040503050406030204" pitchFamily="18" charset="0"/>
                              <a:ea typeface="Cambria Math" panose="02040503050406030204" pitchFamily="18" charset="0"/>
                            </a:rPr>
                            <m:t>)</m:t>
                          </m:r>
                          <m:r>
                            <a:rPr lang="el-GR" sz="1200" b="0" i="1" smtClean="0">
                              <a:latin typeface="Cambria Math" panose="02040503050406030204" pitchFamily="18" charset="0"/>
                              <a:ea typeface="Cambria Math" panose="02040503050406030204" pitchFamily="18" charset="0"/>
                            </a:rPr>
                            <m:t>ⅆ</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2</m:t>
                              </m:r>
                            </m:sub>
                          </m:sSub>
                        </m:den>
                      </m:f>
                    </m:oMath>
                  </m:oMathPara>
                </a14:m>
                <a:endParaRPr lang="en-US" sz="1200" b="0" i="1" dirty="0">
                  <a:latin typeface="Cambria Math" panose="02040503050406030204" pitchFamily="18" charset="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r>
                      <a:rPr lang="en-US" sz="1200" i="1">
                        <a:latin typeface="Cambria Math" panose="02040503050406030204" pitchFamily="18" charset="0"/>
                        <a:ea typeface="Cambria Math" panose="02040503050406030204" pitchFamily="18" charset="0"/>
                      </a:rPr>
                      <m:t>𝐿</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m:t>
                    </m:r>
                  </m:oMath>
                </a14:m>
                <a:r>
                  <a:rPr lang="en-US" sz="1200" i="1" dirty="0">
                    <a:latin typeface="Cambria Math" panose="02040503050406030204" pitchFamily="18" charset="0"/>
                    <a:ea typeface="Cambria Math" panose="02040503050406030204" pitchFamily="18" charset="0"/>
                  </a:rPr>
                  <a:t>, </a:t>
                </a:r>
                <a14:m>
                  <m:oMath xmlns:m="http://schemas.openxmlformats.org/officeDocument/2006/math">
                    <m:r>
                      <a:rPr lang="en-US" sz="1200" i="1">
                        <a:latin typeface="Cambria Math" panose="02040503050406030204" pitchFamily="18" charset="0"/>
                        <a:ea typeface="Cambria Math" panose="02040503050406030204" pitchFamily="18" charset="0"/>
                      </a:rPr>
                      <m:t>𝐿</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2</m:t>
                        </m:r>
                      </m:sub>
                    </m:sSub>
                    <m:r>
                      <a:rPr lang="en-US" sz="1200" i="1" smtClean="0">
                        <a:latin typeface="Cambria Math" panose="02040503050406030204" pitchFamily="18" charset="0"/>
                        <a:ea typeface="Cambria Math" panose="02040503050406030204" pitchFamily="18" charset="0"/>
                      </a:rPr>
                      <m:t>)</m:t>
                    </m:r>
                  </m:oMath>
                </a14:m>
                <a:r>
                  <a:rPr lang="en-US" sz="1200" dirty="0"/>
                  <a:t>: the likelihood of Model 1 and 2 given data D </a:t>
                </a:r>
              </a:p>
              <a:p>
                <a:pPr marL="171450" indent="-171450">
                  <a:buFont typeface="Arial" panose="020B0604020202020204" pitchFamily="34" charset="0"/>
                  <a:buChar char="•"/>
                </a:pP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1</m:t>
                        </m:r>
                      </m:sub>
                    </m:sSub>
                  </m:oMath>
                </a14:m>
                <a:r>
                  <a:rPr lang="en-US" sz="1200" dirty="0"/>
                  <a:t>, </a:t>
                </a:r>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2</m:t>
                        </m:r>
                      </m:sub>
                    </m:sSub>
                  </m:oMath>
                </a14:m>
                <a:r>
                  <a:rPr lang="en-US" sz="1200" dirty="0"/>
                  <a:t>: model-specific parameters under Model 1 and 2, respectively</a:t>
                </a:r>
              </a:p>
              <a:p>
                <a:pPr marL="171450" indent="-171450">
                  <a:buFont typeface="Arial" panose="020B0604020202020204" pitchFamily="34" charset="0"/>
                  <a:buChar char="•"/>
                </a:pPr>
                <a14:m>
                  <m:oMath xmlns:m="http://schemas.openxmlformats.org/officeDocument/2006/math">
                    <m:func>
                      <m:funcPr>
                        <m:ctrlPr>
                          <a:rPr lang="en-US" sz="1200" i="1">
                            <a:latin typeface="Cambria Math" panose="02040503050406030204" pitchFamily="18" charset="0"/>
                            <a:ea typeface="Cambria Math" panose="02040503050406030204" pitchFamily="18" charset="0"/>
                          </a:rPr>
                        </m:ctrlPr>
                      </m:funcPr>
                      <m:fName>
                        <m:r>
                          <m:rPr>
                            <m:sty m:val="p"/>
                          </m:rPr>
                          <a:rPr lang="en-US" sz="1200">
                            <a:latin typeface="Cambria Math" panose="02040503050406030204" pitchFamily="18" charset="0"/>
                            <a:ea typeface="Cambria Math" panose="02040503050406030204" pitchFamily="18" charset="0"/>
                          </a:rPr>
                          <m:t>Pr</m:t>
                        </m:r>
                      </m:fName>
                      <m:e>
                        <m:d>
                          <m:dPr>
                            <m:ctrlPr>
                              <a:rPr lang="en-US" sz="1200" i="1">
                                <a:latin typeface="Cambria Math" panose="02040503050406030204" pitchFamily="18" charset="0"/>
                                <a:ea typeface="Cambria Math" panose="02040503050406030204" pitchFamily="18" charset="0"/>
                              </a:rPr>
                            </m:ctrlPr>
                          </m:dPr>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1</m:t>
                                </m:r>
                              </m:sub>
                            </m:sSub>
                          </m:e>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1</m:t>
                                </m:r>
                              </m:sub>
                            </m:sSub>
                          </m:e>
                        </m:d>
                      </m:e>
                    </m:func>
                  </m:oMath>
                </a14:m>
                <a:r>
                  <a:rPr lang="en-US" sz="1200" i="1" dirty="0">
                    <a:latin typeface="Cambria Math" panose="02040503050406030204" pitchFamily="18" charset="0"/>
                    <a:ea typeface="Cambria Math" panose="02040503050406030204" pitchFamily="18" charset="0"/>
                  </a:rPr>
                  <a:t>, </a:t>
                </a:r>
                <a14:m>
                  <m:oMath xmlns:m="http://schemas.openxmlformats.org/officeDocument/2006/math">
                    <m:func>
                      <m:funcPr>
                        <m:ctrlPr>
                          <a:rPr lang="en-US" sz="1200" i="1">
                            <a:latin typeface="Cambria Math" panose="02040503050406030204" pitchFamily="18" charset="0"/>
                            <a:ea typeface="Cambria Math" panose="02040503050406030204" pitchFamily="18" charset="0"/>
                          </a:rPr>
                        </m:ctrlPr>
                      </m:funcPr>
                      <m:fName>
                        <m:r>
                          <m:rPr>
                            <m:sty m:val="p"/>
                          </m:rPr>
                          <a:rPr lang="en-US" sz="1200">
                            <a:latin typeface="Cambria Math" panose="02040503050406030204" pitchFamily="18" charset="0"/>
                            <a:ea typeface="Cambria Math" panose="02040503050406030204" pitchFamily="18" charset="0"/>
                          </a:rPr>
                          <m:t>Pr</m:t>
                        </m:r>
                      </m:fName>
                      <m:e>
                        <m:d>
                          <m:dPr>
                            <m:ctrlPr>
                              <a:rPr lang="en-US" sz="1200" i="1">
                                <a:latin typeface="Cambria Math" panose="02040503050406030204" pitchFamily="18" charset="0"/>
                                <a:ea typeface="Cambria Math" panose="02040503050406030204" pitchFamily="18" charset="0"/>
                              </a:rPr>
                            </m:ctrlPr>
                          </m:dPr>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2</m:t>
                                </m:r>
                              </m:sub>
                            </m:sSub>
                          </m:e>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2</m:t>
                                </m:r>
                              </m:sub>
                            </m:sSub>
                          </m:e>
                        </m:d>
                      </m:e>
                    </m:func>
                  </m:oMath>
                </a14:m>
                <a:r>
                  <a:rPr lang="en-US" sz="1200" dirty="0"/>
                  <a:t>: the prior distributions over the parameters under each model.</a:t>
                </a:r>
                <a:endParaRPr lang="en-US" sz="1200" i="1" dirty="0">
                  <a:latin typeface="Cambria Math" panose="02040503050406030204" pitchFamily="18" charset="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r>
                      <m:rPr>
                        <m:sty m:val="p"/>
                      </m:rPr>
                      <a:rPr lang="en-US" sz="1200">
                        <a:latin typeface="Cambria Math" panose="02040503050406030204" pitchFamily="18" charset="0"/>
                        <a:ea typeface="Cambria Math" panose="02040503050406030204" pitchFamily="18" charset="0"/>
                      </a:rPr>
                      <m:t>Pr</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 </m:t>
                    </m:r>
                  </m:oMath>
                </a14:m>
                <a:r>
                  <a:rPr lang="en-US" sz="1200" dirty="0"/>
                  <a:t>, </a:t>
                </a:r>
                <a14:m>
                  <m:oMath xmlns:m="http://schemas.openxmlformats.org/officeDocument/2006/math">
                    <m:func>
                      <m:funcPr>
                        <m:ctrlPr>
                          <a:rPr lang="en-US" sz="1200" i="1">
                            <a:latin typeface="Cambria Math" panose="02040503050406030204" pitchFamily="18" charset="0"/>
                            <a:ea typeface="Cambria Math" panose="02040503050406030204" pitchFamily="18" charset="0"/>
                          </a:rPr>
                        </m:ctrlPr>
                      </m:funcPr>
                      <m:fName>
                        <m:r>
                          <m:rPr>
                            <m:sty m:val="p"/>
                          </m:rPr>
                          <a:rPr lang="en-US" sz="1200">
                            <a:latin typeface="Cambria Math" panose="02040503050406030204" pitchFamily="18" charset="0"/>
                            <a:ea typeface="Cambria Math" panose="02040503050406030204" pitchFamily="18" charset="0"/>
                          </a:rPr>
                          <m:t>Pr</m:t>
                        </m:r>
                      </m:fName>
                      <m:e>
                        <m:d>
                          <m:dPr>
                            <m:ctrlPr>
                              <a:rPr lang="en-US" sz="1200" i="1">
                                <a:latin typeface="Cambria Math" panose="02040503050406030204" pitchFamily="18" charset="0"/>
                                <a:ea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𝐷</m:t>
                            </m:r>
                          </m:e>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2</m:t>
                                </m:r>
                              </m:sub>
                            </m:sSub>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2</m:t>
                                </m:r>
                              </m:sub>
                            </m:sSub>
                          </m:e>
                        </m:d>
                      </m:e>
                    </m:func>
                    <m:r>
                      <a:rPr lang="en-US" sz="1200" b="0" i="1" smtClean="0">
                        <a:latin typeface="Cambria Math" panose="02040503050406030204" pitchFamily="18" charset="0"/>
                        <a:ea typeface="Cambria Math" panose="02040503050406030204" pitchFamily="18" charset="0"/>
                      </a:rPr>
                      <m:t>:</m:t>
                    </m:r>
                    <m:r>
                      <m:rPr>
                        <m:sty m:val="p"/>
                      </m:rPr>
                      <a:rPr lang="en-US" sz="1200" b="0" i="0" smtClean="0">
                        <a:latin typeface="Cambria Math" panose="02040503050406030204" pitchFamily="18" charset="0"/>
                        <a:ea typeface="Cambria Math" panose="02040503050406030204" pitchFamily="18" charset="0"/>
                      </a:rPr>
                      <m:t>t</m:t>
                    </m:r>
                  </m:oMath>
                </a14:m>
                <a:r>
                  <a:rPr lang="en-US" sz="1200" dirty="0"/>
                  <a:t>he likelihood of the data D given parameters and the model.</a:t>
                </a:r>
              </a:p>
            </p:txBody>
          </p:sp>
        </mc:Choice>
        <mc:Fallback xmlns="">
          <p:sp>
            <p:nvSpPr>
              <p:cNvPr id="12" name="TextBox 11">
                <a:extLst>
                  <a:ext uri="{FF2B5EF4-FFF2-40B4-BE49-F238E27FC236}">
                    <a16:creationId xmlns:a16="http://schemas.microsoft.com/office/drawing/2014/main" id="{17CFF002-6614-BFF9-43D3-93BC6A188AA8}"/>
                  </a:ext>
                </a:extLst>
              </p:cNvPr>
              <p:cNvSpPr txBox="1">
                <a:spLocks noRot="1" noChangeAspect="1" noMove="1" noResize="1" noEditPoints="1" noAdjustHandles="1" noChangeArrowheads="1" noChangeShapeType="1" noTextEdit="1"/>
              </p:cNvSpPr>
              <p:nvPr/>
            </p:nvSpPr>
            <p:spPr>
              <a:xfrm>
                <a:off x="949021" y="2892824"/>
                <a:ext cx="7085707" cy="1283941"/>
              </a:xfrm>
              <a:prstGeom prst="rect">
                <a:avLst/>
              </a:prstGeom>
              <a:blipFill>
                <a:blip r:embed="rId2"/>
                <a:stretch>
                  <a:fillRect t="-27723" b="-2970"/>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4FEB6AB6-8A72-BF66-1566-AB68B5491FB9}"/>
              </a:ext>
            </a:extLst>
          </p:cNvPr>
          <p:cNvSpPr txBox="1"/>
          <p:nvPr/>
        </p:nvSpPr>
        <p:spPr>
          <a:xfrm>
            <a:off x="1018519" y="1485129"/>
            <a:ext cx="6884626" cy="523220"/>
          </a:xfrm>
          <a:prstGeom prst="rect">
            <a:avLst/>
          </a:prstGeom>
          <a:noFill/>
        </p:spPr>
        <p:txBody>
          <a:bodyPr wrap="square">
            <a:spAutoFit/>
          </a:bodyPr>
          <a:lstStyle/>
          <a:p>
            <a:pPr algn="just"/>
            <a:r>
              <a:rPr lang="en-US" sz="1400" dirty="0"/>
              <a:t>The Bayes factor is the ratio of two marginal likelihoods; that is, the likelihoods of two statistical models integrated over the prior probabilities of their parameters.</a:t>
            </a:r>
          </a:p>
        </p:txBody>
      </p:sp>
      <p:sp>
        <p:nvSpPr>
          <p:cNvPr id="18" name="TextBox 17">
            <a:extLst>
              <a:ext uri="{FF2B5EF4-FFF2-40B4-BE49-F238E27FC236}">
                <a16:creationId xmlns:a16="http://schemas.microsoft.com/office/drawing/2014/main" id="{89FDEE9A-7DF2-10C9-5E02-A3E60910C9E6}"/>
              </a:ext>
            </a:extLst>
          </p:cNvPr>
          <p:cNvSpPr txBox="1"/>
          <p:nvPr/>
        </p:nvSpPr>
        <p:spPr>
          <a:xfrm>
            <a:off x="1785410" y="544317"/>
            <a:ext cx="5578065" cy="276999"/>
          </a:xfrm>
          <a:prstGeom prst="rect">
            <a:avLst/>
          </a:prstGeom>
          <a:noFill/>
        </p:spPr>
        <p:txBody>
          <a:bodyPr wrap="none" rtlCol="0">
            <a:spAutoFit/>
          </a:bodyPr>
          <a:lstStyle/>
          <a:p>
            <a:r>
              <a:rPr lang="en-US" sz="1200" dirty="0"/>
              <a:t>The ratio of two </a:t>
            </a:r>
            <a:r>
              <a:rPr lang="en-US" sz="1200" b="1" dirty="0"/>
              <a:t>marginal</a:t>
            </a:r>
            <a:r>
              <a:rPr lang="en-US" sz="1200" dirty="0"/>
              <a:t> likelihoods, which generalizes the likelihood ratio by integral.</a:t>
            </a:r>
          </a:p>
        </p:txBody>
      </p:sp>
      <p:sp>
        <p:nvSpPr>
          <p:cNvPr id="3" name="TextBox 2">
            <a:extLst>
              <a:ext uri="{FF2B5EF4-FFF2-40B4-BE49-F238E27FC236}">
                <a16:creationId xmlns:a16="http://schemas.microsoft.com/office/drawing/2014/main" id="{EB499267-FAFB-4A60-BF8A-59A76B29C1C5}"/>
              </a:ext>
            </a:extLst>
          </p:cNvPr>
          <p:cNvSpPr txBox="1"/>
          <p:nvPr/>
        </p:nvSpPr>
        <p:spPr>
          <a:xfrm>
            <a:off x="2334006" y="1044603"/>
            <a:ext cx="4475988" cy="338554"/>
          </a:xfrm>
          <a:prstGeom prst="rect">
            <a:avLst/>
          </a:prstGeom>
          <a:noFill/>
        </p:spPr>
        <p:txBody>
          <a:bodyPr wrap="square" rtlCol="0" anchor="ctr">
            <a:spAutoFit/>
          </a:bodyPr>
          <a:lstStyle/>
          <a:p>
            <a:pPr algn="ctr"/>
            <a:r>
              <a:rPr lang="en-US" sz="1600" b="1" dirty="0"/>
              <a:t>Definition</a:t>
            </a: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59D6A3C9-38CB-D73E-B932-FAD2FCF270D2}"/>
                  </a:ext>
                </a:extLst>
              </p:cNvPr>
              <p:cNvGraphicFramePr>
                <a:graphicFrameLocks noGrp="1"/>
              </p:cNvGraphicFramePr>
              <p:nvPr>
                <p:extLst>
                  <p:ext uri="{D42A27DB-BD31-4B8C-83A1-F6EECF244321}">
                    <p14:modId xmlns:p14="http://schemas.microsoft.com/office/powerpoint/2010/main" val="3392915864"/>
                  </p:ext>
                </p:extLst>
              </p:nvPr>
            </p:nvGraphicFramePr>
            <p:xfrm>
              <a:off x="1412832" y="4969874"/>
              <a:ext cx="6096000" cy="3585020"/>
            </p:xfrm>
            <a:graphic>
              <a:graphicData uri="http://schemas.openxmlformats.org/drawingml/2006/table">
                <a:tbl>
                  <a:tblPr firstRow="1" firstCol="1" bandRow="1">
                    <a:tableStyleId>{5C22544A-7EE6-4342-B048-85BDC9FD1C3A}</a:tableStyleId>
                  </a:tblPr>
                  <a:tblGrid>
                    <a:gridCol w="2032000">
                      <a:extLst>
                        <a:ext uri="{9D8B030D-6E8A-4147-A177-3AD203B41FA5}">
                          <a16:colId xmlns:a16="http://schemas.microsoft.com/office/drawing/2014/main" val="2680896557"/>
                        </a:ext>
                      </a:extLst>
                    </a:gridCol>
                    <a:gridCol w="2032000">
                      <a:extLst>
                        <a:ext uri="{9D8B030D-6E8A-4147-A177-3AD203B41FA5}">
                          <a16:colId xmlns:a16="http://schemas.microsoft.com/office/drawing/2014/main" val="295877872"/>
                        </a:ext>
                      </a:extLst>
                    </a:gridCol>
                    <a:gridCol w="2032000">
                      <a:extLst>
                        <a:ext uri="{9D8B030D-6E8A-4147-A177-3AD203B41FA5}">
                          <a16:colId xmlns:a16="http://schemas.microsoft.com/office/drawing/2014/main" val="1122726412"/>
                        </a:ext>
                      </a:extLst>
                    </a:gridCol>
                  </a:tblGrid>
                  <a:tr h="370840">
                    <a:tc>
                      <a:txBody>
                        <a:bodyPr/>
                        <a:lstStyle/>
                        <a:p>
                          <a:pPr algn="ctr"/>
                          <a:endParaRPr lang="en-US" sz="1200" dirty="0"/>
                        </a:p>
                      </a:txBody>
                      <a:tcPr anchor="ctr"/>
                    </a:tc>
                    <a:tc>
                      <a:txBody>
                        <a:bodyPr/>
                        <a:lstStyle/>
                        <a:p>
                          <a:pPr algn="ctr"/>
                          <a:r>
                            <a:rPr lang="en-US" sz="1400" dirty="0"/>
                            <a:t>Bayes Factor (BF)</a:t>
                          </a:r>
                        </a:p>
                      </a:txBody>
                      <a:tcPr anchor="ctr"/>
                    </a:tc>
                    <a:tc>
                      <a:txBody>
                        <a:bodyPr/>
                        <a:lstStyle/>
                        <a:p>
                          <a:pPr algn="ctr"/>
                          <a:r>
                            <a:rPr lang="en-US" sz="1400" dirty="0"/>
                            <a:t>Likelihood Ratio Test (LRT)</a:t>
                          </a:r>
                        </a:p>
                      </a:txBody>
                      <a:tcPr anchor="ctr"/>
                    </a:tc>
                    <a:extLst>
                      <a:ext uri="{0D108BD9-81ED-4DB2-BD59-A6C34878D82A}">
                        <a16:rowId xmlns:a16="http://schemas.microsoft.com/office/drawing/2014/main" val="3295374290"/>
                      </a:ext>
                    </a:extLst>
                  </a:tr>
                  <a:tr h="370840">
                    <a:tc>
                      <a:txBody>
                        <a:bodyPr/>
                        <a:lstStyle/>
                        <a:p>
                          <a:pPr algn="ctr"/>
                          <a:r>
                            <a:rPr lang="en-US" sz="1400" dirty="0"/>
                            <a:t>Definition</a:t>
                          </a:r>
                        </a:p>
                      </a:txBody>
                      <a:tcPr anchor="ctr"/>
                    </a:tc>
                    <a:tc>
                      <a:txBody>
                        <a:bodyPr/>
                        <a:lstStyle/>
                        <a:p>
                          <a:pPr algn="ctr"/>
                          <a:r>
                            <a:rPr lang="en-US" sz="1200" dirty="0"/>
                            <a:t>Ratio of marginal likelihoods (integrated over priors)</a:t>
                          </a:r>
                        </a:p>
                      </a:txBody>
                      <a:tcPr anchor="ctr"/>
                    </a:tc>
                    <a:tc>
                      <a:txBody>
                        <a:bodyPr/>
                        <a:lstStyle/>
                        <a:p>
                          <a:pPr algn="ctr"/>
                          <a:r>
                            <a:rPr lang="en-US" sz="1200" dirty="0"/>
                            <a:t>Ratio of likelihoods at MLEs (maximum likelihood estimates)</a:t>
                          </a:r>
                        </a:p>
                      </a:txBody>
                      <a:tcPr anchor="ctr"/>
                    </a:tc>
                    <a:extLst>
                      <a:ext uri="{0D108BD9-81ED-4DB2-BD59-A6C34878D82A}">
                        <a16:rowId xmlns:a16="http://schemas.microsoft.com/office/drawing/2014/main" val="3322488351"/>
                      </a:ext>
                    </a:extLst>
                  </a:tr>
                  <a:tr h="370840">
                    <a:tc>
                      <a:txBody>
                        <a:bodyPr/>
                        <a:lstStyle/>
                        <a:p>
                          <a:pPr algn="ctr"/>
                          <a:r>
                            <a:rPr lang="en-US" sz="1400" dirty="0"/>
                            <a:t>Formula</a:t>
                          </a:r>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US" sz="1200" b="0" i="1" smtClean="0">
                                        <a:latin typeface="Cambria Math" panose="02040503050406030204" pitchFamily="18" charset="0"/>
                                        <a:ea typeface="Cambria Math" panose="02040503050406030204" pitchFamily="18" charset="0"/>
                                      </a:rPr>
                                    </m:ctrlPr>
                                  </m:fPr>
                                  <m:num>
                                    <m:r>
                                      <a:rPr lang="en-US" sz="1200" b="0" i="1" smtClean="0">
                                        <a:latin typeface="Cambria Math" panose="02040503050406030204" pitchFamily="18" charset="0"/>
                                        <a:ea typeface="Cambria Math" panose="02040503050406030204" pitchFamily="18" charset="0"/>
                                      </a:rPr>
                                      <m:t>𝐿</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1</m:t>
                                        </m:r>
                                      </m:sub>
                                    </m:sSub>
                                    <m:r>
                                      <a:rPr lang="en-US" sz="1200" b="0" i="1" smtClean="0">
                                        <a:latin typeface="Cambria Math" panose="02040503050406030204" pitchFamily="18" charset="0"/>
                                        <a:ea typeface="Cambria Math" panose="02040503050406030204" pitchFamily="18" charset="0"/>
                                      </a:rPr>
                                      <m:t>)</m:t>
                                    </m:r>
                                  </m:num>
                                  <m:den>
                                    <m:r>
                                      <a:rPr lang="en-US" sz="1200" b="0" i="1" smtClean="0">
                                        <a:latin typeface="Cambria Math" panose="02040503050406030204" pitchFamily="18" charset="0"/>
                                        <a:ea typeface="Cambria Math" panose="02040503050406030204" pitchFamily="18" charset="0"/>
                                      </a:rPr>
                                      <m:t>𝐿</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2</m:t>
                                        </m:r>
                                      </m:sub>
                                    </m:sSub>
                                    <m:r>
                                      <a:rPr lang="en-US" sz="1200" b="0" i="1" smtClean="0">
                                        <a:latin typeface="Cambria Math" panose="02040503050406030204" pitchFamily="18" charset="0"/>
                                        <a:ea typeface="Cambria Math" panose="02040503050406030204" pitchFamily="18" charset="0"/>
                                      </a:rPr>
                                      <m:t>)</m:t>
                                    </m:r>
                                  </m:den>
                                </m:f>
                              </m:oMath>
                            </m:oMathPara>
                          </a14:m>
                          <a:endParaRPr lang="en-US" sz="1200" dirty="0"/>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US" sz="1200" b="0" i="1" smtClean="0">
                                        <a:latin typeface="Cambria Math" panose="02040503050406030204" pitchFamily="18" charset="0"/>
                                        <a:ea typeface="Cambria Math" panose="02040503050406030204" pitchFamily="18" charset="0"/>
                                      </a:rPr>
                                    </m:ctrlPr>
                                  </m:fPr>
                                  <m:num>
                                    <m:func>
                                      <m:funcPr>
                                        <m:ctrlPr>
                                          <a:rPr lang="en-US" sz="1200" b="0" i="1" smtClean="0">
                                            <a:latin typeface="Cambria Math" panose="02040503050406030204" pitchFamily="18" charset="0"/>
                                            <a:ea typeface="Cambria Math" panose="02040503050406030204" pitchFamily="18" charset="0"/>
                                          </a:rPr>
                                        </m:ctrlPr>
                                      </m:funcPr>
                                      <m:fName>
                                        <m:limLow>
                                          <m:limLowPr>
                                            <m:ctrlPr>
                                              <a:rPr lang="en-US" sz="1200" b="0" i="1" smtClean="0">
                                                <a:latin typeface="Cambria Math" panose="02040503050406030204" pitchFamily="18" charset="0"/>
                                                <a:ea typeface="Cambria Math" panose="02040503050406030204" pitchFamily="18" charset="0"/>
                                              </a:rPr>
                                            </m:ctrlPr>
                                          </m:limLowPr>
                                          <m:e>
                                            <m:r>
                                              <m:rPr>
                                                <m:sty m:val="p"/>
                                              </m:rPr>
                                              <a:rPr lang="en-US" sz="1200" b="0" i="0" smtClean="0">
                                                <a:latin typeface="Cambria Math" panose="02040503050406030204" pitchFamily="18" charset="0"/>
                                                <a:ea typeface="Cambria Math" panose="02040503050406030204" pitchFamily="18" charset="0"/>
                                              </a:rPr>
                                              <m:t>max</m:t>
                                            </m:r>
                                          </m:e>
                                          <m:lim>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1</m:t>
                                                </m:r>
                                              </m:sub>
                                            </m:sSub>
                                          </m:lim>
                                        </m:limLow>
                                      </m:fName>
                                      <m:e>
                                        <m:r>
                                          <a:rPr lang="en-US" sz="1200" b="0" i="1" smtClean="0">
                                            <a:latin typeface="Cambria Math" panose="02040503050406030204" pitchFamily="18" charset="0"/>
                                            <a:ea typeface="Cambria Math" panose="02040503050406030204" pitchFamily="18" charset="0"/>
                                          </a:rPr>
                                          <m:t>𝑃</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e>
                                    </m:func>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1</m:t>
                                        </m:r>
                                      </m:sub>
                                    </m:sSub>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1</m:t>
                                        </m:r>
                                      </m:sub>
                                    </m:sSub>
                                    <m:r>
                                      <a:rPr lang="en-US" sz="1200" b="0" i="1" smtClean="0">
                                        <a:latin typeface="Cambria Math" panose="02040503050406030204" pitchFamily="18" charset="0"/>
                                        <a:ea typeface="Cambria Math" panose="02040503050406030204" pitchFamily="18" charset="0"/>
                                      </a:rPr>
                                      <m:t>)</m:t>
                                    </m:r>
                                  </m:num>
                                  <m:den>
                                    <m:func>
                                      <m:funcPr>
                                        <m:ctrlPr>
                                          <a:rPr lang="en-US" sz="1200" b="0" i="1" smtClean="0">
                                            <a:latin typeface="Cambria Math" panose="02040503050406030204" pitchFamily="18" charset="0"/>
                                            <a:ea typeface="Cambria Math" panose="02040503050406030204" pitchFamily="18" charset="0"/>
                                          </a:rPr>
                                        </m:ctrlPr>
                                      </m:funcPr>
                                      <m:fName>
                                        <m:limLow>
                                          <m:limLowPr>
                                            <m:ctrlPr>
                                              <a:rPr lang="en-US" sz="1200" b="0" i="1" smtClean="0">
                                                <a:latin typeface="Cambria Math" panose="02040503050406030204" pitchFamily="18" charset="0"/>
                                                <a:ea typeface="Cambria Math" panose="02040503050406030204" pitchFamily="18" charset="0"/>
                                              </a:rPr>
                                            </m:ctrlPr>
                                          </m:limLowPr>
                                          <m:e>
                                            <m:r>
                                              <m:rPr>
                                                <m:sty m:val="p"/>
                                              </m:rPr>
                                              <a:rPr lang="en-US" sz="1200" b="0" i="0" smtClean="0">
                                                <a:latin typeface="Cambria Math" panose="02040503050406030204" pitchFamily="18" charset="0"/>
                                                <a:ea typeface="Cambria Math" panose="02040503050406030204" pitchFamily="18" charset="0"/>
                                              </a:rPr>
                                              <m:t>max</m:t>
                                            </m:r>
                                          </m:e>
                                          <m:lim>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2</m:t>
                                                </m:r>
                                              </m:sub>
                                            </m:sSub>
                                          </m:lim>
                                        </m:limLow>
                                      </m:fName>
                                      <m:e>
                                        <m:r>
                                          <a:rPr lang="en-US" sz="1200" b="0" i="1" smtClean="0">
                                            <a:latin typeface="Cambria Math" panose="02040503050406030204" pitchFamily="18" charset="0"/>
                                            <a:ea typeface="Cambria Math" panose="02040503050406030204" pitchFamily="18" charset="0"/>
                                          </a:rPr>
                                          <m:t>𝑃</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e>
                                    </m:func>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2</m:t>
                                        </m:r>
                                      </m:sub>
                                    </m:sSub>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2</m:t>
                                        </m:r>
                                      </m:sub>
                                    </m:sSub>
                                    <m:r>
                                      <a:rPr lang="en-US" sz="1200" b="0" i="1" smtClean="0">
                                        <a:latin typeface="Cambria Math" panose="02040503050406030204" pitchFamily="18" charset="0"/>
                                        <a:ea typeface="Cambria Math" panose="02040503050406030204" pitchFamily="18" charset="0"/>
                                      </a:rPr>
                                      <m:t>)</m:t>
                                    </m:r>
                                  </m:den>
                                </m:f>
                              </m:oMath>
                            </m:oMathPara>
                          </a14:m>
                          <a:endParaRPr lang="en-US" sz="1200" dirty="0"/>
                        </a:p>
                      </a:txBody>
                      <a:tcPr anchor="ctr"/>
                    </a:tc>
                    <a:extLst>
                      <a:ext uri="{0D108BD9-81ED-4DB2-BD59-A6C34878D82A}">
                        <a16:rowId xmlns:a16="http://schemas.microsoft.com/office/drawing/2014/main" val="1231067481"/>
                      </a:ext>
                    </a:extLst>
                  </a:tr>
                  <a:tr h="370840">
                    <a:tc>
                      <a:txBody>
                        <a:bodyPr/>
                        <a:lstStyle/>
                        <a:p>
                          <a:pPr algn="ctr"/>
                          <a:r>
                            <a:rPr lang="en-US" sz="1400" dirty="0"/>
                            <a:t>Treatment of Parameters</a:t>
                          </a:r>
                        </a:p>
                      </a:txBody>
                      <a:tcPr anchor="ctr"/>
                    </a:tc>
                    <a:tc>
                      <a:txBody>
                        <a:bodyPr/>
                        <a:lstStyle/>
                        <a:p>
                          <a:pPr algn="ctr"/>
                          <a:r>
                            <a:rPr lang="en-US" sz="1200" b="0" i="0" u="none" strike="noStrike" kern="1200" dirty="0">
                              <a:solidFill>
                                <a:schemeClr val="dk1"/>
                              </a:solidFill>
                              <a:effectLst/>
                              <a:latin typeface="+mn-lt"/>
                              <a:ea typeface="+mn-ea"/>
                              <a:cs typeface="+mn-cs"/>
                            </a:rPr>
                            <a:t>Integrates over parameter space using prior </a:t>
                          </a:r>
                          <a14:m>
                            <m:oMath xmlns:m="http://schemas.openxmlformats.org/officeDocument/2006/math">
                              <m:func>
                                <m:funcPr>
                                  <m:ctrlPr>
                                    <a:rPr lang="en-US" sz="1200" i="1" smtClean="0">
                                      <a:latin typeface="Cambria Math" panose="02040503050406030204" pitchFamily="18" charset="0"/>
                                      <a:ea typeface="Cambria Math" panose="02040503050406030204" pitchFamily="18" charset="0"/>
                                    </a:rPr>
                                  </m:ctrlPr>
                                </m:funcPr>
                                <m:fName>
                                  <m:r>
                                    <m:rPr>
                                      <m:sty m:val="p"/>
                                    </m:rPr>
                                    <a:rPr lang="en-US" sz="1200">
                                      <a:latin typeface="Cambria Math" panose="02040503050406030204" pitchFamily="18" charset="0"/>
                                      <a:ea typeface="Cambria Math" panose="02040503050406030204" pitchFamily="18" charset="0"/>
                                    </a:rPr>
                                    <m:t>Pr</m:t>
                                  </m:r>
                                </m:fName>
                                <m:e>
                                  <m:d>
                                    <m:dPr>
                                      <m:ctrlPr>
                                        <a:rPr lang="en-US" sz="1200" i="1">
                                          <a:latin typeface="Cambria Math" panose="02040503050406030204" pitchFamily="18" charset="0"/>
                                          <a:ea typeface="Cambria Math" panose="02040503050406030204" pitchFamily="18" charset="0"/>
                                        </a:rPr>
                                      </m:ctrlPr>
                                    </m:dPr>
                                    <m:e>
                                      <m:r>
                                        <a:rPr lang="en-US" sz="1200" i="1" smtClean="0">
                                          <a:latin typeface="Cambria Math" panose="02040503050406030204" pitchFamily="18" charset="0"/>
                                          <a:ea typeface="Cambria Math" panose="02040503050406030204" pitchFamily="18" charset="0"/>
                                        </a:rPr>
                                        <m:t>𝜃</m:t>
                                      </m:r>
                                    </m:e>
                                    <m:e>
                                      <m:r>
                                        <a:rPr lang="en-US" sz="1200" b="0" i="1" smtClean="0">
                                          <a:latin typeface="Cambria Math" panose="02040503050406030204" pitchFamily="18" charset="0"/>
                                          <a:ea typeface="Cambria Math" panose="02040503050406030204" pitchFamily="18" charset="0"/>
                                        </a:rPr>
                                        <m:t>𝑀</m:t>
                                      </m:r>
                                    </m:e>
                                  </m:d>
                                </m:e>
                              </m:func>
                            </m:oMath>
                          </a14:m>
                          <a:endParaRPr lang="en-US" sz="1200" dirty="0"/>
                        </a:p>
                      </a:txBody>
                      <a:tcPr anchor="ctr"/>
                    </a:tc>
                    <a:tc>
                      <a:txBody>
                        <a:bodyPr/>
                        <a:lstStyle/>
                        <a:p>
                          <a:pPr algn="ctr"/>
                          <a:r>
                            <a:rPr lang="en-US" sz="1200" b="0" i="0" u="none" strike="noStrike" kern="1200" dirty="0">
                              <a:solidFill>
                                <a:schemeClr val="dk1"/>
                              </a:solidFill>
                              <a:effectLst/>
                              <a:latin typeface="+mn-lt"/>
                              <a:ea typeface="+mn-ea"/>
                              <a:cs typeface="+mn-cs"/>
                            </a:rPr>
                            <a:t>Uses fixed parameter estimates (point estimates)</a:t>
                          </a:r>
                          <a:endParaRPr lang="en-US" sz="1200" dirty="0"/>
                        </a:p>
                      </a:txBody>
                      <a:tcPr anchor="ctr"/>
                    </a:tc>
                    <a:extLst>
                      <a:ext uri="{0D108BD9-81ED-4DB2-BD59-A6C34878D82A}">
                        <a16:rowId xmlns:a16="http://schemas.microsoft.com/office/drawing/2014/main" val="2835532243"/>
                      </a:ext>
                    </a:extLst>
                  </a:tr>
                  <a:tr h="370840">
                    <a:tc>
                      <a:txBody>
                        <a:bodyPr/>
                        <a:lstStyle/>
                        <a:p>
                          <a:pPr algn="ctr"/>
                          <a:r>
                            <a:rPr lang="en-US" sz="1400" dirty="0"/>
                            <a:t>Includes Prior Information</a:t>
                          </a:r>
                        </a:p>
                      </a:txBody>
                      <a:tcPr anchor="ctr"/>
                    </a:tc>
                    <a:tc>
                      <a:txBody>
                        <a:bodyPr/>
                        <a:lstStyle/>
                        <a:p>
                          <a:pPr algn="ctr"/>
                          <a:r>
                            <a:rPr lang="en-US" sz="1200" dirty="0"/>
                            <a:t>Yes</a:t>
                          </a:r>
                        </a:p>
                      </a:txBody>
                      <a:tcPr anchor="ctr"/>
                    </a:tc>
                    <a:tc>
                      <a:txBody>
                        <a:bodyPr/>
                        <a:lstStyle/>
                        <a:p>
                          <a:pPr algn="ctr"/>
                          <a:r>
                            <a:rPr lang="en-US" sz="1200" dirty="0"/>
                            <a:t>No</a:t>
                          </a:r>
                        </a:p>
                      </a:txBody>
                      <a:tcPr anchor="ctr"/>
                    </a:tc>
                    <a:extLst>
                      <a:ext uri="{0D108BD9-81ED-4DB2-BD59-A6C34878D82A}">
                        <a16:rowId xmlns:a16="http://schemas.microsoft.com/office/drawing/2014/main" val="2244288948"/>
                      </a:ext>
                    </a:extLst>
                  </a:tr>
                  <a:tr h="370840">
                    <a:tc>
                      <a:txBody>
                        <a:bodyPr/>
                        <a:lstStyle/>
                        <a:p>
                          <a:pPr algn="ctr"/>
                          <a:r>
                            <a:rPr lang="en-US" sz="1400" dirty="0"/>
                            <a:t>Interpretation</a:t>
                          </a:r>
                        </a:p>
                      </a:txBody>
                      <a:tcPr anchor="ctr"/>
                    </a:tc>
                    <a:tc>
                      <a:txBody>
                        <a:bodyPr/>
                        <a:lstStyle/>
                        <a:p>
                          <a:pPr algn="ctr"/>
                          <a:r>
                            <a:rPr lang="en-US" sz="1200" dirty="0"/>
                            <a:t>Posterior odds / prior odds</a:t>
                          </a:r>
                        </a:p>
                      </a:txBody>
                      <a:tcPr anchor="ctr"/>
                    </a:tc>
                    <a:tc>
                      <a:txBody>
                        <a:bodyPr/>
                        <a:lstStyle/>
                        <a:p>
                          <a:pPr algn="ctr"/>
                          <a:r>
                            <a:rPr lang="en-US" sz="1200" dirty="0"/>
                            <a:t>Hypothesis testing via test statistic distribution</a:t>
                          </a:r>
                        </a:p>
                      </a:txBody>
                      <a:tcPr anchor="ctr"/>
                    </a:tc>
                    <a:extLst>
                      <a:ext uri="{0D108BD9-81ED-4DB2-BD59-A6C34878D82A}">
                        <a16:rowId xmlns:a16="http://schemas.microsoft.com/office/drawing/2014/main" val="4274289524"/>
                      </a:ext>
                    </a:extLst>
                  </a:tr>
                  <a:tr h="370840">
                    <a:tc>
                      <a:txBody>
                        <a:bodyPr/>
                        <a:lstStyle/>
                        <a:p>
                          <a:pPr algn="ctr"/>
                          <a:r>
                            <a:rPr lang="en-US" sz="1400" dirty="0"/>
                            <a:t>Model Comparison Type</a:t>
                          </a:r>
                        </a:p>
                      </a:txBody>
                      <a:tcPr anchor="ctr"/>
                    </a:tc>
                    <a:tc>
                      <a:txBody>
                        <a:bodyPr/>
                        <a:lstStyle/>
                        <a:p>
                          <a:pPr algn="ctr"/>
                          <a:r>
                            <a:rPr lang="en-US" sz="1200" dirty="0"/>
                            <a:t>Bayesian</a:t>
                          </a:r>
                        </a:p>
                      </a:txBody>
                      <a:tcPr anchor="ctr"/>
                    </a:tc>
                    <a:tc>
                      <a:txBody>
                        <a:bodyPr/>
                        <a:lstStyle/>
                        <a:p>
                          <a:pPr algn="ctr"/>
                          <a:r>
                            <a:rPr lang="en-US" sz="1200" dirty="0"/>
                            <a:t>Frequentist</a:t>
                          </a:r>
                        </a:p>
                      </a:txBody>
                      <a:tcPr anchor="ctr"/>
                    </a:tc>
                    <a:extLst>
                      <a:ext uri="{0D108BD9-81ED-4DB2-BD59-A6C34878D82A}">
                        <a16:rowId xmlns:a16="http://schemas.microsoft.com/office/drawing/2014/main" val="1209122728"/>
                      </a:ext>
                    </a:extLst>
                  </a:tr>
                </a:tbl>
              </a:graphicData>
            </a:graphic>
          </p:graphicFrame>
        </mc:Choice>
        <mc:Fallback xmlns="">
          <p:graphicFrame>
            <p:nvGraphicFramePr>
              <p:cNvPr id="5" name="Table 4">
                <a:extLst>
                  <a:ext uri="{FF2B5EF4-FFF2-40B4-BE49-F238E27FC236}">
                    <a16:creationId xmlns:a16="http://schemas.microsoft.com/office/drawing/2014/main" id="{59D6A3C9-38CB-D73E-B932-FAD2FCF270D2}"/>
                  </a:ext>
                </a:extLst>
              </p:cNvPr>
              <p:cNvGraphicFramePr>
                <a:graphicFrameLocks noGrp="1"/>
              </p:cNvGraphicFramePr>
              <p:nvPr>
                <p:extLst>
                  <p:ext uri="{D42A27DB-BD31-4B8C-83A1-F6EECF244321}">
                    <p14:modId xmlns:p14="http://schemas.microsoft.com/office/powerpoint/2010/main" val="3392915864"/>
                  </p:ext>
                </p:extLst>
              </p:nvPr>
            </p:nvGraphicFramePr>
            <p:xfrm>
              <a:off x="1412832" y="4969874"/>
              <a:ext cx="6096000" cy="3585020"/>
            </p:xfrm>
            <a:graphic>
              <a:graphicData uri="http://schemas.openxmlformats.org/drawingml/2006/table">
                <a:tbl>
                  <a:tblPr firstRow="1" firstCol="1" bandRow="1">
                    <a:tableStyleId>{5C22544A-7EE6-4342-B048-85BDC9FD1C3A}</a:tableStyleId>
                  </a:tblPr>
                  <a:tblGrid>
                    <a:gridCol w="2032000">
                      <a:extLst>
                        <a:ext uri="{9D8B030D-6E8A-4147-A177-3AD203B41FA5}">
                          <a16:colId xmlns:a16="http://schemas.microsoft.com/office/drawing/2014/main" val="2680896557"/>
                        </a:ext>
                      </a:extLst>
                    </a:gridCol>
                    <a:gridCol w="2032000">
                      <a:extLst>
                        <a:ext uri="{9D8B030D-6E8A-4147-A177-3AD203B41FA5}">
                          <a16:colId xmlns:a16="http://schemas.microsoft.com/office/drawing/2014/main" val="295877872"/>
                        </a:ext>
                      </a:extLst>
                    </a:gridCol>
                    <a:gridCol w="2032000">
                      <a:extLst>
                        <a:ext uri="{9D8B030D-6E8A-4147-A177-3AD203B41FA5}">
                          <a16:colId xmlns:a16="http://schemas.microsoft.com/office/drawing/2014/main" val="1122726412"/>
                        </a:ext>
                      </a:extLst>
                    </a:gridCol>
                  </a:tblGrid>
                  <a:tr h="518160">
                    <a:tc>
                      <a:txBody>
                        <a:bodyPr/>
                        <a:lstStyle/>
                        <a:p>
                          <a:pPr algn="ctr"/>
                          <a:endParaRPr lang="en-US" sz="1200" dirty="0"/>
                        </a:p>
                      </a:txBody>
                      <a:tcPr anchor="ctr"/>
                    </a:tc>
                    <a:tc>
                      <a:txBody>
                        <a:bodyPr/>
                        <a:lstStyle/>
                        <a:p>
                          <a:pPr algn="ctr"/>
                          <a:r>
                            <a:rPr lang="en-US" sz="1400" dirty="0"/>
                            <a:t>Bayes Factor (BF)</a:t>
                          </a:r>
                        </a:p>
                      </a:txBody>
                      <a:tcPr anchor="ctr"/>
                    </a:tc>
                    <a:tc>
                      <a:txBody>
                        <a:bodyPr/>
                        <a:lstStyle/>
                        <a:p>
                          <a:pPr algn="ctr"/>
                          <a:r>
                            <a:rPr lang="en-US" sz="1400" dirty="0"/>
                            <a:t>Likelihood Ratio Test (LRT)</a:t>
                          </a:r>
                        </a:p>
                      </a:txBody>
                      <a:tcPr anchor="ctr"/>
                    </a:tc>
                    <a:extLst>
                      <a:ext uri="{0D108BD9-81ED-4DB2-BD59-A6C34878D82A}">
                        <a16:rowId xmlns:a16="http://schemas.microsoft.com/office/drawing/2014/main" val="3295374290"/>
                      </a:ext>
                    </a:extLst>
                  </a:tr>
                  <a:tr h="640080">
                    <a:tc>
                      <a:txBody>
                        <a:bodyPr/>
                        <a:lstStyle/>
                        <a:p>
                          <a:pPr algn="ctr"/>
                          <a:r>
                            <a:rPr lang="en-US" sz="1400" dirty="0"/>
                            <a:t>Definition</a:t>
                          </a:r>
                        </a:p>
                      </a:txBody>
                      <a:tcPr anchor="ctr"/>
                    </a:tc>
                    <a:tc>
                      <a:txBody>
                        <a:bodyPr/>
                        <a:lstStyle/>
                        <a:p>
                          <a:pPr algn="ctr"/>
                          <a:r>
                            <a:rPr lang="en-US" sz="1200" dirty="0"/>
                            <a:t>Ratio of marginal likelihoods (integrated over priors)</a:t>
                          </a:r>
                        </a:p>
                      </a:txBody>
                      <a:tcPr anchor="ctr"/>
                    </a:tc>
                    <a:tc>
                      <a:txBody>
                        <a:bodyPr/>
                        <a:lstStyle/>
                        <a:p>
                          <a:pPr algn="ctr"/>
                          <a:r>
                            <a:rPr lang="en-US" sz="1200" dirty="0"/>
                            <a:t>Ratio of likelihoods at MLEs (maximum likelihood estimates)</a:t>
                          </a:r>
                        </a:p>
                      </a:txBody>
                      <a:tcPr anchor="ctr"/>
                    </a:tc>
                    <a:extLst>
                      <a:ext uri="{0D108BD9-81ED-4DB2-BD59-A6C34878D82A}">
                        <a16:rowId xmlns:a16="http://schemas.microsoft.com/office/drawing/2014/main" val="3322488351"/>
                      </a:ext>
                    </a:extLst>
                  </a:tr>
                  <a:tr h="623380">
                    <a:tc>
                      <a:txBody>
                        <a:bodyPr/>
                        <a:lstStyle/>
                        <a:p>
                          <a:pPr algn="ctr"/>
                          <a:r>
                            <a:rPr lang="en-US" sz="1400" dirty="0"/>
                            <a:t>Formula</a:t>
                          </a:r>
                        </a:p>
                      </a:txBody>
                      <a:tcPr anchor="ctr"/>
                    </a:tc>
                    <a:tc>
                      <a:txBody>
                        <a:bodyPr/>
                        <a:lstStyle/>
                        <a:p>
                          <a:endParaRPr lang="en-US"/>
                        </a:p>
                      </a:txBody>
                      <a:tcPr anchor="ctr">
                        <a:blipFill>
                          <a:blip r:embed="rId3"/>
                          <a:stretch>
                            <a:fillRect l="-100000" t="-184000" r="-100621" b="-290000"/>
                          </a:stretch>
                        </a:blipFill>
                      </a:tcPr>
                    </a:tc>
                    <a:tc>
                      <a:txBody>
                        <a:bodyPr/>
                        <a:lstStyle/>
                        <a:p>
                          <a:endParaRPr lang="en-US"/>
                        </a:p>
                      </a:txBody>
                      <a:tcPr anchor="ctr">
                        <a:blipFill>
                          <a:blip r:embed="rId3"/>
                          <a:stretch>
                            <a:fillRect l="-201250" t="-184000" r="-1250" b="-290000"/>
                          </a:stretch>
                        </a:blipFill>
                      </a:tcPr>
                    </a:tc>
                    <a:extLst>
                      <a:ext uri="{0D108BD9-81ED-4DB2-BD59-A6C34878D82A}">
                        <a16:rowId xmlns:a16="http://schemas.microsoft.com/office/drawing/2014/main" val="1231067481"/>
                      </a:ext>
                    </a:extLst>
                  </a:tr>
                  <a:tr h="457200">
                    <a:tc>
                      <a:txBody>
                        <a:bodyPr/>
                        <a:lstStyle/>
                        <a:p>
                          <a:pPr algn="ctr"/>
                          <a:r>
                            <a:rPr lang="en-US" sz="1400" dirty="0"/>
                            <a:t>Treatment of Parameters</a:t>
                          </a:r>
                        </a:p>
                      </a:txBody>
                      <a:tcPr anchor="ctr"/>
                    </a:tc>
                    <a:tc>
                      <a:txBody>
                        <a:bodyPr/>
                        <a:lstStyle/>
                        <a:p>
                          <a:endParaRPr lang="en-US"/>
                        </a:p>
                      </a:txBody>
                      <a:tcPr anchor="ctr">
                        <a:blipFill>
                          <a:blip r:embed="rId3"/>
                          <a:stretch>
                            <a:fillRect l="-100000" t="-394444" r="-100621" b="-302778"/>
                          </a:stretch>
                        </a:blipFill>
                      </a:tcPr>
                    </a:tc>
                    <a:tc>
                      <a:txBody>
                        <a:bodyPr/>
                        <a:lstStyle/>
                        <a:p>
                          <a:pPr algn="ctr"/>
                          <a:r>
                            <a:rPr lang="en-US" sz="1200" b="0" i="0" u="none" strike="noStrike" kern="1200" dirty="0">
                              <a:solidFill>
                                <a:schemeClr val="dk1"/>
                              </a:solidFill>
                              <a:effectLst/>
                              <a:latin typeface="+mn-lt"/>
                              <a:ea typeface="+mn-ea"/>
                              <a:cs typeface="+mn-cs"/>
                            </a:rPr>
                            <a:t>Uses fixed parameter estimates (point estimates)</a:t>
                          </a:r>
                          <a:endParaRPr lang="en-US" sz="1200" dirty="0"/>
                        </a:p>
                      </a:txBody>
                      <a:tcPr anchor="ctr"/>
                    </a:tc>
                    <a:extLst>
                      <a:ext uri="{0D108BD9-81ED-4DB2-BD59-A6C34878D82A}">
                        <a16:rowId xmlns:a16="http://schemas.microsoft.com/office/drawing/2014/main" val="2835532243"/>
                      </a:ext>
                    </a:extLst>
                  </a:tr>
                  <a:tr h="518160">
                    <a:tc>
                      <a:txBody>
                        <a:bodyPr/>
                        <a:lstStyle/>
                        <a:p>
                          <a:pPr algn="ctr"/>
                          <a:r>
                            <a:rPr lang="en-US" sz="1400" dirty="0"/>
                            <a:t>Includes Prior Information</a:t>
                          </a:r>
                        </a:p>
                      </a:txBody>
                      <a:tcPr anchor="ctr"/>
                    </a:tc>
                    <a:tc>
                      <a:txBody>
                        <a:bodyPr/>
                        <a:lstStyle/>
                        <a:p>
                          <a:pPr algn="ctr"/>
                          <a:r>
                            <a:rPr lang="en-US" sz="1200" dirty="0"/>
                            <a:t>Yes</a:t>
                          </a:r>
                        </a:p>
                      </a:txBody>
                      <a:tcPr anchor="ctr"/>
                    </a:tc>
                    <a:tc>
                      <a:txBody>
                        <a:bodyPr/>
                        <a:lstStyle/>
                        <a:p>
                          <a:pPr algn="ctr"/>
                          <a:r>
                            <a:rPr lang="en-US" sz="1200" dirty="0"/>
                            <a:t>No</a:t>
                          </a:r>
                        </a:p>
                      </a:txBody>
                      <a:tcPr anchor="ctr"/>
                    </a:tc>
                    <a:extLst>
                      <a:ext uri="{0D108BD9-81ED-4DB2-BD59-A6C34878D82A}">
                        <a16:rowId xmlns:a16="http://schemas.microsoft.com/office/drawing/2014/main" val="2244288948"/>
                      </a:ext>
                    </a:extLst>
                  </a:tr>
                  <a:tr h="457200">
                    <a:tc>
                      <a:txBody>
                        <a:bodyPr/>
                        <a:lstStyle/>
                        <a:p>
                          <a:pPr algn="ctr"/>
                          <a:r>
                            <a:rPr lang="en-US" sz="1400" dirty="0"/>
                            <a:t>Interpretation</a:t>
                          </a:r>
                        </a:p>
                      </a:txBody>
                      <a:tcPr anchor="ctr"/>
                    </a:tc>
                    <a:tc>
                      <a:txBody>
                        <a:bodyPr/>
                        <a:lstStyle/>
                        <a:p>
                          <a:pPr algn="ctr"/>
                          <a:r>
                            <a:rPr lang="en-US" sz="1200" dirty="0"/>
                            <a:t>Posterior odds / prior odds</a:t>
                          </a:r>
                        </a:p>
                      </a:txBody>
                      <a:tcPr anchor="ctr"/>
                    </a:tc>
                    <a:tc>
                      <a:txBody>
                        <a:bodyPr/>
                        <a:lstStyle/>
                        <a:p>
                          <a:pPr algn="ctr"/>
                          <a:r>
                            <a:rPr lang="en-US" sz="1200" dirty="0"/>
                            <a:t>Hypothesis testing via test statistic distribution</a:t>
                          </a:r>
                        </a:p>
                      </a:txBody>
                      <a:tcPr anchor="ctr"/>
                    </a:tc>
                    <a:extLst>
                      <a:ext uri="{0D108BD9-81ED-4DB2-BD59-A6C34878D82A}">
                        <a16:rowId xmlns:a16="http://schemas.microsoft.com/office/drawing/2014/main" val="4274289524"/>
                      </a:ext>
                    </a:extLst>
                  </a:tr>
                  <a:tr h="370840">
                    <a:tc>
                      <a:txBody>
                        <a:bodyPr/>
                        <a:lstStyle/>
                        <a:p>
                          <a:pPr algn="ctr"/>
                          <a:r>
                            <a:rPr lang="en-US" sz="1400" dirty="0"/>
                            <a:t>Model Comparison Type</a:t>
                          </a:r>
                        </a:p>
                      </a:txBody>
                      <a:tcPr anchor="ctr"/>
                    </a:tc>
                    <a:tc>
                      <a:txBody>
                        <a:bodyPr/>
                        <a:lstStyle/>
                        <a:p>
                          <a:pPr algn="ctr"/>
                          <a:r>
                            <a:rPr lang="en-US" sz="1200" dirty="0"/>
                            <a:t>Bayesian</a:t>
                          </a:r>
                        </a:p>
                      </a:txBody>
                      <a:tcPr anchor="ctr"/>
                    </a:tc>
                    <a:tc>
                      <a:txBody>
                        <a:bodyPr/>
                        <a:lstStyle/>
                        <a:p>
                          <a:pPr algn="ctr"/>
                          <a:r>
                            <a:rPr lang="en-US" sz="1200" dirty="0"/>
                            <a:t>Frequentist</a:t>
                          </a:r>
                        </a:p>
                      </a:txBody>
                      <a:tcPr anchor="ctr"/>
                    </a:tc>
                    <a:extLst>
                      <a:ext uri="{0D108BD9-81ED-4DB2-BD59-A6C34878D82A}">
                        <a16:rowId xmlns:a16="http://schemas.microsoft.com/office/drawing/2014/main" val="1209122728"/>
                      </a:ext>
                    </a:extLst>
                  </a:tr>
                </a:tbl>
              </a:graphicData>
            </a:graphic>
          </p:graphicFrame>
        </mc:Fallback>
      </mc:AlternateContent>
    </p:spTree>
    <p:extLst>
      <p:ext uri="{BB962C8B-B14F-4D97-AF65-F5344CB8AC3E}">
        <p14:creationId xmlns:p14="http://schemas.microsoft.com/office/powerpoint/2010/main" val="37273048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6C81F6-F1E1-6A3B-D620-C5108B202A7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0F6A4C8-D221-7EE0-FB96-E5A6B5AAA1EB}"/>
              </a:ext>
            </a:extLst>
          </p:cNvPr>
          <p:cNvSpPr txBox="1"/>
          <p:nvPr/>
        </p:nvSpPr>
        <p:spPr>
          <a:xfrm>
            <a:off x="2334006" y="139038"/>
            <a:ext cx="4475988" cy="400110"/>
          </a:xfrm>
          <a:prstGeom prst="rect">
            <a:avLst/>
          </a:prstGeom>
          <a:noFill/>
        </p:spPr>
        <p:txBody>
          <a:bodyPr wrap="square" rtlCol="0" anchor="ctr">
            <a:spAutoFit/>
          </a:bodyPr>
          <a:lstStyle/>
          <a:p>
            <a:pPr algn="ctr"/>
            <a:r>
              <a:rPr lang="en-US" sz="2000" b="1" dirty="0"/>
              <a:t>Bayesian Normal Mean Model</a:t>
            </a:r>
          </a:p>
        </p:txBody>
      </p:sp>
      <p:sp>
        <p:nvSpPr>
          <p:cNvPr id="4" name="Rounded Rectangle 3">
            <a:extLst>
              <a:ext uri="{FF2B5EF4-FFF2-40B4-BE49-F238E27FC236}">
                <a16:creationId xmlns:a16="http://schemas.microsoft.com/office/drawing/2014/main" id="{2ECAD962-65D5-6B92-6ED6-2F2DD05AA36F}"/>
              </a:ext>
            </a:extLst>
          </p:cNvPr>
          <p:cNvSpPr/>
          <p:nvPr/>
        </p:nvSpPr>
        <p:spPr>
          <a:xfrm>
            <a:off x="786149" y="981518"/>
            <a:ext cx="7487739" cy="139270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 name="Rounded Rectangle 6">
            <a:extLst>
              <a:ext uri="{FF2B5EF4-FFF2-40B4-BE49-F238E27FC236}">
                <a16:creationId xmlns:a16="http://schemas.microsoft.com/office/drawing/2014/main" id="{46631B45-8A2B-93A0-5B08-6204C1527500}"/>
              </a:ext>
            </a:extLst>
          </p:cNvPr>
          <p:cNvSpPr/>
          <p:nvPr/>
        </p:nvSpPr>
        <p:spPr>
          <a:xfrm>
            <a:off x="786149" y="4676187"/>
            <a:ext cx="7465429" cy="412734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8" name="TextBox 7">
            <a:extLst>
              <a:ext uri="{FF2B5EF4-FFF2-40B4-BE49-F238E27FC236}">
                <a16:creationId xmlns:a16="http://schemas.microsoft.com/office/drawing/2014/main" id="{DEED8C53-EDF2-BD35-CA57-B427829C2648}"/>
              </a:ext>
            </a:extLst>
          </p:cNvPr>
          <p:cNvSpPr txBox="1"/>
          <p:nvPr/>
        </p:nvSpPr>
        <p:spPr>
          <a:xfrm>
            <a:off x="1785409" y="4727482"/>
            <a:ext cx="5350845" cy="338554"/>
          </a:xfrm>
          <a:prstGeom prst="rect">
            <a:avLst/>
          </a:prstGeom>
          <a:noFill/>
        </p:spPr>
        <p:txBody>
          <a:bodyPr wrap="square" rtlCol="0" anchor="ctr">
            <a:spAutoFit/>
          </a:bodyPr>
          <a:lstStyle/>
          <a:p>
            <a:pPr algn="ctr"/>
            <a:r>
              <a:rPr lang="en-US" sz="1600" b="1" dirty="0"/>
              <a:t>Prior, Likelihood and Posterior</a:t>
            </a:r>
            <a:endParaRPr lang="en-US" sz="1600" dirty="0"/>
          </a:p>
        </p:txBody>
      </p:sp>
      <p:sp>
        <p:nvSpPr>
          <p:cNvPr id="10" name="Rounded Rectangle 9">
            <a:extLst>
              <a:ext uri="{FF2B5EF4-FFF2-40B4-BE49-F238E27FC236}">
                <a16:creationId xmlns:a16="http://schemas.microsoft.com/office/drawing/2014/main" id="{B6666E24-8002-9CB8-2FEC-9C80CDB88D66}"/>
              </a:ext>
            </a:extLst>
          </p:cNvPr>
          <p:cNvSpPr/>
          <p:nvPr/>
        </p:nvSpPr>
        <p:spPr>
          <a:xfrm>
            <a:off x="763839" y="2523591"/>
            <a:ext cx="7510049" cy="194422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78DE42D0-6B14-1ED8-BD33-3D0B16C044D4}"/>
              </a:ext>
            </a:extLst>
          </p:cNvPr>
          <p:cNvSpPr txBox="1"/>
          <p:nvPr/>
        </p:nvSpPr>
        <p:spPr>
          <a:xfrm>
            <a:off x="2291382" y="2575873"/>
            <a:ext cx="4475988" cy="338554"/>
          </a:xfrm>
          <a:prstGeom prst="rect">
            <a:avLst/>
          </a:prstGeom>
          <a:noFill/>
        </p:spPr>
        <p:txBody>
          <a:bodyPr wrap="square" rtlCol="0" anchor="ctr">
            <a:spAutoFit/>
          </a:bodyPr>
          <a:lstStyle/>
          <a:p>
            <a:pPr algn="ctr"/>
            <a:r>
              <a:rPr lang="en-US" sz="1600" b="1" dirty="0"/>
              <a:t>Model Setting</a:t>
            </a: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15A63B48-BAF2-153F-A26E-F2A08AD3A897}"/>
                  </a:ext>
                </a:extLst>
              </p:cNvPr>
              <p:cNvSpPr txBox="1"/>
              <p:nvPr/>
            </p:nvSpPr>
            <p:spPr>
              <a:xfrm>
                <a:off x="949021" y="2892824"/>
                <a:ext cx="7085707" cy="93891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200" b="1" i="1" smtClean="0">
                          <a:latin typeface="Cambria Math" panose="02040503050406030204" pitchFamily="18" charset="0"/>
                          <a:ea typeface="Cambria Math" panose="02040503050406030204" pitchFamily="18" charset="0"/>
                        </a:rPr>
                        <m:t>𝒀</m:t>
                      </m:r>
                      <m:r>
                        <a:rPr lang="en-US" sz="1200" b="0" i="1" smtClean="0">
                          <a:latin typeface="Cambria Math" panose="02040503050406030204" pitchFamily="18" charset="0"/>
                          <a:ea typeface="Cambria Math" panose="02040503050406030204" pitchFamily="18" charset="0"/>
                        </a:rPr>
                        <m:t>=</m:t>
                      </m:r>
                      <m:r>
                        <a:rPr lang="en-US" sz="1200" b="1" i="1" smtClean="0">
                          <a:latin typeface="Cambria Math" panose="02040503050406030204" pitchFamily="18" charset="0"/>
                          <a:ea typeface="Cambria Math" panose="02040503050406030204" pitchFamily="18" charset="0"/>
                        </a:rPr>
                        <m:t>𝑿</m:t>
                      </m:r>
                      <m:r>
                        <a:rPr lang="en-US" sz="1200" b="1" i="1" smtClean="0">
                          <a:latin typeface="Cambria Math" panose="02040503050406030204" pitchFamily="18" charset="0"/>
                          <a:ea typeface="Cambria Math" panose="02040503050406030204" pitchFamily="18" charset="0"/>
                        </a:rPr>
                        <m:t>𝛽</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𝜀</m:t>
                      </m:r>
                    </m:oMath>
                  </m:oMathPara>
                </a14:m>
                <a:endParaRPr lang="en-US" sz="1200" b="0" i="1" dirty="0">
                  <a:latin typeface="Cambria Math" panose="02040503050406030204" pitchFamily="18" charset="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r>
                      <a:rPr lang="en-US" sz="1200" b="1" i="1" smtClean="0">
                        <a:latin typeface="Cambria Math" panose="02040503050406030204" pitchFamily="18" charset="0"/>
                        <a:ea typeface="Cambria Math" panose="02040503050406030204" pitchFamily="18" charset="0"/>
                      </a:rPr>
                      <m:t>𝒀</m:t>
                    </m:r>
                  </m:oMath>
                </a14:m>
                <a:r>
                  <a:rPr lang="en-US" sz="1200" dirty="0"/>
                  <a:t>: phenotype vector (i.e., height)</a:t>
                </a:r>
              </a:p>
              <a:p>
                <a:pPr marL="171450" indent="-171450">
                  <a:buFont typeface="Arial" panose="020B0604020202020204" pitchFamily="34" charset="0"/>
                  <a:buChar char="•"/>
                </a:pPr>
                <a14:m>
                  <m:oMath xmlns:m="http://schemas.openxmlformats.org/officeDocument/2006/math">
                    <m:r>
                      <a:rPr lang="en-US" sz="1200" b="1" i="1" smtClean="0">
                        <a:latin typeface="Cambria Math" panose="02040503050406030204" pitchFamily="18" charset="0"/>
                      </a:rPr>
                      <m:t>𝑿</m:t>
                    </m:r>
                  </m:oMath>
                </a14:m>
                <a:r>
                  <a:rPr lang="en-US" sz="1200" dirty="0"/>
                  <a:t>: genotype vector (considered as just a coefficient of </a:t>
                </a:r>
                <a14:m>
                  <m:oMath xmlns:m="http://schemas.openxmlformats.org/officeDocument/2006/math">
                    <m:r>
                      <a:rPr lang="en-US" sz="1200" i="1">
                        <a:latin typeface="Cambria Math" panose="02040503050406030204" pitchFamily="18" charset="0"/>
                        <a:ea typeface="Cambria Math" panose="02040503050406030204" pitchFamily="18" charset="0"/>
                      </a:rPr>
                      <m:t>𝜃</m:t>
                    </m:r>
                  </m:oMath>
                </a14:m>
                <a:r>
                  <a:rPr lang="en-US" sz="1200" dirty="0"/>
                  <a:t> because for each individual it is fixed)</a:t>
                </a:r>
                <a:endParaRPr lang="en-US" sz="1200" b="0" i="1" dirty="0">
                  <a:latin typeface="Cambria Math" panose="02040503050406030204" pitchFamily="18" charset="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r>
                      <a:rPr lang="en-US" sz="1200" i="1" smtClean="0">
                        <a:latin typeface="Cambria Math" panose="02040503050406030204" pitchFamily="18" charset="0"/>
                        <a:ea typeface="Cambria Math" panose="02040503050406030204" pitchFamily="18" charset="0"/>
                      </a:rPr>
                      <m:t>𝛽</m:t>
                    </m:r>
                  </m:oMath>
                </a14:m>
                <a:r>
                  <a:rPr lang="en-US" sz="1200" dirty="0"/>
                  <a:t>: genetic effect size (unknown, to be estimated) and the prior distribution is </a:t>
                </a:r>
                <a14:m>
                  <m:oMath xmlns:m="http://schemas.openxmlformats.org/officeDocument/2006/math">
                    <m:r>
                      <a:rPr lang="en-US" sz="1200" i="1">
                        <a:latin typeface="Cambria Math" panose="02040503050406030204" pitchFamily="18" charset="0"/>
                        <a:ea typeface="Cambria Math" panose="02040503050406030204" pitchFamily="18" charset="0"/>
                      </a:rPr>
                      <m:t>𝛽</m:t>
                    </m:r>
                    <m:r>
                      <a:rPr lang="en-US" sz="1200" b="0" i="1" smtClean="0">
                        <a:latin typeface="Cambria Math" panose="02040503050406030204" pitchFamily="18" charset="0"/>
                        <a:ea typeface="Cambria Math" panose="02040503050406030204" pitchFamily="18" charset="0"/>
                      </a:rPr>
                      <m:t> ~ </m:t>
                    </m:r>
                    <m:r>
                      <a:rPr lang="en-US" sz="1200" b="0" i="1" smtClean="0">
                        <a:latin typeface="Cambria Math" panose="02040503050406030204" pitchFamily="18" charset="0"/>
                        <a:ea typeface="Cambria Math" panose="02040503050406030204" pitchFamily="18" charset="0"/>
                      </a:rPr>
                      <m:t>𝒩</m:t>
                    </m:r>
                    <m:d>
                      <m:dPr>
                        <m:ctrlPr>
                          <a:rPr lang="en-US" sz="1200" b="0" i="1" smtClean="0">
                            <a:latin typeface="Cambria Math" panose="02040503050406030204" pitchFamily="18" charset="0"/>
                            <a:ea typeface="Cambria Math" panose="02040503050406030204" pitchFamily="18" charset="0"/>
                          </a:rPr>
                        </m:ctrlPr>
                      </m:dPr>
                      <m:e>
                        <m:sSub>
                          <m:sSubPr>
                            <m:ctrlPr>
                              <a:rPr lang="en-US" sz="1200" b="0" i="1" smtClean="0">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ea typeface="Cambria Math" panose="02040503050406030204" pitchFamily="18" charset="0"/>
                              </a:rPr>
                              <m:t>0</m:t>
                            </m:r>
                          </m:sub>
                        </m:sSub>
                        <m:r>
                          <a:rPr lang="en-US" sz="1200" b="0" i="1" smtClean="0">
                            <a:latin typeface="Cambria Math" panose="02040503050406030204" pitchFamily="18" charset="0"/>
                            <a:ea typeface="Cambria Math" panose="02040503050406030204" pitchFamily="18" charset="0"/>
                          </a:rPr>
                          <m:t>,</m:t>
                        </m:r>
                        <m:sSubSup>
                          <m:sSubSupPr>
                            <m:ctrlPr>
                              <a:rPr lang="en-US" sz="1200" b="0" i="1" smtClean="0">
                                <a:latin typeface="Cambria Math" panose="02040503050406030204" pitchFamily="18" charset="0"/>
                                <a:ea typeface="Cambria Math" panose="02040503050406030204" pitchFamily="18" charset="0"/>
                              </a:rPr>
                            </m:ctrlPr>
                          </m:sSubSupPr>
                          <m:e>
                            <m:r>
                              <a:rPr lang="en-US" sz="1200" b="0" i="1" smtClean="0">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0</m:t>
                            </m:r>
                          </m:sub>
                          <m:sup>
                            <m:r>
                              <a:rPr lang="en-US" sz="1200" b="0" i="1" smtClean="0">
                                <a:latin typeface="Cambria Math" panose="02040503050406030204" pitchFamily="18" charset="0"/>
                                <a:ea typeface="Cambria Math" panose="02040503050406030204" pitchFamily="18" charset="0"/>
                              </a:rPr>
                              <m:t>2</m:t>
                            </m:r>
                          </m:sup>
                        </m:sSubSup>
                      </m:e>
                    </m:d>
                  </m:oMath>
                </a14:m>
                <a:r>
                  <a:rPr lang="en-US" sz="1200" dirty="0"/>
                  <a:t> and </a:t>
                </a: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𝜏</m:t>
                        </m:r>
                      </m:e>
                      <m:sub>
                        <m:r>
                          <a:rPr lang="en-US" sz="1200" i="1">
                            <a:latin typeface="Cambria Math" panose="02040503050406030204" pitchFamily="18" charset="0"/>
                            <a:ea typeface="Cambria Math" panose="02040503050406030204" pitchFamily="18" charset="0"/>
                          </a:rPr>
                          <m:t>0</m:t>
                        </m:r>
                      </m:sub>
                    </m:sSub>
                    <m:r>
                      <a:rPr lang="en-US" sz="1200" b="0" i="1" smtClean="0">
                        <a:latin typeface="Cambria Math" panose="02040503050406030204" pitchFamily="18" charset="0"/>
                        <a:ea typeface="Cambria Math" panose="02040503050406030204" pitchFamily="18" charset="0"/>
                      </a:rPr>
                      <m:t>=</m:t>
                    </m:r>
                    <m:f>
                      <m:fPr>
                        <m:ctrlPr>
                          <a:rPr lang="en-US" sz="1200" b="0" i="1" smtClean="0">
                            <a:latin typeface="Cambria Math" panose="02040503050406030204" pitchFamily="18" charset="0"/>
                            <a:ea typeface="Cambria Math" panose="02040503050406030204" pitchFamily="18" charset="0"/>
                          </a:rPr>
                        </m:ctrlPr>
                      </m:fPr>
                      <m:num>
                        <m:r>
                          <a:rPr lang="en-US" sz="1200" b="0" i="1" smtClean="0">
                            <a:latin typeface="Cambria Math" panose="02040503050406030204" pitchFamily="18" charset="0"/>
                            <a:ea typeface="Cambria Math" panose="02040503050406030204" pitchFamily="18" charset="0"/>
                          </a:rPr>
                          <m:t>1</m:t>
                        </m:r>
                      </m:num>
                      <m:den>
                        <m:sSubSup>
                          <m:sSubSupPr>
                            <m:ctrlPr>
                              <a:rPr lang="en-US" sz="1200" b="0" i="1" smtClean="0">
                                <a:latin typeface="Cambria Math" panose="02040503050406030204" pitchFamily="18" charset="0"/>
                                <a:ea typeface="Cambria Math" panose="02040503050406030204" pitchFamily="18" charset="0"/>
                              </a:rPr>
                            </m:ctrlPr>
                          </m:sSubSupPr>
                          <m:e>
                            <m:r>
                              <a:rPr lang="en-US" sz="1200" b="0" i="1" smtClean="0">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0</m:t>
                            </m:r>
                          </m:sub>
                          <m:sup>
                            <m:r>
                              <a:rPr lang="en-US" sz="1200" b="0" i="1" smtClean="0">
                                <a:latin typeface="Cambria Math" panose="02040503050406030204" pitchFamily="18" charset="0"/>
                                <a:ea typeface="Cambria Math" panose="02040503050406030204" pitchFamily="18" charset="0"/>
                              </a:rPr>
                              <m:t>2</m:t>
                            </m:r>
                          </m:sup>
                        </m:sSubSup>
                      </m:den>
                    </m:f>
                  </m:oMath>
                </a14:m>
                <a:endParaRPr lang="en-US" sz="1200" dirty="0"/>
              </a:p>
            </p:txBody>
          </p:sp>
        </mc:Choice>
        <mc:Fallback>
          <p:sp>
            <p:nvSpPr>
              <p:cNvPr id="12" name="TextBox 11">
                <a:extLst>
                  <a:ext uri="{FF2B5EF4-FFF2-40B4-BE49-F238E27FC236}">
                    <a16:creationId xmlns:a16="http://schemas.microsoft.com/office/drawing/2014/main" id="{15A63B48-BAF2-153F-A26E-F2A08AD3A897}"/>
                  </a:ext>
                </a:extLst>
              </p:cNvPr>
              <p:cNvSpPr txBox="1">
                <a:spLocks noRot="1" noChangeAspect="1" noMove="1" noResize="1" noEditPoints="1" noAdjustHandles="1" noChangeArrowheads="1" noChangeShapeType="1" noTextEdit="1"/>
              </p:cNvSpPr>
              <p:nvPr/>
            </p:nvSpPr>
            <p:spPr>
              <a:xfrm>
                <a:off x="949021" y="2892824"/>
                <a:ext cx="7085707" cy="938911"/>
              </a:xfrm>
              <a:prstGeom prst="rect">
                <a:avLst/>
              </a:prstGeom>
              <a:blipFill>
                <a:blip r:embed="rId2"/>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73196FC8-222F-D377-1624-F3F4040E9B79}"/>
              </a:ext>
            </a:extLst>
          </p:cNvPr>
          <p:cNvSpPr txBox="1"/>
          <p:nvPr/>
        </p:nvSpPr>
        <p:spPr>
          <a:xfrm>
            <a:off x="1018519" y="1200818"/>
            <a:ext cx="6884626" cy="954107"/>
          </a:xfrm>
          <a:prstGeom prst="rect">
            <a:avLst/>
          </a:prstGeom>
          <a:noFill/>
        </p:spPr>
        <p:txBody>
          <a:bodyPr wrap="square">
            <a:spAutoFit/>
          </a:bodyPr>
          <a:lstStyle/>
          <a:p>
            <a:pPr algn="just"/>
            <a:r>
              <a:rPr lang="en-US" sz="1400" dirty="0"/>
              <a:t>The Bayesian normal mean model uses Bayes' theorem to update a normal prior belief about an unknown mean parameter with normally distributed observed data, resulting in a normal posterior distribution that represents a precision-weighted compromise between prior knowledge and data evidence.</a:t>
            </a:r>
            <a:endParaRPr lang="en-US" sz="1100" dirty="0"/>
          </a:p>
        </p:txBody>
      </p:sp>
      <p:sp>
        <p:nvSpPr>
          <p:cNvPr id="9" name="TextBox 8">
            <a:extLst>
              <a:ext uri="{FF2B5EF4-FFF2-40B4-BE49-F238E27FC236}">
                <a16:creationId xmlns:a16="http://schemas.microsoft.com/office/drawing/2014/main" id="{1DFC23B5-74EB-5791-95C8-C0E917997B6B}"/>
              </a:ext>
            </a:extLst>
          </p:cNvPr>
          <p:cNvSpPr txBox="1"/>
          <p:nvPr/>
        </p:nvSpPr>
        <p:spPr>
          <a:xfrm>
            <a:off x="1898784" y="497220"/>
            <a:ext cx="5173339" cy="461665"/>
          </a:xfrm>
          <a:prstGeom prst="rect">
            <a:avLst/>
          </a:prstGeom>
          <a:noFill/>
        </p:spPr>
        <p:txBody>
          <a:bodyPr wrap="none" rtlCol="0">
            <a:spAutoFit/>
          </a:bodyPr>
          <a:lstStyle/>
          <a:p>
            <a:r>
              <a:rPr lang="en-US" sz="1200" b="1" dirty="0"/>
              <a:t>Posterior = our prior belief</a:t>
            </a:r>
            <a:r>
              <a:rPr lang="en-US" sz="1200" dirty="0"/>
              <a:t> about a normal distribution's mean + </a:t>
            </a:r>
            <a:r>
              <a:rPr lang="en-US" sz="1200" b="1" dirty="0"/>
              <a:t>observed data</a:t>
            </a:r>
            <a:endParaRPr lang="en-US" sz="1200" dirty="0"/>
          </a:p>
          <a:p>
            <a:endParaRPr lang="en-US" sz="1200" dirty="0"/>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93D74ED0-4D17-4994-D6A3-67DDA9428B03}"/>
                  </a:ext>
                </a:extLst>
              </p:cNvPr>
              <p:cNvSpPr txBox="1"/>
              <p:nvPr/>
            </p:nvSpPr>
            <p:spPr>
              <a:xfrm>
                <a:off x="1018519" y="3956708"/>
                <a:ext cx="7085707" cy="433196"/>
              </a:xfrm>
              <a:prstGeom prst="rect">
                <a:avLst/>
              </a:prstGeom>
              <a:noFill/>
            </p:spPr>
            <p:txBody>
              <a:bodyPr wrap="square">
                <a:spAutoFit/>
              </a:bodyPr>
              <a:lstStyle/>
              <a:p>
                <a:r>
                  <a:rPr lang="en-US" sz="1400" b="1" dirty="0">
                    <a:ea typeface="Cambria Math" panose="02040503050406030204" pitchFamily="18" charset="0"/>
                  </a:rPr>
                  <a:t>The posterior distribution is </a:t>
                </a:r>
                <a14:m>
                  <m:oMath xmlns:m="http://schemas.openxmlformats.org/officeDocument/2006/math">
                    <m:r>
                      <a:rPr lang="en-US" sz="1400" b="1" i="1">
                        <a:latin typeface="Cambria Math" panose="02040503050406030204" pitchFamily="18" charset="0"/>
                        <a:ea typeface="Cambria Math" panose="02040503050406030204" pitchFamily="18" charset="0"/>
                      </a:rPr>
                      <m:t>𝜷</m:t>
                    </m:r>
                    <m:r>
                      <a:rPr lang="en-US" sz="1400" b="1" i="1">
                        <a:latin typeface="Cambria Math" panose="02040503050406030204" pitchFamily="18" charset="0"/>
                        <a:ea typeface="Cambria Math" panose="02040503050406030204" pitchFamily="18" charset="0"/>
                      </a:rPr>
                      <m:t>|</m:t>
                    </m:r>
                    <m:r>
                      <a:rPr lang="en-US" sz="1400" b="1" i="1" smtClean="0">
                        <a:latin typeface="Cambria Math" panose="02040503050406030204" pitchFamily="18" charset="0"/>
                        <a:ea typeface="Cambria Math" panose="02040503050406030204" pitchFamily="18" charset="0"/>
                      </a:rPr>
                      <m:t>𝒀</m:t>
                    </m:r>
                    <m:r>
                      <a:rPr lang="en-US" sz="1400" b="1" i="1">
                        <a:latin typeface="Cambria Math" panose="02040503050406030204" pitchFamily="18" charset="0"/>
                        <a:ea typeface="Cambria Math" panose="02040503050406030204" pitchFamily="18" charset="0"/>
                      </a:rPr>
                      <m:t> ~ </m:t>
                    </m:r>
                    <m:r>
                      <a:rPr lang="en-US" sz="1400" b="1" i="1">
                        <a:latin typeface="Cambria Math" panose="02040503050406030204" pitchFamily="18" charset="0"/>
                        <a:ea typeface="Cambria Math" panose="02040503050406030204" pitchFamily="18" charset="0"/>
                      </a:rPr>
                      <m:t>𝓝</m:t>
                    </m:r>
                    <m:r>
                      <a:rPr lang="en-US" sz="1400" b="1" i="1">
                        <a:latin typeface="Cambria Math" panose="02040503050406030204" pitchFamily="18" charset="0"/>
                        <a:ea typeface="Cambria Math" panose="02040503050406030204" pitchFamily="18" charset="0"/>
                      </a:rPr>
                      <m:t>(</m:t>
                    </m:r>
                    <m:sSub>
                      <m:sSubPr>
                        <m:ctrlPr>
                          <a:rPr lang="en-US" sz="1400" b="1" i="1">
                            <a:latin typeface="Cambria Math" panose="02040503050406030204" pitchFamily="18" charset="0"/>
                            <a:ea typeface="Cambria Math" panose="02040503050406030204" pitchFamily="18" charset="0"/>
                          </a:rPr>
                        </m:ctrlPr>
                      </m:sSubPr>
                      <m:e>
                        <m:r>
                          <a:rPr lang="en-US" sz="1400" b="1" i="1">
                            <a:latin typeface="Cambria Math" panose="02040503050406030204" pitchFamily="18" charset="0"/>
                            <a:ea typeface="Cambria Math" panose="02040503050406030204" pitchFamily="18" charset="0"/>
                          </a:rPr>
                          <m:t>𝜷</m:t>
                        </m:r>
                      </m:e>
                      <m:sub>
                        <m:r>
                          <a:rPr lang="en-US" sz="1400" b="1" i="1" smtClean="0">
                            <a:latin typeface="Cambria Math" panose="02040503050406030204" pitchFamily="18" charset="0"/>
                            <a:ea typeface="Cambria Math" panose="02040503050406030204" pitchFamily="18" charset="0"/>
                          </a:rPr>
                          <m:t>𝟏</m:t>
                        </m:r>
                      </m:sub>
                    </m:sSub>
                    <m:r>
                      <a:rPr lang="en-US" sz="1400" b="1" i="1">
                        <a:latin typeface="Cambria Math" panose="02040503050406030204" pitchFamily="18" charset="0"/>
                        <a:ea typeface="Cambria Math" panose="02040503050406030204" pitchFamily="18" charset="0"/>
                      </a:rPr>
                      <m:t>,</m:t>
                    </m:r>
                    <m:sSubSup>
                      <m:sSubSupPr>
                        <m:ctrlPr>
                          <a:rPr lang="en-US" sz="1400" b="1" i="1">
                            <a:latin typeface="Cambria Math" panose="02040503050406030204" pitchFamily="18" charset="0"/>
                            <a:ea typeface="Cambria Math" panose="02040503050406030204" pitchFamily="18" charset="0"/>
                          </a:rPr>
                        </m:ctrlPr>
                      </m:sSubSupPr>
                      <m:e>
                        <m:r>
                          <a:rPr lang="en-US" sz="1400" b="1" i="1">
                            <a:latin typeface="Cambria Math" panose="02040503050406030204" pitchFamily="18" charset="0"/>
                            <a:ea typeface="Cambria Math" panose="02040503050406030204" pitchFamily="18" charset="0"/>
                          </a:rPr>
                          <m:t>𝝈</m:t>
                        </m:r>
                      </m:e>
                      <m:sub>
                        <m:r>
                          <a:rPr lang="en-US" sz="1400" b="1" i="1" smtClean="0">
                            <a:latin typeface="Cambria Math" panose="02040503050406030204" pitchFamily="18" charset="0"/>
                            <a:ea typeface="Cambria Math" panose="02040503050406030204" pitchFamily="18" charset="0"/>
                          </a:rPr>
                          <m:t>𝟏</m:t>
                        </m:r>
                      </m:sub>
                      <m:sup>
                        <m:r>
                          <a:rPr lang="en-US" sz="1400" b="1" i="1">
                            <a:latin typeface="Cambria Math" panose="02040503050406030204" pitchFamily="18" charset="0"/>
                            <a:ea typeface="Cambria Math" panose="02040503050406030204" pitchFamily="18" charset="0"/>
                          </a:rPr>
                          <m:t>𝟐</m:t>
                        </m:r>
                      </m:sup>
                    </m:sSubSup>
                    <m:r>
                      <a:rPr lang="en-US" sz="1400" b="1" i="1">
                        <a:latin typeface="Cambria Math" panose="02040503050406030204" pitchFamily="18" charset="0"/>
                        <a:ea typeface="Cambria Math" panose="02040503050406030204" pitchFamily="18" charset="0"/>
                      </a:rPr>
                      <m:t>)</m:t>
                    </m:r>
                  </m:oMath>
                </a14:m>
                <a:r>
                  <a:rPr lang="en-US" sz="1400" b="1" dirty="0">
                    <a:ea typeface="Cambria Math" panose="02040503050406030204" pitchFamily="18" charset="0"/>
                  </a:rPr>
                  <a:t> where </a:t>
                </a:r>
                <a14:m>
                  <m:oMath xmlns:m="http://schemas.openxmlformats.org/officeDocument/2006/math">
                    <m:sSub>
                      <m:sSubPr>
                        <m:ctrlPr>
                          <a:rPr lang="en-US" sz="1400" b="1" i="1">
                            <a:latin typeface="Cambria Math" panose="02040503050406030204" pitchFamily="18" charset="0"/>
                            <a:ea typeface="Cambria Math" panose="02040503050406030204" pitchFamily="18" charset="0"/>
                          </a:rPr>
                        </m:ctrlPr>
                      </m:sSubPr>
                      <m:e>
                        <m:r>
                          <a:rPr lang="en-US" sz="1400" b="1" i="1">
                            <a:latin typeface="Cambria Math" panose="02040503050406030204" pitchFamily="18" charset="0"/>
                            <a:ea typeface="Cambria Math" panose="02040503050406030204" pitchFamily="18" charset="0"/>
                          </a:rPr>
                          <m:t>𝜷</m:t>
                        </m:r>
                      </m:e>
                      <m:sub>
                        <m:r>
                          <a:rPr lang="en-US" sz="1400" b="1" i="1">
                            <a:latin typeface="Cambria Math" panose="02040503050406030204" pitchFamily="18" charset="0"/>
                            <a:ea typeface="Cambria Math" panose="02040503050406030204" pitchFamily="18" charset="0"/>
                          </a:rPr>
                          <m:t>𝟏</m:t>
                        </m:r>
                      </m:sub>
                    </m:sSub>
                    <m:r>
                      <a:rPr lang="en-US" sz="1400" b="1" i="1" smtClean="0">
                        <a:latin typeface="Cambria Math" panose="02040503050406030204" pitchFamily="18" charset="0"/>
                        <a:ea typeface="Cambria Math" panose="02040503050406030204" pitchFamily="18" charset="0"/>
                      </a:rPr>
                      <m:t>=</m:t>
                    </m:r>
                    <m:f>
                      <m:fPr>
                        <m:ctrlPr>
                          <a:rPr lang="en-US" sz="1400" b="1" i="1" smtClean="0">
                            <a:latin typeface="Cambria Math" panose="02040503050406030204" pitchFamily="18" charset="0"/>
                            <a:ea typeface="Cambria Math" panose="02040503050406030204" pitchFamily="18" charset="0"/>
                          </a:rPr>
                        </m:ctrlPr>
                      </m:fPr>
                      <m:num>
                        <m:r>
                          <a:rPr lang="en-US" sz="1400" b="1" i="1" smtClean="0">
                            <a:latin typeface="Cambria Math" panose="02040503050406030204" pitchFamily="18" charset="0"/>
                            <a:ea typeface="Cambria Math" panose="02040503050406030204" pitchFamily="18" charset="0"/>
                          </a:rPr>
                          <m:t>𝝉</m:t>
                        </m:r>
                        <m:r>
                          <a:rPr lang="en-US" sz="1400" b="1" i="1" smtClean="0">
                            <a:latin typeface="Cambria Math" panose="02040503050406030204" pitchFamily="18" charset="0"/>
                            <a:ea typeface="Cambria Math" panose="02040503050406030204" pitchFamily="18" charset="0"/>
                          </a:rPr>
                          <m:t>𝒀</m:t>
                        </m:r>
                        <m:r>
                          <a:rPr lang="en-US" sz="1400" b="1" i="1" smtClean="0">
                            <a:latin typeface="Cambria Math" panose="02040503050406030204" pitchFamily="18" charset="0"/>
                            <a:ea typeface="Cambria Math" panose="02040503050406030204" pitchFamily="18" charset="0"/>
                          </a:rPr>
                          <m:t>+</m:t>
                        </m:r>
                        <m:sSub>
                          <m:sSubPr>
                            <m:ctrlPr>
                              <a:rPr lang="en-US" sz="1400" b="1" i="1" smtClean="0">
                                <a:latin typeface="Cambria Math" panose="02040503050406030204" pitchFamily="18" charset="0"/>
                                <a:ea typeface="Cambria Math" panose="02040503050406030204" pitchFamily="18" charset="0"/>
                              </a:rPr>
                            </m:ctrlPr>
                          </m:sSubPr>
                          <m:e>
                            <m:r>
                              <a:rPr lang="en-US" sz="1400" b="1" i="1" smtClean="0">
                                <a:latin typeface="Cambria Math" panose="02040503050406030204" pitchFamily="18" charset="0"/>
                                <a:ea typeface="Cambria Math" panose="02040503050406030204" pitchFamily="18" charset="0"/>
                              </a:rPr>
                              <m:t>𝝉</m:t>
                            </m:r>
                          </m:e>
                          <m:sub>
                            <m:r>
                              <a:rPr lang="en-US" sz="1400" b="1" i="1" smtClean="0">
                                <a:latin typeface="Cambria Math" panose="02040503050406030204" pitchFamily="18" charset="0"/>
                                <a:ea typeface="Cambria Math" panose="02040503050406030204" pitchFamily="18" charset="0"/>
                              </a:rPr>
                              <m:t>𝟎</m:t>
                            </m:r>
                          </m:sub>
                        </m:sSub>
                        <m:sSub>
                          <m:sSubPr>
                            <m:ctrlPr>
                              <a:rPr lang="en-US" sz="1400" b="1" i="1" smtClean="0">
                                <a:latin typeface="Cambria Math" panose="02040503050406030204" pitchFamily="18" charset="0"/>
                                <a:ea typeface="Cambria Math" panose="02040503050406030204" pitchFamily="18" charset="0"/>
                              </a:rPr>
                            </m:ctrlPr>
                          </m:sSubPr>
                          <m:e>
                            <m:r>
                              <a:rPr lang="en-US" sz="1400" b="1" i="1">
                                <a:latin typeface="Cambria Math" panose="02040503050406030204" pitchFamily="18" charset="0"/>
                                <a:ea typeface="Cambria Math" panose="02040503050406030204" pitchFamily="18" charset="0"/>
                              </a:rPr>
                              <m:t>𝜷</m:t>
                            </m:r>
                          </m:e>
                          <m:sub>
                            <m:r>
                              <a:rPr lang="en-US" sz="1400" b="1" i="1" smtClean="0">
                                <a:latin typeface="Cambria Math" panose="02040503050406030204" pitchFamily="18" charset="0"/>
                                <a:ea typeface="Cambria Math" panose="02040503050406030204" pitchFamily="18" charset="0"/>
                              </a:rPr>
                              <m:t>𝟎</m:t>
                            </m:r>
                          </m:sub>
                        </m:sSub>
                      </m:num>
                      <m:den>
                        <m:r>
                          <a:rPr lang="en-US" sz="1400" b="1" i="1" smtClean="0">
                            <a:latin typeface="Cambria Math" panose="02040503050406030204" pitchFamily="18" charset="0"/>
                            <a:ea typeface="Cambria Math" panose="02040503050406030204" pitchFamily="18" charset="0"/>
                          </a:rPr>
                          <m:t>𝝉</m:t>
                        </m:r>
                        <m:r>
                          <a:rPr lang="en-US" sz="1400" b="1" i="1" smtClean="0">
                            <a:latin typeface="Cambria Math" panose="02040503050406030204" pitchFamily="18" charset="0"/>
                            <a:ea typeface="Cambria Math" panose="02040503050406030204" pitchFamily="18" charset="0"/>
                          </a:rPr>
                          <m:t>+</m:t>
                        </m:r>
                        <m:sSub>
                          <m:sSubPr>
                            <m:ctrlPr>
                              <a:rPr lang="en-US" sz="1400" b="1" i="1" smtClean="0">
                                <a:latin typeface="Cambria Math" panose="02040503050406030204" pitchFamily="18" charset="0"/>
                                <a:ea typeface="Cambria Math" panose="02040503050406030204" pitchFamily="18" charset="0"/>
                              </a:rPr>
                            </m:ctrlPr>
                          </m:sSubPr>
                          <m:e>
                            <m:r>
                              <a:rPr lang="en-US" sz="1400" b="1" i="1" smtClean="0">
                                <a:latin typeface="Cambria Math" panose="02040503050406030204" pitchFamily="18" charset="0"/>
                                <a:ea typeface="Cambria Math" panose="02040503050406030204" pitchFamily="18" charset="0"/>
                              </a:rPr>
                              <m:t>𝝉</m:t>
                            </m:r>
                          </m:e>
                          <m:sub>
                            <m:r>
                              <a:rPr lang="en-US" sz="1400" b="1" i="1" smtClean="0">
                                <a:latin typeface="Cambria Math" panose="02040503050406030204" pitchFamily="18" charset="0"/>
                                <a:ea typeface="Cambria Math" panose="02040503050406030204" pitchFamily="18" charset="0"/>
                              </a:rPr>
                              <m:t>𝟎</m:t>
                            </m:r>
                          </m:sub>
                        </m:sSub>
                      </m:den>
                    </m:f>
                  </m:oMath>
                </a14:m>
                <a:r>
                  <a:rPr lang="en-US" sz="1400" b="1" dirty="0">
                    <a:ea typeface="Cambria Math" panose="02040503050406030204" pitchFamily="18" charset="0"/>
                  </a:rPr>
                  <a:t>, </a:t>
                </a:r>
                <a14:m>
                  <m:oMath xmlns:m="http://schemas.openxmlformats.org/officeDocument/2006/math">
                    <m:sSubSup>
                      <m:sSubSupPr>
                        <m:ctrlPr>
                          <a:rPr lang="en-US" sz="1400" b="1" i="1" smtClean="0">
                            <a:latin typeface="Cambria Math" panose="02040503050406030204" pitchFamily="18" charset="0"/>
                            <a:ea typeface="Cambria Math" panose="02040503050406030204" pitchFamily="18" charset="0"/>
                          </a:rPr>
                        </m:ctrlPr>
                      </m:sSubSupPr>
                      <m:e>
                        <m:r>
                          <a:rPr lang="en-US" sz="1400" b="1" i="1">
                            <a:latin typeface="Cambria Math" panose="02040503050406030204" pitchFamily="18" charset="0"/>
                            <a:ea typeface="Cambria Math" panose="02040503050406030204" pitchFamily="18" charset="0"/>
                          </a:rPr>
                          <m:t>𝝈</m:t>
                        </m:r>
                      </m:e>
                      <m:sub>
                        <m:r>
                          <a:rPr lang="en-US" sz="1400" b="1" i="1" smtClean="0">
                            <a:latin typeface="Cambria Math" panose="02040503050406030204" pitchFamily="18" charset="0"/>
                            <a:ea typeface="Cambria Math" panose="02040503050406030204" pitchFamily="18" charset="0"/>
                          </a:rPr>
                          <m:t>𝟏</m:t>
                        </m:r>
                      </m:sub>
                      <m:sup>
                        <m:r>
                          <a:rPr lang="en-US" sz="1400" b="1" i="1" smtClean="0">
                            <a:latin typeface="Cambria Math" panose="02040503050406030204" pitchFamily="18" charset="0"/>
                            <a:ea typeface="Cambria Math" panose="02040503050406030204" pitchFamily="18" charset="0"/>
                          </a:rPr>
                          <m:t>𝟐</m:t>
                        </m:r>
                      </m:sup>
                    </m:sSubSup>
                    <m:r>
                      <a:rPr lang="en-US" sz="1400" b="1" i="1">
                        <a:latin typeface="Cambria Math" panose="02040503050406030204" pitchFamily="18" charset="0"/>
                        <a:ea typeface="Cambria Math" panose="02040503050406030204" pitchFamily="18" charset="0"/>
                      </a:rPr>
                      <m:t>=</m:t>
                    </m:r>
                    <m:f>
                      <m:fPr>
                        <m:ctrlPr>
                          <a:rPr lang="en-US" sz="1400" b="1" i="1">
                            <a:latin typeface="Cambria Math" panose="02040503050406030204" pitchFamily="18" charset="0"/>
                            <a:ea typeface="Cambria Math" panose="02040503050406030204" pitchFamily="18" charset="0"/>
                          </a:rPr>
                        </m:ctrlPr>
                      </m:fPr>
                      <m:num>
                        <m:r>
                          <a:rPr lang="en-US" sz="1400" b="1" i="1" smtClean="0">
                            <a:latin typeface="Cambria Math" panose="02040503050406030204" pitchFamily="18" charset="0"/>
                            <a:ea typeface="Cambria Math" panose="02040503050406030204" pitchFamily="18" charset="0"/>
                          </a:rPr>
                          <m:t>𝟏</m:t>
                        </m:r>
                      </m:num>
                      <m:den>
                        <m:r>
                          <a:rPr lang="en-US" sz="1400" b="1" i="1">
                            <a:latin typeface="Cambria Math" panose="02040503050406030204" pitchFamily="18" charset="0"/>
                            <a:ea typeface="Cambria Math" panose="02040503050406030204" pitchFamily="18" charset="0"/>
                          </a:rPr>
                          <m:t>𝝉</m:t>
                        </m:r>
                        <m:r>
                          <a:rPr lang="en-US" sz="1400" b="1" i="1">
                            <a:latin typeface="Cambria Math" panose="02040503050406030204" pitchFamily="18" charset="0"/>
                            <a:ea typeface="Cambria Math" panose="02040503050406030204" pitchFamily="18" charset="0"/>
                          </a:rPr>
                          <m:t>+</m:t>
                        </m:r>
                        <m:sSub>
                          <m:sSubPr>
                            <m:ctrlPr>
                              <a:rPr lang="en-US" sz="1400" b="1" i="1">
                                <a:latin typeface="Cambria Math" panose="02040503050406030204" pitchFamily="18" charset="0"/>
                                <a:ea typeface="Cambria Math" panose="02040503050406030204" pitchFamily="18" charset="0"/>
                              </a:rPr>
                            </m:ctrlPr>
                          </m:sSubPr>
                          <m:e>
                            <m:r>
                              <a:rPr lang="en-US" sz="1400" b="1" i="1">
                                <a:latin typeface="Cambria Math" panose="02040503050406030204" pitchFamily="18" charset="0"/>
                                <a:ea typeface="Cambria Math" panose="02040503050406030204" pitchFamily="18" charset="0"/>
                              </a:rPr>
                              <m:t>𝝉</m:t>
                            </m:r>
                          </m:e>
                          <m:sub>
                            <m:r>
                              <a:rPr lang="en-US" sz="1400" b="1" i="1">
                                <a:latin typeface="Cambria Math" panose="02040503050406030204" pitchFamily="18" charset="0"/>
                                <a:ea typeface="Cambria Math" panose="02040503050406030204" pitchFamily="18" charset="0"/>
                              </a:rPr>
                              <m:t>𝟎</m:t>
                            </m:r>
                          </m:sub>
                        </m:sSub>
                      </m:den>
                    </m:f>
                  </m:oMath>
                </a14:m>
                <a:endParaRPr lang="en-US" sz="1400" b="1" dirty="0">
                  <a:ea typeface="Cambria Math" panose="02040503050406030204" pitchFamily="18" charset="0"/>
                </a:endParaRPr>
              </a:p>
            </p:txBody>
          </p:sp>
        </mc:Choice>
        <mc:Fallback>
          <p:sp>
            <p:nvSpPr>
              <p:cNvPr id="13" name="TextBox 12">
                <a:extLst>
                  <a:ext uri="{FF2B5EF4-FFF2-40B4-BE49-F238E27FC236}">
                    <a16:creationId xmlns:a16="http://schemas.microsoft.com/office/drawing/2014/main" id="{93D74ED0-4D17-4994-D6A3-67DDA9428B03}"/>
                  </a:ext>
                </a:extLst>
              </p:cNvPr>
              <p:cNvSpPr txBox="1">
                <a:spLocks noRot="1" noChangeAspect="1" noMove="1" noResize="1" noEditPoints="1" noAdjustHandles="1" noChangeArrowheads="1" noChangeShapeType="1" noTextEdit="1"/>
              </p:cNvSpPr>
              <p:nvPr/>
            </p:nvSpPr>
            <p:spPr>
              <a:xfrm>
                <a:off x="1018519" y="3956708"/>
                <a:ext cx="7085707" cy="433196"/>
              </a:xfrm>
              <a:prstGeom prst="rect">
                <a:avLst/>
              </a:prstGeom>
              <a:blipFill>
                <a:blip r:embed="rId3"/>
                <a:stretch>
                  <a:fillRect l="-358"/>
                </a:stretch>
              </a:blipFill>
            </p:spPr>
            <p:txBody>
              <a:bodyPr/>
              <a:lstStyle/>
              <a:p>
                <a:r>
                  <a:rPr lang="en-US">
                    <a:noFill/>
                  </a:rPr>
                  <a:t> </a:t>
                </a:r>
              </a:p>
            </p:txBody>
          </p:sp>
        </mc:Fallback>
      </mc:AlternateContent>
      <p:pic>
        <p:nvPicPr>
          <p:cNvPr id="15" name="Picture 14">
            <a:extLst>
              <a:ext uri="{FF2B5EF4-FFF2-40B4-BE49-F238E27FC236}">
                <a16:creationId xmlns:a16="http://schemas.microsoft.com/office/drawing/2014/main" id="{B0C80BC6-6F45-6E40-4CE5-8A5777B9B5C0}"/>
              </a:ext>
            </a:extLst>
          </p:cNvPr>
          <p:cNvPicPr>
            <a:picLocks noChangeAspect="1"/>
          </p:cNvPicPr>
          <p:nvPr/>
        </p:nvPicPr>
        <p:blipFill>
          <a:blip r:embed="rId4"/>
          <a:srcRect/>
          <a:stretch/>
        </p:blipFill>
        <p:spPr>
          <a:xfrm>
            <a:off x="1370969" y="5150421"/>
            <a:ext cx="6273478" cy="3764086"/>
          </a:xfrm>
          <a:prstGeom prst="rect">
            <a:avLst/>
          </a:prstGeom>
        </p:spPr>
      </p:pic>
    </p:spTree>
    <p:extLst>
      <p:ext uri="{BB962C8B-B14F-4D97-AF65-F5344CB8AC3E}">
        <p14:creationId xmlns:p14="http://schemas.microsoft.com/office/powerpoint/2010/main" val="21791929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6C320B-12B5-69D6-7AF8-29F7578442E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43B0F4C-9A46-7283-9FF5-D20572316730}"/>
              </a:ext>
            </a:extLst>
          </p:cNvPr>
          <p:cNvSpPr txBox="1"/>
          <p:nvPr/>
        </p:nvSpPr>
        <p:spPr>
          <a:xfrm>
            <a:off x="2122369" y="138690"/>
            <a:ext cx="4911210" cy="400110"/>
          </a:xfrm>
          <a:prstGeom prst="rect">
            <a:avLst/>
          </a:prstGeom>
          <a:noFill/>
        </p:spPr>
        <p:txBody>
          <a:bodyPr wrap="square" rtlCol="0" anchor="ctr">
            <a:spAutoFit/>
          </a:bodyPr>
          <a:lstStyle/>
          <a:p>
            <a:pPr algn="ctr"/>
            <a:r>
              <a:rPr lang="en-US" sz="2000" b="1" dirty="0"/>
              <a:t>Bayesian Multivariate Normal Mean Model</a:t>
            </a:r>
          </a:p>
        </p:txBody>
      </p:sp>
      <p:sp>
        <p:nvSpPr>
          <p:cNvPr id="4" name="Rounded Rectangle 3">
            <a:extLst>
              <a:ext uri="{FF2B5EF4-FFF2-40B4-BE49-F238E27FC236}">
                <a16:creationId xmlns:a16="http://schemas.microsoft.com/office/drawing/2014/main" id="{6A1372C7-36E4-2DA7-CAF9-6DBF95AE456D}"/>
              </a:ext>
            </a:extLst>
          </p:cNvPr>
          <p:cNvSpPr/>
          <p:nvPr/>
        </p:nvSpPr>
        <p:spPr>
          <a:xfrm>
            <a:off x="786149" y="981518"/>
            <a:ext cx="7487739" cy="139270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 name="Rounded Rectangle 6">
            <a:extLst>
              <a:ext uri="{FF2B5EF4-FFF2-40B4-BE49-F238E27FC236}">
                <a16:creationId xmlns:a16="http://schemas.microsoft.com/office/drawing/2014/main" id="{AF1FC65D-171C-4E74-0248-9892D374B577}"/>
              </a:ext>
            </a:extLst>
          </p:cNvPr>
          <p:cNvSpPr/>
          <p:nvPr/>
        </p:nvSpPr>
        <p:spPr>
          <a:xfrm>
            <a:off x="786149" y="3934747"/>
            <a:ext cx="7408831" cy="486878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8" name="TextBox 7">
            <a:extLst>
              <a:ext uri="{FF2B5EF4-FFF2-40B4-BE49-F238E27FC236}">
                <a16:creationId xmlns:a16="http://schemas.microsoft.com/office/drawing/2014/main" id="{923A6A93-4D0A-B309-A7C6-41BE886B82BC}"/>
              </a:ext>
            </a:extLst>
          </p:cNvPr>
          <p:cNvSpPr txBox="1"/>
          <p:nvPr/>
        </p:nvSpPr>
        <p:spPr>
          <a:xfrm>
            <a:off x="1785409" y="4026669"/>
            <a:ext cx="5350845" cy="338554"/>
          </a:xfrm>
          <a:prstGeom prst="rect">
            <a:avLst/>
          </a:prstGeom>
          <a:noFill/>
        </p:spPr>
        <p:txBody>
          <a:bodyPr wrap="square" rtlCol="0" anchor="ctr">
            <a:spAutoFit/>
          </a:bodyPr>
          <a:lstStyle/>
          <a:p>
            <a:pPr algn="ctr"/>
            <a:r>
              <a:rPr lang="en-US" sz="1600" b="1" dirty="0"/>
              <a:t>Prior, Likelihood and Posterior</a:t>
            </a:r>
            <a:endParaRPr lang="en-US" sz="1600" dirty="0"/>
          </a:p>
        </p:txBody>
      </p:sp>
      <p:sp>
        <p:nvSpPr>
          <p:cNvPr id="10" name="Rounded Rectangle 9">
            <a:extLst>
              <a:ext uri="{FF2B5EF4-FFF2-40B4-BE49-F238E27FC236}">
                <a16:creationId xmlns:a16="http://schemas.microsoft.com/office/drawing/2014/main" id="{CC18FDD9-7B9C-075D-1C18-12521AD57F96}"/>
              </a:ext>
            </a:extLst>
          </p:cNvPr>
          <p:cNvSpPr/>
          <p:nvPr/>
        </p:nvSpPr>
        <p:spPr>
          <a:xfrm>
            <a:off x="763840" y="2523591"/>
            <a:ext cx="7431140" cy="117642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D0A9FC84-5AB2-692C-73D4-FDA83136EEAA}"/>
              </a:ext>
            </a:extLst>
          </p:cNvPr>
          <p:cNvSpPr txBox="1"/>
          <p:nvPr/>
        </p:nvSpPr>
        <p:spPr>
          <a:xfrm>
            <a:off x="2291382" y="2575873"/>
            <a:ext cx="4475988" cy="338554"/>
          </a:xfrm>
          <a:prstGeom prst="rect">
            <a:avLst/>
          </a:prstGeom>
          <a:noFill/>
        </p:spPr>
        <p:txBody>
          <a:bodyPr wrap="square" rtlCol="0" anchor="ctr">
            <a:spAutoFit/>
          </a:bodyPr>
          <a:lstStyle/>
          <a:p>
            <a:pPr algn="ctr"/>
            <a:r>
              <a:rPr lang="en-US" sz="1600" b="1" dirty="0"/>
              <a:t>Model Setting</a:t>
            </a: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25DE4E96-B49F-C9A1-5F19-A83862B41CEF}"/>
                  </a:ext>
                </a:extLst>
              </p:cNvPr>
              <p:cNvSpPr txBox="1"/>
              <p:nvPr/>
            </p:nvSpPr>
            <p:spPr>
              <a:xfrm>
                <a:off x="949021" y="2892824"/>
                <a:ext cx="7085707" cy="5696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200" b="1" i="1" smtClean="0">
                          <a:latin typeface="Cambria Math" panose="02040503050406030204" pitchFamily="18" charset="0"/>
                          <a:ea typeface="Cambria Math" panose="02040503050406030204" pitchFamily="18" charset="0"/>
                        </a:rPr>
                        <m:t>𝜷</m:t>
                      </m:r>
                      <m:r>
                        <a:rPr lang="en-US" sz="1200" b="1" i="1" smtClean="0">
                          <a:latin typeface="Cambria Math" panose="02040503050406030204" pitchFamily="18" charset="0"/>
                          <a:ea typeface="Cambria Math" panose="02040503050406030204" pitchFamily="18" charset="0"/>
                        </a:rPr>
                        <m:t>=</m:t>
                      </m:r>
                      <m:d>
                        <m:dPr>
                          <m:ctrlPr>
                            <a:rPr lang="en-US" sz="1200" b="1" i="1" smtClean="0">
                              <a:latin typeface="Cambria Math" panose="02040503050406030204" pitchFamily="18" charset="0"/>
                              <a:ea typeface="Cambria Math" panose="02040503050406030204" pitchFamily="18" charset="0"/>
                            </a:rPr>
                          </m:ctrlPr>
                        </m:dPr>
                        <m:e>
                          <m:f>
                            <m:fPr>
                              <m:type m:val="noBar"/>
                              <m:ctrlPr>
                                <a:rPr lang="en-US" sz="1200" i="1" smtClean="0">
                                  <a:latin typeface="Cambria Math" panose="02040503050406030204" pitchFamily="18" charset="0"/>
                                  <a:ea typeface="Cambria Math" panose="02040503050406030204" pitchFamily="18" charset="0"/>
                                </a:rPr>
                              </m:ctrlPr>
                            </m:fPr>
                            <m:num>
                              <m:sSub>
                                <m:sSubPr>
                                  <m:ctrlPr>
                                    <a:rPr lang="en-US" sz="120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ea typeface="Cambria Math" panose="02040503050406030204" pitchFamily="18" charset="0"/>
                                    </a:rPr>
                                    <m:t>𝑎</m:t>
                                  </m:r>
                                </m:sub>
                              </m:sSub>
                            </m:num>
                            <m:den>
                              <m:sSub>
                                <m:sSubPr>
                                  <m:ctrlPr>
                                    <a:rPr lang="en-US" sz="1200" i="1">
                                      <a:latin typeface="Cambria Math" panose="02040503050406030204" pitchFamily="18" charset="0"/>
                                      <a:ea typeface="Cambria Math" panose="02040503050406030204" pitchFamily="18" charset="0"/>
                                    </a:rPr>
                                  </m:ctrlPr>
                                </m:sSubPr>
                                <m:e>
                                  <m:r>
                                    <a:rPr lang="en-US" sz="1200" b="0" i="1">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ea typeface="Cambria Math" panose="02040503050406030204" pitchFamily="18" charset="0"/>
                                    </a:rPr>
                                    <m:t>𝑏</m:t>
                                  </m:r>
                                </m:sub>
                              </m:sSub>
                            </m:den>
                          </m:f>
                        </m:e>
                      </m:d>
                      <m:r>
                        <a:rPr lang="en-US" sz="1200" b="1" i="1" smtClean="0">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𝒩</m:t>
                      </m:r>
                      <m:d>
                        <m:dPr>
                          <m:ctrlPr>
                            <a:rPr lang="en-US" sz="1200" i="1" smtClean="0">
                              <a:latin typeface="Cambria Math" panose="02040503050406030204" pitchFamily="18" charset="0"/>
                              <a:ea typeface="Cambria Math" panose="02040503050406030204" pitchFamily="18" charset="0"/>
                            </a:rPr>
                          </m:ctrlPr>
                        </m:dPr>
                        <m:e>
                          <m:d>
                            <m:dPr>
                              <m:ctrlPr>
                                <a:rPr lang="en-US" sz="1200" b="1" i="1">
                                  <a:latin typeface="Cambria Math" panose="02040503050406030204" pitchFamily="18" charset="0"/>
                                  <a:ea typeface="Cambria Math" panose="02040503050406030204" pitchFamily="18" charset="0"/>
                                </a:rPr>
                              </m:ctrlPr>
                            </m:dPr>
                            <m:e>
                              <m:f>
                                <m:fPr>
                                  <m:type m:val="noBar"/>
                                  <m:ctrlPr>
                                    <a:rPr lang="en-US" sz="1200" i="1">
                                      <a:latin typeface="Cambria Math" panose="02040503050406030204" pitchFamily="18" charset="0"/>
                                      <a:ea typeface="Cambria Math" panose="02040503050406030204" pitchFamily="18" charset="0"/>
                                    </a:rPr>
                                  </m:ctrlPr>
                                </m:fPr>
                                <m:num>
                                  <m:r>
                                    <a:rPr lang="en-US" sz="1200" i="1">
                                      <a:latin typeface="Cambria Math" panose="02040503050406030204" pitchFamily="18" charset="0"/>
                                      <a:ea typeface="Cambria Math" panose="02040503050406030204" pitchFamily="18" charset="0"/>
                                    </a:rPr>
                                    <m:t>0</m:t>
                                  </m:r>
                                </m:num>
                                <m:den>
                                  <m:r>
                                    <a:rPr lang="en-US" sz="1200" i="1">
                                      <a:latin typeface="Cambria Math" panose="02040503050406030204" pitchFamily="18" charset="0"/>
                                      <a:ea typeface="Cambria Math" panose="02040503050406030204" pitchFamily="18" charset="0"/>
                                    </a:rPr>
                                    <m:t>0</m:t>
                                  </m:r>
                                </m:den>
                              </m:f>
                            </m:e>
                          </m:d>
                          <m:r>
                            <a:rPr lang="en-US" sz="1200" b="1" i="1">
                              <a:latin typeface="Cambria Math" panose="02040503050406030204" pitchFamily="18" charset="0"/>
                              <a:ea typeface="Cambria Math" panose="02040503050406030204" pitchFamily="18" charset="0"/>
                            </a:rPr>
                            <m:t>, </m:t>
                          </m:r>
                          <m:d>
                            <m:dPr>
                              <m:ctrlPr>
                                <a:rPr lang="en-US" sz="1200" i="1">
                                  <a:latin typeface="Cambria Math" panose="02040503050406030204" pitchFamily="18" charset="0"/>
                                  <a:ea typeface="Cambria Math" panose="02040503050406030204" pitchFamily="18" charset="0"/>
                                </a:rPr>
                              </m:ctrlPr>
                            </m:dPr>
                            <m:e>
                              <m:m>
                                <m:mPr>
                                  <m:mcs>
                                    <m:mc>
                                      <m:mcPr>
                                        <m:count m:val="2"/>
                                        <m:mcJc m:val="center"/>
                                      </m:mcPr>
                                    </m:mc>
                                  </m:mcs>
                                  <m:ctrlPr>
                                    <a:rPr lang="en-US" sz="1200" i="1">
                                      <a:latin typeface="Cambria Math" panose="02040503050406030204" pitchFamily="18" charset="0"/>
                                      <a:ea typeface="Cambria Math" panose="02040503050406030204" pitchFamily="18" charset="0"/>
                                    </a:rPr>
                                  </m:ctrlPr>
                                </m:mPr>
                                <m:mr>
                                  <m:e>
                                    <m:sSubSup>
                                      <m:sSubSupPr>
                                        <m:ctrlPr>
                                          <a:rPr lang="en-US" sz="1200" i="1">
                                            <a:latin typeface="Cambria Math" panose="02040503050406030204" pitchFamily="18" charset="0"/>
                                            <a:ea typeface="Cambria Math" panose="02040503050406030204" pitchFamily="18" charset="0"/>
                                          </a:rPr>
                                        </m:ctrlPr>
                                      </m:sSubSupPr>
                                      <m:e>
                                        <m:r>
                                          <a:rPr lang="en-US" sz="1200" i="1">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𝑎</m:t>
                                        </m:r>
                                      </m:sub>
                                      <m:sup>
                                        <m:r>
                                          <a:rPr lang="en-US" sz="1200" i="1">
                                            <a:latin typeface="Cambria Math" panose="02040503050406030204" pitchFamily="18" charset="0"/>
                                            <a:ea typeface="Cambria Math" panose="02040503050406030204" pitchFamily="18" charset="0"/>
                                          </a:rPr>
                                          <m:t>2</m:t>
                                        </m:r>
                                      </m:sup>
                                    </m:sSubSup>
                                  </m:e>
                                  <m:e>
                                    <m:r>
                                      <a:rPr lang="en-US" sz="1200" i="1">
                                        <a:latin typeface="Cambria Math" panose="02040503050406030204" pitchFamily="18" charset="0"/>
                                        <a:ea typeface="Cambria Math" panose="02040503050406030204" pitchFamily="18" charset="0"/>
                                      </a:rPr>
                                      <m:t>𝜌</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𝑎</m:t>
                                        </m:r>
                                      </m:sub>
                                    </m:sSub>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𝑏</m:t>
                                        </m:r>
                                      </m:sub>
                                    </m:sSub>
                                  </m:e>
                                </m:mr>
                                <m:mr>
                                  <m:e>
                                    <m:r>
                                      <a:rPr lang="en-US" sz="1200" i="1">
                                        <a:latin typeface="Cambria Math" panose="02040503050406030204" pitchFamily="18" charset="0"/>
                                        <a:ea typeface="Cambria Math" panose="02040503050406030204" pitchFamily="18" charset="0"/>
                                      </a:rPr>
                                      <m:t>𝜌</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𝑎</m:t>
                                        </m:r>
                                      </m:sub>
                                    </m:sSub>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𝑏</m:t>
                                        </m:r>
                                      </m:sub>
                                    </m:sSub>
                                  </m:e>
                                  <m:e>
                                    <m:sSubSup>
                                      <m:sSubSupPr>
                                        <m:ctrlPr>
                                          <a:rPr lang="en-US" sz="1200" i="1">
                                            <a:latin typeface="Cambria Math" panose="02040503050406030204" pitchFamily="18" charset="0"/>
                                            <a:ea typeface="Cambria Math" panose="02040503050406030204" pitchFamily="18" charset="0"/>
                                          </a:rPr>
                                        </m:ctrlPr>
                                      </m:sSubSupPr>
                                      <m:e>
                                        <m:r>
                                          <a:rPr lang="en-US" sz="1200" i="1">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𝑏</m:t>
                                        </m:r>
                                      </m:sub>
                                      <m:sup>
                                        <m:r>
                                          <a:rPr lang="en-US" sz="1200" i="1">
                                            <a:latin typeface="Cambria Math" panose="02040503050406030204" pitchFamily="18" charset="0"/>
                                            <a:ea typeface="Cambria Math" panose="02040503050406030204" pitchFamily="18" charset="0"/>
                                          </a:rPr>
                                          <m:t>2</m:t>
                                        </m:r>
                                      </m:sup>
                                    </m:sSubSup>
                                  </m:e>
                                </m:mr>
                              </m:m>
                            </m:e>
                          </m:d>
                        </m:e>
                      </m:d>
                    </m:oMath>
                  </m:oMathPara>
                </a14:m>
                <a:endParaRPr lang="en-US" sz="1200" i="1" dirty="0">
                  <a:latin typeface="Cambria Math" panose="02040503050406030204" pitchFamily="18" charset="0"/>
                  <a:ea typeface="Cambria Math" panose="02040503050406030204" pitchFamily="18" charset="0"/>
                </a:endParaRPr>
              </a:p>
            </p:txBody>
          </p:sp>
        </mc:Choice>
        <mc:Fallback>
          <p:sp>
            <p:nvSpPr>
              <p:cNvPr id="12" name="TextBox 11">
                <a:extLst>
                  <a:ext uri="{FF2B5EF4-FFF2-40B4-BE49-F238E27FC236}">
                    <a16:creationId xmlns:a16="http://schemas.microsoft.com/office/drawing/2014/main" id="{25DE4E96-B49F-C9A1-5F19-A83862B41CEF}"/>
                  </a:ext>
                </a:extLst>
              </p:cNvPr>
              <p:cNvSpPr txBox="1">
                <a:spLocks noRot="1" noChangeAspect="1" noMove="1" noResize="1" noEditPoints="1" noAdjustHandles="1" noChangeArrowheads="1" noChangeShapeType="1" noTextEdit="1"/>
              </p:cNvSpPr>
              <p:nvPr/>
            </p:nvSpPr>
            <p:spPr>
              <a:xfrm>
                <a:off x="949021" y="2892824"/>
                <a:ext cx="7085707" cy="569643"/>
              </a:xfrm>
              <a:prstGeom prst="rect">
                <a:avLst/>
              </a:prstGeom>
              <a:blipFill>
                <a:blip r:embed="rId2"/>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87321169-3480-AA57-C71A-2EBEC2847259}"/>
              </a:ext>
            </a:extLst>
          </p:cNvPr>
          <p:cNvSpPr txBox="1"/>
          <p:nvPr/>
        </p:nvSpPr>
        <p:spPr>
          <a:xfrm>
            <a:off x="1018519" y="1200818"/>
            <a:ext cx="6884626" cy="954107"/>
          </a:xfrm>
          <a:prstGeom prst="rect">
            <a:avLst/>
          </a:prstGeom>
          <a:noFill/>
        </p:spPr>
        <p:txBody>
          <a:bodyPr wrap="square">
            <a:spAutoFit/>
          </a:bodyPr>
          <a:lstStyle/>
          <a:p>
            <a:r>
              <a:rPr lang="en-US" sz="1400" dirty="0"/>
              <a:t>The Bayesian multivariate normal mean model extends the univariate case by accounting for relationships between multiple parameters, allowing information from one variable to influence our beliefs about others through their correlation structure, which results in more precise posterior estimates than if we had treated each parameter independently.</a:t>
            </a:r>
          </a:p>
        </p:txBody>
      </p:sp>
      <p:sp>
        <p:nvSpPr>
          <p:cNvPr id="9" name="TextBox 8">
            <a:extLst>
              <a:ext uri="{FF2B5EF4-FFF2-40B4-BE49-F238E27FC236}">
                <a16:creationId xmlns:a16="http://schemas.microsoft.com/office/drawing/2014/main" id="{BEDE5AC1-646A-4E95-692D-D24C9BD79BD2}"/>
              </a:ext>
            </a:extLst>
          </p:cNvPr>
          <p:cNvSpPr txBox="1"/>
          <p:nvPr/>
        </p:nvSpPr>
        <p:spPr>
          <a:xfrm>
            <a:off x="1591247" y="473736"/>
            <a:ext cx="5961504" cy="646331"/>
          </a:xfrm>
          <a:prstGeom prst="rect">
            <a:avLst/>
          </a:prstGeom>
          <a:noFill/>
        </p:spPr>
        <p:txBody>
          <a:bodyPr wrap="none" rtlCol="0">
            <a:spAutoFit/>
          </a:bodyPr>
          <a:lstStyle/>
          <a:p>
            <a:pPr algn="ctr"/>
            <a:r>
              <a:rPr lang="en-US" sz="1200" b="1" dirty="0"/>
              <a:t>Posterior = our prior belief</a:t>
            </a:r>
            <a:r>
              <a:rPr lang="en-US" sz="1200" dirty="0"/>
              <a:t> about a multivariate normal distribution's mean + </a:t>
            </a:r>
            <a:r>
              <a:rPr lang="en-US" sz="1200" b="1" dirty="0"/>
              <a:t>observed data</a:t>
            </a:r>
          </a:p>
          <a:p>
            <a:pPr algn="ctr"/>
            <a:r>
              <a:rPr lang="en-US" sz="1200" b="1" dirty="0"/>
              <a:t>Key: considers the correlation between variables</a:t>
            </a:r>
            <a:endParaRPr lang="en-US" sz="1200" dirty="0"/>
          </a:p>
          <a:p>
            <a:pPr algn="ctr"/>
            <a:endParaRPr lang="en-US" sz="1200" dirty="0"/>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8C70C433-4844-98BE-EA4F-E9C588D93D60}"/>
                  </a:ext>
                </a:extLst>
              </p:cNvPr>
              <p:cNvSpPr txBox="1"/>
              <p:nvPr/>
            </p:nvSpPr>
            <p:spPr>
              <a:xfrm>
                <a:off x="936556" y="3386707"/>
                <a:ext cx="7085707" cy="276999"/>
              </a:xfrm>
              <a:prstGeom prst="rect">
                <a:avLst/>
              </a:prstGeom>
              <a:noFill/>
            </p:spPr>
            <p:txBody>
              <a:bodyPr wrap="square">
                <a:spAutoFit/>
              </a:bodyPr>
              <a:lstStyle/>
              <a:p>
                <a:pPr algn="ctr"/>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ea typeface="Cambria Math" panose="02040503050406030204" pitchFamily="18" charset="0"/>
                          </a:rPr>
                          <m:t>𝑎</m:t>
                        </m:r>
                      </m:sub>
                    </m:sSub>
                  </m:oMath>
                </a14:m>
                <a:r>
                  <a:rPr lang="en-US" sz="1200" dirty="0">
                    <a:ea typeface="Cambria Math" panose="02040503050406030204" pitchFamily="18" charset="0"/>
                  </a:rPr>
                  <a:t> and </a:t>
                </a:r>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ea typeface="Cambria Math" panose="02040503050406030204" pitchFamily="18" charset="0"/>
                          </a:rPr>
                          <m:t>𝑏</m:t>
                        </m:r>
                      </m:sub>
                    </m:sSub>
                  </m:oMath>
                </a14:m>
                <a:r>
                  <a:rPr lang="en-US" sz="1200" dirty="0">
                    <a:ea typeface="Cambria Math" panose="02040503050406030204" pitchFamily="18" charset="0"/>
                  </a:rPr>
                  <a:t> follows a bi-variate normal distribution with correlation </a:t>
                </a:r>
                <a14:m>
                  <m:oMath xmlns:m="http://schemas.openxmlformats.org/officeDocument/2006/math">
                    <m:r>
                      <a:rPr lang="en-US" sz="1200" i="1" smtClean="0">
                        <a:latin typeface="Cambria Math" panose="02040503050406030204" pitchFamily="18" charset="0"/>
                        <a:ea typeface="Cambria Math" panose="02040503050406030204" pitchFamily="18" charset="0"/>
                      </a:rPr>
                      <m:t>𝜌</m:t>
                    </m:r>
                  </m:oMath>
                </a14:m>
                <a:endParaRPr lang="en-US" sz="1200" dirty="0">
                  <a:ea typeface="Cambria Math" panose="02040503050406030204" pitchFamily="18" charset="0"/>
                </a:endParaRPr>
              </a:p>
            </p:txBody>
          </p:sp>
        </mc:Choice>
        <mc:Fallback>
          <p:sp>
            <p:nvSpPr>
              <p:cNvPr id="13" name="TextBox 12">
                <a:extLst>
                  <a:ext uri="{FF2B5EF4-FFF2-40B4-BE49-F238E27FC236}">
                    <a16:creationId xmlns:a16="http://schemas.microsoft.com/office/drawing/2014/main" id="{8C70C433-4844-98BE-EA4F-E9C588D93D60}"/>
                  </a:ext>
                </a:extLst>
              </p:cNvPr>
              <p:cNvSpPr txBox="1">
                <a:spLocks noRot="1" noChangeAspect="1" noMove="1" noResize="1" noEditPoints="1" noAdjustHandles="1" noChangeArrowheads="1" noChangeShapeType="1" noTextEdit="1"/>
              </p:cNvSpPr>
              <p:nvPr/>
            </p:nvSpPr>
            <p:spPr>
              <a:xfrm>
                <a:off x="936556" y="3386707"/>
                <a:ext cx="7085707" cy="276999"/>
              </a:xfrm>
              <a:prstGeom prst="rect">
                <a:avLst/>
              </a:prstGeom>
              <a:blipFill>
                <a:blip r:embed="rId3"/>
                <a:stretch>
                  <a:fillRect b="-13043"/>
                </a:stretch>
              </a:blipFill>
            </p:spPr>
            <p:txBody>
              <a:bodyPr/>
              <a:lstStyle/>
              <a:p>
                <a:r>
                  <a:rPr lang="en-US">
                    <a:noFill/>
                  </a:rPr>
                  <a:t> </a:t>
                </a:r>
              </a:p>
            </p:txBody>
          </p:sp>
        </mc:Fallback>
      </mc:AlternateContent>
      <p:pic>
        <p:nvPicPr>
          <p:cNvPr id="15" name="Picture 14">
            <a:extLst>
              <a:ext uri="{FF2B5EF4-FFF2-40B4-BE49-F238E27FC236}">
                <a16:creationId xmlns:a16="http://schemas.microsoft.com/office/drawing/2014/main" id="{EB34B2D8-9697-755F-E342-60243A37FE3E}"/>
              </a:ext>
            </a:extLst>
          </p:cNvPr>
          <p:cNvPicPr>
            <a:picLocks noChangeAspect="1"/>
          </p:cNvPicPr>
          <p:nvPr/>
        </p:nvPicPr>
        <p:blipFill>
          <a:blip r:embed="rId4"/>
          <a:srcRect/>
          <a:stretch/>
        </p:blipFill>
        <p:spPr>
          <a:xfrm>
            <a:off x="1412160" y="4457145"/>
            <a:ext cx="6319680" cy="4213119"/>
          </a:xfrm>
          <a:prstGeom prst="rect">
            <a:avLst/>
          </a:prstGeom>
        </p:spPr>
      </p:pic>
    </p:spTree>
    <p:extLst>
      <p:ext uri="{BB962C8B-B14F-4D97-AF65-F5344CB8AC3E}">
        <p14:creationId xmlns:p14="http://schemas.microsoft.com/office/powerpoint/2010/main" val="23794642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3D8EBF-0138-9C7C-F603-50FFB309AB7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8201820-FA4A-1AE4-29F1-AC391332A681}"/>
              </a:ext>
            </a:extLst>
          </p:cNvPr>
          <p:cNvSpPr txBox="1"/>
          <p:nvPr/>
        </p:nvSpPr>
        <p:spPr>
          <a:xfrm>
            <a:off x="2122369" y="138690"/>
            <a:ext cx="4911210" cy="400110"/>
          </a:xfrm>
          <a:prstGeom prst="rect">
            <a:avLst/>
          </a:prstGeom>
          <a:noFill/>
        </p:spPr>
        <p:txBody>
          <a:bodyPr wrap="square" rtlCol="0" anchor="ctr">
            <a:spAutoFit/>
          </a:bodyPr>
          <a:lstStyle/>
          <a:p>
            <a:pPr algn="ctr"/>
            <a:r>
              <a:rPr lang="en-US" sz="2000" b="1" dirty="0"/>
              <a:t>Bayesian Mixture Model</a:t>
            </a:r>
          </a:p>
        </p:txBody>
      </p:sp>
      <p:sp>
        <p:nvSpPr>
          <p:cNvPr id="4" name="Rounded Rectangle 3">
            <a:extLst>
              <a:ext uri="{FF2B5EF4-FFF2-40B4-BE49-F238E27FC236}">
                <a16:creationId xmlns:a16="http://schemas.microsoft.com/office/drawing/2014/main" id="{B4E4CB0B-73BD-1F1A-EEED-F9968A651A62}"/>
              </a:ext>
            </a:extLst>
          </p:cNvPr>
          <p:cNvSpPr/>
          <p:nvPr/>
        </p:nvSpPr>
        <p:spPr>
          <a:xfrm>
            <a:off x="786149" y="981518"/>
            <a:ext cx="7487739" cy="139270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 name="Rounded Rectangle 6">
            <a:extLst>
              <a:ext uri="{FF2B5EF4-FFF2-40B4-BE49-F238E27FC236}">
                <a16:creationId xmlns:a16="http://schemas.microsoft.com/office/drawing/2014/main" id="{4050B966-1A46-3434-0E8A-EB45A9FA9CBB}"/>
              </a:ext>
            </a:extLst>
          </p:cNvPr>
          <p:cNvSpPr/>
          <p:nvPr/>
        </p:nvSpPr>
        <p:spPr>
          <a:xfrm>
            <a:off x="786149" y="4676173"/>
            <a:ext cx="7487739" cy="412735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0" name="Rounded Rectangle 9">
            <a:extLst>
              <a:ext uri="{FF2B5EF4-FFF2-40B4-BE49-F238E27FC236}">
                <a16:creationId xmlns:a16="http://schemas.microsoft.com/office/drawing/2014/main" id="{58012DA0-8286-2BA8-825A-D0E405126AA2}"/>
              </a:ext>
            </a:extLst>
          </p:cNvPr>
          <p:cNvSpPr/>
          <p:nvPr/>
        </p:nvSpPr>
        <p:spPr>
          <a:xfrm>
            <a:off x="763840" y="2523591"/>
            <a:ext cx="7510048" cy="194423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0F71A3F9-5944-FEDB-16A0-B7B6C52982DF}"/>
              </a:ext>
            </a:extLst>
          </p:cNvPr>
          <p:cNvSpPr txBox="1"/>
          <p:nvPr/>
        </p:nvSpPr>
        <p:spPr>
          <a:xfrm>
            <a:off x="2291382" y="2575873"/>
            <a:ext cx="4475988" cy="338554"/>
          </a:xfrm>
          <a:prstGeom prst="rect">
            <a:avLst/>
          </a:prstGeom>
          <a:noFill/>
        </p:spPr>
        <p:txBody>
          <a:bodyPr wrap="square" rtlCol="0" anchor="ctr">
            <a:spAutoFit/>
          </a:bodyPr>
          <a:lstStyle/>
          <a:p>
            <a:pPr algn="ctr"/>
            <a:r>
              <a:rPr lang="en-US" sz="1600" b="1" dirty="0"/>
              <a:t>Key Formula</a:t>
            </a: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67760014-3BE4-94C2-B46F-3A431448C5C9}"/>
                  </a:ext>
                </a:extLst>
              </p:cNvPr>
              <p:cNvSpPr txBox="1"/>
              <p:nvPr/>
            </p:nvSpPr>
            <p:spPr>
              <a:xfrm>
                <a:off x="976010" y="2898685"/>
                <a:ext cx="7085707" cy="7846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ea typeface="Cambria Math" panose="02040503050406030204" pitchFamily="18" charset="0"/>
                        </a:rPr>
                        <m:t>𝑝</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𝛽</m:t>
                          </m:r>
                        </m:e>
                      </m:d>
                      <m:r>
                        <a:rPr lang="en-US" sz="1600" b="1" i="1" smtClean="0">
                          <a:latin typeface="Cambria Math" panose="02040503050406030204" pitchFamily="18" charset="0"/>
                          <a:ea typeface="Cambria Math" panose="02040503050406030204" pitchFamily="18" charset="0"/>
                        </a:rPr>
                        <m:t>=</m:t>
                      </m:r>
                      <m:nary>
                        <m:naryPr>
                          <m:chr m:val="∑"/>
                          <m:ctrlPr>
                            <a:rPr lang="en-US" sz="1600" i="1" smtClean="0">
                              <a:latin typeface="Cambria Math" panose="02040503050406030204" pitchFamily="18" charset="0"/>
                              <a:ea typeface="Cambria Math" panose="02040503050406030204" pitchFamily="18" charset="0"/>
                            </a:rPr>
                          </m:ctrlPr>
                        </m:naryPr>
                        <m:sub>
                          <m:r>
                            <m:rPr>
                              <m:brk m:alnAt="23"/>
                            </m:rPr>
                            <a:rPr lang="en-US" sz="1600" b="0" i="1" smtClean="0">
                              <a:latin typeface="Cambria Math" panose="02040503050406030204" pitchFamily="18" charset="0"/>
                              <a:ea typeface="Cambria Math" panose="02040503050406030204" pitchFamily="18" charset="0"/>
                            </a:rPr>
                            <m:t>𝑘</m:t>
                          </m:r>
                          <m:r>
                            <a:rPr lang="en-US" sz="1600" b="0" i="1" smtClean="0">
                              <a:latin typeface="Cambria Math" panose="02040503050406030204" pitchFamily="18" charset="0"/>
                              <a:ea typeface="Cambria Math" panose="02040503050406030204" pitchFamily="18" charset="0"/>
                            </a:rPr>
                            <m:t>=1</m:t>
                          </m:r>
                        </m:sub>
                        <m:sup>
                          <m:r>
                            <a:rPr lang="en-US" sz="1600" b="0" i="1" smtClean="0">
                              <a:latin typeface="Cambria Math" panose="02040503050406030204" pitchFamily="18" charset="0"/>
                              <a:ea typeface="Cambria Math" panose="02040503050406030204" pitchFamily="18" charset="0"/>
                            </a:rPr>
                            <m:t>𝐾</m:t>
                          </m:r>
                        </m:sup>
                        <m:e>
                          <m:sSub>
                            <m:sSubPr>
                              <m:ctrlPr>
                                <a:rPr lang="en-US" sz="160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𝜋</m:t>
                              </m:r>
                            </m:e>
                            <m:sub>
                              <m:r>
                                <a:rPr lang="en-US" sz="1600" b="0" i="1" smtClean="0">
                                  <a:latin typeface="Cambria Math" panose="02040503050406030204" pitchFamily="18" charset="0"/>
                                  <a:ea typeface="Cambria Math" panose="02040503050406030204" pitchFamily="18" charset="0"/>
                                </a:rPr>
                                <m:t>𝑘</m:t>
                              </m:r>
                            </m:sub>
                          </m:sSub>
                          <m:sSub>
                            <m:sSubPr>
                              <m:ctrlPr>
                                <a:rPr lang="en-US" sz="160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𝑝</m:t>
                              </m:r>
                            </m:e>
                            <m:sub>
                              <m:r>
                                <a:rPr lang="en-US" sz="1600" b="0" i="1" smtClean="0">
                                  <a:latin typeface="Cambria Math" panose="02040503050406030204" pitchFamily="18" charset="0"/>
                                  <a:ea typeface="Cambria Math" panose="02040503050406030204" pitchFamily="18" charset="0"/>
                                </a:rPr>
                                <m:t>𝑘</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𝛽</m:t>
                          </m:r>
                          <m:r>
                            <a:rPr lang="en-US" sz="1600" b="0" i="1" smtClean="0">
                              <a:latin typeface="Cambria Math" panose="02040503050406030204" pitchFamily="18" charset="0"/>
                              <a:ea typeface="Cambria Math" panose="02040503050406030204" pitchFamily="18" charset="0"/>
                            </a:rPr>
                            <m:t>)</m:t>
                          </m:r>
                        </m:e>
                      </m:nary>
                    </m:oMath>
                  </m:oMathPara>
                </a14:m>
                <a:endParaRPr lang="en-US" sz="1600" i="1" dirty="0">
                  <a:latin typeface="Cambria Math" panose="02040503050406030204" pitchFamily="18" charset="0"/>
                  <a:ea typeface="Cambria Math" panose="02040503050406030204" pitchFamily="18" charset="0"/>
                </a:endParaRPr>
              </a:p>
            </p:txBody>
          </p:sp>
        </mc:Choice>
        <mc:Fallback>
          <p:sp>
            <p:nvSpPr>
              <p:cNvPr id="12" name="TextBox 11">
                <a:extLst>
                  <a:ext uri="{FF2B5EF4-FFF2-40B4-BE49-F238E27FC236}">
                    <a16:creationId xmlns:a16="http://schemas.microsoft.com/office/drawing/2014/main" id="{67760014-3BE4-94C2-B46F-3A431448C5C9}"/>
                  </a:ext>
                </a:extLst>
              </p:cNvPr>
              <p:cNvSpPr txBox="1">
                <a:spLocks noRot="1" noChangeAspect="1" noMove="1" noResize="1" noEditPoints="1" noAdjustHandles="1" noChangeArrowheads="1" noChangeShapeType="1" noTextEdit="1"/>
              </p:cNvSpPr>
              <p:nvPr/>
            </p:nvSpPr>
            <p:spPr>
              <a:xfrm>
                <a:off x="976010" y="2898685"/>
                <a:ext cx="7085707" cy="784638"/>
              </a:xfrm>
              <a:prstGeom prst="rect">
                <a:avLst/>
              </a:prstGeom>
              <a:blipFill>
                <a:blip r:embed="rId2"/>
                <a:stretch>
                  <a:fillRect t="-98387" b="-153226"/>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AA7A22FF-F5D6-687A-DD19-EFD3433394F2}"/>
              </a:ext>
            </a:extLst>
          </p:cNvPr>
          <p:cNvSpPr txBox="1"/>
          <p:nvPr/>
        </p:nvSpPr>
        <p:spPr>
          <a:xfrm>
            <a:off x="1018519" y="1200818"/>
            <a:ext cx="6884626" cy="954107"/>
          </a:xfrm>
          <a:prstGeom prst="rect">
            <a:avLst/>
          </a:prstGeom>
          <a:noFill/>
        </p:spPr>
        <p:txBody>
          <a:bodyPr wrap="square">
            <a:spAutoFit/>
          </a:bodyPr>
          <a:lstStyle/>
          <a:p>
            <a:pPr algn="just"/>
            <a:r>
              <a:rPr lang="en-US" sz="1400" dirty="0"/>
              <a:t>A Bayesian mixture model assumes that parameters come from a weighted combination of different distributions rather than a single distribution, allowing the model to automatically identify and handle heterogeneity in parameter types while providing uncertainty quantification about which component each parameter belongs to.</a:t>
            </a:r>
            <a:endParaRPr lang="en-US" sz="1100" dirty="0"/>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9944841D-DEAE-193C-F795-759FCBF07B3D}"/>
                  </a:ext>
                </a:extLst>
              </p:cNvPr>
              <p:cNvSpPr txBox="1"/>
              <p:nvPr/>
            </p:nvSpPr>
            <p:spPr>
              <a:xfrm>
                <a:off x="917978" y="3748659"/>
                <a:ext cx="7085707" cy="653833"/>
              </a:xfrm>
              <a:prstGeom prst="rect">
                <a:avLst/>
              </a:prstGeom>
              <a:noFill/>
            </p:spPr>
            <p:txBody>
              <a:bodyPr wrap="square">
                <a:spAutoFit/>
              </a:bodyPr>
              <a:lstStyle/>
              <a:p>
                <a:pPr marL="171450" indent="-171450">
                  <a:buFont typeface="Arial" panose="020B0604020202020204" pitchFamily="34" charset="0"/>
                  <a:buChar char="•"/>
                </a:pPr>
                <a14:m>
                  <m:oMath xmlns:m="http://schemas.openxmlformats.org/officeDocument/2006/math">
                    <m:r>
                      <a:rPr lang="en-US" sz="1200" i="1" smtClean="0">
                        <a:latin typeface="Cambria Math" panose="02040503050406030204" pitchFamily="18" charset="0"/>
                        <a:ea typeface="Cambria Math" panose="02040503050406030204" pitchFamily="18" charset="0"/>
                      </a:rPr>
                      <m:t>𝛽</m:t>
                    </m:r>
                  </m:oMath>
                </a14:m>
                <a:r>
                  <a:rPr lang="en-US" sz="1200" i="1" dirty="0">
                    <a:latin typeface="Cambria Math" panose="02040503050406030204" pitchFamily="18" charset="0"/>
                    <a:ea typeface="Cambria Math" panose="02040503050406030204" pitchFamily="18" charset="0"/>
                  </a:rPr>
                  <a:t> </a:t>
                </a:r>
                <a:r>
                  <a:rPr lang="en-US" sz="1200" dirty="0">
                    <a:ea typeface="Cambria Math" panose="02040503050406030204" pitchFamily="18" charset="0"/>
                  </a:rPr>
                  <a:t>comes from a weighted sum of </a:t>
                </a:r>
                <a14:m>
                  <m:oMath xmlns:m="http://schemas.openxmlformats.org/officeDocument/2006/math">
                    <m:r>
                      <a:rPr lang="en-US" sz="1200" b="0" i="1" smtClean="0">
                        <a:latin typeface="Cambria Math" panose="02040503050406030204" pitchFamily="18" charset="0"/>
                        <a:ea typeface="Cambria Math" panose="02040503050406030204" pitchFamily="18" charset="0"/>
                      </a:rPr>
                      <m:t>𝐾</m:t>
                    </m:r>
                  </m:oMath>
                </a14:m>
                <a:r>
                  <a:rPr lang="en-US" sz="1200" i="1" dirty="0">
                    <a:latin typeface="Cambria Math" panose="02040503050406030204" pitchFamily="18" charset="0"/>
                    <a:ea typeface="Cambria Math" panose="02040503050406030204" pitchFamily="18" charset="0"/>
                  </a:rPr>
                  <a:t> </a:t>
                </a:r>
                <a:r>
                  <a:rPr lang="en-US" sz="1200" dirty="0">
                    <a:ea typeface="Cambria Math" panose="02040503050406030204" pitchFamily="18" charset="0"/>
                  </a:rPr>
                  <a:t>different distributions (components), each with weight </a:t>
                </a: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𝜋</m:t>
                        </m:r>
                      </m:e>
                      <m:sub>
                        <m:r>
                          <a:rPr lang="en-US" sz="1200" i="1">
                            <a:latin typeface="Cambria Math" panose="02040503050406030204" pitchFamily="18" charset="0"/>
                            <a:ea typeface="Cambria Math" panose="02040503050406030204" pitchFamily="18" charset="0"/>
                          </a:rPr>
                          <m:t>𝑘</m:t>
                        </m:r>
                      </m:sub>
                    </m:sSub>
                  </m:oMath>
                </a14:m>
                <a:endParaRPr lang="en-US" sz="1200" dirty="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𝜋</m:t>
                        </m:r>
                      </m:e>
                      <m:sub>
                        <m:r>
                          <a:rPr lang="en-US" sz="1200" i="1">
                            <a:latin typeface="Cambria Math" panose="02040503050406030204" pitchFamily="18" charset="0"/>
                            <a:ea typeface="Cambria Math" panose="02040503050406030204" pitchFamily="18" charset="0"/>
                          </a:rPr>
                          <m:t>𝑘</m:t>
                        </m:r>
                      </m:sub>
                    </m:sSub>
                  </m:oMath>
                </a14:m>
                <a:r>
                  <a:rPr lang="en-US" sz="1200" dirty="0">
                    <a:ea typeface="Cambria Math" panose="02040503050406030204" pitchFamily="18" charset="0"/>
                  </a:rPr>
                  <a:t>: mixture weight for the </a:t>
                </a:r>
                <a14:m>
                  <m:oMath xmlns:m="http://schemas.openxmlformats.org/officeDocument/2006/math">
                    <m:r>
                      <a:rPr lang="en-US" sz="1200" i="1">
                        <a:latin typeface="Cambria Math" panose="02040503050406030204" pitchFamily="18" charset="0"/>
                        <a:ea typeface="Cambria Math" panose="02040503050406030204" pitchFamily="18" charset="0"/>
                      </a:rPr>
                      <m:t>𝑘</m:t>
                    </m:r>
                  </m:oMath>
                </a14:m>
                <a:r>
                  <a:rPr lang="en-US" sz="1200" dirty="0">
                    <a:ea typeface="Cambria Math" panose="02040503050406030204" pitchFamily="18" charset="0"/>
                  </a:rPr>
                  <a:t>-</a:t>
                </a:r>
                <a:r>
                  <a:rPr lang="en-US" sz="1200" dirty="0" err="1">
                    <a:ea typeface="Cambria Math" panose="02040503050406030204" pitchFamily="18" charset="0"/>
                  </a:rPr>
                  <a:t>th</a:t>
                </a:r>
                <a:r>
                  <a:rPr lang="en-US" sz="1200" dirty="0">
                    <a:ea typeface="Cambria Math" panose="02040503050406030204" pitchFamily="18" charset="0"/>
                  </a:rPr>
                  <a:t> component, </a:t>
                </a:r>
                <a14:m>
                  <m:oMath xmlns:m="http://schemas.openxmlformats.org/officeDocument/2006/math">
                    <m:nary>
                      <m:naryPr>
                        <m:chr m:val="∑"/>
                        <m:ctrlPr>
                          <a:rPr lang="en-US" sz="1200" i="1" smtClean="0">
                            <a:latin typeface="Cambria Math" panose="02040503050406030204" pitchFamily="18" charset="0"/>
                            <a:ea typeface="Cambria Math" panose="02040503050406030204" pitchFamily="18" charset="0"/>
                          </a:rPr>
                        </m:ctrlPr>
                      </m:naryPr>
                      <m:sub>
                        <m:r>
                          <m:rPr>
                            <m:brk m:alnAt="23"/>
                          </m:rPr>
                          <a:rPr lang="en-US" sz="1200" i="1">
                            <a:latin typeface="Cambria Math" panose="02040503050406030204" pitchFamily="18" charset="0"/>
                            <a:ea typeface="Cambria Math" panose="02040503050406030204" pitchFamily="18" charset="0"/>
                          </a:rPr>
                          <m:t>𝑘</m:t>
                        </m:r>
                        <m:r>
                          <a:rPr lang="en-US" sz="1200" i="1">
                            <a:latin typeface="Cambria Math" panose="02040503050406030204" pitchFamily="18" charset="0"/>
                            <a:ea typeface="Cambria Math" panose="02040503050406030204" pitchFamily="18" charset="0"/>
                          </a:rPr>
                          <m:t>=1</m:t>
                        </m:r>
                      </m:sub>
                      <m:sup>
                        <m:r>
                          <a:rPr lang="en-US" sz="1200" i="1">
                            <a:latin typeface="Cambria Math" panose="02040503050406030204" pitchFamily="18" charset="0"/>
                            <a:ea typeface="Cambria Math" panose="02040503050406030204" pitchFamily="18" charset="0"/>
                          </a:rPr>
                          <m:t>𝐾</m:t>
                        </m:r>
                      </m:sup>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𝜋</m:t>
                            </m:r>
                          </m:e>
                          <m:sub>
                            <m:r>
                              <a:rPr lang="en-US" sz="1200" i="1">
                                <a:latin typeface="Cambria Math" panose="02040503050406030204" pitchFamily="18" charset="0"/>
                                <a:ea typeface="Cambria Math" panose="02040503050406030204" pitchFamily="18" charset="0"/>
                              </a:rPr>
                              <m:t>𝑘</m:t>
                            </m:r>
                          </m:sub>
                        </m:sSub>
                      </m:e>
                    </m:nary>
                    <m:r>
                      <a:rPr lang="en-US" sz="1200" b="0" i="1" smtClean="0">
                        <a:latin typeface="Cambria Math" panose="02040503050406030204" pitchFamily="18" charset="0"/>
                        <a:ea typeface="Cambria Math" panose="02040503050406030204" pitchFamily="18" charset="0"/>
                      </a:rPr>
                      <m:t>=1</m:t>
                    </m:r>
                  </m:oMath>
                </a14:m>
                <a:endParaRPr lang="en-US" sz="1200" i="1" dirty="0">
                  <a:latin typeface="Cambria Math" panose="02040503050406030204" pitchFamily="18" charset="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𝑝</m:t>
                        </m:r>
                      </m:e>
                      <m:sub>
                        <m:r>
                          <a:rPr lang="en-US" sz="1200" i="1">
                            <a:latin typeface="Cambria Math" panose="02040503050406030204" pitchFamily="18" charset="0"/>
                            <a:ea typeface="Cambria Math" panose="02040503050406030204" pitchFamily="18" charset="0"/>
                          </a:rPr>
                          <m:t>𝑘</m:t>
                        </m:r>
                      </m:sub>
                    </m:sSub>
                    <m:d>
                      <m:dPr>
                        <m:ctrlPr>
                          <a:rPr lang="en-US" sz="1200" i="1">
                            <a:latin typeface="Cambria Math" panose="02040503050406030204" pitchFamily="18" charset="0"/>
                            <a:ea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𝛽</m:t>
                        </m:r>
                      </m:e>
                    </m:d>
                  </m:oMath>
                </a14:m>
                <a:r>
                  <a:rPr lang="en-US" sz="1200" dirty="0">
                    <a:ea typeface="Cambria Math" panose="02040503050406030204" pitchFamily="18" charset="0"/>
                  </a:rPr>
                  <a:t>: probability density function of the </a:t>
                </a:r>
                <a14:m>
                  <m:oMath xmlns:m="http://schemas.openxmlformats.org/officeDocument/2006/math">
                    <m:r>
                      <a:rPr lang="en-US" sz="1200" b="0" i="1" smtClean="0">
                        <a:latin typeface="Cambria Math" panose="02040503050406030204" pitchFamily="18" charset="0"/>
                        <a:ea typeface="Cambria Math" panose="02040503050406030204" pitchFamily="18" charset="0"/>
                      </a:rPr>
                      <m:t>𝑘</m:t>
                    </m:r>
                  </m:oMath>
                </a14:m>
                <a:r>
                  <a:rPr lang="en-US" sz="1200" dirty="0">
                    <a:ea typeface="Cambria Math" panose="02040503050406030204" pitchFamily="18" charset="0"/>
                  </a:rPr>
                  <a:t>-</a:t>
                </a:r>
                <a:r>
                  <a:rPr lang="en-US" sz="1200" dirty="0" err="1">
                    <a:ea typeface="Cambria Math" panose="02040503050406030204" pitchFamily="18" charset="0"/>
                  </a:rPr>
                  <a:t>th</a:t>
                </a:r>
                <a:r>
                  <a:rPr lang="en-US" sz="1200" dirty="0">
                    <a:ea typeface="Cambria Math" panose="02040503050406030204" pitchFamily="18" charset="0"/>
                  </a:rPr>
                  <a:t> component</a:t>
                </a:r>
                <a:endParaRPr lang="en-US" sz="1200" i="1" dirty="0">
                  <a:latin typeface="Cambria Math" panose="02040503050406030204" pitchFamily="18" charset="0"/>
                  <a:ea typeface="Cambria Math" panose="02040503050406030204" pitchFamily="18" charset="0"/>
                </a:endParaRPr>
              </a:p>
            </p:txBody>
          </p:sp>
        </mc:Choice>
        <mc:Fallback>
          <p:sp>
            <p:nvSpPr>
              <p:cNvPr id="13" name="TextBox 12">
                <a:extLst>
                  <a:ext uri="{FF2B5EF4-FFF2-40B4-BE49-F238E27FC236}">
                    <a16:creationId xmlns:a16="http://schemas.microsoft.com/office/drawing/2014/main" id="{9944841D-DEAE-193C-F795-759FCBF07B3D}"/>
                  </a:ext>
                </a:extLst>
              </p:cNvPr>
              <p:cNvSpPr txBox="1">
                <a:spLocks noRot="1" noChangeAspect="1" noMove="1" noResize="1" noEditPoints="1" noAdjustHandles="1" noChangeArrowheads="1" noChangeShapeType="1" noTextEdit="1"/>
              </p:cNvSpPr>
              <p:nvPr/>
            </p:nvSpPr>
            <p:spPr>
              <a:xfrm>
                <a:off x="917978" y="3748659"/>
                <a:ext cx="7085707" cy="653833"/>
              </a:xfrm>
              <a:prstGeom prst="rect">
                <a:avLst/>
              </a:prstGeom>
              <a:blipFill>
                <a:blip r:embed="rId3"/>
                <a:stretch>
                  <a:fillRect t="-13462" b="-38462"/>
                </a:stretch>
              </a:blipFill>
            </p:spPr>
            <p:txBody>
              <a:bodyPr/>
              <a:lstStyle/>
              <a:p>
                <a:r>
                  <a:rPr lang="en-US">
                    <a:noFill/>
                  </a:rPr>
                  <a:t> </a:t>
                </a:r>
              </a:p>
            </p:txBody>
          </p:sp>
        </mc:Fallback>
      </mc:AlternateContent>
      <p:pic>
        <p:nvPicPr>
          <p:cNvPr id="15" name="Picture 14">
            <a:extLst>
              <a:ext uri="{FF2B5EF4-FFF2-40B4-BE49-F238E27FC236}">
                <a16:creationId xmlns:a16="http://schemas.microsoft.com/office/drawing/2014/main" id="{A800AE15-2B31-4D36-74CD-4B4C0119A24C}"/>
              </a:ext>
            </a:extLst>
          </p:cNvPr>
          <p:cNvPicPr>
            <a:picLocks noChangeAspect="1"/>
          </p:cNvPicPr>
          <p:nvPr/>
        </p:nvPicPr>
        <p:blipFill>
          <a:blip r:embed="rId4"/>
          <a:srcRect/>
          <a:stretch/>
        </p:blipFill>
        <p:spPr>
          <a:xfrm>
            <a:off x="1412160" y="4953847"/>
            <a:ext cx="6319680" cy="3791808"/>
          </a:xfrm>
          <a:prstGeom prst="rect">
            <a:avLst/>
          </a:prstGeom>
        </p:spPr>
      </p:pic>
    </p:spTree>
    <p:extLst>
      <p:ext uri="{BB962C8B-B14F-4D97-AF65-F5344CB8AC3E}">
        <p14:creationId xmlns:p14="http://schemas.microsoft.com/office/powerpoint/2010/main" val="17601349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F6CC2D-21C3-82FC-7B07-12D51751B59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C1B17F9-32B7-13AC-B950-F1F4F11857B8}"/>
              </a:ext>
            </a:extLst>
          </p:cNvPr>
          <p:cNvSpPr txBox="1"/>
          <p:nvPr/>
        </p:nvSpPr>
        <p:spPr>
          <a:xfrm>
            <a:off x="2122369" y="138690"/>
            <a:ext cx="4911210" cy="400110"/>
          </a:xfrm>
          <a:prstGeom prst="rect">
            <a:avLst/>
          </a:prstGeom>
          <a:noFill/>
        </p:spPr>
        <p:txBody>
          <a:bodyPr wrap="square" rtlCol="0" anchor="ctr">
            <a:spAutoFit/>
          </a:bodyPr>
          <a:lstStyle/>
          <a:p>
            <a:pPr algn="ctr"/>
            <a:r>
              <a:rPr lang="en-US" sz="2000" b="1" dirty="0"/>
              <a:t>Bayesian Model Comparison</a:t>
            </a:r>
          </a:p>
        </p:txBody>
      </p:sp>
      <p:sp>
        <p:nvSpPr>
          <p:cNvPr id="4" name="Rounded Rectangle 3">
            <a:extLst>
              <a:ext uri="{FF2B5EF4-FFF2-40B4-BE49-F238E27FC236}">
                <a16:creationId xmlns:a16="http://schemas.microsoft.com/office/drawing/2014/main" id="{C8471445-B0DE-495E-B9C4-8E71C3ED1582}"/>
              </a:ext>
            </a:extLst>
          </p:cNvPr>
          <p:cNvSpPr/>
          <p:nvPr/>
        </p:nvSpPr>
        <p:spPr>
          <a:xfrm>
            <a:off x="786149" y="981518"/>
            <a:ext cx="7487739" cy="139270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 name="Rounded Rectangle 6">
            <a:extLst>
              <a:ext uri="{FF2B5EF4-FFF2-40B4-BE49-F238E27FC236}">
                <a16:creationId xmlns:a16="http://schemas.microsoft.com/office/drawing/2014/main" id="{4B9E0EB7-6DB0-EBF3-E715-08DB885B9BEC}"/>
              </a:ext>
            </a:extLst>
          </p:cNvPr>
          <p:cNvSpPr/>
          <p:nvPr/>
        </p:nvSpPr>
        <p:spPr>
          <a:xfrm>
            <a:off x="786149" y="4676173"/>
            <a:ext cx="7487739" cy="412735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0" name="Rounded Rectangle 9">
            <a:extLst>
              <a:ext uri="{FF2B5EF4-FFF2-40B4-BE49-F238E27FC236}">
                <a16:creationId xmlns:a16="http://schemas.microsoft.com/office/drawing/2014/main" id="{FC9F822D-9896-EB77-B526-6FA2104DAA49}"/>
              </a:ext>
            </a:extLst>
          </p:cNvPr>
          <p:cNvSpPr/>
          <p:nvPr/>
        </p:nvSpPr>
        <p:spPr>
          <a:xfrm>
            <a:off x="763840" y="2523591"/>
            <a:ext cx="7510048" cy="194423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95C2CB35-3A72-CD8E-ECA8-808A5AC005B4}"/>
              </a:ext>
            </a:extLst>
          </p:cNvPr>
          <p:cNvSpPr txBox="1"/>
          <p:nvPr/>
        </p:nvSpPr>
        <p:spPr>
          <a:xfrm>
            <a:off x="2291382" y="2575873"/>
            <a:ext cx="4475988" cy="338554"/>
          </a:xfrm>
          <a:prstGeom prst="rect">
            <a:avLst/>
          </a:prstGeom>
          <a:noFill/>
        </p:spPr>
        <p:txBody>
          <a:bodyPr wrap="square" rtlCol="0" anchor="ctr">
            <a:spAutoFit/>
          </a:bodyPr>
          <a:lstStyle/>
          <a:p>
            <a:pPr algn="ctr"/>
            <a:r>
              <a:rPr lang="en-US" sz="1600" b="1" dirty="0"/>
              <a:t>Workflow</a:t>
            </a:r>
          </a:p>
        </p:txBody>
      </p:sp>
      <p:sp>
        <p:nvSpPr>
          <p:cNvPr id="6" name="TextBox 5">
            <a:extLst>
              <a:ext uri="{FF2B5EF4-FFF2-40B4-BE49-F238E27FC236}">
                <a16:creationId xmlns:a16="http://schemas.microsoft.com/office/drawing/2014/main" id="{1C8D5C9C-2278-DA13-BC7B-F9B3DA409B4D}"/>
              </a:ext>
            </a:extLst>
          </p:cNvPr>
          <p:cNvSpPr txBox="1"/>
          <p:nvPr/>
        </p:nvSpPr>
        <p:spPr>
          <a:xfrm>
            <a:off x="1018519" y="1200818"/>
            <a:ext cx="6884626" cy="738664"/>
          </a:xfrm>
          <a:prstGeom prst="rect">
            <a:avLst/>
          </a:prstGeom>
          <a:noFill/>
        </p:spPr>
        <p:txBody>
          <a:bodyPr wrap="square">
            <a:spAutoFit/>
          </a:bodyPr>
          <a:lstStyle/>
          <a:p>
            <a:pPr algn="just"/>
            <a:r>
              <a:rPr lang="en-US" sz="1400" dirty="0"/>
              <a:t>Bayesian model comparison evaluates </a:t>
            </a:r>
            <a:r>
              <a:rPr lang="en-US" sz="1400" b="1" dirty="0"/>
              <a:t>competing models</a:t>
            </a:r>
            <a:r>
              <a:rPr lang="en-US" sz="1400" dirty="0"/>
              <a:t> by measuring how well they predict observed data while accounting for model complexity, which is reflected in how broadly the prior distribution spreads probability across the parameter space.</a:t>
            </a:r>
            <a:endParaRPr lang="en-US" sz="1100" dirty="0"/>
          </a:p>
        </p:txBody>
      </p:sp>
      <p:sp>
        <p:nvSpPr>
          <p:cNvPr id="3" name="Oval 2">
            <a:extLst>
              <a:ext uri="{FF2B5EF4-FFF2-40B4-BE49-F238E27FC236}">
                <a16:creationId xmlns:a16="http://schemas.microsoft.com/office/drawing/2014/main" id="{B70D14BE-03B0-E100-B497-12018AC07E26}"/>
              </a:ext>
            </a:extLst>
          </p:cNvPr>
          <p:cNvSpPr/>
          <p:nvPr/>
        </p:nvSpPr>
        <p:spPr>
          <a:xfrm>
            <a:off x="879268" y="3061507"/>
            <a:ext cx="1097280" cy="1097280"/>
          </a:xfrm>
          <a:prstGeom prst="ellipse">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Prior</a:t>
            </a:r>
          </a:p>
        </p:txBody>
      </p:sp>
      <p:sp>
        <p:nvSpPr>
          <p:cNvPr id="5" name="Oval 4">
            <a:extLst>
              <a:ext uri="{FF2B5EF4-FFF2-40B4-BE49-F238E27FC236}">
                <a16:creationId xmlns:a16="http://schemas.microsoft.com/office/drawing/2014/main" id="{7CA3252B-7C36-0A4C-80CD-E103A0F0E661}"/>
              </a:ext>
            </a:extLst>
          </p:cNvPr>
          <p:cNvSpPr/>
          <p:nvPr/>
        </p:nvSpPr>
        <p:spPr>
          <a:xfrm>
            <a:off x="2235435" y="3074393"/>
            <a:ext cx="1097280" cy="1097280"/>
          </a:xfrm>
          <a:prstGeom prst="ellipse">
            <a:avLst/>
          </a:prstGeom>
          <a:solidFill>
            <a:schemeClr val="accent4">
              <a:lumMod val="75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Data</a:t>
            </a:r>
          </a:p>
        </p:txBody>
      </p:sp>
      <p:sp>
        <p:nvSpPr>
          <p:cNvPr id="8" name="TextBox 7">
            <a:extLst>
              <a:ext uri="{FF2B5EF4-FFF2-40B4-BE49-F238E27FC236}">
                <a16:creationId xmlns:a16="http://schemas.microsoft.com/office/drawing/2014/main" id="{7F315271-1A0A-246C-8040-24943139CF90}"/>
              </a:ext>
            </a:extLst>
          </p:cNvPr>
          <p:cNvSpPr txBox="1"/>
          <p:nvPr/>
        </p:nvSpPr>
        <p:spPr>
          <a:xfrm>
            <a:off x="1955951" y="3425481"/>
            <a:ext cx="300082" cy="369332"/>
          </a:xfrm>
          <a:prstGeom prst="rect">
            <a:avLst/>
          </a:prstGeom>
          <a:noFill/>
        </p:spPr>
        <p:txBody>
          <a:bodyPr wrap="none" rtlCol="0">
            <a:spAutoFit/>
          </a:bodyPr>
          <a:lstStyle/>
          <a:p>
            <a:r>
              <a:rPr lang="en-US" dirty="0"/>
              <a:t>+</a:t>
            </a:r>
          </a:p>
        </p:txBody>
      </p:sp>
      <p:sp>
        <p:nvSpPr>
          <p:cNvPr id="9" name="Right Arrow 8">
            <a:extLst>
              <a:ext uri="{FF2B5EF4-FFF2-40B4-BE49-F238E27FC236}">
                <a16:creationId xmlns:a16="http://schemas.microsoft.com/office/drawing/2014/main" id="{4CE26AFE-9C4B-8D96-E0A5-094432F91299}"/>
              </a:ext>
            </a:extLst>
          </p:cNvPr>
          <p:cNvSpPr/>
          <p:nvPr/>
        </p:nvSpPr>
        <p:spPr>
          <a:xfrm>
            <a:off x="3591602" y="3535908"/>
            <a:ext cx="752354" cy="17424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5210B48C-4DDC-CF67-FEA4-320EB04D4735}"/>
              </a:ext>
            </a:extLst>
          </p:cNvPr>
          <p:cNvSpPr>
            <a:spLocks noChangeAspect="1"/>
          </p:cNvSpPr>
          <p:nvPr/>
        </p:nvSpPr>
        <p:spPr>
          <a:xfrm>
            <a:off x="4443859" y="2891512"/>
            <a:ext cx="1463040" cy="1463040"/>
          </a:xfrm>
          <a:prstGeom prst="ellipse">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Posterior</a:t>
            </a:r>
          </a:p>
        </p:txBody>
      </p:sp>
      <p:sp>
        <p:nvSpPr>
          <p:cNvPr id="16" name="Right Arrow 15">
            <a:extLst>
              <a:ext uri="{FF2B5EF4-FFF2-40B4-BE49-F238E27FC236}">
                <a16:creationId xmlns:a16="http://schemas.microsoft.com/office/drawing/2014/main" id="{C4FB0B48-AAAB-35CE-DE76-3825E862A388}"/>
              </a:ext>
            </a:extLst>
          </p:cNvPr>
          <p:cNvSpPr/>
          <p:nvPr/>
        </p:nvSpPr>
        <p:spPr>
          <a:xfrm>
            <a:off x="5961862" y="3506125"/>
            <a:ext cx="752354" cy="17424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08D9DEC0-0EA2-D976-9771-67EB8722CC49}"/>
              </a:ext>
            </a:extLst>
          </p:cNvPr>
          <p:cNvSpPr/>
          <p:nvPr/>
        </p:nvSpPr>
        <p:spPr>
          <a:xfrm>
            <a:off x="6789109" y="2878627"/>
            <a:ext cx="1463040" cy="1463040"/>
          </a:xfrm>
          <a:prstGeom prst="ellipse">
            <a:avLst/>
          </a:prstGeom>
          <a:solidFill>
            <a:schemeClr val="accent2">
              <a:lumMod val="75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Model</a:t>
            </a:r>
          </a:p>
          <a:p>
            <a:pPr algn="ctr"/>
            <a:r>
              <a:rPr lang="en-US" sz="1200" dirty="0"/>
              <a:t>Comparison</a:t>
            </a:r>
          </a:p>
        </p:txBody>
      </p:sp>
      <p:pic>
        <p:nvPicPr>
          <p:cNvPr id="19" name="Picture 18">
            <a:extLst>
              <a:ext uri="{FF2B5EF4-FFF2-40B4-BE49-F238E27FC236}">
                <a16:creationId xmlns:a16="http://schemas.microsoft.com/office/drawing/2014/main" id="{947BB0B2-3548-900B-913D-2BBD8A3C412B}"/>
              </a:ext>
            </a:extLst>
          </p:cNvPr>
          <p:cNvPicPr>
            <a:picLocks noChangeAspect="1"/>
          </p:cNvPicPr>
          <p:nvPr/>
        </p:nvPicPr>
        <p:blipFill>
          <a:blip r:embed="rId2"/>
          <a:stretch>
            <a:fillRect/>
          </a:stretch>
        </p:blipFill>
        <p:spPr>
          <a:xfrm>
            <a:off x="1136207" y="4793154"/>
            <a:ext cx="6765313" cy="4059188"/>
          </a:xfrm>
          <a:prstGeom prst="rect">
            <a:avLst/>
          </a:prstGeom>
        </p:spPr>
      </p:pic>
    </p:spTree>
    <p:extLst>
      <p:ext uri="{BB962C8B-B14F-4D97-AF65-F5344CB8AC3E}">
        <p14:creationId xmlns:p14="http://schemas.microsoft.com/office/powerpoint/2010/main" val="2606049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37A23B-5808-A7DB-4853-1ECE29948599}"/>
              </a:ext>
            </a:extLst>
          </p:cNvPr>
          <p:cNvSpPr txBox="1"/>
          <p:nvPr/>
        </p:nvSpPr>
        <p:spPr>
          <a:xfrm>
            <a:off x="1987427" y="274622"/>
            <a:ext cx="5949483" cy="407099"/>
          </a:xfrm>
          <a:prstGeom prst="rect">
            <a:avLst/>
          </a:prstGeom>
          <a:noFill/>
        </p:spPr>
        <p:txBody>
          <a:bodyPr wrap="square" rtlCol="0" anchor="ctr">
            <a:spAutoFit/>
          </a:bodyPr>
          <a:lstStyle/>
          <a:p>
            <a:pPr algn="ctr"/>
            <a:r>
              <a:rPr lang="en-US" sz="2000" b="1" dirty="0">
                <a:solidFill>
                  <a:schemeClr val="tx1"/>
                </a:solidFill>
              </a:rPr>
              <a:t>Hardy-Weinberg Equilibrium</a:t>
            </a:r>
          </a:p>
        </p:txBody>
      </p:sp>
      <p:sp>
        <p:nvSpPr>
          <p:cNvPr id="6" name="TextBox 5">
            <a:extLst>
              <a:ext uri="{FF2B5EF4-FFF2-40B4-BE49-F238E27FC236}">
                <a16:creationId xmlns:a16="http://schemas.microsoft.com/office/drawing/2014/main" id="{DADBC1A1-65E0-C4B5-2146-D849932C5A1C}"/>
              </a:ext>
            </a:extLst>
          </p:cNvPr>
          <p:cNvSpPr txBox="1"/>
          <p:nvPr/>
        </p:nvSpPr>
        <p:spPr>
          <a:xfrm>
            <a:off x="1804264" y="6429802"/>
            <a:ext cx="2688336" cy="274320"/>
          </a:xfrm>
          <a:prstGeom prst="rect">
            <a:avLst/>
          </a:prstGeom>
          <a:solidFill>
            <a:schemeClr val="accent5">
              <a:lumMod val="60000"/>
              <a:lumOff val="40000"/>
            </a:schemeClr>
          </a:solidFill>
          <a:ln>
            <a:solidFill>
              <a:schemeClr val="accent5">
                <a:lumMod val="60000"/>
                <a:lumOff val="40000"/>
              </a:schemeClr>
            </a:solidFill>
          </a:ln>
        </p:spPr>
        <p:txBody>
          <a:bodyPr wrap="square" rtlCol="0" anchor="ctr">
            <a:spAutoFit/>
          </a:bodyPr>
          <a:lstStyle/>
          <a:p>
            <a:pPr algn="ctr"/>
            <a:endParaRPr lang="en-US" sz="800" dirty="0"/>
          </a:p>
        </p:txBody>
      </p:sp>
      <p:sp>
        <p:nvSpPr>
          <p:cNvPr id="8" name="Rectangle 7">
            <a:extLst>
              <a:ext uri="{FF2B5EF4-FFF2-40B4-BE49-F238E27FC236}">
                <a16:creationId xmlns:a16="http://schemas.microsoft.com/office/drawing/2014/main" id="{38A4EF0D-5861-630B-4E46-8C008CF5C3D5}"/>
              </a:ext>
            </a:extLst>
          </p:cNvPr>
          <p:cNvSpPr/>
          <p:nvPr/>
        </p:nvSpPr>
        <p:spPr>
          <a:xfrm>
            <a:off x="2030812" y="1424760"/>
            <a:ext cx="3200400" cy="3200400"/>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ectangle 8">
            <a:extLst>
              <a:ext uri="{FF2B5EF4-FFF2-40B4-BE49-F238E27FC236}">
                <a16:creationId xmlns:a16="http://schemas.microsoft.com/office/drawing/2014/main" id="{FCFDA689-20F3-E2F9-2BA6-7B6943F71B95}"/>
              </a:ext>
            </a:extLst>
          </p:cNvPr>
          <p:cNvSpPr/>
          <p:nvPr/>
        </p:nvSpPr>
        <p:spPr>
          <a:xfrm>
            <a:off x="5231212" y="1424760"/>
            <a:ext cx="1371600" cy="3200400"/>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Rectangle 9">
            <a:extLst>
              <a:ext uri="{FF2B5EF4-FFF2-40B4-BE49-F238E27FC236}">
                <a16:creationId xmlns:a16="http://schemas.microsoft.com/office/drawing/2014/main" id="{B7E1410B-E6A1-710C-40D4-ED92087DA109}"/>
              </a:ext>
            </a:extLst>
          </p:cNvPr>
          <p:cNvSpPr/>
          <p:nvPr/>
        </p:nvSpPr>
        <p:spPr>
          <a:xfrm>
            <a:off x="2030812" y="4625160"/>
            <a:ext cx="3200400" cy="1371600"/>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Rectangle 10">
            <a:extLst>
              <a:ext uri="{FF2B5EF4-FFF2-40B4-BE49-F238E27FC236}">
                <a16:creationId xmlns:a16="http://schemas.microsoft.com/office/drawing/2014/main" id="{DBCCE174-A920-8F52-A2BA-26CE4EF6F554}"/>
              </a:ext>
            </a:extLst>
          </p:cNvPr>
          <p:cNvSpPr/>
          <p:nvPr/>
        </p:nvSpPr>
        <p:spPr>
          <a:xfrm>
            <a:off x="5231212" y="4625160"/>
            <a:ext cx="1371600" cy="1371600"/>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E0E0237-EE02-3176-A98D-DF37C60715AA}"/>
                  </a:ext>
                </a:extLst>
              </p:cNvPr>
              <p:cNvSpPr txBox="1"/>
              <p:nvPr/>
            </p:nvSpPr>
            <p:spPr>
              <a:xfrm>
                <a:off x="2030812" y="2594073"/>
                <a:ext cx="3200400" cy="861774"/>
              </a:xfrm>
              <a:prstGeom prst="rect">
                <a:avLst/>
              </a:prstGeom>
              <a:noFill/>
            </p:spPr>
            <p:txBody>
              <a:bodyPr wrap="square" rtlCol="0" anchor="ctr">
                <a:spAutoFit/>
              </a:bodyPr>
              <a:lstStyle/>
              <a:p>
                <a:pPr algn="ctr"/>
                <a:r>
                  <a:rPr lang="en-US" sz="3200" dirty="0">
                    <a:solidFill>
                      <a:schemeClr val="tx1"/>
                    </a:solidFill>
                  </a:rPr>
                  <a:t>AA</a:t>
                </a:r>
              </a:p>
              <a:p>
                <a:pPr algn="ctr"/>
                <a:r>
                  <a:rPr lang="en-US" dirty="0">
                    <a:solidFill>
                      <a:schemeClr val="tx1"/>
                    </a:solidFill>
                  </a:rPr>
                  <a:t>(</a:t>
                </a:r>
                <a14:m>
                  <m:oMath xmlns:m="http://schemas.openxmlformats.org/officeDocument/2006/math">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𝑝</m:t>
                    </m:r>
                    <m:r>
                      <a:rPr lang="en-US" b="0" i="1" smtClean="0">
                        <a:solidFill>
                          <a:schemeClr val="tx1"/>
                        </a:solidFill>
                        <a:latin typeface="Cambria Math" panose="02040503050406030204" pitchFamily="18" charset="0"/>
                        <a:ea typeface="Cambria Math" panose="02040503050406030204" pitchFamily="18" charset="0"/>
                      </a:rPr>
                      <m:t>=0.49</m:t>
                    </m:r>
                  </m:oMath>
                </a14:m>
                <a:r>
                  <a:rPr lang="en-US" dirty="0">
                    <a:solidFill>
                      <a:schemeClr val="tx1"/>
                    </a:solidFill>
                  </a:rPr>
                  <a:t>)</a:t>
                </a:r>
              </a:p>
            </p:txBody>
          </p:sp>
        </mc:Choice>
        <mc:Fallback xmlns="">
          <p:sp>
            <p:nvSpPr>
              <p:cNvPr id="12" name="TextBox 11">
                <a:extLst>
                  <a:ext uri="{FF2B5EF4-FFF2-40B4-BE49-F238E27FC236}">
                    <a16:creationId xmlns:a16="http://schemas.microsoft.com/office/drawing/2014/main" id="{FE0E0237-EE02-3176-A98D-DF37C60715AA}"/>
                  </a:ext>
                </a:extLst>
              </p:cNvPr>
              <p:cNvSpPr txBox="1">
                <a:spLocks noRot="1" noChangeAspect="1" noMove="1" noResize="1" noEditPoints="1" noAdjustHandles="1" noChangeArrowheads="1" noChangeShapeType="1" noTextEdit="1"/>
              </p:cNvSpPr>
              <p:nvPr/>
            </p:nvSpPr>
            <p:spPr>
              <a:xfrm>
                <a:off x="2030812" y="2594073"/>
                <a:ext cx="3200400" cy="861774"/>
              </a:xfrm>
              <a:prstGeom prst="rect">
                <a:avLst/>
              </a:prstGeom>
              <a:blipFill>
                <a:blip r:embed="rId3"/>
                <a:stretch>
                  <a:fillRect t="-8696" b="-10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9F79E72-754E-B958-3D63-C24326A74739}"/>
                  </a:ext>
                </a:extLst>
              </p:cNvPr>
              <p:cNvSpPr txBox="1"/>
              <p:nvPr/>
            </p:nvSpPr>
            <p:spPr>
              <a:xfrm>
                <a:off x="4316812" y="2578684"/>
                <a:ext cx="3200400" cy="892552"/>
              </a:xfrm>
              <a:prstGeom prst="rect">
                <a:avLst/>
              </a:prstGeom>
              <a:noFill/>
            </p:spPr>
            <p:txBody>
              <a:bodyPr wrap="square" rtlCol="0" anchor="ctr">
                <a:spAutoFit/>
              </a:bodyPr>
              <a:lstStyle/>
              <a:p>
                <a:pPr algn="ctr"/>
                <a:r>
                  <a:rPr lang="en-US" sz="3200" dirty="0">
                    <a:solidFill>
                      <a:schemeClr val="tx1"/>
                    </a:solidFill>
                  </a:rPr>
                  <a:t>Aa</a:t>
                </a:r>
              </a:p>
              <a:p>
                <a:pPr algn="ctr"/>
                <a:r>
                  <a:rPr lang="en-US" dirty="0">
                    <a:solidFill>
                      <a:schemeClr val="tx1"/>
                    </a:solidFill>
                  </a:rPr>
                  <a:t>(</a:t>
                </a:r>
                <a14:m>
                  <m:oMath xmlns:m="http://schemas.openxmlformats.org/officeDocument/2006/math">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𝑞</m:t>
                    </m:r>
                    <m:r>
                      <a:rPr lang="en-US" b="0" i="1" smtClean="0">
                        <a:solidFill>
                          <a:schemeClr val="tx1"/>
                        </a:solidFill>
                        <a:latin typeface="Cambria Math" panose="02040503050406030204" pitchFamily="18" charset="0"/>
                        <a:ea typeface="Cambria Math" panose="02040503050406030204" pitchFamily="18" charset="0"/>
                      </a:rPr>
                      <m:t>=0.21</m:t>
                    </m:r>
                  </m:oMath>
                </a14:m>
                <a:r>
                  <a:rPr lang="en-US" dirty="0">
                    <a:solidFill>
                      <a:schemeClr val="tx1"/>
                    </a:solidFill>
                  </a:rPr>
                  <a:t>)</a:t>
                </a:r>
              </a:p>
            </p:txBody>
          </p:sp>
        </mc:Choice>
        <mc:Fallback xmlns="">
          <p:sp>
            <p:nvSpPr>
              <p:cNvPr id="13" name="TextBox 12">
                <a:extLst>
                  <a:ext uri="{FF2B5EF4-FFF2-40B4-BE49-F238E27FC236}">
                    <a16:creationId xmlns:a16="http://schemas.microsoft.com/office/drawing/2014/main" id="{59F79E72-754E-B958-3D63-C24326A74739}"/>
                  </a:ext>
                </a:extLst>
              </p:cNvPr>
              <p:cNvSpPr txBox="1">
                <a:spLocks noRot="1" noChangeAspect="1" noMove="1" noResize="1" noEditPoints="1" noAdjustHandles="1" noChangeArrowheads="1" noChangeShapeType="1" noTextEdit="1"/>
              </p:cNvSpPr>
              <p:nvPr/>
            </p:nvSpPr>
            <p:spPr>
              <a:xfrm>
                <a:off x="4316812" y="2578684"/>
                <a:ext cx="3200400" cy="892552"/>
              </a:xfrm>
              <a:prstGeom prst="rect">
                <a:avLst/>
              </a:prstGeom>
              <a:blipFill>
                <a:blip r:embed="rId4"/>
                <a:stretch>
                  <a:fillRect t="-7042" b="-84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C688AB4-2215-39CE-1DF7-0794D60BE8A4}"/>
                  </a:ext>
                </a:extLst>
              </p:cNvPr>
              <p:cNvSpPr txBox="1"/>
              <p:nvPr/>
            </p:nvSpPr>
            <p:spPr>
              <a:xfrm>
                <a:off x="2030813" y="4835325"/>
                <a:ext cx="3200400" cy="892552"/>
              </a:xfrm>
              <a:prstGeom prst="rect">
                <a:avLst/>
              </a:prstGeom>
              <a:noFill/>
            </p:spPr>
            <p:txBody>
              <a:bodyPr wrap="square" rtlCol="0" anchor="ctr">
                <a:spAutoFit/>
              </a:bodyPr>
              <a:lstStyle/>
              <a:p>
                <a:pPr algn="ctr"/>
                <a:r>
                  <a:rPr lang="en-US" sz="3200" dirty="0">
                    <a:solidFill>
                      <a:schemeClr val="tx1"/>
                    </a:solidFill>
                  </a:rPr>
                  <a:t>Aa</a:t>
                </a:r>
              </a:p>
              <a:p>
                <a:pPr algn="ctr"/>
                <a:r>
                  <a:rPr lang="en-US" dirty="0">
                    <a:solidFill>
                      <a:schemeClr val="tx1"/>
                    </a:solidFill>
                  </a:rPr>
                  <a:t>(</a:t>
                </a:r>
                <a14:m>
                  <m:oMath xmlns:m="http://schemas.openxmlformats.org/officeDocument/2006/math">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𝑞</m:t>
                    </m:r>
                    <m:r>
                      <a:rPr lang="en-US" b="0" i="1" smtClean="0">
                        <a:solidFill>
                          <a:schemeClr val="tx1"/>
                        </a:solidFill>
                        <a:latin typeface="Cambria Math" panose="02040503050406030204" pitchFamily="18" charset="0"/>
                        <a:ea typeface="Cambria Math" panose="02040503050406030204" pitchFamily="18" charset="0"/>
                      </a:rPr>
                      <m:t>=0.21</m:t>
                    </m:r>
                  </m:oMath>
                </a14:m>
                <a:r>
                  <a:rPr lang="en-US" dirty="0">
                    <a:solidFill>
                      <a:schemeClr val="tx1"/>
                    </a:solidFill>
                  </a:rPr>
                  <a:t>)</a:t>
                </a:r>
              </a:p>
            </p:txBody>
          </p:sp>
        </mc:Choice>
        <mc:Fallback xmlns="">
          <p:sp>
            <p:nvSpPr>
              <p:cNvPr id="14" name="TextBox 13">
                <a:extLst>
                  <a:ext uri="{FF2B5EF4-FFF2-40B4-BE49-F238E27FC236}">
                    <a16:creationId xmlns:a16="http://schemas.microsoft.com/office/drawing/2014/main" id="{DC688AB4-2215-39CE-1DF7-0794D60BE8A4}"/>
                  </a:ext>
                </a:extLst>
              </p:cNvPr>
              <p:cNvSpPr txBox="1">
                <a:spLocks noRot="1" noChangeAspect="1" noMove="1" noResize="1" noEditPoints="1" noAdjustHandles="1" noChangeArrowheads="1" noChangeShapeType="1" noTextEdit="1"/>
              </p:cNvSpPr>
              <p:nvPr/>
            </p:nvSpPr>
            <p:spPr>
              <a:xfrm>
                <a:off x="2030813" y="4835325"/>
                <a:ext cx="3200400" cy="892552"/>
              </a:xfrm>
              <a:prstGeom prst="rect">
                <a:avLst/>
              </a:prstGeom>
              <a:blipFill>
                <a:blip r:embed="rId5"/>
                <a:stretch>
                  <a:fillRect t="-5556" b="-69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58E6366-48A2-219C-BFFE-9BB9E3E5A3E3}"/>
                  </a:ext>
                </a:extLst>
              </p:cNvPr>
              <p:cNvSpPr txBox="1"/>
              <p:nvPr/>
            </p:nvSpPr>
            <p:spPr>
              <a:xfrm>
                <a:off x="4359133" y="4835325"/>
                <a:ext cx="3200400" cy="892552"/>
              </a:xfrm>
              <a:prstGeom prst="rect">
                <a:avLst/>
              </a:prstGeom>
              <a:noFill/>
            </p:spPr>
            <p:txBody>
              <a:bodyPr wrap="square" rtlCol="0" anchor="ctr">
                <a:spAutoFit/>
              </a:bodyPr>
              <a:lstStyle/>
              <a:p>
                <a:pPr algn="ctr"/>
                <a:r>
                  <a:rPr lang="en-US" sz="3200" dirty="0">
                    <a:solidFill>
                      <a:schemeClr val="tx1"/>
                    </a:solidFill>
                  </a:rPr>
                  <a:t>aa</a:t>
                </a:r>
              </a:p>
              <a:p>
                <a:pPr algn="ctr"/>
                <a:r>
                  <a:rPr lang="en-US" dirty="0">
                    <a:solidFill>
                      <a:schemeClr val="tx1"/>
                    </a:solidFill>
                  </a:rPr>
                  <a:t>(q</a:t>
                </a:r>
                <a14:m>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𝑞</m:t>
                    </m:r>
                    <m:r>
                      <a:rPr lang="en-US" b="0" i="1" smtClean="0">
                        <a:solidFill>
                          <a:schemeClr val="tx1"/>
                        </a:solidFill>
                        <a:latin typeface="Cambria Math" panose="02040503050406030204" pitchFamily="18" charset="0"/>
                        <a:ea typeface="Cambria Math" panose="02040503050406030204" pitchFamily="18" charset="0"/>
                      </a:rPr>
                      <m:t>=0.09</m:t>
                    </m:r>
                  </m:oMath>
                </a14:m>
                <a:r>
                  <a:rPr lang="en-US" dirty="0">
                    <a:solidFill>
                      <a:schemeClr val="tx1"/>
                    </a:solidFill>
                  </a:rPr>
                  <a:t>)</a:t>
                </a:r>
              </a:p>
            </p:txBody>
          </p:sp>
        </mc:Choice>
        <mc:Fallback xmlns="">
          <p:sp>
            <p:nvSpPr>
              <p:cNvPr id="15" name="TextBox 14">
                <a:extLst>
                  <a:ext uri="{FF2B5EF4-FFF2-40B4-BE49-F238E27FC236}">
                    <a16:creationId xmlns:a16="http://schemas.microsoft.com/office/drawing/2014/main" id="{F58E6366-48A2-219C-BFFE-9BB9E3E5A3E3}"/>
                  </a:ext>
                </a:extLst>
              </p:cNvPr>
              <p:cNvSpPr txBox="1">
                <a:spLocks noRot="1" noChangeAspect="1" noMove="1" noResize="1" noEditPoints="1" noAdjustHandles="1" noChangeArrowheads="1" noChangeShapeType="1" noTextEdit="1"/>
              </p:cNvSpPr>
              <p:nvPr/>
            </p:nvSpPr>
            <p:spPr>
              <a:xfrm>
                <a:off x="4359133" y="4835325"/>
                <a:ext cx="3200400" cy="892552"/>
              </a:xfrm>
              <a:prstGeom prst="rect">
                <a:avLst/>
              </a:prstGeom>
              <a:blipFill>
                <a:blip r:embed="rId6"/>
                <a:stretch>
                  <a:fillRect t="-5556" b="-69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C695F4E-72EB-E11A-ECBF-6C05C8FC8768}"/>
                  </a:ext>
                </a:extLst>
              </p:cNvPr>
              <p:cNvSpPr txBox="1"/>
              <p:nvPr/>
            </p:nvSpPr>
            <p:spPr>
              <a:xfrm>
                <a:off x="1345012" y="1067098"/>
                <a:ext cx="4572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ea typeface="Cambria Math" panose="02040503050406030204" pitchFamily="18" charset="0"/>
                        </a:rPr>
                        <m:t>=0.7</m:t>
                      </m:r>
                    </m:oMath>
                  </m:oMathPara>
                </a14:m>
                <a:endParaRPr lang="en-US" dirty="0">
                  <a:solidFill>
                    <a:schemeClr val="tx1"/>
                  </a:solidFill>
                </a:endParaRPr>
              </a:p>
            </p:txBody>
          </p:sp>
        </mc:Choice>
        <mc:Fallback xmlns="">
          <p:sp>
            <p:nvSpPr>
              <p:cNvPr id="17" name="TextBox 16">
                <a:extLst>
                  <a:ext uri="{FF2B5EF4-FFF2-40B4-BE49-F238E27FC236}">
                    <a16:creationId xmlns:a16="http://schemas.microsoft.com/office/drawing/2014/main" id="{6C695F4E-72EB-E11A-ECBF-6C05C8FC8768}"/>
                  </a:ext>
                </a:extLst>
              </p:cNvPr>
              <p:cNvSpPr txBox="1">
                <a:spLocks noRot="1" noChangeAspect="1" noMove="1" noResize="1" noEditPoints="1" noAdjustHandles="1" noChangeArrowheads="1" noChangeShapeType="1" noTextEdit="1"/>
              </p:cNvSpPr>
              <p:nvPr/>
            </p:nvSpPr>
            <p:spPr>
              <a:xfrm>
                <a:off x="1345012" y="1067098"/>
                <a:ext cx="4572000" cy="369332"/>
              </a:xfrm>
              <a:prstGeom prst="rect">
                <a:avLst/>
              </a:prstGeom>
              <a:blipFill>
                <a:blip r:embed="rId7"/>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A81EF444-50C3-C944-3494-717498CABB1D}"/>
                  </a:ext>
                </a:extLst>
              </p:cNvPr>
              <p:cNvSpPr txBox="1"/>
              <p:nvPr/>
            </p:nvSpPr>
            <p:spPr>
              <a:xfrm>
                <a:off x="3737131" y="1048170"/>
                <a:ext cx="4572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b="0" i="0" smtClean="0">
                          <a:solidFill>
                            <a:schemeClr val="tx1"/>
                          </a:solidFill>
                          <a:latin typeface="Cambria Math" panose="02040503050406030204" pitchFamily="18" charset="0"/>
                          <a:ea typeface="Cambria Math" panose="02040503050406030204" pitchFamily="18" charset="0"/>
                        </a:rPr>
                        <m:t>q</m:t>
                      </m:r>
                      <m:r>
                        <a:rPr lang="en-US" b="0" i="1" smtClean="0">
                          <a:solidFill>
                            <a:schemeClr val="tx1"/>
                          </a:solidFill>
                          <a:latin typeface="Cambria Math" panose="02040503050406030204" pitchFamily="18" charset="0"/>
                          <a:ea typeface="Cambria Math" panose="02040503050406030204" pitchFamily="18" charset="0"/>
                        </a:rPr>
                        <m:t>=0.3</m:t>
                      </m:r>
                    </m:oMath>
                  </m:oMathPara>
                </a14:m>
                <a:endParaRPr lang="en-US" dirty="0">
                  <a:solidFill>
                    <a:schemeClr val="tx1"/>
                  </a:solidFill>
                </a:endParaRPr>
              </a:p>
            </p:txBody>
          </p:sp>
        </mc:Choice>
        <mc:Fallback xmlns="">
          <p:sp>
            <p:nvSpPr>
              <p:cNvPr id="18" name="TextBox 17">
                <a:extLst>
                  <a:ext uri="{FF2B5EF4-FFF2-40B4-BE49-F238E27FC236}">
                    <a16:creationId xmlns:a16="http://schemas.microsoft.com/office/drawing/2014/main" id="{A81EF444-50C3-C944-3494-717498CABB1D}"/>
                  </a:ext>
                </a:extLst>
              </p:cNvPr>
              <p:cNvSpPr txBox="1">
                <a:spLocks noRot="1" noChangeAspect="1" noMove="1" noResize="1" noEditPoints="1" noAdjustHandles="1" noChangeArrowheads="1" noChangeShapeType="1" noTextEdit="1"/>
              </p:cNvSpPr>
              <p:nvPr/>
            </p:nvSpPr>
            <p:spPr>
              <a:xfrm>
                <a:off x="3737131" y="1048170"/>
                <a:ext cx="4572000" cy="369332"/>
              </a:xfrm>
              <a:prstGeom prst="rect">
                <a:avLst/>
              </a:prstGeom>
              <a:blipFill>
                <a:blip r:embed="rId8"/>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B885DDB2-BECA-AE13-4F74-B55FE67FFCB7}"/>
                  </a:ext>
                </a:extLst>
              </p:cNvPr>
              <p:cNvSpPr txBox="1"/>
              <p:nvPr/>
            </p:nvSpPr>
            <p:spPr>
              <a:xfrm>
                <a:off x="-659328" y="5088405"/>
                <a:ext cx="4572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b="0" i="0" smtClean="0">
                          <a:solidFill>
                            <a:schemeClr val="tx1"/>
                          </a:solidFill>
                          <a:latin typeface="Cambria Math" panose="02040503050406030204" pitchFamily="18" charset="0"/>
                          <a:ea typeface="Cambria Math" panose="02040503050406030204" pitchFamily="18" charset="0"/>
                        </a:rPr>
                        <m:t>q</m:t>
                      </m:r>
                      <m:r>
                        <a:rPr lang="en-US" b="0" i="1" smtClean="0">
                          <a:solidFill>
                            <a:schemeClr val="tx1"/>
                          </a:solidFill>
                          <a:latin typeface="Cambria Math" panose="02040503050406030204" pitchFamily="18" charset="0"/>
                          <a:ea typeface="Cambria Math" panose="02040503050406030204" pitchFamily="18" charset="0"/>
                        </a:rPr>
                        <m:t>=0.3</m:t>
                      </m:r>
                    </m:oMath>
                  </m:oMathPara>
                </a14:m>
                <a:endParaRPr lang="en-US" dirty="0">
                  <a:solidFill>
                    <a:schemeClr val="tx1"/>
                  </a:solidFill>
                </a:endParaRPr>
              </a:p>
            </p:txBody>
          </p:sp>
        </mc:Choice>
        <mc:Fallback xmlns="">
          <p:sp>
            <p:nvSpPr>
              <p:cNvPr id="19" name="TextBox 18">
                <a:extLst>
                  <a:ext uri="{FF2B5EF4-FFF2-40B4-BE49-F238E27FC236}">
                    <a16:creationId xmlns:a16="http://schemas.microsoft.com/office/drawing/2014/main" id="{B885DDB2-BECA-AE13-4F74-B55FE67FFCB7}"/>
                  </a:ext>
                </a:extLst>
              </p:cNvPr>
              <p:cNvSpPr txBox="1">
                <a:spLocks noRot="1" noChangeAspect="1" noMove="1" noResize="1" noEditPoints="1" noAdjustHandles="1" noChangeArrowheads="1" noChangeShapeType="1" noTextEdit="1"/>
              </p:cNvSpPr>
              <p:nvPr/>
            </p:nvSpPr>
            <p:spPr>
              <a:xfrm>
                <a:off x="-659328" y="5088405"/>
                <a:ext cx="4572000" cy="369332"/>
              </a:xfrm>
              <a:prstGeom prst="rect">
                <a:avLst/>
              </a:prstGeom>
              <a:blipFill>
                <a:blip r:embed="rId9"/>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FBEA180-58A3-BC2E-2949-98981C24EDE7}"/>
                  </a:ext>
                </a:extLst>
              </p:cNvPr>
              <p:cNvSpPr txBox="1"/>
              <p:nvPr/>
            </p:nvSpPr>
            <p:spPr>
              <a:xfrm>
                <a:off x="-712388" y="2865394"/>
                <a:ext cx="4572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ea typeface="Cambria Math" panose="02040503050406030204" pitchFamily="18" charset="0"/>
                        </a:rPr>
                        <m:t>=0.7</m:t>
                      </m:r>
                    </m:oMath>
                  </m:oMathPara>
                </a14:m>
                <a:endParaRPr lang="en-US" dirty="0">
                  <a:solidFill>
                    <a:schemeClr val="tx1"/>
                  </a:solidFill>
                </a:endParaRPr>
              </a:p>
            </p:txBody>
          </p:sp>
        </mc:Choice>
        <mc:Fallback xmlns="">
          <p:sp>
            <p:nvSpPr>
              <p:cNvPr id="20" name="TextBox 19">
                <a:extLst>
                  <a:ext uri="{FF2B5EF4-FFF2-40B4-BE49-F238E27FC236}">
                    <a16:creationId xmlns:a16="http://schemas.microsoft.com/office/drawing/2014/main" id="{9FBEA180-58A3-BC2E-2949-98981C24EDE7}"/>
                  </a:ext>
                </a:extLst>
              </p:cNvPr>
              <p:cNvSpPr txBox="1">
                <a:spLocks noRot="1" noChangeAspect="1" noMove="1" noResize="1" noEditPoints="1" noAdjustHandles="1" noChangeArrowheads="1" noChangeShapeType="1" noTextEdit="1"/>
              </p:cNvSpPr>
              <p:nvPr/>
            </p:nvSpPr>
            <p:spPr>
              <a:xfrm>
                <a:off x="-712388" y="2865394"/>
                <a:ext cx="4572000" cy="369332"/>
              </a:xfrm>
              <a:prstGeom prst="rect">
                <a:avLst/>
              </a:prstGeom>
              <a:blipFill>
                <a:blip r:embed="rId10"/>
                <a:stretch>
                  <a:fillRect b="-6667"/>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1A2FE6A4-A907-31FC-5110-E799C0F771B3}"/>
              </a:ext>
            </a:extLst>
          </p:cNvPr>
          <p:cNvSpPr txBox="1"/>
          <p:nvPr/>
        </p:nvSpPr>
        <p:spPr>
          <a:xfrm>
            <a:off x="4492599" y="6426395"/>
            <a:ext cx="2304288" cy="274320"/>
          </a:xfrm>
          <a:prstGeom prst="rect">
            <a:avLst/>
          </a:prstGeom>
          <a:solidFill>
            <a:schemeClr val="accent6">
              <a:lumMod val="40000"/>
              <a:lumOff val="60000"/>
            </a:schemeClr>
          </a:solidFill>
          <a:ln>
            <a:solidFill>
              <a:schemeClr val="accent6">
                <a:lumMod val="40000"/>
                <a:lumOff val="60000"/>
              </a:schemeClr>
            </a:solidFill>
          </a:ln>
        </p:spPr>
        <p:txBody>
          <a:bodyPr wrap="square" rtlCol="0" anchor="ctr">
            <a:spAutoFit/>
          </a:bodyPr>
          <a:lstStyle/>
          <a:p>
            <a:pPr algn="ctr"/>
            <a:endParaRPr lang="en-US" sz="800" dirty="0"/>
          </a:p>
        </p:txBody>
      </p:sp>
      <p:sp>
        <p:nvSpPr>
          <p:cNvPr id="22" name="TextBox 21">
            <a:extLst>
              <a:ext uri="{FF2B5EF4-FFF2-40B4-BE49-F238E27FC236}">
                <a16:creationId xmlns:a16="http://schemas.microsoft.com/office/drawing/2014/main" id="{A7A467F0-31F6-B316-7F6B-12A8FBA79FDD}"/>
              </a:ext>
            </a:extLst>
          </p:cNvPr>
          <p:cNvSpPr txBox="1"/>
          <p:nvPr/>
        </p:nvSpPr>
        <p:spPr>
          <a:xfrm>
            <a:off x="6796887" y="6429802"/>
            <a:ext cx="493776" cy="274320"/>
          </a:xfrm>
          <a:prstGeom prst="rect">
            <a:avLst/>
          </a:prstGeom>
          <a:solidFill>
            <a:schemeClr val="accent2">
              <a:lumMod val="40000"/>
              <a:lumOff val="60000"/>
            </a:schemeClr>
          </a:solidFill>
          <a:ln>
            <a:solidFill>
              <a:schemeClr val="accent2">
                <a:lumMod val="40000"/>
                <a:lumOff val="60000"/>
              </a:schemeClr>
            </a:solidFill>
          </a:ln>
        </p:spPr>
        <p:txBody>
          <a:bodyPr wrap="square" rtlCol="0" anchor="ctr">
            <a:spAutoFit/>
          </a:bodyPr>
          <a:lstStyle/>
          <a:p>
            <a:pPr algn="ctr"/>
            <a:endParaRPr lang="en-US" sz="800" dirty="0"/>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F1422EBA-B9E5-EB2F-E427-59B953A7B62C}"/>
                  </a:ext>
                </a:extLst>
              </p:cNvPr>
              <p:cNvSpPr txBox="1"/>
              <p:nvPr/>
            </p:nvSpPr>
            <p:spPr>
              <a:xfrm>
                <a:off x="4751697" y="6455143"/>
                <a:ext cx="1927151" cy="215444"/>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800" b="0" i="1" smtClean="0">
                          <a:latin typeface="Cambria Math" panose="02040503050406030204" pitchFamily="18" charset="0"/>
                        </a:rPr>
                        <m:t>2</m:t>
                      </m:r>
                      <m:r>
                        <a:rPr lang="en-US" sz="800" i="1" smtClean="0">
                          <a:latin typeface="Cambria Math" panose="02040503050406030204" pitchFamily="18" charset="0"/>
                        </a:rPr>
                        <m:t>𝑝</m:t>
                      </m:r>
                      <m:r>
                        <a:rPr lang="en-US" sz="800" b="0" i="1" smtClean="0">
                          <a:latin typeface="Cambria Math" panose="02040503050406030204" pitchFamily="18" charset="0"/>
                          <a:ea typeface="Cambria Math" panose="02040503050406030204" pitchFamily="18" charset="0"/>
                        </a:rPr>
                        <m:t>𝑞</m:t>
                      </m:r>
                      <m:r>
                        <a:rPr lang="en-US" sz="800" i="1">
                          <a:latin typeface="Cambria Math" panose="02040503050406030204" pitchFamily="18" charset="0"/>
                          <a:ea typeface="Cambria Math" panose="02040503050406030204" pitchFamily="18" charset="0"/>
                        </a:rPr>
                        <m:t>=0.4</m:t>
                      </m:r>
                      <m:r>
                        <a:rPr lang="en-US" sz="800" b="0" i="1" smtClean="0">
                          <a:latin typeface="Cambria Math" panose="02040503050406030204" pitchFamily="18" charset="0"/>
                          <a:ea typeface="Cambria Math" panose="02040503050406030204" pitchFamily="18" charset="0"/>
                        </a:rPr>
                        <m:t>2</m:t>
                      </m:r>
                    </m:oMath>
                  </m:oMathPara>
                </a14:m>
                <a:endParaRPr lang="en-US" sz="800" dirty="0"/>
              </a:p>
            </p:txBody>
          </p:sp>
        </mc:Choice>
        <mc:Fallback xmlns="">
          <p:sp>
            <p:nvSpPr>
              <p:cNvPr id="24" name="TextBox 23">
                <a:extLst>
                  <a:ext uri="{FF2B5EF4-FFF2-40B4-BE49-F238E27FC236}">
                    <a16:creationId xmlns:a16="http://schemas.microsoft.com/office/drawing/2014/main" id="{F1422EBA-B9E5-EB2F-E427-59B953A7B62C}"/>
                  </a:ext>
                </a:extLst>
              </p:cNvPr>
              <p:cNvSpPr txBox="1">
                <a:spLocks noRot="1" noChangeAspect="1" noMove="1" noResize="1" noEditPoints="1" noAdjustHandles="1" noChangeArrowheads="1" noChangeShapeType="1" noTextEdit="1"/>
              </p:cNvSpPr>
              <p:nvPr/>
            </p:nvSpPr>
            <p:spPr>
              <a:xfrm>
                <a:off x="4751697" y="6455143"/>
                <a:ext cx="1927151" cy="215444"/>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39F11074-1B9F-37C0-267A-9F99DF5CA30D}"/>
                  </a:ext>
                </a:extLst>
              </p:cNvPr>
              <p:cNvSpPr txBox="1"/>
              <p:nvPr/>
            </p:nvSpPr>
            <p:spPr>
              <a:xfrm>
                <a:off x="2085791" y="6483241"/>
                <a:ext cx="2044109" cy="215444"/>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800" i="1" smtClean="0">
                          <a:latin typeface="Cambria Math" panose="02040503050406030204" pitchFamily="18" charset="0"/>
                        </a:rPr>
                        <m:t>𝑝</m:t>
                      </m:r>
                      <m:r>
                        <a:rPr lang="en-US" sz="800" i="1">
                          <a:latin typeface="Cambria Math" panose="02040503050406030204" pitchFamily="18" charset="0"/>
                          <a:ea typeface="Cambria Math" panose="02040503050406030204" pitchFamily="18" charset="0"/>
                        </a:rPr>
                        <m:t>×</m:t>
                      </m:r>
                      <m:r>
                        <a:rPr lang="en-US" sz="800" i="1">
                          <a:latin typeface="Cambria Math" panose="02040503050406030204" pitchFamily="18" charset="0"/>
                          <a:ea typeface="Cambria Math" panose="02040503050406030204" pitchFamily="18" charset="0"/>
                        </a:rPr>
                        <m:t>𝑝</m:t>
                      </m:r>
                      <m:r>
                        <a:rPr lang="en-US" sz="800" i="1">
                          <a:latin typeface="Cambria Math" panose="02040503050406030204" pitchFamily="18" charset="0"/>
                          <a:ea typeface="Cambria Math" panose="02040503050406030204" pitchFamily="18" charset="0"/>
                        </a:rPr>
                        <m:t>=0.49</m:t>
                      </m:r>
                    </m:oMath>
                  </m:oMathPara>
                </a14:m>
                <a:endParaRPr lang="en-US" sz="800" dirty="0"/>
              </a:p>
            </p:txBody>
          </p:sp>
        </mc:Choice>
        <mc:Fallback xmlns="">
          <p:sp>
            <p:nvSpPr>
              <p:cNvPr id="28" name="TextBox 27">
                <a:extLst>
                  <a:ext uri="{FF2B5EF4-FFF2-40B4-BE49-F238E27FC236}">
                    <a16:creationId xmlns:a16="http://schemas.microsoft.com/office/drawing/2014/main" id="{39F11074-1B9F-37C0-267A-9F99DF5CA30D}"/>
                  </a:ext>
                </a:extLst>
              </p:cNvPr>
              <p:cNvSpPr txBox="1">
                <a:spLocks noRot="1" noChangeAspect="1" noMove="1" noResize="1" noEditPoints="1" noAdjustHandles="1" noChangeArrowheads="1" noChangeShapeType="1" noTextEdit="1"/>
              </p:cNvSpPr>
              <p:nvPr/>
            </p:nvSpPr>
            <p:spPr>
              <a:xfrm>
                <a:off x="2085791" y="6483241"/>
                <a:ext cx="2044109" cy="215444"/>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17993630-5AAF-0164-ED0D-1CDFCE4891F1}"/>
                  </a:ext>
                </a:extLst>
              </p:cNvPr>
              <p:cNvSpPr txBox="1"/>
              <p:nvPr/>
            </p:nvSpPr>
            <p:spPr>
              <a:xfrm>
                <a:off x="6150640" y="6483241"/>
                <a:ext cx="1786270" cy="215444"/>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800" b="0" i="1" smtClean="0">
                          <a:latin typeface="Cambria Math" panose="02040503050406030204" pitchFamily="18" charset="0"/>
                          <a:ea typeface="Cambria Math" panose="02040503050406030204" pitchFamily="18" charset="0"/>
                        </a:rPr>
                        <m:t>𝑞</m:t>
                      </m:r>
                      <m:r>
                        <a:rPr lang="en-US" sz="800" b="0" i="1" smtClean="0">
                          <a:latin typeface="Cambria Math" panose="02040503050406030204" pitchFamily="18" charset="0"/>
                          <a:ea typeface="Cambria Math" panose="02040503050406030204" pitchFamily="18" charset="0"/>
                        </a:rPr>
                        <m:t>×</m:t>
                      </m:r>
                      <m:r>
                        <a:rPr lang="en-US" sz="800" b="0" i="1" smtClean="0">
                          <a:latin typeface="Cambria Math" panose="02040503050406030204" pitchFamily="18" charset="0"/>
                          <a:ea typeface="Cambria Math" panose="02040503050406030204" pitchFamily="18" charset="0"/>
                        </a:rPr>
                        <m:t>𝑞</m:t>
                      </m:r>
                      <m:r>
                        <a:rPr lang="en-US" sz="800" i="1">
                          <a:latin typeface="Cambria Math" panose="02040503050406030204" pitchFamily="18" charset="0"/>
                          <a:ea typeface="Cambria Math" panose="02040503050406030204" pitchFamily="18" charset="0"/>
                        </a:rPr>
                        <m:t>=0.</m:t>
                      </m:r>
                      <m:r>
                        <a:rPr lang="en-US" sz="800" b="0" i="1" smtClean="0">
                          <a:latin typeface="Cambria Math" panose="02040503050406030204" pitchFamily="18" charset="0"/>
                          <a:ea typeface="Cambria Math" panose="02040503050406030204" pitchFamily="18" charset="0"/>
                        </a:rPr>
                        <m:t>09</m:t>
                      </m:r>
                    </m:oMath>
                  </m:oMathPara>
                </a14:m>
                <a:endParaRPr lang="en-US" sz="800" dirty="0"/>
              </a:p>
            </p:txBody>
          </p:sp>
        </mc:Choice>
        <mc:Fallback xmlns="">
          <p:sp>
            <p:nvSpPr>
              <p:cNvPr id="30" name="TextBox 29">
                <a:extLst>
                  <a:ext uri="{FF2B5EF4-FFF2-40B4-BE49-F238E27FC236}">
                    <a16:creationId xmlns:a16="http://schemas.microsoft.com/office/drawing/2014/main" id="{17993630-5AAF-0164-ED0D-1CDFCE4891F1}"/>
                  </a:ext>
                </a:extLst>
              </p:cNvPr>
              <p:cNvSpPr txBox="1">
                <a:spLocks noRot="1" noChangeAspect="1" noMove="1" noResize="1" noEditPoints="1" noAdjustHandles="1" noChangeArrowheads="1" noChangeShapeType="1" noTextEdit="1"/>
              </p:cNvSpPr>
              <p:nvPr/>
            </p:nvSpPr>
            <p:spPr>
              <a:xfrm>
                <a:off x="6150640" y="6483241"/>
                <a:ext cx="1786270" cy="215444"/>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5EC16B2C-8C4C-5ECF-6C86-E59C77DE49DA}"/>
                  </a:ext>
                </a:extLst>
              </p:cNvPr>
              <p:cNvSpPr txBox="1"/>
              <p:nvPr/>
            </p:nvSpPr>
            <p:spPr>
              <a:xfrm>
                <a:off x="6921788" y="2016992"/>
                <a:ext cx="2073350" cy="923330"/>
              </a:xfrm>
              <a:prstGeom prst="rect">
                <a:avLst/>
              </a:prstGeom>
              <a:noFill/>
            </p:spPr>
            <p:txBody>
              <a:bodyPr wrap="square">
                <a:spAutoFit/>
              </a:bodyPr>
              <a:lstStyle/>
              <a:p>
                <a:r>
                  <a:rPr lang="en-US" b="1" dirty="0"/>
                  <a:t>Example:</a:t>
                </a:r>
                <a:endParaRPr lang="en-US" b="0" i="1" dirty="0">
                  <a:solidFill>
                    <a:schemeClr val="tx1"/>
                  </a:solidFill>
                  <a:latin typeface="Cambria Math" panose="02040503050406030204" pitchFamily="18" charset="0"/>
                </a:endParaRPr>
              </a:p>
              <a:p>
                <a14:m>
                  <m:oMath xmlns:m="http://schemas.openxmlformats.org/officeDocument/2006/math">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ea typeface="Cambria Math" panose="02040503050406030204" pitchFamily="18" charset="0"/>
                      </a:rPr>
                      <m:t>=0.7</m:t>
                    </m:r>
                  </m:oMath>
                </a14:m>
                <a:r>
                  <a:rPr lang="en-US" dirty="0">
                    <a:solidFill>
                      <a:schemeClr val="tx1"/>
                    </a:solidFill>
                  </a:rPr>
                  <a:t> (A allele)</a:t>
                </a:r>
              </a:p>
              <a:p>
                <a14:m>
                  <m:oMath xmlns:m="http://schemas.openxmlformats.org/officeDocument/2006/math">
                    <m:r>
                      <m:rPr>
                        <m:sty m:val="p"/>
                      </m:rPr>
                      <a:rPr lang="en-US" dirty="0">
                        <a:latin typeface="Cambria Math" panose="02040503050406030204" pitchFamily="18" charset="0"/>
                        <a:ea typeface="Cambria Math" panose="02040503050406030204" pitchFamily="18" charset="0"/>
                      </a:rPr>
                      <m:t>q</m:t>
                    </m:r>
                    <m:r>
                      <a:rPr lang="en-US" i="1">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3</m:t>
                    </m:r>
                  </m:oMath>
                </a14:m>
                <a:r>
                  <a:rPr lang="en-US" dirty="0"/>
                  <a:t> (a allele)</a:t>
                </a:r>
              </a:p>
            </p:txBody>
          </p:sp>
        </mc:Choice>
        <mc:Fallback xmlns="">
          <p:sp>
            <p:nvSpPr>
              <p:cNvPr id="31" name="TextBox 30">
                <a:extLst>
                  <a:ext uri="{FF2B5EF4-FFF2-40B4-BE49-F238E27FC236}">
                    <a16:creationId xmlns:a16="http://schemas.microsoft.com/office/drawing/2014/main" id="{5EC16B2C-8C4C-5ECF-6C86-E59C77DE49DA}"/>
                  </a:ext>
                </a:extLst>
              </p:cNvPr>
              <p:cNvSpPr txBox="1">
                <a:spLocks noRot="1" noChangeAspect="1" noMove="1" noResize="1" noEditPoints="1" noAdjustHandles="1" noChangeArrowheads="1" noChangeShapeType="1" noTextEdit="1"/>
              </p:cNvSpPr>
              <p:nvPr/>
            </p:nvSpPr>
            <p:spPr>
              <a:xfrm>
                <a:off x="6921788" y="2016992"/>
                <a:ext cx="2073350" cy="923330"/>
              </a:xfrm>
              <a:prstGeom prst="rect">
                <a:avLst/>
              </a:prstGeom>
              <a:blipFill>
                <a:blip r:embed="rId14"/>
                <a:stretch>
                  <a:fillRect l="-2424" t="-2703" b="-9459"/>
                </a:stretch>
              </a:blipFill>
            </p:spPr>
            <p:txBody>
              <a:bodyPr/>
              <a:lstStyle/>
              <a:p>
                <a:r>
                  <a:rPr lang="en-US">
                    <a:noFill/>
                  </a:rPr>
                  <a:t> </a:t>
                </a:r>
              </a:p>
            </p:txBody>
          </p:sp>
        </mc:Fallback>
      </mc:AlternateContent>
      <p:sp>
        <p:nvSpPr>
          <p:cNvPr id="32" name="TextBox 31">
            <a:extLst>
              <a:ext uri="{FF2B5EF4-FFF2-40B4-BE49-F238E27FC236}">
                <a16:creationId xmlns:a16="http://schemas.microsoft.com/office/drawing/2014/main" id="{0F09F8C1-E3CC-47C6-C561-699700DA5143}"/>
              </a:ext>
            </a:extLst>
          </p:cNvPr>
          <p:cNvSpPr txBox="1"/>
          <p:nvPr/>
        </p:nvSpPr>
        <p:spPr>
          <a:xfrm>
            <a:off x="6778567" y="4079961"/>
            <a:ext cx="2073350" cy="369332"/>
          </a:xfrm>
          <a:prstGeom prst="rect">
            <a:avLst/>
          </a:prstGeom>
          <a:noFill/>
        </p:spPr>
        <p:txBody>
          <a:bodyPr wrap="square">
            <a:spAutoFit/>
          </a:bodyPr>
          <a:lstStyle/>
          <a:p>
            <a:r>
              <a:rPr lang="en-US" b="1" dirty="0"/>
              <a:t>Legend:</a:t>
            </a:r>
            <a:endParaRPr lang="en-US" b="0" i="1" dirty="0">
              <a:solidFill>
                <a:schemeClr val="tx1"/>
              </a:solidFill>
              <a:latin typeface="Cambria Math" panose="02040503050406030204" pitchFamily="18" charset="0"/>
            </a:endParaRPr>
          </a:p>
        </p:txBody>
      </p:sp>
      <p:sp>
        <p:nvSpPr>
          <p:cNvPr id="35" name="Rectangle 34">
            <a:extLst>
              <a:ext uri="{FF2B5EF4-FFF2-40B4-BE49-F238E27FC236}">
                <a16:creationId xmlns:a16="http://schemas.microsoft.com/office/drawing/2014/main" id="{DAB877DB-BDAF-68D8-AD72-DF1A4C10DDCD}"/>
              </a:ext>
            </a:extLst>
          </p:cNvPr>
          <p:cNvSpPr/>
          <p:nvPr/>
        </p:nvSpPr>
        <p:spPr>
          <a:xfrm>
            <a:off x="6925948" y="4602485"/>
            <a:ext cx="126962" cy="124406"/>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8CE775C4-D94C-D622-0560-7D9AA32E5DD1}"/>
              </a:ext>
            </a:extLst>
          </p:cNvPr>
          <p:cNvSpPr txBox="1"/>
          <p:nvPr/>
        </p:nvSpPr>
        <p:spPr>
          <a:xfrm>
            <a:off x="7052909" y="4527360"/>
            <a:ext cx="1947869" cy="276999"/>
          </a:xfrm>
          <a:prstGeom prst="rect">
            <a:avLst/>
          </a:prstGeom>
          <a:noFill/>
          <a:ln>
            <a:noFill/>
          </a:ln>
        </p:spPr>
        <p:txBody>
          <a:bodyPr wrap="square">
            <a:spAutoFit/>
          </a:bodyPr>
          <a:lstStyle/>
          <a:p>
            <a:r>
              <a:rPr lang="en-US" sz="1200" dirty="0">
                <a:solidFill>
                  <a:schemeClr val="accent5">
                    <a:lumMod val="60000"/>
                    <a:lumOff val="40000"/>
                  </a:schemeClr>
                </a:solidFill>
              </a:rPr>
              <a:t>AA (Homozygous dominant)</a:t>
            </a:r>
          </a:p>
        </p:txBody>
      </p:sp>
      <p:sp>
        <p:nvSpPr>
          <p:cNvPr id="37" name="Rectangle 36">
            <a:extLst>
              <a:ext uri="{FF2B5EF4-FFF2-40B4-BE49-F238E27FC236}">
                <a16:creationId xmlns:a16="http://schemas.microsoft.com/office/drawing/2014/main" id="{DF702066-0B26-6BFA-4325-72C7EBEE1A63}"/>
              </a:ext>
            </a:extLst>
          </p:cNvPr>
          <p:cNvSpPr/>
          <p:nvPr/>
        </p:nvSpPr>
        <p:spPr>
          <a:xfrm>
            <a:off x="6925949" y="4951149"/>
            <a:ext cx="126962" cy="124406"/>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FC8118C0-11BE-E4C7-386F-7D93ED9EEBB1}"/>
              </a:ext>
            </a:extLst>
          </p:cNvPr>
          <p:cNvSpPr txBox="1"/>
          <p:nvPr/>
        </p:nvSpPr>
        <p:spPr>
          <a:xfrm>
            <a:off x="7052910" y="4876024"/>
            <a:ext cx="1947869" cy="276999"/>
          </a:xfrm>
          <a:prstGeom prst="rect">
            <a:avLst/>
          </a:prstGeom>
          <a:noFill/>
          <a:ln>
            <a:noFill/>
          </a:ln>
        </p:spPr>
        <p:txBody>
          <a:bodyPr wrap="square">
            <a:spAutoFit/>
          </a:bodyPr>
          <a:lstStyle/>
          <a:p>
            <a:r>
              <a:rPr lang="en-US" sz="1200" dirty="0">
                <a:solidFill>
                  <a:schemeClr val="accent6">
                    <a:lumMod val="40000"/>
                    <a:lumOff val="60000"/>
                  </a:schemeClr>
                </a:solidFill>
              </a:rPr>
              <a:t>Aa (Heterozygous)</a:t>
            </a:r>
          </a:p>
        </p:txBody>
      </p:sp>
      <p:sp>
        <p:nvSpPr>
          <p:cNvPr id="39" name="Rectangle 38">
            <a:extLst>
              <a:ext uri="{FF2B5EF4-FFF2-40B4-BE49-F238E27FC236}">
                <a16:creationId xmlns:a16="http://schemas.microsoft.com/office/drawing/2014/main" id="{C4A8B4FC-AD28-085C-C3FD-8CB710CB44E1}"/>
              </a:ext>
            </a:extLst>
          </p:cNvPr>
          <p:cNvSpPr/>
          <p:nvPr/>
        </p:nvSpPr>
        <p:spPr>
          <a:xfrm>
            <a:off x="6925948" y="5265516"/>
            <a:ext cx="126962" cy="124406"/>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442297BF-3A46-226D-F427-C27E45F857FB}"/>
              </a:ext>
            </a:extLst>
          </p:cNvPr>
          <p:cNvSpPr txBox="1"/>
          <p:nvPr/>
        </p:nvSpPr>
        <p:spPr>
          <a:xfrm>
            <a:off x="7052909" y="5190391"/>
            <a:ext cx="1947869" cy="276999"/>
          </a:xfrm>
          <a:prstGeom prst="rect">
            <a:avLst/>
          </a:prstGeom>
          <a:noFill/>
          <a:ln>
            <a:noFill/>
          </a:ln>
        </p:spPr>
        <p:txBody>
          <a:bodyPr wrap="square">
            <a:spAutoFit/>
          </a:bodyPr>
          <a:lstStyle/>
          <a:p>
            <a:r>
              <a:rPr lang="en-US" sz="1200" dirty="0">
                <a:solidFill>
                  <a:schemeClr val="accent2">
                    <a:lumMod val="40000"/>
                    <a:lumOff val="60000"/>
                  </a:schemeClr>
                </a:solidFill>
              </a:rPr>
              <a:t>AA (Homozygous recessive)</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7DAA102-A450-687C-FFE6-DE0B516C0129}"/>
                  </a:ext>
                </a:extLst>
              </p:cNvPr>
              <p:cNvSpPr txBox="1"/>
              <p:nvPr/>
            </p:nvSpPr>
            <p:spPr>
              <a:xfrm>
                <a:off x="3068673" y="6760968"/>
                <a:ext cx="3366047" cy="528799"/>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p>
                        <m:sSupPr>
                          <m:ctrlPr>
                            <a:rPr lang="en-US" sz="1600" b="1" i="1">
                              <a:latin typeface="Cambria Math" panose="02040503050406030204" pitchFamily="18" charset="0"/>
                            </a:rPr>
                          </m:ctrlPr>
                        </m:sSupPr>
                        <m:e>
                          <m:r>
                            <a:rPr lang="en-US" sz="1600" b="1" i="1">
                              <a:latin typeface="Cambria Math" panose="02040503050406030204" pitchFamily="18" charset="0"/>
                            </a:rPr>
                            <m:t>𝒑</m:t>
                          </m:r>
                        </m:e>
                        <m:sup>
                          <m:r>
                            <a:rPr lang="en-US" sz="1600" b="1" i="1">
                              <a:latin typeface="Cambria Math" panose="02040503050406030204" pitchFamily="18" charset="0"/>
                            </a:rPr>
                            <m:t>𝟐</m:t>
                          </m:r>
                        </m:sup>
                      </m:sSup>
                      <m:r>
                        <a:rPr lang="en-US" sz="1600" b="1" i="1">
                          <a:latin typeface="Cambria Math" panose="02040503050406030204" pitchFamily="18" charset="0"/>
                        </a:rPr>
                        <m:t>+</m:t>
                      </m:r>
                      <m:r>
                        <a:rPr lang="en-US" sz="1600" b="1" i="1">
                          <a:latin typeface="Cambria Math" panose="02040503050406030204" pitchFamily="18" charset="0"/>
                        </a:rPr>
                        <m:t>𝟐</m:t>
                      </m:r>
                      <m:r>
                        <a:rPr lang="en-US" sz="1600" b="1" i="1">
                          <a:latin typeface="Cambria Math" panose="02040503050406030204" pitchFamily="18" charset="0"/>
                        </a:rPr>
                        <m:t>𝒑𝒒</m:t>
                      </m:r>
                      <m:r>
                        <a:rPr lang="en-US" sz="1600" b="1" i="1">
                          <a:latin typeface="Cambria Math" panose="02040503050406030204" pitchFamily="18" charset="0"/>
                        </a:rPr>
                        <m:t>+</m:t>
                      </m:r>
                      <m:sSup>
                        <m:sSupPr>
                          <m:ctrlPr>
                            <a:rPr lang="en-US" sz="1600" b="1" i="1">
                              <a:latin typeface="Cambria Math" panose="02040503050406030204" pitchFamily="18" charset="0"/>
                            </a:rPr>
                          </m:ctrlPr>
                        </m:sSupPr>
                        <m:e>
                          <m:r>
                            <a:rPr lang="en-US" sz="1600" b="1" i="1">
                              <a:latin typeface="Cambria Math" panose="02040503050406030204" pitchFamily="18" charset="0"/>
                            </a:rPr>
                            <m:t>𝒒</m:t>
                          </m:r>
                        </m:e>
                        <m:sup>
                          <m:r>
                            <a:rPr lang="en-US" sz="1600" b="1" i="1">
                              <a:latin typeface="Cambria Math" panose="02040503050406030204" pitchFamily="18" charset="0"/>
                            </a:rPr>
                            <m:t>𝟐</m:t>
                          </m:r>
                        </m:sup>
                      </m:sSup>
                      <m:r>
                        <a:rPr lang="en-US" sz="1600" b="1" i="1">
                          <a:latin typeface="Cambria Math" panose="02040503050406030204" pitchFamily="18" charset="0"/>
                        </a:rPr>
                        <m:t>=</m:t>
                      </m:r>
                      <m:r>
                        <a:rPr lang="en-US" sz="1600" b="1" i="1">
                          <a:latin typeface="Cambria Math" panose="02040503050406030204" pitchFamily="18" charset="0"/>
                        </a:rPr>
                        <m:t>𝟏</m:t>
                      </m:r>
                    </m:oMath>
                  </m:oMathPara>
                </a14:m>
                <a:endParaRPr lang="en-US" sz="1600" b="1" dirty="0"/>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ea typeface="Cambria Math" panose="02040503050406030204" pitchFamily="18" charset="0"/>
                        </a:rPr>
                        <m:t>0.49+0.42+0.09=1</m:t>
                      </m:r>
                    </m:oMath>
                  </m:oMathPara>
                </a14:m>
                <a:endParaRPr lang="en-US" sz="1200" dirty="0"/>
              </a:p>
            </p:txBody>
          </p:sp>
        </mc:Choice>
        <mc:Fallback xmlns="">
          <p:sp>
            <p:nvSpPr>
              <p:cNvPr id="3" name="TextBox 2">
                <a:extLst>
                  <a:ext uri="{FF2B5EF4-FFF2-40B4-BE49-F238E27FC236}">
                    <a16:creationId xmlns:a16="http://schemas.microsoft.com/office/drawing/2014/main" id="{E7DAA102-A450-687C-FFE6-DE0B516C0129}"/>
                  </a:ext>
                </a:extLst>
              </p:cNvPr>
              <p:cNvSpPr txBox="1">
                <a:spLocks noRot="1" noChangeAspect="1" noMove="1" noResize="1" noEditPoints="1" noAdjustHandles="1" noChangeArrowheads="1" noChangeShapeType="1" noTextEdit="1"/>
              </p:cNvSpPr>
              <p:nvPr/>
            </p:nvSpPr>
            <p:spPr>
              <a:xfrm>
                <a:off x="3068673" y="6760968"/>
                <a:ext cx="3366047" cy="528799"/>
              </a:xfrm>
              <a:prstGeom prst="rect">
                <a:avLst/>
              </a:prstGeom>
              <a:blipFill>
                <a:blip r:embed="rId1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5261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a:extLst>
              <a:ext uri="{FF2B5EF4-FFF2-40B4-BE49-F238E27FC236}">
                <a16:creationId xmlns:a16="http://schemas.microsoft.com/office/drawing/2014/main" id="{7C456F47-8E15-AC38-959B-4BA613A0503A}"/>
              </a:ext>
            </a:extLst>
          </p:cNvPr>
          <p:cNvSpPr/>
          <p:nvPr/>
        </p:nvSpPr>
        <p:spPr>
          <a:xfrm>
            <a:off x="3707184" y="3694615"/>
            <a:ext cx="1739515" cy="651029"/>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8" name="Rounded Rectangle 7">
            <a:extLst>
              <a:ext uri="{FF2B5EF4-FFF2-40B4-BE49-F238E27FC236}">
                <a16:creationId xmlns:a16="http://schemas.microsoft.com/office/drawing/2014/main" id="{72638F3D-7079-F9CA-94E8-2BEA0B1FA89A}"/>
              </a:ext>
            </a:extLst>
          </p:cNvPr>
          <p:cNvSpPr/>
          <p:nvPr/>
        </p:nvSpPr>
        <p:spPr>
          <a:xfrm>
            <a:off x="573930" y="4431023"/>
            <a:ext cx="7992342" cy="421361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extBox 1">
            <a:extLst>
              <a:ext uri="{FF2B5EF4-FFF2-40B4-BE49-F238E27FC236}">
                <a16:creationId xmlns:a16="http://schemas.microsoft.com/office/drawing/2014/main" id="{5083FCF7-2D40-7A42-32C8-8E3656B95178}"/>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Linkage Disequilibrium (LD)</a:t>
            </a:r>
          </a:p>
        </p:txBody>
      </p:sp>
      <p:sp>
        <p:nvSpPr>
          <p:cNvPr id="3" name="TextBox 2">
            <a:extLst>
              <a:ext uri="{FF2B5EF4-FFF2-40B4-BE49-F238E27FC236}">
                <a16:creationId xmlns:a16="http://schemas.microsoft.com/office/drawing/2014/main" id="{C8D3AE9D-4557-3F58-28D9-699207550D33}"/>
              </a:ext>
            </a:extLst>
          </p:cNvPr>
          <p:cNvSpPr txBox="1"/>
          <p:nvPr/>
        </p:nvSpPr>
        <p:spPr>
          <a:xfrm>
            <a:off x="577728" y="499364"/>
            <a:ext cx="7988544" cy="461665"/>
          </a:xfrm>
          <a:prstGeom prst="rect">
            <a:avLst/>
          </a:prstGeom>
          <a:noFill/>
        </p:spPr>
        <p:txBody>
          <a:bodyPr wrap="square" rtlCol="0">
            <a:spAutoFit/>
          </a:bodyPr>
          <a:lstStyle/>
          <a:p>
            <a:pPr algn="ctr"/>
            <a:r>
              <a:rPr lang="en-US" sz="1200" dirty="0"/>
              <a:t>Non-random association between alleles at different genetic loci,</a:t>
            </a:r>
          </a:p>
          <a:p>
            <a:pPr algn="ctr"/>
            <a:r>
              <a:rPr lang="en-US" sz="1200" dirty="0"/>
              <a:t>where certain combinations occur more or less frequently than expected by chance</a:t>
            </a:r>
          </a:p>
        </p:txBody>
      </p:sp>
      <p:graphicFrame>
        <p:nvGraphicFramePr>
          <p:cNvPr id="4" name="Table 3">
            <a:extLst>
              <a:ext uri="{FF2B5EF4-FFF2-40B4-BE49-F238E27FC236}">
                <a16:creationId xmlns:a16="http://schemas.microsoft.com/office/drawing/2014/main" id="{8723BFAF-8C3A-9C2F-297F-ADC5968AAD17}"/>
              </a:ext>
            </a:extLst>
          </p:cNvPr>
          <p:cNvGraphicFramePr>
            <a:graphicFrameLocks noGrp="1"/>
          </p:cNvGraphicFramePr>
          <p:nvPr>
            <p:extLst>
              <p:ext uri="{D42A27DB-BD31-4B8C-83A1-F6EECF244321}">
                <p14:modId xmlns:p14="http://schemas.microsoft.com/office/powerpoint/2010/main" val="559827117"/>
              </p:ext>
            </p:extLst>
          </p:nvPr>
        </p:nvGraphicFramePr>
        <p:xfrm>
          <a:off x="573930" y="1445251"/>
          <a:ext cx="3414176" cy="2157270"/>
        </p:xfrm>
        <a:graphic>
          <a:graphicData uri="http://schemas.openxmlformats.org/drawingml/2006/table">
            <a:tbl>
              <a:tblPr firstRow="1" firstCol="1" bandRow="1">
                <a:tableStyleId>{5C22544A-7EE6-4342-B048-85BDC9FD1C3A}</a:tableStyleId>
              </a:tblPr>
              <a:tblGrid>
                <a:gridCol w="853544">
                  <a:extLst>
                    <a:ext uri="{9D8B030D-6E8A-4147-A177-3AD203B41FA5}">
                      <a16:colId xmlns:a16="http://schemas.microsoft.com/office/drawing/2014/main" val="4160922130"/>
                    </a:ext>
                  </a:extLst>
                </a:gridCol>
                <a:gridCol w="853544">
                  <a:extLst>
                    <a:ext uri="{9D8B030D-6E8A-4147-A177-3AD203B41FA5}">
                      <a16:colId xmlns:a16="http://schemas.microsoft.com/office/drawing/2014/main" val="1403903358"/>
                    </a:ext>
                  </a:extLst>
                </a:gridCol>
                <a:gridCol w="853544">
                  <a:extLst>
                    <a:ext uri="{9D8B030D-6E8A-4147-A177-3AD203B41FA5}">
                      <a16:colId xmlns:a16="http://schemas.microsoft.com/office/drawing/2014/main" val="2306704740"/>
                    </a:ext>
                  </a:extLst>
                </a:gridCol>
                <a:gridCol w="853544">
                  <a:extLst>
                    <a:ext uri="{9D8B030D-6E8A-4147-A177-3AD203B41FA5}">
                      <a16:colId xmlns:a16="http://schemas.microsoft.com/office/drawing/2014/main" val="3844363200"/>
                    </a:ext>
                  </a:extLst>
                </a:gridCol>
              </a:tblGrid>
              <a:tr h="359545">
                <a:tc>
                  <a:txBody>
                    <a:bodyPr/>
                    <a:lstStyle/>
                    <a:p>
                      <a:pPr algn="ctr"/>
                      <a:endParaRPr lang="en-US" sz="1050" dirty="0"/>
                    </a:p>
                  </a:txBody>
                  <a:tcPr anchor="ctr"/>
                </a:tc>
                <a:tc>
                  <a:txBody>
                    <a:bodyPr/>
                    <a:lstStyle/>
                    <a:p>
                      <a:pPr algn="ctr"/>
                      <a:r>
                        <a:rPr lang="en-US" sz="1050" dirty="0"/>
                        <a:t>Variant 1</a:t>
                      </a:r>
                    </a:p>
                  </a:txBody>
                  <a:tcPr anchor="ctr"/>
                </a:tc>
                <a:tc>
                  <a:txBody>
                    <a:bodyPr/>
                    <a:lstStyle/>
                    <a:p>
                      <a:pPr algn="ctr"/>
                      <a:r>
                        <a:rPr lang="en-US" sz="1050" dirty="0"/>
                        <a:t>Variant 2</a:t>
                      </a:r>
                    </a:p>
                  </a:txBody>
                  <a:tcPr anchor="ctr"/>
                </a:tc>
                <a:tc>
                  <a:txBody>
                    <a:bodyPr/>
                    <a:lstStyle/>
                    <a:p>
                      <a:pPr algn="ctr"/>
                      <a:r>
                        <a:rPr lang="en-US" sz="1050" dirty="0"/>
                        <a:t>Variant 3</a:t>
                      </a:r>
                    </a:p>
                  </a:txBody>
                  <a:tcPr anchor="ctr"/>
                </a:tc>
                <a:extLst>
                  <a:ext uri="{0D108BD9-81ED-4DB2-BD59-A6C34878D82A}">
                    <a16:rowId xmlns:a16="http://schemas.microsoft.com/office/drawing/2014/main" val="1627297001"/>
                  </a:ext>
                </a:extLst>
              </a:tr>
              <a:tr h="359545">
                <a:tc>
                  <a:txBody>
                    <a:bodyPr/>
                    <a:lstStyle/>
                    <a:p>
                      <a:pPr algn="ctr"/>
                      <a:r>
                        <a:rPr lang="en-US" sz="1050" dirty="0"/>
                        <a:t>Individual 1</a:t>
                      </a:r>
                    </a:p>
                  </a:txBody>
                  <a:tcPr anchor="ctr"/>
                </a:tc>
                <a:tc>
                  <a:txBody>
                    <a:bodyPr/>
                    <a:lstStyle/>
                    <a:p>
                      <a:pPr algn="ctr"/>
                      <a:r>
                        <a:rPr lang="en-US" sz="1050" dirty="0"/>
                        <a:t>CC</a:t>
                      </a:r>
                    </a:p>
                  </a:txBody>
                  <a:tcPr anchor="ctr"/>
                </a:tc>
                <a:tc>
                  <a:txBody>
                    <a:bodyPr/>
                    <a:lstStyle/>
                    <a:p>
                      <a:pPr algn="ctr"/>
                      <a:r>
                        <a:rPr lang="en-US" sz="1050" dirty="0"/>
                        <a:t>CT</a:t>
                      </a:r>
                    </a:p>
                  </a:txBody>
                  <a:tcPr anchor="ctr"/>
                </a:tc>
                <a:tc>
                  <a:txBody>
                    <a:bodyPr/>
                    <a:lstStyle/>
                    <a:p>
                      <a:pPr algn="ctr"/>
                      <a:r>
                        <a:rPr lang="en-US" sz="1050" dirty="0"/>
                        <a:t>AT</a:t>
                      </a:r>
                    </a:p>
                  </a:txBody>
                  <a:tcPr anchor="ctr"/>
                </a:tc>
                <a:extLst>
                  <a:ext uri="{0D108BD9-81ED-4DB2-BD59-A6C34878D82A}">
                    <a16:rowId xmlns:a16="http://schemas.microsoft.com/office/drawing/2014/main" val="612860694"/>
                  </a:ext>
                </a:extLst>
              </a:tr>
              <a:tr h="359545">
                <a:tc>
                  <a:txBody>
                    <a:bodyPr/>
                    <a:lstStyle/>
                    <a:p>
                      <a:pPr algn="ctr"/>
                      <a:r>
                        <a:rPr lang="en-US" sz="1050" dirty="0"/>
                        <a:t>Individual 2</a:t>
                      </a:r>
                    </a:p>
                  </a:txBody>
                  <a:tcPr anchor="ctr"/>
                </a:tc>
                <a:tc>
                  <a:txBody>
                    <a:bodyPr/>
                    <a:lstStyle/>
                    <a:p>
                      <a:pPr algn="ctr"/>
                      <a:r>
                        <a:rPr lang="en-US" sz="1050" dirty="0"/>
                        <a:t>TT</a:t>
                      </a:r>
                    </a:p>
                  </a:txBody>
                  <a:tcPr anchor="ctr"/>
                </a:tc>
                <a:tc>
                  <a:txBody>
                    <a:bodyPr/>
                    <a:lstStyle/>
                    <a:p>
                      <a:pPr algn="ctr"/>
                      <a:r>
                        <a:rPr lang="en-US" sz="1050" dirty="0"/>
                        <a:t>TT</a:t>
                      </a:r>
                    </a:p>
                  </a:txBody>
                  <a:tcPr anchor="ctr"/>
                </a:tc>
                <a:tc>
                  <a:txBody>
                    <a:bodyPr/>
                    <a:lstStyle/>
                    <a:p>
                      <a:pPr algn="ctr"/>
                      <a:r>
                        <a:rPr lang="en-US" sz="1050" dirty="0"/>
                        <a:t>AA</a:t>
                      </a:r>
                    </a:p>
                  </a:txBody>
                  <a:tcPr anchor="ctr"/>
                </a:tc>
                <a:extLst>
                  <a:ext uri="{0D108BD9-81ED-4DB2-BD59-A6C34878D82A}">
                    <a16:rowId xmlns:a16="http://schemas.microsoft.com/office/drawing/2014/main" val="3817050502"/>
                  </a:ext>
                </a:extLst>
              </a:tr>
              <a:tr h="359545">
                <a:tc>
                  <a:txBody>
                    <a:bodyPr/>
                    <a:lstStyle/>
                    <a:p>
                      <a:pPr algn="ctr"/>
                      <a:r>
                        <a:rPr lang="en-US" sz="1050" dirty="0"/>
                        <a:t>Individual 3</a:t>
                      </a:r>
                    </a:p>
                  </a:txBody>
                  <a:tcPr anchor="ctr"/>
                </a:tc>
                <a:tc>
                  <a:txBody>
                    <a:bodyPr/>
                    <a:lstStyle/>
                    <a:p>
                      <a:pPr algn="ctr"/>
                      <a:r>
                        <a:rPr lang="en-US" sz="1050" dirty="0"/>
                        <a:t>CT</a:t>
                      </a:r>
                    </a:p>
                  </a:txBody>
                  <a:tcPr anchor="ctr"/>
                </a:tc>
                <a:tc>
                  <a:txBody>
                    <a:bodyPr/>
                    <a:lstStyle/>
                    <a:p>
                      <a:pPr algn="ctr"/>
                      <a:r>
                        <a:rPr lang="en-US" sz="1050" dirty="0"/>
                        <a:t>CT</a:t>
                      </a:r>
                    </a:p>
                  </a:txBody>
                  <a:tcPr anchor="ctr"/>
                </a:tc>
                <a:tc>
                  <a:txBody>
                    <a:bodyPr/>
                    <a:lstStyle/>
                    <a:p>
                      <a:pPr algn="ctr"/>
                      <a:r>
                        <a:rPr lang="en-US" sz="1050" dirty="0"/>
                        <a:t>AA</a:t>
                      </a:r>
                    </a:p>
                  </a:txBody>
                  <a:tcPr anchor="ctr"/>
                </a:tc>
                <a:extLst>
                  <a:ext uri="{0D108BD9-81ED-4DB2-BD59-A6C34878D82A}">
                    <a16:rowId xmlns:a16="http://schemas.microsoft.com/office/drawing/2014/main" val="4061852596"/>
                  </a:ext>
                </a:extLst>
              </a:tr>
              <a:tr h="359545">
                <a:tc>
                  <a:txBody>
                    <a:bodyPr/>
                    <a:lstStyle/>
                    <a:p>
                      <a:pPr algn="ctr"/>
                      <a:r>
                        <a:rPr lang="en-US" sz="1050" dirty="0"/>
                        <a:t>Individual 4</a:t>
                      </a:r>
                    </a:p>
                  </a:txBody>
                  <a:tcPr anchor="ctr"/>
                </a:tc>
                <a:tc>
                  <a:txBody>
                    <a:bodyPr/>
                    <a:lstStyle/>
                    <a:p>
                      <a:pPr algn="ctr"/>
                      <a:r>
                        <a:rPr lang="en-US" sz="1050" dirty="0"/>
                        <a:t>CC</a:t>
                      </a:r>
                    </a:p>
                  </a:txBody>
                  <a:tcPr anchor="ctr"/>
                </a:tc>
                <a:tc>
                  <a:txBody>
                    <a:bodyPr/>
                    <a:lstStyle/>
                    <a:p>
                      <a:pPr algn="ctr"/>
                      <a:r>
                        <a:rPr lang="en-US" sz="1050" dirty="0"/>
                        <a:t>TT</a:t>
                      </a:r>
                    </a:p>
                  </a:txBody>
                  <a:tcPr anchor="ctr"/>
                </a:tc>
                <a:tc>
                  <a:txBody>
                    <a:bodyPr/>
                    <a:lstStyle/>
                    <a:p>
                      <a:pPr algn="ctr"/>
                      <a:r>
                        <a:rPr lang="en-US" sz="1050" dirty="0"/>
                        <a:t>AA</a:t>
                      </a:r>
                    </a:p>
                  </a:txBody>
                  <a:tcPr anchor="ctr"/>
                </a:tc>
                <a:extLst>
                  <a:ext uri="{0D108BD9-81ED-4DB2-BD59-A6C34878D82A}">
                    <a16:rowId xmlns:a16="http://schemas.microsoft.com/office/drawing/2014/main" val="1350519049"/>
                  </a:ext>
                </a:extLst>
              </a:tr>
              <a:tr h="359545">
                <a:tc>
                  <a:txBody>
                    <a:bodyPr/>
                    <a:lstStyle/>
                    <a:p>
                      <a:pPr algn="ctr"/>
                      <a:r>
                        <a:rPr lang="en-US" sz="1050" dirty="0"/>
                        <a:t>Individual 5</a:t>
                      </a:r>
                    </a:p>
                  </a:txBody>
                  <a:tcPr anchor="ctr"/>
                </a:tc>
                <a:tc>
                  <a:txBody>
                    <a:bodyPr/>
                    <a:lstStyle/>
                    <a:p>
                      <a:pPr algn="ctr"/>
                      <a:r>
                        <a:rPr lang="en-US" sz="1050" dirty="0"/>
                        <a:t>CC</a:t>
                      </a:r>
                    </a:p>
                  </a:txBody>
                  <a:tcPr anchor="ctr"/>
                </a:tc>
                <a:tc>
                  <a:txBody>
                    <a:bodyPr/>
                    <a:lstStyle/>
                    <a:p>
                      <a:pPr algn="ctr"/>
                      <a:r>
                        <a:rPr lang="en-US" sz="1050" dirty="0"/>
                        <a:t>CC</a:t>
                      </a:r>
                    </a:p>
                  </a:txBody>
                  <a:tcPr anchor="ctr"/>
                </a:tc>
                <a:tc>
                  <a:txBody>
                    <a:bodyPr/>
                    <a:lstStyle/>
                    <a:p>
                      <a:pPr algn="ctr"/>
                      <a:r>
                        <a:rPr lang="en-US" sz="1050" dirty="0"/>
                        <a:t>TT</a:t>
                      </a:r>
                    </a:p>
                  </a:txBody>
                  <a:tcPr anchor="ctr"/>
                </a:tc>
                <a:extLst>
                  <a:ext uri="{0D108BD9-81ED-4DB2-BD59-A6C34878D82A}">
                    <a16:rowId xmlns:a16="http://schemas.microsoft.com/office/drawing/2014/main" val="3523511550"/>
                  </a:ext>
                </a:extLst>
              </a:tr>
            </a:tbl>
          </a:graphicData>
        </a:graphic>
      </p:graphicFrame>
      <p:graphicFrame>
        <p:nvGraphicFramePr>
          <p:cNvPr id="5" name="Table 4">
            <a:extLst>
              <a:ext uri="{FF2B5EF4-FFF2-40B4-BE49-F238E27FC236}">
                <a16:creationId xmlns:a16="http://schemas.microsoft.com/office/drawing/2014/main" id="{45ACC476-EE10-AD57-7308-E1E170FF3817}"/>
              </a:ext>
            </a:extLst>
          </p:cNvPr>
          <p:cNvGraphicFramePr>
            <a:graphicFrameLocks noGrp="1"/>
          </p:cNvGraphicFramePr>
          <p:nvPr>
            <p:extLst>
              <p:ext uri="{D42A27DB-BD31-4B8C-83A1-F6EECF244321}">
                <p14:modId xmlns:p14="http://schemas.microsoft.com/office/powerpoint/2010/main" val="2412015538"/>
              </p:ext>
            </p:extLst>
          </p:nvPr>
        </p:nvGraphicFramePr>
        <p:xfrm>
          <a:off x="5191828" y="1445251"/>
          <a:ext cx="3414176" cy="2157270"/>
        </p:xfrm>
        <a:graphic>
          <a:graphicData uri="http://schemas.openxmlformats.org/drawingml/2006/table">
            <a:tbl>
              <a:tblPr firstRow="1" firstCol="1" bandRow="1">
                <a:tableStyleId>{5C22544A-7EE6-4342-B048-85BDC9FD1C3A}</a:tableStyleId>
              </a:tblPr>
              <a:tblGrid>
                <a:gridCol w="853544">
                  <a:extLst>
                    <a:ext uri="{9D8B030D-6E8A-4147-A177-3AD203B41FA5}">
                      <a16:colId xmlns:a16="http://schemas.microsoft.com/office/drawing/2014/main" val="4160922130"/>
                    </a:ext>
                  </a:extLst>
                </a:gridCol>
                <a:gridCol w="853544">
                  <a:extLst>
                    <a:ext uri="{9D8B030D-6E8A-4147-A177-3AD203B41FA5}">
                      <a16:colId xmlns:a16="http://schemas.microsoft.com/office/drawing/2014/main" val="1403903358"/>
                    </a:ext>
                  </a:extLst>
                </a:gridCol>
                <a:gridCol w="853544">
                  <a:extLst>
                    <a:ext uri="{9D8B030D-6E8A-4147-A177-3AD203B41FA5}">
                      <a16:colId xmlns:a16="http://schemas.microsoft.com/office/drawing/2014/main" val="2306704740"/>
                    </a:ext>
                  </a:extLst>
                </a:gridCol>
                <a:gridCol w="853544">
                  <a:extLst>
                    <a:ext uri="{9D8B030D-6E8A-4147-A177-3AD203B41FA5}">
                      <a16:colId xmlns:a16="http://schemas.microsoft.com/office/drawing/2014/main" val="3844363200"/>
                    </a:ext>
                  </a:extLst>
                </a:gridCol>
              </a:tblGrid>
              <a:tr h="359545">
                <a:tc>
                  <a:txBody>
                    <a:bodyPr/>
                    <a:lstStyle/>
                    <a:p>
                      <a:pPr algn="ctr"/>
                      <a:endParaRPr lang="en-US" sz="1050" dirty="0"/>
                    </a:p>
                  </a:txBody>
                  <a:tcPr anchor="ctr"/>
                </a:tc>
                <a:tc>
                  <a:txBody>
                    <a:bodyPr/>
                    <a:lstStyle/>
                    <a:p>
                      <a:pPr algn="ctr"/>
                      <a:r>
                        <a:rPr lang="en-US" sz="1050" dirty="0"/>
                        <a:t>Variant 1</a:t>
                      </a:r>
                    </a:p>
                  </a:txBody>
                  <a:tcPr anchor="ctr"/>
                </a:tc>
                <a:tc>
                  <a:txBody>
                    <a:bodyPr/>
                    <a:lstStyle/>
                    <a:p>
                      <a:pPr algn="ctr"/>
                      <a:r>
                        <a:rPr lang="en-US" sz="1050" dirty="0"/>
                        <a:t>Variant 2</a:t>
                      </a:r>
                    </a:p>
                  </a:txBody>
                  <a:tcPr anchor="ctr"/>
                </a:tc>
                <a:tc>
                  <a:txBody>
                    <a:bodyPr/>
                    <a:lstStyle/>
                    <a:p>
                      <a:pPr algn="ctr"/>
                      <a:r>
                        <a:rPr lang="en-US" sz="1050" dirty="0"/>
                        <a:t>Variant 3</a:t>
                      </a:r>
                    </a:p>
                  </a:txBody>
                  <a:tcPr anchor="ctr"/>
                </a:tc>
                <a:extLst>
                  <a:ext uri="{0D108BD9-81ED-4DB2-BD59-A6C34878D82A}">
                    <a16:rowId xmlns:a16="http://schemas.microsoft.com/office/drawing/2014/main" val="1627297001"/>
                  </a:ext>
                </a:extLst>
              </a:tr>
              <a:tr h="359545">
                <a:tc>
                  <a:txBody>
                    <a:bodyPr/>
                    <a:lstStyle/>
                    <a:p>
                      <a:pPr algn="ctr"/>
                      <a:r>
                        <a:rPr lang="en-US" sz="1050" dirty="0"/>
                        <a:t>Individual 1</a:t>
                      </a:r>
                    </a:p>
                  </a:txBody>
                  <a:tcPr anchor="ctr"/>
                </a:tc>
                <a:tc>
                  <a:txBody>
                    <a:bodyPr/>
                    <a:lstStyle/>
                    <a:p>
                      <a:pPr algn="ctr"/>
                      <a:r>
                        <a:rPr lang="en-US" sz="1050" dirty="0"/>
                        <a:t>-0.671</a:t>
                      </a:r>
                    </a:p>
                  </a:txBody>
                  <a:tcPr anchor="ctr"/>
                </a:tc>
                <a:tc>
                  <a:txBody>
                    <a:bodyPr/>
                    <a:lstStyle/>
                    <a:p>
                      <a:pPr algn="ctr"/>
                      <a:r>
                        <a:rPr lang="en-US" sz="1050" dirty="0"/>
                        <a:t>0.239</a:t>
                      </a:r>
                    </a:p>
                  </a:txBody>
                  <a:tcPr anchor="ctr"/>
                </a:tc>
                <a:tc>
                  <a:txBody>
                    <a:bodyPr/>
                    <a:lstStyle/>
                    <a:p>
                      <a:pPr algn="ctr"/>
                      <a:r>
                        <a:rPr lang="en-US" sz="1050" dirty="0"/>
                        <a:t>0.447</a:t>
                      </a:r>
                    </a:p>
                  </a:txBody>
                  <a:tcPr anchor="ctr"/>
                </a:tc>
                <a:extLst>
                  <a:ext uri="{0D108BD9-81ED-4DB2-BD59-A6C34878D82A}">
                    <a16:rowId xmlns:a16="http://schemas.microsoft.com/office/drawing/2014/main" val="612860694"/>
                  </a:ext>
                </a:extLst>
              </a:tr>
              <a:tr h="359545">
                <a:tc>
                  <a:txBody>
                    <a:bodyPr/>
                    <a:lstStyle/>
                    <a:p>
                      <a:pPr algn="ctr"/>
                      <a:r>
                        <a:rPr lang="en-US" sz="1050" dirty="0"/>
                        <a:t>Individual 2</a:t>
                      </a:r>
                    </a:p>
                  </a:txBody>
                  <a:tcPr anchor="ctr"/>
                </a:tc>
                <a:tc>
                  <a:txBody>
                    <a:bodyPr/>
                    <a:lstStyle/>
                    <a:p>
                      <a:pPr algn="ctr"/>
                      <a:r>
                        <a:rPr lang="en-US" sz="1050" dirty="0"/>
                        <a:t>1.565</a:t>
                      </a:r>
                    </a:p>
                  </a:txBody>
                  <a:tcPr anchor="ctr"/>
                </a:tc>
                <a:tc>
                  <a:txBody>
                    <a:bodyPr/>
                    <a:lstStyle/>
                    <a:p>
                      <a:pPr algn="ctr"/>
                      <a:r>
                        <a:rPr lang="en-US" sz="1050" dirty="0"/>
                        <a:t>-0.956</a:t>
                      </a:r>
                    </a:p>
                  </a:txBody>
                  <a:tcPr anchor="ctr"/>
                </a:tc>
                <a:tc>
                  <a:txBody>
                    <a:bodyPr/>
                    <a:lstStyle/>
                    <a:p>
                      <a:pPr algn="ctr"/>
                      <a:r>
                        <a:rPr lang="en-US" sz="1050" dirty="0"/>
                        <a:t>-0.671</a:t>
                      </a:r>
                    </a:p>
                  </a:txBody>
                  <a:tcPr anchor="ctr"/>
                </a:tc>
                <a:extLst>
                  <a:ext uri="{0D108BD9-81ED-4DB2-BD59-A6C34878D82A}">
                    <a16:rowId xmlns:a16="http://schemas.microsoft.com/office/drawing/2014/main" val="3817050502"/>
                  </a:ext>
                </a:extLst>
              </a:tr>
              <a:tr h="359545">
                <a:tc>
                  <a:txBody>
                    <a:bodyPr/>
                    <a:lstStyle/>
                    <a:p>
                      <a:pPr algn="ctr"/>
                      <a:r>
                        <a:rPr lang="en-US" sz="1050" dirty="0"/>
                        <a:t>Individual 3</a:t>
                      </a:r>
                    </a:p>
                  </a:txBody>
                  <a:tcPr anchor="ctr"/>
                </a:tc>
                <a:tc>
                  <a:txBody>
                    <a:bodyPr/>
                    <a:lstStyle/>
                    <a:p>
                      <a:pPr algn="ctr"/>
                      <a:r>
                        <a:rPr lang="en-US" sz="1050" dirty="0"/>
                        <a:t>0.447</a:t>
                      </a:r>
                    </a:p>
                  </a:txBody>
                  <a:tcPr anchor="ctr"/>
                </a:tc>
                <a:tc>
                  <a:txBody>
                    <a:bodyPr/>
                    <a:lstStyle/>
                    <a:p>
                      <a:pPr algn="ctr"/>
                      <a:r>
                        <a:rPr lang="en-US" sz="1050" dirty="0"/>
                        <a:t>0.239</a:t>
                      </a:r>
                    </a:p>
                  </a:txBody>
                  <a:tcPr anchor="ctr"/>
                </a:tc>
                <a:tc>
                  <a:txBody>
                    <a:bodyPr/>
                    <a:lstStyle/>
                    <a:p>
                      <a:pPr algn="ctr"/>
                      <a:r>
                        <a:rPr lang="en-US" sz="1050" dirty="0"/>
                        <a:t>-0.671</a:t>
                      </a:r>
                    </a:p>
                  </a:txBody>
                  <a:tcPr anchor="ctr"/>
                </a:tc>
                <a:extLst>
                  <a:ext uri="{0D108BD9-81ED-4DB2-BD59-A6C34878D82A}">
                    <a16:rowId xmlns:a16="http://schemas.microsoft.com/office/drawing/2014/main" val="4061852596"/>
                  </a:ext>
                </a:extLst>
              </a:tr>
              <a:tr h="359545">
                <a:tc>
                  <a:txBody>
                    <a:bodyPr/>
                    <a:lstStyle/>
                    <a:p>
                      <a:pPr algn="ctr"/>
                      <a:r>
                        <a:rPr lang="en-US" sz="1050" dirty="0"/>
                        <a:t>Individual 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t>-0.671</a:t>
                      </a:r>
                    </a:p>
                  </a:txBody>
                  <a:tcPr anchor="ctr"/>
                </a:tc>
                <a:tc>
                  <a:txBody>
                    <a:bodyPr/>
                    <a:lstStyle/>
                    <a:p>
                      <a:pPr algn="ctr"/>
                      <a:r>
                        <a:rPr lang="en-US" sz="1050" dirty="0"/>
                        <a:t>-0.956</a:t>
                      </a:r>
                    </a:p>
                  </a:txBody>
                  <a:tcPr anchor="ctr"/>
                </a:tc>
                <a:tc>
                  <a:txBody>
                    <a:bodyPr/>
                    <a:lstStyle/>
                    <a:p>
                      <a:pPr algn="ctr"/>
                      <a:r>
                        <a:rPr lang="en-US" sz="1050" dirty="0"/>
                        <a:t>-0.671</a:t>
                      </a:r>
                    </a:p>
                  </a:txBody>
                  <a:tcPr anchor="ctr"/>
                </a:tc>
                <a:extLst>
                  <a:ext uri="{0D108BD9-81ED-4DB2-BD59-A6C34878D82A}">
                    <a16:rowId xmlns:a16="http://schemas.microsoft.com/office/drawing/2014/main" val="1350519049"/>
                  </a:ext>
                </a:extLst>
              </a:tr>
              <a:tr h="359545">
                <a:tc>
                  <a:txBody>
                    <a:bodyPr/>
                    <a:lstStyle/>
                    <a:p>
                      <a:pPr algn="ctr"/>
                      <a:r>
                        <a:rPr lang="en-US" sz="1050" dirty="0"/>
                        <a:t>Individual 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t>-0.671</a:t>
                      </a:r>
                    </a:p>
                  </a:txBody>
                  <a:tcPr anchor="ctr"/>
                </a:tc>
                <a:tc>
                  <a:txBody>
                    <a:bodyPr/>
                    <a:lstStyle/>
                    <a:p>
                      <a:pPr algn="ctr"/>
                      <a:r>
                        <a:rPr lang="en-US" sz="1050" dirty="0"/>
                        <a:t>1.434</a:t>
                      </a:r>
                    </a:p>
                  </a:txBody>
                  <a:tcPr anchor="ctr"/>
                </a:tc>
                <a:tc>
                  <a:txBody>
                    <a:bodyPr/>
                    <a:lstStyle/>
                    <a:p>
                      <a:pPr algn="ctr"/>
                      <a:r>
                        <a:rPr lang="en-US" sz="1050" dirty="0"/>
                        <a:t>1.565</a:t>
                      </a:r>
                    </a:p>
                  </a:txBody>
                  <a:tcPr anchor="ctr"/>
                </a:tc>
                <a:extLst>
                  <a:ext uri="{0D108BD9-81ED-4DB2-BD59-A6C34878D82A}">
                    <a16:rowId xmlns:a16="http://schemas.microsoft.com/office/drawing/2014/main" val="3523511550"/>
                  </a:ext>
                </a:extLst>
              </a:tr>
            </a:tbl>
          </a:graphicData>
        </a:graphic>
      </p:graphicFrame>
      <p:sp>
        <p:nvSpPr>
          <p:cNvPr id="6" name="TextBox 5">
            <a:extLst>
              <a:ext uri="{FF2B5EF4-FFF2-40B4-BE49-F238E27FC236}">
                <a16:creationId xmlns:a16="http://schemas.microsoft.com/office/drawing/2014/main" id="{A63246F3-1BA5-6A79-1018-2B984E9D6B6F}"/>
              </a:ext>
            </a:extLst>
          </p:cNvPr>
          <p:cNvSpPr txBox="1"/>
          <p:nvPr/>
        </p:nvSpPr>
        <p:spPr>
          <a:xfrm>
            <a:off x="1456112" y="1075919"/>
            <a:ext cx="2227982" cy="369332"/>
          </a:xfrm>
          <a:prstGeom prst="rect">
            <a:avLst/>
          </a:prstGeom>
          <a:noFill/>
        </p:spPr>
        <p:txBody>
          <a:bodyPr wrap="none" rtlCol="0">
            <a:spAutoFit/>
          </a:bodyPr>
          <a:lstStyle/>
          <a:p>
            <a:r>
              <a:rPr lang="en-US" dirty="0"/>
              <a:t>Raw Genotype Matrix</a:t>
            </a:r>
          </a:p>
        </p:txBody>
      </p:sp>
      <p:sp>
        <p:nvSpPr>
          <p:cNvPr id="7" name="TextBox 6">
            <a:extLst>
              <a:ext uri="{FF2B5EF4-FFF2-40B4-BE49-F238E27FC236}">
                <a16:creationId xmlns:a16="http://schemas.microsoft.com/office/drawing/2014/main" id="{17A5D6CE-0D31-7AC2-EA8C-223AF8AC7C83}"/>
              </a:ext>
            </a:extLst>
          </p:cNvPr>
          <p:cNvSpPr txBox="1"/>
          <p:nvPr/>
        </p:nvSpPr>
        <p:spPr>
          <a:xfrm>
            <a:off x="5395660" y="1117364"/>
            <a:ext cx="3170612" cy="369332"/>
          </a:xfrm>
          <a:prstGeom prst="rect">
            <a:avLst/>
          </a:prstGeom>
          <a:noFill/>
        </p:spPr>
        <p:txBody>
          <a:bodyPr wrap="none" rtlCol="0">
            <a:spAutoFit/>
          </a:bodyPr>
          <a:lstStyle/>
          <a:p>
            <a:r>
              <a:rPr lang="en-US" dirty="0"/>
              <a:t>Standardized Genotyped Matrix</a:t>
            </a:r>
          </a:p>
        </p:txBody>
      </p:sp>
      <p:cxnSp>
        <p:nvCxnSpPr>
          <p:cNvPr id="9" name="Straight Arrow Connector 8">
            <a:extLst>
              <a:ext uri="{FF2B5EF4-FFF2-40B4-BE49-F238E27FC236}">
                <a16:creationId xmlns:a16="http://schemas.microsoft.com/office/drawing/2014/main" id="{1ADF69D0-61AE-437D-0EE3-AC4A96D50944}"/>
              </a:ext>
            </a:extLst>
          </p:cNvPr>
          <p:cNvCxnSpPr>
            <a:cxnSpLocks/>
          </p:cNvCxnSpPr>
          <p:nvPr/>
        </p:nvCxnSpPr>
        <p:spPr>
          <a:xfrm>
            <a:off x="4076241" y="2523886"/>
            <a:ext cx="98050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974DCCE-4BCC-B2E8-B822-931B08D1CFD6}"/>
              </a:ext>
            </a:extLst>
          </p:cNvPr>
          <p:cNvSpPr txBox="1"/>
          <p:nvPr/>
        </p:nvSpPr>
        <p:spPr>
          <a:xfrm>
            <a:off x="3952172" y="2570053"/>
            <a:ext cx="1443487" cy="369332"/>
          </a:xfrm>
          <a:prstGeom prst="rect">
            <a:avLst/>
          </a:prstGeom>
          <a:noFill/>
        </p:spPr>
        <p:txBody>
          <a:bodyPr wrap="square" rtlCol="0">
            <a:spAutoFit/>
          </a:bodyPr>
          <a:lstStyle/>
          <a:p>
            <a:r>
              <a:rPr lang="en-US" dirty="0"/>
              <a:t>Standardize</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B8755EA-8201-0C7D-59AB-06FC800295D2}"/>
                  </a:ext>
                </a:extLst>
              </p:cNvPr>
              <p:cNvSpPr txBox="1"/>
              <p:nvPr/>
            </p:nvSpPr>
            <p:spPr>
              <a:xfrm>
                <a:off x="3707185" y="3693542"/>
                <a:ext cx="1739514" cy="652102"/>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𝑳𝑫</m:t>
                      </m:r>
                      <m:r>
                        <a:rPr lang="en-US" b="1" i="1" smtClean="0">
                          <a:latin typeface="Cambria Math" panose="02040503050406030204" pitchFamily="18" charset="0"/>
                        </a:rPr>
                        <m:t>=</m:t>
                      </m:r>
                      <m:r>
                        <a:rPr lang="en-US" b="1" i="1" smtClean="0">
                          <a:latin typeface="Cambria Math" panose="02040503050406030204" pitchFamily="18" charset="0"/>
                        </a:rPr>
                        <m:t>𝑹</m:t>
                      </m:r>
                      <m:r>
                        <a:rPr lang="en-US" b="1" i="1" smtClean="0">
                          <a:latin typeface="Cambria Math" panose="02040503050406030204" pitchFamily="18" charset="0"/>
                        </a:rPr>
                        <m:t>=</m:t>
                      </m:r>
                      <m:f>
                        <m:fPr>
                          <m:ctrlPr>
                            <a:rPr lang="en-US" b="1" i="1" smtClean="0">
                              <a:latin typeface="Cambria Math" panose="02040503050406030204" pitchFamily="18" charset="0"/>
                            </a:rPr>
                          </m:ctrlPr>
                        </m:fPr>
                        <m:num>
                          <m:sSup>
                            <m:sSupPr>
                              <m:ctrlPr>
                                <a:rPr lang="en-US" b="1" i="1" smtClean="0">
                                  <a:latin typeface="Cambria Math" panose="02040503050406030204" pitchFamily="18" charset="0"/>
                                </a:rPr>
                              </m:ctrlPr>
                            </m:sSupPr>
                            <m:e>
                              <m:r>
                                <a:rPr lang="en-US" b="1" i="1" smtClean="0">
                                  <a:latin typeface="Cambria Math" panose="02040503050406030204" pitchFamily="18" charset="0"/>
                                </a:rPr>
                                <m:t>𝑿</m:t>
                              </m:r>
                            </m:e>
                            <m:sup>
                              <m:r>
                                <a:rPr lang="en-US" b="1" i="1" smtClean="0">
                                  <a:latin typeface="Cambria Math" panose="02040503050406030204" pitchFamily="18" charset="0"/>
                                </a:rPr>
                                <m:t>𝑻</m:t>
                              </m:r>
                            </m:sup>
                          </m:sSup>
                          <m:r>
                            <a:rPr lang="en-US" b="1" i="1" smtClean="0">
                              <a:latin typeface="Cambria Math" panose="02040503050406030204" pitchFamily="18" charset="0"/>
                            </a:rPr>
                            <m:t>𝑿</m:t>
                          </m:r>
                        </m:num>
                        <m:den>
                          <m:r>
                            <a:rPr lang="en-US" b="1" i="1" smtClean="0">
                              <a:latin typeface="Cambria Math" panose="02040503050406030204" pitchFamily="18" charset="0"/>
                            </a:rPr>
                            <m:t>𝑵</m:t>
                          </m:r>
                        </m:den>
                      </m:f>
                    </m:oMath>
                  </m:oMathPara>
                </a14:m>
                <a:endParaRPr lang="en-US" b="1" dirty="0"/>
              </a:p>
            </p:txBody>
          </p:sp>
        </mc:Choice>
        <mc:Fallback xmlns="">
          <p:sp>
            <p:nvSpPr>
              <p:cNvPr id="12" name="TextBox 11">
                <a:extLst>
                  <a:ext uri="{FF2B5EF4-FFF2-40B4-BE49-F238E27FC236}">
                    <a16:creationId xmlns:a16="http://schemas.microsoft.com/office/drawing/2014/main" id="{AB8755EA-8201-0C7D-59AB-06FC800295D2}"/>
                  </a:ext>
                </a:extLst>
              </p:cNvPr>
              <p:cNvSpPr txBox="1">
                <a:spLocks noRot="1" noChangeAspect="1" noMove="1" noResize="1" noEditPoints="1" noAdjustHandles="1" noChangeArrowheads="1" noChangeShapeType="1" noTextEdit="1"/>
              </p:cNvSpPr>
              <p:nvPr/>
            </p:nvSpPr>
            <p:spPr>
              <a:xfrm>
                <a:off x="3707185" y="3693542"/>
                <a:ext cx="1739514" cy="652102"/>
              </a:xfrm>
              <a:prstGeom prst="rect">
                <a:avLst/>
              </a:prstGeom>
              <a:blipFill>
                <a:blip r:embed="rId2"/>
                <a:stretch>
                  <a:fillRect b="-3774"/>
                </a:stretch>
              </a:blipFill>
              <a:ln>
                <a:noFill/>
              </a:ln>
            </p:spPr>
            <p:txBody>
              <a:bodyPr/>
              <a:lstStyle/>
              <a:p>
                <a:r>
                  <a:rPr lang="en-US">
                    <a:noFill/>
                  </a:rPr>
                  <a:t> </a:t>
                </a:r>
              </a:p>
            </p:txBody>
          </p:sp>
        </mc:Fallback>
      </mc:AlternateContent>
      <p:pic>
        <p:nvPicPr>
          <p:cNvPr id="15" name="Picture 14">
            <a:extLst>
              <a:ext uri="{FF2B5EF4-FFF2-40B4-BE49-F238E27FC236}">
                <a16:creationId xmlns:a16="http://schemas.microsoft.com/office/drawing/2014/main" id="{69CE1954-769B-3FAF-8130-28481778D5E0}"/>
              </a:ext>
            </a:extLst>
          </p:cNvPr>
          <p:cNvPicPr>
            <a:picLocks noChangeAspect="1"/>
          </p:cNvPicPr>
          <p:nvPr/>
        </p:nvPicPr>
        <p:blipFill>
          <a:blip r:embed="rId3"/>
          <a:stretch>
            <a:fillRect/>
          </a:stretch>
        </p:blipFill>
        <p:spPr>
          <a:xfrm>
            <a:off x="2213473" y="4541193"/>
            <a:ext cx="4451732" cy="4451732"/>
          </a:xfrm>
          <a:prstGeom prst="rect">
            <a:avLst/>
          </a:prstGeom>
        </p:spPr>
      </p:pic>
      <p:sp>
        <p:nvSpPr>
          <p:cNvPr id="16" name="TextBox 15">
            <a:extLst>
              <a:ext uri="{FF2B5EF4-FFF2-40B4-BE49-F238E27FC236}">
                <a16:creationId xmlns:a16="http://schemas.microsoft.com/office/drawing/2014/main" id="{EAFA4B69-8235-E860-EECF-6138B1CB9BC2}"/>
              </a:ext>
            </a:extLst>
          </p:cNvPr>
          <p:cNvSpPr txBox="1"/>
          <p:nvPr/>
        </p:nvSpPr>
        <p:spPr>
          <a:xfrm>
            <a:off x="2435921" y="4523117"/>
            <a:ext cx="4475988" cy="369332"/>
          </a:xfrm>
          <a:prstGeom prst="rect">
            <a:avLst/>
          </a:prstGeom>
          <a:noFill/>
        </p:spPr>
        <p:txBody>
          <a:bodyPr wrap="square" rtlCol="0" anchor="ctr">
            <a:spAutoFit/>
          </a:bodyPr>
          <a:lstStyle/>
          <a:p>
            <a:pPr algn="ctr"/>
            <a:r>
              <a:rPr lang="en-US" b="1" dirty="0"/>
              <a:t>LD matrix (correlation)</a:t>
            </a:r>
          </a:p>
        </p:txBody>
      </p:sp>
    </p:spTree>
    <p:extLst>
      <p:ext uri="{BB962C8B-B14F-4D97-AF65-F5344CB8AC3E}">
        <p14:creationId xmlns:p14="http://schemas.microsoft.com/office/powerpoint/2010/main" val="28011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E4D04880-05EF-42E1-866C-B9786BBFD751}"/>
              </a:ext>
            </a:extLst>
          </p:cNvPr>
          <p:cNvSpPr/>
          <p:nvPr/>
        </p:nvSpPr>
        <p:spPr>
          <a:xfrm>
            <a:off x="914400" y="522652"/>
            <a:ext cx="7326217" cy="189004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pic>
        <p:nvPicPr>
          <p:cNvPr id="2" name="Picture 1">
            <a:extLst>
              <a:ext uri="{FF2B5EF4-FFF2-40B4-BE49-F238E27FC236}">
                <a16:creationId xmlns:a16="http://schemas.microsoft.com/office/drawing/2014/main" id="{9EE4EB81-722D-D316-3433-2CA1BC7EEF73}"/>
              </a:ext>
            </a:extLst>
          </p:cNvPr>
          <p:cNvPicPr>
            <a:picLocks noChangeAspect="1"/>
          </p:cNvPicPr>
          <p:nvPr/>
        </p:nvPicPr>
        <p:blipFill>
          <a:blip r:embed="rId2"/>
          <a:srcRect l="-1" t="7402" r="-545" b="11178"/>
          <a:stretch>
            <a:fillRect/>
          </a:stretch>
        </p:blipFill>
        <p:spPr>
          <a:xfrm>
            <a:off x="3581659" y="813199"/>
            <a:ext cx="1969449" cy="1594813"/>
          </a:xfrm>
          <a:prstGeom prst="rect">
            <a:avLst/>
          </a:prstGeom>
        </p:spPr>
      </p:pic>
      <p:sp>
        <p:nvSpPr>
          <p:cNvPr id="3" name="TextBox 2">
            <a:extLst>
              <a:ext uri="{FF2B5EF4-FFF2-40B4-BE49-F238E27FC236}">
                <a16:creationId xmlns:a16="http://schemas.microsoft.com/office/drawing/2014/main" id="{9EBCB39D-1A76-7616-9774-DACD6AEF3745}"/>
              </a:ext>
            </a:extLst>
          </p:cNvPr>
          <p:cNvSpPr txBox="1"/>
          <p:nvPr/>
        </p:nvSpPr>
        <p:spPr>
          <a:xfrm>
            <a:off x="2334006" y="160437"/>
            <a:ext cx="4475988" cy="369332"/>
          </a:xfrm>
          <a:prstGeom prst="rect">
            <a:avLst/>
          </a:prstGeom>
          <a:noFill/>
        </p:spPr>
        <p:txBody>
          <a:bodyPr wrap="square" rtlCol="0" anchor="ctr">
            <a:spAutoFit/>
          </a:bodyPr>
          <a:lstStyle/>
          <a:p>
            <a:pPr algn="ctr"/>
            <a:r>
              <a:rPr lang="en-US" b="1" dirty="0"/>
              <a:t>Linkage Disequilibrium (LD) Scores</a:t>
            </a:r>
          </a:p>
        </p:txBody>
      </p:sp>
      <p:sp>
        <p:nvSpPr>
          <p:cNvPr id="5" name="TextBox 4">
            <a:extLst>
              <a:ext uri="{FF2B5EF4-FFF2-40B4-BE49-F238E27FC236}">
                <a16:creationId xmlns:a16="http://schemas.microsoft.com/office/drawing/2014/main" id="{710F4CDC-D790-44A6-638F-C3C7CF59E890}"/>
              </a:ext>
            </a:extLst>
          </p:cNvPr>
          <p:cNvSpPr txBox="1"/>
          <p:nvPr/>
        </p:nvSpPr>
        <p:spPr>
          <a:xfrm>
            <a:off x="2250921" y="493295"/>
            <a:ext cx="4475988" cy="369332"/>
          </a:xfrm>
          <a:prstGeom prst="rect">
            <a:avLst/>
          </a:prstGeom>
          <a:noFill/>
        </p:spPr>
        <p:txBody>
          <a:bodyPr wrap="square" rtlCol="0" anchor="ctr">
            <a:spAutoFit/>
          </a:bodyPr>
          <a:lstStyle/>
          <a:p>
            <a:pPr algn="ctr"/>
            <a:r>
              <a:rPr lang="en-US" b="1" dirty="0"/>
              <a:t>LD matrix (correlation)</a:t>
            </a:r>
          </a:p>
        </p:txBody>
      </p:sp>
      <p:sp>
        <p:nvSpPr>
          <p:cNvPr id="6" name="Rounded Rectangle 5">
            <a:extLst>
              <a:ext uri="{FF2B5EF4-FFF2-40B4-BE49-F238E27FC236}">
                <a16:creationId xmlns:a16="http://schemas.microsoft.com/office/drawing/2014/main" id="{6BE8EDB1-07FF-8D53-2C1E-7FBFFB2E0A28}"/>
              </a:ext>
            </a:extLst>
          </p:cNvPr>
          <p:cNvSpPr/>
          <p:nvPr/>
        </p:nvSpPr>
        <p:spPr>
          <a:xfrm>
            <a:off x="914400" y="2508154"/>
            <a:ext cx="7326217" cy="242606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4B99E53-13F8-65C2-4242-35DB6F1AA499}"/>
                  </a:ext>
                </a:extLst>
              </p:cNvPr>
              <p:cNvSpPr txBox="1"/>
              <p:nvPr/>
            </p:nvSpPr>
            <p:spPr>
              <a:xfrm>
                <a:off x="2250921" y="2656194"/>
                <a:ext cx="4475988" cy="375552"/>
              </a:xfrm>
              <a:prstGeom prst="rect">
                <a:avLst/>
              </a:prstGeom>
              <a:noFill/>
            </p:spPr>
            <p:txBody>
              <a:bodyPr wrap="square" rtlCol="0" anchor="ctr">
                <a:spAutoFit/>
              </a:bodyPr>
              <a:lstStyle/>
              <a:p>
                <a:pPr algn="ctr"/>
                <a:r>
                  <a:rPr lang="en-US" b="1" dirty="0"/>
                  <a:t>Squared Correlations (</a:t>
                </a:r>
                <a14:m>
                  <m:oMath xmlns:m="http://schemas.openxmlformats.org/officeDocument/2006/math">
                    <m:sSup>
                      <m:sSupPr>
                        <m:ctrlPr>
                          <a:rPr lang="en-US" b="1" i="1" smtClean="0">
                            <a:latin typeface="Cambria Math" panose="02040503050406030204" pitchFamily="18" charset="0"/>
                          </a:rPr>
                        </m:ctrlPr>
                      </m:sSupPr>
                      <m:e>
                        <m:r>
                          <a:rPr lang="en-US" b="1" i="1" smtClean="0">
                            <a:latin typeface="Cambria Math" panose="02040503050406030204" pitchFamily="18" charset="0"/>
                          </a:rPr>
                          <m:t>𝒓</m:t>
                        </m:r>
                      </m:e>
                      <m:sup>
                        <m:r>
                          <a:rPr lang="en-US" b="1" i="1" smtClean="0">
                            <a:latin typeface="Cambria Math" panose="02040503050406030204" pitchFamily="18" charset="0"/>
                          </a:rPr>
                          <m:t>𝟐</m:t>
                        </m:r>
                      </m:sup>
                    </m:sSup>
                  </m:oMath>
                </a14:m>
                <a:r>
                  <a:rPr lang="en-US" b="1" dirty="0"/>
                  <a:t>)</a:t>
                </a:r>
              </a:p>
            </p:txBody>
          </p:sp>
        </mc:Choice>
        <mc:Fallback xmlns="">
          <p:sp>
            <p:nvSpPr>
              <p:cNvPr id="8" name="TextBox 7">
                <a:extLst>
                  <a:ext uri="{FF2B5EF4-FFF2-40B4-BE49-F238E27FC236}">
                    <a16:creationId xmlns:a16="http://schemas.microsoft.com/office/drawing/2014/main" id="{74B99E53-13F8-65C2-4242-35DB6F1AA499}"/>
                  </a:ext>
                </a:extLst>
              </p:cNvPr>
              <p:cNvSpPr txBox="1">
                <a:spLocks noRot="1" noChangeAspect="1" noMove="1" noResize="1" noEditPoints="1" noAdjustHandles="1" noChangeArrowheads="1" noChangeShapeType="1" noTextEdit="1"/>
              </p:cNvSpPr>
              <p:nvPr/>
            </p:nvSpPr>
            <p:spPr>
              <a:xfrm>
                <a:off x="2250921" y="2656194"/>
                <a:ext cx="4475988" cy="375552"/>
              </a:xfrm>
              <a:prstGeom prst="rect">
                <a:avLst/>
              </a:prstGeom>
              <a:blipFill>
                <a:blip r:embed="rId3"/>
                <a:stretch>
                  <a:fillRect t="-6667" b="-26667"/>
                </a:stretch>
              </a:blipFill>
            </p:spPr>
            <p:txBody>
              <a:bodyPr/>
              <a:lstStyle/>
              <a:p>
                <a:r>
                  <a:rPr lang="en-US">
                    <a:noFill/>
                  </a:rPr>
                  <a:t> </a:t>
                </a:r>
              </a:p>
            </p:txBody>
          </p:sp>
        </mc:Fallback>
      </mc:AlternateContent>
      <p:cxnSp>
        <p:nvCxnSpPr>
          <p:cNvPr id="10" name="Straight Connector 9">
            <a:extLst>
              <a:ext uri="{FF2B5EF4-FFF2-40B4-BE49-F238E27FC236}">
                <a16:creationId xmlns:a16="http://schemas.microsoft.com/office/drawing/2014/main" id="{7026FED4-DC21-AF8D-3004-B3E9F94813AB}"/>
              </a:ext>
            </a:extLst>
          </p:cNvPr>
          <p:cNvCxnSpPr/>
          <p:nvPr/>
        </p:nvCxnSpPr>
        <p:spPr>
          <a:xfrm>
            <a:off x="1454227" y="3844887"/>
            <a:ext cx="6323681" cy="0"/>
          </a:xfrm>
          <a:prstGeom prst="line">
            <a:avLst/>
          </a:prstGeom>
          <a:ln w="38100"/>
        </p:spPr>
        <p:style>
          <a:lnRef idx="1">
            <a:schemeClr val="dk1"/>
          </a:lnRef>
          <a:fillRef idx="0">
            <a:schemeClr val="dk1"/>
          </a:fillRef>
          <a:effectRef idx="0">
            <a:schemeClr val="dk1"/>
          </a:effectRef>
          <a:fontRef idx="minor">
            <a:schemeClr val="tx1"/>
          </a:fontRef>
        </p:style>
      </p:cxnSp>
      <p:sp>
        <p:nvSpPr>
          <p:cNvPr id="14" name="Arc 13">
            <a:extLst>
              <a:ext uri="{FF2B5EF4-FFF2-40B4-BE49-F238E27FC236}">
                <a16:creationId xmlns:a16="http://schemas.microsoft.com/office/drawing/2014/main" id="{84B81864-E2FE-74D1-2155-59230529F6B8}"/>
              </a:ext>
            </a:extLst>
          </p:cNvPr>
          <p:cNvSpPr/>
          <p:nvPr/>
        </p:nvSpPr>
        <p:spPr>
          <a:xfrm>
            <a:off x="1952740" y="3188471"/>
            <a:ext cx="2845932" cy="3003643"/>
          </a:xfrm>
          <a:prstGeom prst="arc">
            <a:avLst>
              <a:gd name="adj1" fmla="val 13014533"/>
              <a:gd name="adj2" fmla="val 1922475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Arc 14">
            <a:extLst>
              <a:ext uri="{FF2B5EF4-FFF2-40B4-BE49-F238E27FC236}">
                <a16:creationId xmlns:a16="http://schemas.microsoft.com/office/drawing/2014/main" id="{10B6FF51-9EEF-6B01-E79A-FE3AE905EF15}"/>
              </a:ext>
            </a:extLst>
          </p:cNvPr>
          <p:cNvSpPr/>
          <p:nvPr/>
        </p:nvSpPr>
        <p:spPr>
          <a:xfrm>
            <a:off x="4370114" y="3188470"/>
            <a:ext cx="2845932" cy="3003643"/>
          </a:xfrm>
          <a:prstGeom prst="arc">
            <a:avLst>
              <a:gd name="adj1" fmla="val 13014533"/>
              <a:gd name="adj2" fmla="val 1922475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Arc 15">
            <a:extLst>
              <a:ext uri="{FF2B5EF4-FFF2-40B4-BE49-F238E27FC236}">
                <a16:creationId xmlns:a16="http://schemas.microsoft.com/office/drawing/2014/main" id="{D48EDD97-5127-9E5C-2C6B-9BA3616ACF13}"/>
              </a:ext>
            </a:extLst>
          </p:cNvPr>
          <p:cNvSpPr/>
          <p:nvPr/>
        </p:nvSpPr>
        <p:spPr>
          <a:xfrm rot="10800000">
            <a:off x="1222870" y="-165254"/>
            <a:ext cx="6786392" cy="4671154"/>
          </a:xfrm>
          <a:prstGeom prst="arc">
            <a:avLst>
              <a:gd name="adj1" fmla="val 13014533"/>
              <a:gd name="adj2" fmla="val 1947151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Oval 10">
            <a:extLst>
              <a:ext uri="{FF2B5EF4-FFF2-40B4-BE49-F238E27FC236}">
                <a16:creationId xmlns:a16="http://schemas.microsoft.com/office/drawing/2014/main" id="{D12BB8C6-046A-A6C3-E8BD-FB84622D3410}"/>
              </a:ext>
            </a:extLst>
          </p:cNvPr>
          <p:cNvSpPr/>
          <p:nvPr/>
        </p:nvSpPr>
        <p:spPr>
          <a:xfrm>
            <a:off x="1927952" y="3602515"/>
            <a:ext cx="502920" cy="502920"/>
          </a:xfrm>
          <a:prstGeom prst="ellipse">
            <a:avLst/>
          </a:prstGeom>
          <a:solidFill>
            <a:schemeClr val="accent4">
              <a:lumMod val="75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2" name="Oval 11">
            <a:extLst>
              <a:ext uri="{FF2B5EF4-FFF2-40B4-BE49-F238E27FC236}">
                <a16:creationId xmlns:a16="http://schemas.microsoft.com/office/drawing/2014/main" id="{C0AB213A-0298-2ED6-1956-6FA03AAB3F95}"/>
              </a:ext>
            </a:extLst>
          </p:cNvPr>
          <p:cNvSpPr/>
          <p:nvPr/>
        </p:nvSpPr>
        <p:spPr>
          <a:xfrm>
            <a:off x="4320539" y="3602515"/>
            <a:ext cx="502920" cy="502920"/>
          </a:xfrm>
          <a:prstGeom prst="ellipse">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3" name="Oval 12">
            <a:extLst>
              <a:ext uri="{FF2B5EF4-FFF2-40B4-BE49-F238E27FC236}">
                <a16:creationId xmlns:a16="http://schemas.microsoft.com/office/drawing/2014/main" id="{0305425F-561F-3582-0DAB-E30E5A517B03}"/>
              </a:ext>
            </a:extLst>
          </p:cNvPr>
          <p:cNvSpPr/>
          <p:nvPr/>
        </p:nvSpPr>
        <p:spPr>
          <a:xfrm>
            <a:off x="6713126" y="3602515"/>
            <a:ext cx="502920" cy="502920"/>
          </a:xfrm>
          <a:prstGeom prst="ellipse">
            <a:avLst/>
          </a:prstGeom>
          <a:solidFill>
            <a:schemeClr val="accent2">
              <a:lumMod val="75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91DBCB8-957B-6F3A-EA11-BF2691FCD452}"/>
                  </a:ext>
                </a:extLst>
              </p:cNvPr>
              <p:cNvSpPr txBox="1"/>
              <p:nvPr/>
            </p:nvSpPr>
            <p:spPr>
              <a:xfrm>
                <a:off x="4947535" y="3250759"/>
                <a:ext cx="1691089" cy="28116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200" b="1" i="1" smtClean="0">
                              <a:latin typeface="Cambria Math" panose="02040503050406030204" pitchFamily="18" charset="0"/>
                            </a:rPr>
                          </m:ctrlPr>
                        </m:sSupPr>
                        <m:e>
                          <m:r>
                            <a:rPr lang="en-US" sz="1200" b="1" i="1" smtClean="0">
                              <a:latin typeface="Cambria Math" panose="02040503050406030204" pitchFamily="18" charset="0"/>
                            </a:rPr>
                            <m:t>𝒓</m:t>
                          </m:r>
                        </m:e>
                        <m:sup>
                          <m:r>
                            <a:rPr lang="en-US" sz="1200" b="1" i="1" smtClean="0">
                              <a:latin typeface="Cambria Math" panose="02040503050406030204" pitchFamily="18" charset="0"/>
                            </a:rPr>
                            <m:t>𝟐</m:t>
                          </m:r>
                        </m:sup>
                      </m:sSup>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m:t>
                      </m:r>
                      <m:r>
                        <a:rPr lang="en-US" sz="1200" b="1" i="1" smtClean="0">
                          <a:latin typeface="Cambria Math" panose="02040503050406030204" pitchFamily="18" charset="0"/>
                        </a:rPr>
                        <m:t>𝟕𝟓𝟒</m:t>
                      </m:r>
                    </m:oMath>
                  </m:oMathPara>
                </a14:m>
                <a:endParaRPr lang="en-US" sz="1200" dirty="0"/>
              </a:p>
            </p:txBody>
          </p:sp>
        </mc:Choice>
        <mc:Fallback xmlns="">
          <p:sp>
            <p:nvSpPr>
              <p:cNvPr id="18" name="TextBox 17">
                <a:extLst>
                  <a:ext uri="{FF2B5EF4-FFF2-40B4-BE49-F238E27FC236}">
                    <a16:creationId xmlns:a16="http://schemas.microsoft.com/office/drawing/2014/main" id="{391DBCB8-957B-6F3A-EA11-BF2691FCD452}"/>
                  </a:ext>
                </a:extLst>
              </p:cNvPr>
              <p:cNvSpPr txBox="1">
                <a:spLocks noRot="1" noChangeAspect="1" noMove="1" noResize="1" noEditPoints="1" noAdjustHandles="1" noChangeArrowheads="1" noChangeShapeType="1" noTextEdit="1"/>
              </p:cNvSpPr>
              <p:nvPr/>
            </p:nvSpPr>
            <p:spPr>
              <a:xfrm>
                <a:off x="4947535" y="3250759"/>
                <a:ext cx="1691089" cy="28116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FF2908D1-5873-BFDB-6655-48E326F7098E}"/>
                  </a:ext>
                </a:extLst>
              </p:cNvPr>
              <p:cNvSpPr txBox="1"/>
              <p:nvPr/>
            </p:nvSpPr>
            <p:spPr>
              <a:xfrm>
                <a:off x="2530162" y="3283282"/>
                <a:ext cx="1691089" cy="28116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200" b="1" i="1" smtClean="0">
                              <a:latin typeface="Cambria Math" panose="02040503050406030204" pitchFamily="18" charset="0"/>
                            </a:rPr>
                          </m:ctrlPr>
                        </m:sSupPr>
                        <m:e>
                          <m:r>
                            <a:rPr lang="en-US" sz="1200" b="1" i="1" smtClean="0">
                              <a:latin typeface="Cambria Math" panose="02040503050406030204" pitchFamily="18" charset="0"/>
                            </a:rPr>
                            <m:t>𝒓</m:t>
                          </m:r>
                        </m:e>
                        <m:sup>
                          <m:r>
                            <a:rPr lang="en-US" sz="1200" b="1" i="1" smtClean="0">
                              <a:latin typeface="Cambria Math" panose="02040503050406030204" pitchFamily="18" charset="0"/>
                            </a:rPr>
                            <m:t>𝟐</m:t>
                          </m:r>
                        </m:sup>
                      </m:sSup>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m:t>
                      </m:r>
                      <m:r>
                        <a:rPr lang="en-US" sz="1200" b="1" i="1" smtClean="0">
                          <a:latin typeface="Cambria Math" panose="02040503050406030204" pitchFamily="18" charset="0"/>
                        </a:rPr>
                        <m:t>𝟐𝟏𝟗</m:t>
                      </m:r>
                    </m:oMath>
                  </m:oMathPara>
                </a14:m>
                <a:endParaRPr lang="en-US" sz="1200" dirty="0"/>
              </a:p>
            </p:txBody>
          </p:sp>
        </mc:Choice>
        <mc:Fallback xmlns="">
          <p:sp>
            <p:nvSpPr>
              <p:cNvPr id="19" name="TextBox 18">
                <a:extLst>
                  <a:ext uri="{FF2B5EF4-FFF2-40B4-BE49-F238E27FC236}">
                    <a16:creationId xmlns:a16="http://schemas.microsoft.com/office/drawing/2014/main" id="{FF2908D1-5873-BFDB-6655-48E326F7098E}"/>
                  </a:ext>
                </a:extLst>
              </p:cNvPr>
              <p:cNvSpPr txBox="1">
                <a:spLocks noRot="1" noChangeAspect="1" noMove="1" noResize="1" noEditPoints="1" noAdjustHandles="1" noChangeArrowheads="1" noChangeShapeType="1" noTextEdit="1"/>
              </p:cNvSpPr>
              <p:nvPr/>
            </p:nvSpPr>
            <p:spPr>
              <a:xfrm>
                <a:off x="2530162" y="3283282"/>
                <a:ext cx="1691089" cy="28116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AD15408-2007-7706-AFAD-EF578302DC0A}"/>
                  </a:ext>
                </a:extLst>
              </p:cNvPr>
              <p:cNvSpPr txBox="1"/>
              <p:nvPr/>
            </p:nvSpPr>
            <p:spPr>
              <a:xfrm>
                <a:off x="3726454" y="4504584"/>
                <a:ext cx="1691089" cy="28116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200" b="1" i="1" smtClean="0">
                              <a:latin typeface="Cambria Math" panose="02040503050406030204" pitchFamily="18" charset="0"/>
                            </a:rPr>
                          </m:ctrlPr>
                        </m:sSupPr>
                        <m:e>
                          <m:r>
                            <a:rPr lang="en-US" sz="1200" b="1" i="1" smtClean="0">
                              <a:latin typeface="Cambria Math" panose="02040503050406030204" pitchFamily="18" charset="0"/>
                            </a:rPr>
                            <m:t>𝒓</m:t>
                          </m:r>
                        </m:e>
                        <m:sup>
                          <m:r>
                            <a:rPr lang="en-US" sz="1200" b="1" i="1" smtClean="0">
                              <a:latin typeface="Cambria Math" panose="02040503050406030204" pitchFamily="18" charset="0"/>
                            </a:rPr>
                            <m:t>𝟐</m:t>
                          </m:r>
                        </m:sup>
                      </m:sSup>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m:t>
                      </m:r>
                      <m:r>
                        <a:rPr lang="en-US" sz="1200" b="1" i="1" smtClean="0">
                          <a:latin typeface="Cambria Math" panose="02040503050406030204" pitchFamily="18" charset="0"/>
                        </a:rPr>
                        <m:t>𝟑𝟏𝟔</m:t>
                      </m:r>
                    </m:oMath>
                  </m:oMathPara>
                </a14:m>
                <a:endParaRPr lang="en-US" sz="1200" dirty="0"/>
              </a:p>
            </p:txBody>
          </p:sp>
        </mc:Choice>
        <mc:Fallback xmlns="">
          <p:sp>
            <p:nvSpPr>
              <p:cNvPr id="20" name="TextBox 19">
                <a:extLst>
                  <a:ext uri="{FF2B5EF4-FFF2-40B4-BE49-F238E27FC236}">
                    <a16:creationId xmlns:a16="http://schemas.microsoft.com/office/drawing/2014/main" id="{AAD15408-2007-7706-AFAD-EF578302DC0A}"/>
                  </a:ext>
                </a:extLst>
              </p:cNvPr>
              <p:cNvSpPr txBox="1">
                <a:spLocks noRot="1" noChangeAspect="1" noMove="1" noResize="1" noEditPoints="1" noAdjustHandles="1" noChangeArrowheads="1" noChangeShapeType="1" noTextEdit="1"/>
              </p:cNvSpPr>
              <p:nvPr/>
            </p:nvSpPr>
            <p:spPr>
              <a:xfrm>
                <a:off x="3726454" y="4504584"/>
                <a:ext cx="1691089" cy="281167"/>
              </a:xfrm>
              <a:prstGeom prst="rect">
                <a:avLst/>
              </a:prstGeom>
              <a:blipFill>
                <a:blip r:embed="rId6"/>
                <a:stretch>
                  <a:fillRect/>
                </a:stretch>
              </a:blipFill>
            </p:spPr>
            <p:txBody>
              <a:bodyPr/>
              <a:lstStyle/>
              <a:p>
                <a:r>
                  <a:rPr lang="en-US">
                    <a:noFill/>
                  </a:rPr>
                  <a:t> </a:t>
                </a:r>
              </a:p>
            </p:txBody>
          </p:sp>
        </mc:Fallback>
      </mc:AlternateContent>
      <p:sp>
        <p:nvSpPr>
          <p:cNvPr id="22" name="Rounded Rectangle 21">
            <a:extLst>
              <a:ext uri="{FF2B5EF4-FFF2-40B4-BE49-F238E27FC236}">
                <a16:creationId xmlns:a16="http://schemas.microsoft.com/office/drawing/2014/main" id="{168B91C9-D57A-F7F4-7277-ADAB830E9CDC}"/>
              </a:ext>
            </a:extLst>
          </p:cNvPr>
          <p:cNvSpPr/>
          <p:nvPr/>
        </p:nvSpPr>
        <p:spPr>
          <a:xfrm>
            <a:off x="908889" y="5053314"/>
            <a:ext cx="7326217" cy="356803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7" name="TextBox 26">
            <a:extLst>
              <a:ext uri="{FF2B5EF4-FFF2-40B4-BE49-F238E27FC236}">
                <a16:creationId xmlns:a16="http://schemas.microsoft.com/office/drawing/2014/main" id="{89620B43-ADE6-8D88-DFFF-CD431E3A5308}"/>
              </a:ext>
            </a:extLst>
          </p:cNvPr>
          <p:cNvSpPr txBox="1"/>
          <p:nvPr/>
        </p:nvSpPr>
        <p:spPr>
          <a:xfrm>
            <a:off x="2430872" y="5148701"/>
            <a:ext cx="4475988" cy="369332"/>
          </a:xfrm>
          <a:prstGeom prst="rect">
            <a:avLst/>
          </a:prstGeom>
          <a:noFill/>
        </p:spPr>
        <p:txBody>
          <a:bodyPr wrap="square" rtlCol="0" anchor="ctr">
            <a:spAutoFit/>
          </a:bodyPr>
          <a:lstStyle/>
          <a:p>
            <a:pPr algn="ctr"/>
            <a:r>
              <a:rPr lang="en-US" b="1" dirty="0"/>
              <a:t>LD Scores</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71494CFE-423B-A4C1-B2AD-6756355C45CE}"/>
                  </a:ext>
                </a:extLst>
              </p:cNvPr>
              <p:cNvSpPr txBox="1"/>
              <p:nvPr/>
            </p:nvSpPr>
            <p:spPr>
              <a:xfrm>
                <a:off x="5637607" y="6007422"/>
                <a:ext cx="2375572" cy="829907"/>
              </a:xfrm>
              <a:prstGeom prst="rect">
                <a:avLst/>
              </a:prstGeom>
              <a:noFill/>
            </p:spPr>
            <p:txBody>
              <a:bodyPr wrap="square" rtlCol="0" anchor="ctr">
                <a:spAutoFit/>
              </a:bodyPr>
              <a:lstStyle/>
              <a:p>
                <a:pPr algn="ctr"/>
                <a:r>
                  <a:rPr lang="en-US" b="1" dirty="0"/>
                  <a:t>LD Scores Formula</a:t>
                </a:r>
              </a:p>
              <a:p>
                <a:r>
                  <a:rPr lang="en-US" sz="1100" dirty="0"/>
                  <a:t>Raw LD score: </a:t>
                </a:r>
                <a14:m>
                  <m:oMath xmlns:m="http://schemas.openxmlformats.org/officeDocument/2006/math">
                    <m:sSub>
                      <m:sSubPr>
                        <m:ctrlPr>
                          <a:rPr lang="en-US" sz="1100" i="1" smtClean="0">
                            <a:latin typeface="Cambria Math" panose="02040503050406030204" pitchFamily="18" charset="0"/>
                          </a:rPr>
                        </m:ctrlPr>
                      </m:sSubPr>
                      <m:e>
                        <m:r>
                          <a:rPr lang="en-US" sz="1100" b="0" i="1" smtClean="0">
                            <a:latin typeface="Cambria Math" panose="02040503050406030204" pitchFamily="18" charset="0"/>
                          </a:rPr>
                          <m:t>𝑙</m:t>
                        </m:r>
                      </m:e>
                      <m:sub>
                        <m:r>
                          <a:rPr lang="en-US" sz="1100" b="0" i="1" smtClean="0">
                            <a:latin typeface="Cambria Math" panose="02040503050406030204" pitchFamily="18" charset="0"/>
                          </a:rPr>
                          <m:t>𝑗</m:t>
                        </m:r>
                      </m:sub>
                    </m:sSub>
                    <m:r>
                      <a:rPr lang="en-US" sz="1100" b="0" i="1" smtClean="0">
                        <a:latin typeface="Cambria Math" panose="02040503050406030204" pitchFamily="18" charset="0"/>
                      </a:rPr>
                      <m:t>=</m:t>
                    </m:r>
                    <m:nary>
                      <m:naryPr>
                        <m:chr m:val="∑"/>
                        <m:limLoc m:val="subSup"/>
                        <m:supHide m:val="on"/>
                        <m:ctrlPr>
                          <a:rPr lang="en-US" sz="1100" i="1" smtClean="0">
                            <a:latin typeface="Cambria Math" panose="02040503050406030204" pitchFamily="18" charset="0"/>
                          </a:rPr>
                        </m:ctrlPr>
                      </m:naryPr>
                      <m:sub>
                        <m:r>
                          <m:rPr>
                            <m:brk m:alnAt="9"/>
                          </m:rPr>
                          <a:rPr lang="en-US" sz="1100" b="0" i="1" smtClean="0">
                            <a:latin typeface="Cambria Math" panose="02040503050406030204" pitchFamily="18" charset="0"/>
                          </a:rPr>
                          <m:t>𝑘</m:t>
                        </m:r>
                        <m:r>
                          <a:rPr lang="en-US" sz="1100" b="0" i="1" smtClean="0">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𝑗</m:t>
                        </m:r>
                      </m:sub>
                      <m:sup/>
                      <m:e>
                        <m:sSubSup>
                          <m:sSubSupPr>
                            <m:ctrlPr>
                              <a:rPr lang="en-US" sz="1100" i="1" smtClean="0">
                                <a:latin typeface="Cambria Math" panose="02040503050406030204" pitchFamily="18" charset="0"/>
                              </a:rPr>
                            </m:ctrlPr>
                          </m:sSubSupPr>
                          <m:e>
                            <m:r>
                              <a:rPr lang="en-US" sz="1100" b="0" i="1" smtClean="0">
                                <a:latin typeface="Cambria Math" panose="02040503050406030204" pitchFamily="18" charset="0"/>
                              </a:rPr>
                              <m:t>𝑟</m:t>
                            </m:r>
                          </m:e>
                          <m:sub>
                            <m:r>
                              <a:rPr lang="en-US" sz="1100" b="0" i="1" smtClean="0">
                                <a:latin typeface="Cambria Math" panose="02040503050406030204" pitchFamily="18" charset="0"/>
                              </a:rPr>
                              <m:t>𝑘𝑗</m:t>
                            </m:r>
                          </m:sub>
                          <m:sup>
                            <m:r>
                              <a:rPr lang="en-US" sz="1100" b="0" i="1" smtClean="0">
                                <a:latin typeface="Cambria Math" panose="02040503050406030204" pitchFamily="18" charset="0"/>
                              </a:rPr>
                              <m:t>2</m:t>
                            </m:r>
                          </m:sup>
                        </m:sSubSup>
                      </m:e>
                    </m:nary>
                  </m:oMath>
                </a14:m>
                <a:endParaRPr lang="en-US" sz="1100" dirty="0"/>
              </a:p>
              <a:p>
                <a:r>
                  <a:rPr lang="en-US" sz="1100" dirty="0"/>
                  <a:t>Adjusted LD score: </a:t>
                </a:r>
                <a14:m>
                  <m:oMath xmlns:m="http://schemas.openxmlformats.org/officeDocument/2006/math">
                    <m:sSubSup>
                      <m:sSubSupPr>
                        <m:ctrlPr>
                          <a:rPr lang="en-US" sz="1100" i="1" smtClean="0">
                            <a:latin typeface="Cambria Math" panose="02040503050406030204" pitchFamily="18" charset="0"/>
                          </a:rPr>
                        </m:ctrlPr>
                      </m:sSubSupPr>
                      <m:e>
                        <m:r>
                          <a:rPr lang="en-US" sz="1100" b="0" i="1" smtClean="0">
                            <a:latin typeface="Cambria Math" panose="02040503050406030204" pitchFamily="18" charset="0"/>
                          </a:rPr>
                          <m:t>𝑟</m:t>
                        </m:r>
                      </m:e>
                      <m:sub>
                        <m:r>
                          <a:rPr lang="en-US" sz="1100" b="0" i="1" smtClean="0">
                            <a:latin typeface="Cambria Math" panose="02040503050406030204" pitchFamily="18" charset="0"/>
                          </a:rPr>
                          <m:t>𝑎𝑑𝑗</m:t>
                        </m:r>
                      </m:sub>
                      <m:sup>
                        <m:r>
                          <a:rPr lang="en-US" sz="1100" b="0" i="1" smtClean="0">
                            <a:latin typeface="Cambria Math" panose="02040503050406030204" pitchFamily="18" charset="0"/>
                          </a:rPr>
                          <m:t>2</m:t>
                        </m:r>
                      </m:sup>
                    </m:sSubSup>
                    <m:r>
                      <a:rPr lang="en-US" sz="1100" b="0" i="1">
                        <a:latin typeface="Cambria Math" panose="02040503050406030204" pitchFamily="18" charset="0"/>
                      </a:rPr>
                      <m:t>=</m:t>
                    </m:r>
                    <m:sSup>
                      <m:sSupPr>
                        <m:ctrlPr>
                          <a:rPr lang="en-US" sz="1100" i="1" smtClean="0">
                            <a:latin typeface="Cambria Math" panose="02040503050406030204" pitchFamily="18" charset="0"/>
                          </a:rPr>
                        </m:ctrlPr>
                      </m:sSupPr>
                      <m:e>
                        <m:r>
                          <a:rPr lang="en-US" sz="1100" b="0" i="1" smtClean="0">
                            <a:latin typeface="Cambria Math" panose="02040503050406030204" pitchFamily="18" charset="0"/>
                          </a:rPr>
                          <m:t>𝑟</m:t>
                        </m:r>
                      </m:e>
                      <m:sup>
                        <m:r>
                          <a:rPr lang="en-US" sz="1100" b="0" i="1" smtClean="0">
                            <a:latin typeface="Cambria Math" panose="02040503050406030204" pitchFamily="18" charset="0"/>
                          </a:rPr>
                          <m:t>2</m:t>
                        </m:r>
                      </m:sup>
                    </m:sSup>
                    <m:r>
                      <a:rPr lang="en-US" sz="1100" b="0" i="1" smtClean="0">
                        <a:latin typeface="Cambria Math" panose="02040503050406030204" pitchFamily="18" charset="0"/>
                      </a:rPr>
                      <m:t>−</m:t>
                    </m:r>
                    <m:f>
                      <m:fPr>
                        <m:ctrlPr>
                          <a:rPr lang="en-US" sz="1100" i="1" smtClean="0">
                            <a:latin typeface="Cambria Math" panose="02040503050406030204" pitchFamily="18" charset="0"/>
                          </a:rPr>
                        </m:ctrlPr>
                      </m:fPr>
                      <m:num>
                        <m:r>
                          <a:rPr lang="en-US" sz="1100" b="0" i="1" smtClean="0">
                            <a:latin typeface="Cambria Math" panose="02040503050406030204" pitchFamily="18" charset="0"/>
                          </a:rPr>
                          <m:t>1−</m:t>
                        </m:r>
                        <m:sSup>
                          <m:sSupPr>
                            <m:ctrlPr>
                              <a:rPr lang="en-US" sz="1100" i="1" smtClean="0">
                                <a:latin typeface="Cambria Math" panose="02040503050406030204" pitchFamily="18" charset="0"/>
                              </a:rPr>
                            </m:ctrlPr>
                          </m:sSupPr>
                          <m:e>
                            <m:r>
                              <a:rPr lang="en-US" sz="1100" b="0" i="1" smtClean="0">
                                <a:latin typeface="Cambria Math" panose="02040503050406030204" pitchFamily="18" charset="0"/>
                              </a:rPr>
                              <m:t>𝑟</m:t>
                            </m:r>
                          </m:e>
                          <m:sup>
                            <m:r>
                              <a:rPr lang="en-US" sz="1100" b="0" i="1" smtClean="0">
                                <a:latin typeface="Cambria Math" panose="02040503050406030204" pitchFamily="18" charset="0"/>
                              </a:rPr>
                              <m:t>2</m:t>
                            </m:r>
                          </m:sup>
                        </m:sSup>
                      </m:num>
                      <m:den>
                        <m:r>
                          <a:rPr lang="en-US" sz="1100" b="0" i="1" smtClean="0">
                            <a:latin typeface="Cambria Math" panose="02040503050406030204" pitchFamily="18" charset="0"/>
                          </a:rPr>
                          <m:t>𝑁</m:t>
                        </m:r>
                        <m:r>
                          <a:rPr lang="en-US" sz="1100" b="0" i="1" smtClean="0">
                            <a:latin typeface="Cambria Math" panose="02040503050406030204" pitchFamily="18" charset="0"/>
                          </a:rPr>
                          <m:t>−2</m:t>
                        </m:r>
                      </m:den>
                    </m:f>
                  </m:oMath>
                </a14:m>
                <a:endParaRPr lang="en-US" sz="1100" dirty="0"/>
              </a:p>
            </p:txBody>
          </p:sp>
        </mc:Choice>
        <mc:Fallback xmlns="">
          <p:sp>
            <p:nvSpPr>
              <p:cNvPr id="28" name="TextBox 27">
                <a:extLst>
                  <a:ext uri="{FF2B5EF4-FFF2-40B4-BE49-F238E27FC236}">
                    <a16:creationId xmlns:a16="http://schemas.microsoft.com/office/drawing/2014/main" id="{71494CFE-423B-A4C1-B2AD-6756355C45CE}"/>
                  </a:ext>
                </a:extLst>
              </p:cNvPr>
              <p:cNvSpPr txBox="1">
                <a:spLocks noRot="1" noChangeAspect="1" noMove="1" noResize="1" noEditPoints="1" noAdjustHandles="1" noChangeArrowheads="1" noChangeShapeType="1" noTextEdit="1"/>
              </p:cNvSpPr>
              <p:nvPr/>
            </p:nvSpPr>
            <p:spPr>
              <a:xfrm>
                <a:off x="5637607" y="6007422"/>
                <a:ext cx="2375572" cy="829907"/>
              </a:xfrm>
              <a:prstGeom prst="rect">
                <a:avLst/>
              </a:prstGeom>
              <a:blipFill>
                <a:blip r:embed="rId7"/>
                <a:stretch>
                  <a:fillRect t="-1493" b="-11940"/>
                </a:stretch>
              </a:blipFill>
            </p:spPr>
            <p:txBody>
              <a:bodyPr/>
              <a:lstStyle/>
              <a:p>
                <a:r>
                  <a:rPr lang="en-US">
                    <a:noFill/>
                  </a:rPr>
                  <a:t> </a:t>
                </a:r>
              </a:p>
            </p:txBody>
          </p:sp>
        </mc:Fallback>
      </mc:AlternateContent>
      <p:sp>
        <p:nvSpPr>
          <p:cNvPr id="29" name="TextBox 28">
            <a:extLst>
              <a:ext uri="{FF2B5EF4-FFF2-40B4-BE49-F238E27FC236}">
                <a16:creationId xmlns:a16="http://schemas.microsoft.com/office/drawing/2014/main" id="{FD213AB7-50F1-384D-B8C1-1FD4CE6FE6F2}"/>
              </a:ext>
            </a:extLst>
          </p:cNvPr>
          <p:cNvSpPr txBox="1"/>
          <p:nvPr/>
        </p:nvSpPr>
        <p:spPr>
          <a:xfrm>
            <a:off x="5598308" y="7052787"/>
            <a:ext cx="2375572" cy="707886"/>
          </a:xfrm>
          <a:prstGeom prst="rect">
            <a:avLst/>
          </a:prstGeom>
          <a:noFill/>
        </p:spPr>
        <p:txBody>
          <a:bodyPr wrap="square" rtlCol="0" anchor="ctr">
            <a:spAutoFit/>
          </a:bodyPr>
          <a:lstStyle/>
          <a:p>
            <a:pPr algn="ctr"/>
            <a:r>
              <a:rPr lang="en-US" b="1" dirty="0"/>
              <a:t>Results</a:t>
            </a:r>
          </a:p>
          <a:p>
            <a:pPr algn="ctr"/>
            <a:r>
              <a:rPr lang="en-US" sz="1100" b="1" dirty="0"/>
              <a:t>Variant 3 shows the highest connectivity.</a:t>
            </a:r>
            <a:endParaRPr lang="en-US" sz="1100" dirty="0"/>
          </a:p>
        </p:txBody>
      </p:sp>
      <p:pic>
        <p:nvPicPr>
          <p:cNvPr id="36" name="Picture 35">
            <a:extLst>
              <a:ext uri="{FF2B5EF4-FFF2-40B4-BE49-F238E27FC236}">
                <a16:creationId xmlns:a16="http://schemas.microsoft.com/office/drawing/2014/main" id="{AFC41531-6B8B-3F54-83B5-68D32BD68C17}"/>
              </a:ext>
            </a:extLst>
          </p:cNvPr>
          <p:cNvPicPr>
            <a:picLocks noChangeAspect="1"/>
          </p:cNvPicPr>
          <p:nvPr/>
        </p:nvPicPr>
        <p:blipFill>
          <a:blip r:embed="rId8"/>
          <a:stretch>
            <a:fillRect/>
          </a:stretch>
        </p:blipFill>
        <p:spPr>
          <a:xfrm>
            <a:off x="1181554" y="5637129"/>
            <a:ext cx="4617190" cy="2770314"/>
          </a:xfrm>
          <a:prstGeom prst="rect">
            <a:avLst/>
          </a:prstGeom>
        </p:spPr>
      </p:pic>
    </p:spTree>
    <p:extLst>
      <p:ext uri="{BB962C8B-B14F-4D97-AF65-F5344CB8AC3E}">
        <p14:creationId xmlns:p14="http://schemas.microsoft.com/office/powerpoint/2010/main" val="841345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8CBBD270-D97E-B4FD-6370-DB8E7586DF25}"/>
              </a:ext>
            </a:extLst>
          </p:cNvPr>
          <p:cNvSpPr/>
          <p:nvPr/>
        </p:nvSpPr>
        <p:spPr>
          <a:xfrm>
            <a:off x="997813" y="5518763"/>
            <a:ext cx="7326217" cy="298792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1" name="Rounded Rectangle 20">
            <a:extLst>
              <a:ext uri="{FF2B5EF4-FFF2-40B4-BE49-F238E27FC236}">
                <a16:creationId xmlns:a16="http://schemas.microsoft.com/office/drawing/2014/main" id="{C9D5E90D-39B1-9A85-0E16-7A4AD13A9E5A}"/>
              </a:ext>
            </a:extLst>
          </p:cNvPr>
          <p:cNvSpPr/>
          <p:nvPr/>
        </p:nvSpPr>
        <p:spPr>
          <a:xfrm>
            <a:off x="1002535" y="2914956"/>
            <a:ext cx="7326217" cy="246058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extBox 1">
            <a:extLst>
              <a:ext uri="{FF2B5EF4-FFF2-40B4-BE49-F238E27FC236}">
                <a16:creationId xmlns:a16="http://schemas.microsoft.com/office/drawing/2014/main" id="{A759F683-3317-78A5-57E9-8B367D02691F}"/>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Genetic Relationship Matrix (GRM)</a:t>
            </a:r>
          </a:p>
        </p:txBody>
      </p:sp>
      <p:sp>
        <p:nvSpPr>
          <p:cNvPr id="3" name="TextBox 2">
            <a:extLst>
              <a:ext uri="{FF2B5EF4-FFF2-40B4-BE49-F238E27FC236}">
                <a16:creationId xmlns:a16="http://schemas.microsoft.com/office/drawing/2014/main" id="{DF951DE2-86EE-D616-1A58-04171D07458C}"/>
              </a:ext>
            </a:extLst>
          </p:cNvPr>
          <p:cNvSpPr txBox="1"/>
          <p:nvPr/>
        </p:nvSpPr>
        <p:spPr>
          <a:xfrm>
            <a:off x="577728" y="499364"/>
            <a:ext cx="7988544" cy="276999"/>
          </a:xfrm>
          <a:prstGeom prst="rect">
            <a:avLst/>
          </a:prstGeom>
          <a:noFill/>
        </p:spPr>
        <p:txBody>
          <a:bodyPr wrap="square" rtlCol="0">
            <a:spAutoFit/>
          </a:bodyPr>
          <a:lstStyle/>
          <a:p>
            <a:pPr algn="ctr"/>
            <a:r>
              <a:rPr lang="en-US" sz="1200" dirty="0"/>
              <a:t>Quantifying Genetic Similarity Between Individuals</a:t>
            </a:r>
          </a:p>
        </p:txBody>
      </p:sp>
      <p:graphicFrame>
        <p:nvGraphicFramePr>
          <p:cNvPr id="5" name="Table 4">
            <a:extLst>
              <a:ext uri="{FF2B5EF4-FFF2-40B4-BE49-F238E27FC236}">
                <a16:creationId xmlns:a16="http://schemas.microsoft.com/office/drawing/2014/main" id="{EBB91871-0DC0-D39E-9401-3EF94C4D7B4E}"/>
              </a:ext>
            </a:extLst>
          </p:cNvPr>
          <p:cNvGraphicFramePr>
            <a:graphicFrameLocks noGrp="1"/>
          </p:cNvGraphicFramePr>
          <p:nvPr>
            <p:extLst>
              <p:ext uri="{D42A27DB-BD31-4B8C-83A1-F6EECF244321}">
                <p14:modId xmlns:p14="http://schemas.microsoft.com/office/powerpoint/2010/main" val="1869864928"/>
              </p:ext>
            </p:extLst>
          </p:nvPr>
        </p:nvGraphicFramePr>
        <p:xfrm>
          <a:off x="3051921" y="3384897"/>
          <a:ext cx="3043940" cy="1890042"/>
        </p:xfrm>
        <a:graphic>
          <a:graphicData uri="http://schemas.openxmlformats.org/drawingml/2006/table">
            <a:tbl>
              <a:tblPr firstRow="1" firstCol="1" bandRow="1">
                <a:tableStyleId>{5C22544A-7EE6-4342-B048-85BDC9FD1C3A}</a:tableStyleId>
              </a:tblPr>
              <a:tblGrid>
                <a:gridCol w="760985">
                  <a:extLst>
                    <a:ext uri="{9D8B030D-6E8A-4147-A177-3AD203B41FA5}">
                      <a16:colId xmlns:a16="http://schemas.microsoft.com/office/drawing/2014/main" val="4160922130"/>
                    </a:ext>
                  </a:extLst>
                </a:gridCol>
                <a:gridCol w="760985">
                  <a:extLst>
                    <a:ext uri="{9D8B030D-6E8A-4147-A177-3AD203B41FA5}">
                      <a16:colId xmlns:a16="http://schemas.microsoft.com/office/drawing/2014/main" val="1403903358"/>
                    </a:ext>
                  </a:extLst>
                </a:gridCol>
                <a:gridCol w="760985">
                  <a:extLst>
                    <a:ext uri="{9D8B030D-6E8A-4147-A177-3AD203B41FA5}">
                      <a16:colId xmlns:a16="http://schemas.microsoft.com/office/drawing/2014/main" val="2306704740"/>
                    </a:ext>
                  </a:extLst>
                </a:gridCol>
                <a:gridCol w="760985">
                  <a:extLst>
                    <a:ext uri="{9D8B030D-6E8A-4147-A177-3AD203B41FA5}">
                      <a16:colId xmlns:a16="http://schemas.microsoft.com/office/drawing/2014/main" val="3844363200"/>
                    </a:ext>
                  </a:extLst>
                </a:gridCol>
              </a:tblGrid>
              <a:tr h="315007">
                <a:tc>
                  <a:txBody>
                    <a:bodyPr/>
                    <a:lstStyle/>
                    <a:p>
                      <a:pPr algn="ctr"/>
                      <a:endParaRPr lang="en-US" sz="900" dirty="0"/>
                    </a:p>
                  </a:txBody>
                  <a:tcPr anchor="ctr"/>
                </a:tc>
                <a:tc>
                  <a:txBody>
                    <a:bodyPr/>
                    <a:lstStyle/>
                    <a:p>
                      <a:pPr algn="ctr"/>
                      <a:r>
                        <a:rPr lang="en-US" sz="900" dirty="0"/>
                        <a:t>Variant 1</a:t>
                      </a:r>
                    </a:p>
                  </a:txBody>
                  <a:tcPr anchor="ctr"/>
                </a:tc>
                <a:tc>
                  <a:txBody>
                    <a:bodyPr/>
                    <a:lstStyle/>
                    <a:p>
                      <a:pPr algn="ctr"/>
                      <a:r>
                        <a:rPr lang="en-US" sz="900" dirty="0"/>
                        <a:t>Variant 2</a:t>
                      </a:r>
                    </a:p>
                  </a:txBody>
                  <a:tcPr anchor="ctr"/>
                </a:tc>
                <a:tc>
                  <a:txBody>
                    <a:bodyPr/>
                    <a:lstStyle/>
                    <a:p>
                      <a:pPr algn="ctr"/>
                      <a:r>
                        <a:rPr lang="en-US" sz="900" dirty="0"/>
                        <a:t>Variant 3</a:t>
                      </a:r>
                    </a:p>
                  </a:txBody>
                  <a:tcPr anchor="ctr"/>
                </a:tc>
                <a:extLst>
                  <a:ext uri="{0D108BD9-81ED-4DB2-BD59-A6C34878D82A}">
                    <a16:rowId xmlns:a16="http://schemas.microsoft.com/office/drawing/2014/main" val="1627297001"/>
                  </a:ext>
                </a:extLst>
              </a:tr>
              <a:tr h="315007">
                <a:tc>
                  <a:txBody>
                    <a:bodyPr/>
                    <a:lstStyle/>
                    <a:p>
                      <a:pPr algn="ctr"/>
                      <a:r>
                        <a:rPr lang="en-US" sz="900" dirty="0"/>
                        <a:t>Individual 1</a:t>
                      </a:r>
                    </a:p>
                  </a:txBody>
                  <a:tcPr anchor="ctr"/>
                </a:tc>
                <a:tc>
                  <a:txBody>
                    <a:bodyPr/>
                    <a:lstStyle/>
                    <a:p>
                      <a:pPr algn="ctr"/>
                      <a:r>
                        <a:rPr lang="en-US" sz="900" dirty="0"/>
                        <a:t>-0.671</a:t>
                      </a:r>
                    </a:p>
                  </a:txBody>
                  <a:tcPr anchor="ctr"/>
                </a:tc>
                <a:tc>
                  <a:txBody>
                    <a:bodyPr/>
                    <a:lstStyle/>
                    <a:p>
                      <a:pPr algn="ctr"/>
                      <a:r>
                        <a:rPr lang="en-US" sz="900" dirty="0"/>
                        <a:t>0.239</a:t>
                      </a:r>
                    </a:p>
                  </a:txBody>
                  <a:tcPr anchor="ctr"/>
                </a:tc>
                <a:tc>
                  <a:txBody>
                    <a:bodyPr/>
                    <a:lstStyle/>
                    <a:p>
                      <a:pPr algn="ctr"/>
                      <a:r>
                        <a:rPr lang="en-US" sz="900" dirty="0"/>
                        <a:t>0.447</a:t>
                      </a:r>
                    </a:p>
                  </a:txBody>
                  <a:tcPr anchor="ctr"/>
                </a:tc>
                <a:extLst>
                  <a:ext uri="{0D108BD9-81ED-4DB2-BD59-A6C34878D82A}">
                    <a16:rowId xmlns:a16="http://schemas.microsoft.com/office/drawing/2014/main" val="612860694"/>
                  </a:ext>
                </a:extLst>
              </a:tr>
              <a:tr h="315007">
                <a:tc>
                  <a:txBody>
                    <a:bodyPr/>
                    <a:lstStyle/>
                    <a:p>
                      <a:pPr algn="ctr"/>
                      <a:r>
                        <a:rPr lang="en-US" sz="900" dirty="0"/>
                        <a:t>Individual 2</a:t>
                      </a:r>
                    </a:p>
                  </a:txBody>
                  <a:tcPr anchor="ctr"/>
                </a:tc>
                <a:tc>
                  <a:txBody>
                    <a:bodyPr/>
                    <a:lstStyle/>
                    <a:p>
                      <a:pPr algn="ctr"/>
                      <a:r>
                        <a:rPr lang="en-US" sz="900" dirty="0"/>
                        <a:t>1.565</a:t>
                      </a:r>
                    </a:p>
                  </a:txBody>
                  <a:tcPr anchor="ctr"/>
                </a:tc>
                <a:tc>
                  <a:txBody>
                    <a:bodyPr/>
                    <a:lstStyle/>
                    <a:p>
                      <a:pPr algn="ctr"/>
                      <a:r>
                        <a:rPr lang="en-US" sz="900" dirty="0"/>
                        <a:t>-0.956</a:t>
                      </a:r>
                    </a:p>
                  </a:txBody>
                  <a:tcPr anchor="ctr"/>
                </a:tc>
                <a:tc>
                  <a:txBody>
                    <a:bodyPr/>
                    <a:lstStyle/>
                    <a:p>
                      <a:pPr algn="ctr"/>
                      <a:r>
                        <a:rPr lang="en-US" sz="900" dirty="0"/>
                        <a:t>-0.671</a:t>
                      </a:r>
                    </a:p>
                  </a:txBody>
                  <a:tcPr anchor="ctr"/>
                </a:tc>
                <a:extLst>
                  <a:ext uri="{0D108BD9-81ED-4DB2-BD59-A6C34878D82A}">
                    <a16:rowId xmlns:a16="http://schemas.microsoft.com/office/drawing/2014/main" val="3817050502"/>
                  </a:ext>
                </a:extLst>
              </a:tr>
              <a:tr h="315007">
                <a:tc>
                  <a:txBody>
                    <a:bodyPr/>
                    <a:lstStyle/>
                    <a:p>
                      <a:pPr algn="ctr"/>
                      <a:r>
                        <a:rPr lang="en-US" sz="900" dirty="0"/>
                        <a:t>Individual 3</a:t>
                      </a:r>
                    </a:p>
                  </a:txBody>
                  <a:tcPr anchor="ctr"/>
                </a:tc>
                <a:tc>
                  <a:txBody>
                    <a:bodyPr/>
                    <a:lstStyle/>
                    <a:p>
                      <a:pPr algn="ctr"/>
                      <a:r>
                        <a:rPr lang="en-US" sz="900" dirty="0"/>
                        <a:t>0.447</a:t>
                      </a:r>
                    </a:p>
                  </a:txBody>
                  <a:tcPr anchor="ctr"/>
                </a:tc>
                <a:tc>
                  <a:txBody>
                    <a:bodyPr/>
                    <a:lstStyle/>
                    <a:p>
                      <a:pPr algn="ctr"/>
                      <a:r>
                        <a:rPr lang="en-US" sz="900" dirty="0"/>
                        <a:t>0.239</a:t>
                      </a:r>
                    </a:p>
                  </a:txBody>
                  <a:tcPr anchor="ctr"/>
                </a:tc>
                <a:tc>
                  <a:txBody>
                    <a:bodyPr/>
                    <a:lstStyle/>
                    <a:p>
                      <a:pPr algn="ctr"/>
                      <a:r>
                        <a:rPr lang="en-US" sz="900" dirty="0"/>
                        <a:t>-0.671</a:t>
                      </a:r>
                    </a:p>
                  </a:txBody>
                  <a:tcPr anchor="ctr"/>
                </a:tc>
                <a:extLst>
                  <a:ext uri="{0D108BD9-81ED-4DB2-BD59-A6C34878D82A}">
                    <a16:rowId xmlns:a16="http://schemas.microsoft.com/office/drawing/2014/main" val="4061852596"/>
                  </a:ext>
                </a:extLst>
              </a:tr>
              <a:tr h="315007">
                <a:tc>
                  <a:txBody>
                    <a:bodyPr/>
                    <a:lstStyle/>
                    <a:p>
                      <a:pPr algn="ctr"/>
                      <a:r>
                        <a:rPr lang="en-US" sz="900" dirty="0"/>
                        <a:t>Individual 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-0.671</a:t>
                      </a:r>
                    </a:p>
                  </a:txBody>
                  <a:tcPr anchor="ctr"/>
                </a:tc>
                <a:tc>
                  <a:txBody>
                    <a:bodyPr/>
                    <a:lstStyle/>
                    <a:p>
                      <a:pPr algn="ctr"/>
                      <a:r>
                        <a:rPr lang="en-US" sz="900" dirty="0"/>
                        <a:t>-0.956</a:t>
                      </a:r>
                    </a:p>
                  </a:txBody>
                  <a:tcPr anchor="ctr"/>
                </a:tc>
                <a:tc>
                  <a:txBody>
                    <a:bodyPr/>
                    <a:lstStyle/>
                    <a:p>
                      <a:pPr algn="ctr"/>
                      <a:r>
                        <a:rPr lang="en-US" sz="900" dirty="0"/>
                        <a:t>-0.671</a:t>
                      </a:r>
                    </a:p>
                  </a:txBody>
                  <a:tcPr anchor="ctr"/>
                </a:tc>
                <a:extLst>
                  <a:ext uri="{0D108BD9-81ED-4DB2-BD59-A6C34878D82A}">
                    <a16:rowId xmlns:a16="http://schemas.microsoft.com/office/drawing/2014/main" val="1350519049"/>
                  </a:ext>
                </a:extLst>
              </a:tr>
              <a:tr h="315007">
                <a:tc>
                  <a:txBody>
                    <a:bodyPr/>
                    <a:lstStyle/>
                    <a:p>
                      <a:pPr algn="ctr"/>
                      <a:r>
                        <a:rPr lang="en-US" sz="900" dirty="0"/>
                        <a:t>Individual 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-0.671</a:t>
                      </a:r>
                    </a:p>
                  </a:txBody>
                  <a:tcPr anchor="ctr"/>
                </a:tc>
                <a:tc>
                  <a:txBody>
                    <a:bodyPr/>
                    <a:lstStyle/>
                    <a:p>
                      <a:pPr algn="ctr"/>
                      <a:r>
                        <a:rPr lang="en-US" sz="900" dirty="0"/>
                        <a:t>1.434</a:t>
                      </a:r>
                    </a:p>
                  </a:txBody>
                  <a:tcPr anchor="ctr"/>
                </a:tc>
                <a:tc>
                  <a:txBody>
                    <a:bodyPr/>
                    <a:lstStyle/>
                    <a:p>
                      <a:pPr algn="ctr"/>
                      <a:r>
                        <a:rPr lang="en-US" sz="900" dirty="0"/>
                        <a:t>1.565</a:t>
                      </a:r>
                    </a:p>
                  </a:txBody>
                  <a:tcPr anchor="ctr"/>
                </a:tc>
                <a:extLst>
                  <a:ext uri="{0D108BD9-81ED-4DB2-BD59-A6C34878D82A}">
                    <a16:rowId xmlns:a16="http://schemas.microsoft.com/office/drawing/2014/main" val="3523511550"/>
                  </a:ext>
                </a:extLst>
              </a:tr>
            </a:tbl>
          </a:graphicData>
        </a:graphic>
      </p:graphicFrame>
      <p:sp>
        <p:nvSpPr>
          <p:cNvPr id="7" name="TextBox 6">
            <a:extLst>
              <a:ext uri="{FF2B5EF4-FFF2-40B4-BE49-F238E27FC236}">
                <a16:creationId xmlns:a16="http://schemas.microsoft.com/office/drawing/2014/main" id="{CC9B34F8-AB9E-3B2F-BFFB-00FAAB810A23}"/>
              </a:ext>
            </a:extLst>
          </p:cNvPr>
          <p:cNvSpPr txBox="1"/>
          <p:nvPr/>
        </p:nvSpPr>
        <p:spPr>
          <a:xfrm>
            <a:off x="2968317" y="2943955"/>
            <a:ext cx="3414461" cy="369332"/>
          </a:xfrm>
          <a:prstGeom prst="rect">
            <a:avLst/>
          </a:prstGeom>
          <a:noFill/>
        </p:spPr>
        <p:txBody>
          <a:bodyPr wrap="none" rtlCol="0">
            <a:spAutoFit/>
          </a:bodyPr>
          <a:lstStyle/>
          <a:p>
            <a:r>
              <a:rPr lang="en-US" b="1" dirty="0"/>
              <a:t>Standardized Genotyped Matrix X</a:t>
            </a:r>
          </a:p>
        </p:txBody>
      </p:sp>
      <p:sp>
        <p:nvSpPr>
          <p:cNvPr id="13" name="Rounded Rectangle 12">
            <a:extLst>
              <a:ext uri="{FF2B5EF4-FFF2-40B4-BE49-F238E27FC236}">
                <a16:creationId xmlns:a16="http://schemas.microsoft.com/office/drawing/2014/main" id="{1352E1A4-0EBE-20DD-E847-BB5B43AD36B0}"/>
              </a:ext>
            </a:extLst>
          </p:cNvPr>
          <p:cNvSpPr/>
          <p:nvPr/>
        </p:nvSpPr>
        <p:spPr>
          <a:xfrm>
            <a:off x="1002535" y="881691"/>
            <a:ext cx="7326217" cy="189004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4" name="TextBox 13">
            <a:extLst>
              <a:ext uri="{FF2B5EF4-FFF2-40B4-BE49-F238E27FC236}">
                <a16:creationId xmlns:a16="http://schemas.microsoft.com/office/drawing/2014/main" id="{1B05CF0C-002E-3236-B6FD-5CE21F0C6EBE}"/>
              </a:ext>
            </a:extLst>
          </p:cNvPr>
          <p:cNvSpPr txBox="1"/>
          <p:nvPr/>
        </p:nvSpPr>
        <p:spPr>
          <a:xfrm>
            <a:off x="2339056" y="852334"/>
            <a:ext cx="4475988" cy="369332"/>
          </a:xfrm>
          <a:prstGeom prst="rect">
            <a:avLst/>
          </a:prstGeom>
          <a:noFill/>
        </p:spPr>
        <p:txBody>
          <a:bodyPr wrap="square" rtlCol="0" anchor="ctr">
            <a:spAutoFit/>
          </a:bodyPr>
          <a:lstStyle/>
          <a:p>
            <a:pPr algn="ctr"/>
            <a:r>
              <a:rPr lang="en-US" b="1" dirty="0"/>
              <a:t>Population with 5 individuals</a:t>
            </a:r>
          </a:p>
        </p:txBody>
      </p:sp>
      <p:pic>
        <p:nvPicPr>
          <p:cNvPr id="16" name="Graphic 15" descr="Man with solid fill">
            <a:extLst>
              <a:ext uri="{FF2B5EF4-FFF2-40B4-BE49-F238E27FC236}">
                <a16:creationId xmlns:a16="http://schemas.microsoft.com/office/drawing/2014/main" id="{892B90BF-F80B-4D63-92C7-E6366A6722F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67833" y="1509093"/>
            <a:ext cx="742445" cy="742445"/>
          </a:xfrm>
          <a:prstGeom prst="rect">
            <a:avLst/>
          </a:prstGeom>
        </p:spPr>
      </p:pic>
      <p:pic>
        <p:nvPicPr>
          <p:cNvPr id="17" name="Graphic 16" descr="Man with solid fill">
            <a:extLst>
              <a:ext uri="{FF2B5EF4-FFF2-40B4-BE49-F238E27FC236}">
                <a16:creationId xmlns:a16="http://schemas.microsoft.com/office/drawing/2014/main" id="{35EAA85A-8454-BEE4-2431-3774FF44FA6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353416" y="1509092"/>
            <a:ext cx="742445" cy="742445"/>
          </a:xfrm>
          <a:prstGeom prst="rect">
            <a:avLst/>
          </a:prstGeom>
        </p:spPr>
      </p:pic>
      <p:pic>
        <p:nvPicPr>
          <p:cNvPr id="18" name="Graphic 17" descr="Man with solid fill">
            <a:extLst>
              <a:ext uri="{FF2B5EF4-FFF2-40B4-BE49-F238E27FC236}">
                <a16:creationId xmlns:a16="http://schemas.microsoft.com/office/drawing/2014/main" id="{D44ADE72-08B9-1E12-2FFD-FAF04157436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221460" y="1509095"/>
            <a:ext cx="742445" cy="742445"/>
          </a:xfrm>
          <a:prstGeom prst="rect">
            <a:avLst/>
          </a:prstGeom>
        </p:spPr>
      </p:pic>
      <p:pic>
        <p:nvPicPr>
          <p:cNvPr id="19" name="Graphic 18" descr="Man with solid fill">
            <a:extLst>
              <a:ext uri="{FF2B5EF4-FFF2-40B4-BE49-F238E27FC236}">
                <a16:creationId xmlns:a16="http://schemas.microsoft.com/office/drawing/2014/main" id="{72D45E0D-2276-2452-4A34-5ABE7A02F02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048927" y="1509094"/>
            <a:ext cx="742445" cy="742445"/>
          </a:xfrm>
          <a:prstGeom prst="rect">
            <a:avLst/>
          </a:prstGeom>
        </p:spPr>
      </p:pic>
      <p:pic>
        <p:nvPicPr>
          <p:cNvPr id="20" name="Graphic 19" descr="Man with solid fill">
            <a:extLst>
              <a:ext uri="{FF2B5EF4-FFF2-40B4-BE49-F238E27FC236}">
                <a16:creationId xmlns:a16="http://schemas.microsoft.com/office/drawing/2014/main" id="{8BE5FAD1-75E6-549F-CA9A-280B46C5057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433722" y="1509091"/>
            <a:ext cx="742445" cy="742445"/>
          </a:xfrm>
          <a:prstGeom prst="rect">
            <a:avLst/>
          </a:prstGeom>
        </p:spPr>
      </p:pic>
      <p:graphicFrame>
        <p:nvGraphicFramePr>
          <p:cNvPr id="22" name="Table 21">
            <a:extLst>
              <a:ext uri="{FF2B5EF4-FFF2-40B4-BE49-F238E27FC236}">
                <a16:creationId xmlns:a16="http://schemas.microsoft.com/office/drawing/2014/main" id="{08AA84FC-BAB0-B99B-F60B-C1B87BC6A882}"/>
              </a:ext>
            </a:extLst>
          </p:cNvPr>
          <p:cNvGraphicFramePr>
            <a:graphicFrameLocks noGrp="1"/>
          </p:cNvGraphicFramePr>
          <p:nvPr>
            <p:extLst>
              <p:ext uri="{D42A27DB-BD31-4B8C-83A1-F6EECF244321}">
                <p14:modId xmlns:p14="http://schemas.microsoft.com/office/powerpoint/2010/main" val="73515557"/>
              </p:ext>
            </p:extLst>
          </p:nvPr>
        </p:nvGraphicFramePr>
        <p:xfrm>
          <a:off x="2710276" y="6003867"/>
          <a:ext cx="5325360" cy="2374074"/>
        </p:xfrm>
        <a:graphic>
          <a:graphicData uri="http://schemas.openxmlformats.org/drawingml/2006/table">
            <a:tbl>
              <a:tblPr firstRow="1" firstCol="1" bandRow="1">
                <a:tableStyleId>{5C22544A-7EE6-4342-B048-85BDC9FD1C3A}</a:tableStyleId>
              </a:tblPr>
              <a:tblGrid>
                <a:gridCol w="887560">
                  <a:extLst>
                    <a:ext uri="{9D8B030D-6E8A-4147-A177-3AD203B41FA5}">
                      <a16:colId xmlns:a16="http://schemas.microsoft.com/office/drawing/2014/main" val="4160922130"/>
                    </a:ext>
                  </a:extLst>
                </a:gridCol>
                <a:gridCol w="887560">
                  <a:extLst>
                    <a:ext uri="{9D8B030D-6E8A-4147-A177-3AD203B41FA5}">
                      <a16:colId xmlns:a16="http://schemas.microsoft.com/office/drawing/2014/main" val="1403903358"/>
                    </a:ext>
                  </a:extLst>
                </a:gridCol>
                <a:gridCol w="887560">
                  <a:extLst>
                    <a:ext uri="{9D8B030D-6E8A-4147-A177-3AD203B41FA5}">
                      <a16:colId xmlns:a16="http://schemas.microsoft.com/office/drawing/2014/main" val="2306704740"/>
                    </a:ext>
                  </a:extLst>
                </a:gridCol>
                <a:gridCol w="887560">
                  <a:extLst>
                    <a:ext uri="{9D8B030D-6E8A-4147-A177-3AD203B41FA5}">
                      <a16:colId xmlns:a16="http://schemas.microsoft.com/office/drawing/2014/main" val="3844363200"/>
                    </a:ext>
                  </a:extLst>
                </a:gridCol>
                <a:gridCol w="887560">
                  <a:extLst>
                    <a:ext uri="{9D8B030D-6E8A-4147-A177-3AD203B41FA5}">
                      <a16:colId xmlns:a16="http://schemas.microsoft.com/office/drawing/2014/main" val="1656253250"/>
                    </a:ext>
                  </a:extLst>
                </a:gridCol>
                <a:gridCol w="887560">
                  <a:extLst>
                    <a:ext uri="{9D8B030D-6E8A-4147-A177-3AD203B41FA5}">
                      <a16:colId xmlns:a16="http://schemas.microsoft.com/office/drawing/2014/main" val="3449159927"/>
                    </a:ext>
                  </a:extLst>
                </a:gridCol>
              </a:tblGrid>
              <a:tr h="395679">
                <a:tc>
                  <a:txBody>
                    <a:bodyPr/>
                    <a:lstStyle/>
                    <a:p>
                      <a:pPr algn="ctr"/>
                      <a:endParaRPr lang="en-US" sz="1100" dirty="0"/>
                    </a:p>
                  </a:txBody>
                  <a:tcPr anchor="ctr"/>
                </a:tc>
                <a:tc>
                  <a:txBody>
                    <a:bodyPr/>
                    <a:lstStyle/>
                    <a:p>
                      <a:pPr algn="ctr"/>
                      <a:r>
                        <a:rPr lang="en-US" sz="1100" dirty="0"/>
                        <a:t>Individual 1</a:t>
                      </a:r>
                    </a:p>
                  </a:txBody>
                  <a:tcPr anchor="ctr"/>
                </a:tc>
                <a:tc>
                  <a:txBody>
                    <a:bodyPr/>
                    <a:lstStyle/>
                    <a:p>
                      <a:pPr algn="ctr"/>
                      <a:r>
                        <a:rPr lang="en-US" sz="1100" dirty="0"/>
                        <a:t>Individual 2</a:t>
                      </a:r>
                    </a:p>
                  </a:txBody>
                  <a:tcPr anchor="ctr"/>
                </a:tc>
                <a:tc>
                  <a:txBody>
                    <a:bodyPr/>
                    <a:lstStyle/>
                    <a:p>
                      <a:pPr algn="ctr"/>
                      <a:r>
                        <a:rPr lang="en-US" sz="1100" dirty="0"/>
                        <a:t>Individual 3</a:t>
                      </a:r>
                    </a:p>
                  </a:txBody>
                  <a:tcPr anchor="ctr"/>
                </a:tc>
                <a:tc>
                  <a:txBody>
                    <a:bodyPr/>
                    <a:lstStyle/>
                    <a:p>
                      <a:pPr algn="ctr"/>
                      <a:r>
                        <a:rPr lang="en-US" sz="1100" dirty="0"/>
                        <a:t>Individual 4</a:t>
                      </a:r>
                    </a:p>
                  </a:txBody>
                  <a:tcPr anchor="ctr"/>
                </a:tc>
                <a:tc>
                  <a:txBody>
                    <a:bodyPr/>
                    <a:lstStyle/>
                    <a:p>
                      <a:pPr algn="ctr"/>
                      <a:r>
                        <a:rPr lang="en-US" sz="1100" dirty="0"/>
                        <a:t>Individual 5</a:t>
                      </a:r>
                    </a:p>
                  </a:txBody>
                  <a:tcPr anchor="ctr"/>
                </a:tc>
                <a:extLst>
                  <a:ext uri="{0D108BD9-81ED-4DB2-BD59-A6C34878D82A}">
                    <a16:rowId xmlns:a16="http://schemas.microsoft.com/office/drawing/2014/main" val="1627297001"/>
                  </a:ext>
                </a:extLst>
              </a:tr>
              <a:tr h="395679">
                <a:tc>
                  <a:txBody>
                    <a:bodyPr/>
                    <a:lstStyle/>
                    <a:p>
                      <a:pPr algn="ctr"/>
                      <a:r>
                        <a:rPr lang="en-US" sz="1100" dirty="0"/>
                        <a:t>Individual 1</a:t>
                      </a:r>
                    </a:p>
                  </a:txBody>
                  <a:tcPr anchor="ctr"/>
                </a:tc>
                <a:tc>
                  <a:txBody>
                    <a:bodyPr/>
                    <a:lstStyle/>
                    <a:p>
                      <a:pPr algn="ctr"/>
                      <a:r>
                        <a:rPr lang="en-US" sz="1100" dirty="0"/>
                        <a:t>0.236</a:t>
                      </a:r>
                    </a:p>
                  </a:txBody>
                  <a:tcPr anchor="ctr"/>
                </a:tc>
                <a:tc>
                  <a:txBody>
                    <a:bodyPr/>
                    <a:lstStyle/>
                    <a:p>
                      <a:pPr algn="ctr"/>
                      <a:r>
                        <a:rPr lang="en-US" sz="1100" dirty="0"/>
                        <a:t>-0.526</a:t>
                      </a:r>
                    </a:p>
                  </a:txBody>
                  <a:tcPr anchor="ctr"/>
                </a:tc>
                <a:tc>
                  <a:txBody>
                    <a:bodyPr/>
                    <a:lstStyle/>
                    <a:p>
                      <a:pPr algn="ctr"/>
                      <a:r>
                        <a:rPr lang="en-US" sz="1100" dirty="0"/>
                        <a:t>-0.181</a:t>
                      </a:r>
                    </a:p>
                  </a:txBody>
                  <a:tcPr anchor="ctr"/>
                </a:tc>
                <a:tc>
                  <a:txBody>
                    <a:bodyPr/>
                    <a:lstStyle/>
                    <a:p>
                      <a:pPr algn="ctr"/>
                      <a:r>
                        <a:rPr lang="en-US" sz="1100" dirty="0"/>
                        <a:t>-0.026</a:t>
                      </a:r>
                    </a:p>
                  </a:txBody>
                  <a:tcPr anchor="ctr"/>
                </a:tc>
                <a:tc>
                  <a:txBody>
                    <a:bodyPr/>
                    <a:lstStyle/>
                    <a:p>
                      <a:pPr algn="ctr"/>
                      <a:r>
                        <a:rPr lang="en-US" sz="1100" dirty="0"/>
                        <a:t>0.498</a:t>
                      </a:r>
                    </a:p>
                  </a:txBody>
                  <a:tcPr anchor="ctr"/>
                </a:tc>
                <a:extLst>
                  <a:ext uri="{0D108BD9-81ED-4DB2-BD59-A6C34878D82A}">
                    <a16:rowId xmlns:a16="http://schemas.microsoft.com/office/drawing/2014/main" val="612860694"/>
                  </a:ext>
                </a:extLst>
              </a:tr>
              <a:tr h="395679">
                <a:tc>
                  <a:txBody>
                    <a:bodyPr/>
                    <a:lstStyle/>
                    <a:p>
                      <a:pPr algn="ctr"/>
                      <a:r>
                        <a:rPr lang="en-US" sz="1100" dirty="0"/>
                        <a:t>Individual 2</a:t>
                      </a:r>
                    </a:p>
                  </a:txBody>
                  <a:tcPr anchor="ctr"/>
                </a:tc>
                <a:tc>
                  <a:txBody>
                    <a:bodyPr/>
                    <a:lstStyle/>
                    <a:p>
                      <a:pPr algn="ctr"/>
                      <a:r>
                        <a:rPr lang="en-US" sz="1100" dirty="0"/>
                        <a:t>-0.526</a:t>
                      </a:r>
                    </a:p>
                  </a:txBody>
                  <a:tcPr anchor="ctr"/>
                </a:tc>
                <a:tc>
                  <a:txBody>
                    <a:bodyPr/>
                    <a:lstStyle/>
                    <a:p>
                      <a:pPr algn="ctr"/>
                      <a:r>
                        <a:rPr lang="en-US" sz="1100" dirty="0"/>
                        <a:t>1.271</a:t>
                      </a:r>
                    </a:p>
                  </a:txBody>
                  <a:tcPr anchor="ctr"/>
                </a:tc>
                <a:tc>
                  <a:txBody>
                    <a:bodyPr/>
                    <a:lstStyle/>
                    <a:p>
                      <a:pPr algn="ctr"/>
                      <a:r>
                        <a:rPr lang="en-US" sz="1100" dirty="0"/>
                        <a:t>0.307</a:t>
                      </a:r>
                    </a:p>
                  </a:txBody>
                  <a:tcPr anchor="ctr"/>
                </a:tc>
                <a:tc>
                  <a:txBody>
                    <a:bodyPr/>
                    <a:lstStyle/>
                    <a:p>
                      <a:pPr algn="ctr"/>
                      <a:r>
                        <a:rPr lang="en-US" sz="1100" dirty="0"/>
                        <a:t>0.105</a:t>
                      </a:r>
                    </a:p>
                  </a:txBody>
                  <a:tcPr anchor="ctr"/>
                </a:tc>
                <a:tc>
                  <a:txBody>
                    <a:bodyPr/>
                    <a:lstStyle/>
                    <a:p>
                      <a:pPr algn="ctr"/>
                      <a:r>
                        <a:rPr lang="en-US" sz="1100" dirty="0"/>
                        <a:t>-1.157</a:t>
                      </a:r>
                    </a:p>
                  </a:txBody>
                  <a:tcPr anchor="ctr"/>
                </a:tc>
                <a:extLst>
                  <a:ext uri="{0D108BD9-81ED-4DB2-BD59-A6C34878D82A}">
                    <a16:rowId xmlns:a16="http://schemas.microsoft.com/office/drawing/2014/main" val="3817050502"/>
                  </a:ext>
                </a:extLst>
              </a:tr>
              <a:tr h="395679">
                <a:tc>
                  <a:txBody>
                    <a:bodyPr/>
                    <a:lstStyle/>
                    <a:p>
                      <a:pPr algn="ctr"/>
                      <a:r>
                        <a:rPr lang="en-US" sz="1100" dirty="0"/>
                        <a:t>Individual 3</a:t>
                      </a:r>
                    </a:p>
                  </a:txBody>
                  <a:tcPr anchor="ctr"/>
                </a:tc>
                <a:tc>
                  <a:txBody>
                    <a:bodyPr/>
                    <a:lstStyle/>
                    <a:p>
                      <a:pPr algn="ctr"/>
                      <a:r>
                        <a:rPr lang="en-US" sz="1100" dirty="0"/>
                        <a:t>-0.181</a:t>
                      </a:r>
                    </a:p>
                  </a:txBody>
                  <a:tcPr anchor="ctr"/>
                </a:tc>
                <a:tc>
                  <a:txBody>
                    <a:bodyPr/>
                    <a:lstStyle/>
                    <a:p>
                      <a:pPr algn="ctr"/>
                      <a:r>
                        <a:rPr lang="en-US" sz="1100" dirty="0"/>
                        <a:t>0.307</a:t>
                      </a:r>
                    </a:p>
                  </a:txBody>
                  <a:tcPr anchor="ctr"/>
                </a:tc>
                <a:tc>
                  <a:txBody>
                    <a:bodyPr/>
                    <a:lstStyle/>
                    <a:p>
                      <a:pPr algn="ctr"/>
                      <a:r>
                        <a:rPr lang="en-US" sz="1100" dirty="0"/>
                        <a:t>0.236</a:t>
                      </a:r>
                    </a:p>
                  </a:txBody>
                  <a:tcPr anchor="ctr"/>
                </a:tc>
                <a:tc>
                  <a:txBody>
                    <a:bodyPr/>
                    <a:lstStyle/>
                    <a:p>
                      <a:pPr algn="ctr"/>
                      <a:r>
                        <a:rPr lang="en-US" sz="1100" dirty="0"/>
                        <a:t>-0.026</a:t>
                      </a:r>
                    </a:p>
                  </a:txBody>
                  <a:tcPr anchor="ctr"/>
                </a:tc>
                <a:tc>
                  <a:txBody>
                    <a:bodyPr/>
                    <a:lstStyle/>
                    <a:p>
                      <a:pPr algn="ctr"/>
                      <a:r>
                        <a:rPr lang="en-US" sz="1100" dirty="0"/>
                        <a:t>-0.336</a:t>
                      </a:r>
                    </a:p>
                  </a:txBody>
                  <a:tcPr anchor="ctr"/>
                </a:tc>
                <a:extLst>
                  <a:ext uri="{0D108BD9-81ED-4DB2-BD59-A6C34878D82A}">
                    <a16:rowId xmlns:a16="http://schemas.microsoft.com/office/drawing/2014/main" val="4061852596"/>
                  </a:ext>
                </a:extLst>
              </a:tr>
              <a:tr h="395679">
                <a:tc>
                  <a:txBody>
                    <a:bodyPr/>
                    <a:lstStyle/>
                    <a:p>
                      <a:pPr algn="ctr"/>
                      <a:r>
                        <a:rPr lang="en-US" sz="1100" dirty="0"/>
                        <a:t>Individual 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t>-0.026</a:t>
                      </a:r>
                    </a:p>
                  </a:txBody>
                  <a:tcPr anchor="ctr"/>
                </a:tc>
                <a:tc>
                  <a:txBody>
                    <a:bodyPr/>
                    <a:lstStyle/>
                    <a:p>
                      <a:pPr algn="ctr"/>
                      <a:r>
                        <a:rPr lang="en-US" sz="1100" dirty="0"/>
                        <a:t>0.105</a:t>
                      </a:r>
                    </a:p>
                  </a:txBody>
                  <a:tcPr anchor="ctr"/>
                </a:tc>
                <a:tc>
                  <a:txBody>
                    <a:bodyPr/>
                    <a:lstStyle/>
                    <a:p>
                      <a:pPr algn="ctr"/>
                      <a:r>
                        <a:rPr lang="en-US" sz="1100" dirty="0"/>
                        <a:t>-0.026</a:t>
                      </a:r>
                    </a:p>
                  </a:txBody>
                  <a:tcPr anchor="ctr"/>
                </a:tc>
                <a:tc>
                  <a:txBody>
                    <a:bodyPr/>
                    <a:lstStyle/>
                    <a:p>
                      <a:pPr algn="ctr"/>
                      <a:r>
                        <a:rPr lang="en-US" sz="1100" dirty="0"/>
                        <a:t>0.605</a:t>
                      </a:r>
                    </a:p>
                  </a:txBody>
                  <a:tcPr anchor="ctr"/>
                </a:tc>
                <a:tc>
                  <a:txBody>
                    <a:bodyPr/>
                    <a:lstStyle/>
                    <a:p>
                      <a:pPr algn="ctr"/>
                      <a:r>
                        <a:rPr lang="en-US" sz="1100" dirty="0"/>
                        <a:t>-0.657</a:t>
                      </a:r>
                    </a:p>
                  </a:txBody>
                  <a:tcPr anchor="ctr"/>
                </a:tc>
                <a:extLst>
                  <a:ext uri="{0D108BD9-81ED-4DB2-BD59-A6C34878D82A}">
                    <a16:rowId xmlns:a16="http://schemas.microsoft.com/office/drawing/2014/main" val="1350519049"/>
                  </a:ext>
                </a:extLst>
              </a:tr>
              <a:tr h="395679">
                <a:tc>
                  <a:txBody>
                    <a:bodyPr/>
                    <a:lstStyle/>
                    <a:p>
                      <a:pPr algn="ctr"/>
                      <a:r>
                        <a:rPr lang="en-US" sz="1100" dirty="0"/>
                        <a:t>Individual 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t>0.498</a:t>
                      </a:r>
                    </a:p>
                  </a:txBody>
                  <a:tcPr anchor="ctr"/>
                </a:tc>
                <a:tc>
                  <a:txBody>
                    <a:bodyPr/>
                    <a:lstStyle/>
                    <a:p>
                      <a:pPr algn="ctr"/>
                      <a:r>
                        <a:rPr lang="en-US" sz="1100" dirty="0"/>
                        <a:t>-1.157</a:t>
                      </a:r>
                    </a:p>
                  </a:txBody>
                  <a:tcPr anchor="ctr"/>
                </a:tc>
                <a:tc>
                  <a:txBody>
                    <a:bodyPr/>
                    <a:lstStyle/>
                    <a:p>
                      <a:pPr algn="ctr"/>
                      <a:r>
                        <a:rPr lang="en-US" sz="1100" dirty="0"/>
                        <a:t>-0.336</a:t>
                      </a:r>
                    </a:p>
                  </a:txBody>
                  <a:tcPr anchor="ctr"/>
                </a:tc>
                <a:tc>
                  <a:txBody>
                    <a:bodyPr/>
                    <a:lstStyle/>
                    <a:p>
                      <a:pPr algn="ctr"/>
                      <a:r>
                        <a:rPr lang="en-US" sz="1100" dirty="0"/>
                        <a:t>-0.657</a:t>
                      </a:r>
                    </a:p>
                  </a:txBody>
                  <a:tcPr anchor="ctr"/>
                </a:tc>
                <a:tc>
                  <a:txBody>
                    <a:bodyPr/>
                    <a:lstStyle/>
                    <a:p>
                      <a:pPr algn="ctr"/>
                      <a:r>
                        <a:rPr lang="en-US" sz="1100" dirty="0"/>
                        <a:t>1.652</a:t>
                      </a:r>
                    </a:p>
                  </a:txBody>
                  <a:tcPr anchor="ctr"/>
                </a:tc>
                <a:extLst>
                  <a:ext uri="{0D108BD9-81ED-4DB2-BD59-A6C34878D82A}">
                    <a16:rowId xmlns:a16="http://schemas.microsoft.com/office/drawing/2014/main" val="3523511550"/>
                  </a:ext>
                </a:extLst>
              </a:tr>
            </a:tbl>
          </a:graphicData>
        </a:graphic>
      </p:graphicFrame>
      <p:sp>
        <p:nvSpPr>
          <p:cNvPr id="23" name="TextBox 22">
            <a:extLst>
              <a:ext uri="{FF2B5EF4-FFF2-40B4-BE49-F238E27FC236}">
                <a16:creationId xmlns:a16="http://schemas.microsoft.com/office/drawing/2014/main" id="{CCDEE876-363E-A78B-31B4-EC0F93396428}"/>
              </a:ext>
            </a:extLst>
          </p:cNvPr>
          <p:cNvSpPr txBox="1"/>
          <p:nvPr/>
        </p:nvSpPr>
        <p:spPr>
          <a:xfrm>
            <a:off x="3018715" y="5575377"/>
            <a:ext cx="3192284" cy="369332"/>
          </a:xfrm>
          <a:prstGeom prst="rect">
            <a:avLst/>
          </a:prstGeom>
          <a:noFill/>
        </p:spPr>
        <p:txBody>
          <a:bodyPr wrap="none" rtlCol="0">
            <a:spAutoFit/>
          </a:bodyPr>
          <a:lstStyle/>
          <a:p>
            <a:r>
              <a:rPr lang="en-US" b="1" dirty="0"/>
              <a:t>Genetic Relationship Matrix (G)</a:t>
            </a:r>
          </a:p>
        </p:txBody>
      </p:sp>
      <p:sp>
        <p:nvSpPr>
          <p:cNvPr id="6" name="Rounded Rectangle 5">
            <a:extLst>
              <a:ext uri="{FF2B5EF4-FFF2-40B4-BE49-F238E27FC236}">
                <a16:creationId xmlns:a16="http://schemas.microsoft.com/office/drawing/2014/main" id="{27578F8D-A2C1-DABE-AAD7-D1F326BC5EB9}"/>
              </a:ext>
            </a:extLst>
          </p:cNvPr>
          <p:cNvSpPr/>
          <p:nvPr/>
        </p:nvSpPr>
        <p:spPr>
          <a:xfrm>
            <a:off x="1442906" y="6877374"/>
            <a:ext cx="1086395" cy="696635"/>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16D2258-9373-7D76-EF9F-C9CEE77F9932}"/>
                  </a:ext>
                </a:extLst>
              </p:cNvPr>
              <p:cNvSpPr txBox="1"/>
              <p:nvPr/>
            </p:nvSpPr>
            <p:spPr>
              <a:xfrm>
                <a:off x="1406365" y="6867675"/>
                <a:ext cx="1122936" cy="64645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𝑮</m:t>
                      </m:r>
                      <m:r>
                        <a:rPr lang="en-US" b="1" i="1" smtClean="0">
                          <a:latin typeface="Cambria Math" panose="02040503050406030204" pitchFamily="18" charset="0"/>
                        </a:rPr>
                        <m:t>=</m:t>
                      </m:r>
                      <m:f>
                        <m:fPr>
                          <m:ctrlPr>
                            <a:rPr lang="en-US" b="1" i="1" smtClean="0">
                              <a:latin typeface="Cambria Math" panose="02040503050406030204" pitchFamily="18" charset="0"/>
                            </a:rPr>
                          </m:ctrlPr>
                        </m:fPr>
                        <m:num>
                          <m:sSup>
                            <m:sSupPr>
                              <m:ctrlPr>
                                <a:rPr lang="en-US" b="1" i="1" smtClean="0">
                                  <a:latin typeface="Cambria Math" panose="02040503050406030204" pitchFamily="18" charset="0"/>
                                </a:rPr>
                              </m:ctrlPr>
                            </m:sSupPr>
                            <m:e>
                              <m:r>
                                <a:rPr lang="en-US" b="1" i="1">
                                  <a:latin typeface="Cambria Math" panose="02040503050406030204" pitchFamily="18" charset="0"/>
                                </a:rPr>
                                <m:t>𝑿</m:t>
                              </m:r>
                              <m:r>
                                <a:rPr lang="en-US" b="1" i="1" smtClean="0">
                                  <a:latin typeface="Cambria Math" panose="02040503050406030204" pitchFamily="18" charset="0"/>
                                </a:rPr>
                                <m:t>𝑿</m:t>
                              </m:r>
                            </m:e>
                            <m:sup>
                              <m:r>
                                <a:rPr lang="en-US" b="1" i="1" smtClean="0">
                                  <a:latin typeface="Cambria Math" panose="02040503050406030204" pitchFamily="18" charset="0"/>
                                </a:rPr>
                                <m:t>𝑻</m:t>
                              </m:r>
                            </m:sup>
                          </m:sSup>
                        </m:num>
                        <m:den>
                          <m:r>
                            <a:rPr lang="en-US" b="1" i="1" smtClean="0">
                              <a:latin typeface="Cambria Math" panose="02040503050406030204" pitchFamily="18" charset="0"/>
                            </a:rPr>
                            <m:t>𝑴</m:t>
                          </m:r>
                        </m:den>
                      </m:f>
                    </m:oMath>
                  </m:oMathPara>
                </a14:m>
                <a:endParaRPr lang="en-US" b="1" dirty="0"/>
              </a:p>
            </p:txBody>
          </p:sp>
        </mc:Choice>
        <mc:Fallback xmlns="">
          <p:sp>
            <p:nvSpPr>
              <p:cNvPr id="10" name="TextBox 9">
                <a:extLst>
                  <a:ext uri="{FF2B5EF4-FFF2-40B4-BE49-F238E27FC236}">
                    <a16:creationId xmlns:a16="http://schemas.microsoft.com/office/drawing/2014/main" id="{116D2258-9373-7D76-EF9F-C9CEE77F9932}"/>
                  </a:ext>
                </a:extLst>
              </p:cNvPr>
              <p:cNvSpPr txBox="1">
                <a:spLocks noRot="1" noChangeAspect="1" noMove="1" noResize="1" noEditPoints="1" noAdjustHandles="1" noChangeArrowheads="1" noChangeShapeType="1" noTextEdit="1"/>
              </p:cNvSpPr>
              <p:nvPr/>
            </p:nvSpPr>
            <p:spPr>
              <a:xfrm>
                <a:off x="1406365" y="6867675"/>
                <a:ext cx="1122936" cy="646459"/>
              </a:xfrm>
              <a:prstGeom prst="rect">
                <a:avLst/>
              </a:prstGeom>
              <a:blipFill>
                <a:blip r:embed="rId12"/>
                <a:stretch>
                  <a:fillRect b="-5769"/>
                </a:stretch>
              </a:blipFill>
            </p:spPr>
            <p:txBody>
              <a:bodyPr/>
              <a:lstStyle/>
              <a:p>
                <a:r>
                  <a:rPr lang="en-US">
                    <a:noFill/>
                  </a:rPr>
                  <a:t> </a:t>
                </a:r>
              </a:p>
            </p:txBody>
          </p:sp>
        </mc:Fallback>
      </mc:AlternateContent>
    </p:spTree>
    <p:extLst>
      <p:ext uri="{BB962C8B-B14F-4D97-AF65-F5344CB8AC3E}">
        <p14:creationId xmlns:p14="http://schemas.microsoft.com/office/powerpoint/2010/main" val="1717174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ounded Rectangle 56">
            <a:extLst>
              <a:ext uri="{FF2B5EF4-FFF2-40B4-BE49-F238E27FC236}">
                <a16:creationId xmlns:a16="http://schemas.microsoft.com/office/drawing/2014/main" id="{46CF7A03-4C92-B025-75B5-613B0054C4B2}"/>
              </a:ext>
            </a:extLst>
          </p:cNvPr>
          <p:cNvSpPr/>
          <p:nvPr/>
        </p:nvSpPr>
        <p:spPr>
          <a:xfrm>
            <a:off x="4718458" y="788652"/>
            <a:ext cx="3741362" cy="318760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Rounded Rectangle 1">
            <a:extLst>
              <a:ext uri="{FF2B5EF4-FFF2-40B4-BE49-F238E27FC236}">
                <a16:creationId xmlns:a16="http://schemas.microsoft.com/office/drawing/2014/main" id="{47F16303-8982-EE8C-7D78-1466CBC5E774}"/>
              </a:ext>
            </a:extLst>
          </p:cNvPr>
          <p:cNvSpPr/>
          <p:nvPr/>
        </p:nvSpPr>
        <p:spPr>
          <a:xfrm>
            <a:off x="679376" y="4527359"/>
            <a:ext cx="7906211" cy="365404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91542E76-FFF2-AB24-44A9-EBB13578D4CB}"/>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Single Marker Linear Regression and OLS</a:t>
            </a:r>
          </a:p>
        </p:txBody>
      </p:sp>
      <p:sp>
        <p:nvSpPr>
          <p:cNvPr id="9" name="Rounded Rectangle 8">
            <a:extLst>
              <a:ext uri="{FF2B5EF4-FFF2-40B4-BE49-F238E27FC236}">
                <a16:creationId xmlns:a16="http://schemas.microsoft.com/office/drawing/2014/main" id="{D1945AAA-5D87-E427-4324-CFFB0AD01246}"/>
              </a:ext>
            </a:extLst>
          </p:cNvPr>
          <p:cNvSpPr/>
          <p:nvPr/>
        </p:nvSpPr>
        <p:spPr>
          <a:xfrm>
            <a:off x="786149" y="788653"/>
            <a:ext cx="3568981" cy="318760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0" name="TextBox 9">
            <a:extLst>
              <a:ext uri="{FF2B5EF4-FFF2-40B4-BE49-F238E27FC236}">
                <a16:creationId xmlns:a16="http://schemas.microsoft.com/office/drawing/2014/main" id="{ECA50362-9EF5-38FE-E9FF-A24FC49BF568}"/>
              </a:ext>
            </a:extLst>
          </p:cNvPr>
          <p:cNvSpPr txBox="1"/>
          <p:nvPr/>
        </p:nvSpPr>
        <p:spPr>
          <a:xfrm>
            <a:off x="341399" y="969903"/>
            <a:ext cx="4475988" cy="369332"/>
          </a:xfrm>
          <a:prstGeom prst="rect">
            <a:avLst/>
          </a:prstGeom>
          <a:noFill/>
        </p:spPr>
        <p:txBody>
          <a:bodyPr wrap="square" rtlCol="0" anchor="ctr">
            <a:spAutoFit/>
          </a:bodyPr>
          <a:lstStyle/>
          <a:p>
            <a:pPr algn="ctr"/>
            <a:r>
              <a:rPr lang="en-US" b="1" dirty="0"/>
              <a:t>Single Variant Regression</a:t>
            </a:r>
          </a:p>
        </p:txBody>
      </p:sp>
      <p:sp>
        <p:nvSpPr>
          <p:cNvPr id="18" name="Rounded Rectangle 17">
            <a:extLst>
              <a:ext uri="{FF2B5EF4-FFF2-40B4-BE49-F238E27FC236}">
                <a16:creationId xmlns:a16="http://schemas.microsoft.com/office/drawing/2014/main" id="{1E309D4E-789B-D918-E065-B551B2B34C48}"/>
              </a:ext>
            </a:extLst>
          </p:cNvPr>
          <p:cNvSpPr/>
          <p:nvPr/>
        </p:nvSpPr>
        <p:spPr>
          <a:xfrm>
            <a:off x="940992" y="1395303"/>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TextBox 18">
            <a:extLst>
              <a:ext uri="{FF2B5EF4-FFF2-40B4-BE49-F238E27FC236}">
                <a16:creationId xmlns:a16="http://schemas.microsoft.com/office/drawing/2014/main" id="{7BB31A0D-5C03-B87F-145E-6D738D9AC999}"/>
              </a:ext>
            </a:extLst>
          </p:cNvPr>
          <p:cNvSpPr txBox="1"/>
          <p:nvPr/>
        </p:nvSpPr>
        <p:spPr>
          <a:xfrm>
            <a:off x="1380742" y="2138997"/>
            <a:ext cx="300082" cy="369332"/>
          </a:xfrm>
          <a:prstGeom prst="rect">
            <a:avLst/>
          </a:prstGeom>
          <a:noFill/>
        </p:spPr>
        <p:txBody>
          <a:bodyPr wrap="none" rtlCol="0">
            <a:spAutoFit/>
          </a:bodyPr>
          <a:lstStyle/>
          <a:p>
            <a:r>
              <a:rPr lang="en-US" dirty="0"/>
              <a:t>=</a:t>
            </a:r>
          </a:p>
        </p:txBody>
      </p:sp>
      <p:sp>
        <p:nvSpPr>
          <p:cNvPr id="20" name="Rounded Rectangle 19">
            <a:extLst>
              <a:ext uri="{FF2B5EF4-FFF2-40B4-BE49-F238E27FC236}">
                <a16:creationId xmlns:a16="http://schemas.microsoft.com/office/drawing/2014/main" id="{4CD0D2A1-9F83-C196-6174-A667D52F2C73}"/>
              </a:ext>
            </a:extLst>
          </p:cNvPr>
          <p:cNvSpPr/>
          <p:nvPr/>
        </p:nvSpPr>
        <p:spPr>
          <a:xfrm>
            <a:off x="1890227" y="1395303"/>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21" name="Rounded Rectangle 20">
                <a:extLst>
                  <a:ext uri="{FF2B5EF4-FFF2-40B4-BE49-F238E27FC236}">
                    <a16:creationId xmlns:a16="http://schemas.microsoft.com/office/drawing/2014/main" id="{E8130970-1FF4-5E40-9281-96412FDE2B2B}"/>
                  </a:ext>
                </a:extLst>
              </p:cNvPr>
              <p:cNvSpPr/>
              <p:nvPr/>
            </p:nvSpPr>
            <p:spPr>
              <a:xfrm>
                <a:off x="3447436" y="1394656"/>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𝜀</m:t>
                      </m:r>
                    </m:oMath>
                  </m:oMathPara>
                </a14:m>
                <a:endParaRPr lang="en-US" dirty="0">
                  <a:solidFill>
                    <a:schemeClr val="tx1"/>
                  </a:solidFill>
                </a:endParaRPr>
              </a:p>
            </p:txBody>
          </p:sp>
        </mc:Choice>
        <mc:Fallback xmlns="">
          <p:sp>
            <p:nvSpPr>
              <p:cNvPr id="21" name="Rounded Rectangle 20">
                <a:extLst>
                  <a:ext uri="{FF2B5EF4-FFF2-40B4-BE49-F238E27FC236}">
                    <a16:creationId xmlns:a16="http://schemas.microsoft.com/office/drawing/2014/main" id="{E8130970-1FF4-5E40-9281-96412FDE2B2B}"/>
                  </a:ext>
                </a:extLst>
              </p:cNvPr>
              <p:cNvSpPr>
                <a:spLocks noRot="1" noChangeAspect="1" noMove="1" noResize="1" noEditPoints="1" noAdjustHandles="1" noChangeArrowheads="1" noChangeShapeType="1" noTextEdit="1"/>
              </p:cNvSpPr>
              <p:nvPr/>
            </p:nvSpPr>
            <p:spPr>
              <a:xfrm>
                <a:off x="3447436" y="1394656"/>
                <a:ext cx="286187" cy="1856721"/>
              </a:xfrm>
              <a:prstGeom prst="roundRect">
                <a:avLst/>
              </a:prstGeom>
              <a:blipFill>
                <a:blip r:embed="rId2"/>
                <a:stretch>
                  <a:fillRect/>
                </a:stretch>
              </a:blipFill>
              <a:ln>
                <a:solidFill>
                  <a:schemeClr val="bg1">
                    <a:lumMod val="65000"/>
                  </a:schemeClr>
                </a:solidFill>
              </a:ln>
            </p:spPr>
            <p:txBody>
              <a:bodyPr/>
              <a:lstStyle/>
              <a:p>
                <a:r>
                  <a:rPr lang="en-US">
                    <a:noFill/>
                  </a:rPr>
                  <a:t> </a:t>
                </a:r>
              </a:p>
            </p:txBody>
          </p:sp>
        </mc:Fallback>
      </mc:AlternateContent>
      <p:sp>
        <p:nvSpPr>
          <p:cNvPr id="23" name="TextBox 22">
            <a:extLst>
              <a:ext uri="{FF2B5EF4-FFF2-40B4-BE49-F238E27FC236}">
                <a16:creationId xmlns:a16="http://schemas.microsoft.com/office/drawing/2014/main" id="{927903E3-F464-04DF-A692-078C4085A8BE}"/>
              </a:ext>
            </a:extLst>
          </p:cNvPr>
          <p:cNvSpPr txBox="1"/>
          <p:nvPr/>
        </p:nvSpPr>
        <p:spPr>
          <a:xfrm>
            <a:off x="3051431" y="2138996"/>
            <a:ext cx="300082"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B1157A8-9D2D-3C91-724A-4CDA38177C10}"/>
                  </a:ext>
                </a:extLst>
              </p:cNvPr>
              <p:cNvSpPr txBox="1"/>
              <p:nvPr/>
            </p:nvSpPr>
            <p:spPr>
              <a:xfrm>
                <a:off x="930303" y="3362220"/>
                <a:ext cx="450439"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Trait</a:t>
                </a:r>
              </a:p>
            </p:txBody>
          </p:sp>
        </mc:Choice>
        <mc:Fallback xmlns="">
          <p:sp>
            <p:nvSpPr>
              <p:cNvPr id="24" name="TextBox 23">
                <a:extLst>
                  <a:ext uri="{FF2B5EF4-FFF2-40B4-BE49-F238E27FC236}">
                    <a16:creationId xmlns:a16="http://schemas.microsoft.com/office/drawing/2014/main" id="{DB1157A8-9D2D-3C91-724A-4CDA38177C10}"/>
                  </a:ext>
                </a:extLst>
              </p:cNvPr>
              <p:cNvSpPr txBox="1">
                <a:spLocks noRot="1" noChangeAspect="1" noMove="1" noResize="1" noEditPoints="1" noAdjustHandles="1" noChangeArrowheads="1" noChangeShapeType="1" noTextEdit="1"/>
              </p:cNvSpPr>
              <p:nvPr/>
            </p:nvSpPr>
            <p:spPr>
              <a:xfrm>
                <a:off x="930303" y="3362220"/>
                <a:ext cx="450439" cy="400110"/>
              </a:xfrm>
              <a:prstGeom prst="rect">
                <a:avLst/>
              </a:prstGeom>
              <a:blipFill>
                <a:blip r:embed="rId3"/>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DE7B27FA-5C6E-0D10-5436-2152EBCC6E13}"/>
                  </a:ext>
                </a:extLst>
              </p:cNvPr>
              <p:cNvSpPr txBox="1"/>
              <p:nvPr/>
            </p:nvSpPr>
            <p:spPr>
              <a:xfrm>
                <a:off x="1577756" y="3362220"/>
                <a:ext cx="745310"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i="1">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Genotype</a:t>
                </a:r>
              </a:p>
            </p:txBody>
          </p:sp>
        </mc:Choice>
        <mc:Fallback xmlns="">
          <p:sp>
            <p:nvSpPr>
              <p:cNvPr id="25" name="TextBox 24">
                <a:extLst>
                  <a:ext uri="{FF2B5EF4-FFF2-40B4-BE49-F238E27FC236}">
                    <a16:creationId xmlns:a16="http://schemas.microsoft.com/office/drawing/2014/main" id="{DE7B27FA-5C6E-0D10-5436-2152EBCC6E13}"/>
                  </a:ext>
                </a:extLst>
              </p:cNvPr>
              <p:cNvSpPr txBox="1">
                <a:spLocks noRot="1" noChangeAspect="1" noMove="1" noResize="1" noEditPoints="1" noAdjustHandles="1" noChangeArrowheads="1" noChangeShapeType="1" noTextEdit="1"/>
              </p:cNvSpPr>
              <p:nvPr/>
            </p:nvSpPr>
            <p:spPr>
              <a:xfrm>
                <a:off x="1577756" y="3362220"/>
                <a:ext cx="745310" cy="400110"/>
              </a:xfrm>
              <a:prstGeom prst="rect">
                <a:avLst/>
              </a:prstGeom>
              <a:blipFill>
                <a:blip r:embed="rId4"/>
                <a:stretch>
                  <a:fillRect b="-6061"/>
                </a:stretch>
              </a:blipFill>
            </p:spPr>
            <p:txBody>
              <a:bodyPr/>
              <a:lstStyle/>
              <a:p>
                <a:r>
                  <a:rPr lang="en-US">
                    <a:noFill/>
                  </a:rPr>
                  <a:t> </a:t>
                </a:r>
              </a:p>
            </p:txBody>
          </p:sp>
        </mc:Fallback>
      </mc:AlternateContent>
      <p:sp>
        <p:nvSpPr>
          <p:cNvPr id="26" name="TextBox 25">
            <a:extLst>
              <a:ext uri="{FF2B5EF4-FFF2-40B4-BE49-F238E27FC236}">
                <a16:creationId xmlns:a16="http://schemas.microsoft.com/office/drawing/2014/main" id="{4AF686E6-BC57-0CA3-4CB5-09D65579E03E}"/>
              </a:ext>
            </a:extLst>
          </p:cNvPr>
          <p:cNvSpPr txBox="1"/>
          <p:nvPr/>
        </p:nvSpPr>
        <p:spPr>
          <a:xfrm>
            <a:off x="2216497" y="3365184"/>
            <a:ext cx="1001682" cy="553998"/>
          </a:xfrm>
          <a:prstGeom prst="rect">
            <a:avLst/>
          </a:prstGeom>
          <a:noFill/>
        </p:spPr>
        <p:txBody>
          <a:bodyPr wrap="square" rtlCol="0">
            <a:spAutoFit/>
          </a:bodyPr>
          <a:lstStyle/>
          <a:p>
            <a:pPr algn="ctr"/>
            <a:r>
              <a:rPr lang="en-US" sz="1000" dirty="0"/>
              <a:t>scalar</a:t>
            </a:r>
          </a:p>
          <a:p>
            <a:pPr algn="ctr"/>
            <a:r>
              <a:rPr lang="en-US" sz="1000" dirty="0"/>
              <a:t>Genetic</a:t>
            </a:r>
          </a:p>
          <a:p>
            <a:pPr algn="ctr"/>
            <a:r>
              <a:rPr lang="en-US" sz="1000" dirty="0"/>
              <a:t>Effect</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173A43FF-E2AB-654B-BBE1-70D1FE8878FF}"/>
                  </a:ext>
                </a:extLst>
              </p:cNvPr>
              <p:cNvSpPr txBox="1"/>
              <p:nvPr/>
            </p:nvSpPr>
            <p:spPr>
              <a:xfrm>
                <a:off x="3271334" y="3362220"/>
                <a:ext cx="745310"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Error</a:t>
                </a:r>
              </a:p>
            </p:txBody>
          </p:sp>
        </mc:Choice>
        <mc:Fallback xmlns="">
          <p:sp>
            <p:nvSpPr>
              <p:cNvPr id="28" name="TextBox 27">
                <a:extLst>
                  <a:ext uri="{FF2B5EF4-FFF2-40B4-BE49-F238E27FC236}">
                    <a16:creationId xmlns:a16="http://schemas.microsoft.com/office/drawing/2014/main" id="{173A43FF-E2AB-654B-BBE1-70D1FE8878FF}"/>
                  </a:ext>
                </a:extLst>
              </p:cNvPr>
              <p:cNvSpPr txBox="1">
                <a:spLocks noRot="1" noChangeAspect="1" noMove="1" noResize="1" noEditPoints="1" noAdjustHandles="1" noChangeArrowheads="1" noChangeShapeType="1" noTextEdit="1"/>
              </p:cNvSpPr>
              <p:nvPr/>
            </p:nvSpPr>
            <p:spPr>
              <a:xfrm>
                <a:off x="3271334" y="3362220"/>
                <a:ext cx="745310" cy="400110"/>
              </a:xfrm>
              <a:prstGeom prst="rect">
                <a:avLst/>
              </a:prstGeom>
              <a:blipFill>
                <a:blip r:embed="rId5"/>
                <a:stretch>
                  <a:fillRect b="-6061"/>
                </a:stretch>
              </a:blipFill>
            </p:spPr>
            <p:txBody>
              <a:bodyPr/>
              <a:lstStyle/>
              <a:p>
                <a:r>
                  <a:rPr lang="en-US">
                    <a:noFill/>
                  </a:rPr>
                  <a:t> </a:t>
                </a:r>
              </a:p>
            </p:txBody>
          </p:sp>
        </mc:Fallback>
      </mc:AlternateContent>
      <p:grpSp>
        <p:nvGrpSpPr>
          <p:cNvPr id="37" name="Group 36">
            <a:extLst>
              <a:ext uri="{FF2B5EF4-FFF2-40B4-BE49-F238E27FC236}">
                <a16:creationId xmlns:a16="http://schemas.microsoft.com/office/drawing/2014/main" id="{34DA3C6F-D385-C4E4-2D2C-C2D803B5999B}"/>
              </a:ext>
            </a:extLst>
          </p:cNvPr>
          <p:cNvGrpSpPr/>
          <p:nvPr/>
        </p:nvGrpSpPr>
        <p:grpSpPr>
          <a:xfrm>
            <a:off x="2495146" y="2138995"/>
            <a:ext cx="490169" cy="379843"/>
            <a:chOff x="4744080" y="2138995"/>
            <a:chExt cx="490169" cy="379843"/>
          </a:xfrm>
        </p:grpSpPr>
        <p:sp>
          <p:nvSpPr>
            <p:cNvPr id="22" name="Rounded Rectangle 21">
              <a:extLst>
                <a:ext uri="{FF2B5EF4-FFF2-40B4-BE49-F238E27FC236}">
                  <a16:creationId xmlns:a16="http://schemas.microsoft.com/office/drawing/2014/main" id="{83C03071-FE89-D5D0-B1E5-69CB762979E9}"/>
                </a:ext>
              </a:extLst>
            </p:cNvPr>
            <p:cNvSpPr/>
            <p:nvPr/>
          </p:nvSpPr>
          <p:spPr>
            <a:xfrm>
              <a:off x="4828327" y="2177114"/>
              <a:ext cx="286187" cy="293097"/>
            </a:xfrm>
            <a:prstGeom prst="roundRect">
              <a:avLst/>
            </a:prstGeom>
            <a:solidFill>
              <a:schemeClr val="accent2">
                <a:lumMod val="75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12AB21CB-3C0B-0C46-E8FE-4FA81DB9261C}"/>
                    </a:ext>
                  </a:extLst>
                </p:cNvPr>
                <p:cNvSpPr txBox="1"/>
                <p:nvPr/>
              </p:nvSpPr>
              <p:spPr>
                <a:xfrm>
                  <a:off x="4744080" y="2138995"/>
                  <a:ext cx="490169" cy="3798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ea typeface="Cambria Math" panose="02040503050406030204" pitchFamily="18" charset="0"/>
                          </a:rPr>
                          <m:t>𝛽</m:t>
                        </m:r>
                      </m:oMath>
                    </m:oMathPara>
                  </a14:m>
                  <a:endParaRPr lang="en-US" dirty="0"/>
                </a:p>
              </p:txBody>
            </p:sp>
          </mc:Choice>
          <mc:Fallback xmlns="">
            <p:sp>
              <p:nvSpPr>
                <p:cNvPr id="30" name="TextBox 29">
                  <a:extLst>
                    <a:ext uri="{FF2B5EF4-FFF2-40B4-BE49-F238E27FC236}">
                      <a16:creationId xmlns:a16="http://schemas.microsoft.com/office/drawing/2014/main" id="{12AB21CB-3C0B-0C46-E8FE-4FA81DB9261C}"/>
                    </a:ext>
                  </a:extLst>
                </p:cNvPr>
                <p:cNvSpPr txBox="1">
                  <a:spLocks noRot="1" noChangeAspect="1" noMove="1" noResize="1" noEditPoints="1" noAdjustHandles="1" noChangeArrowheads="1" noChangeShapeType="1" noTextEdit="1"/>
                </p:cNvSpPr>
                <p:nvPr/>
              </p:nvSpPr>
              <p:spPr>
                <a:xfrm>
                  <a:off x="4744080" y="2138995"/>
                  <a:ext cx="490169" cy="379843"/>
                </a:xfrm>
                <a:prstGeom prst="rect">
                  <a:avLst/>
                </a:prstGeom>
                <a:blipFill>
                  <a:blip r:embed="rId6"/>
                  <a:stretch>
                    <a:fillRect b="-967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8EDF5CCD-C126-FF1D-CD9C-68EA0430E0BB}"/>
                  </a:ext>
                </a:extLst>
              </p:cNvPr>
              <p:cNvSpPr txBox="1"/>
              <p:nvPr/>
            </p:nvSpPr>
            <p:spPr>
              <a:xfrm>
                <a:off x="1604964" y="2127193"/>
                <a:ext cx="893237" cy="3916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𝑗</m:t>
                          </m:r>
                        </m:sub>
                      </m:sSub>
                    </m:oMath>
                  </m:oMathPara>
                </a14:m>
                <a:endParaRPr lang="en-US" dirty="0"/>
              </a:p>
            </p:txBody>
          </p:sp>
        </mc:Choice>
        <mc:Fallback xmlns="">
          <p:sp>
            <p:nvSpPr>
              <p:cNvPr id="32" name="TextBox 31">
                <a:extLst>
                  <a:ext uri="{FF2B5EF4-FFF2-40B4-BE49-F238E27FC236}">
                    <a16:creationId xmlns:a16="http://schemas.microsoft.com/office/drawing/2014/main" id="{8EDF5CCD-C126-FF1D-CD9C-68EA0430E0BB}"/>
                  </a:ext>
                </a:extLst>
              </p:cNvPr>
              <p:cNvSpPr txBox="1">
                <a:spLocks noRot="1" noChangeAspect="1" noMove="1" noResize="1" noEditPoints="1" noAdjustHandles="1" noChangeArrowheads="1" noChangeShapeType="1" noTextEdit="1"/>
              </p:cNvSpPr>
              <p:nvPr/>
            </p:nvSpPr>
            <p:spPr>
              <a:xfrm>
                <a:off x="1604964" y="2127193"/>
                <a:ext cx="893237" cy="391646"/>
              </a:xfrm>
              <a:prstGeom prst="rect">
                <a:avLst/>
              </a:prstGeom>
              <a:blipFill>
                <a:blip r:embed="rId7"/>
                <a:stretch>
                  <a:fillRect b="-9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2F777E7A-A44A-7EAB-5480-CD35E22EB1DB}"/>
                  </a:ext>
                </a:extLst>
              </p:cNvPr>
              <p:cNvSpPr txBox="1"/>
              <p:nvPr/>
            </p:nvSpPr>
            <p:spPr>
              <a:xfrm>
                <a:off x="803139" y="2151106"/>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34" name="TextBox 33">
                <a:extLst>
                  <a:ext uri="{FF2B5EF4-FFF2-40B4-BE49-F238E27FC236}">
                    <a16:creationId xmlns:a16="http://schemas.microsoft.com/office/drawing/2014/main" id="{2F777E7A-A44A-7EAB-5480-CD35E22EB1DB}"/>
                  </a:ext>
                </a:extLst>
              </p:cNvPr>
              <p:cNvSpPr txBox="1">
                <a:spLocks noRot="1" noChangeAspect="1" noMove="1" noResize="1" noEditPoints="1" noAdjustHandles="1" noChangeArrowheads="1" noChangeShapeType="1" noTextEdit="1"/>
              </p:cNvSpPr>
              <p:nvPr/>
            </p:nvSpPr>
            <p:spPr>
              <a:xfrm>
                <a:off x="803139" y="2151106"/>
                <a:ext cx="592422" cy="369332"/>
              </a:xfrm>
              <a:prstGeom prst="rect">
                <a:avLst/>
              </a:prstGeom>
              <a:blipFill>
                <a:blip r:embed="rId8"/>
                <a:stretch>
                  <a:fillRect/>
                </a:stretch>
              </a:blipFill>
            </p:spPr>
            <p:txBody>
              <a:bodyPr/>
              <a:lstStyle/>
              <a:p>
                <a:r>
                  <a:rPr lang="en-US">
                    <a:noFill/>
                  </a:rPr>
                  <a:t> </a:t>
                </a:r>
              </a:p>
            </p:txBody>
          </p:sp>
        </mc:Fallback>
      </mc:AlternateContent>
      <p:grpSp>
        <p:nvGrpSpPr>
          <p:cNvPr id="38" name="Group 37">
            <a:extLst>
              <a:ext uri="{FF2B5EF4-FFF2-40B4-BE49-F238E27FC236}">
                <a16:creationId xmlns:a16="http://schemas.microsoft.com/office/drawing/2014/main" id="{4D5B4E45-F2B3-0AF2-5450-32868A61C664}"/>
              </a:ext>
            </a:extLst>
          </p:cNvPr>
          <p:cNvGrpSpPr/>
          <p:nvPr/>
        </p:nvGrpSpPr>
        <p:grpSpPr>
          <a:xfrm>
            <a:off x="4694216" y="2247815"/>
            <a:ext cx="490169" cy="384336"/>
            <a:chOff x="4744080" y="2138995"/>
            <a:chExt cx="490169" cy="384336"/>
          </a:xfrm>
        </p:grpSpPr>
        <p:sp>
          <p:nvSpPr>
            <p:cNvPr id="39" name="Rounded Rectangle 38">
              <a:extLst>
                <a:ext uri="{FF2B5EF4-FFF2-40B4-BE49-F238E27FC236}">
                  <a16:creationId xmlns:a16="http://schemas.microsoft.com/office/drawing/2014/main" id="{EE7BE836-0A13-7E67-0C5D-5007DB723653}"/>
                </a:ext>
              </a:extLst>
            </p:cNvPr>
            <p:cNvSpPr/>
            <p:nvPr/>
          </p:nvSpPr>
          <p:spPr>
            <a:xfrm>
              <a:off x="4828327" y="2177114"/>
              <a:ext cx="286187" cy="293097"/>
            </a:xfrm>
            <a:prstGeom prst="roundRect">
              <a:avLst/>
            </a:prstGeom>
            <a:solidFill>
              <a:schemeClr val="accent2">
                <a:lumMod val="75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DF2594E4-BA98-059A-ABD1-EF7F1A418F54}"/>
                    </a:ext>
                  </a:extLst>
                </p:cNvPr>
                <p:cNvSpPr txBox="1"/>
                <p:nvPr/>
              </p:nvSpPr>
              <p:spPr>
                <a:xfrm>
                  <a:off x="4744080" y="2138995"/>
                  <a:ext cx="490169" cy="3843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1800" b="0" i="1" smtClean="0">
                                <a:latin typeface="Cambria Math" panose="02040503050406030204" pitchFamily="18" charset="0"/>
                                <a:ea typeface="Cambria Math" panose="02040503050406030204" pitchFamily="18" charset="0"/>
                              </a:rPr>
                            </m:ctrlPr>
                          </m:accPr>
                          <m:e>
                            <m:r>
                              <a:rPr lang="en-US" sz="1800" b="0" i="1" smtClean="0">
                                <a:latin typeface="Cambria Math" panose="02040503050406030204" pitchFamily="18" charset="0"/>
                                <a:ea typeface="Cambria Math" panose="02040503050406030204" pitchFamily="18" charset="0"/>
                              </a:rPr>
                              <m:t>𝛽</m:t>
                            </m:r>
                          </m:e>
                        </m:acc>
                      </m:oMath>
                    </m:oMathPara>
                  </a14:m>
                  <a:endParaRPr lang="en-US" dirty="0"/>
                </a:p>
              </p:txBody>
            </p:sp>
          </mc:Choice>
          <mc:Fallback xmlns="">
            <p:sp>
              <p:nvSpPr>
                <p:cNvPr id="40" name="TextBox 39">
                  <a:extLst>
                    <a:ext uri="{FF2B5EF4-FFF2-40B4-BE49-F238E27FC236}">
                      <a16:creationId xmlns:a16="http://schemas.microsoft.com/office/drawing/2014/main" id="{DF2594E4-BA98-059A-ABD1-EF7F1A418F54}"/>
                    </a:ext>
                  </a:extLst>
                </p:cNvPr>
                <p:cNvSpPr txBox="1">
                  <a:spLocks noRot="1" noChangeAspect="1" noMove="1" noResize="1" noEditPoints="1" noAdjustHandles="1" noChangeArrowheads="1" noChangeShapeType="1" noTextEdit="1"/>
                </p:cNvSpPr>
                <p:nvPr/>
              </p:nvSpPr>
              <p:spPr>
                <a:xfrm>
                  <a:off x="4744080" y="2138995"/>
                  <a:ext cx="490169" cy="384336"/>
                </a:xfrm>
                <a:prstGeom prst="rect">
                  <a:avLst/>
                </a:prstGeom>
                <a:blipFill>
                  <a:blip r:embed="rId9"/>
                  <a:stretch>
                    <a:fillRect t="-6452" b="-12903"/>
                  </a:stretch>
                </a:blipFill>
              </p:spPr>
              <p:txBody>
                <a:bodyPr/>
                <a:lstStyle/>
                <a:p>
                  <a:r>
                    <a:rPr lang="en-US">
                      <a:noFill/>
                    </a:rPr>
                    <a:t> </a:t>
                  </a:r>
                </a:p>
              </p:txBody>
            </p:sp>
          </mc:Fallback>
        </mc:AlternateContent>
      </p:grpSp>
      <p:sp>
        <p:nvSpPr>
          <p:cNvPr id="41" name="TextBox 40">
            <a:extLst>
              <a:ext uri="{FF2B5EF4-FFF2-40B4-BE49-F238E27FC236}">
                <a16:creationId xmlns:a16="http://schemas.microsoft.com/office/drawing/2014/main" id="{D565D144-90B5-6594-A8F6-09D7091BA7EF}"/>
              </a:ext>
            </a:extLst>
          </p:cNvPr>
          <p:cNvSpPr txBox="1"/>
          <p:nvPr/>
        </p:nvSpPr>
        <p:spPr>
          <a:xfrm>
            <a:off x="5041320" y="2258326"/>
            <a:ext cx="300082" cy="369332"/>
          </a:xfrm>
          <a:prstGeom prst="rect">
            <a:avLst/>
          </a:prstGeom>
          <a:noFill/>
        </p:spPr>
        <p:txBody>
          <a:bodyPr wrap="none" rtlCol="0">
            <a:spAutoFit/>
          </a:bodyPr>
          <a:lstStyle/>
          <a:p>
            <a:r>
              <a:rPr lang="en-US" dirty="0"/>
              <a:t>=</a:t>
            </a:r>
          </a:p>
        </p:txBody>
      </p:sp>
      <p:sp>
        <p:nvSpPr>
          <p:cNvPr id="42" name="Rounded Rectangle 41">
            <a:extLst>
              <a:ext uri="{FF2B5EF4-FFF2-40B4-BE49-F238E27FC236}">
                <a16:creationId xmlns:a16="http://schemas.microsoft.com/office/drawing/2014/main" id="{F4C36C40-50E4-F125-725D-E9D78F92B394}"/>
              </a:ext>
            </a:extLst>
          </p:cNvPr>
          <p:cNvSpPr/>
          <p:nvPr/>
        </p:nvSpPr>
        <p:spPr>
          <a:xfrm rot="5400000">
            <a:off x="6787730" y="1520300"/>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0BA5DE1E-8E53-D3E9-734A-D9BA92A98352}"/>
                  </a:ext>
                </a:extLst>
              </p:cNvPr>
              <p:cNvSpPr txBox="1"/>
              <p:nvPr/>
            </p:nvSpPr>
            <p:spPr>
              <a:xfrm>
                <a:off x="6379995" y="2238899"/>
                <a:ext cx="1037968" cy="4298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𝑋</m:t>
                          </m:r>
                        </m:e>
                        <m:sub>
                          <m:r>
                            <a:rPr lang="en-US" b="0" i="1" smtClean="0">
                              <a:latin typeface="Cambria Math" panose="02040503050406030204" pitchFamily="18" charset="0"/>
                            </a:rPr>
                            <m:t>𝑗</m:t>
                          </m:r>
                        </m:sub>
                        <m:sup>
                          <m:r>
                            <a:rPr lang="en-US" b="0" i="1" smtClean="0">
                              <a:latin typeface="Cambria Math" panose="02040503050406030204" pitchFamily="18" charset="0"/>
                            </a:rPr>
                            <m:t>𝑇</m:t>
                          </m:r>
                        </m:sup>
                      </m:sSubSup>
                    </m:oMath>
                  </m:oMathPara>
                </a14:m>
                <a:endParaRPr lang="en-US" dirty="0"/>
              </a:p>
            </p:txBody>
          </p:sp>
        </mc:Choice>
        <mc:Fallback xmlns="">
          <p:sp>
            <p:nvSpPr>
              <p:cNvPr id="46" name="TextBox 45">
                <a:extLst>
                  <a:ext uri="{FF2B5EF4-FFF2-40B4-BE49-F238E27FC236}">
                    <a16:creationId xmlns:a16="http://schemas.microsoft.com/office/drawing/2014/main" id="{0BA5DE1E-8E53-D3E9-734A-D9BA92A98352}"/>
                  </a:ext>
                </a:extLst>
              </p:cNvPr>
              <p:cNvSpPr txBox="1">
                <a:spLocks noRot="1" noChangeAspect="1" noMove="1" noResize="1" noEditPoints="1" noAdjustHandles="1" noChangeArrowheads="1" noChangeShapeType="1" noTextEdit="1"/>
              </p:cNvSpPr>
              <p:nvPr/>
            </p:nvSpPr>
            <p:spPr>
              <a:xfrm>
                <a:off x="6379995" y="2238899"/>
                <a:ext cx="1037968" cy="429852"/>
              </a:xfrm>
              <a:prstGeom prst="rect">
                <a:avLst/>
              </a:prstGeom>
              <a:blipFill>
                <a:blip r:embed="rId10"/>
                <a:stretch>
                  <a:fillRect/>
                </a:stretch>
              </a:blipFill>
            </p:spPr>
            <p:txBody>
              <a:bodyPr/>
              <a:lstStyle/>
              <a:p>
                <a:r>
                  <a:rPr lang="en-US">
                    <a:noFill/>
                  </a:rPr>
                  <a:t> </a:t>
                </a:r>
              </a:p>
            </p:txBody>
          </p:sp>
        </mc:Fallback>
      </mc:AlternateContent>
      <p:sp>
        <p:nvSpPr>
          <p:cNvPr id="48" name="Rounded Rectangle 47">
            <a:extLst>
              <a:ext uri="{FF2B5EF4-FFF2-40B4-BE49-F238E27FC236}">
                <a16:creationId xmlns:a16="http://schemas.microsoft.com/office/drawing/2014/main" id="{01D459BA-D79E-B149-FD9C-019F5A30863A}"/>
              </a:ext>
            </a:extLst>
          </p:cNvPr>
          <p:cNvSpPr/>
          <p:nvPr/>
        </p:nvSpPr>
        <p:spPr>
          <a:xfrm>
            <a:off x="5328254" y="2247815"/>
            <a:ext cx="422769" cy="384336"/>
          </a:xfrm>
          <a:prstGeom prst="roundRect">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7545DBEE-E2E9-9DF3-213C-EE74376AE7E6}"/>
                  </a:ext>
                </a:extLst>
              </p:cNvPr>
              <p:cNvSpPr txBox="1"/>
              <p:nvPr/>
            </p:nvSpPr>
            <p:spPr>
              <a:xfrm>
                <a:off x="5193451" y="2303652"/>
                <a:ext cx="799713" cy="281103"/>
              </a:xfrm>
              <a:prstGeom prst="rect">
                <a:avLst/>
              </a:prstGeom>
              <a:noFill/>
              <a:ln>
                <a:noFill/>
              </a:ln>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050" i="1">
                              <a:latin typeface="Cambria Math" panose="02040503050406030204" pitchFamily="18" charset="0"/>
                            </a:rPr>
                          </m:ctrlPr>
                        </m:sSupPr>
                        <m:e>
                          <m:r>
                            <a:rPr lang="en-US" sz="1050" i="1">
                              <a:latin typeface="Cambria Math" panose="02040503050406030204" pitchFamily="18" charset="0"/>
                            </a:rPr>
                            <m:t>(</m:t>
                          </m:r>
                          <m:sSubSup>
                            <m:sSubSupPr>
                              <m:ctrlPr>
                                <a:rPr lang="en-US" sz="1050" i="1">
                                  <a:latin typeface="Cambria Math" panose="02040503050406030204" pitchFamily="18" charset="0"/>
                                </a:rPr>
                              </m:ctrlPr>
                            </m:sSubSupPr>
                            <m:e>
                              <m:r>
                                <a:rPr lang="en-US" sz="1050" i="1">
                                  <a:latin typeface="Cambria Math" panose="02040503050406030204" pitchFamily="18" charset="0"/>
                                </a:rPr>
                                <m:t>𝑋</m:t>
                              </m:r>
                            </m:e>
                            <m:sub>
                              <m:r>
                                <a:rPr lang="en-US" sz="1050" i="1">
                                  <a:latin typeface="Cambria Math" panose="02040503050406030204" pitchFamily="18" charset="0"/>
                                </a:rPr>
                                <m:t>𝑗</m:t>
                              </m:r>
                            </m:sub>
                            <m:sup>
                              <m:r>
                                <a:rPr lang="en-US" sz="1050" i="1">
                                  <a:latin typeface="Cambria Math" panose="02040503050406030204" pitchFamily="18" charset="0"/>
                                </a:rPr>
                                <m:t>𝑇</m:t>
                              </m:r>
                            </m:sup>
                          </m:sSubSup>
                          <m:sSub>
                            <m:sSubPr>
                              <m:ctrlPr>
                                <a:rPr lang="en-US" sz="1050" i="1">
                                  <a:latin typeface="Cambria Math" panose="02040503050406030204" pitchFamily="18" charset="0"/>
                                </a:rPr>
                              </m:ctrlPr>
                            </m:sSubPr>
                            <m:e>
                              <m:r>
                                <a:rPr lang="en-US" sz="1050" i="1">
                                  <a:latin typeface="Cambria Math" panose="02040503050406030204" pitchFamily="18" charset="0"/>
                                </a:rPr>
                                <m:t>𝑋</m:t>
                              </m:r>
                            </m:e>
                            <m:sub>
                              <m:r>
                                <a:rPr lang="en-US" sz="1050" i="1">
                                  <a:latin typeface="Cambria Math" panose="02040503050406030204" pitchFamily="18" charset="0"/>
                                </a:rPr>
                                <m:t>𝑗</m:t>
                              </m:r>
                            </m:sub>
                          </m:sSub>
                          <m:r>
                            <a:rPr lang="en-US" sz="1050" i="1">
                              <a:latin typeface="Cambria Math" panose="02040503050406030204" pitchFamily="18" charset="0"/>
                            </a:rPr>
                            <m:t>)</m:t>
                          </m:r>
                        </m:e>
                        <m:sup>
                          <m:r>
                            <a:rPr lang="en-US" sz="1050" i="1">
                              <a:latin typeface="Cambria Math" panose="02040503050406030204" pitchFamily="18" charset="0"/>
                            </a:rPr>
                            <m:t>−1</m:t>
                          </m:r>
                        </m:sup>
                      </m:sSup>
                    </m:oMath>
                  </m:oMathPara>
                </a14:m>
                <a:endParaRPr lang="en-US" sz="1050" dirty="0"/>
              </a:p>
            </p:txBody>
          </p:sp>
        </mc:Choice>
        <mc:Fallback xmlns="">
          <p:sp>
            <p:nvSpPr>
              <p:cNvPr id="49" name="TextBox 48">
                <a:extLst>
                  <a:ext uri="{FF2B5EF4-FFF2-40B4-BE49-F238E27FC236}">
                    <a16:creationId xmlns:a16="http://schemas.microsoft.com/office/drawing/2014/main" id="{7545DBEE-E2E9-9DF3-213C-EE74376AE7E6}"/>
                  </a:ext>
                </a:extLst>
              </p:cNvPr>
              <p:cNvSpPr txBox="1">
                <a:spLocks noRot="1" noChangeAspect="1" noMove="1" noResize="1" noEditPoints="1" noAdjustHandles="1" noChangeArrowheads="1" noChangeShapeType="1" noTextEdit="1"/>
              </p:cNvSpPr>
              <p:nvPr/>
            </p:nvSpPr>
            <p:spPr>
              <a:xfrm>
                <a:off x="5193451" y="2303652"/>
                <a:ext cx="799713" cy="281103"/>
              </a:xfrm>
              <a:prstGeom prst="rect">
                <a:avLst/>
              </a:prstGeom>
              <a:blipFill>
                <a:blip r:embed="rId11"/>
                <a:stretch>
                  <a:fillRect b="-4348"/>
                </a:stretch>
              </a:blipFill>
              <a:ln>
                <a:noFill/>
              </a:ln>
            </p:spPr>
            <p:txBody>
              <a:bodyPr/>
              <a:lstStyle/>
              <a:p>
                <a:r>
                  <a:rPr lang="en-US">
                    <a:noFill/>
                  </a:rPr>
                  <a:t> </a:t>
                </a:r>
              </a:p>
            </p:txBody>
          </p:sp>
        </mc:Fallback>
      </mc:AlternateContent>
      <p:sp>
        <p:nvSpPr>
          <p:cNvPr id="50" name="Rounded Rectangle 49">
            <a:extLst>
              <a:ext uri="{FF2B5EF4-FFF2-40B4-BE49-F238E27FC236}">
                <a16:creationId xmlns:a16="http://schemas.microsoft.com/office/drawing/2014/main" id="{FAEAB6E5-4B48-C327-ED09-6DD490A7B64F}"/>
              </a:ext>
            </a:extLst>
          </p:cNvPr>
          <p:cNvSpPr/>
          <p:nvPr/>
        </p:nvSpPr>
        <p:spPr>
          <a:xfrm>
            <a:off x="8077364" y="1504826"/>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EEF75A7A-5FA3-4B68-AFD4-1A4DACD71B9C}"/>
                  </a:ext>
                </a:extLst>
              </p:cNvPr>
              <p:cNvSpPr txBox="1"/>
              <p:nvPr/>
            </p:nvSpPr>
            <p:spPr>
              <a:xfrm>
                <a:off x="7939511" y="2260629"/>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51" name="TextBox 50">
                <a:extLst>
                  <a:ext uri="{FF2B5EF4-FFF2-40B4-BE49-F238E27FC236}">
                    <a16:creationId xmlns:a16="http://schemas.microsoft.com/office/drawing/2014/main" id="{EEF75A7A-5FA3-4B68-AFD4-1A4DACD71B9C}"/>
                  </a:ext>
                </a:extLst>
              </p:cNvPr>
              <p:cNvSpPr txBox="1">
                <a:spLocks noRot="1" noChangeAspect="1" noMove="1" noResize="1" noEditPoints="1" noAdjustHandles="1" noChangeArrowheads="1" noChangeShapeType="1" noTextEdit="1"/>
              </p:cNvSpPr>
              <p:nvPr/>
            </p:nvSpPr>
            <p:spPr>
              <a:xfrm>
                <a:off x="7939511" y="2260629"/>
                <a:ext cx="592422"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4AFF3014-2A76-4374-7456-B8088FD91C93}"/>
                  </a:ext>
                </a:extLst>
              </p:cNvPr>
              <p:cNvSpPr txBox="1"/>
              <p:nvPr/>
            </p:nvSpPr>
            <p:spPr>
              <a:xfrm>
                <a:off x="5261964" y="1447502"/>
                <a:ext cx="2314673" cy="4222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𝛽</m:t>
                              </m:r>
                            </m:e>
                          </m:acc>
                        </m:e>
                        <m:sub>
                          <m:r>
                            <a:rPr lang="en-US" b="0" i="1" smtClean="0">
                              <a:latin typeface="Cambria Math" panose="02040503050406030204" pitchFamily="18" charset="0"/>
                            </a:rPr>
                            <m:t>𝑂𝐿𝑆</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𝑋</m:t>
                              </m:r>
                            </m:e>
                            <m:sub>
                              <m:r>
                                <a:rPr lang="en-US" i="1">
                                  <a:latin typeface="Cambria Math" panose="02040503050406030204" pitchFamily="18" charset="0"/>
                                </a:rPr>
                                <m:t>𝑗</m:t>
                              </m:r>
                            </m:sub>
                            <m:sup>
                              <m:r>
                                <a:rPr lang="en-US" i="1">
                                  <a:latin typeface="Cambria Math" panose="02040503050406030204" pitchFamily="18" charset="0"/>
                                </a:rPr>
                                <m:t>𝑇</m:t>
                              </m:r>
                            </m:sup>
                          </m:sSubSup>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𝑗</m:t>
                              </m:r>
                            </m:sub>
                          </m:sSub>
                          <m:r>
                            <a:rPr lang="en-US" b="0" i="1" smtClean="0">
                              <a:latin typeface="Cambria Math" panose="02040503050406030204" pitchFamily="18" charset="0"/>
                            </a:rPr>
                            <m:t>)</m:t>
                          </m:r>
                        </m:e>
                        <m:sup>
                          <m:r>
                            <a:rPr lang="en-US" b="0" i="1" smtClean="0">
                              <a:latin typeface="Cambria Math" panose="02040503050406030204" pitchFamily="18" charset="0"/>
                            </a:rPr>
                            <m:t>−1</m:t>
                          </m:r>
                        </m:sup>
                      </m:sSup>
                      <m:sSubSup>
                        <m:sSubSupPr>
                          <m:ctrlPr>
                            <a:rPr lang="en-US" i="1">
                              <a:latin typeface="Cambria Math" panose="02040503050406030204" pitchFamily="18" charset="0"/>
                            </a:rPr>
                          </m:ctrlPr>
                        </m:sSubSupPr>
                        <m:e>
                          <m:r>
                            <a:rPr lang="en-US" i="1">
                              <a:latin typeface="Cambria Math" panose="02040503050406030204" pitchFamily="18" charset="0"/>
                            </a:rPr>
                            <m:t>𝑋</m:t>
                          </m:r>
                        </m:e>
                        <m:sub>
                          <m:r>
                            <a:rPr lang="en-US" i="1">
                              <a:latin typeface="Cambria Math" panose="02040503050406030204" pitchFamily="18" charset="0"/>
                            </a:rPr>
                            <m:t>𝑗</m:t>
                          </m:r>
                        </m:sub>
                        <m:sup>
                          <m:r>
                            <a:rPr lang="en-US" i="1">
                              <a:latin typeface="Cambria Math" panose="02040503050406030204" pitchFamily="18" charset="0"/>
                            </a:rPr>
                            <m:t>𝑇</m:t>
                          </m:r>
                        </m:sup>
                      </m:sSubSup>
                      <m:r>
                        <a:rPr lang="en-US" b="0" i="1" smtClean="0">
                          <a:latin typeface="Cambria Math" panose="02040503050406030204" pitchFamily="18" charset="0"/>
                        </a:rPr>
                        <m:t>𝑌</m:t>
                      </m:r>
                    </m:oMath>
                  </m:oMathPara>
                </a14:m>
                <a:endParaRPr lang="en-US" dirty="0"/>
              </a:p>
            </p:txBody>
          </p:sp>
        </mc:Choice>
        <mc:Fallback xmlns="">
          <p:sp>
            <p:nvSpPr>
              <p:cNvPr id="52" name="TextBox 51">
                <a:extLst>
                  <a:ext uri="{FF2B5EF4-FFF2-40B4-BE49-F238E27FC236}">
                    <a16:creationId xmlns:a16="http://schemas.microsoft.com/office/drawing/2014/main" id="{4AFF3014-2A76-4374-7456-B8088FD91C93}"/>
                  </a:ext>
                </a:extLst>
              </p:cNvPr>
              <p:cNvSpPr txBox="1">
                <a:spLocks noRot="1" noChangeAspect="1" noMove="1" noResize="1" noEditPoints="1" noAdjustHandles="1" noChangeArrowheads="1" noChangeShapeType="1" noTextEdit="1"/>
              </p:cNvSpPr>
              <p:nvPr/>
            </p:nvSpPr>
            <p:spPr>
              <a:xfrm>
                <a:off x="5261964" y="1447502"/>
                <a:ext cx="2314673" cy="422231"/>
              </a:xfrm>
              <a:prstGeom prst="rect">
                <a:avLst/>
              </a:prstGeom>
              <a:blipFill>
                <a:blip r:embed="rId13"/>
                <a:stretch>
                  <a:fillRect b="-5714"/>
                </a:stretch>
              </a:blipFill>
            </p:spPr>
            <p:txBody>
              <a:bodyPr/>
              <a:lstStyle/>
              <a:p>
                <a:r>
                  <a:rPr lang="en-US">
                    <a:noFill/>
                  </a:rPr>
                  <a:t> </a:t>
                </a:r>
              </a:p>
            </p:txBody>
          </p:sp>
        </mc:Fallback>
      </mc:AlternateContent>
      <p:pic>
        <p:nvPicPr>
          <p:cNvPr id="56" name="Picture 55">
            <a:extLst>
              <a:ext uri="{FF2B5EF4-FFF2-40B4-BE49-F238E27FC236}">
                <a16:creationId xmlns:a16="http://schemas.microsoft.com/office/drawing/2014/main" id="{56020F65-763F-A1A2-3F5C-030AD8286708}"/>
              </a:ext>
            </a:extLst>
          </p:cNvPr>
          <p:cNvPicPr>
            <a:picLocks noChangeAspect="1"/>
          </p:cNvPicPr>
          <p:nvPr/>
        </p:nvPicPr>
        <p:blipFill>
          <a:blip r:embed="rId14"/>
          <a:stretch>
            <a:fillRect/>
          </a:stretch>
        </p:blipFill>
        <p:spPr>
          <a:xfrm>
            <a:off x="1079322" y="5079499"/>
            <a:ext cx="5256848" cy="3154109"/>
          </a:xfrm>
          <a:prstGeom prst="rect">
            <a:avLst/>
          </a:prstGeom>
        </p:spPr>
      </p:pic>
      <p:sp>
        <p:nvSpPr>
          <p:cNvPr id="58" name="TextBox 57">
            <a:extLst>
              <a:ext uri="{FF2B5EF4-FFF2-40B4-BE49-F238E27FC236}">
                <a16:creationId xmlns:a16="http://schemas.microsoft.com/office/drawing/2014/main" id="{1FAAD7EE-7373-E79F-A65C-7CEAC691F276}"/>
              </a:ext>
            </a:extLst>
          </p:cNvPr>
          <p:cNvSpPr txBox="1"/>
          <p:nvPr/>
        </p:nvSpPr>
        <p:spPr>
          <a:xfrm>
            <a:off x="4265562" y="974250"/>
            <a:ext cx="4475988" cy="369332"/>
          </a:xfrm>
          <a:prstGeom prst="rect">
            <a:avLst/>
          </a:prstGeom>
          <a:noFill/>
        </p:spPr>
        <p:txBody>
          <a:bodyPr wrap="square" rtlCol="0" anchor="ctr">
            <a:spAutoFit/>
          </a:bodyPr>
          <a:lstStyle/>
          <a:p>
            <a:pPr algn="ctr"/>
            <a:r>
              <a:rPr lang="en-US" b="1" dirty="0"/>
              <a:t>Ordinary Least Squares (OLS)</a:t>
            </a:r>
          </a:p>
        </p:txBody>
      </p:sp>
      <p:sp>
        <p:nvSpPr>
          <p:cNvPr id="59" name="TextBox 58">
            <a:extLst>
              <a:ext uri="{FF2B5EF4-FFF2-40B4-BE49-F238E27FC236}">
                <a16:creationId xmlns:a16="http://schemas.microsoft.com/office/drawing/2014/main" id="{37E7C3C7-F127-5564-3677-A60B449BABCD}"/>
              </a:ext>
            </a:extLst>
          </p:cNvPr>
          <p:cNvSpPr txBox="1"/>
          <p:nvPr/>
        </p:nvSpPr>
        <p:spPr>
          <a:xfrm>
            <a:off x="1969930" y="4599322"/>
            <a:ext cx="4475988" cy="369332"/>
          </a:xfrm>
          <a:prstGeom prst="rect">
            <a:avLst/>
          </a:prstGeom>
          <a:noFill/>
        </p:spPr>
        <p:txBody>
          <a:bodyPr wrap="square" rtlCol="0" anchor="ctr">
            <a:spAutoFit/>
          </a:bodyPr>
          <a:lstStyle/>
          <a:p>
            <a:pPr algn="ctr"/>
            <a:r>
              <a:rPr lang="en-US" b="1" dirty="0"/>
              <a:t>Ordinary Least Squares</a:t>
            </a:r>
          </a:p>
        </p:txBody>
      </p: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77DB5D44-5A0D-56BC-081C-4F608E68D77E}"/>
                  </a:ext>
                </a:extLst>
              </p:cNvPr>
              <p:cNvSpPr txBox="1"/>
              <p:nvPr/>
            </p:nvSpPr>
            <p:spPr>
              <a:xfrm>
                <a:off x="6252143" y="5263400"/>
                <a:ext cx="491865" cy="2920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𝑂𝐿𝑆</m:t>
                          </m:r>
                        </m:sub>
                      </m:sSub>
                    </m:oMath>
                  </m:oMathPara>
                </a14:m>
                <a:endParaRPr lang="en-US" dirty="0"/>
              </a:p>
            </p:txBody>
          </p:sp>
        </mc:Choice>
        <mc:Fallback xmlns="">
          <p:sp>
            <p:nvSpPr>
              <p:cNvPr id="60" name="TextBox 59">
                <a:extLst>
                  <a:ext uri="{FF2B5EF4-FFF2-40B4-BE49-F238E27FC236}">
                    <a16:creationId xmlns:a16="http://schemas.microsoft.com/office/drawing/2014/main" id="{77DB5D44-5A0D-56BC-081C-4F608E68D77E}"/>
                  </a:ext>
                </a:extLst>
              </p:cNvPr>
              <p:cNvSpPr txBox="1">
                <a:spLocks noRot="1" noChangeAspect="1" noMove="1" noResize="1" noEditPoints="1" noAdjustHandles="1" noChangeArrowheads="1" noChangeShapeType="1" noTextEdit="1"/>
              </p:cNvSpPr>
              <p:nvPr/>
            </p:nvSpPr>
            <p:spPr>
              <a:xfrm>
                <a:off x="6252143" y="5263400"/>
                <a:ext cx="491865" cy="292003"/>
              </a:xfrm>
              <a:prstGeom prst="rect">
                <a:avLst/>
              </a:prstGeom>
              <a:blipFill>
                <a:blip r:embed="rId15"/>
                <a:stretch>
                  <a:fillRect l="-17949" t="-20833" r="-2564" b="-291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D696B4DF-40B4-A299-300B-8AA5833FA8E1}"/>
                  </a:ext>
                </a:extLst>
              </p:cNvPr>
              <p:cNvSpPr txBox="1"/>
              <p:nvPr/>
            </p:nvSpPr>
            <p:spPr>
              <a:xfrm>
                <a:off x="2550754" y="7489916"/>
                <a:ext cx="18947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xmlns="">
          <p:sp>
            <p:nvSpPr>
              <p:cNvPr id="61" name="TextBox 60">
                <a:extLst>
                  <a:ext uri="{FF2B5EF4-FFF2-40B4-BE49-F238E27FC236}">
                    <a16:creationId xmlns:a16="http://schemas.microsoft.com/office/drawing/2014/main" id="{D696B4DF-40B4-A299-300B-8AA5833FA8E1}"/>
                  </a:ext>
                </a:extLst>
              </p:cNvPr>
              <p:cNvSpPr txBox="1">
                <a:spLocks noRot="1" noChangeAspect="1" noMove="1" noResize="1" noEditPoints="1" noAdjustHandles="1" noChangeArrowheads="1" noChangeShapeType="1" noTextEdit="1"/>
              </p:cNvSpPr>
              <p:nvPr/>
            </p:nvSpPr>
            <p:spPr>
              <a:xfrm>
                <a:off x="2550754" y="7489916"/>
                <a:ext cx="189474" cy="276999"/>
              </a:xfrm>
              <a:prstGeom prst="rect">
                <a:avLst/>
              </a:prstGeom>
              <a:blipFill>
                <a:blip r:embed="rId16"/>
                <a:stretch>
                  <a:fillRect l="-23529" r="-17647" b="-43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124D08ED-E914-6308-E00D-38AE0764974E}"/>
                  </a:ext>
                </a:extLst>
              </p:cNvPr>
              <p:cNvSpPr txBox="1"/>
              <p:nvPr/>
            </p:nvSpPr>
            <p:spPr>
              <a:xfrm>
                <a:off x="6645828" y="5859169"/>
                <a:ext cx="1287275" cy="2920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𝑂𝐿𝑆</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tan</m:t>
                          </m:r>
                        </m:fName>
                        <m:e>
                          <m:r>
                            <a:rPr lang="en-US" b="0" i="1" smtClean="0">
                              <a:latin typeface="Cambria Math" panose="02040503050406030204" pitchFamily="18" charset="0"/>
                              <a:ea typeface="Cambria Math" panose="02040503050406030204" pitchFamily="18" charset="0"/>
                            </a:rPr>
                            <m:t>𝜃</m:t>
                          </m:r>
                        </m:e>
                      </m:func>
                    </m:oMath>
                  </m:oMathPara>
                </a14:m>
                <a:endParaRPr lang="en-US" dirty="0"/>
              </a:p>
            </p:txBody>
          </p:sp>
        </mc:Choice>
        <mc:Fallback xmlns="">
          <p:sp>
            <p:nvSpPr>
              <p:cNvPr id="62" name="TextBox 61">
                <a:extLst>
                  <a:ext uri="{FF2B5EF4-FFF2-40B4-BE49-F238E27FC236}">
                    <a16:creationId xmlns:a16="http://schemas.microsoft.com/office/drawing/2014/main" id="{124D08ED-E914-6308-E00D-38AE0764974E}"/>
                  </a:ext>
                </a:extLst>
              </p:cNvPr>
              <p:cNvSpPr txBox="1">
                <a:spLocks noRot="1" noChangeAspect="1" noMove="1" noResize="1" noEditPoints="1" noAdjustHandles="1" noChangeArrowheads="1" noChangeShapeType="1" noTextEdit="1"/>
              </p:cNvSpPr>
              <p:nvPr/>
            </p:nvSpPr>
            <p:spPr>
              <a:xfrm>
                <a:off x="6645828" y="5859169"/>
                <a:ext cx="1287275" cy="292003"/>
              </a:xfrm>
              <a:prstGeom prst="rect">
                <a:avLst/>
              </a:prstGeom>
              <a:blipFill>
                <a:blip r:embed="rId17"/>
                <a:stretch>
                  <a:fillRect l="-6863" t="-20833" r="-2941"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3D0324ED-E380-71E6-2021-1F82644C2BC2}"/>
                  </a:ext>
                </a:extLst>
              </p:cNvPr>
              <p:cNvSpPr txBox="1"/>
              <p:nvPr/>
            </p:nvSpPr>
            <p:spPr>
              <a:xfrm>
                <a:off x="6645828" y="6354383"/>
                <a:ext cx="1813992" cy="1123000"/>
              </a:xfrm>
              <a:prstGeom prst="rect">
                <a:avLst/>
              </a:prstGeom>
              <a:noFill/>
            </p:spPr>
            <p:txBody>
              <a:bodyPr wrap="square" lIns="0" tIns="0" rIns="0" bIns="0" rtlCol="0">
                <a:spAutoFit/>
              </a:bodyPr>
              <a:lstStyle/>
              <a:p>
                <a:r>
                  <a:rPr lang="en-US" dirty="0"/>
                  <a:t>OLS finds </a:t>
                </a:r>
                <a14:m>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𝛽</m:t>
                        </m:r>
                      </m:e>
                    </m:acc>
                  </m:oMath>
                </a14:m>
                <a:r>
                  <a:rPr lang="en-US" dirty="0"/>
                  <a:t> that minimizes the sum of the squared residuals</a:t>
                </a:r>
              </a:p>
            </p:txBody>
          </p:sp>
        </mc:Choice>
        <mc:Fallback xmlns="">
          <p:sp>
            <p:nvSpPr>
              <p:cNvPr id="63" name="TextBox 62">
                <a:extLst>
                  <a:ext uri="{FF2B5EF4-FFF2-40B4-BE49-F238E27FC236}">
                    <a16:creationId xmlns:a16="http://schemas.microsoft.com/office/drawing/2014/main" id="{3D0324ED-E380-71E6-2021-1F82644C2BC2}"/>
                  </a:ext>
                </a:extLst>
              </p:cNvPr>
              <p:cNvSpPr txBox="1">
                <a:spLocks noRot="1" noChangeAspect="1" noMove="1" noResize="1" noEditPoints="1" noAdjustHandles="1" noChangeArrowheads="1" noChangeShapeType="1" noTextEdit="1"/>
              </p:cNvSpPr>
              <p:nvPr/>
            </p:nvSpPr>
            <p:spPr>
              <a:xfrm>
                <a:off x="6645828" y="6354383"/>
                <a:ext cx="1813992" cy="1123000"/>
              </a:xfrm>
              <a:prstGeom prst="rect">
                <a:avLst/>
              </a:prstGeom>
              <a:blipFill>
                <a:blip r:embed="rId18"/>
                <a:stretch>
                  <a:fillRect l="-7639" t="-6742" r="-6250" b="-12360"/>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FC6C6FD4-8406-19CD-4BA4-16FCE0FB5D48}"/>
              </a:ext>
            </a:extLst>
          </p:cNvPr>
          <p:cNvSpPr txBox="1"/>
          <p:nvPr/>
        </p:nvSpPr>
        <p:spPr>
          <a:xfrm>
            <a:off x="5327562" y="3400465"/>
            <a:ext cx="844465" cy="400110"/>
          </a:xfrm>
          <a:prstGeom prst="rect">
            <a:avLst/>
          </a:prstGeom>
          <a:noFill/>
        </p:spPr>
        <p:txBody>
          <a:bodyPr wrap="square">
            <a:spAutoFit/>
          </a:bodyPr>
          <a:lstStyle/>
          <a:p>
            <a:pPr algn="ctr"/>
            <a:r>
              <a:rPr lang="en-US" sz="1000" dirty="0"/>
              <a:t>Scalar</a:t>
            </a:r>
          </a:p>
          <a:p>
            <a:pPr algn="ctr"/>
            <a:r>
              <a:rPr lang="en-US" sz="1000" dirty="0"/>
              <a:t>(scale for X)</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B9E8C26-E581-D821-B1D5-947976726B4F}"/>
                  </a:ext>
                </a:extLst>
              </p:cNvPr>
              <p:cNvSpPr txBox="1"/>
              <p:nvPr/>
            </p:nvSpPr>
            <p:spPr>
              <a:xfrm>
                <a:off x="6498075" y="3400464"/>
                <a:ext cx="1078562" cy="41248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1000" i="1" smtClean="0">
                          <a:latin typeface="Cambria Math" panose="02040503050406030204" pitchFamily="18" charset="0"/>
                        </a:rPr>
                        <m:t>𝑁</m:t>
                      </m:r>
                      <m:r>
                        <a:rPr lang="en-US" sz="1000" i="1">
                          <a:latin typeface="Cambria Math" panose="02040503050406030204" pitchFamily="18" charset="0"/>
                          <a:ea typeface="Cambria Math" panose="02040503050406030204" pitchFamily="18" charset="0"/>
                        </a:rPr>
                        <m:t>×1</m:t>
                      </m:r>
                    </m:oMath>
                  </m:oMathPara>
                </a14:m>
                <a:endParaRPr lang="en-US" sz="1000" dirty="0">
                  <a:ea typeface="Cambria Math" panose="02040503050406030204" pitchFamily="18" charset="0"/>
                </a:endParaRPr>
              </a:p>
              <a:p>
                <a:pPr algn="ctr"/>
                <a:r>
                  <a:rPr lang="en-US" sz="1000" dirty="0"/>
                  <a:t>Transpose of </a:t>
                </a:r>
                <a14:m>
                  <m:oMath xmlns:m="http://schemas.openxmlformats.org/officeDocument/2006/math">
                    <m:sSub>
                      <m:sSubPr>
                        <m:ctrlPr>
                          <a:rPr lang="en-US" sz="1000" i="1">
                            <a:latin typeface="Cambria Math" panose="02040503050406030204" pitchFamily="18" charset="0"/>
                          </a:rPr>
                        </m:ctrlPr>
                      </m:sSubPr>
                      <m:e>
                        <m:r>
                          <a:rPr lang="en-US" sz="1000" i="1">
                            <a:latin typeface="Cambria Math" panose="02040503050406030204" pitchFamily="18" charset="0"/>
                          </a:rPr>
                          <m:t>𝑋</m:t>
                        </m:r>
                      </m:e>
                      <m:sub>
                        <m:r>
                          <a:rPr lang="en-US" sz="1000" i="1">
                            <a:latin typeface="Cambria Math" panose="02040503050406030204" pitchFamily="18" charset="0"/>
                          </a:rPr>
                          <m:t>𝑗</m:t>
                        </m:r>
                      </m:sub>
                    </m:sSub>
                  </m:oMath>
                </a14:m>
                <a:endParaRPr lang="en-US" sz="1000" dirty="0"/>
              </a:p>
            </p:txBody>
          </p:sp>
        </mc:Choice>
        <mc:Fallback xmlns="">
          <p:sp>
            <p:nvSpPr>
              <p:cNvPr id="6" name="TextBox 5">
                <a:extLst>
                  <a:ext uri="{FF2B5EF4-FFF2-40B4-BE49-F238E27FC236}">
                    <a16:creationId xmlns:a16="http://schemas.microsoft.com/office/drawing/2014/main" id="{CB9E8C26-E581-D821-B1D5-947976726B4F}"/>
                  </a:ext>
                </a:extLst>
              </p:cNvPr>
              <p:cNvSpPr txBox="1">
                <a:spLocks noRot="1" noChangeAspect="1" noMove="1" noResize="1" noEditPoints="1" noAdjustHandles="1" noChangeArrowheads="1" noChangeShapeType="1" noTextEdit="1"/>
              </p:cNvSpPr>
              <p:nvPr/>
            </p:nvSpPr>
            <p:spPr>
              <a:xfrm>
                <a:off x="6498075" y="3400464"/>
                <a:ext cx="1078562" cy="412485"/>
              </a:xfrm>
              <a:prstGeom prst="rect">
                <a:avLst/>
              </a:prstGeom>
              <a:blipFill>
                <a:blip r:embed="rId19"/>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3971A86-96C7-45E2-DD50-A9CF4BC5DD51}"/>
                  </a:ext>
                </a:extLst>
              </p:cNvPr>
              <p:cNvSpPr txBox="1"/>
              <p:nvPr/>
            </p:nvSpPr>
            <p:spPr>
              <a:xfrm>
                <a:off x="7991778" y="3401625"/>
                <a:ext cx="450439"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Trait</a:t>
                </a:r>
              </a:p>
            </p:txBody>
          </p:sp>
        </mc:Choice>
        <mc:Fallback xmlns="">
          <p:sp>
            <p:nvSpPr>
              <p:cNvPr id="8" name="TextBox 7">
                <a:extLst>
                  <a:ext uri="{FF2B5EF4-FFF2-40B4-BE49-F238E27FC236}">
                    <a16:creationId xmlns:a16="http://schemas.microsoft.com/office/drawing/2014/main" id="{33971A86-96C7-45E2-DD50-A9CF4BC5DD51}"/>
                  </a:ext>
                </a:extLst>
              </p:cNvPr>
              <p:cNvSpPr txBox="1">
                <a:spLocks noRot="1" noChangeAspect="1" noMove="1" noResize="1" noEditPoints="1" noAdjustHandles="1" noChangeArrowheads="1" noChangeShapeType="1" noTextEdit="1"/>
              </p:cNvSpPr>
              <p:nvPr/>
            </p:nvSpPr>
            <p:spPr>
              <a:xfrm>
                <a:off x="7991778" y="3401625"/>
                <a:ext cx="450439" cy="400110"/>
              </a:xfrm>
              <a:prstGeom prst="rect">
                <a:avLst/>
              </a:prstGeom>
              <a:blipFill>
                <a:blip r:embed="rId20"/>
                <a:stretch>
                  <a:fillRect b="-6061"/>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B491CA2B-E454-0D7E-F500-36EBCD06A9A5}"/>
              </a:ext>
            </a:extLst>
          </p:cNvPr>
          <p:cNvSpPr txBox="1"/>
          <p:nvPr/>
        </p:nvSpPr>
        <p:spPr>
          <a:xfrm>
            <a:off x="4460907" y="3283295"/>
            <a:ext cx="1001682" cy="553998"/>
          </a:xfrm>
          <a:prstGeom prst="rect">
            <a:avLst/>
          </a:prstGeom>
          <a:noFill/>
        </p:spPr>
        <p:txBody>
          <a:bodyPr wrap="square" rtlCol="0">
            <a:spAutoFit/>
          </a:bodyPr>
          <a:lstStyle/>
          <a:p>
            <a:pPr algn="ctr"/>
            <a:r>
              <a:rPr lang="en-US" sz="1000" dirty="0"/>
              <a:t>scalar</a:t>
            </a:r>
          </a:p>
          <a:p>
            <a:pPr algn="ctr"/>
            <a:r>
              <a:rPr lang="en-US" sz="1000" dirty="0"/>
              <a:t>Genetic</a:t>
            </a:r>
          </a:p>
          <a:p>
            <a:pPr algn="ctr"/>
            <a:r>
              <a:rPr lang="en-US" sz="1000" dirty="0"/>
              <a:t>Effect</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A6E38FF-BA0E-E95F-26E2-BD0DDA952C7E}"/>
                  </a:ext>
                </a:extLst>
              </p:cNvPr>
              <p:cNvSpPr txBox="1"/>
              <p:nvPr/>
            </p:nvSpPr>
            <p:spPr>
              <a:xfrm>
                <a:off x="2109186" y="2128130"/>
                <a:ext cx="5965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2" name="TextBox 11">
                <a:extLst>
                  <a:ext uri="{FF2B5EF4-FFF2-40B4-BE49-F238E27FC236}">
                    <a16:creationId xmlns:a16="http://schemas.microsoft.com/office/drawing/2014/main" id="{5A6E38FF-BA0E-E95F-26E2-BD0DDA952C7E}"/>
                  </a:ext>
                </a:extLst>
              </p:cNvPr>
              <p:cNvSpPr txBox="1">
                <a:spLocks noRot="1" noChangeAspect="1" noMove="1" noResize="1" noEditPoints="1" noAdjustHandles="1" noChangeArrowheads="1" noChangeShapeType="1" noTextEdit="1"/>
              </p:cNvSpPr>
              <p:nvPr/>
            </p:nvSpPr>
            <p:spPr>
              <a:xfrm>
                <a:off x="2109186" y="2128130"/>
                <a:ext cx="596578" cy="369332"/>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B4A5083-71DE-297B-1B66-0DC394701D29}"/>
                  </a:ext>
                </a:extLst>
              </p:cNvPr>
              <p:cNvSpPr txBox="1"/>
              <p:nvPr/>
            </p:nvSpPr>
            <p:spPr>
              <a:xfrm>
                <a:off x="5589789" y="2296181"/>
                <a:ext cx="596578"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smtClean="0">
                          <a:solidFill>
                            <a:schemeClr val="tx1"/>
                          </a:solidFill>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13" name="TextBox 12">
                <a:extLst>
                  <a:ext uri="{FF2B5EF4-FFF2-40B4-BE49-F238E27FC236}">
                    <a16:creationId xmlns:a16="http://schemas.microsoft.com/office/drawing/2014/main" id="{9B4A5083-71DE-297B-1B66-0DC394701D29}"/>
                  </a:ext>
                </a:extLst>
              </p:cNvPr>
              <p:cNvSpPr txBox="1">
                <a:spLocks noRot="1" noChangeAspect="1" noMove="1" noResize="1" noEditPoints="1" noAdjustHandles="1" noChangeArrowheads="1" noChangeShapeType="1" noTextEdit="1"/>
              </p:cNvSpPr>
              <p:nvPr/>
            </p:nvSpPr>
            <p:spPr>
              <a:xfrm>
                <a:off x="5589789" y="2296181"/>
                <a:ext cx="596578" cy="307777"/>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14E566C-4A07-5460-34CD-E2455799CF89}"/>
                  </a:ext>
                </a:extLst>
              </p:cNvPr>
              <p:cNvSpPr txBox="1"/>
              <p:nvPr/>
            </p:nvSpPr>
            <p:spPr>
              <a:xfrm>
                <a:off x="7681628" y="2283977"/>
                <a:ext cx="596578"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smtClean="0">
                          <a:solidFill>
                            <a:schemeClr val="tx1"/>
                          </a:solidFill>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14" name="TextBox 13">
                <a:extLst>
                  <a:ext uri="{FF2B5EF4-FFF2-40B4-BE49-F238E27FC236}">
                    <a16:creationId xmlns:a16="http://schemas.microsoft.com/office/drawing/2014/main" id="{014E566C-4A07-5460-34CD-E2455799CF89}"/>
                  </a:ext>
                </a:extLst>
              </p:cNvPr>
              <p:cNvSpPr txBox="1">
                <a:spLocks noRot="1" noChangeAspect="1" noMove="1" noResize="1" noEditPoints="1" noAdjustHandles="1" noChangeArrowheads="1" noChangeShapeType="1" noTextEdit="1"/>
              </p:cNvSpPr>
              <p:nvPr/>
            </p:nvSpPr>
            <p:spPr>
              <a:xfrm>
                <a:off x="7681628" y="2283977"/>
                <a:ext cx="596578" cy="307777"/>
              </a:xfrm>
              <a:prstGeom prst="rect">
                <a:avLst/>
              </a:prstGeom>
              <a:blipFill>
                <a:blip r:embed="rId2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77480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50D18-F833-AD80-4C69-7CE8D97BAA23}"/>
            </a:ext>
          </a:extLst>
        </p:cNvPr>
        <p:cNvGrpSpPr/>
        <p:nvPr/>
      </p:nvGrpSpPr>
      <p:grpSpPr>
        <a:xfrm>
          <a:off x="0" y="0"/>
          <a:ext cx="0" cy="0"/>
          <a:chOff x="0" y="0"/>
          <a:chExt cx="0" cy="0"/>
        </a:xfrm>
      </p:grpSpPr>
      <p:sp>
        <p:nvSpPr>
          <p:cNvPr id="57" name="Rounded Rectangle 56">
            <a:extLst>
              <a:ext uri="{FF2B5EF4-FFF2-40B4-BE49-F238E27FC236}">
                <a16:creationId xmlns:a16="http://schemas.microsoft.com/office/drawing/2014/main" id="{B3F43628-9759-A61F-5D75-AEC5B8D7B4F3}"/>
              </a:ext>
            </a:extLst>
          </p:cNvPr>
          <p:cNvSpPr/>
          <p:nvPr/>
        </p:nvSpPr>
        <p:spPr>
          <a:xfrm>
            <a:off x="4660922" y="788653"/>
            <a:ext cx="3606256" cy="303825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D6C77BAA-1F5E-1B86-D97E-06BF782D70C6}"/>
              </a:ext>
            </a:extLst>
          </p:cNvPr>
          <p:cNvSpPr txBox="1"/>
          <p:nvPr/>
        </p:nvSpPr>
        <p:spPr>
          <a:xfrm>
            <a:off x="1737819" y="260467"/>
            <a:ext cx="5668361" cy="400110"/>
          </a:xfrm>
          <a:prstGeom prst="rect">
            <a:avLst/>
          </a:prstGeom>
          <a:noFill/>
        </p:spPr>
        <p:txBody>
          <a:bodyPr wrap="square" rtlCol="0" anchor="ctr">
            <a:spAutoFit/>
          </a:bodyPr>
          <a:lstStyle/>
          <a:p>
            <a:pPr algn="ctr"/>
            <a:r>
              <a:rPr lang="en-US" sz="2000" b="1" dirty="0"/>
              <a:t>Odds, Odds Ratio and Logistic Regression</a:t>
            </a:r>
          </a:p>
        </p:txBody>
      </p:sp>
      <mc:AlternateContent xmlns:mc="http://schemas.openxmlformats.org/markup-compatibility/2006" xmlns:a14="http://schemas.microsoft.com/office/drawing/2010/main">
        <mc:Choice Requires="a14">
          <p:sp>
            <p:nvSpPr>
              <p:cNvPr id="9" name="Rounded Rectangle 8">
                <a:extLst>
                  <a:ext uri="{FF2B5EF4-FFF2-40B4-BE49-F238E27FC236}">
                    <a16:creationId xmlns:a16="http://schemas.microsoft.com/office/drawing/2014/main" id="{A9AC1B3E-236E-2025-5A33-0A588ABCCFB9}"/>
                  </a:ext>
                </a:extLst>
              </p:cNvPr>
              <p:cNvSpPr/>
              <p:nvPr/>
            </p:nvSpPr>
            <p:spPr>
              <a:xfrm>
                <a:off x="876822" y="788654"/>
                <a:ext cx="3606256" cy="303825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Definition</a:t>
                </a:r>
                <a:r>
                  <a:rPr lang="en-US" sz="1600" dirty="0">
                    <a:solidFill>
                      <a:schemeClr val="tx1"/>
                    </a:solidFill>
                  </a:rPr>
                  <a:t>: </a:t>
                </a:r>
              </a:p>
              <a:p>
                <a:pPr/>
                <a14:m>
                  <m:oMathPara xmlns:m="http://schemas.openxmlformats.org/officeDocument/2006/math">
                    <m:oMathParaPr>
                      <m:jc m:val="centerGroup"/>
                    </m:oMathParaPr>
                    <m:oMath xmlns:m="http://schemas.openxmlformats.org/officeDocument/2006/math">
                      <m:r>
                        <a:rPr lang="en-US" sz="1600" b="0" i="1" smtClean="0">
                          <a:solidFill>
                            <a:schemeClr val="tx1"/>
                          </a:solidFill>
                          <a:latin typeface="Cambria Math" panose="02040503050406030204" pitchFamily="18" charset="0"/>
                        </a:rPr>
                        <m:t>𝑂𝑑𝑑𝑠</m:t>
                      </m:r>
                      <m:r>
                        <a:rPr lang="en-US" sz="1600" b="0" i="1" smtClean="0">
                          <a:solidFill>
                            <a:schemeClr val="tx1"/>
                          </a:solidFill>
                          <a:latin typeface="Cambria Math" panose="02040503050406030204" pitchFamily="18" charset="0"/>
                        </a:rPr>
                        <m:t>= </m:t>
                      </m:r>
                      <m:f>
                        <m:fPr>
                          <m:ctrlPr>
                            <a:rPr lang="en-US" sz="1600" b="0" i="1" smtClean="0">
                              <a:solidFill>
                                <a:schemeClr val="tx1"/>
                              </a:solidFill>
                              <a:latin typeface="Cambria Math" panose="02040503050406030204" pitchFamily="18" charset="0"/>
                            </a:rPr>
                          </m:ctrlPr>
                        </m:fPr>
                        <m:num>
                          <m:r>
                            <a:rPr lang="en-US" sz="1600" b="0" i="1" smtClean="0">
                              <a:solidFill>
                                <a:schemeClr val="tx1"/>
                              </a:solidFill>
                              <a:latin typeface="Cambria Math" panose="02040503050406030204" pitchFamily="18" charset="0"/>
                            </a:rPr>
                            <m:t>𝑝</m:t>
                          </m:r>
                        </m:num>
                        <m:den>
                          <m:r>
                            <a:rPr lang="en-US" sz="1600" b="0" i="1" smtClean="0">
                              <a:solidFill>
                                <a:schemeClr val="tx1"/>
                              </a:solidFill>
                              <a:latin typeface="Cambria Math" panose="02040503050406030204" pitchFamily="18" charset="0"/>
                            </a:rPr>
                            <m:t>1−</m:t>
                          </m:r>
                          <m:r>
                            <a:rPr lang="en-US" sz="1600" b="0" i="1" smtClean="0">
                              <a:solidFill>
                                <a:schemeClr val="tx1"/>
                              </a:solidFill>
                              <a:latin typeface="Cambria Math" panose="02040503050406030204" pitchFamily="18" charset="0"/>
                            </a:rPr>
                            <m:t>𝑝</m:t>
                          </m:r>
                        </m:den>
                      </m:f>
                    </m:oMath>
                  </m:oMathPara>
                </a14:m>
                <a:endParaRPr lang="en-US" sz="1600" b="0" dirty="0">
                  <a:solidFill>
                    <a:schemeClr val="tx1"/>
                  </a:solidFill>
                </a:endParaRPr>
              </a:p>
              <a:p>
                <a:r>
                  <a:rPr lang="en-US" sz="1600" b="1" dirty="0">
                    <a:solidFill>
                      <a:schemeClr val="tx1"/>
                    </a:solidFill>
                  </a:rPr>
                  <a:t>Example</a:t>
                </a:r>
                <a:r>
                  <a:rPr lang="en-US" sz="1600" dirty="0">
                    <a:solidFill>
                      <a:schemeClr val="tx1"/>
                    </a:solidFill>
                  </a:rPr>
                  <a:t>:</a:t>
                </a:r>
              </a:p>
              <a:p>
                <a:r>
                  <a:rPr lang="en-US" sz="1600" dirty="0">
                    <a:solidFill>
                      <a:schemeClr val="tx1"/>
                    </a:solidFill>
                  </a:rPr>
                  <a:t>If disease risk = 20%, then </a:t>
                </a:r>
              </a:p>
              <a:p>
                <a:pPr algn="ctr"/>
                <a:r>
                  <a:rPr lang="en-US" sz="1600" dirty="0">
                    <a:solidFill>
                      <a:schemeClr val="tx1"/>
                    </a:solidFill>
                  </a:rPr>
                  <a:t>Odds = 0.2/0.8=0.25 (1:4)</a:t>
                </a:r>
              </a:p>
            </p:txBody>
          </p:sp>
        </mc:Choice>
        <mc:Fallback xmlns="">
          <p:sp>
            <p:nvSpPr>
              <p:cNvPr id="9" name="Rounded Rectangle 8">
                <a:extLst>
                  <a:ext uri="{FF2B5EF4-FFF2-40B4-BE49-F238E27FC236}">
                    <a16:creationId xmlns:a16="http://schemas.microsoft.com/office/drawing/2014/main" id="{A9AC1B3E-236E-2025-5A33-0A588ABCCFB9}"/>
                  </a:ext>
                </a:extLst>
              </p:cNvPr>
              <p:cNvSpPr>
                <a:spLocks noRot="1" noChangeAspect="1" noMove="1" noResize="1" noEditPoints="1" noAdjustHandles="1" noChangeArrowheads="1" noChangeShapeType="1" noTextEdit="1"/>
              </p:cNvSpPr>
              <p:nvPr/>
            </p:nvSpPr>
            <p:spPr>
              <a:xfrm>
                <a:off x="876822" y="788654"/>
                <a:ext cx="3606256" cy="3038254"/>
              </a:xfrm>
              <a:prstGeom prst="roundRect">
                <a:avLst/>
              </a:prstGeom>
              <a:blipFill>
                <a:blip r:embed="rId3"/>
                <a:stretch>
                  <a:fillRect/>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8804230F-A7A9-B4BC-064D-14BDE9C29C57}"/>
              </a:ext>
            </a:extLst>
          </p:cNvPr>
          <p:cNvSpPr txBox="1"/>
          <p:nvPr/>
        </p:nvSpPr>
        <p:spPr>
          <a:xfrm>
            <a:off x="1728860" y="974139"/>
            <a:ext cx="1837597" cy="373679"/>
          </a:xfrm>
          <a:prstGeom prst="rect">
            <a:avLst/>
          </a:prstGeom>
          <a:noFill/>
        </p:spPr>
        <p:txBody>
          <a:bodyPr wrap="square" rtlCol="0" anchor="ctr">
            <a:spAutoFit/>
          </a:bodyPr>
          <a:lstStyle/>
          <a:p>
            <a:pPr algn="ctr"/>
            <a:r>
              <a:rPr lang="en-US" b="1" dirty="0"/>
              <a:t>Odds</a:t>
            </a:r>
          </a:p>
        </p:txBody>
      </p:sp>
      <p:sp>
        <p:nvSpPr>
          <p:cNvPr id="58" name="TextBox 57">
            <a:extLst>
              <a:ext uri="{FF2B5EF4-FFF2-40B4-BE49-F238E27FC236}">
                <a16:creationId xmlns:a16="http://schemas.microsoft.com/office/drawing/2014/main" id="{8C00A022-D767-7A73-C678-B72FD32D80B0}"/>
              </a:ext>
            </a:extLst>
          </p:cNvPr>
          <p:cNvSpPr txBox="1"/>
          <p:nvPr/>
        </p:nvSpPr>
        <p:spPr>
          <a:xfrm>
            <a:off x="4251108" y="974139"/>
            <a:ext cx="4475988" cy="369332"/>
          </a:xfrm>
          <a:prstGeom prst="rect">
            <a:avLst/>
          </a:prstGeom>
          <a:noFill/>
        </p:spPr>
        <p:txBody>
          <a:bodyPr wrap="square" rtlCol="0" anchor="ctr">
            <a:spAutoFit/>
          </a:bodyPr>
          <a:lstStyle/>
          <a:p>
            <a:pPr algn="ctr"/>
            <a:r>
              <a:rPr lang="en-US" b="1" dirty="0"/>
              <a:t>Odds Ratio</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9676D9E-034D-5A11-05BA-458EF61C39BF}"/>
                  </a:ext>
                </a:extLst>
              </p:cNvPr>
              <p:cNvSpPr txBox="1"/>
              <p:nvPr/>
            </p:nvSpPr>
            <p:spPr>
              <a:xfrm>
                <a:off x="5049229" y="1470379"/>
                <a:ext cx="2879746" cy="2113642"/>
              </a:xfrm>
              <a:prstGeom prst="rect">
                <a:avLst/>
              </a:prstGeom>
              <a:noFill/>
            </p:spPr>
            <p:txBody>
              <a:bodyPr wrap="square">
                <a:spAutoFit/>
              </a:bodyPr>
              <a:lstStyle/>
              <a:p>
                <a:r>
                  <a:rPr lang="en-US" sz="1800" b="1" dirty="0">
                    <a:solidFill>
                      <a:schemeClr val="tx1"/>
                    </a:solidFill>
                  </a:rPr>
                  <a:t>Definition</a:t>
                </a:r>
                <a:r>
                  <a:rPr lang="en-US" sz="1800" dirty="0">
                    <a:solidFill>
                      <a:schemeClr val="tx1"/>
                    </a:solidFill>
                  </a:rPr>
                  <a:t>: </a:t>
                </a:r>
              </a:p>
              <a:p>
                <a:pPr/>
                <a14:m>
                  <m:oMathPara xmlns:m="http://schemas.openxmlformats.org/officeDocument/2006/math">
                    <m:oMathParaPr>
                      <m:jc m:val="centerGroup"/>
                    </m:oMathParaPr>
                    <m:oMath xmlns:m="http://schemas.openxmlformats.org/officeDocument/2006/math">
                      <m:r>
                        <a:rPr lang="en-US" sz="1800" b="0" i="1" smtClean="0">
                          <a:solidFill>
                            <a:schemeClr val="tx1"/>
                          </a:solidFill>
                          <a:latin typeface="Cambria Math" panose="02040503050406030204" pitchFamily="18" charset="0"/>
                        </a:rPr>
                        <m:t>𝑂𝑅</m:t>
                      </m:r>
                      <m:r>
                        <a:rPr lang="en-US" sz="1800" b="0" i="1" smtClean="0">
                          <a:solidFill>
                            <a:schemeClr val="tx1"/>
                          </a:solidFill>
                          <a:latin typeface="Cambria Math" panose="02040503050406030204" pitchFamily="18" charset="0"/>
                        </a:rPr>
                        <m:t>= </m:t>
                      </m:r>
                      <m:f>
                        <m:fPr>
                          <m:ctrlPr>
                            <a:rPr lang="en-US" sz="1800" b="0" i="1" smtClean="0">
                              <a:solidFill>
                                <a:schemeClr val="tx1"/>
                              </a:solidFill>
                              <a:latin typeface="Cambria Math" panose="02040503050406030204" pitchFamily="18" charset="0"/>
                            </a:rPr>
                          </m:ctrlPr>
                        </m:fPr>
                        <m:num>
                          <m:sSub>
                            <m:sSubPr>
                              <m:ctrlPr>
                                <a:rPr lang="en-US" sz="1800" b="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𝑂𝑑𝑑𝑠</m:t>
                              </m:r>
                            </m:e>
                            <m:sub>
                              <m:r>
                                <a:rPr lang="en-US" sz="1800" b="0" i="1" smtClean="0">
                                  <a:solidFill>
                                    <a:schemeClr val="tx1"/>
                                  </a:solidFill>
                                  <a:latin typeface="Cambria Math" panose="02040503050406030204" pitchFamily="18" charset="0"/>
                                </a:rPr>
                                <m:t>1</m:t>
                              </m:r>
                            </m:sub>
                          </m:sSub>
                        </m:num>
                        <m:den>
                          <m:sSub>
                            <m:sSubPr>
                              <m:ctrlPr>
                                <a:rPr lang="en-US" i="1">
                                  <a:latin typeface="Cambria Math" panose="02040503050406030204" pitchFamily="18" charset="0"/>
                                </a:rPr>
                              </m:ctrlPr>
                            </m:sSubPr>
                            <m:e>
                              <m:r>
                                <a:rPr lang="en-US" i="1">
                                  <a:latin typeface="Cambria Math" panose="02040503050406030204" pitchFamily="18" charset="0"/>
                                </a:rPr>
                                <m:t>𝑂𝑑𝑑𝑠</m:t>
                              </m:r>
                            </m:e>
                            <m:sub>
                              <m:r>
                                <a:rPr lang="en-US" b="0" i="1" smtClean="0">
                                  <a:latin typeface="Cambria Math" panose="02040503050406030204" pitchFamily="18" charset="0"/>
                                </a:rPr>
                                <m:t>2</m:t>
                              </m:r>
                            </m:sub>
                          </m:sSub>
                        </m:den>
                      </m:f>
                    </m:oMath>
                  </m:oMathPara>
                </a14:m>
                <a:endParaRPr lang="en-US" sz="1800" b="0" dirty="0">
                  <a:solidFill>
                    <a:schemeClr val="tx1"/>
                  </a:solidFill>
                </a:endParaRPr>
              </a:p>
              <a:p>
                <a:r>
                  <a:rPr lang="en-US" sz="1800" b="1" dirty="0">
                    <a:solidFill>
                      <a:schemeClr val="tx1"/>
                    </a:solidFill>
                  </a:rPr>
                  <a:t>Interpretation</a:t>
                </a:r>
                <a:r>
                  <a:rPr lang="en-US" sz="1800" dirty="0">
                    <a:solidFill>
                      <a:schemeClr val="tx1"/>
                    </a:solidFill>
                  </a:rPr>
                  <a:t>:</a:t>
                </a:r>
              </a:p>
              <a:p>
                <a:pPr marL="285750" indent="-285750">
                  <a:buFont typeface="Arial" panose="020B0604020202020204" pitchFamily="34" charset="0"/>
                  <a:buChar char="•"/>
                </a:pPr>
                <a:r>
                  <a:rPr lang="en-US" dirty="0"/>
                  <a:t>OR = 1: No association</a:t>
                </a:r>
              </a:p>
              <a:p>
                <a:pPr marL="285750" indent="-285750">
                  <a:buFont typeface="Arial" panose="020B0604020202020204" pitchFamily="34" charset="0"/>
                  <a:buChar char="•"/>
                </a:pPr>
                <a:r>
                  <a:rPr lang="en-US" dirty="0"/>
                  <a:t>OR &gt; 1: Increased risk</a:t>
                </a:r>
              </a:p>
              <a:p>
                <a:pPr marL="285750" indent="-285750">
                  <a:buFont typeface="Arial" panose="020B0604020202020204" pitchFamily="34" charset="0"/>
                  <a:buChar char="•"/>
                </a:pPr>
                <a:r>
                  <a:rPr lang="en-US" dirty="0"/>
                  <a:t>OR &lt; 1: Decreased Risk</a:t>
                </a:r>
              </a:p>
            </p:txBody>
          </p:sp>
        </mc:Choice>
        <mc:Fallback xmlns="">
          <p:sp>
            <p:nvSpPr>
              <p:cNvPr id="5" name="TextBox 4">
                <a:extLst>
                  <a:ext uri="{FF2B5EF4-FFF2-40B4-BE49-F238E27FC236}">
                    <a16:creationId xmlns:a16="http://schemas.microsoft.com/office/drawing/2014/main" id="{E9676D9E-034D-5A11-05BA-458EF61C39BF}"/>
                  </a:ext>
                </a:extLst>
              </p:cNvPr>
              <p:cNvSpPr txBox="1">
                <a:spLocks noRot="1" noChangeAspect="1" noMove="1" noResize="1" noEditPoints="1" noAdjustHandles="1" noChangeArrowheads="1" noChangeShapeType="1" noTextEdit="1"/>
              </p:cNvSpPr>
              <p:nvPr/>
            </p:nvSpPr>
            <p:spPr>
              <a:xfrm>
                <a:off x="5049229" y="1470379"/>
                <a:ext cx="2879746" cy="2113642"/>
              </a:xfrm>
              <a:prstGeom prst="rect">
                <a:avLst/>
              </a:prstGeom>
              <a:blipFill>
                <a:blip r:embed="rId4"/>
                <a:stretch>
                  <a:fillRect l="-1754" t="-1190" b="-595"/>
                </a:stretch>
              </a:blipFill>
            </p:spPr>
            <p:txBody>
              <a:bodyPr/>
              <a:lstStyle/>
              <a:p>
                <a:r>
                  <a:rPr lang="en-US">
                    <a:noFill/>
                  </a:rPr>
                  <a:t> </a:t>
                </a:r>
              </a:p>
            </p:txBody>
          </p:sp>
        </mc:Fallback>
      </mc:AlternateContent>
      <p:sp>
        <p:nvSpPr>
          <p:cNvPr id="6" name="Rounded Rectangle 5">
            <a:extLst>
              <a:ext uri="{FF2B5EF4-FFF2-40B4-BE49-F238E27FC236}">
                <a16:creationId xmlns:a16="http://schemas.microsoft.com/office/drawing/2014/main" id="{E394D516-9BB5-8EB7-5CB2-2FB1CC2F8D3B}"/>
              </a:ext>
            </a:extLst>
          </p:cNvPr>
          <p:cNvSpPr/>
          <p:nvPr/>
        </p:nvSpPr>
        <p:spPr>
          <a:xfrm>
            <a:off x="4660922" y="4107860"/>
            <a:ext cx="3606255" cy="303825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mc:AlternateContent xmlns:mc="http://schemas.openxmlformats.org/markup-compatibility/2006" xmlns:a14="http://schemas.microsoft.com/office/drawing/2010/main">
        <mc:Choice Requires="a14">
          <p:sp>
            <p:nvSpPr>
              <p:cNvPr id="7" name="Rounded Rectangle 6">
                <a:extLst>
                  <a:ext uri="{FF2B5EF4-FFF2-40B4-BE49-F238E27FC236}">
                    <a16:creationId xmlns:a16="http://schemas.microsoft.com/office/drawing/2014/main" id="{4E7B7929-E409-A0DF-DCA1-6145EFC2A34E}"/>
                  </a:ext>
                </a:extLst>
              </p:cNvPr>
              <p:cNvSpPr/>
              <p:nvPr/>
            </p:nvSpPr>
            <p:spPr>
              <a:xfrm>
                <a:off x="876821" y="4161000"/>
                <a:ext cx="3606255" cy="303825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Model</a:t>
                </a:r>
                <a:r>
                  <a:rPr lang="en-US" sz="1600" dirty="0">
                    <a:solidFill>
                      <a:schemeClr val="tx1"/>
                    </a:solidFill>
                  </a:rPr>
                  <a:t>:</a:t>
                </a:r>
              </a:p>
              <a:p>
                <a:pPr/>
                <a14:m>
                  <m:oMathPara xmlns:m="http://schemas.openxmlformats.org/officeDocument/2006/math">
                    <m:oMathParaPr>
                      <m:jc m:val="centerGroup"/>
                    </m:oMathParaPr>
                    <m:oMath xmlns:m="http://schemas.openxmlformats.org/officeDocument/2006/math">
                      <m:r>
                        <m:rPr>
                          <m:sty m:val="p"/>
                        </m:rPr>
                        <a:rPr lang="en-US" sz="1600" b="0" i="0" smtClean="0">
                          <a:solidFill>
                            <a:schemeClr val="tx1"/>
                          </a:solidFill>
                          <a:latin typeface="Cambria Math" panose="02040503050406030204" pitchFamily="18" charset="0"/>
                        </a:rPr>
                        <m:t>logit</m:t>
                      </m:r>
                      <m:d>
                        <m:dPr>
                          <m:ctrlPr>
                            <a:rPr lang="en-US" sz="1600" b="0" i="1" smtClean="0">
                              <a:solidFill>
                                <a:schemeClr val="tx1"/>
                              </a:solidFill>
                              <a:latin typeface="Cambria Math" panose="02040503050406030204" pitchFamily="18" charset="0"/>
                            </a:rPr>
                          </m:ctrlPr>
                        </m:dPr>
                        <m:e>
                          <m:r>
                            <m:rPr>
                              <m:sty m:val="p"/>
                            </m:rPr>
                            <a:rPr lang="en-US" sz="1600" b="0" i="0" smtClean="0">
                              <a:solidFill>
                                <a:schemeClr val="tx1"/>
                              </a:solidFill>
                              <a:latin typeface="Cambria Math" panose="02040503050406030204" pitchFamily="18" charset="0"/>
                            </a:rPr>
                            <m:t>p</m:t>
                          </m:r>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𝑋</m:t>
                          </m:r>
                          <m:r>
                            <a:rPr lang="en-US" sz="1600" i="1">
                              <a:solidFill>
                                <a:schemeClr val="tx1"/>
                              </a:solidFill>
                              <a:latin typeface="Cambria Math" panose="02040503050406030204" pitchFamily="18" charset="0"/>
                            </a:rPr>
                            <m:t>)</m:t>
                          </m:r>
                        </m:e>
                      </m:d>
                      <m:r>
                        <a:rPr lang="en-US" sz="1600" b="0" i="1" smtClean="0">
                          <a:solidFill>
                            <a:schemeClr val="tx1"/>
                          </a:solidFill>
                          <a:latin typeface="Cambria Math" panose="02040503050406030204" pitchFamily="18" charset="0"/>
                        </a:rPr>
                        <m:t>=</m:t>
                      </m:r>
                      <m:func>
                        <m:funcPr>
                          <m:ctrlPr>
                            <a:rPr lang="en-US" sz="1600" b="0" i="1" smtClean="0">
                              <a:solidFill>
                                <a:schemeClr val="tx1"/>
                              </a:solidFill>
                              <a:latin typeface="Cambria Math" panose="02040503050406030204" pitchFamily="18" charset="0"/>
                            </a:rPr>
                          </m:ctrlPr>
                        </m:funcPr>
                        <m:fName>
                          <m:r>
                            <m:rPr>
                              <m:sty m:val="p"/>
                            </m:rPr>
                            <a:rPr lang="en-US" sz="1600" b="0" i="0" smtClean="0">
                              <a:solidFill>
                                <a:schemeClr val="tx1"/>
                              </a:solidFill>
                              <a:latin typeface="Cambria Math" panose="02040503050406030204" pitchFamily="18" charset="0"/>
                            </a:rPr>
                            <m:t>ln</m:t>
                          </m:r>
                        </m:fName>
                        <m:e>
                          <m:f>
                            <m:fPr>
                              <m:ctrlPr>
                                <a:rPr lang="en-US" sz="1600" i="1">
                                  <a:solidFill>
                                    <a:schemeClr val="tx1"/>
                                  </a:solidFill>
                                  <a:latin typeface="Cambria Math" panose="02040503050406030204" pitchFamily="18" charset="0"/>
                                </a:rPr>
                              </m:ctrlPr>
                            </m:fPr>
                            <m:num>
                              <m:r>
                                <a:rPr lang="en-US" sz="1600" i="1">
                                  <a:solidFill>
                                    <a:schemeClr val="tx1"/>
                                  </a:solidFill>
                                  <a:latin typeface="Cambria Math" panose="02040503050406030204" pitchFamily="18" charset="0"/>
                                </a:rPr>
                                <m:t>𝑝</m:t>
                              </m:r>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𝑋</m:t>
                              </m:r>
                              <m:r>
                                <a:rPr lang="en-US" sz="1600" i="1">
                                  <a:solidFill>
                                    <a:schemeClr val="tx1"/>
                                  </a:solidFill>
                                  <a:latin typeface="Cambria Math" panose="02040503050406030204" pitchFamily="18" charset="0"/>
                                </a:rPr>
                                <m:t>)</m:t>
                              </m:r>
                            </m:num>
                            <m:den>
                              <m:r>
                                <a:rPr lang="en-US" sz="1600" i="1">
                                  <a:solidFill>
                                    <a:schemeClr val="tx1"/>
                                  </a:solidFill>
                                  <a:latin typeface="Cambria Math" panose="02040503050406030204" pitchFamily="18" charset="0"/>
                                </a:rPr>
                                <m:t>1−</m:t>
                              </m:r>
                              <m:r>
                                <a:rPr lang="en-US" sz="1600" i="1">
                                  <a:solidFill>
                                    <a:schemeClr val="tx1"/>
                                  </a:solidFill>
                                  <a:latin typeface="Cambria Math" panose="02040503050406030204" pitchFamily="18" charset="0"/>
                                </a:rPr>
                                <m:t>𝑝</m:t>
                              </m:r>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𝑋</m:t>
                              </m:r>
                              <m:r>
                                <a:rPr lang="en-US" sz="1600" b="0" i="1" smtClean="0">
                                  <a:solidFill>
                                    <a:schemeClr val="tx1"/>
                                  </a:solidFill>
                                  <a:latin typeface="Cambria Math" panose="02040503050406030204" pitchFamily="18" charset="0"/>
                                </a:rPr>
                                <m:t>)</m:t>
                              </m:r>
                            </m:den>
                          </m:f>
                        </m:e>
                      </m:func>
                      <m:r>
                        <a:rPr lang="en-US" sz="1600" b="0" i="1" smtClean="0">
                          <a:solidFill>
                            <a:schemeClr val="tx1"/>
                          </a:solidFill>
                          <a:latin typeface="Cambria Math" panose="02040503050406030204" pitchFamily="18" charset="0"/>
                        </a:rPr>
                        <m:t>=</m:t>
                      </m:r>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ea typeface="Cambria Math" panose="02040503050406030204" pitchFamily="18" charset="0"/>
                            </a:rPr>
                            <m:t>𝛽</m:t>
                          </m:r>
                        </m:e>
                        <m:sub>
                          <m:r>
                            <a:rPr lang="en-US" sz="1600" b="0" i="1" smtClean="0">
                              <a:solidFill>
                                <a:schemeClr val="tx1"/>
                              </a:solidFill>
                              <a:latin typeface="Cambria Math" panose="02040503050406030204" pitchFamily="18" charset="0"/>
                            </a:rPr>
                            <m:t>0</m:t>
                          </m:r>
                        </m:sub>
                      </m:sSub>
                      <m:r>
                        <a:rPr lang="en-US" sz="1600" b="0" i="1" smtClean="0">
                          <a:solidFill>
                            <a:schemeClr val="tx1"/>
                          </a:solidFill>
                          <a:latin typeface="Cambria Math" panose="02040503050406030204" pitchFamily="18" charset="0"/>
                        </a:rPr>
                        <m:t>+</m:t>
                      </m:r>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ea typeface="Cambria Math" panose="02040503050406030204" pitchFamily="18" charset="0"/>
                            </a:rPr>
                            <m:t>𝛽</m:t>
                          </m:r>
                        </m:e>
                        <m:sub>
                          <m:r>
                            <a:rPr lang="en-US" sz="1600" b="0" i="1" smtClean="0">
                              <a:solidFill>
                                <a:schemeClr val="tx1"/>
                              </a:solidFill>
                              <a:latin typeface="Cambria Math" panose="02040503050406030204" pitchFamily="18" charset="0"/>
                            </a:rPr>
                            <m:t>1</m:t>
                          </m:r>
                        </m:sub>
                      </m:sSub>
                      <m:r>
                        <a:rPr lang="en-US" sz="1600" b="0" i="1" smtClean="0">
                          <a:solidFill>
                            <a:schemeClr val="tx1"/>
                          </a:solidFill>
                          <a:latin typeface="Cambria Math" panose="02040503050406030204" pitchFamily="18" charset="0"/>
                        </a:rPr>
                        <m:t>𝑋</m:t>
                      </m:r>
                    </m:oMath>
                  </m:oMathPara>
                </a14:m>
                <a:endParaRPr lang="en-US" sz="1600" b="0" dirty="0">
                  <a:solidFill>
                    <a:schemeClr val="tx1"/>
                  </a:solidFill>
                </a:endParaRPr>
              </a:p>
              <a:p>
                <a:endParaRPr lang="en-US" sz="1600" b="0" dirty="0">
                  <a:solidFill>
                    <a:schemeClr val="tx1"/>
                  </a:solidFill>
                </a:endParaRPr>
              </a:p>
              <a:p>
                <a:r>
                  <a:rPr lang="en-US" sz="1600" b="1" dirty="0">
                    <a:solidFill>
                      <a:schemeClr val="tx1"/>
                    </a:solidFill>
                  </a:rPr>
                  <a:t>Relationship to OR</a:t>
                </a:r>
                <a:r>
                  <a:rPr lang="en-US" sz="1600" dirty="0">
                    <a:solidFill>
                      <a:schemeClr val="tx1"/>
                    </a:solidFill>
                  </a:rPr>
                  <a:t>:</a:t>
                </a:r>
              </a:p>
              <a:p>
                <a:pPr/>
                <a14:m>
                  <m:oMathPara xmlns:m="http://schemas.openxmlformats.org/officeDocument/2006/math">
                    <m:oMathParaPr>
                      <m:jc m:val="centerGroup"/>
                    </m:oMathParaPr>
                    <m:oMath xmlns:m="http://schemas.openxmlformats.org/officeDocument/2006/math">
                      <m:r>
                        <a:rPr lang="en-US" sz="1600" b="0" i="1" smtClean="0">
                          <a:solidFill>
                            <a:schemeClr val="tx1"/>
                          </a:solidFill>
                          <a:latin typeface="Cambria Math" panose="02040503050406030204" pitchFamily="18" charset="0"/>
                        </a:rPr>
                        <m:t>𝑂𝑅</m:t>
                      </m:r>
                      <m:r>
                        <a:rPr lang="en-US" sz="1600" b="0" i="1" smtClean="0">
                          <a:solidFill>
                            <a:schemeClr val="tx1"/>
                          </a:solidFill>
                          <a:latin typeface="Cambria Math" panose="02040503050406030204" pitchFamily="18" charset="0"/>
                        </a:rPr>
                        <m:t>=</m:t>
                      </m:r>
                      <m:sSup>
                        <m:sSupPr>
                          <m:ctrlPr>
                            <a:rPr lang="en-US" sz="1600" b="0" i="1" smtClean="0">
                              <a:solidFill>
                                <a:schemeClr val="tx1"/>
                              </a:solidFill>
                              <a:latin typeface="Cambria Math" panose="02040503050406030204" pitchFamily="18" charset="0"/>
                            </a:rPr>
                          </m:ctrlPr>
                        </m:sSupPr>
                        <m:e>
                          <m:r>
                            <a:rPr lang="en-US" sz="1600" b="0" i="1" smtClean="0">
                              <a:solidFill>
                                <a:schemeClr val="tx1"/>
                              </a:solidFill>
                              <a:latin typeface="Cambria Math" panose="02040503050406030204" pitchFamily="18" charset="0"/>
                            </a:rPr>
                            <m:t>𝑒</m:t>
                          </m:r>
                        </m:e>
                        <m:sup>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ea typeface="Cambria Math" panose="02040503050406030204" pitchFamily="18" charset="0"/>
                                </a:rPr>
                                <m:t>𝛽</m:t>
                              </m:r>
                            </m:e>
                            <m:sub>
                              <m:r>
                                <a:rPr lang="en-US" sz="1600" b="0" i="1" smtClean="0">
                                  <a:solidFill>
                                    <a:schemeClr val="tx1"/>
                                  </a:solidFill>
                                  <a:latin typeface="Cambria Math" panose="02040503050406030204" pitchFamily="18" charset="0"/>
                                </a:rPr>
                                <m:t>1</m:t>
                              </m:r>
                            </m:sub>
                          </m:sSub>
                        </m:sup>
                      </m:sSup>
                    </m:oMath>
                  </m:oMathPara>
                </a14:m>
                <a:endParaRPr lang="en-US" sz="1600" dirty="0">
                  <a:solidFill>
                    <a:schemeClr val="tx1"/>
                  </a:solidFill>
                </a:endParaRPr>
              </a:p>
            </p:txBody>
          </p:sp>
        </mc:Choice>
        <mc:Fallback xmlns="">
          <p:sp>
            <p:nvSpPr>
              <p:cNvPr id="7" name="Rounded Rectangle 6">
                <a:extLst>
                  <a:ext uri="{FF2B5EF4-FFF2-40B4-BE49-F238E27FC236}">
                    <a16:creationId xmlns:a16="http://schemas.microsoft.com/office/drawing/2014/main" id="{4E7B7929-E409-A0DF-DCA1-6145EFC2A34E}"/>
                  </a:ext>
                </a:extLst>
              </p:cNvPr>
              <p:cNvSpPr>
                <a:spLocks noRot="1" noChangeAspect="1" noMove="1" noResize="1" noEditPoints="1" noAdjustHandles="1" noChangeArrowheads="1" noChangeShapeType="1" noTextEdit="1"/>
              </p:cNvSpPr>
              <p:nvPr/>
            </p:nvSpPr>
            <p:spPr>
              <a:xfrm>
                <a:off x="876821" y="4161000"/>
                <a:ext cx="3606255" cy="3038254"/>
              </a:xfrm>
              <a:prstGeom prst="roundRect">
                <a:avLst/>
              </a:prstGeom>
              <a:blipFill>
                <a:blip r:embed="rId5"/>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BEFF40BE-03B6-0E63-7471-307A304D7DE8}"/>
              </a:ext>
            </a:extLst>
          </p:cNvPr>
          <p:cNvSpPr txBox="1"/>
          <p:nvPr/>
        </p:nvSpPr>
        <p:spPr>
          <a:xfrm>
            <a:off x="1504129" y="4223120"/>
            <a:ext cx="2287060" cy="369332"/>
          </a:xfrm>
          <a:prstGeom prst="rect">
            <a:avLst/>
          </a:prstGeom>
          <a:noFill/>
        </p:spPr>
        <p:txBody>
          <a:bodyPr wrap="square" rtlCol="0" anchor="ctr">
            <a:spAutoFit/>
          </a:bodyPr>
          <a:lstStyle/>
          <a:p>
            <a:pPr algn="ctr"/>
            <a:r>
              <a:rPr lang="en-US" b="1" dirty="0"/>
              <a:t>Logistic Regression</a:t>
            </a:r>
          </a:p>
        </p:txBody>
      </p:sp>
      <p:sp>
        <p:nvSpPr>
          <p:cNvPr id="11" name="TextBox 10">
            <a:extLst>
              <a:ext uri="{FF2B5EF4-FFF2-40B4-BE49-F238E27FC236}">
                <a16:creationId xmlns:a16="http://schemas.microsoft.com/office/drawing/2014/main" id="{F18F0B58-E23F-A0A1-CD95-EC1DB85A20FF}"/>
              </a:ext>
            </a:extLst>
          </p:cNvPr>
          <p:cNvSpPr txBox="1"/>
          <p:nvPr/>
        </p:nvSpPr>
        <p:spPr>
          <a:xfrm>
            <a:off x="4251108" y="4234303"/>
            <a:ext cx="4475988" cy="369332"/>
          </a:xfrm>
          <a:prstGeom prst="rect">
            <a:avLst/>
          </a:prstGeom>
          <a:noFill/>
        </p:spPr>
        <p:txBody>
          <a:bodyPr wrap="square" rtlCol="0" anchor="ctr">
            <a:spAutoFit/>
          </a:bodyPr>
          <a:lstStyle/>
          <a:p>
            <a:pPr algn="ctr"/>
            <a:r>
              <a:rPr lang="en-US" b="1" dirty="0"/>
              <a:t>Logistic Function</a:t>
            </a:r>
          </a:p>
        </p:txBody>
      </p:sp>
      <p:pic>
        <p:nvPicPr>
          <p:cNvPr id="14" name="Picture 13">
            <a:extLst>
              <a:ext uri="{FF2B5EF4-FFF2-40B4-BE49-F238E27FC236}">
                <a16:creationId xmlns:a16="http://schemas.microsoft.com/office/drawing/2014/main" id="{323910E6-6463-80B9-884A-441E80D0C0C2}"/>
              </a:ext>
            </a:extLst>
          </p:cNvPr>
          <p:cNvPicPr>
            <a:picLocks noChangeAspect="1"/>
          </p:cNvPicPr>
          <p:nvPr/>
        </p:nvPicPr>
        <p:blipFill>
          <a:blip r:embed="rId6"/>
          <a:stretch>
            <a:fillRect/>
          </a:stretch>
        </p:blipFill>
        <p:spPr>
          <a:xfrm>
            <a:off x="4674406" y="4757243"/>
            <a:ext cx="3485539" cy="2091324"/>
          </a:xfrm>
          <a:prstGeom prst="rect">
            <a:avLst/>
          </a:prstGeom>
        </p:spPr>
      </p:pic>
      <p:sp>
        <p:nvSpPr>
          <p:cNvPr id="15" name="Rounded Rectangle 14">
            <a:extLst>
              <a:ext uri="{FF2B5EF4-FFF2-40B4-BE49-F238E27FC236}">
                <a16:creationId xmlns:a16="http://schemas.microsoft.com/office/drawing/2014/main" id="{CCCAD386-AAA3-6893-F5DD-E7E72091FD0E}"/>
              </a:ext>
            </a:extLst>
          </p:cNvPr>
          <p:cNvSpPr/>
          <p:nvPr/>
        </p:nvSpPr>
        <p:spPr>
          <a:xfrm>
            <a:off x="786150" y="7453070"/>
            <a:ext cx="7673670" cy="121591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endParaRPr lang="en-US" sz="1200" dirty="0">
              <a:solidFill>
                <a:schemeClr val="tx1"/>
              </a:solidFill>
            </a:endParaRPr>
          </a:p>
        </p:txBody>
      </p:sp>
      <p:sp>
        <p:nvSpPr>
          <p:cNvPr id="16" name="TextBox 15">
            <a:extLst>
              <a:ext uri="{FF2B5EF4-FFF2-40B4-BE49-F238E27FC236}">
                <a16:creationId xmlns:a16="http://schemas.microsoft.com/office/drawing/2014/main" id="{E0FE4354-8F71-5641-96E0-031CE469CD7E}"/>
              </a:ext>
            </a:extLst>
          </p:cNvPr>
          <p:cNvSpPr txBox="1"/>
          <p:nvPr/>
        </p:nvSpPr>
        <p:spPr>
          <a:xfrm>
            <a:off x="1584803" y="7544466"/>
            <a:ext cx="6179206" cy="369332"/>
          </a:xfrm>
          <a:prstGeom prst="rect">
            <a:avLst/>
          </a:prstGeom>
          <a:noFill/>
        </p:spPr>
        <p:txBody>
          <a:bodyPr wrap="square" rtlCol="0" anchor="ctr">
            <a:spAutoFit/>
          </a:bodyPr>
          <a:lstStyle/>
          <a:p>
            <a:pPr algn="ctr"/>
            <a:r>
              <a:rPr lang="en-US" b="1" dirty="0"/>
              <a:t>Application in Statistical Genetics</a:t>
            </a:r>
          </a:p>
        </p:txBody>
      </p:sp>
      <p:sp>
        <p:nvSpPr>
          <p:cNvPr id="27" name="TextBox 26">
            <a:extLst>
              <a:ext uri="{FF2B5EF4-FFF2-40B4-BE49-F238E27FC236}">
                <a16:creationId xmlns:a16="http://schemas.microsoft.com/office/drawing/2014/main" id="{8469889F-61E8-0901-763A-AD367CAA7B3F}"/>
              </a:ext>
            </a:extLst>
          </p:cNvPr>
          <p:cNvSpPr txBox="1"/>
          <p:nvPr/>
        </p:nvSpPr>
        <p:spPr>
          <a:xfrm>
            <a:off x="876821" y="7923458"/>
            <a:ext cx="7481029" cy="523220"/>
          </a:xfrm>
          <a:prstGeom prst="rect">
            <a:avLst/>
          </a:prstGeom>
          <a:noFill/>
        </p:spPr>
        <p:txBody>
          <a:bodyPr wrap="square">
            <a:spAutoFit/>
          </a:bodyPr>
          <a:lstStyle/>
          <a:p>
            <a:pPr marL="171450" indent="-171450">
              <a:buFont typeface="Arial" panose="020B0604020202020204" pitchFamily="34" charset="0"/>
              <a:buChar char="•"/>
            </a:pPr>
            <a:r>
              <a:rPr lang="en-US" sz="1400" dirty="0">
                <a:solidFill>
                  <a:schemeClr val="tx1"/>
                </a:solidFill>
              </a:rPr>
              <a:t>Case-control studies: control (0) and case (1)</a:t>
            </a:r>
          </a:p>
          <a:p>
            <a:pPr marL="171450" indent="-171450">
              <a:buFont typeface="Arial" panose="020B0604020202020204" pitchFamily="34" charset="0"/>
              <a:buChar char="•"/>
            </a:pPr>
            <a:r>
              <a:rPr lang="en-US" sz="1400" dirty="0">
                <a:solidFill>
                  <a:schemeClr val="tx1"/>
                </a:solidFill>
              </a:rPr>
              <a:t>GWAS: often identify the genetic variants associated with disease (0 or 1) using logistic regression</a:t>
            </a:r>
          </a:p>
        </p:txBody>
      </p:sp>
    </p:spTree>
    <p:extLst>
      <p:ext uri="{BB962C8B-B14F-4D97-AF65-F5344CB8AC3E}">
        <p14:creationId xmlns:p14="http://schemas.microsoft.com/office/powerpoint/2010/main" val="3615703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71A5B1-1259-392F-376B-E6510D03B267}"/>
            </a:ext>
          </a:extLst>
        </p:cNvPr>
        <p:cNvGrpSpPr/>
        <p:nvPr/>
      </p:nvGrpSpPr>
      <p:grpSpPr>
        <a:xfrm>
          <a:off x="0" y="0"/>
          <a:ext cx="0" cy="0"/>
          <a:chOff x="0" y="0"/>
          <a:chExt cx="0" cy="0"/>
        </a:xfrm>
      </p:grpSpPr>
      <p:sp>
        <p:nvSpPr>
          <p:cNvPr id="57" name="Rounded Rectangle 56">
            <a:extLst>
              <a:ext uri="{FF2B5EF4-FFF2-40B4-BE49-F238E27FC236}">
                <a16:creationId xmlns:a16="http://schemas.microsoft.com/office/drawing/2014/main" id="{5D75B2BC-1F34-529D-3848-FA0FDC808869}"/>
              </a:ext>
            </a:extLst>
          </p:cNvPr>
          <p:cNvSpPr/>
          <p:nvPr/>
        </p:nvSpPr>
        <p:spPr>
          <a:xfrm>
            <a:off x="4681048" y="788653"/>
            <a:ext cx="3778772" cy="304468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Rounded Rectangle 1">
            <a:extLst>
              <a:ext uri="{FF2B5EF4-FFF2-40B4-BE49-F238E27FC236}">
                <a16:creationId xmlns:a16="http://schemas.microsoft.com/office/drawing/2014/main" id="{6E4C6003-95D5-6204-78D9-141A5B287D37}"/>
              </a:ext>
            </a:extLst>
          </p:cNvPr>
          <p:cNvSpPr/>
          <p:nvPr/>
        </p:nvSpPr>
        <p:spPr>
          <a:xfrm>
            <a:off x="900619" y="4042448"/>
            <a:ext cx="7559201" cy="237901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F7C14324-4957-9C63-708D-0872B646ACF2}"/>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Summary</a:t>
            </a:r>
            <a:r>
              <a:rPr lang="en-US" b="1" dirty="0"/>
              <a:t> Statistics</a:t>
            </a:r>
          </a:p>
        </p:txBody>
      </p:sp>
      <p:sp>
        <p:nvSpPr>
          <p:cNvPr id="9" name="Rounded Rectangle 8">
            <a:extLst>
              <a:ext uri="{FF2B5EF4-FFF2-40B4-BE49-F238E27FC236}">
                <a16:creationId xmlns:a16="http://schemas.microsoft.com/office/drawing/2014/main" id="{F2245474-851F-43A5-72C2-E5A9672B2E88}"/>
              </a:ext>
            </a:extLst>
          </p:cNvPr>
          <p:cNvSpPr/>
          <p:nvPr/>
        </p:nvSpPr>
        <p:spPr>
          <a:xfrm>
            <a:off x="900620" y="788654"/>
            <a:ext cx="3531206" cy="304468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0" name="TextBox 9">
            <a:extLst>
              <a:ext uri="{FF2B5EF4-FFF2-40B4-BE49-F238E27FC236}">
                <a16:creationId xmlns:a16="http://schemas.microsoft.com/office/drawing/2014/main" id="{09CEE89B-CA7E-0F10-9A09-0839F5DFF148}"/>
              </a:ext>
            </a:extLst>
          </p:cNvPr>
          <p:cNvSpPr txBox="1"/>
          <p:nvPr/>
        </p:nvSpPr>
        <p:spPr>
          <a:xfrm>
            <a:off x="1047154" y="887720"/>
            <a:ext cx="3104358" cy="369332"/>
          </a:xfrm>
          <a:prstGeom prst="rect">
            <a:avLst/>
          </a:prstGeom>
          <a:noFill/>
        </p:spPr>
        <p:txBody>
          <a:bodyPr wrap="square" rtlCol="0" anchor="ctr">
            <a:spAutoFit/>
          </a:bodyPr>
          <a:lstStyle/>
          <a:p>
            <a:pPr algn="ctr"/>
            <a:r>
              <a:rPr lang="en-US" b="1" dirty="0"/>
              <a:t>Individual-level Data</a:t>
            </a:r>
          </a:p>
        </p:txBody>
      </p:sp>
      <p:sp>
        <p:nvSpPr>
          <p:cNvPr id="20" name="Rounded Rectangle 19">
            <a:extLst>
              <a:ext uri="{FF2B5EF4-FFF2-40B4-BE49-F238E27FC236}">
                <a16:creationId xmlns:a16="http://schemas.microsoft.com/office/drawing/2014/main" id="{5E2DCD21-E318-9FB8-58F4-5CC73EA9DAB2}"/>
              </a:ext>
            </a:extLst>
          </p:cNvPr>
          <p:cNvSpPr/>
          <p:nvPr/>
        </p:nvSpPr>
        <p:spPr>
          <a:xfrm>
            <a:off x="1094835" y="1395304"/>
            <a:ext cx="1323852" cy="1818728"/>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TextBox 23">
            <a:extLst>
              <a:ext uri="{FF2B5EF4-FFF2-40B4-BE49-F238E27FC236}">
                <a16:creationId xmlns:a16="http://schemas.microsoft.com/office/drawing/2014/main" id="{0208F2DB-A7D2-F727-BD2A-7B2BF73A9344}"/>
              </a:ext>
            </a:extLst>
          </p:cNvPr>
          <p:cNvSpPr txBox="1"/>
          <p:nvPr/>
        </p:nvSpPr>
        <p:spPr>
          <a:xfrm>
            <a:off x="1169535" y="3238294"/>
            <a:ext cx="1094440" cy="246221"/>
          </a:xfrm>
          <a:prstGeom prst="rect">
            <a:avLst/>
          </a:prstGeom>
          <a:noFill/>
        </p:spPr>
        <p:txBody>
          <a:bodyPr wrap="square" rtlCol="0">
            <a:spAutoFit/>
          </a:bodyPr>
          <a:lstStyle/>
          <a:p>
            <a:pPr algn="ctr"/>
            <a:r>
              <a:rPr lang="en-US" sz="1000" dirty="0"/>
              <a:t>Millions of SNPs</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A3B20BC-FBAF-EDA6-9FE7-E9DF5DA0C776}"/>
                  </a:ext>
                </a:extLst>
              </p:cNvPr>
              <p:cNvSpPr txBox="1"/>
              <p:nvPr/>
            </p:nvSpPr>
            <p:spPr>
              <a:xfrm>
                <a:off x="2945251" y="3261376"/>
                <a:ext cx="427470"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latin typeface="Cambria Math" panose="02040503050406030204" pitchFamily="18" charset="0"/>
                              <a:ea typeface="Cambria Math" panose="02040503050406030204" pitchFamily="18" charset="0"/>
                            </a:rPr>
                          </m:ctrlPr>
                        </m:sSubPr>
                        <m:e>
                          <m:r>
                            <a:rPr lang="en-US" sz="600" b="0" i="1" smtClean="0">
                              <a:latin typeface="Cambria Math" panose="02040503050406030204" pitchFamily="18" charset="0"/>
                              <a:ea typeface="Cambria Math" panose="02040503050406030204" pitchFamily="18" charset="0"/>
                            </a:rPr>
                            <m:t>𝑆𝑁𝑃</m:t>
                          </m:r>
                        </m:e>
                        <m:sub>
                          <m:r>
                            <a:rPr lang="en-US" sz="600" b="0" i="1" smtClean="0">
                              <a:latin typeface="Cambria Math" panose="02040503050406030204" pitchFamily="18" charset="0"/>
                              <a:ea typeface="Cambria Math" panose="02040503050406030204" pitchFamily="18" charset="0"/>
                            </a:rPr>
                            <m:t>1</m:t>
                          </m:r>
                        </m:sub>
                      </m:sSub>
                    </m:oMath>
                  </m:oMathPara>
                </a14:m>
                <a:endParaRPr lang="en-US" sz="600" b="0" dirty="0">
                  <a:ea typeface="Cambria Math" panose="02040503050406030204" pitchFamily="18" charset="0"/>
                </a:endParaRPr>
              </a:p>
            </p:txBody>
          </p:sp>
        </mc:Choice>
        <mc:Fallback xmlns="">
          <p:sp>
            <p:nvSpPr>
              <p:cNvPr id="25" name="TextBox 24">
                <a:extLst>
                  <a:ext uri="{FF2B5EF4-FFF2-40B4-BE49-F238E27FC236}">
                    <a16:creationId xmlns:a16="http://schemas.microsoft.com/office/drawing/2014/main" id="{BA3B20BC-FBAF-EDA6-9FE7-E9DF5DA0C776}"/>
                  </a:ext>
                </a:extLst>
              </p:cNvPr>
              <p:cNvSpPr txBox="1">
                <a:spLocks noRot="1" noChangeAspect="1" noMove="1" noResize="1" noEditPoints="1" noAdjustHandles="1" noChangeArrowheads="1" noChangeShapeType="1" noTextEdit="1"/>
              </p:cNvSpPr>
              <p:nvPr/>
            </p:nvSpPr>
            <p:spPr>
              <a:xfrm>
                <a:off x="2945251" y="3261376"/>
                <a:ext cx="427470" cy="18466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5C0AE995-AFAB-B9DD-273A-0DDF513EB82C}"/>
                  </a:ext>
                </a:extLst>
              </p:cNvPr>
              <p:cNvSpPr txBox="1"/>
              <p:nvPr/>
            </p:nvSpPr>
            <p:spPr>
              <a:xfrm>
                <a:off x="1309892" y="2118986"/>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solidFill>
                            <a:schemeClr val="bg1">
                              <a:lumMod val="95000"/>
                            </a:schemeClr>
                          </a:solidFill>
                          <a:latin typeface="Cambria Math" panose="02040503050406030204" pitchFamily="18" charset="0"/>
                        </a:rPr>
                        <m:t>𝑋</m:t>
                      </m:r>
                    </m:oMath>
                  </m:oMathPara>
                </a14:m>
                <a:endParaRPr lang="en-US" sz="1400" dirty="0">
                  <a:solidFill>
                    <a:schemeClr val="bg1">
                      <a:lumMod val="95000"/>
                    </a:schemeClr>
                  </a:solidFill>
                </a:endParaRPr>
              </a:p>
            </p:txBody>
          </p:sp>
        </mc:Choice>
        <mc:Fallback xmlns="">
          <p:sp>
            <p:nvSpPr>
              <p:cNvPr id="32" name="TextBox 31">
                <a:extLst>
                  <a:ext uri="{FF2B5EF4-FFF2-40B4-BE49-F238E27FC236}">
                    <a16:creationId xmlns:a16="http://schemas.microsoft.com/office/drawing/2014/main" id="{5C0AE995-AFAB-B9DD-273A-0DDF513EB82C}"/>
                  </a:ext>
                </a:extLst>
              </p:cNvPr>
              <p:cNvSpPr txBox="1">
                <a:spLocks noRot="1" noChangeAspect="1" noMove="1" noResize="1" noEditPoints="1" noAdjustHandles="1" noChangeArrowheads="1" noChangeShapeType="1" noTextEdit="1"/>
              </p:cNvSpPr>
              <p:nvPr/>
            </p:nvSpPr>
            <p:spPr>
              <a:xfrm>
                <a:off x="1309892" y="2118986"/>
                <a:ext cx="893237" cy="307777"/>
              </a:xfrm>
              <a:prstGeom prst="rect">
                <a:avLst/>
              </a:prstGeom>
              <a:blipFill>
                <a:blip r:embed="rId3"/>
                <a:stretch>
                  <a:fillRect/>
                </a:stretch>
              </a:blipFill>
            </p:spPr>
            <p:txBody>
              <a:bodyPr/>
              <a:lstStyle/>
              <a:p>
                <a:r>
                  <a:rPr lang="en-US">
                    <a:noFill/>
                  </a:rPr>
                  <a:t> </a:t>
                </a:r>
              </a:p>
            </p:txBody>
          </p:sp>
        </mc:Fallback>
      </mc:AlternateContent>
      <p:pic>
        <p:nvPicPr>
          <p:cNvPr id="56" name="Picture 55">
            <a:extLst>
              <a:ext uri="{FF2B5EF4-FFF2-40B4-BE49-F238E27FC236}">
                <a16:creationId xmlns:a16="http://schemas.microsoft.com/office/drawing/2014/main" id="{32988DCA-64AA-7361-F985-B97E986C710D}"/>
              </a:ext>
            </a:extLst>
          </p:cNvPr>
          <p:cNvPicPr>
            <a:picLocks noChangeAspect="1"/>
          </p:cNvPicPr>
          <p:nvPr/>
        </p:nvPicPr>
        <p:blipFill>
          <a:blip r:embed="rId4"/>
          <a:stretch>
            <a:fillRect/>
          </a:stretch>
        </p:blipFill>
        <p:spPr>
          <a:xfrm>
            <a:off x="1048402" y="4547240"/>
            <a:ext cx="3103110" cy="1861866"/>
          </a:xfrm>
          <a:prstGeom prst="rect">
            <a:avLst/>
          </a:prstGeom>
        </p:spPr>
      </p:pic>
      <p:sp>
        <p:nvSpPr>
          <p:cNvPr id="58" name="TextBox 57">
            <a:extLst>
              <a:ext uri="{FF2B5EF4-FFF2-40B4-BE49-F238E27FC236}">
                <a16:creationId xmlns:a16="http://schemas.microsoft.com/office/drawing/2014/main" id="{68263FB3-F63D-D066-8594-36E49EF907F0}"/>
              </a:ext>
            </a:extLst>
          </p:cNvPr>
          <p:cNvSpPr txBox="1"/>
          <p:nvPr/>
        </p:nvSpPr>
        <p:spPr>
          <a:xfrm>
            <a:off x="4182432" y="974250"/>
            <a:ext cx="4475988" cy="369332"/>
          </a:xfrm>
          <a:prstGeom prst="rect">
            <a:avLst/>
          </a:prstGeom>
          <a:noFill/>
        </p:spPr>
        <p:txBody>
          <a:bodyPr wrap="square" rtlCol="0" anchor="ctr">
            <a:spAutoFit/>
          </a:bodyPr>
          <a:lstStyle/>
          <a:p>
            <a:pPr algn="ctr"/>
            <a:r>
              <a:rPr lang="en-US" b="1" dirty="0"/>
              <a:t>Summary Statistics</a:t>
            </a:r>
          </a:p>
        </p:txBody>
      </p:sp>
      <p:sp>
        <p:nvSpPr>
          <p:cNvPr id="59" name="TextBox 58">
            <a:extLst>
              <a:ext uri="{FF2B5EF4-FFF2-40B4-BE49-F238E27FC236}">
                <a16:creationId xmlns:a16="http://schemas.microsoft.com/office/drawing/2014/main" id="{E254ACE9-BA3A-B059-DBFC-A082D509C9B9}"/>
              </a:ext>
            </a:extLst>
          </p:cNvPr>
          <p:cNvSpPr txBox="1"/>
          <p:nvPr/>
        </p:nvSpPr>
        <p:spPr>
          <a:xfrm>
            <a:off x="2320564" y="4128451"/>
            <a:ext cx="4475988" cy="369332"/>
          </a:xfrm>
          <a:prstGeom prst="rect">
            <a:avLst/>
          </a:prstGeom>
          <a:noFill/>
        </p:spPr>
        <p:txBody>
          <a:bodyPr wrap="square" rtlCol="0" anchor="ctr">
            <a:spAutoFit/>
          </a:bodyPr>
          <a:lstStyle/>
          <a:p>
            <a:pPr algn="ctr"/>
            <a:r>
              <a:rPr lang="en-US" b="1" dirty="0"/>
              <a:t>BETA, Z and P</a:t>
            </a:r>
          </a:p>
        </p:txBody>
      </p: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52C0AB4B-9986-5BB6-DAEA-2F7F5F7563E8}"/>
                  </a:ext>
                </a:extLst>
              </p:cNvPr>
              <p:cNvSpPr txBox="1"/>
              <p:nvPr/>
            </p:nvSpPr>
            <p:spPr>
              <a:xfrm>
                <a:off x="4218454" y="4615672"/>
                <a:ext cx="329064" cy="1946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a:latin typeface="Cambria Math" panose="02040503050406030204" pitchFamily="18" charset="0"/>
                            </a:rPr>
                          </m:ctrlPr>
                        </m:sSubPr>
                        <m:e>
                          <m:acc>
                            <m:accPr>
                              <m:chr m:val="̂"/>
                              <m:ctrlPr>
                                <a:rPr lang="en-US" sz="1200" i="1">
                                  <a:latin typeface="Cambria Math" panose="02040503050406030204" pitchFamily="18" charset="0"/>
                                </a:rPr>
                              </m:ctrlPr>
                            </m:accPr>
                            <m:e>
                              <m:r>
                                <a:rPr lang="en-US" sz="1200" i="1">
                                  <a:latin typeface="Cambria Math" panose="02040503050406030204" pitchFamily="18" charset="0"/>
                                  <a:ea typeface="Cambria Math" panose="02040503050406030204" pitchFamily="18" charset="0"/>
                                </a:rPr>
                                <m:t>𝛽</m:t>
                              </m:r>
                            </m:e>
                          </m:acc>
                        </m:e>
                        <m:sub>
                          <m:r>
                            <a:rPr lang="en-US" sz="1200" i="1">
                              <a:latin typeface="Cambria Math" panose="02040503050406030204" pitchFamily="18" charset="0"/>
                            </a:rPr>
                            <m:t>𝑂𝐿𝑆</m:t>
                          </m:r>
                        </m:sub>
                      </m:sSub>
                    </m:oMath>
                  </m:oMathPara>
                </a14:m>
                <a:endParaRPr lang="en-US" sz="1200" dirty="0"/>
              </a:p>
            </p:txBody>
          </p:sp>
        </mc:Choice>
        <mc:Fallback xmlns="">
          <p:sp>
            <p:nvSpPr>
              <p:cNvPr id="60" name="TextBox 59">
                <a:extLst>
                  <a:ext uri="{FF2B5EF4-FFF2-40B4-BE49-F238E27FC236}">
                    <a16:creationId xmlns:a16="http://schemas.microsoft.com/office/drawing/2014/main" id="{52C0AB4B-9986-5BB6-DAEA-2F7F5F7563E8}"/>
                  </a:ext>
                </a:extLst>
              </p:cNvPr>
              <p:cNvSpPr txBox="1">
                <a:spLocks noRot="1" noChangeAspect="1" noMove="1" noResize="1" noEditPoints="1" noAdjustHandles="1" noChangeArrowheads="1" noChangeShapeType="1" noTextEdit="1"/>
              </p:cNvSpPr>
              <p:nvPr/>
            </p:nvSpPr>
            <p:spPr>
              <a:xfrm>
                <a:off x="4218454" y="4615672"/>
                <a:ext cx="329064" cy="194669"/>
              </a:xfrm>
              <a:prstGeom prst="rect">
                <a:avLst/>
              </a:prstGeom>
              <a:blipFill>
                <a:blip r:embed="rId5"/>
                <a:stretch>
                  <a:fillRect l="-18519" t="-25000" r="-3704" b="-31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A8116096-C0E0-3BB4-9FD9-507B6D5B1FA6}"/>
                  </a:ext>
                </a:extLst>
              </p:cNvPr>
              <p:cNvSpPr txBox="1"/>
              <p:nvPr/>
            </p:nvSpPr>
            <p:spPr>
              <a:xfrm>
                <a:off x="4766645" y="4565674"/>
                <a:ext cx="3474048" cy="1660263"/>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sz="1400" b="1" dirty="0"/>
                  <a:t>Beta</a:t>
                </a:r>
                <a:r>
                  <a:rPr lang="en-US" sz="1400" dirty="0"/>
                  <a:t> in the summary statistics can be </a:t>
                </a:r>
                <a14:m>
                  <m:oMath xmlns:m="http://schemas.openxmlformats.org/officeDocument/2006/math">
                    <m:sSub>
                      <m:sSubPr>
                        <m:ctrlPr>
                          <a:rPr lang="en-US" sz="1400" i="1">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i="1">
                                <a:latin typeface="Cambria Math" panose="02040503050406030204" pitchFamily="18" charset="0"/>
                                <a:ea typeface="Cambria Math" panose="02040503050406030204" pitchFamily="18" charset="0"/>
                              </a:rPr>
                              <m:t>𝛽</m:t>
                            </m:r>
                          </m:e>
                        </m:acc>
                      </m:e>
                      <m:sub>
                        <m:r>
                          <a:rPr lang="en-US" sz="1400" i="1">
                            <a:latin typeface="Cambria Math" panose="02040503050406030204" pitchFamily="18" charset="0"/>
                          </a:rPr>
                          <m:t>𝑂𝐿𝑆</m:t>
                        </m:r>
                      </m:sub>
                    </m:sSub>
                  </m:oMath>
                </a14:m>
                <a:r>
                  <a:rPr lang="en-US" sz="1400" dirty="0"/>
                  <a:t> or </a:t>
                </a:r>
                <a14:m>
                  <m:oMath xmlns:m="http://schemas.openxmlformats.org/officeDocument/2006/math">
                    <m:acc>
                      <m:accPr>
                        <m:chr m:val="̂"/>
                        <m:ctrlPr>
                          <a:rPr lang="en-US" sz="1400" i="1" smtClean="0">
                            <a:latin typeface="Cambria Math" panose="02040503050406030204" pitchFamily="18" charset="0"/>
                          </a:rPr>
                        </m:ctrlPr>
                      </m:accPr>
                      <m:e>
                        <m:r>
                          <a:rPr lang="en-US" sz="1400" i="1" smtClean="0">
                            <a:latin typeface="Cambria Math" panose="02040503050406030204" pitchFamily="18" charset="0"/>
                            <a:ea typeface="Cambria Math" panose="02040503050406030204" pitchFamily="18" charset="0"/>
                          </a:rPr>
                          <m:t>𝛽</m:t>
                        </m:r>
                      </m:e>
                    </m:acc>
                  </m:oMath>
                </a14:m>
                <a:r>
                  <a:rPr lang="en-US" sz="1400" dirty="0"/>
                  <a:t> using any other method.</a:t>
                </a:r>
              </a:p>
              <a:p>
                <a:pPr marL="285750" indent="-285750">
                  <a:buFont typeface="Arial" panose="020B0604020202020204" pitchFamily="34" charset="0"/>
                  <a:buChar char="•"/>
                </a:pPr>
                <a:r>
                  <a:rPr lang="en-US" sz="1400" b="1" dirty="0"/>
                  <a:t>BETA&gt;0</a:t>
                </a:r>
                <a:r>
                  <a:rPr lang="en-US" sz="1400" dirty="0"/>
                  <a:t>: the (risk of) trait increases if one carries the risk allele, and vice versa.</a:t>
                </a:r>
              </a:p>
              <a:p>
                <a:pPr marL="285750" indent="-285750">
                  <a:buFont typeface="Arial" panose="020B0604020202020204" pitchFamily="34" charset="0"/>
                  <a:buChar char="•"/>
                </a:pPr>
                <a14:m>
                  <m:oMath xmlns:m="http://schemas.openxmlformats.org/officeDocument/2006/math">
                    <m:r>
                      <a:rPr lang="en-US" sz="1400" b="0" i="1" smtClean="0">
                        <a:latin typeface="Cambria Math" panose="02040503050406030204" pitchFamily="18" charset="0"/>
                      </a:rPr>
                      <m:t>𝑍</m:t>
                    </m:r>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m:rPr>
                            <m:nor/>
                          </m:rPr>
                          <a:rPr lang="en-US" sz="1400" b="0" i="0" smtClean="0">
                            <a:latin typeface="Cambria Math" panose="02040503050406030204" pitchFamily="18" charset="0"/>
                          </a:rPr>
                          <m:t>BETA</m:t>
                        </m:r>
                      </m:num>
                      <m:den>
                        <m:r>
                          <a:rPr lang="en-US" sz="1400" b="0" i="1" smtClean="0">
                            <a:latin typeface="Cambria Math" panose="02040503050406030204" pitchFamily="18" charset="0"/>
                          </a:rPr>
                          <m:t>𝑆𝐸</m:t>
                        </m:r>
                      </m:den>
                    </m:f>
                  </m:oMath>
                </a14:m>
                <a:r>
                  <a:rPr lang="en-US" sz="1400" dirty="0"/>
                  <a:t> and shares the same direction as BETA</a:t>
                </a:r>
              </a:p>
              <a:p>
                <a:pPr marL="285750" indent="-285750">
                  <a:buFont typeface="Arial" panose="020B0604020202020204" pitchFamily="34" charset="0"/>
                  <a:buChar char="•"/>
                </a:pPr>
                <a:r>
                  <a:rPr lang="en-US" sz="1400" dirty="0"/>
                  <a:t>P suggests if the association is significant.</a:t>
                </a:r>
              </a:p>
            </p:txBody>
          </p:sp>
        </mc:Choice>
        <mc:Fallback xmlns="">
          <p:sp>
            <p:nvSpPr>
              <p:cNvPr id="63" name="TextBox 62">
                <a:extLst>
                  <a:ext uri="{FF2B5EF4-FFF2-40B4-BE49-F238E27FC236}">
                    <a16:creationId xmlns:a16="http://schemas.microsoft.com/office/drawing/2014/main" id="{A8116096-C0E0-3BB4-9FD9-507B6D5B1FA6}"/>
                  </a:ext>
                </a:extLst>
              </p:cNvPr>
              <p:cNvSpPr txBox="1">
                <a:spLocks noRot="1" noChangeAspect="1" noMove="1" noResize="1" noEditPoints="1" noAdjustHandles="1" noChangeArrowheads="1" noChangeShapeType="1" noTextEdit="1"/>
              </p:cNvSpPr>
              <p:nvPr/>
            </p:nvSpPr>
            <p:spPr>
              <a:xfrm>
                <a:off x="4766645" y="4565674"/>
                <a:ext cx="3474048" cy="1660263"/>
              </a:xfrm>
              <a:prstGeom prst="rect">
                <a:avLst/>
              </a:prstGeom>
              <a:blipFill>
                <a:blip r:embed="rId6"/>
                <a:stretch>
                  <a:fillRect l="-2920" t="-2273" r="-4015" b="-6061"/>
                </a:stretch>
              </a:blipFill>
            </p:spPr>
            <p:txBody>
              <a:bodyPr/>
              <a:lstStyle/>
              <a:p>
                <a:r>
                  <a:rPr lang="en-US">
                    <a:noFill/>
                  </a:rPr>
                  <a:t> </a:t>
                </a:r>
              </a:p>
            </p:txBody>
          </p:sp>
        </mc:Fallback>
      </mc:AlternateContent>
      <p:grpSp>
        <p:nvGrpSpPr>
          <p:cNvPr id="11" name="Group 10">
            <a:extLst>
              <a:ext uri="{FF2B5EF4-FFF2-40B4-BE49-F238E27FC236}">
                <a16:creationId xmlns:a16="http://schemas.microsoft.com/office/drawing/2014/main" id="{711490DA-7777-E6F5-9244-85A0C1EAD567}"/>
              </a:ext>
            </a:extLst>
          </p:cNvPr>
          <p:cNvGrpSpPr/>
          <p:nvPr/>
        </p:nvGrpSpPr>
        <p:grpSpPr>
          <a:xfrm>
            <a:off x="2948223" y="1395303"/>
            <a:ext cx="364295" cy="1806843"/>
            <a:chOff x="2422928" y="1395303"/>
            <a:chExt cx="364295" cy="1806843"/>
          </a:xfrm>
        </p:grpSpPr>
        <p:sp>
          <p:nvSpPr>
            <p:cNvPr id="6" name="Rounded Rectangle 5">
              <a:extLst>
                <a:ext uri="{FF2B5EF4-FFF2-40B4-BE49-F238E27FC236}">
                  <a16:creationId xmlns:a16="http://schemas.microsoft.com/office/drawing/2014/main" id="{54D3D4FF-544C-1B41-BA97-9D62C46DB450}"/>
                </a:ext>
              </a:extLst>
            </p:cNvPr>
            <p:cNvSpPr/>
            <p:nvPr/>
          </p:nvSpPr>
          <p:spPr>
            <a:xfrm>
              <a:off x="2527760" y="1395303"/>
              <a:ext cx="154631" cy="1806843"/>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3F0B318-9B79-F135-7B15-E2F48564579E}"/>
                    </a:ext>
                  </a:extLst>
                </p:cNvPr>
                <p:cNvSpPr txBox="1"/>
                <p:nvPr/>
              </p:nvSpPr>
              <p:spPr>
                <a:xfrm>
                  <a:off x="2422928" y="2167919"/>
                  <a:ext cx="364295" cy="26161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en-US" sz="1100" b="0" i="1" smtClean="0">
                                <a:solidFill>
                                  <a:schemeClr val="bg1">
                                    <a:lumMod val="95000"/>
                                  </a:schemeClr>
                                </a:solidFill>
                                <a:latin typeface="Cambria Math" panose="02040503050406030204" pitchFamily="18" charset="0"/>
                              </a:rPr>
                            </m:ctrlPr>
                          </m:sSubPr>
                          <m:e>
                            <m:r>
                              <a:rPr lang="en-US" sz="1100" b="0" i="1" smtClean="0">
                                <a:solidFill>
                                  <a:schemeClr val="bg1">
                                    <a:lumMod val="95000"/>
                                  </a:schemeClr>
                                </a:solidFill>
                                <a:latin typeface="Cambria Math" panose="02040503050406030204" pitchFamily="18" charset="0"/>
                              </a:rPr>
                              <m:t>𝑋</m:t>
                            </m:r>
                          </m:e>
                          <m:sub>
                            <m:r>
                              <a:rPr lang="en-US" sz="1100" b="0" i="1" smtClean="0">
                                <a:solidFill>
                                  <a:schemeClr val="bg1">
                                    <a:lumMod val="95000"/>
                                  </a:schemeClr>
                                </a:solidFill>
                                <a:latin typeface="Cambria Math" panose="02040503050406030204" pitchFamily="18" charset="0"/>
                              </a:rPr>
                              <m:t>1</m:t>
                            </m:r>
                          </m:sub>
                        </m:sSub>
                      </m:oMath>
                    </m:oMathPara>
                  </a14:m>
                  <a:endParaRPr lang="en-US" sz="1100" dirty="0">
                    <a:solidFill>
                      <a:schemeClr val="bg1">
                        <a:lumMod val="95000"/>
                      </a:schemeClr>
                    </a:solidFill>
                  </a:endParaRPr>
                </a:p>
              </p:txBody>
            </p:sp>
          </mc:Choice>
          <mc:Fallback xmlns="">
            <p:sp>
              <p:nvSpPr>
                <p:cNvPr id="8" name="TextBox 7">
                  <a:extLst>
                    <a:ext uri="{FF2B5EF4-FFF2-40B4-BE49-F238E27FC236}">
                      <a16:creationId xmlns:a16="http://schemas.microsoft.com/office/drawing/2014/main" id="{33F0B318-9B79-F135-7B15-E2F48564579E}"/>
                    </a:ext>
                  </a:extLst>
                </p:cNvPr>
                <p:cNvSpPr txBox="1">
                  <a:spLocks noRot="1" noChangeAspect="1" noMove="1" noResize="1" noEditPoints="1" noAdjustHandles="1" noChangeArrowheads="1" noChangeShapeType="1" noTextEdit="1"/>
                </p:cNvSpPr>
                <p:nvPr/>
              </p:nvSpPr>
              <p:spPr>
                <a:xfrm>
                  <a:off x="2422928" y="2167919"/>
                  <a:ext cx="364295" cy="261610"/>
                </a:xfrm>
                <a:prstGeom prst="rect">
                  <a:avLst/>
                </a:prstGeom>
                <a:blipFill>
                  <a:blip r:embed="rId7"/>
                  <a:stretch>
                    <a:fillRect/>
                  </a:stretch>
                </a:blipFill>
              </p:spPr>
              <p:txBody>
                <a:bodyPr/>
                <a:lstStyle/>
                <a:p>
                  <a:r>
                    <a:rPr lang="en-US">
                      <a:noFill/>
                    </a:rPr>
                    <a:t> </a:t>
                  </a:r>
                </a:p>
              </p:txBody>
            </p:sp>
          </mc:Fallback>
        </mc:AlternateContent>
      </p:grpSp>
      <p:grpSp>
        <p:nvGrpSpPr>
          <p:cNvPr id="12" name="Group 11">
            <a:extLst>
              <a:ext uri="{FF2B5EF4-FFF2-40B4-BE49-F238E27FC236}">
                <a16:creationId xmlns:a16="http://schemas.microsoft.com/office/drawing/2014/main" id="{84CED773-585A-55D0-00E9-157AE663E402}"/>
              </a:ext>
            </a:extLst>
          </p:cNvPr>
          <p:cNvGrpSpPr/>
          <p:nvPr/>
        </p:nvGrpSpPr>
        <p:grpSpPr>
          <a:xfrm>
            <a:off x="3165622" y="1392452"/>
            <a:ext cx="364295" cy="1806843"/>
            <a:chOff x="2422928" y="1395303"/>
            <a:chExt cx="364295" cy="1806843"/>
          </a:xfrm>
        </p:grpSpPr>
        <p:sp>
          <p:nvSpPr>
            <p:cNvPr id="13" name="Rounded Rectangle 12">
              <a:extLst>
                <a:ext uri="{FF2B5EF4-FFF2-40B4-BE49-F238E27FC236}">
                  <a16:creationId xmlns:a16="http://schemas.microsoft.com/office/drawing/2014/main" id="{52478FB5-EA04-84C5-C0BD-283FBDA1ABE0}"/>
                </a:ext>
              </a:extLst>
            </p:cNvPr>
            <p:cNvSpPr/>
            <p:nvPr/>
          </p:nvSpPr>
          <p:spPr>
            <a:xfrm>
              <a:off x="2527760" y="1395303"/>
              <a:ext cx="154631" cy="1806843"/>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60550BB-1E2F-BA37-C9D9-EF9C96E8F0A1}"/>
                    </a:ext>
                  </a:extLst>
                </p:cNvPr>
                <p:cNvSpPr txBox="1"/>
                <p:nvPr/>
              </p:nvSpPr>
              <p:spPr>
                <a:xfrm>
                  <a:off x="2422928" y="2167919"/>
                  <a:ext cx="364295" cy="26161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en-US" sz="1100" b="0" i="1" smtClean="0">
                                <a:solidFill>
                                  <a:schemeClr val="bg1">
                                    <a:lumMod val="95000"/>
                                  </a:schemeClr>
                                </a:solidFill>
                                <a:latin typeface="Cambria Math" panose="02040503050406030204" pitchFamily="18" charset="0"/>
                              </a:rPr>
                            </m:ctrlPr>
                          </m:sSubPr>
                          <m:e>
                            <m:r>
                              <a:rPr lang="en-US" sz="1100" b="0" i="1" smtClean="0">
                                <a:solidFill>
                                  <a:schemeClr val="bg1">
                                    <a:lumMod val="95000"/>
                                  </a:schemeClr>
                                </a:solidFill>
                                <a:latin typeface="Cambria Math" panose="02040503050406030204" pitchFamily="18" charset="0"/>
                              </a:rPr>
                              <m:t>𝑋</m:t>
                            </m:r>
                          </m:e>
                          <m:sub>
                            <m:r>
                              <a:rPr lang="en-US" sz="1100" b="0" i="1" smtClean="0">
                                <a:solidFill>
                                  <a:schemeClr val="bg1">
                                    <a:lumMod val="95000"/>
                                  </a:schemeClr>
                                </a:solidFill>
                                <a:latin typeface="Cambria Math" panose="02040503050406030204" pitchFamily="18" charset="0"/>
                              </a:rPr>
                              <m:t>2</m:t>
                            </m:r>
                          </m:sub>
                        </m:sSub>
                      </m:oMath>
                    </m:oMathPara>
                  </a14:m>
                  <a:endParaRPr lang="en-US" sz="1100" dirty="0">
                    <a:solidFill>
                      <a:schemeClr val="bg1">
                        <a:lumMod val="95000"/>
                      </a:schemeClr>
                    </a:solidFill>
                  </a:endParaRPr>
                </a:p>
              </p:txBody>
            </p:sp>
          </mc:Choice>
          <mc:Fallback xmlns="">
            <p:sp>
              <p:nvSpPr>
                <p:cNvPr id="14" name="TextBox 13">
                  <a:extLst>
                    <a:ext uri="{FF2B5EF4-FFF2-40B4-BE49-F238E27FC236}">
                      <a16:creationId xmlns:a16="http://schemas.microsoft.com/office/drawing/2014/main" id="{060550BB-1E2F-BA37-C9D9-EF9C96E8F0A1}"/>
                    </a:ext>
                  </a:extLst>
                </p:cNvPr>
                <p:cNvSpPr txBox="1">
                  <a:spLocks noRot="1" noChangeAspect="1" noMove="1" noResize="1" noEditPoints="1" noAdjustHandles="1" noChangeArrowheads="1" noChangeShapeType="1" noTextEdit="1"/>
                </p:cNvSpPr>
                <p:nvPr/>
              </p:nvSpPr>
              <p:spPr>
                <a:xfrm>
                  <a:off x="2422928" y="2167919"/>
                  <a:ext cx="364295" cy="261610"/>
                </a:xfrm>
                <a:prstGeom prst="rect">
                  <a:avLst/>
                </a:prstGeom>
                <a:blipFill>
                  <a:blip r:embed="rId8"/>
                  <a:stretch>
                    <a:fillRect/>
                  </a:stretch>
                </a:blipFill>
              </p:spPr>
              <p:txBody>
                <a:bodyPr/>
                <a:lstStyle/>
                <a:p>
                  <a:r>
                    <a:rPr lang="en-US">
                      <a:noFill/>
                    </a:rPr>
                    <a:t> </a:t>
                  </a:r>
                </a:p>
              </p:txBody>
            </p:sp>
          </mc:Fallback>
        </mc:AlternateContent>
      </p:grpSp>
      <p:grpSp>
        <p:nvGrpSpPr>
          <p:cNvPr id="15" name="Group 14">
            <a:extLst>
              <a:ext uri="{FF2B5EF4-FFF2-40B4-BE49-F238E27FC236}">
                <a16:creationId xmlns:a16="http://schemas.microsoft.com/office/drawing/2014/main" id="{3DBBE5DF-23C8-667F-E96D-07BA5C598DFA}"/>
              </a:ext>
            </a:extLst>
          </p:cNvPr>
          <p:cNvGrpSpPr/>
          <p:nvPr/>
        </p:nvGrpSpPr>
        <p:grpSpPr>
          <a:xfrm>
            <a:off x="3375693" y="1392452"/>
            <a:ext cx="364295" cy="1806843"/>
            <a:chOff x="2422928" y="1395303"/>
            <a:chExt cx="364295" cy="1806843"/>
          </a:xfrm>
        </p:grpSpPr>
        <p:sp>
          <p:nvSpPr>
            <p:cNvPr id="16" name="Rounded Rectangle 15">
              <a:extLst>
                <a:ext uri="{FF2B5EF4-FFF2-40B4-BE49-F238E27FC236}">
                  <a16:creationId xmlns:a16="http://schemas.microsoft.com/office/drawing/2014/main" id="{0E7E0163-86A3-8C63-3810-6901B7F7C3B3}"/>
                </a:ext>
              </a:extLst>
            </p:cNvPr>
            <p:cNvSpPr/>
            <p:nvPr/>
          </p:nvSpPr>
          <p:spPr>
            <a:xfrm>
              <a:off x="2527760" y="1395303"/>
              <a:ext cx="154631" cy="1806843"/>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AA8E7B19-494D-ECF0-C844-0F22632CBB2F}"/>
                    </a:ext>
                  </a:extLst>
                </p:cNvPr>
                <p:cNvSpPr txBox="1"/>
                <p:nvPr/>
              </p:nvSpPr>
              <p:spPr>
                <a:xfrm>
                  <a:off x="2422928" y="2167919"/>
                  <a:ext cx="364295" cy="26161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en-US" sz="1100" b="0" i="1" smtClean="0">
                                <a:solidFill>
                                  <a:schemeClr val="bg1">
                                    <a:lumMod val="95000"/>
                                  </a:schemeClr>
                                </a:solidFill>
                                <a:latin typeface="Cambria Math" panose="02040503050406030204" pitchFamily="18" charset="0"/>
                              </a:rPr>
                            </m:ctrlPr>
                          </m:sSubPr>
                          <m:e>
                            <m:r>
                              <a:rPr lang="en-US" sz="1100" b="0" i="1" smtClean="0">
                                <a:solidFill>
                                  <a:schemeClr val="bg1">
                                    <a:lumMod val="95000"/>
                                  </a:schemeClr>
                                </a:solidFill>
                                <a:latin typeface="Cambria Math" panose="02040503050406030204" pitchFamily="18" charset="0"/>
                              </a:rPr>
                              <m:t>𝑋</m:t>
                            </m:r>
                          </m:e>
                          <m:sub>
                            <m:r>
                              <a:rPr lang="en-US" sz="1100" b="0" i="1" smtClean="0">
                                <a:solidFill>
                                  <a:schemeClr val="bg1">
                                    <a:lumMod val="95000"/>
                                  </a:schemeClr>
                                </a:solidFill>
                                <a:latin typeface="Cambria Math" panose="02040503050406030204" pitchFamily="18" charset="0"/>
                              </a:rPr>
                              <m:t>3</m:t>
                            </m:r>
                          </m:sub>
                        </m:sSub>
                      </m:oMath>
                    </m:oMathPara>
                  </a14:m>
                  <a:endParaRPr lang="en-US" sz="1100" dirty="0">
                    <a:solidFill>
                      <a:schemeClr val="bg1">
                        <a:lumMod val="95000"/>
                      </a:schemeClr>
                    </a:solidFill>
                  </a:endParaRPr>
                </a:p>
              </p:txBody>
            </p:sp>
          </mc:Choice>
          <mc:Fallback xmlns="">
            <p:sp>
              <p:nvSpPr>
                <p:cNvPr id="17" name="TextBox 16">
                  <a:extLst>
                    <a:ext uri="{FF2B5EF4-FFF2-40B4-BE49-F238E27FC236}">
                      <a16:creationId xmlns:a16="http://schemas.microsoft.com/office/drawing/2014/main" id="{AA8E7B19-494D-ECF0-C844-0F22632CBB2F}"/>
                    </a:ext>
                  </a:extLst>
                </p:cNvPr>
                <p:cNvSpPr txBox="1">
                  <a:spLocks noRot="1" noChangeAspect="1" noMove="1" noResize="1" noEditPoints="1" noAdjustHandles="1" noChangeArrowheads="1" noChangeShapeType="1" noTextEdit="1"/>
                </p:cNvSpPr>
                <p:nvPr/>
              </p:nvSpPr>
              <p:spPr>
                <a:xfrm>
                  <a:off x="2422928" y="2167919"/>
                  <a:ext cx="364295" cy="261610"/>
                </a:xfrm>
                <a:prstGeom prst="rect">
                  <a:avLst/>
                </a:prstGeom>
                <a:blipFill>
                  <a:blip r:embed="rId9"/>
                  <a:stretch>
                    <a:fillRect/>
                  </a:stretch>
                </a:blipFill>
              </p:spPr>
              <p:txBody>
                <a:bodyPr/>
                <a:lstStyle/>
                <a:p>
                  <a:r>
                    <a:rPr lang="en-US">
                      <a:noFill/>
                    </a:rPr>
                    <a:t> </a:t>
                  </a:r>
                </a:p>
              </p:txBody>
            </p:sp>
          </mc:Fallback>
        </mc:AlternateContent>
      </p:grpSp>
      <p:grpSp>
        <p:nvGrpSpPr>
          <p:cNvPr id="27" name="Group 26">
            <a:extLst>
              <a:ext uri="{FF2B5EF4-FFF2-40B4-BE49-F238E27FC236}">
                <a16:creationId xmlns:a16="http://schemas.microsoft.com/office/drawing/2014/main" id="{496E03DD-85E2-3CBC-C1F2-EDB076C52ECC}"/>
              </a:ext>
            </a:extLst>
          </p:cNvPr>
          <p:cNvGrpSpPr/>
          <p:nvPr/>
        </p:nvGrpSpPr>
        <p:grpSpPr>
          <a:xfrm>
            <a:off x="3967290" y="1396584"/>
            <a:ext cx="364295" cy="1806843"/>
            <a:chOff x="2422928" y="1395303"/>
            <a:chExt cx="364295" cy="1806843"/>
          </a:xfrm>
        </p:grpSpPr>
        <p:sp>
          <p:nvSpPr>
            <p:cNvPr id="29" name="Rounded Rectangle 28">
              <a:extLst>
                <a:ext uri="{FF2B5EF4-FFF2-40B4-BE49-F238E27FC236}">
                  <a16:creationId xmlns:a16="http://schemas.microsoft.com/office/drawing/2014/main" id="{6381AC80-1F00-74BA-1269-8CEAF4DF31C7}"/>
                </a:ext>
              </a:extLst>
            </p:cNvPr>
            <p:cNvSpPr/>
            <p:nvPr/>
          </p:nvSpPr>
          <p:spPr>
            <a:xfrm>
              <a:off x="2527760" y="1395303"/>
              <a:ext cx="154631" cy="1806843"/>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5E50EADD-56C3-55BA-E523-045276734991}"/>
                    </a:ext>
                  </a:extLst>
                </p:cNvPr>
                <p:cNvSpPr txBox="1"/>
                <p:nvPr/>
              </p:nvSpPr>
              <p:spPr>
                <a:xfrm>
                  <a:off x="2422928" y="2167919"/>
                  <a:ext cx="364295" cy="26161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en-US" sz="1100" b="0" i="1" smtClean="0">
                                <a:solidFill>
                                  <a:schemeClr val="bg1">
                                    <a:lumMod val="95000"/>
                                  </a:schemeClr>
                                </a:solidFill>
                                <a:latin typeface="Cambria Math" panose="02040503050406030204" pitchFamily="18" charset="0"/>
                              </a:rPr>
                            </m:ctrlPr>
                          </m:sSubPr>
                          <m:e>
                            <m:r>
                              <a:rPr lang="en-US" sz="1100" b="0" i="1" smtClean="0">
                                <a:solidFill>
                                  <a:schemeClr val="bg1">
                                    <a:lumMod val="95000"/>
                                  </a:schemeClr>
                                </a:solidFill>
                                <a:latin typeface="Cambria Math" panose="02040503050406030204" pitchFamily="18" charset="0"/>
                              </a:rPr>
                              <m:t>𝑋</m:t>
                            </m:r>
                          </m:e>
                          <m:sub>
                            <m:r>
                              <a:rPr lang="en-US" sz="1100" b="0" i="1" smtClean="0">
                                <a:solidFill>
                                  <a:schemeClr val="bg1">
                                    <a:lumMod val="95000"/>
                                  </a:schemeClr>
                                </a:solidFill>
                                <a:latin typeface="Cambria Math" panose="02040503050406030204" pitchFamily="18" charset="0"/>
                              </a:rPr>
                              <m:t>𝑀</m:t>
                            </m:r>
                          </m:sub>
                        </m:sSub>
                      </m:oMath>
                    </m:oMathPara>
                  </a14:m>
                  <a:endParaRPr lang="en-US" sz="1100" dirty="0">
                    <a:solidFill>
                      <a:schemeClr val="bg1">
                        <a:lumMod val="95000"/>
                      </a:schemeClr>
                    </a:solidFill>
                  </a:endParaRPr>
                </a:p>
              </p:txBody>
            </p:sp>
          </mc:Choice>
          <mc:Fallback xmlns="">
            <p:sp>
              <p:nvSpPr>
                <p:cNvPr id="31" name="TextBox 30">
                  <a:extLst>
                    <a:ext uri="{FF2B5EF4-FFF2-40B4-BE49-F238E27FC236}">
                      <a16:creationId xmlns:a16="http://schemas.microsoft.com/office/drawing/2014/main" id="{5E50EADD-56C3-55BA-E523-045276734991}"/>
                    </a:ext>
                  </a:extLst>
                </p:cNvPr>
                <p:cNvSpPr txBox="1">
                  <a:spLocks noRot="1" noChangeAspect="1" noMove="1" noResize="1" noEditPoints="1" noAdjustHandles="1" noChangeArrowheads="1" noChangeShapeType="1" noTextEdit="1"/>
                </p:cNvSpPr>
                <p:nvPr/>
              </p:nvSpPr>
              <p:spPr>
                <a:xfrm>
                  <a:off x="2422928" y="2167919"/>
                  <a:ext cx="364295" cy="261610"/>
                </a:xfrm>
                <a:prstGeom prst="rect">
                  <a:avLst/>
                </a:prstGeom>
                <a:blipFill>
                  <a:blip r:embed="rId10"/>
                  <a:stretch>
                    <a:fillRect/>
                  </a:stretch>
                </a:blipFill>
              </p:spPr>
              <p:txBody>
                <a:bodyPr/>
                <a:lstStyle/>
                <a:p>
                  <a:r>
                    <a:rPr lang="en-US">
                      <a:noFill/>
                    </a:rPr>
                    <a:t> </a:t>
                  </a:r>
                </a:p>
              </p:txBody>
            </p:sp>
          </mc:Fallback>
        </mc:AlternateContent>
      </p:grpSp>
      <p:sp>
        <p:nvSpPr>
          <p:cNvPr id="33" name="Right Arrow 32">
            <a:extLst>
              <a:ext uri="{FF2B5EF4-FFF2-40B4-BE49-F238E27FC236}">
                <a16:creationId xmlns:a16="http://schemas.microsoft.com/office/drawing/2014/main" id="{2A461758-4C64-096E-6D05-01B81A698D1A}"/>
              </a:ext>
            </a:extLst>
          </p:cNvPr>
          <p:cNvSpPr/>
          <p:nvPr/>
        </p:nvSpPr>
        <p:spPr>
          <a:xfrm>
            <a:off x="2492768" y="2258360"/>
            <a:ext cx="497826" cy="137949"/>
          </a:xfrm>
          <a:prstGeom prst="rightArrow">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6750339B-A29F-110D-091C-86036B4C0F38}"/>
              </a:ext>
            </a:extLst>
          </p:cNvPr>
          <p:cNvSpPr txBox="1"/>
          <p:nvPr/>
        </p:nvSpPr>
        <p:spPr>
          <a:xfrm>
            <a:off x="3671195" y="2063149"/>
            <a:ext cx="343364"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031ED1A2-90F9-D449-CD02-72485F484156}"/>
                  </a:ext>
                </a:extLst>
              </p:cNvPr>
              <p:cNvSpPr txBox="1"/>
              <p:nvPr/>
            </p:nvSpPr>
            <p:spPr>
              <a:xfrm>
                <a:off x="3166031" y="3261553"/>
                <a:ext cx="427470"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latin typeface="Cambria Math" panose="02040503050406030204" pitchFamily="18" charset="0"/>
                              <a:ea typeface="Cambria Math" panose="02040503050406030204" pitchFamily="18" charset="0"/>
                            </a:rPr>
                          </m:ctrlPr>
                        </m:sSubPr>
                        <m:e>
                          <m:r>
                            <a:rPr lang="en-US" sz="600" b="0" i="1" smtClean="0">
                              <a:latin typeface="Cambria Math" panose="02040503050406030204" pitchFamily="18" charset="0"/>
                              <a:ea typeface="Cambria Math" panose="02040503050406030204" pitchFamily="18" charset="0"/>
                            </a:rPr>
                            <m:t>𝑆𝑁𝑃</m:t>
                          </m:r>
                        </m:e>
                        <m:sub>
                          <m:r>
                            <a:rPr lang="en-US" sz="600" b="0" i="1" smtClean="0">
                              <a:latin typeface="Cambria Math" panose="02040503050406030204" pitchFamily="18" charset="0"/>
                              <a:ea typeface="Cambria Math" panose="02040503050406030204" pitchFamily="18" charset="0"/>
                            </a:rPr>
                            <m:t>2</m:t>
                          </m:r>
                        </m:sub>
                      </m:sSub>
                    </m:oMath>
                  </m:oMathPara>
                </a14:m>
                <a:endParaRPr lang="en-US" sz="600" b="0" dirty="0">
                  <a:ea typeface="Cambria Math" panose="02040503050406030204" pitchFamily="18" charset="0"/>
                </a:endParaRPr>
              </a:p>
            </p:txBody>
          </p:sp>
        </mc:Choice>
        <mc:Fallback xmlns="">
          <p:sp>
            <p:nvSpPr>
              <p:cNvPr id="36" name="TextBox 35">
                <a:extLst>
                  <a:ext uri="{FF2B5EF4-FFF2-40B4-BE49-F238E27FC236}">
                    <a16:creationId xmlns:a16="http://schemas.microsoft.com/office/drawing/2014/main" id="{031ED1A2-90F9-D449-CD02-72485F484156}"/>
                  </a:ext>
                </a:extLst>
              </p:cNvPr>
              <p:cNvSpPr txBox="1">
                <a:spLocks noRot="1" noChangeAspect="1" noMove="1" noResize="1" noEditPoints="1" noAdjustHandles="1" noChangeArrowheads="1" noChangeShapeType="1" noTextEdit="1"/>
              </p:cNvSpPr>
              <p:nvPr/>
            </p:nvSpPr>
            <p:spPr>
              <a:xfrm>
                <a:off x="3166031" y="3261553"/>
                <a:ext cx="427470" cy="184666"/>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9BC0FB4A-E71B-0DBD-CFD0-9CCB7F177737}"/>
                  </a:ext>
                </a:extLst>
              </p:cNvPr>
              <p:cNvSpPr txBox="1"/>
              <p:nvPr/>
            </p:nvSpPr>
            <p:spPr>
              <a:xfrm>
                <a:off x="3372721" y="3261376"/>
                <a:ext cx="427470"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latin typeface="Cambria Math" panose="02040503050406030204" pitchFamily="18" charset="0"/>
                              <a:ea typeface="Cambria Math" panose="02040503050406030204" pitchFamily="18" charset="0"/>
                            </a:rPr>
                          </m:ctrlPr>
                        </m:sSubPr>
                        <m:e>
                          <m:r>
                            <a:rPr lang="en-US" sz="600" b="0" i="1" smtClean="0">
                              <a:latin typeface="Cambria Math" panose="02040503050406030204" pitchFamily="18" charset="0"/>
                              <a:ea typeface="Cambria Math" panose="02040503050406030204" pitchFamily="18" charset="0"/>
                            </a:rPr>
                            <m:t>𝑆𝑁𝑃</m:t>
                          </m:r>
                        </m:e>
                        <m:sub>
                          <m:r>
                            <a:rPr lang="en-US" sz="600" b="0" i="1" smtClean="0">
                              <a:latin typeface="Cambria Math" panose="02040503050406030204" pitchFamily="18" charset="0"/>
                              <a:ea typeface="Cambria Math" panose="02040503050406030204" pitchFamily="18" charset="0"/>
                            </a:rPr>
                            <m:t>3</m:t>
                          </m:r>
                        </m:sub>
                      </m:sSub>
                    </m:oMath>
                  </m:oMathPara>
                </a14:m>
                <a:endParaRPr lang="en-US" sz="600" b="0" dirty="0">
                  <a:ea typeface="Cambria Math" panose="02040503050406030204" pitchFamily="18" charset="0"/>
                </a:endParaRPr>
              </a:p>
            </p:txBody>
          </p:sp>
        </mc:Choice>
        <mc:Fallback xmlns="">
          <p:sp>
            <p:nvSpPr>
              <p:cNvPr id="43" name="TextBox 42">
                <a:extLst>
                  <a:ext uri="{FF2B5EF4-FFF2-40B4-BE49-F238E27FC236}">
                    <a16:creationId xmlns:a16="http://schemas.microsoft.com/office/drawing/2014/main" id="{9BC0FB4A-E71B-0DBD-CFD0-9CCB7F177737}"/>
                  </a:ext>
                </a:extLst>
              </p:cNvPr>
              <p:cNvSpPr txBox="1">
                <a:spLocks noRot="1" noChangeAspect="1" noMove="1" noResize="1" noEditPoints="1" noAdjustHandles="1" noChangeArrowheads="1" noChangeShapeType="1" noTextEdit="1"/>
              </p:cNvSpPr>
              <p:nvPr/>
            </p:nvSpPr>
            <p:spPr>
              <a:xfrm>
                <a:off x="3372721" y="3261376"/>
                <a:ext cx="427470" cy="184666"/>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64909309-5FCE-E792-1D4C-CC58D83EBECE}"/>
                  </a:ext>
                </a:extLst>
              </p:cNvPr>
              <p:cNvSpPr txBox="1"/>
              <p:nvPr/>
            </p:nvSpPr>
            <p:spPr>
              <a:xfrm>
                <a:off x="3967290" y="3269071"/>
                <a:ext cx="427470"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latin typeface="Cambria Math" panose="02040503050406030204" pitchFamily="18" charset="0"/>
                              <a:ea typeface="Cambria Math" panose="02040503050406030204" pitchFamily="18" charset="0"/>
                            </a:rPr>
                          </m:ctrlPr>
                        </m:sSubPr>
                        <m:e>
                          <m:r>
                            <a:rPr lang="en-US" sz="600" b="0" i="1" smtClean="0">
                              <a:latin typeface="Cambria Math" panose="02040503050406030204" pitchFamily="18" charset="0"/>
                              <a:ea typeface="Cambria Math" panose="02040503050406030204" pitchFamily="18" charset="0"/>
                            </a:rPr>
                            <m:t>𝑆𝑁𝑃</m:t>
                          </m:r>
                        </m:e>
                        <m:sub>
                          <m:r>
                            <a:rPr lang="en-US" sz="600" b="0" i="1" smtClean="0">
                              <a:latin typeface="Cambria Math" panose="02040503050406030204" pitchFamily="18" charset="0"/>
                              <a:ea typeface="Cambria Math" panose="02040503050406030204" pitchFamily="18" charset="0"/>
                            </a:rPr>
                            <m:t>𝑀</m:t>
                          </m:r>
                        </m:sub>
                      </m:sSub>
                    </m:oMath>
                  </m:oMathPara>
                </a14:m>
                <a:endParaRPr lang="en-US" sz="600" b="0" dirty="0">
                  <a:ea typeface="Cambria Math" panose="02040503050406030204" pitchFamily="18" charset="0"/>
                </a:endParaRPr>
              </a:p>
            </p:txBody>
          </p:sp>
        </mc:Choice>
        <mc:Fallback xmlns="">
          <p:sp>
            <p:nvSpPr>
              <p:cNvPr id="44" name="TextBox 43">
                <a:extLst>
                  <a:ext uri="{FF2B5EF4-FFF2-40B4-BE49-F238E27FC236}">
                    <a16:creationId xmlns:a16="http://schemas.microsoft.com/office/drawing/2014/main" id="{64909309-5FCE-E792-1D4C-CC58D83EBECE}"/>
                  </a:ext>
                </a:extLst>
              </p:cNvPr>
              <p:cNvSpPr txBox="1">
                <a:spLocks noRot="1" noChangeAspect="1" noMove="1" noResize="1" noEditPoints="1" noAdjustHandles="1" noChangeArrowheads="1" noChangeShapeType="1" noTextEdit="1"/>
              </p:cNvSpPr>
              <p:nvPr/>
            </p:nvSpPr>
            <p:spPr>
              <a:xfrm>
                <a:off x="3967290" y="3269071"/>
                <a:ext cx="427470" cy="184666"/>
              </a:xfrm>
              <a:prstGeom prst="rect">
                <a:avLst/>
              </a:prstGeom>
              <a:blipFill>
                <a:blip r:embed="rId13"/>
                <a:stretch>
                  <a:fillRect/>
                </a:stretch>
              </a:blipFill>
            </p:spPr>
            <p:txBody>
              <a:bodyPr/>
              <a:lstStyle/>
              <a:p>
                <a:r>
                  <a:rPr lang="en-US">
                    <a:noFill/>
                  </a:rPr>
                  <a:t> </a:t>
                </a:r>
              </a:p>
            </p:txBody>
          </p:sp>
        </mc:Fallback>
      </mc:AlternateContent>
      <p:sp>
        <p:nvSpPr>
          <p:cNvPr id="45" name="TextBox 44">
            <a:extLst>
              <a:ext uri="{FF2B5EF4-FFF2-40B4-BE49-F238E27FC236}">
                <a16:creationId xmlns:a16="http://schemas.microsoft.com/office/drawing/2014/main" id="{79A71190-8DF0-AD7B-EE67-546945C3A3AF}"/>
              </a:ext>
            </a:extLst>
          </p:cNvPr>
          <p:cNvSpPr txBox="1"/>
          <p:nvPr/>
        </p:nvSpPr>
        <p:spPr>
          <a:xfrm>
            <a:off x="2214084" y="2396309"/>
            <a:ext cx="1094440" cy="400110"/>
          </a:xfrm>
          <a:prstGeom prst="rect">
            <a:avLst/>
          </a:prstGeom>
          <a:noFill/>
        </p:spPr>
        <p:txBody>
          <a:bodyPr wrap="square" rtlCol="0">
            <a:spAutoFit/>
          </a:bodyPr>
          <a:lstStyle/>
          <a:p>
            <a:pPr algn="ctr"/>
            <a:r>
              <a:rPr lang="en-US" sz="1000" dirty="0"/>
              <a:t>Test one </a:t>
            </a:r>
          </a:p>
          <a:p>
            <a:pPr algn="ctr"/>
            <a:r>
              <a:rPr lang="en-US" sz="1000" dirty="0"/>
              <a:t>at a time</a:t>
            </a:r>
          </a:p>
        </p:txBody>
      </p:sp>
      <p:sp>
        <p:nvSpPr>
          <p:cNvPr id="47" name="TextBox 46">
            <a:extLst>
              <a:ext uri="{FF2B5EF4-FFF2-40B4-BE49-F238E27FC236}">
                <a16:creationId xmlns:a16="http://schemas.microsoft.com/office/drawing/2014/main" id="{67D7C4B0-E638-42B8-9E8A-7313AC7E7372}"/>
              </a:ext>
            </a:extLst>
          </p:cNvPr>
          <p:cNvSpPr txBox="1"/>
          <p:nvPr/>
        </p:nvSpPr>
        <p:spPr>
          <a:xfrm>
            <a:off x="1825117" y="3551203"/>
            <a:ext cx="1682211" cy="246221"/>
          </a:xfrm>
          <a:prstGeom prst="rect">
            <a:avLst/>
          </a:prstGeom>
          <a:noFill/>
        </p:spPr>
        <p:txBody>
          <a:bodyPr wrap="square" rtlCol="0">
            <a:spAutoFit/>
          </a:bodyPr>
          <a:lstStyle/>
          <a:p>
            <a:pPr algn="ctr"/>
            <a:r>
              <a:rPr lang="en-US" sz="1000" dirty="0"/>
              <a:t>Large file size (GB - TB)</a:t>
            </a:r>
          </a:p>
        </p:txBody>
      </p:sp>
      <p:graphicFrame>
        <p:nvGraphicFramePr>
          <p:cNvPr id="53" name="Table 52">
            <a:extLst>
              <a:ext uri="{FF2B5EF4-FFF2-40B4-BE49-F238E27FC236}">
                <a16:creationId xmlns:a16="http://schemas.microsoft.com/office/drawing/2014/main" id="{80CC787A-C8FB-F126-E553-84A3CCD30D7E}"/>
              </a:ext>
            </a:extLst>
          </p:cNvPr>
          <p:cNvGraphicFramePr>
            <a:graphicFrameLocks noGrp="1"/>
          </p:cNvGraphicFramePr>
          <p:nvPr>
            <p:extLst>
              <p:ext uri="{D42A27DB-BD31-4B8C-83A1-F6EECF244321}">
                <p14:modId xmlns:p14="http://schemas.microsoft.com/office/powerpoint/2010/main" val="2616018694"/>
              </p:ext>
            </p:extLst>
          </p:nvPr>
        </p:nvGraphicFramePr>
        <p:xfrm>
          <a:off x="4785880" y="1770566"/>
          <a:ext cx="3518478" cy="1387152"/>
        </p:xfrm>
        <a:graphic>
          <a:graphicData uri="http://schemas.openxmlformats.org/drawingml/2006/table">
            <a:tbl>
              <a:tblPr firstRow="1" bandRow="1">
                <a:tableStyleId>{5C22544A-7EE6-4342-B048-85BDC9FD1C3A}</a:tableStyleId>
              </a:tblPr>
              <a:tblGrid>
                <a:gridCol w="586413">
                  <a:extLst>
                    <a:ext uri="{9D8B030D-6E8A-4147-A177-3AD203B41FA5}">
                      <a16:colId xmlns:a16="http://schemas.microsoft.com/office/drawing/2014/main" val="2286281645"/>
                    </a:ext>
                  </a:extLst>
                </a:gridCol>
                <a:gridCol w="586413">
                  <a:extLst>
                    <a:ext uri="{9D8B030D-6E8A-4147-A177-3AD203B41FA5}">
                      <a16:colId xmlns:a16="http://schemas.microsoft.com/office/drawing/2014/main" val="1780729894"/>
                    </a:ext>
                  </a:extLst>
                </a:gridCol>
                <a:gridCol w="586413">
                  <a:extLst>
                    <a:ext uri="{9D8B030D-6E8A-4147-A177-3AD203B41FA5}">
                      <a16:colId xmlns:a16="http://schemas.microsoft.com/office/drawing/2014/main" val="792420092"/>
                    </a:ext>
                  </a:extLst>
                </a:gridCol>
                <a:gridCol w="586413">
                  <a:extLst>
                    <a:ext uri="{9D8B030D-6E8A-4147-A177-3AD203B41FA5}">
                      <a16:colId xmlns:a16="http://schemas.microsoft.com/office/drawing/2014/main" val="1329774768"/>
                    </a:ext>
                  </a:extLst>
                </a:gridCol>
                <a:gridCol w="586413">
                  <a:extLst>
                    <a:ext uri="{9D8B030D-6E8A-4147-A177-3AD203B41FA5}">
                      <a16:colId xmlns:a16="http://schemas.microsoft.com/office/drawing/2014/main" val="536364537"/>
                    </a:ext>
                  </a:extLst>
                </a:gridCol>
                <a:gridCol w="586413">
                  <a:extLst>
                    <a:ext uri="{9D8B030D-6E8A-4147-A177-3AD203B41FA5}">
                      <a16:colId xmlns:a16="http://schemas.microsoft.com/office/drawing/2014/main" val="118145249"/>
                    </a:ext>
                  </a:extLst>
                </a:gridCol>
              </a:tblGrid>
              <a:tr h="346788">
                <a:tc>
                  <a:txBody>
                    <a:bodyPr/>
                    <a:lstStyle/>
                    <a:p>
                      <a:pPr algn="ctr"/>
                      <a:r>
                        <a:rPr lang="en-US" sz="1400" dirty="0"/>
                        <a:t>SNP</a:t>
                      </a:r>
                    </a:p>
                  </a:txBody>
                  <a:tcPr/>
                </a:tc>
                <a:tc>
                  <a:txBody>
                    <a:bodyPr/>
                    <a:lstStyle/>
                    <a:p>
                      <a:pPr algn="ctr"/>
                      <a:r>
                        <a:rPr lang="en-US" sz="1400" dirty="0"/>
                        <a:t>BETA</a:t>
                      </a:r>
                    </a:p>
                  </a:txBody>
                  <a:tcPr/>
                </a:tc>
                <a:tc>
                  <a:txBody>
                    <a:bodyPr/>
                    <a:lstStyle/>
                    <a:p>
                      <a:pPr algn="ctr"/>
                      <a:r>
                        <a:rPr lang="en-US" sz="1400" dirty="0"/>
                        <a:t>SE</a:t>
                      </a:r>
                    </a:p>
                  </a:txBody>
                  <a:tcPr/>
                </a:tc>
                <a:tc>
                  <a:txBody>
                    <a:bodyPr/>
                    <a:lstStyle/>
                    <a:p>
                      <a:pPr algn="ctr"/>
                      <a:r>
                        <a:rPr lang="en-US" sz="1400" dirty="0"/>
                        <a:t>Z</a:t>
                      </a:r>
                    </a:p>
                  </a:txBody>
                  <a:tcPr/>
                </a:tc>
                <a:tc>
                  <a:txBody>
                    <a:bodyPr/>
                    <a:lstStyle/>
                    <a:p>
                      <a:pPr algn="ctr"/>
                      <a:r>
                        <a:rPr lang="en-US" sz="1400" dirty="0"/>
                        <a:t>P</a:t>
                      </a:r>
                    </a:p>
                  </a:txBody>
                  <a:tcPr/>
                </a:tc>
                <a:tc>
                  <a:txBody>
                    <a:bodyPr/>
                    <a:lstStyle/>
                    <a:p>
                      <a:pPr algn="ctr"/>
                      <a:r>
                        <a:rPr lang="en-US" sz="1400" dirty="0"/>
                        <a:t>MAF</a:t>
                      </a:r>
                    </a:p>
                  </a:txBody>
                  <a:tcPr/>
                </a:tc>
                <a:extLst>
                  <a:ext uri="{0D108BD9-81ED-4DB2-BD59-A6C34878D82A}">
                    <a16:rowId xmlns:a16="http://schemas.microsoft.com/office/drawing/2014/main" val="3113475085"/>
                  </a:ext>
                </a:extLst>
              </a:tr>
              <a:tr h="346788">
                <a:tc>
                  <a:txBody>
                    <a:bodyPr/>
                    <a:lstStyle/>
                    <a:p>
                      <a:pPr algn="ctr"/>
                      <a:r>
                        <a:rPr lang="en-US" sz="1400" dirty="0"/>
                        <a:t>rs1</a:t>
                      </a:r>
                    </a:p>
                  </a:txBody>
                  <a:tcPr/>
                </a:tc>
                <a:tc>
                  <a:txBody>
                    <a:bodyPr/>
                    <a:lstStyle/>
                    <a:p>
                      <a:pPr algn="ctr"/>
                      <a:r>
                        <a:rPr lang="en-US" sz="1400" dirty="0"/>
                        <a:t>0.85</a:t>
                      </a:r>
                    </a:p>
                  </a:txBody>
                  <a:tcPr/>
                </a:tc>
                <a:tc>
                  <a:txBody>
                    <a:bodyPr/>
                    <a:lstStyle/>
                    <a:p>
                      <a:pPr algn="ctr"/>
                      <a:r>
                        <a:rPr lang="en-US" sz="1400" dirty="0"/>
                        <a:t>0.32</a:t>
                      </a:r>
                    </a:p>
                  </a:txBody>
                  <a:tcPr/>
                </a:tc>
                <a:tc>
                  <a:txBody>
                    <a:bodyPr/>
                    <a:lstStyle/>
                    <a:p>
                      <a:pPr algn="ctr"/>
                      <a:r>
                        <a:rPr lang="en-US" sz="1400" dirty="0"/>
                        <a:t>2.64</a:t>
                      </a:r>
                    </a:p>
                  </a:txBody>
                  <a:tcPr/>
                </a:tc>
                <a:tc>
                  <a:txBody>
                    <a:bodyPr/>
                    <a:lstStyle/>
                    <a:p>
                      <a:pPr algn="ctr"/>
                      <a:r>
                        <a:rPr lang="en-US" sz="1400" dirty="0"/>
                        <a:t>0.02</a:t>
                      </a:r>
                    </a:p>
                  </a:txBody>
                  <a:tcPr/>
                </a:tc>
                <a:tc>
                  <a:txBody>
                    <a:bodyPr/>
                    <a:lstStyle/>
                    <a:p>
                      <a:pPr algn="ctr"/>
                      <a:r>
                        <a:rPr lang="en-US" sz="1400" dirty="0"/>
                        <a:t>0.40</a:t>
                      </a:r>
                    </a:p>
                  </a:txBody>
                  <a:tcPr/>
                </a:tc>
                <a:extLst>
                  <a:ext uri="{0D108BD9-81ED-4DB2-BD59-A6C34878D82A}">
                    <a16:rowId xmlns:a16="http://schemas.microsoft.com/office/drawing/2014/main" val="3446336998"/>
                  </a:ext>
                </a:extLst>
              </a:tr>
              <a:tr h="346788">
                <a:tc>
                  <a:txBody>
                    <a:bodyPr/>
                    <a:lstStyle/>
                    <a:p>
                      <a:pPr algn="ctr"/>
                      <a:r>
                        <a:rPr lang="en-US" sz="1400" dirty="0"/>
                        <a:t>rs2</a:t>
                      </a:r>
                    </a:p>
                  </a:txBody>
                  <a:tcPr/>
                </a:tc>
                <a:tc>
                  <a:txBody>
                    <a:bodyPr/>
                    <a:lstStyle/>
                    <a:p>
                      <a:pPr algn="ctr"/>
                      <a:r>
                        <a:rPr lang="en-US" sz="1400" dirty="0"/>
                        <a:t>-0.31</a:t>
                      </a:r>
                    </a:p>
                  </a:txBody>
                  <a:tcPr/>
                </a:tc>
                <a:tc>
                  <a:txBody>
                    <a:bodyPr/>
                    <a:lstStyle/>
                    <a:p>
                      <a:pPr algn="ctr"/>
                      <a:r>
                        <a:rPr lang="en-US" sz="1400" dirty="0"/>
                        <a:t>0.28</a:t>
                      </a:r>
                    </a:p>
                  </a:txBody>
                  <a:tcPr/>
                </a:tc>
                <a:tc>
                  <a:txBody>
                    <a:bodyPr/>
                    <a:lstStyle/>
                    <a:p>
                      <a:pPr algn="ctr"/>
                      <a:r>
                        <a:rPr lang="en-US" sz="1400" dirty="0"/>
                        <a:t>-1.10</a:t>
                      </a:r>
                    </a:p>
                  </a:txBody>
                  <a:tcPr/>
                </a:tc>
                <a:tc>
                  <a:txBody>
                    <a:bodyPr/>
                    <a:lstStyle/>
                    <a:p>
                      <a:pPr algn="ctr"/>
                      <a:r>
                        <a:rPr lang="en-US" sz="1400" dirty="0"/>
                        <a:t>0.27</a:t>
                      </a:r>
                    </a:p>
                  </a:txBody>
                  <a:tcPr/>
                </a:tc>
                <a:tc>
                  <a:txBody>
                    <a:bodyPr/>
                    <a:lstStyle/>
                    <a:p>
                      <a:pPr algn="ctr"/>
                      <a:r>
                        <a:rPr lang="en-US" sz="1400" dirty="0"/>
                        <a:t>0.30</a:t>
                      </a:r>
                    </a:p>
                  </a:txBody>
                  <a:tcPr/>
                </a:tc>
                <a:extLst>
                  <a:ext uri="{0D108BD9-81ED-4DB2-BD59-A6C34878D82A}">
                    <a16:rowId xmlns:a16="http://schemas.microsoft.com/office/drawing/2014/main" val="2183959655"/>
                  </a:ext>
                </a:extLst>
              </a:tr>
              <a:tr h="346788">
                <a:tc>
                  <a:txBody>
                    <a:bodyPr/>
                    <a:lstStyle/>
                    <a:p>
                      <a:pPr algn="ctr"/>
                      <a:r>
                        <a:rPr lang="en-US" sz="1400" dirty="0"/>
                        <a:t>rs3</a:t>
                      </a:r>
                    </a:p>
                  </a:txBody>
                  <a:tcPr/>
                </a:tc>
                <a:tc>
                  <a:txBody>
                    <a:bodyPr/>
                    <a:lstStyle/>
                    <a:p>
                      <a:pPr algn="ctr"/>
                      <a:r>
                        <a:rPr lang="en-US" sz="1400" dirty="0"/>
                        <a:t>0.42</a:t>
                      </a:r>
                    </a:p>
                  </a:txBody>
                  <a:tcPr/>
                </a:tc>
                <a:tc>
                  <a:txBody>
                    <a:bodyPr/>
                    <a:lstStyle/>
                    <a:p>
                      <a:pPr algn="ctr"/>
                      <a:r>
                        <a:rPr lang="en-US" sz="1400" dirty="0"/>
                        <a:t>0.30</a:t>
                      </a:r>
                    </a:p>
                  </a:txBody>
                  <a:tcPr/>
                </a:tc>
                <a:tc>
                  <a:txBody>
                    <a:bodyPr/>
                    <a:lstStyle/>
                    <a:p>
                      <a:pPr algn="ctr"/>
                      <a:r>
                        <a:rPr lang="en-US" sz="1400" dirty="0"/>
                        <a:t>1.40</a:t>
                      </a:r>
                    </a:p>
                  </a:txBody>
                  <a:tcPr/>
                </a:tc>
                <a:tc>
                  <a:txBody>
                    <a:bodyPr/>
                    <a:lstStyle/>
                    <a:p>
                      <a:pPr algn="ctr"/>
                      <a:r>
                        <a:rPr lang="en-US" sz="1400" dirty="0"/>
                        <a:t>0.16</a:t>
                      </a:r>
                    </a:p>
                  </a:txBody>
                  <a:tcPr/>
                </a:tc>
                <a:tc>
                  <a:txBody>
                    <a:bodyPr/>
                    <a:lstStyle/>
                    <a:p>
                      <a:pPr algn="ctr"/>
                      <a:r>
                        <a:rPr lang="en-US" sz="1400" dirty="0"/>
                        <a:t>0.25</a:t>
                      </a:r>
                    </a:p>
                  </a:txBody>
                  <a:tcPr/>
                </a:tc>
                <a:extLst>
                  <a:ext uri="{0D108BD9-81ED-4DB2-BD59-A6C34878D82A}">
                    <a16:rowId xmlns:a16="http://schemas.microsoft.com/office/drawing/2014/main" val="2343090503"/>
                  </a:ext>
                </a:extLst>
              </a:tr>
            </a:tbl>
          </a:graphicData>
        </a:graphic>
      </p:graphicFrame>
      <p:sp>
        <p:nvSpPr>
          <p:cNvPr id="54" name="TextBox 53">
            <a:extLst>
              <a:ext uri="{FF2B5EF4-FFF2-40B4-BE49-F238E27FC236}">
                <a16:creationId xmlns:a16="http://schemas.microsoft.com/office/drawing/2014/main" id="{7A473A84-4B9D-C26F-5F86-06682EF7784F}"/>
              </a:ext>
            </a:extLst>
          </p:cNvPr>
          <p:cNvSpPr txBox="1"/>
          <p:nvPr/>
        </p:nvSpPr>
        <p:spPr>
          <a:xfrm>
            <a:off x="5704013" y="3551203"/>
            <a:ext cx="1682211" cy="246221"/>
          </a:xfrm>
          <a:prstGeom prst="rect">
            <a:avLst/>
          </a:prstGeom>
          <a:noFill/>
        </p:spPr>
        <p:txBody>
          <a:bodyPr wrap="square" rtlCol="0">
            <a:spAutoFit/>
          </a:bodyPr>
          <a:lstStyle/>
          <a:p>
            <a:pPr algn="ctr"/>
            <a:r>
              <a:rPr lang="en-US" sz="1000" dirty="0"/>
              <a:t>Small file size (MB)</a:t>
            </a:r>
          </a:p>
        </p:txBody>
      </p:sp>
      <p:sp>
        <p:nvSpPr>
          <p:cNvPr id="55" name="Rounded Rectangle 54">
            <a:extLst>
              <a:ext uri="{FF2B5EF4-FFF2-40B4-BE49-F238E27FC236}">
                <a16:creationId xmlns:a16="http://schemas.microsoft.com/office/drawing/2014/main" id="{EF33F754-9301-F902-9A98-DD17A9A5B7C6}"/>
              </a:ext>
            </a:extLst>
          </p:cNvPr>
          <p:cNvSpPr/>
          <p:nvPr/>
        </p:nvSpPr>
        <p:spPr>
          <a:xfrm>
            <a:off x="900618" y="6711151"/>
            <a:ext cx="7559201" cy="219684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64" name="Rounded Rectangle 63">
            <a:extLst>
              <a:ext uri="{FF2B5EF4-FFF2-40B4-BE49-F238E27FC236}">
                <a16:creationId xmlns:a16="http://schemas.microsoft.com/office/drawing/2014/main" id="{CB109434-FB5B-AF64-5F03-A896D5C1B0C2}"/>
              </a:ext>
            </a:extLst>
          </p:cNvPr>
          <p:cNvSpPr/>
          <p:nvPr/>
        </p:nvSpPr>
        <p:spPr>
          <a:xfrm>
            <a:off x="4569190" y="7445828"/>
            <a:ext cx="1165402" cy="108421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ysClr val="windowText" lastClr="000000"/>
                </a:solidFill>
              </a:rPr>
              <a:t>Compact Storage</a:t>
            </a:r>
          </a:p>
          <a:p>
            <a:pPr algn="ctr"/>
            <a:r>
              <a:rPr lang="en-US" sz="1200" dirty="0">
                <a:solidFill>
                  <a:sysClr val="windowText" lastClr="000000"/>
                </a:solidFill>
              </a:rPr>
              <a:t>MB vs. GB-TB</a:t>
            </a:r>
          </a:p>
        </p:txBody>
      </p:sp>
      <p:sp>
        <p:nvSpPr>
          <p:cNvPr id="65" name="Rounded Rectangle 64">
            <a:extLst>
              <a:ext uri="{FF2B5EF4-FFF2-40B4-BE49-F238E27FC236}">
                <a16:creationId xmlns:a16="http://schemas.microsoft.com/office/drawing/2014/main" id="{08CB2FCB-2886-8F09-EC04-5875F6198D82}"/>
              </a:ext>
            </a:extLst>
          </p:cNvPr>
          <p:cNvSpPr/>
          <p:nvPr/>
        </p:nvSpPr>
        <p:spPr>
          <a:xfrm>
            <a:off x="5886392" y="7445827"/>
            <a:ext cx="1165402" cy="108421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ysClr val="windowText" lastClr="000000"/>
                </a:solidFill>
              </a:rPr>
              <a:t>Privacy Protection</a:t>
            </a:r>
          </a:p>
          <a:p>
            <a:pPr algn="ctr"/>
            <a:r>
              <a:rPr lang="en-US" sz="1200" dirty="0">
                <a:solidFill>
                  <a:sysClr val="windowText" lastClr="000000"/>
                </a:solidFill>
              </a:rPr>
              <a:t>Fewer Constraints</a:t>
            </a:r>
          </a:p>
        </p:txBody>
      </p:sp>
      <mc:AlternateContent xmlns:mc="http://schemas.openxmlformats.org/markup-compatibility/2006" xmlns:a14="http://schemas.microsoft.com/office/drawing/2010/main">
        <mc:Choice Requires="a14">
          <p:sp>
            <p:nvSpPr>
              <p:cNvPr id="66" name="Rounded Rectangle 65">
                <a:extLst>
                  <a:ext uri="{FF2B5EF4-FFF2-40B4-BE49-F238E27FC236}">
                    <a16:creationId xmlns:a16="http://schemas.microsoft.com/office/drawing/2014/main" id="{61635056-15FD-65ED-AAAE-2EC465FFE3C1}"/>
                  </a:ext>
                </a:extLst>
              </p:cNvPr>
              <p:cNvSpPr/>
              <p:nvPr/>
            </p:nvSpPr>
            <p:spPr>
              <a:xfrm>
                <a:off x="7205632" y="7445826"/>
                <a:ext cx="1165402" cy="108421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ysClr val="windowText" lastClr="000000"/>
                    </a:solidFill>
                  </a:rPr>
                  <a:t>Association Information</a:t>
                </a:r>
              </a:p>
              <a:p>
                <a:pPr algn="ctr"/>
                <a:r>
                  <a:rPr lang="en-US" sz="1200" dirty="0">
                    <a:solidFill>
                      <a:sysClr val="windowText" lastClr="000000"/>
                    </a:solidFill>
                  </a:rPr>
                  <a:t>P below </a:t>
                </a:r>
                <a14:m>
                  <m:oMath xmlns:m="http://schemas.openxmlformats.org/officeDocument/2006/math">
                    <m:r>
                      <a:rPr lang="en-US" sz="1200" b="0" i="1" smtClean="0">
                        <a:solidFill>
                          <a:sysClr val="windowText" lastClr="000000"/>
                        </a:solidFill>
                        <a:latin typeface="Cambria Math" panose="02040503050406030204" pitchFamily="18" charset="0"/>
                      </a:rPr>
                      <m:t>5</m:t>
                    </m:r>
                    <m:r>
                      <a:rPr lang="en-US" sz="1200" b="0" i="1" smtClean="0">
                        <a:solidFill>
                          <a:sysClr val="windowText" lastClr="000000"/>
                        </a:solidFill>
                        <a:latin typeface="Cambria Math" panose="02040503050406030204" pitchFamily="18" charset="0"/>
                        <a:ea typeface="Cambria Math" panose="02040503050406030204" pitchFamily="18" charset="0"/>
                      </a:rPr>
                      <m:t>×</m:t>
                    </m:r>
                    <m:sSup>
                      <m:sSupPr>
                        <m:ctrlPr>
                          <a:rPr lang="en-US" sz="1200" b="0" i="1" smtClean="0">
                            <a:solidFill>
                              <a:sysClr val="windowText" lastClr="000000"/>
                            </a:solidFill>
                            <a:latin typeface="Cambria Math" panose="02040503050406030204" pitchFamily="18" charset="0"/>
                            <a:ea typeface="Cambria Math" panose="02040503050406030204" pitchFamily="18" charset="0"/>
                          </a:rPr>
                        </m:ctrlPr>
                      </m:sSupPr>
                      <m:e>
                        <m:r>
                          <a:rPr lang="en-US" sz="1200" b="0" i="1" smtClean="0">
                            <a:solidFill>
                              <a:sysClr val="windowText" lastClr="000000"/>
                            </a:solidFill>
                            <a:latin typeface="Cambria Math" panose="02040503050406030204" pitchFamily="18" charset="0"/>
                            <a:ea typeface="Cambria Math" panose="02040503050406030204" pitchFamily="18" charset="0"/>
                          </a:rPr>
                          <m:t>10</m:t>
                        </m:r>
                      </m:e>
                      <m:sup>
                        <m:r>
                          <a:rPr lang="en-US" sz="1200" b="0" i="1" smtClean="0">
                            <a:solidFill>
                              <a:sysClr val="windowText" lastClr="000000"/>
                            </a:solidFill>
                            <a:latin typeface="Cambria Math" panose="02040503050406030204" pitchFamily="18" charset="0"/>
                            <a:ea typeface="Cambria Math" panose="02040503050406030204" pitchFamily="18" charset="0"/>
                          </a:rPr>
                          <m:t>−8</m:t>
                        </m:r>
                      </m:sup>
                    </m:sSup>
                  </m:oMath>
                </a14:m>
                <a:endParaRPr lang="en-US" sz="1200" dirty="0">
                  <a:solidFill>
                    <a:sysClr val="windowText" lastClr="000000"/>
                  </a:solidFill>
                </a:endParaRPr>
              </a:p>
            </p:txBody>
          </p:sp>
        </mc:Choice>
        <mc:Fallback xmlns="">
          <p:sp>
            <p:nvSpPr>
              <p:cNvPr id="66" name="Rounded Rectangle 65">
                <a:extLst>
                  <a:ext uri="{FF2B5EF4-FFF2-40B4-BE49-F238E27FC236}">
                    <a16:creationId xmlns:a16="http://schemas.microsoft.com/office/drawing/2014/main" id="{61635056-15FD-65ED-AAAE-2EC465FFE3C1}"/>
                  </a:ext>
                </a:extLst>
              </p:cNvPr>
              <p:cNvSpPr>
                <a:spLocks noRot="1" noChangeAspect="1" noMove="1" noResize="1" noEditPoints="1" noAdjustHandles="1" noChangeArrowheads="1" noChangeShapeType="1" noTextEdit="1"/>
              </p:cNvSpPr>
              <p:nvPr/>
            </p:nvSpPr>
            <p:spPr>
              <a:xfrm>
                <a:off x="7205632" y="7445826"/>
                <a:ext cx="1165402" cy="1084217"/>
              </a:xfrm>
              <a:prstGeom prst="roundRect">
                <a:avLst/>
              </a:prstGeom>
              <a:blipFill>
                <a:blip r:embed="rId14"/>
                <a:stretch>
                  <a:fillRect/>
                </a:stretch>
              </a:blipFill>
            </p:spPr>
            <p:txBody>
              <a:bodyPr/>
              <a:lstStyle/>
              <a:p>
                <a:r>
                  <a:rPr lang="en-US">
                    <a:noFill/>
                  </a:rPr>
                  <a:t> </a:t>
                </a:r>
              </a:p>
            </p:txBody>
          </p:sp>
        </mc:Fallback>
      </mc:AlternateContent>
      <p:pic>
        <p:nvPicPr>
          <p:cNvPr id="68" name="Picture 67">
            <a:extLst>
              <a:ext uri="{FF2B5EF4-FFF2-40B4-BE49-F238E27FC236}">
                <a16:creationId xmlns:a16="http://schemas.microsoft.com/office/drawing/2014/main" id="{9E359EDD-1F8E-E732-4472-711ACEB2711D}"/>
              </a:ext>
            </a:extLst>
          </p:cNvPr>
          <p:cNvPicPr>
            <a:picLocks noChangeAspect="1"/>
          </p:cNvPicPr>
          <p:nvPr/>
        </p:nvPicPr>
        <p:blipFill>
          <a:blip r:embed="rId15"/>
          <a:stretch>
            <a:fillRect/>
          </a:stretch>
        </p:blipFill>
        <p:spPr>
          <a:xfrm>
            <a:off x="937690" y="6735865"/>
            <a:ext cx="3661401" cy="2196841"/>
          </a:xfrm>
          <a:prstGeom prst="rect">
            <a:avLst/>
          </a:prstGeom>
        </p:spPr>
      </p:pic>
    </p:spTree>
    <p:extLst>
      <p:ext uri="{BB962C8B-B14F-4D97-AF65-F5344CB8AC3E}">
        <p14:creationId xmlns:p14="http://schemas.microsoft.com/office/powerpoint/2010/main" val="393867767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3317</TotalTime>
  <Words>3107</Words>
  <Application>Microsoft Macintosh PowerPoint</Application>
  <PresentationFormat>Custom</PresentationFormat>
  <Paragraphs>792</Paragraphs>
  <Slides>28</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Rui Dong</dc:creator>
  <cp:lastModifiedBy>Rui Dong</cp:lastModifiedBy>
  <cp:revision>88</cp:revision>
  <dcterms:created xsi:type="dcterms:W3CDTF">2025-05-31T15:31:52Z</dcterms:created>
  <dcterms:modified xsi:type="dcterms:W3CDTF">2025-06-08T18:24:37Z</dcterms:modified>
</cp:coreProperties>
</file>