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749"/>
    <p:restoredTop sz="94169"/>
  </p:normalViewPr>
  <p:slideViewPr>
    <p:cSldViewPr snapToGrid="0">
      <p:cViewPr>
        <p:scale>
          <a:sx n="94" d="100"/>
          <a:sy n="94" d="100"/>
        </p:scale>
        <p:origin x="3216" y="6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6/13/25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6/13/25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2" Type="http://schemas.openxmlformats.org/officeDocument/2006/relationships/image" Target="../media/image97.png"/><Relationship Id="rId1" Type="http://schemas.openxmlformats.org/officeDocument/2006/relationships/slideLayout" Target="../slideLayouts/slideLayout7.xml"/><Relationship Id="rId6" Type="http://schemas.openxmlformats.org/officeDocument/2006/relationships/image" Target="../media/image630.png"/><Relationship Id="rId11" Type="http://schemas.openxmlformats.org/officeDocument/2006/relationships/image" Target="../media/image100.png"/><Relationship Id="rId5" Type="http://schemas.openxmlformats.org/officeDocument/2006/relationships/image" Target="../media/image99.png"/><Relationship Id="rId15" Type="http://schemas.openxmlformats.org/officeDocument/2006/relationships/image" Target="../media/image104.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00.png"/><Relationship Id="rId2" Type="http://schemas.openxmlformats.org/officeDocument/2006/relationships/image" Target="../media/image1690.png"/><Relationship Id="rId1" Type="http://schemas.openxmlformats.org/officeDocument/2006/relationships/slideLayout" Target="../slideLayouts/slideLayout7.xml"/><Relationship Id="rId4" Type="http://schemas.openxmlformats.org/officeDocument/2006/relationships/image" Target="../media/image176.png"/></Relationships>
</file>

<file path=ppt/slides/_rels/slide28.xml.rels><?xml version="1.0" encoding="UTF-8" standalone="yes"?>
<Relationships xmlns="http://schemas.openxmlformats.org/package/2006/relationships"><Relationship Id="rId2" Type="http://schemas.openxmlformats.org/officeDocument/2006/relationships/image" Target="../media/image17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3.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1.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82.png"/><Relationship Id="rId33" Type="http://schemas.openxmlformats.org/officeDocument/2006/relationships/image" Target="../media/image90.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6.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9.png"/><Relationship Id="rId37"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5.png"/><Relationship Id="rId36" Type="http://schemas.openxmlformats.org/officeDocument/2006/relationships/image" Target="../media/image93.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8.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4.png"/><Relationship Id="rId30" Type="http://schemas.openxmlformats.org/officeDocument/2006/relationships/image" Target="../media/image87.png"/><Relationship Id="rId35" Type="http://schemas.openxmlformats.org/officeDocument/2006/relationships/image" Target="../media/image92.png"/><Relationship Id="rId8" Type="http://schemas.openxmlformats.org/officeDocument/2006/relationships/image" Target="../media/image7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485580" y="4042449"/>
            <a:ext cx="8118871" cy="23666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677464" y="4324677"/>
            <a:ext cx="3474048" cy="208442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2320564" y="4128451"/>
            <a:ext cx="4475988" cy="369332"/>
          </a:xfrm>
          <a:prstGeom prst="rect">
            <a:avLst/>
          </a:prstGeom>
          <a:noFill/>
        </p:spPr>
        <p:txBody>
          <a:bodyPr wrap="square" rtlCol="0" anchor="ctr">
            <a:spAutoFit/>
          </a:bodyPr>
          <a:lstStyle/>
          <a:p>
            <a:pPr algn="ctr"/>
            <a:r>
              <a:rPr lang="en-US" b="1" dirty="0"/>
              <a:t>BETA, Z and P</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2C0AB4B-9986-5BB6-DAEA-2F7F5F7563E8}"/>
                  </a:ext>
                </a:extLst>
              </p:cNvPr>
              <p:cNvSpPr txBox="1"/>
              <p:nvPr/>
            </p:nvSpPr>
            <p:spPr>
              <a:xfrm>
                <a:off x="4151512" y="4512226"/>
                <a:ext cx="329064" cy="1946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200" i="1">
                              <a:latin typeface="Cambria Math" panose="02040503050406030204" pitchFamily="18" charset="0"/>
                            </a:rPr>
                          </m:ctrlPr>
                        </m:sSubPr>
                        <m:e>
                          <m:acc>
                            <m:accPr>
                              <m:chr m:val="̂"/>
                              <m:ctrlPr>
                                <a:rPr lang="en-US" sz="1200" i="1">
                                  <a:latin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𝛽</m:t>
                              </m:r>
                            </m:e>
                          </m:acc>
                        </m:e>
                        <m:sub>
                          <m:r>
                            <a:rPr lang="en-US" sz="1200" i="1">
                              <a:latin typeface="Cambria Math" panose="02040503050406030204" pitchFamily="18" charset="0"/>
                            </a:rPr>
                            <m:t>𝑂𝐿𝑆</m:t>
                          </m:r>
                        </m:sub>
                      </m:sSub>
                    </m:oMath>
                  </m:oMathPara>
                </a14:m>
                <a:endParaRPr lang="en-US" sz="1200" dirty="0"/>
              </a:p>
            </p:txBody>
          </p:sp>
        </mc:Choice>
        <mc:Fallback xmlns="">
          <p:sp>
            <p:nvSpPr>
              <p:cNvPr id="60" name="TextBox 59">
                <a:extLst>
                  <a:ext uri="{FF2B5EF4-FFF2-40B4-BE49-F238E27FC236}">
                    <a16:creationId xmlns:a16="http://schemas.microsoft.com/office/drawing/2014/main" id="{52C0AB4B-9986-5BB6-DAEA-2F7F5F7563E8}"/>
                  </a:ext>
                </a:extLst>
              </p:cNvPr>
              <p:cNvSpPr txBox="1">
                <a:spLocks noRot="1" noChangeAspect="1" noMove="1" noResize="1" noEditPoints="1" noAdjustHandles="1" noChangeArrowheads="1" noChangeShapeType="1" noTextEdit="1"/>
              </p:cNvSpPr>
              <p:nvPr/>
            </p:nvSpPr>
            <p:spPr>
              <a:xfrm>
                <a:off x="4151512" y="4512226"/>
                <a:ext cx="329064" cy="194669"/>
              </a:xfrm>
              <a:prstGeom prst="rect">
                <a:avLst/>
              </a:prstGeom>
              <a:blipFill>
                <a:blip r:embed="rId5"/>
                <a:stretch>
                  <a:fillRect l="-14815" t="-25000" r="-3704" b="-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8116096-C0E0-3BB4-9FD9-507B6D5B1FA6}"/>
                  </a:ext>
                </a:extLst>
              </p:cNvPr>
              <p:cNvSpPr txBox="1"/>
              <p:nvPr/>
            </p:nvSpPr>
            <p:spPr>
              <a:xfrm>
                <a:off x="4766645" y="4565674"/>
                <a:ext cx="3474048" cy="1660263"/>
              </a:xfrm>
              <a:prstGeom prst="rect">
                <a:avLst/>
              </a:prstGeom>
              <a:noFill/>
            </p:spPr>
            <p:txBody>
              <a:bodyPr wrap="square" lIns="0" tIns="0" rIns="0" bIns="0" rtlCol="0">
                <a:spAutoFit/>
              </a:bodyPr>
              <a:lstStyle/>
              <a:p>
                <a:pPr marL="285750" indent="-285750">
                  <a:buFont typeface="Arial" panose="020B0604020202020204" pitchFamily="34" charset="0"/>
                  <a:buChar char="•"/>
                </a:pPr>
                <a:r>
                  <a:rPr lang="en-US" sz="1400" b="1" dirty="0"/>
                  <a:t>Beta</a:t>
                </a:r>
                <a:r>
                  <a:rPr lang="en-US" sz="1400" dirty="0"/>
                  <a:t> in the summary statistics can be </a:t>
                </a:r>
                <a14:m>
                  <m:oMath xmlns:m="http://schemas.openxmlformats.org/officeDocument/2006/math">
                    <m:sSub>
                      <m:sSubPr>
                        <m:ctrlPr>
                          <a:rPr lang="en-US" sz="1400" i="1">
                            <a:latin typeface="Cambria Math" panose="02040503050406030204" pitchFamily="18" charset="0"/>
                          </a:rPr>
                        </m:ctrlPr>
                      </m:sSubPr>
                      <m:e>
                        <m:acc>
                          <m:accPr>
                            <m:chr m:val="̂"/>
                            <m:ctrlPr>
                              <a:rPr lang="en-US" sz="1400" i="1">
                                <a:latin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rPr>
                          <m:t>𝑂𝐿𝑆</m:t>
                        </m:r>
                      </m:sub>
                    </m:sSub>
                  </m:oMath>
                </a14:m>
                <a:r>
                  <a:rPr lang="en-US" sz="1400" dirty="0"/>
                  <a:t> or </a:t>
                </a:r>
                <a14:m>
                  <m:oMath xmlns:m="http://schemas.openxmlformats.org/officeDocument/2006/math">
                    <m:acc>
                      <m:accPr>
                        <m:chr m:val="̂"/>
                        <m:ctrlPr>
                          <a:rPr lang="en-US" sz="1400" i="1" smtClean="0">
                            <a:latin typeface="Cambria Math" panose="02040503050406030204" pitchFamily="18" charset="0"/>
                          </a:rPr>
                        </m:ctrlPr>
                      </m:accPr>
                      <m:e>
                        <m:r>
                          <a:rPr lang="en-US" sz="1400" i="1" smtClean="0">
                            <a:latin typeface="Cambria Math" panose="02040503050406030204" pitchFamily="18" charset="0"/>
                            <a:ea typeface="Cambria Math" panose="02040503050406030204" pitchFamily="18" charset="0"/>
                          </a:rPr>
                          <m:t>𝛽</m:t>
                        </m:r>
                      </m:e>
                    </m:acc>
                  </m:oMath>
                </a14:m>
                <a:r>
                  <a:rPr lang="en-US" sz="1400" dirty="0"/>
                  <a:t> using any other method.</a:t>
                </a:r>
              </a:p>
              <a:p>
                <a:pPr marL="285750" indent="-285750">
                  <a:buFont typeface="Arial" panose="020B0604020202020204" pitchFamily="34" charset="0"/>
                  <a:buChar char="•"/>
                </a:pPr>
                <a:r>
                  <a:rPr lang="en-US" sz="1400" b="1" dirty="0"/>
                  <a:t>BETA&gt;0</a:t>
                </a:r>
                <a:r>
                  <a:rPr lang="en-US" sz="1400" dirty="0"/>
                  <a:t>: the (risk of) trait increases if one carries the risk allele, and vice versa.</a:t>
                </a: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rPr>
                      <m:t>𝑍</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m:rPr>
                            <m:nor/>
                          </m:rPr>
                          <a:rPr lang="en-US" sz="1400" b="0" i="0" smtClean="0">
                            <a:latin typeface="Cambria Math" panose="02040503050406030204" pitchFamily="18" charset="0"/>
                          </a:rPr>
                          <m:t>BETA</m:t>
                        </m:r>
                      </m:num>
                      <m:den>
                        <m:r>
                          <a:rPr lang="en-US" sz="1400" b="0" i="1" smtClean="0">
                            <a:latin typeface="Cambria Math" panose="02040503050406030204" pitchFamily="18" charset="0"/>
                          </a:rPr>
                          <m:t>𝑆𝐸</m:t>
                        </m:r>
                      </m:den>
                    </m:f>
                  </m:oMath>
                </a14:m>
                <a:r>
                  <a:rPr lang="en-US" sz="1400" dirty="0"/>
                  <a:t> and shares the same direction as BETA</a:t>
                </a:r>
              </a:p>
              <a:p>
                <a:pPr marL="285750" indent="-285750">
                  <a:buFont typeface="Arial" panose="020B0604020202020204" pitchFamily="34" charset="0"/>
                  <a:buChar char="•"/>
                </a:pPr>
                <a:r>
                  <a:rPr lang="en-US" sz="1400" dirty="0"/>
                  <a:t>P suggests if the association is significant.</a:t>
                </a:r>
              </a:p>
            </p:txBody>
          </p:sp>
        </mc:Choice>
        <mc:Fallback xmlns="">
          <p:sp>
            <p:nvSpPr>
              <p:cNvPr id="63" name="TextBox 62">
                <a:extLst>
                  <a:ext uri="{FF2B5EF4-FFF2-40B4-BE49-F238E27FC236}">
                    <a16:creationId xmlns:a16="http://schemas.microsoft.com/office/drawing/2014/main" id="{A8116096-C0E0-3BB4-9FD9-507B6D5B1FA6}"/>
                  </a:ext>
                </a:extLst>
              </p:cNvPr>
              <p:cNvSpPr txBox="1">
                <a:spLocks noRot="1" noChangeAspect="1" noMove="1" noResize="1" noEditPoints="1" noAdjustHandles="1" noChangeArrowheads="1" noChangeShapeType="1" noTextEdit="1"/>
              </p:cNvSpPr>
              <p:nvPr/>
            </p:nvSpPr>
            <p:spPr>
              <a:xfrm>
                <a:off x="4766645" y="4565674"/>
                <a:ext cx="3474048" cy="1660263"/>
              </a:xfrm>
              <a:prstGeom prst="rect">
                <a:avLst/>
              </a:prstGeom>
              <a:blipFill>
                <a:blip r:embed="rId6"/>
                <a:stretch>
                  <a:fillRect l="-2920" t="-2273" r="-4015" b="-606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289982676"/>
              </p:ext>
            </p:extLst>
          </p:nvPr>
        </p:nvGraphicFramePr>
        <p:xfrm>
          <a:off x="4841067" y="1770566"/>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485580" y="6711151"/>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Spurious 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1" y="881691"/>
            <a:ext cx="8299937" cy="408233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3763546" y="3281456"/>
            <a:ext cx="1567261" cy="307777"/>
          </a:xfrm>
          <a:prstGeom prst="rect">
            <a:avLst/>
          </a:prstGeom>
          <a:noFill/>
          <a:ln>
            <a:noFill/>
          </a:ln>
        </p:spPr>
        <p:txBody>
          <a:bodyPr wrap="square" rtlCol="0">
            <a:spAutoFit/>
          </a:bodyPr>
          <a:lstStyle/>
          <a:p>
            <a:pPr algn="ctr"/>
            <a:r>
              <a:rPr lang="en-US" sz="1400" dirty="0">
                <a:solidFill>
                  <a:schemeClr val="accent2">
                    <a:lumMod val="75000"/>
                  </a:schemeClr>
                </a:solidFill>
              </a:rPr>
              <a:t>Direct Effect</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477328"/>
              </a:xfrm>
              <a:prstGeom prst="rect">
                <a:avLst/>
              </a:prstGeom>
              <a:noFill/>
            </p:spPr>
            <p:txBody>
              <a:bodyPr wrap="square" rtlCol="0">
                <a:spAutoFit/>
              </a:bodyPr>
              <a:lstStyle/>
              <a:p>
                <a:pPr algn="ctr"/>
                <a:r>
                  <a:rPr lang="en-US" b="1" i="1" dirty="0"/>
                  <a:t>Total Effect = Direct Effect + Indirect Effect</a:t>
                </a:r>
              </a:p>
              <a:p>
                <a:pPr marL="285750" indent="-285750">
                  <a:buFont typeface="Arial" panose="020B0604020202020204" pitchFamily="34" charset="0"/>
                  <a:buChar char="•"/>
                </a:pPr>
                <a:r>
                  <a:rPr lang="en-US" dirty="0"/>
                  <a:t>Indirect Effect:</a:t>
                </a:r>
                <a:r>
                  <a:rPr lang="en-US" i="1" dirty="0"/>
                  <a:t>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𝑏</m:t>
                    </m:r>
                  </m:oMath>
                </a14:m>
                <a:r>
                  <a:rPr lang="en-US" dirty="0"/>
                  <a:t>, mediated pathway</a:t>
                </a:r>
              </a:p>
              <a:p>
                <a:pPr marL="285750" indent="-285750">
                  <a:buFont typeface="Arial" panose="020B0604020202020204" pitchFamily="34" charset="0"/>
                  <a:buChar char="•"/>
                </a:pPr>
                <a:r>
                  <a:rPr lang="en-US" dirty="0"/>
                  <a:t>To estimate direct effect, one should control for mediator.</a:t>
                </a:r>
              </a:p>
              <a:p>
                <a:pPr marL="285750" indent="-285750">
                  <a:buFont typeface="Arial" panose="020B0604020202020204" pitchFamily="34" charset="0"/>
                  <a:buChar char="•"/>
                </a:pPr>
                <a:r>
                  <a:rPr lang="en-US" dirty="0"/>
                  <a:t>To estimate total effect, one should not control for mediator.</a:t>
                </a:r>
              </a:p>
              <a:p>
                <a:endParaRPr lang="en-US" dirty="0"/>
              </a:p>
            </p:txBody>
          </p:sp>
        </mc:Choice>
        <mc:Fallback xmlns="">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477328"/>
              </a:xfrm>
              <a:prstGeom prst="rect">
                <a:avLst/>
              </a:prstGeom>
              <a:blipFill>
                <a:blip r:embed="rId3"/>
                <a:stretch>
                  <a:fillRect l="-540" t="-2564"/>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451720" y="5506331"/>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acc>
                      <m:accPr>
                        <m:chr m:val="̂"/>
                        <m:ctrlPr>
                          <a:rPr lang="en-US" sz="1400" i="1" smtClean="0">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𝑘</m:t>
                                </m:r>
                              </m:sub>
                              <m:sup>
                                <m:r>
                                  <a:rPr lang="en-US" sz="1400" b="0" i="1" smtClean="0">
                                    <a:latin typeface="Cambria Math" panose="02040503050406030204" pitchFamily="18" charset="0"/>
                                    <a:ea typeface="Cambria Math" panose="02040503050406030204" pitchFamily="18" charset="0"/>
                                  </a:rPr>
                                  <m:t>∗</m:t>
                                </m:r>
                              </m:sup>
                            </m:sSubSup>
                            <m:sSub>
                              <m:sSubPr>
                                <m:ctrlPr>
                                  <a:rPr lang="en-US" sz="1400" i="1">
                                    <a:latin typeface="Cambria Math" panose="02040503050406030204" pitchFamily="18" charset="0"/>
                                    <a:ea typeface="Cambria Math" panose="02040503050406030204" pitchFamily="18" charset="0"/>
                                  </a:rPr>
                                </m:ctrlPr>
                              </m:sSubPr>
                              <m:e>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𝛽</m:t>
                                    </m:r>
                                  </m:e>
                                </m:acc>
                              </m:e>
                              <m:sub>
                                <m:r>
                                  <a:rPr lang="en-US" sz="140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400" i="1">
                                <a:latin typeface="Cambria Math" panose="02040503050406030204" pitchFamily="18" charset="0"/>
                                <a:ea typeface="Cambria Math" panose="02040503050406030204" pitchFamily="18" charset="0"/>
                              </a:rPr>
                            </m:ctrlPr>
                          </m:naryPr>
                          <m:sub>
                            <m:r>
                              <m:rPr>
                                <m:brk m:alnAt="9"/>
                              </m:rPr>
                              <a:rPr lang="en-US" sz="1400" i="1">
                                <a:latin typeface="Cambria Math" panose="02040503050406030204" pitchFamily="18" charset="0"/>
                                <a:ea typeface="Cambria Math" panose="02040503050406030204" pitchFamily="18" charset="0"/>
                              </a:rPr>
                              <m:t>𝑘</m:t>
                            </m:r>
                          </m:sub>
                          <m:sup/>
                          <m:e>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e>
                        </m:nary>
                      </m:den>
                    </m:f>
                  </m:oMath>
                </a14:m>
                <a:r>
                  <a:rPr lang="en-US" sz="1400" dirty="0"/>
                  <a:t>, where</a:t>
                </a:r>
                <a:r>
                  <a:rPr lang="en-US" sz="140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sSubSup>
                          <m:sSubSupPr>
                            <m:ctrlPr>
                              <a:rPr lang="en-US" sz="1400" i="1">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𝑆𝐸</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m:t>
                        </m:r>
                        <m:sSup>
                          <m:sSupPr>
                            <m:ctrlPr>
                              <a:rPr lang="en-US" sz="1400" i="1">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den>
                    </m:f>
                  </m:oMath>
                </a14:m>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i="1">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𝑘</m:t>
                        </m:r>
                      </m:sub>
                      <m:sup>
                        <m:r>
                          <a:rPr lang="en-US" sz="1400" i="1">
                            <a:latin typeface="Cambria Math" panose="02040503050406030204" pitchFamily="18" charset="0"/>
                            <a:ea typeface="Cambria Math" panose="02040503050406030204" pitchFamily="18" charset="0"/>
                          </a:rPr>
                          <m:t>∗</m:t>
                        </m:r>
                      </m:sup>
                    </m:sSubSup>
                  </m:oMath>
                </a14:m>
                <a:r>
                  <a:rPr lang="en-US" sz="1400" i="1" dirty="0">
                    <a:latin typeface="Cambria Math" panose="02040503050406030204" pitchFamily="18" charset="0"/>
                    <a:ea typeface="Cambria Math" panose="02040503050406030204" pitchFamily="18" charset="0"/>
                  </a:rPr>
                  <a:t> </a:t>
                </a:r>
                <a:r>
                  <a:rPr lang="en-US" sz="1400" dirty="0"/>
                  <a:t>is the random-effects weight for the </a:t>
                </a:r>
                <a14:m>
                  <m:oMath xmlns:m="http://schemas.openxmlformats.org/officeDocument/2006/math">
                    <m:r>
                      <a:rPr lang="en-US" sz="1400" i="1">
                        <a:latin typeface="Cambria Math" panose="02040503050406030204" pitchFamily="18" charset="0"/>
                        <a:ea typeface="Cambria Math" panose="02040503050406030204" pitchFamily="18" charset="0"/>
                      </a:rPr>
                      <m:t>𝑘</m:t>
                    </m:r>
                  </m:oMath>
                </a14:m>
                <a:r>
                  <a:rPr lang="en-US" sz="1400" dirty="0"/>
                  <a:t>-</a:t>
                </a:r>
                <a:r>
                  <a:rPr lang="en-US" sz="1400" dirty="0" err="1"/>
                  <a:t>th</a:t>
                </a:r>
                <a:r>
                  <a:rPr lang="en-US" sz="1400" dirty="0"/>
                  <a:t> study</a:t>
                </a:r>
                <a:endParaRPr lang="en-US" sz="140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400" i="1" smtClean="0">
                            <a:latin typeface="Cambria Math" panose="02040503050406030204" pitchFamily="18" charset="0"/>
                            <a:ea typeface="Cambria Math" panose="02040503050406030204" pitchFamily="18" charset="0"/>
                          </a:rPr>
                        </m:ctrlPr>
                      </m:sSupPr>
                      <m:e>
                        <m:r>
                          <a:rPr lang="en-US" sz="1400" i="1">
                            <a:latin typeface="Cambria Math" panose="02040503050406030204" pitchFamily="18" charset="0"/>
                            <a:ea typeface="Cambria Math" panose="02040503050406030204" pitchFamily="18" charset="0"/>
                          </a:rPr>
                          <m:t>𝜏</m:t>
                        </m:r>
                      </m:e>
                      <m:sup>
                        <m:r>
                          <a:rPr lang="en-US" sz="1400" i="1">
                            <a:latin typeface="Cambria Math" panose="02040503050406030204" pitchFamily="18" charset="0"/>
                            <a:ea typeface="Cambria Math" panose="02040503050406030204" pitchFamily="18" charset="0"/>
                          </a:rPr>
                          <m:t>2</m:t>
                        </m:r>
                      </m:sup>
                    </m:sSup>
                  </m:oMath>
                </a14:m>
                <a:r>
                  <a:rPr lang="en-US" sz="1400" dirty="0"/>
                  <a:t> is the between-study variance (heterogeneity)</a:t>
                </a:r>
              </a:p>
            </p:txBody>
          </p:sp>
        </mc:Choice>
        <mc:Fallback xmlns="">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l="-169" t="-19178" b="-5479"/>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pPr/>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pPr/>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898685"/>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m:rPr>
                              <m:brk m:alnAt="23"/>
                            </m:rPr>
                            <a:rPr lang="en-US" sz="1600" b="0" i="1" smtClean="0">
                              <a:latin typeface="Cambria Math" panose="02040503050406030204" pitchFamily="18" charset="0"/>
                              <a:ea typeface="Cambria Math" panose="02040503050406030204" pitchFamily="18" charset="0"/>
                            </a:rPr>
                            <m:t>𝑘</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𝐾</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𝑘</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𝑘</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898685"/>
                <a:ext cx="7085707" cy="784638"/>
              </a:xfrm>
              <a:prstGeom prst="rect">
                <a:avLst/>
              </a:prstGeom>
              <a:blipFill>
                <a:blip r:embed="rId2"/>
                <a:stretch>
                  <a:fillRect t="-98387" b="-153226"/>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1018519" y="1200818"/>
            <a:ext cx="6884626"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748659"/>
                <a:ext cx="7085707" cy="65383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𝐾</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oMath>
                </a14:m>
                <a:r>
                  <a:rPr lang="en-US" sz="1200" dirty="0">
                    <a:ea typeface="Cambria Math" panose="02040503050406030204" pitchFamily="18" charset="0"/>
                  </a:rPr>
                  <a:t>: mixture weight for the </a:t>
                </a:r>
                <a14:m>
                  <m:oMath xmlns:m="http://schemas.openxmlformats.org/officeDocument/2006/math">
                    <m:r>
                      <a:rPr lang="en-US" sz="1200" i="1">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m:rPr>
                            <m:brk m:alnAt="23"/>
                          </m:rPr>
                          <a:rPr lang="en-US" sz="1200" i="1">
                            <a:latin typeface="Cambria Math" panose="02040503050406030204" pitchFamily="18" charset="0"/>
                            <a:ea typeface="Cambria Math" panose="02040503050406030204" pitchFamily="18" charset="0"/>
                          </a:rPr>
                          <m:t>𝑘</m:t>
                        </m:r>
                        <m:r>
                          <a:rPr lang="en-US" sz="1200" i="1">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𝐾</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i="1">
                                <a:latin typeface="Cambria Math" panose="02040503050406030204" pitchFamily="18" charset="0"/>
                                <a:ea typeface="Cambria Math" panose="02040503050406030204" pitchFamily="18" charset="0"/>
                              </a:rPr>
                              <m:t>𝑘</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i="1">
                            <a:latin typeface="Cambria Math" panose="02040503050406030204" pitchFamily="18" charset="0"/>
                            <a:ea typeface="Cambria Math" panose="02040503050406030204" pitchFamily="18" charset="0"/>
                          </a:rPr>
                          <m:t>𝑘</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𝑘</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endParaRPr lang="en-US" sz="1200" i="1" dirty="0">
                  <a:latin typeface="Cambria Math" panose="02040503050406030204" pitchFamily="18" charset="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748659"/>
                <a:ext cx="7085707" cy="653833"/>
              </a:xfrm>
              <a:prstGeom prst="rect">
                <a:avLst/>
              </a:prstGeom>
              <a:blipFill>
                <a:blip r:embed="rId3"/>
                <a:stretch>
                  <a:fillRect t="-13462" b="-38462"/>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412160" y="4953847"/>
            <a:ext cx="6319680" cy="3791808"/>
          </a:xfrm>
          <a:prstGeom prst="rect">
            <a:avLst/>
          </a:prstGeom>
        </p:spPr>
      </p:pic>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786149" y="981518"/>
            <a:ext cx="7487739" cy="139270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786149" y="4676173"/>
            <a:ext cx="7487739" cy="412735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763840" y="2523591"/>
            <a:ext cx="7510048" cy="19442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61507"/>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74393"/>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425481"/>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535908"/>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91512"/>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506125"/>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78627"/>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136207" y="4793154"/>
            <a:ext cx="6765313" cy="4059188"/>
          </a:xfrm>
          <a:prstGeom prst="rect">
            <a:avLst/>
          </a:prstGeom>
        </p:spPr>
      </p:pic>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7" name="Rounded Rectangle 56">
                <a:extLst>
                  <a:ext uri="{FF2B5EF4-FFF2-40B4-BE49-F238E27FC236}">
                    <a16:creationId xmlns:a16="http://schemas.microsoft.com/office/drawing/2014/main" id="{B3F43628-9759-A61F-5D75-AEC5B8D7B4F3}"/>
                  </a:ext>
                </a:extLst>
              </p:cNvPr>
              <p:cNvSpPr/>
              <p:nvPr/>
            </p:nvSpPr>
            <p:spPr>
              <a:xfrm>
                <a:off x="4660922" y="788653"/>
                <a:ext cx="4093334" cy="31481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 Ratio</a:t>
                </a:r>
              </a:p>
              <a:p>
                <a:r>
                  <a:rPr lang="en-US" sz="1600" b="1" dirty="0">
                    <a:solidFill>
                      <a:schemeClr val="tx1"/>
                    </a:solidFill>
                  </a:rPr>
                  <a:t>Definition</a:t>
                </a:r>
                <a:r>
                  <a:rPr lang="en-US" sz="1600" dirty="0">
                    <a:solidFill>
                      <a:schemeClr val="tx1"/>
                    </a:solidFill>
                  </a:rPr>
                  <a:t>: </a:t>
                </a:r>
              </a:p>
              <a:p>
                <a:pPr/>
                <a14:m>
                  <m:oMathPara xmlns:m="http://schemas.openxmlformats.org/officeDocument/2006/math">
                    <m:oMathParaPr>
                      <m:jc m:val="centerGroup"/>
                    </m:oMathParaPr>
                    <m:oMath xmlns:m="http://schemas.openxmlformats.org/officeDocument/2006/math">
                      <m:r>
                        <a:rPr lang="en-US" sz="1600" i="1">
                          <a:solidFill>
                            <a:schemeClr val="tx1"/>
                          </a:solidFill>
                          <a:latin typeface="Cambria Math" panose="02040503050406030204" pitchFamily="18" charset="0"/>
                        </a:rPr>
                        <m:t>𝑂𝑅</m:t>
                      </m:r>
                      <m:r>
                        <a:rPr lang="en-US" sz="1600" i="1">
                          <a:solidFill>
                            <a:schemeClr val="tx1"/>
                          </a:solidFill>
                          <a:latin typeface="Cambria Math" panose="02040503050406030204" pitchFamily="18" charset="0"/>
                        </a:rPr>
                        <m:t>= </m:t>
                      </m:r>
                      <m:f>
                        <m:fPr>
                          <m:ctrlPr>
                            <a:rPr lang="en-US" sz="1600" i="1">
                              <a:solidFill>
                                <a:schemeClr val="tx1"/>
                              </a:solidFill>
                              <a:latin typeface="Cambria Math" panose="02040503050406030204" pitchFamily="18" charset="0"/>
                            </a:rPr>
                          </m:ctrlPr>
                        </m:fPr>
                        <m:num>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1</m:t>
                              </m:r>
                            </m:sub>
                          </m:sSub>
                        </m:num>
                        <m:den>
                          <m:sSub>
                            <m:sSubPr>
                              <m:ctrlPr>
                                <a:rPr lang="en-US" sz="1600" i="1">
                                  <a:solidFill>
                                    <a:schemeClr val="tx1"/>
                                  </a:solidFill>
                                  <a:latin typeface="Cambria Math" panose="02040503050406030204" pitchFamily="18" charset="0"/>
                                </a:rPr>
                              </m:ctrlPr>
                            </m:sSubPr>
                            <m:e>
                              <m:r>
                                <a:rPr lang="en-US" sz="1600" i="1">
                                  <a:solidFill>
                                    <a:schemeClr val="tx1"/>
                                  </a:solidFill>
                                  <a:latin typeface="Cambria Math" panose="02040503050406030204" pitchFamily="18" charset="0"/>
                                </a:rPr>
                                <m:t>𝑂𝑑𝑑𝑠</m:t>
                              </m:r>
                            </m:e>
                            <m:sub>
                              <m:r>
                                <a:rPr lang="en-US" sz="1600" i="1">
                                  <a:solidFill>
                                    <a:schemeClr val="tx1"/>
                                  </a:solidFill>
                                  <a:latin typeface="Cambria Math" panose="02040503050406030204" pitchFamily="18" charset="0"/>
                                </a:rPr>
                                <m:t>2</m:t>
                              </m:r>
                            </m:sub>
                          </m:sSub>
                        </m:den>
                      </m:f>
                    </m:oMath>
                  </m:oMathPara>
                </a14:m>
                <a:endParaRPr lang="en-US" sz="1600" dirty="0">
                  <a:solidFill>
                    <a:schemeClr val="tx1"/>
                  </a:solidFill>
                </a:endParaRPr>
              </a:p>
              <a:p>
                <a:endParaRPr lang="en-US" sz="1600" b="1" dirty="0">
                  <a:solidFill>
                    <a:schemeClr val="tx1"/>
                  </a:solidFill>
                </a:endParaRPr>
              </a:p>
              <a:p>
                <a:r>
                  <a:rPr lang="en-US" sz="1600" b="1" dirty="0">
                    <a:solidFill>
                      <a:schemeClr val="tx1"/>
                    </a:solidFill>
                  </a:rPr>
                  <a:t>Interpretation</a:t>
                </a:r>
                <a:r>
                  <a:rPr lang="en-US" sz="1600" dirty="0">
                    <a:solidFill>
                      <a:schemeClr val="tx1"/>
                    </a:solidFill>
                  </a:rPr>
                  <a:t>:</a:t>
                </a:r>
              </a:p>
              <a:p>
                <a:pPr marL="285750" indent="-285750">
                  <a:buFont typeface="Arial" panose="020B0604020202020204" pitchFamily="34" charset="0"/>
                  <a:buChar char="•"/>
                </a:pPr>
                <a:r>
                  <a:rPr lang="en-US" sz="1600" dirty="0">
                    <a:solidFill>
                      <a:schemeClr val="tx1"/>
                    </a:solidFill>
                  </a:rPr>
                  <a:t>OR = 1: No association</a:t>
                </a:r>
              </a:p>
              <a:p>
                <a:pPr marL="285750" indent="-285750">
                  <a:buFont typeface="Arial" panose="020B0604020202020204" pitchFamily="34" charset="0"/>
                  <a:buChar char="•"/>
                </a:pPr>
                <a:r>
                  <a:rPr lang="en-US" sz="1600" dirty="0">
                    <a:solidFill>
                      <a:schemeClr val="tx1"/>
                    </a:solidFill>
                  </a:rPr>
                  <a:t>OR &gt; 1: Increased risk</a:t>
                </a:r>
              </a:p>
              <a:p>
                <a:pPr marL="285750" indent="-285750">
                  <a:buFont typeface="Arial" panose="020B0604020202020204" pitchFamily="34" charset="0"/>
                  <a:buChar char="•"/>
                </a:pPr>
                <a:r>
                  <a:rPr lang="en-US" sz="1600" dirty="0">
                    <a:solidFill>
                      <a:schemeClr val="tx1"/>
                    </a:solidFill>
                  </a:rPr>
                  <a:t>OR &lt; 1: Decreased Risk</a:t>
                </a:r>
              </a:p>
              <a:p>
                <a:pPr algn="ctr"/>
                <a:endParaRPr lang="en-US" sz="1600" dirty="0">
                  <a:solidFill>
                    <a:schemeClr val="tx1"/>
                  </a:solidFill>
                </a:endParaRPr>
              </a:p>
            </p:txBody>
          </p:sp>
        </mc:Choice>
        <mc:Fallback xmlns="">
          <p:sp>
            <p:nvSpPr>
              <p:cNvPr id="57" name="Rounded Rectangle 56">
                <a:extLst>
                  <a:ext uri="{FF2B5EF4-FFF2-40B4-BE49-F238E27FC236}">
                    <a16:creationId xmlns:a16="http://schemas.microsoft.com/office/drawing/2014/main" id="{B3F43628-9759-A61F-5D75-AEC5B8D7B4F3}"/>
                  </a:ext>
                </a:extLst>
              </p:cNvPr>
              <p:cNvSpPr>
                <a:spLocks noRot="1" noChangeAspect="1" noMove="1" noResize="1" noEditPoints="1" noAdjustHandles="1" noChangeArrowheads="1" noChangeShapeType="1" noTextEdit="1"/>
              </p:cNvSpPr>
              <p:nvPr/>
            </p:nvSpPr>
            <p:spPr>
              <a:xfrm>
                <a:off x="4660922" y="788653"/>
                <a:ext cx="4093334" cy="3148103"/>
              </a:xfrm>
              <a:prstGeom prst="roundRect">
                <a:avLst/>
              </a:prstGeom>
              <a:blipFill>
                <a:blip r:embed="rId3"/>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mc:AlternateContent xmlns:mc="http://schemas.openxmlformats.org/markup-compatibility/2006" xmlns:a14="http://schemas.microsoft.com/office/drawing/2010/main">
        <mc:Choice Requires="a14">
          <p:sp>
            <p:nvSpPr>
              <p:cNvPr id="9" name="Rounded Rectangle 8">
                <a:extLst>
                  <a:ext uri="{FF2B5EF4-FFF2-40B4-BE49-F238E27FC236}">
                    <a16:creationId xmlns:a16="http://schemas.microsoft.com/office/drawing/2014/main" id="{A9AC1B3E-236E-2025-5A33-0A588ABCCFB9}"/>
                  </a:ext>
                </a:extLst>
              </p:cNvPr>
              <p:cNvSpPr/>
              <p:nvPr/>
            </p:nvSpPr>
            <p:spPr>
              <a:xfrm>
                <a:off x="389744" y="788654"/>
                <a:ext cx="4093334" cy="3118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Odds</a:t>
                </a:r>
              </a:p>
              <a:p>
                <a:r>
                  <a:rPr lang="en-US" sz="1600" b="1" dirty="0">
                    <a:solidFill>
                      <a:schemeClr val="tx1"/>
                    </a:solidFill>
                  </a:rPr>
                  <a:t>Definition</a:t>
                </a:r>
                <a:r>
                  <a:rPr lang="en-US" sz="1600" dirty="0">
                    <a:solidFill>
                      <a:schemeClr val="tx1"/>
                    </a:solidFill>
                  </a:rPr>
                  <a:t>: </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𝑂𝑑𝑑𝑠</m:t>
                      </m:r>
                      <m:r>
                        <a:rPr lang="en-US" sz="1600" b="0" i="1" smtClean="0">
                          <a:solidFill>
                            <a:schemeClr val="tx1"/>
                          </a:solidFill>
                          <a:latin typeface="Cambria Math" panose="02040503050406030204" pitchFamily="18" charset="0"/>
                        </a:rPr>
                        <m:t>= </m:t>
                      </m:r>
                      <m:f>
                        <m:fPr>
                          <m:ctrlPr>
                            <a:rPr lang="en-US" sz="1600" b="0" i="1" smtClean="0">
                              <a:solidFill>
                                <a:schemeClr val="tx1"/>
                              </a:solidFill>
                              <a:latin typeface="Cambria Math" panose="02040503050406030204" pitchFamily="18" charset="0"/>
                            </a:rPr>
                          </m:ctrlPr>
                        </m:fPr>
                        <m:num>
                          <m:r>
                            <a:rPr lang="en-US" sz="1600" b="0" i="1" smtClean="0">
                              <a:solidFill>
                                <a:schemeClr val="tx1"/>
                              </a:solidFill>
                              <a:latin typeface="Cambria Math" panose="02040503050406030204" pitchFamily="18" charset="0"/>
                            </a:rPr>
                            <m:t>𝑝</m:t>
                          </m:r>
                        </m:num>
                        <m:den>
                          <m:r>
                            <a:rPr lang="en-US" sz="1600" b="0" i="1" smtClean="0">
                              <a:solidFill>
                                <a:schemeClr val="tx1"/>
                              </a:solidFill>
                              <a:latin typeface="Cambria Math" panose="02040503050406030204" pitchFamily="18" charset="0"/>
                            </a:rPr>
                            <m:t>1−</m:t>
                          </m:r>
                          <m:r>
                            <a:rPr lang="en-US" sz="1600" b="0" i="1" smtClean="0">
                              <a:solidFill>
                                <a:schemeClr val="tx1"/>
                              </a:solidFill>
                              <a:latin typeface="Cambria Math" panose="02040503050406030204" pitchFamily="18" charset="0"/>
                            </a:rPr>
                            <m:t>𝑝</m:t>
                          </m:r>
                        </m:den>
                      </m:f>
                    </m:oMath>
                  </m:oMathPara>
                </a14:m>
                <a:endParaRPr lang="en-US" sz="1600" b="0" dirty="0">
                  <a:solidFill>
                    <a:schemeClr val="tx1"/>
                  </a:solidFill>
                </a:endParaRPr>
              </a:p>
              <a:p>
                <a:endParaRPr lang="en-US" sz="1600" b="1" dirty="0">
                  <a:solidFill>
                    <a:schemeClr val="tx1"/>
                  </a:solidFill>
                </a:endParaRPr>
              </a:p>
              <a:p>
                <a:r>
                  <a:rPr lang="en-US" sz="1600" b="1" dirty="0">
                    <a:solidFill>
                      <a:schemeClr val="tx1"/>
                    </a:solidFill>
                  </a:rPr>
                  <a:t>Example</a:t>
                </a:r>
                <a:r>
                  <a:rPr lang="en-US" sz="1600" dirty="0">
                    <a:solidFill>
                      <a:schemeClr val="tx1"/>
                    </a:solidFill>
                  </a:rPr>
                  <a:t>:</a:t>
                </a:r>
              </a:p>
              <a:p>
                <a:endParaRPr lang="en-US" sz="1600" dirty="0">
                  <a:solidFill>
                    <a:schemeClr val="tx1"/>
                  </a:solidFill>
                </a:endParaRPr>
              </a:p>
              <a:p>
                <a:r>
                  <a:rPr lang="en-US" sz="1600" dirty="0">
                    <a:solidFill>
                      <a:schemeClr val="tx1"/>
                    </a:solidFill>
                  </a:rPr>
                  <a:t>If disease risk = 20%, then </a:t>
                </a:r>
              </a:p>
              <a:p>
                <a:pPr algn="ctr"/>
                <a:r>
                  <a:rPr lang="en-US" sz="1600" dirty="0">
                    <a:solidFill>
                      <a:schemeClr val="tx1"/>
                    </a:solidFill>
                  </a:rPr>
                  <a:t>Odds = 0.2/0.8=0.25 (1:4)</a:t>
                </a:r>
              </a:p>
            </p:txBody>
          </p:sp>
        </mc:Choice>
        <mc:Fallback xmlns="">
          <p:sp>
            <p:nvSpPr>
              <p:cNvPr id="9" name="Rounded Rectangle 8">
                <a:extLst>
                  <a:ext uri="{FF2B5EF4-FFF2-40B4-BE49-F238E27FC236}">
                    <a16:creationId xmlns:a16="http://schemas.microsoft.com/office/drawing/2014/main" id="{A9AC1B3E-236E-2025-5A33-0A588ABCCFB9}"/>
                  </a:ext>
                </a:extLst>
              </p:cNvPr>
              <p:cNvSpPr>
                <a:spLocks noRot="1" noChangeAspect="1" noMove="1" noResize="1" noEditPoints="1" noAdjustHandles="1" noChangeArrowheads="1" noChangeShapeType="1" noTextEdit="1"/>
              </p:cNvSpPr>
              <p:nvPr/>
            </p:nvSpPr>
            <p:spPr>
              <a:xfrm>
                <a:off x="389744" y="788654"/>
                <a:ext cx="4093334" cy="3118530"/>
              </a:xfrm>
              <a:prstGeom prst="roundRect">
                <a:avLst/>
              </a:prstGeom>
              <a:blipFill>
                <a:blip r:embed="rId4"/>
                <a:stretch>
                  <a:fillRect/>
                </a:stretch>
              </a:blipFill>
            </p:spPr>
            <p:txBody>
              <a:bodyPr/>
              <a:lstStyle/>
              <a:p>
                <a:r>
                  <a:rPr lang="en-US">
                    <a:noFill/>
                  </a:rPr>
                  <a:t> </a:t>
                </a:r>
              </a:p>
            </p:txBody>
          </p:sp>
        </mc:Fallback>
      </mc:AlternateContent>
      <p:sp>
        <p:nvSpPr>
          <p:cNvPr id="6" name="Rounded Rectangle 5">
            <a:extLst>
              <a:ext uri="{FF2B5EF4-FFF2-40B4-BE49-F238E27FC236}">
                <a16:creationId xmlns:a16="http://schemas.microsoft.com/office/drawing/2014/main" id="{E394D516-9BB5-8EB7-5CB2-2FB1CC2F8D3B}"/>
              </a:ext>
            </a:extLst>
          </p:cNvPr>
          <p:cNvSpPr/>
          <p:nvPr/>
        </p:nvSpPr>
        <p:spPr>
          <a:xfrm>
            <a:off x="4660922" y="410786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7" name="Rounded Rectangle 6">
                <a:extLst>
                  <a:ext uri="{FF2B5EF4-FFF2-40B4-BE49-F238E27FC236}">
                    <a16:creationId xmlns:a16="http://schemas.microsoft.com/office/drawing/2014/main" id="{4E7B7929-E409-A0DF-DCA1-6145EFC2A34E}"/>
                  </a:ext>
                </a:extLst>
              </p:cNvPr>
              <p:cNvSpPr/>
              <p:nvPr/>
            </p:nvSpPr>
            <p:spPr>
              <a:xfrm>
                <a:off x="389743" y="4161000"/>
                <a:ext cx="4093334" cy="298511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Logistic Regression</a:t>
                </a:r>
              </a:p>
              <a:p>
                <a:endParaRPr lang="en-US" sz="1600" b="1" dirty="0">
                  <a:solidFill>
                    <a:schemeClr val="tx1"/>
                  </a:solidFill>
                </a:endParaRPr>
              </a:p>
              <a:p>
                <a:r>
                  <a:rPr lang="en-US" sz="1600" b="1" dirty="0">
                    <a:solidFill>
                      <a:schemeClr val="tx1"/>
                    </a:solidFill>
                  </a:rPr>
                  <a:t>Model</a:t>
                </a:r>
                <a:r>
                  <a:rPr lang="en-US" sz="1600" dirty="0">
                    <a:solidFill>
                      <a:schemeClr val="tx1"/>
                    </a:solidFill>
                  </a:rPr>
                  <a:t>:</a:t>
                </a:r>
              </a:p>
              <a:p>
                <a:endParaRPr lang="en-US" sz="1600" dirty="0">
                  <a:solidFill>
                    <a:schemeClr val="tx1"/>
                  </a:solidFill>
                </a:endParaRPr>
              </a:p>
              <a:p>
                <a:pPr/>
                <a14:m>
                  <m:oMathPara xmlns:m="http://schemas.openxmlformats.org/officeDocument/2006/math">
                    <m:oMathParaPr>
                      <m:jc m:val="centerGroup"/>
                    </m:oMathParaPr>
                    <m:oMath xmlns:m="http://schemas.openxmlformats.org/officeDocument/2006/math">
                      <m:r>
                        <m:rPr>
                          <m:sty m:val="p"/>
                        </m:rPr>
                        <a:rPr lang="en-US" sz="1600" b="0" i="0" smtClean="0">
                          <a:solidFill>
                            <a:schemeClr val="tx1"/>
                          </a:solidFill>
                          <a:latin typeface="Cambria Math" panose="02040503050406030204" pitchFamily="18" charset="0"/>
                        </a:rPr>
                        <m:t>logit</m:t>
                      </m:r>
                      <m:d>
                        <m:dPr>
                          <m:ctrlPr>
                            <a:rPr lang="en-US" sz="1600" b="0" i="1" smtClean="0">
                              <a:solidFill>
                                <a:schemeClr val="tx1"/>
                              </a:solidFill>
                              <a:latin typeface="Cambria Math" panose="02040503050406030204" pitchFamily="18" charset="0"/>
                            </a:rPr>
                          </m:ctrlPr>
                        </m:dPr>
                        <m:e>
                          <m:r>
                            <m:rPr>
                              <m:sty m:val="p"/>
                            </m:rPr>
                            <a:rPr lang="en-US" sz="1600" b="0" i="0" smtClean="0">
                              <a:solidFill>
                                <a:schemeClr val="tx1"/>
                              </a:solidFill>
                              <a:latin typeface="Cambria Math" panose="02040503050406030204" pitchFamily="18" charset="0"/>
                            </a:rPr>
                            <m:t>p</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e>
                      </m:d>
                      <m:r>
                        <a:rPr lang="en-US" sz="1600" b="0" i="1" smtClean="0">
                          <a:solidFill>
                            <a:schemeClr val="tx1"/>
                          </a:solidFill>
                          <a:latin typeface="Cambria Math" panose="02040503050406030204" pitchFamily="18" charset="0"/>
                        </a:rPr>
                        <m:t>=</m:t>
                      </m:r>
                      <m:func>
                        <m:funcPr>
                          <m:ctrlPr>
                            <a:rPr lang="en-US" sz="1600" b="0" i="1" smtClean="0">
                              <a:solidFill>
                                <a:schemeClr val="tx1"/>
                              </a:solidFill>
                              <a:latin typeface="Cambria Math" panose="02040503050406030204" pitchFamily="18" charset="0"/>
                            </a:rPr>
                          </m:ctrlPr>
                        </m:funcPr>
                        <m:fName>
                          <m:r>
                            <m:rPr>
                              <m:sty m:val="p"/>
                            </m:rPr>
                            <a:rPr lang="en-US" sz="1600" b="0" i="0" smtClean="0">
                              <a:solidFill>
                                <a:schemeClr val="tx1"/>
                              </a:solidFill>
                              <a:latin typeface="Cambria Math" panose="02040503050406030204" pitchFamily="18" charset="0"/>
                            </a:rPr>
                            <m:t>ln</m:t>
                          </m:r>
                        </m:fName>
                        <m:e>
                          <m:f>
                            <m:fPr>
                              <m:ctrlPr>
                                <a:rPr lang="en-US" sz="1600" i="1">
                                  <a:solidFill>
                                    <a:schemeClr val="tx1"/>
                                  </a:solidFill>
                                  <a:latin typeface="Cambria Math" panose="02040503050406030204" pitchFamily="18" charset="0"/>
                                </a:rPr>
                              </m:ctrlPr>
                            </m:fPr>
                            <m:num>
                              <m:r>
                                <a:rPr lang="en-US" sz="1600" i="1">
                                  <a:solidFill>
                                    <a:schemeClr val="tx1"/>
                                  </a:solidFill>
                                  <a:latin typeface="Cambria Math" panose="02040503050406030204" pitchFamily="18" charset="0"/>
                                </a:rPr>
                                <m:t>𝑝</m:t>
                              </m:r>
                              <m:r>
                                <a:rPr lang="en-US" sz="1600" i="1">
                                  <a:solidFill>
                                    <a:schemeClr val="tx1"/>
                                  </a:solidFill>
                                  <a:latin typeface="Cambria Math" panose="02040503050406030204" pitchFamily="18" charset="0"/>
                                </a:rPr>
                                <m:t>(</m:t>
                              </m:r>
                              <m:r>
                                <a:rPr lang="en-US" sz="1600" i="1">
                                  <a:solidFill>
                                    <a:schemeClr val="tx1"/>
                                  </a:solidFill>
                                  <a:latin typeface="Cambria Math" panose="02040503050406030204" pitchFamily="18" charset="0"/>
                                </a:rPr>
                                <m:t>𝑋</m:t>
                              </m:r>
                              <m:r>
                                <a:rPr lang="en-US" sz="1600" i="1">
                                  <a:solidFill>
                                    <a:schemeClr val="tx1"/>
                                  </a:solidFill>
                                  <a:latin typeface="Cambria Math" panose="02040503050406030204" pitchFamily="18" charset="0"/>
                                </a:rPr>
                                <m:t>)</m:t>
                              </m:r>
                            </m:num>
                            <m:den>
                              <m:r>
                                <a:rPr lang="en-US" sz="1600" i="1">
                                  <a:solidFill>
                                    <a:schemeClr val="tx1"/>
                                  </a:solidFill>
                                  <a:latin typeface="Cambria Math" panose="02040503050406030204" pitchFamily="18" charset="0"/>
                                </a:rPr>
                                <m:t>1−</m:t>
                              </m:r>
                              <m:r>
                                <a:rPr lang="en-US" sz="1600" i="1">
                                  <a:solidFill>
                                    <a:schemeClr val="tx1"/>
                                  </a:solidFill>
                                  <a:latin typeface="Cambria Math" panose="02040503050406030204" pitchFamily="18" charset="0"/>
                                </a:rPr>
                                <m:t>𝑝</m:t>
                              </m:r>
                              <m:r>
                                <a:rPr lang="en-US" sz="1600" b="0" i="1" smtClean="0">
                                  <a:solidFill>
                                    <a:schemeClr val="tx1"/>
                                  </a:solidFill>
                                  <a:latin typeface="Cambria Math" panose="02040503050406030204" pitchFamily="18" charset="0"/>
                                </a:rPr>
                                <m:t>(</m:t>
                              </m:r>
                              <m:r>
                                <a:rPr lang="en-US" sz="1600" b="0" i="1" smtClean="0">
                                  <a:solidFill>
                                    <a:schemeClr val="tx1"/>
                                  </a:solidFill>
                                  <a:latin typeface="Cambria Math" panose="02040503050406030204" pitchFamily="18" charset="0"/>
                                </a:rPr>
                                <m:t>𝑋</m:t>
                              </m:r>
                              <m:r>
                                <a:rPr lang="en-US" sz="1600" b="0" i="1" smtClean="0">
                                  <a:solidFill>
                                    <a:schemeClr val="tx1"/>
                                  </a:solidFill>
                                  <a:latin typeface="Cambria Math" panose="02040503050406030204" pitchFamily="18" charset="0"/>
                                </a:rPr>
                                <m:t>)</m:t>
                              </m:r>
                            </m:den>
                          </m:f>
                        </m:e>
                      </m:func>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0</m:t>
                          </m:r>
                        </m:sub>
                      </m:sSub>
                      <m:r>
                        <a:rPr lang="en-US" sz="1600" b="0" i="1" smtClean="0">
                          <a:solidFill>
                            <a:schemeClr val="tx1"/>
                          </a:solidFill>
                          <a:latin typeface="Cambria Math" panose="02040503050406030204" pitchFamily="18" charset="0"/>
                        </a:rPr>
                        <m:t>+</m:t>
                      </m:r>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r>
                        <a:rPr lang="en-US" sz="1600" b="0" i="1" smtClean="0">
                          <a:solidFill>
                            <a:schemeClr val="tx1"/>
                          </a:solidFill>
                          <a:latin typeface="Cambria Math" panose="02040503050406030204" pitchFamily="18" charset="0"/>
                        </a:rPr>
                        <m:t>𝑋</m:t>
                      </m:r>
                    </m:oMath>
                  </m:oMathPara>
                </a14:m>
                <a:endParaRPr lang="en-US" sz="1600" b="0" dirty="0">
                  <a:solidFill>
                    <a:schemeClr val="tx1"/>
                  </a:solidFill>
                </a:endParaRPr>
              </a:p>
              <a:p>
                <a:endParaRPr lang="en-US" sz="1600" b="0" dirty="0">
                  <a:solidFill>
                    <a:schemeClr val="tx1"/>
                  </a:solidFill>
                </a:endParaRPr>
              </a:p>
              <a:p>
                <a:endParaRPr lang="en-US" sz="1600" b="0" dirty="0">
                  <a:solidFill>
                    <a:schemeClr val="tx1"/>
                  </a:solidFill>
                </a:endParaRPr>
              </a:p>
              <a:p>
                <a:r>
                  <a:rPr lang="en-US" sz="1600" b="1" dirty="0">
                    <a:solidFill>
                      <a:schemeClr val="tx1"/>
                    </a:solidFill>
                  </a:rPr>
                  <a:t>Relationship to OR</a:t>
                </a:r>
                <a:r>
                  <a:rPr lang="en-US" sz="1600" dirty="0">
                    <a:solidFill>
                      <a:schemeClr val="tx1"/>
                    </a:solidFill>
                  </a:rPr>
                  <a:t>:</a:t>
                </a:r>
              </a:p>
              <a:p>
                <a:pPr/>
                <a14:m>
                  <m:oMathPara xmlns:m="http://schemas.openxmlformats.org/officeDocument/2006/math">
                    <m:oMathParaPr>
                      <m:jc m:val="centerGroup"/>
                    </m:oMathParaPr>
                    <m:oMath xmlns:m="http://schemas.openxmlformats.org/officeDocument/2006/math">
                      <m:r>
                        <a:rPr lang="en-US" sz="1600" b="0" i="1" smtClean="0">
                          <a:solidFill>
                            <a:schemeClr val="tx1"/>
                          </a:solidFill>
                          <a:latin typeface="Cambria Math" panose="02040503050406030204" pitchFamily="18" charset="0"/>
                        </a:rPr>
                        <m:t>𝑂𝑅</m:t>
                      </m:r>
                      <m:r>
                        <a:rPr lang="en-US" sz="1600" b="0" i="1" smtClean="0">
                          <a:solidFill>
                            <a:schemeClr val="tx1"/>
                          </a:solidFill>
                          <a:latin typeface="Cambria Math" panose="02040503050406030204" pitchFamily="18" charset="0"/>
                        </a:rPr>
                        <m:t>=</m:t>
                      </m:r>
                      <m:sSup>
                        <m:sSupPr>
                          <m:ctrlPr>
                            <a:rPr lang="en-US" sz="1600" b="0" i="1" smtClean="0">
                              <a:solidFill>
                                <a:schemeClr val="tx1"/>
                              </a:solidFill>
                              <a:latin typeface="Cambria Math" panose="02040503050406030204" pitchFamily="18" charset="0"/>
                            </a:rPr>
                          </m:ctrlPr>
                        </m:sSupPr>
                        <m:e>
                          <m:r>
                            <a:rPr lang="en-US" sz="1600" b="0" i="1" smtClean="0">
                              <a:solidFill>
                                <a:schemeClr val="tx1"/>
                              </a:solidFill>
                              <a:latin typeface="Cambria Math" panose="02040503050406030204" pitchFamily="18" charset="0"/>
                            </a:rPr>
                            <m:t>𝑒</m:t>
                          </m:r>
                        </m:e>
                        <m:sup>
                          <m:sSub>
                            <m:sSubPr>
                              <m:ctrlPr>
                                <a:rPr lang="en-US" sz="1600" b="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ea typeface="Cambria Math" panose="02040503050406030204" pitchFamily="18" charset="0"/>
                                </a:rPr>
                                <m:t>𝛽</m:t>
                              </m:r>
                            </m:e>
                            <m:sub>
                              <m:r>
                                <a:rPr lang="en-US" sz="1600" b="0" i="1" smtClean="0">
                                  <a:solidFill>
                                    <a:schemeClr val="tx1"/>
                                  </a:solidFill>
                                  <a:latin typeface="Cambria Math" panose="02040503050406030204" pitchFamily="18" charset="0"/>
                                </a:rPr>
                                <m:t>1</m:t>
                              </m:r>
                            </m:sub>
                          </m:sSub>
                        </m:sup>
                      </m:sSup>
                    </m:oMath>
                  </m:oMathPara>
                </a14:m>
                <a:endParaRPr lang="en-US" sz="1600" dirty="0">
                  <a:solidFill>
                    <a:schemeClr val="tx1"/>
                  </a:solidFill>
                </a:endParaRPr>
              </a:p>
            </p:txBody>
          </p:sp>
        </mc:Choice>
        <mc:Fallback xmlns="">
          <p:sp>
            <p:nvSpPr>
              <p:cNvPr id="7" name="Rounded Rectangle 6">
                <a:extLst>
                  <a:ext uri="{FF2B5EF4-FFF2-40B4-BE49-F238E27FC236}">
                    <a16:creationId xmlns:a16="http://schemas.microsoft.com/office/drawing/2014/main" id="{4E7B7929-E409-A0DF-DCA1-6145EFC2A34E}"/>
                  </a:ext>
                </a:extLst>
              </p:cNvPr>
              <p:cNvSpPr>
                <a:spLocks noRot="1" noChangeAspect="1" noMove="1" noResize="1" noEditPoints="1" noAdjustHandles="1" noChangeArrowheads="1" noChangeShapeType="1" noTextEdit="1"/>
              </p:cNvSpPr>
              <p:nvPr/>
            </p:nvSpPr>
            <p:spPr>
              <a:xfrm>
                <a:off x="389743" y="4161000"/>
                <a:ext cx="4093334" cy="2985114"/>
              </a:xfrm>
              <a:prstGeom prst="roundRect">
                <a:avLst/>
              </a:prstGeom>
              <a:blipFill>
                <a:blip r:embed="rId5"/>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8F0B58-E23F-A0A1-CD95-EC1DB85A20FF}"/>
              </a:ext>
            </a:extLst>
          </p:cNvPr>
          <p:cNvSpPr txBox="1"/>
          <p:nvPr/>
        </p:nvSpPr>
        <p:spPr>
          <a:xfrm>
            <a:off x="4571999" y="4222478"/>
            <a:ext cx="4475988" cy="369332"/>
          </a:xfrm>
          <a:prstGeom prst="rect">
            <a:avLst/>
          </a:prstGeom>
          <a:noFill/>
        </p:spPr>
        <p:txBody>
          <a:bodyPr wrap="square" rtlCol="0" anchor="ctr">
            <a:spAutoFit/>
          </a:bodyPr>
          <a:lstStyle/>
          <a:p>
            <a:pPr algn="ctr"/>
            <a:r>
              <a:rPr lang="en-US" b="1" dirty="0"/>
              <a:t>Logistic Function</a:t>
            </a:r>
          </a:p>
        </p:txBody>
      </p:sp>
      <p:pic>
        <p:nvPicPr>
          <p:cNvPr id="14" name="Picture 13">
            <a:extLst>
              <a:ext uri="{FF2B5EF4-FFF2-40B4-BE49-F238E27FC236}">
                <a16:creationId xmlns:a16="http://schemas.microsoft.com/office/drawing/2014/main" id="{323910E6-6463-80B9-884A-441E80D0C0C2}"/>
              </a:ext>
            </a:extLst>
          </p:cNvPr>
          <p:cNvPicPr>
            <a:picLocks noChangeAspect="1"/>
          </p:cNvPicPr>
          <p:nvPr/>
        </p:nvPicPr>
        <p:blipFill>
          <a:blip r:embed="rId6"/>
          <a:stretch>
            <a:fillRect/>
          </a:stretch>
        </p:blipFill>
        <p:spPr>
          <a:xfrm>
            <a:off x="4764346" y="4802212"/>
            <a:ext cx="3825018" cy="2295011"/>
          </a:xfrm>
          <a:prstGeom prst="rect">
            <a:avLst/>
          </a:prstGeom>
        </p:spPr>
      </p:pic>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Application in Statistical Genetics</a:t>
            </a:r>
          </a:p>
        </p:txBody>
      </p:sp>
      <p:sp>
        <p:nvSpPr>
          <p:cNvPr id="27" name="TextBox 26">
            <a:extLst>
              <a:ext uri="{FF2B5EF4-FFF2-40B4-BE49-F238E27FC236}">
                <a16:creationId xmlns:a16="http://schemas.microsoft.com/office/drawing/2014/main" id="{8469889F-61E8-0901-763A-AD367CAA7B3F}"/>
              </a:ext>
            </a:extLst>
          </p:cNvPr>
          <p:cNvSpPr txBox="1"/>
          <p:nvPr/>
        </p:nvSpPr>
        <p:spPr>
          <a:xfrm>
            <a:off x="876821" y="7923458"/>
            <a:ext cx="7481029" cy="954107"/>
          </a:xfrm>
          <a:prstGeom prst="rect">
            <a:avLst/>
          </a:prstGeom>
          <a:noFill/>
        </p:spPr>
        <p:txBody>
          <a:bodyPr wrap="square">
            <a:spAutoFit/>
          </a:bodyPr>
          <a:lstStyle/>
          <a:p>
            <a:pPr marL="171450" indent="-171450">
              <a:buFont typeface="Arial" panose="020B0604020202020204" pitchFamily="34" charset="0"/>
              <a:buChar char="•"/>
            </a:pPr>
            <a:r>
              <a:rPr lang="en-US" sz="1400" dirty="0">
                <a:solidFill>
                  <a:schemeClr val="tx1"/>
                </a:solidFill>
              </a:rPr>
              <a:t>GWAS: often identify the genetic variants associated with disease (0 or 1) using logistic regression</a:t>
            </a:r>
          </a:p>
          <a:p>
            <a:pPr marL="171450" indent="-171450">
              <a:buFont typeface="Arial" panose="020B0604020202020204" pitchFamily="34" charset="0"/>
              <a:buChar char="•"/>
            </a:pPr>
            <a:r>
              <a:rPr lang="en-US" sz="1400" dirty="0">
                <a:solidFill>
                  <a:schemeClr val="tx1"/>
                </a:solidFill>
              </a:rPr>
              <a:t>OR=1: No association between genotype and disease</a:t>
            </a:r>
          </a:p>
          <a:p>
            <a:pPr marL="171450" indent="-171450">
              <a:buFont typeface="Arial" panose="020B0604020202020204" pitchFamily="34" charset="0"/>
              <a:buChar char="•"/>
            </a:pPr>
            <a:r>
              <a:rPr lang="en-US" sz="1400" dirty="0"/>
              <a:t>OR&gt;1</a:t>
            </a:r>
            <a:r>
              <a:rPr lang="en-US" sz="1400" dirty="0">
                <a:solidFill>
                  <a:schemeClr val="tx1"/>
                </a:solidFill>
              </a:rPr>
              <a:t>: The variant increases disease risk</a:t>
            </a:r>
          </a:p>
          <a:p>
            <a:pPr marL="171450" indent="-171450">
              <a:buFont typeface="Arial" panose="020B0604020202020204" pitchFamily="34" charset="0"/>
              <a:buChar char="•"/>
            </a:pPr>
            <a:r>
              <a:rPr lang="en-US" sz="1400" dirty="0">
                <a:solidFill>
                  <a:schemeClr val="tx1"/>
                </a:solidFill>
              </a:rPr>
              <a:t>OR&lt;1: The variant decreases disease risk (protective effect)</a:t>
            </a:r>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2"/>
            <a:ext cx="4023092" cy="777629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7EFF2A2D-6A3D-2153-0B26-B474A1D9BCB7}"/>
                  </a:ext>
                </a:extLst>
              </p:cNvPr>
              <p:cNvSpPr txBox="1"/>
              <p:nvPr/>
            </p:nvSpPr>
            <p:spPr>
              <a:xfrm>
                <a:off x="4265562" y="881917"/>
                <a:ext cx="447598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xmlns="">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265562" y="881917"/>
                <a:ext cx="4475988" cy="553998"/>
              </a:xfrm>
              <a:prstGeom prst="rect">
                <a:avLst/>
              </a:prstGeom>
              <a:blipFill>
                <a:blip r:embed="rId8"/>
                <a:stretch>
                  <a:fillRect t="-4444" b="-6667"/>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079443" y="3494982"/>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19193" y="4238676"/>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28678" y="3494982"/>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64" name="Rounded Rectangle 63">
                <a:extLst>
                  <a:ext uri="{FF2B5EF4-FFF2-40B4-BE49-F238E27FC236}">
                    <a16:creationId xmlns:a16="http://schemas.microsoft.com/office/drawing/2014/main" id="{BB292414-3CE9-E5A3-92FD-59FC159EDFA1}"/>
                  </a:ext>
                </a:extLst>
              </p:cNvPr>
              <p:cNvSpPr/>
              <p:nvPr/>
            </p:nvSpPr>
            <p:spPr>
              <a:xfrm>
                <a:off x="7963392" y="3494335"/>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63392" y="3494335"/>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67387" y="4238675"/>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705AFE9-800F-A06F-4173-04D04CE7E6FD}"/>
                  </a:ext>
                </a:extLst>
              </p:cNvPr>
              <p:cNvSpPr txBox="1"/>
              <p:nvPr/>
            </p:nvSpPr>
            <p:spPr>
              <a:xfrm>
                <a:off x="4941590" y="4250785"/>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41590" y="4250785"/>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23555" y="3494335"/>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17997" y="3494335"/>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EE9D233-E9CB-75D9-ED9B-116A33FD43C1}"/>
                  </a:ext>
                </a:extLst>
              </p:cNvPr>
              <p:cNvSpPr txBox="1"/>
              <p:nvPr/>
            </p:nvSpPr>
            <p:spPr>
              <a:xfrm>
                <a:off x="5733537" y="352267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33537" y="3522673"/>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C01AB203-B4BE-4472-59F0-48B20407B535}"/>
                  </a:ext>
                </a:extLst>
              </p:cNvPr>
              <p:cNvSpPr txBox="1"/>
              <p:nvPr/>
            </p:nvSpPr>
            <p:spPr>
              <a:xfrm>
                <a:off x="5733536" y="386707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33536" y="3867076"/>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369CEA49-6942-092F-529E-C665B7BB43F2}"/>
                  </a:ext>
                </a:extLst>
              </p:cNvPr>
              <p:cNvSpPr txBox="1"/>
              <p:nvPr/>
            </p:nvSpPr>
            <p:spPr>
              <a:xfrm>
                <a:off x="5733537" y="504351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33537" y="5043512"/>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073019" y="4615835"/>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B7283EDA-81BD-04A7-4E33-D13406D70182}"/>
                  </a:ext>
                </a:extLst>
              </p:cNvPr>
              <p:cNvSpPr txBox="1"/>
              <p:nvPr/>
            </p:nvSpPr>
            <p:spPr>
              <a:xfrm>
                <a:off x="5735476" y="41515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35476" y="4151596"/>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97EA0D7A-5721-E3DE-463A-E366AECC9569}"/>
                  </a:ext>
                </a:extLst>
              </p:cNvPr>
              <p:cNvSpPr txBox="1"/>
              <p:nvPr/>
            </p:nvSpPr>
            <p:spPr>
              <a:xfrm>
                <a:off x="6028460" y="352244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xmlns="">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28460" y="3522440"/>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2CB5C92F-6C54-980E-1AFF-2BAD16A20B3E}"/>
                  </a:ext>
                </a:extLst>
              </p:cNvPr>
              <p:cNvSpPr txBox="1"/>
              <p:nvPr/>
            </p:nvSpPr>
            <p:spPr>
              <a:xfrm>
                <a:off x="6028459"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xmlns="">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28459" y="3866843"/>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18FC831-4DD9-D267-ACC7-B6EC24AE4D34}"/>
                  </a:ext>
                </a:extLst>
              </p:cNvPr>
              <p:cNvSpPr txBox="1"/>
              <p:nvPr/>
            </p:nvSpPr>
            <p:spPr>
              <a:xfrm>
                <a:off x="6028460"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28460" y="5043279"/>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67942"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D26B32F0-250C-053C-7329-AA60C391AA6F}"/>
                  </a:ext>
                </a:extLst>
              </p:cNvPr>
              <p:cNvSpPr txBox="1"/>
              <p:nvPr/>
            </p:nvSpPr>
            <p:spPr>
              <a:xfrm>
                <a:off x="6030399"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xmlns="">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30399" y="4151363"/>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49AE106E-1D76-8185-9022-CF2F9D3552AD}"/>
                  </a:ext>
                </a:extLst>
              </p:cNvPr>
              <p:cNvSpPr txBox="1"/>
              <p:nvPr/>
            </p:nvSpPr>
            <p:spPr>
              <a:xfrm>
                <a:off x="6439060" y="3522259"/>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39060" y="3522259"/>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D9436828-06FC-54DD-D646-821591E0239A}"/>
                  </a:ext>
                </a:extLst>
              </p:cNvPr>
              <p:cNvSpPr txBox="1"/>
              <p:nvPr/>
            </p:nvSpPr>
            <p:spPr>
              <a:xfrm>
                <a:off x="6328811" y="386684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28811" y="3866843"/>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36BF0B9-398B-771F-C2D2-187B729F42C8}"/>
                  </a:ext>
                </a:extLst>
              </p:cNvPr>
              <p:cNvSpPr txBox="1"/>
              <p:nvPr/>
            </p:nvSpPr>
            <p:spPr>
              <a:xfrm>
                <a:off x="6328812" y="504327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28812" y="5043279"/>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6975638" y="3971385"/>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68294" y="461560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093AA122-BC07-63C1-850D-DB27947E371C}"/>
                  </a:ext>
                </a:extLst>
              </p:cNvPr>
              <p:cNvSpPr txBox="1"/>
              <p:nvPr/>
            </p:nvSpPr>
            <p:spPr>
              <a:xfrm>
                <a:off x="6330751" y="415136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30751" y="4151363"/>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4795711A-6321-D2B7-C655-2400C6087F67}"/>
                  </a:ext>
                </a:extLst>
              </p:cNvPr>
              <p:cNvSpPr txBox="1"/>
              <p:nvPr/>
            </p:nvSpPr>
            <p:spPr>
              <a:xfrm>
                <a:off x="6926952" y="3971385"/>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xmlns="">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26952" y="3971385"/>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19904" y="7997871"/>
            <a:ext cx="3227013" cy="523220"/>
          </a:xfrm>
          <a:prstGeom prst="rect">
            <a:avLst/>
          </a:prstGeom>
          <a:noFill/>
        </p:spPr>
        <p:txBody>
          <a:bodyPr wrap="square" rtlCol="0">
            <a:spAutoFit/>
          </a:bodyPr>
          <a:lstStyle/>
          <a:p>
            <a:pPr algn="ctr"/>
            <a:r>
              <a:rPr lang="en-US" sz="1400" dirty="0"/>
              <a:t>Accounts the correlations between variants (i.e., LD)</a:t>
            </a:r>
          </a:p>
        </p:txBody>
      </p:sp>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5247</TotalTime>
  <Words>3707</Words>
  <Application>Microsoft Macintosh PowerPoint</Application>
  <PresentationFormat>Custom</PresentationFormat>
  <Paragraphs>879</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186</cp:revision>
  <dcterms:created xsi:type="dcterms:W3CDTF">2025-05-31T15:31:52Z</dcterms:created>
  <dcterms:modified xsi:type="dcterms:W3CDTF">2025-06-12T18:43:08Z</dcterms:modified>
</cp:coreProperties>
</file>