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0"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11"/>
    <p:restoredTop sz="94224"/>
  </p:normalViewPr>
  <p:slideViewPr>
    <p:cSldViewPr snapToGrid="0">
      <p:cViewPr>
        <p:scale>
          <a:sx n="126" d="100"/>
          <a:sy n="126" d="100"/>
        </p:scale>
        <p:origin x="2592" y="-4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9B08D-7811-B272-60B6-CE37F7E2F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FEE1C-DBD7-55B6-302E-0960F5E77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EDD5A-0233-AD19-850B-2E87BC2FD9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6F12C-FDAE-E299-B367-CE2D9F584847}"/>
              </a:ext>
            </a:extLst>
          </p:cNvPr>
          <p:cNvSpPr>
            <a:spLocks noGrp="1"/>
          </p:cNvSpPr>
          <p:nvPr>
            <p:ph type="sldNum" sz="quarter" idx="5"/>
          </p:nvPr>
        </p:nvSpPr>
        <p:spPr/>
        <p:txBody>
          <a:bodyPr/>
          <a:lstStyle/>
          <a:p>
            <a:fld id="{197656DF-10EE-9243-8549-0C8B64AFE086}" type="slidenum">
              <a:rPr lang="en-US" smtClean="0"/>
              <a:t>22</a:t>
            </a:fld>
            <a:endParaRPr lang="en-US"/>
          </a:p>
        </p:txBody>
      </p:sp>
    </p:spTree>
    <p:extLst>
      <p:ext uri="{BB962C8B-B14F-4D97-AF65-F5344CB8AC3E}">
        <p14:creationId xmlns:p14="http://schemas.microsoft.com/office/powerpoint/2010/main" val="144977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6/10/25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1390.png"/><Relationship Id="rId7" Type="http://schemas.openxmlformats.org/officeDocument/2006/relationships/image" Target="../media/image14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3.png"/><Relationship Id="rId5" Type="http://schemas.openxmlformats.org/officeDocument/2006/relationships/image" Target="../media/image1410.png"/><Relationship Id="rId4" Type="http://schemas.openxmlformats.org/officeDocument/2006/relationships/image" Target="../media/image14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5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6.png"/></Relationships>
</file>

<file path=ppt/slides/_rels/slide21.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90.png"/><Relationship Id="rId7" Type="http://schemas.openxmlformats.org/officeDocument/2006/relationships/image" Target="../media/image15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2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156.png"/><Relationship Id="rId10" Type="http://schemas.openxmlformats.org/officeDocument/2006/relationships/image" Target="../media/image155.png"/><Relationship Id="rId4" Type="http://schemas.openxmlformats.org/officeDocument/2006/relationships/image" Target="../media/image154.png"/></Relationships>
</file>

<file path=ppt/slides/_rels/slide23.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9.png"/></Relationships>
</file>

<file path=ppt/slides/_rels/slide24.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2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99364"/>
            <a:ext cx="7988544" cy="276999"/>
          </a:xfrm>
          <a:prstGeom prst="rect">
            <a:avLst/>
          </a:prstGeom>
          <a:noFill/>
        </p:spPr>
        <p:txBody>
          <a:bodyPr wrap="square" rtlCol="0">
            <a:spAutoFit/>
          </a:bodyPr>
          <a:lstStyle/>
          <a:p>
            <a:pPr algn="ctr"/>
            <a:r>
              <a:rPr lang="en-US" sz="12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8" y="78865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265562"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800064"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805281"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800064"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2015834"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2015834"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954118"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954118"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2009568"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2009568" y="3396430"/>
                <a:ext cx="1172380" cy="646331"/>
              </a:xfrm>
              <a:prstGeom prst="rect">
                <a:avLst/>
              </a:prstGeom>
              <a:blipFill>
                <a:blip r:embed="rId5"/>
                <a:stretch>
                  <a:fillRect b="-1923"/>
                </a:stretch>
              </a:blipFill>
            </p:spPr>
            <p:txBody>
              <a:bodyPr/>
              <a:lstStyle/>
              <a:p>
                <a:r>
                  <a:rPr lang="en-US">
                    <a:noFill/>
                  </a:rPr>
                  <a:t> </a:t>
                </a:r>
              </a:p>
            </p:txBody>
          </p:sp>
        </mc:Fallback>
      </mc:AlternateContent>
      <p:pic>
        <p:nvPicPr>
          <p:cNvPr id="75" name="Picture 74">
            <a:extLst>
              <a:ext uri="{FF2B5EF4-FFF2-40B4-BE49-F238E27FC236}">
                <a16:creationId xmlns:a16="http://schemas.microsoft.com/office/drawing/2014/main" id="{9F703061-909C-06E4-4B68-5EC2DADFD701}"/>
              </a:ext>
            </a:extLst>
          </p:cNvPr>
          <p:cNvPicPr>
            <a:picLocks noChangeAspect="1"/>
          </p:cNvPicPr>
          <p:nvPr/>
        </p:nvPicPr>
        <p:blipFill>
          <a:blip r:embed="rId6"/>
          <a:stretch>
            <a:fillRect/>
          </a:stretch>
        </p:blipFill>
        <p:spPr>
          <a:xfrm>
            <a:off x="5026340" y="1376672"/>
            <a:ext cx="2954431" cy="2954431"/>
          </a:xfrm>
          <a:prstGeom prst="rect">
            <a:avLst/>
          </a:prstGeom>
        </p:spPr>
      </p:pic>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786149" y="488130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341399" y="5077942"/>
            <a:ext cx="4475988" cy="338554"/>
          </a:xfrm>
          <a:prstGeom prst="rect">
            <a:avLst/>
          </a:prstGeom>
          <a:noFill/>
        </p:spPr>
        <p:txBody>
          <a:bodyPr wrap="square" rtlCol="0" anchor="ctr">
            <a:spAutoFit/>
          </a:bodyPr>
          <a:lstStyle/>
          <a:p>
            <a:pPr algn="ctr"/>
            <a:r>
              <a:rPr lang="en-US" sz="1600" b="1" dirty="0"/>
              <a:t>3. Which Model Fits Best?</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265562"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7"/>
          <a:stretch>
            <a:fillRect/>
          </a:stretch>
        </p:blipFill>
        <p:spPr>
          <a:xfrm>
            <a:off x="976783" y="5403253"/>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8"/>
          <a:stretch>
            <a:fillRect/>
          </a:stretch>
        </p:blipFill>
        <p:spPr>
          <a:xfrm>
            <a:off x="4976425" y="5475667"/>
            <a:ext cx="3219181" cy="3219181"/>
          </a:xfrm>
          <a:prstGeom prst="rect">
            <a:avLst/>
          </a:prstGeom>
        </p:spPr>
      </p:pic>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276999"/>
          </a:xfrm>
          <a:prstGeom prst="rect">
            <a:avLst/>
          </a:prstGeom>
          <a:noFill/>
        </p:spPr>
        <p:txBody>
          <a:bodyPr wrap="square" rtlCol="0">
            <a:spAutoFit/>
          </a:bodyPr>
          <a:lstStyle/>
          <a:p>
            <a:pPr algn="ctr"/>
            <a:r>
              <a:rPr lang="en-US" sz="1200" dirty="0"/>
              <a:t>Find parameter values that maximize the probability of observing the data</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786149" y="788653"/>
            <a:ext cx="747547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786148" y="6759430"/>
            <a:ext cx="7475479" cy="17108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786149" y="4881303"/>
            <a:ext cx="7475479" cy="16037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82430"/>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𝑑𝑎𝑡𝑎</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a:latin typeface="Cambria Math" panose="02040503050406030204" pitchFamily="18" charset="0"/>
                            <a:ea typeface="Cambria Math" panose="02040503050406030204" pitchFamily="18" charset="0"/>
                          </a:rPr>
                          <m:t>𝑑𝑎𝑡𝑎</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m:oMathPara>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82430"/>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tretch>
            <a:fillRect/>
          </a:stretch>
        </p:blipFill>
        <p:spPr>
          <a:xfrm>
            <a:off x="1786997" y="1242352"/>
            <a:ext cx="5570006" cy="3342004"/>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br>
              <a:rPr lang="en-US" sz="1300" dirty="0"/>
            </a:br>
            <a:r>
              <a:rPr lang="en-US" sz="1300" b="1" dirty="0"/>
              <a:t>Asymptotically Efficient</a:t>
            </a:r>
            <a:r>
              <a:rPr lang="en-US" sz="1300" dirty="0"/>
              <a:t> – Achieves lowest possible variance among unbiased estimators (attains the Cramér-Rao bound)</a:t>
            </a:r>
            <a:br>
              <a:rPr lang="en-US" sz="1300" dirty="0"/>
            </a:br>
            <a:r>
              <a:rPr lang="en-US" sz="1300" b="1" dirty="0"/>
              <a:t>Asymptotically Normal</a:t>
            </a:r>
            <a:r>
              <a:rPr lang="en-US" sz="1300" dirty="0"/>
              <a:t> – Distribution approaches normality as sample size grows</a:t>
            </a:r>
            <a:br>
              <a:rPr lang="en-US" sz="1300" dirty="0"/>
            </a:br>
            <a:r>
              <a:rPr lang="en-US" sz="1300" b="1" dirty="0"/>
              <a:t>Invariant</a:t>
            </a:r>
            <a:r>
              <a:rPr lang="en-US" sz="1300" dirty="0"/>
              <a:t> – MLE of a function of the parameter is the function of the MLE</a:t>
            </a:r>
            <a:br>
              <a:rPr lang="en-US" sz="1300" dirty="0"/>
            </a:b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 Ratio</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276999"/>
          </a:xfrm>
          <a:prstGeom prst="rect">
            <a:avLst/>
          </a:prstGeom>
          <a:noFill/>
        </p:spPr>
        <p:txBody>
          <a:bodyPr wrap="square" rtlCol="0">
            <a:spAutoFit/>
          </a:bodyPr>
          <a:lstStyle/>
          <a:p>
            <a:pPr algn="ctr"/>
            <a:r>
              <a:rPr lang="en-US" sz="12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8" y="776363"/>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800064"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805281"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2015834"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2015834"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954118"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954118"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786149" y="4881303"/>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2334006" y="5064699"/>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307644"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tretch>
            <a:fillRect/>
          </a:stretch>
        </p:blipFill>
        <p:spPr>
          <a:xfrm>
            <a:off x="5028097" y="1642609"/>
            <a:ext cx="2921099" cy="2921099"/>
          </a:xfrm>
          <a:prstGeom prst="rect">
            <a:avLst/>
          </a:prstGeom>
        </p:spPr>
      </p:pic>
      <p:sp>
        <p:nvSpPr>
          <p:cNvPr id="13" name="Rounded Rectangle 12">
            <a:extLst>
              <a:ext uri="{FF2B5EF4-FFF2-40B4-BE49-F238E27FC236}">
                <a16:creationId xmlns:a16="http://schemas.microsoft.com/office/drawing/2014/main" id="{EAFA1868-8425-6101-D2E7-24D8D719FF9A}"/>
              </a:ext>
            </a:extLst>
          </p:cNvPr>
          <p:cNvSpPr/>
          <p:nvPr/>
        </p:nvSpPr>
        <p:spPr>
          <a:xfrm>
            <a:off x="1428791" y="562517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ounded Rectangle 13">
            <a:extLst>
              <a:ext uri="{FF2B5EF4-FFF2-40B4-BE49-F238E27FC236}">
                <a16:creationId xmlns:a16="http://schemas.microsoft.com/office/drawing/2014/main" id="{EB850387-C8BF-0A1D-2DF7-42692028BEB8}"/>
              </a:ext>
            </a:extLst>
          </p:cNvPr>
          <p:cNvSpPr/>
          <p:nvPr/>
        </p:nvSpPr>
        <p:spPr>
          <a:xfrm>
            <a:off x="1467873" y="7133233"/>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88CD1AE-5541-C58C-C07F-2FA3A4379B29}"/>
                  </a:ext>
                </a:extLst>
              </p:cNvPr>
              <p:cNvSpPr txBox="1"/>
              <p:nvPr/>
            </p:nvSpPr>
            <p:spPr>
              <a:xfrm>
                <a:off x="1644561" y="5625171"/>
                <a:ext cx="1166114"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050" dirty="0">
                  <a:solidFill>
                    <a:schemeClr val="bg1">
                      <a:lumMod val="95000"/>
                    </a:schemeClr>
                  </a:solidFill>
                </a:endParaRPr>
              </a:p>
              <a:p>
                <a:pPr algn="ctr"/>
                <a:r>
                  <a:rPr lang="en-US" sz="900" dirty="0">
                    <a:solidFill>
                      <a:schemeClr val="bg1">
                        <a:lumMod val="95000"/>
                      </a:schemeClr>
                    </a:solidFill>
                  </a:rPr>
                  <a:t>No effect</a:t>
                </a:r>
              </a:p>
            </p:txBody>
          </p:sp>
        </mc:Choice>
        <mc:Fallback xmlns="">
          <p:sp>
            <p:nvSpPr>
              <p:cNvPr id="15" name="TextBox 14">
                <a:extLst>
                  <a:ext uri="{FF2B5EF4-FFF2-40B4-BE49-F238E27FC236}">
                    <a16:creationId xmlns:a16="http://schemas.microsoft.com/office/drawing/2014/main" id="{288CD1AE-5541-C58C-C07F-2FA3A4379B29}"/>
                  </a:ext>
                </a:extLst>
              </p:cNvPr>
              <p:cNvSpPr txBox="1">
                <a:spLocks noRot="1" noChangeAspect="1" noMove="1" noResize="1" noEditPoints="1" noAdjustHandles="1" noChangeArrowheads="1" noChangeShapeType="1" noTextEdit="1"/>
              </p:cNvSpPr>
              <p:nvPr/>
            </p:nvSpPr>
            <p:spPr>
              <a:xfrm>
                <a:off x="1644561" y="5625171"/>
                <a:ext cx="1166114" cy="569387"/>
              </a:xfrm>
              <a:prstGeom prst="rect">
                <a:avLst/>
              </a:prstGeom>
              <a:blipFill>
                <a:blip r:embed="rId6"/>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0D0E43-AE09-CCD8-67AA-2BCBDA68D596}"/>
                  </a:ext>
                </a:extLst>
              </p:cNvPr>
              <p:cNvSpPr txBox="1"/>
              <p:nvPr/>
            </p:nvSpPr>
            <p:spPr>
              <a:xfrm>
                <a:off x="1616710" y="7125219"/>
                <a:ext cx="1250549"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050" b="0" dirty="0">
                  <a:solidFill>
                    <a:schemeClr val="bg1">
                      <a:lumMod val="95000"/>
                    </a:schemeClr>
                  </a:solidFill>
                  <a:ea typeface="Cambria Math" panose="02040503050406030204" pitchFamily="18" charset="0"/>
                </a:endParaRPr>
              </a:p>
              <a:p>
                <a:pPr algn="ctr"/>
                <a:r>
                  <a:rPr lang="en-US" sz="900" dirty="0">
                    <a:solidFill>
                      <a:schemeClr val="bg1">
                        <a:lumMod val="95000"/>
                      </a:schemeClr>
                    </a:solidFill>
                  </a:rPr>
                  <a:t>Moderate effect</a:t>
                </a:r>
              </a:p>
            </p:txBody>
          </p:sp>
        </mc:Choice>
        <mc:Fallback xmlns="">
          <p:sp>
            <p:nvSpPr>
              <p:cNvPr id="16" name="TextBox 15">
                <a:extLst>
                  <a:ext uri="{FF2B5EF4-FFF2-40B4-BE49-F238E27FC236}">
                    <a16:creationId xmlns:a16="http://schemas.microsoft.com/office/drawing/2014/main" id="{450D0E43-AE09-CCD8-67AA-2BCBDA68D596}"/>
                  </a:ext>
                </a:extLst>
              </p:cNvPr>
              <p:cNvSpPr txBox="1">
                <a:spLocks noRot="1" noChangeAspect="1" noMove="1" noResize="1" noEditPoints="1" noAdjustHandles="1" noChangeArrowheads="1" noChangeShapeType="1" noTextEdit="1"/>
              </p:cNvSpPr>
              <p:nvPr/>
            </p:nvSpPr>
            <p:spPr>
              <a:xfrm>
                <a:off x="1616710" y="7125219"/>
                <a:ext cx="1250549" cy="569387"/>
              </a:xfrm>
              <a:prstGeom prst="rect">
                <a:avLst/>
              </a:prstGeom>
              <a:blipFill>
                <a:blip r:embed="rId7"/>
                <a:stretch>
                  <a:fillRect b="-222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7F20FF4-B8B4-98B2-354A-293F868BEB50}"/>
              </a:ext>
            </a:extLst>
          </p:cNvPr>
          <p:cNvSpPr txBox="1"/>
          <p:nvPr/>
        </p:nvSpPr>
        <p:spPr>
          <a:xfrm>
            <a:off x="949020" y="6292087"/>
            <a:ext cx="2739853" cy="307777"/>
          </a:xfrm>
          <a:prstGeom prst="rect">
            <a:avLst/>
          </a:prstGeom>
          <a:noFill/>
        </p:spPr>
        <p:txBody>
          <a:bodyPr wrap="none" rtlCol="0">
            <a:spAutoFit/>
          </a:bodyPr>
          <a:lstStyle/>
          <a:p>
            <a:r>
              <a:rPr lang="en-US" sz="1400" dirty="0">
                <a:solidFill>
                  <a:schemeClr val="accent5">
                    <a:lumMod val="50000"/>
                  </a:schemeClr>
                </a:solidFill>
              </a:rPr>
              <a:t>Likelihood(</a:t>
            </a:r>
            <a:r>
              <a:rPr lang="en-US" sz="1400" dirty="0" err="1">
                <a:solidFill>
                  <a:schemeClr val="accent5">
                    <a:lumMod val="50000"/>
                  </a:schemeClr>
                </a:solidFill>
              </a:rPr>
              <a:t>Data|Model</a:t>
            </a:r>
            <a:r>
              <a:rPr lang="en-US" sz="1400" dirty="0">
                <a:solidFill>
                  <a:schemeClr val="accent5">
                    <a:lumMod val="50000"/>
                  </a:schemeClr>
                </a:solidFill>
              </a:rPr>
              <a:t> 1) = 0.0014</a:t>
            </a:r>
          </a:p>
        </p:txBody>
      </p:sp>
      <p:sp>
        <p:nvSpPr>
          <p:cNvPr id="18" name="TextBox 17">
            <a:extLst>
              <a:ext uri="{FF2B5EF4-FFF2-40B4-BE49-F238E27FC236}">
                <a16:creationId xmlns:a16="http://schemas.microsoft.com/office/drawing/2014/main" id="{F992BF70-AF4C-066B-EFAE-36BEEDAAE117}"/>
              </a:ext>
            </a:extLst>
          </p:cNvPr>
          <p:cNvSpPr txBox="1"/>
          <p:nvPr/>
        </p:nvSpPr>
        <p:spPr>
          <a:xfrm>
            <a:off x="1003940" y="7786176"/>
            <a:ext cx="2699778" cy="307777"/>
          </a:xfrm>
          <a:prstGeom prst="rect">
            <a:avLst/>
          </a:prstGeom>
          <a:noFill/>
        </p:spPr>
        <p:txBody>
          <a:bodyPr wrap="none" rtlCol="0">
            <a:spAutoFit/>
          </a:bodyPr>
          <a:lstStyle/>
          <a:p>
            <a:r>
              <a:rPr lang="en-US" sz="1400" dirty="0">
                <a:solidFill>
                  <a:srgbClr val="C00000"/>
                </a:solidFill>
              </a:rPr>
              <a:t>Likelihood(Data|Model2) = 0.0046</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4135060" y="5522735"/>
                <a:ext cx="3834030" cy="1584216"/>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𝑑𝑎𝑡𝑎</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𝑀𝑜𝑑𝑒𝑙</m:t>
                          </m:r>
                          <m:r>
                            <a:rPr lang="en-US" sz="1400" i="1">
                              <a:latin typeface="Cambria Math" panose="02040503050406030204" pitchFamily="18" charset="0"/>
                              <a:ea typeface="Cambria Math" panose="02040503050406030204" pitchFamily="18" charset="0"/>
                            </a:rPr>
                            <m:t> 1)</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𝑑𝑎𝑡𝑎</m:t>
                              </m:r>
                            </m:e>
                            <m:e>
                              <m:r>
                                <a:rPr lang="en-US" sz="1400" b="0" i="1" smtClean="0">
                                  <a:latin typeface="Cambria Math" panose="02040503050406030204" pitchFamily="18" charset="0"/>
                                  <a:ea typeface="Cambria Math" panose="02040503050406030204" pitchFamily="18" charset="0"/>
                                </a:rPr>
                                <m:t>𝑀𝑜𝑑𝑒𝑙</m:t>
                              </m:r>
                              <m:r>
                                <a:rPr lang="en-US" sz="1400" b="0" i="1" smtClean="0">
                                  <a:latin typeface="Cambria Math" panose="02040503050406030204" pitchFamily="18" charset="0"/>
                                  <a:ea typeface="Cambria Math" panose="02040503050406030204" pitchFamily="18" charset="0"/>
                                </a:rPr>
                                <m:t> 2</m:t>
                              </m:r>
                            </m:e>
                          </m:d>
                        </m:den>
                      </m:f>
                    </m:oMath>
                  </m:oMathPara>
                </a14:m>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0.0014</m:t>
                          </m:r>
                        </m:num>
                        <m:den>
                          <m:r>
                            <a:rPr lang="en-US" sz="1400" b="0" i="1" smtClean="0">
                              <a:latin typeface="Cambria Math" panose="02040503050406030204" pitchFamily="18" charset="0"/>
                            </a:rPr>
                            <m:t>0.0046</m:t>
                          </m:r>
                        </m:den>
                      </m:f>
                      <m:r>
                        <a:rPr lang="en-US" sz="1400" b="0" i="1" smtClean="0">
                          <a:latin typeface="Cambria Math" panose="02040503050406030204" pitchFamily="18" charset="0"/>
                        </a:rPr>
                        <m:t>=0.2997</m:t>
                      </m:r>
                    </m:oMath>
                  </m:oMathPara>
                </a14:m>
                <a:endParaRPr lang="en-US" sz="1400" dirty="0"/>
              </a:p>
              <a:p>
                <a:r>
                  <a:rPr lang="en-US" sz="1400" dirty="0"/>
                  <a:t>or equivalently,</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=−2×</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r>
                        <a:rPr lang="en-US" sz="1400" b="0" i="1" smtClean="0">
                          <a:latin typeface="Cambria Math" panose="02040503050406030204" pitchFamily="18" charset="0"/>
                          <a:ea typeface="Cambria Math" panose="02040503050406030204" pitchFamily="18" charset="0"/>
                        </a:rPr>
                        <m:t>=2.4100</m:t>
                      </m:r>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4135060" y="5522735"/>
                <a:ext cx="3834030" cy="1584216"/>
              </a:xfrm>
              <a:prstGeom prst="rect">
                <a:avLst/>
              </a:prstGeom>
              <a:blipFill>
                <a:blip r:embed="rId8"/>
                <a:stretch>
                  <a:fillRect l="-330" t="-794"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4167263" y="7479940"/>
                <a:ext cx="4475987" cy="523220"/>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&lt;</m:t>
                    </m:r>
                    <m:r>
                      <a:rPr lang="en-US" sz="1400" i="1">
                        <a:latin typeface="Cambria Math" panose="02040503050406030204" pitchFamily="18" charset="0"/>
                        <a:ea typeface="Cambria Math" panose="02040503050406030204" pitchFamily="18" charset="0"/>
                      </a:rPr>
                      <m: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4167263" y="7479940"/>
                <a:ext cx="4475987" cy="523220"/>
              </a:xfrm>
              <a:prstGeom prst="rect">
                <a:avLst/>
              </a:prstGeom>
              <a:blipFill>
                <a:blip r:embed="rId9"/>
                <a:stretch>
                  <a:fillRect b="-11628"/>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CAC2-12FF-5983-A37E-C0E2E9F001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B4B4DD-4593-2706-BC3B-DD97FB0081D4}"/>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Likelihood Ratio Test</a:t>
            </a:r>
          </a:p>
        </p:txBody>
      </p:sp>
      <p:sp>
        <p:nvSpPr>
          <p:cNvPr id="3" name="TextBox 2">
            <a:extLst>
              <a:ext uri="{FF2B5EF4-FFF2-40B4-BE49-F238E27FC236}">
                <a16:creationId xmlns:a16="http://schemas.microsoft.com/office/drawing/2014/main" id="{BD4AEAB4-AFA7-5463-A0F5-0605882ADD90}"/>
              </a:ext>
            </a:extLst>
          </p:cNvPr>
          <p:cNvSpPr txBox="1"/>
          <p:nvPr/>
        </p:nvSpPr>
        <p:spPr>
          <a:xfrm>
            <a:off x="577728" y="465498"/>
            <a:ext cx="7988544" cy="276999"/>
          </a:xfrm>
          <a:prstGeom prst="rect">
            <a:avLst/>
          </a:prstGeom>
          <a:noFill/>
        </p:spPr>
        <p:txBody>
          <a:bodyPr wrap="square" rtlCol="0">
            <a:spAutoFit/>
          </a:bodyPr>
          <a:lstStyle/>
          <a:p>
            <a:pPr algn="ctr"/>
            <a:r>
              <a:rPr lang="en-US" sz="1200" dirty="0"/>
              <a:t>A hypothesis test that involves comparing the fir of two competing statistical models based on likelihood ratios (LR)</a:t>
            </a:r>
          </a:p>
        </p:txBody>
      </p:sp>
      <p:sp>
        <p:nvSpPr>
          <p:cNvPr id="9" name="Rounded Rectangle 8">
            <a:extLst>
              <a:ext uri="{FF2B5EF4-FFF2-40B4-BE49-F238E27FC236}">
                <a16:creationId xmlns:a16="http://schemas.microsoft.com/office/drawing/2014/main" id="{DBEFBAFD-AA98-4A6E-4E93-F555C44588E9}"/>
              </a:ext>
            </a:extLst>
          </p:cNvPr>
          <p:cNvSpPr/>
          <p:nvPr/>
        </p:nvSpPr>
        <p:spPr>
          <a:xfrm>
            <a:off x="786149" y="864785"/>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129288E-1E39-CD03-A2B3-9A237122A21D}"/>
              </a:ext>
            </a:extLst>
          </p:cNvPr>
          <p:cNvSpPr txBox="1"/>
          <p:nvPr/>
        </p:nvSpPr>
        <p:spPr>
          <a:xfrm>
            <a:off x="2292024" y="903965"/>
            <a:ext cx="4475988" cy="338554"/>
          </a:xfrm>
          <a:prstGeom prst="rect">
            <a:avLst/>
          </a:prstGeom>
          <a:noFill/>
        </p:spPr>
        <p:txBody>
          <a:bodyPr wrap="square" rtlCol="0" anchor="ctr">
            <a:spAutoFit/>
          </a:bodyPr>
          <a:lstStyle/>
          <a:p>
            <a:pPr algn="ctr"/>
            <a:r>
              <a:rPr lang="en-US" sz="1600" b="1" dirty="0">
                <a:ea typeface="Cambria Math" panose="02040503050406030204" pitchFamily="18" charset="0"/>
              </a:rPr>
              <a:t>Test statistics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B8D065E-6EC8-B0D4-8CC2-CFE37979212E}"/>
                  </a:ext>
                </a:extLst>
              </p:cNvPr>
              <p:cNvSpPr txBox="1"/>
              <p:nvPr/>
            </p:nvSpPr>
            <p:spPr>
              <a:xfrm>
                <a:off x="1147904" y="1346155"/>
                <a:ext cx="6801291" cy="83875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ℒ</m:t>
                                  </m:r>
                                </m:e>
                                <m:sub>
                                  <m:r>
                                    <a:rPr lang="en-US" sz="1200" b="0" i="1" smtClean="0">
                                      <a:solidFill>
                                        <a:schemeClr val="tx1"/>
                                      </a:solidFill>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r>
                            <a:rPr lang="en-US" sz="1200" b="0" i="1" smtClean="0">
                              <a:solidFill>
                                <a:schemeClr val="tx1"/>
                              </a:solidFill>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r>
                            <a:rPr lang="en-US" sz="1200" b="0" i="1" smtClean="0">
                              <a:solidFill>
                                <a:schemeClr val="tx1"/>
                              </a:solidFill>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(null hypothesis)</a:t>
                </a: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b="0" i="1" smtClean="0">
                            <a:latin typeface="Cambria Math" panose="02040503050406030204" pitchFamily="18" charset="0"/>
                            <a:ea typeface="Cambria Math" panose="02040503050406030204" pitchFamily="18" charset="0"/>
                          </a:rPr>
                          <m:t>1</m:t>
                        </m:r>
                      </m:sub>
                    </m:sSub>
                  </m:oMath>
                </a14:m>
                <a:r>
                  <a:rPr lang="en-US" sz="1200" dirty="0"/>
                  <a:t> (alternative hypothesis)</a:t>
                </a:r>
              </a:p>
            </p:txBody>
          </p:sp>
        </mc:Choice>
        <mc:Fallback xmlns="">
          <p:sp>
            <p:nvSpPr>
              <p:cNvPr id="31" name="TextBox 30">
                <a:extLst>
                  <a:ext uri="{FF2B5EF4-FFF2-40B4-BE49-F238E27FC236}">
                    <a16:creationId xmlns:a16="http://schemas.microsoft.com/office/drawing/2014/main" id="{0B8D065E-6EC8-B0D4-8CC2-CFE37979212E}"/>
                  </a:ext>
                </a:extLst>
              </p:cNvPr>
              <p:cNvSpPr txBox="1">
                <a:spLocks noRot="1" noChangeAspect="1" noMove="1" noResize="1" noEditPoints="1" noAdjustHandles="1" noChangeArrowheads="1" noChangeShapeType="1" noTextEdit="1"/>
              </p:cNvSpPr>
              <p:nvPr/>
            </p:nvSpPr>
            <p:spPr>
              <a:xfrm>
                <a:off x="1147904" y="1346155"/>
                <a:ext cx="6801291" cy="838756"/>
              </a:xfrm>
              <a:prstGeom prst="rect">
                <a:avLst/>
              </a:prstGeom>
              <a:blipFill>
                <a:blip r:embed="rId3"/>
                <a:stretch>
                  <a:fillRect b="-4545"/>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3D8F53BF-97FF-9063-8A92-279EF8A2F529}"/>
              </a:ext>
            </a:extLst>
          </p:cNvPr>
          <p:cNvSpPr/>
          <p:nvPr/>
        </p:nvSpPr>
        <p:spPr>
          <a:xfrm>
            <a:off x="786149" y="3990051"/>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7230D8F-F9AE-3C30-9F68-772404D7B36F}"/>
              </a:ext>
            </a:extLst>
          </p:cNvPr>
          <p:cNvSpPr txBox="1"/>
          <p:nvPr/>
        </p:nvSpPr>
        <p:spPr>
          <a:xfrm>
            <a:off x="2334006" y="4185322"/>
            <a:ext cx="4475988" cy="338554"/>
          </a:xfrm>
          <a:prstGeom prst="rect">
            <a:avLst/>
          </a:prstGeom>
          <a:noFill/>
        </p:spPr>
        <p:txBody>
          <a:bodyPr wrap="square" rtlCol="0" anchor="ctr">
            <a:spAutoFit/>
          </a:bodyPr>
          <a:lstStyle/>
          <a:p>
            <a:pPr algn="ctr"/>
            <a:r>
              <a:rPr lang="en-US" sz="1600" b="1" dirty="0"/>
              <a:t>LRT Procedures</a:t>
            </a:r>
            <a:endParaRPr 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452711-776B-3E30-8C94-80C4FC80D5BE}"/>
                  </a:ext>
                </a:extLst>
              </p:cNvPr>
              <p:cNvSpPr txBox="1"/>
              <p:nvPr/>
            </p:nvSpPr>
            <p:spPr>
              <a:xfrm>
                <a:off x="4135060" y="5023895"/>
                <a:ext cx="4041782" cy="1313090"/>
              </a:xfrm>
              <a:prstGeom prst="rect">
                <a:avLst/>
              </a:prstGeom>
              <a:noFill/>
            </p:spPr>
            <p:txBody>
              <a:bodyPr wrap="square" rtlCol="0">
                <a:spAutoFit/>
              </a:bodyPr>
              <a:lstStyle/>
              <a:p>
                <a:pPr marL="342900" indent="-342900">
                  <a:buAutoNum type="arabicPeriod"/>
                </a:pPr>
                <a:r>
                  <a:rPr lang="en-US" sz="1600" dirty="0"/>
                  <a:t>Specify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and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b="0" i="1" smtClean="0">
                            <a:latin typeface="Cambria Math" panose="02040503050406030204" pitchFamily="18" charset="0"/>
                            <a:ea typeface="Cambria Math" panose="02040503050406030204" pitchFamily="18" charset="0"/>
                          </a:rPr>
                          <m:t>1</m:t>
                        </m:r>
                      </m:sub>
                    </m:sSub>
                  </m:oMath>
                </a14:m>
                <a:endParaRPr lang="en-US" sz="1600" dirty="0"/>
              </a:p>
              <a:p>
                <a:pPr marL="342900" indent="-342900">
                  <a:buFontTx/>
                  <a:buAutoNum type="arabicPeriod"/>
                </a:pPr>
                <a:r>
                  <a:rPr lang="en-US" sz="1600" dirty="0"/>
                  <a:t>Calculate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=−2</m:t>
                    </m:r>
                    <m:d>
                      <m:dPr>
                        <m:begChr m:val="["/>
                        <m:endChr m:val="]"/>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1</m:t>
                                    </m:r>
                                  </m:sub>
                                </m:sSub>
                              </m:e>
                            </m:d>
                          </m:e>
                        </m:func>
                      </m:e>
                    </m:d>
                  </m:oMath>
                </a14:m>
                <a:endParaRPr lang="en-US" sz="1600" dirty="0">
                  <a:ea typeface="Cambria Math" panose="02040503050406030204" pitchFamily="18" charset="0"/>
                </a:endParaRPr>
              </a:p>
              <a:p>
                <a:pPr marL="342900" indent="-342900">
                  <a:buFontTx/>
                  <a:buAutoNum type="arabicPeriod"/>
                </a:pPr>
                <a:r>
                  <a:rPr lang="en-US" sz="1600" dirty="0"/>
                  <a:t>Compare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𝜒</m:t>
                        </m:r>
                      </m:e>
                      <m:sup>
                        <m:r>
                          <a:rPr lang="en-US" sz="1600" i="1">
                            <a:latin typeface="Cambria Math" panose="02040503050406030204" pitchFamily="18" charset="0"/>
                          </a:rPr>
                          <m:t>2</m:t>
                        </m:r>
                      </m:sup>
                    </m:sSup>
                  </m:oMath>
                </a14:m>
                <a:r>
                  <a:rPr lang="en-US" sz="1600" dirty="0"/>
                  <a:t> distribution</a:t>
                </a:r>
              </a:p>
              <a:p>
                <a:pPr marL="342900" indent="-342900">
                  <a:buFontTx/>
                  <a:buAutoNum type="arabicPeriod"/>
                </a:pPr>
                <a:r>
                  <a:rPr lang="en-US" sz="1600" dirty="0"/>
                  <a:t>Reject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if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falls into the rejection region</a:t>
                </a:r>
              </a:p>
            </p:txBody>
          </p:sp>
        </mc:Choice>
        <mc:Fallback xmlns="">
          <p:sp>
            <p:nvSpPr>
              <p:cNvPr id="19" name="TextBox 18">
                <a:extLst>
                  <a:ext uri="{FF2B5EF4-FFF2-40B4-BE49-F238E27FC236}">
                    <a16:creationId xmlns:a16="http://schemas.microsoft.com/office/drawing/2014/main" id="{CB452711-776B-3E30-8C94-80C4FC80D5BE}"/>
                  </a:ext>
                </a:extLst>
              </p:cNvPr>
              <p:cNvSpPr txBox="1">
                <a:spLocks noRot="1" noChangeAspect="1" noMove="1" noResize="1" noEditPoints="1" noAdjustHandles="1" noChangeArrowheads="1" noChangeShapeType="1" noTextEdit="1"/>
              </p:cNvSpPr>
              <p:nvPr/>
            </p:nvSpPr>
            <p:spPr>
              <a:xfrm>
                <a:off x="4135060" y="5023895"/>
                <a:ext cx="4041782" cy="1313090"/>
              </a:xfrm>
              <a:prstGeom prst="rect">
                <a:avLst/>
              </a:prstGeom>
              <a:blipFill>
                <a:blip r:embed="rId4"/>
                <a:stretch>
                  <a:fillRect l="-940" t="-952" b="-4762"/>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80115855-D168-B3A2-9E2F-9D66B3D9EE56}"/>
              </a:ext>
            </a:extLst>
          </p:cNvPr>
          <p:cNvSpPr/>
          <p:nvPr/>
        </p:nvSpPr>
        <p:spPr>
          <a:xfrm>
            <a:off x="763839" y="2406860"/>
            <a:ext cx="3691619" cy="12881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 name="TextBox 5">
            <a:extLst>
              <a:ext uri="{FF2B5EF4-FFF2-40B4-BE49-F238E27FC236}">
                <a16:creationId xmlns:a16="http://schemas.microsoft.com/office/drawing/2014/main" id="{A1400033-B101-E2A4-B4B4-84C675573186}"/>
              </a:ext>
            </a:extLst>
          </p:cNvPr>
          <p:cNvSpPr txBox="1"/>
          <p:nvPr/>
        </p:nvSpPr>
        <p:spPr>
          <a:xfrm>
            <a:off x="297748" y="2510255"/>
            <a:ext cx="4475988" cy="338554"/>
          </a:xfrm>
          <a:prstGeom prst="rect">
            <a:avLst/>
          </a:prstGeom>
          <a:noFill/>
        </p:spPr>
        <p:txBody>
          <a:bodyPr wrap="square" rtlCol="0" anchor="ctr">
            <a:spAutoFit/>
          </a:bodyPr>
          <a:lstStyle/>
          <a:p>
            <a:pPr algn="ctr"/>
            <a:r>
              <a:rPr lang="en-US" sz="1600" b="1" dirty="0"/>
              <a:t>Properties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B4EDDB2-E924-B414-ABAC-4B2A2F6DC1C4}"/>
                  </a:ext>
                </a:extLst>
              </p:cNvPr>
              <p:cNvSpPr txBox="1"/>
              <p:nvPr/>
            </p:nvSpPr>
            <p:spPr>
              <a:xfrm>
                <a:off x="949020" y="2872304"/>
                <a:ext cx="3218243" cy="646331"/>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asymptotically follows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𝜒</m:t>
                        </m:r>
                      </m:e>
                      <m:sup>
                        <m:r>
                          <a:rPr lang="en-US" sz="1200" b="0" i="1" smtClean="0">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dim</m:t>
                        </m:r>
                      </m:fName>
                      <m:e>
                        <m:d>
                          <m:dPr>
                            <m:ctrlPr>
                              <a:rPr lang="en-US" sz="1200" b="0" i="1" smtClean="0">
                                <a:latin typeface="Cambria Math" panose="02040503050406030204" pitchFamily="18" charset="0"/>
                              </a:rPr>
                            </m:ctrlPr>
                          </m:dPr>
                          <m:e>
                            <m:r>
                              <m:rPr>
                                <m:sty m:val="p"/>
                              </m:rPr>
                              <a:rPr lang="el-GR" sz="1200" b="0" i="1" smtClean="0">
                                <a:latin typeface="Cambria Math" panose="02040503050406030204" pitchFamily="18" charset="0"/>
                                <a:ea typeface="Cambria Math" panose="02040503050406030204" pitchFamily="18" charset="0"/>
                              </a:rPr>
                              <m:t>Θ</m:t>
                            </m:r>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dim</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m:rPr>
                                    <m:sty m:val="p"/>
                                  </m:rPr>
                                  <a:rPr lang="el-GR" sz="1200" b="0" i="1" smtClean="0">
                                    <a:latin typeface="Cambria Math" panose="02040503050406030204" pitchFamily="18" charset="0"/>
                                    <a:ea typeface="Cambria Math" panose="02040503050406030204" pitchFamily="18" charset="0"/>
                                  </a:rPr>
                                  <m:t>Θ</m:t>
                                </m:r>
                              </m:e>
                              <m:sub>
                                <m:r>
                                  <a:rPr lang="en-US" sz="1200" b="0" i="1" smtClean="0">
                                    <a:latin typeface="Cambria Math" panose="02040503050406030204" pitchFamily="18" charset="0"/>
                                    <a:ea typeface="Cambria Math" panose="02040503050406030204" pitchFamily="18" charset="0"/>
                                  </a:rPr>
                                  <m:t>0</m:t>
                                </m:r>
                              </m:sub>
                            </m:sSub>
                          </m:e>
                        </m:d>
                      </m:e>
                    </m:func>
                  </m:oMath>
                </a14:m>
                <a:endParaRPr lang="en-US" sz="1200" b="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t> </a:t>
                </a:r>
                <a:endParaRPr lang="en-US" sz="1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AB4EDDB2-E924-B414-ABAC-4B2A2F6DC1C4}"/>
                  </a:ext>
                </a:extLst>
              </p:cNvPr>
              <p:cNvSpPr txBox="1">
                <a:spLocks noRot="1" noChangeAspect="1" noMove="1" noResize="1" noEditPoints="1" noAdjustHandles="1" noChangeArrowheads="1" noChangeShapeType="1" noTextEdit="1"/>
              </p:cNvSpPr>
              <p:nvPr/>
            </p:nvSpPr>
            <p:spPr>
              <a:xfrm>
                <a:off x="949020" y="2872304"/>
                <a:ext cx="3218243" cy="646331"/>
              </a:xfrm>
              <a:prstGeom prst="rect">
                <a:avLst/>
              </a:prstGeom>
              <a:blipFill>
                <a:blip r:embed="rId10"/>
                <a:stretch>
                  <a:fillRect b="-5882"/>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B4EDAEBC-6AC1-CF7C-4E78-A7B1C66EE028}"/>
              </a:ext>
            </a:extLst>
          </p:cNvPr>
          <p:cNvSpPr/>
          <p:nvPr/>
        </p:nvSpPr>
        <p:spPr>
          <a:xfrm>
            <a:off x="4688544" y="2406859"/>
            <a:ext cx="3628679" cy="12881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 name="TextBox 22">
            <a:extLst>
              <a:ext uri="{FF2B5EF4-FFF2-40B4-BE49-F238E27FC236}">
                <a16:creationId xmlns:a16="http://schemas.microsoft.com/office/drawing/2014/main" id="{67676B8D-E8B0-A58C-5A28-D3860792CA45}"/>
              </a:ext>
            </a:extLst>
          </p:cNvPr>
          <p:cNvSpPr txBox="1"/>
          <p:nvPr/>
        </p:nvSpPr>
        <p:spPr>
          <a:xfrm>
            <a:off x="4307327" y="2510255"/>
            <a:ext cx="4475988" cy="338554"/>
          </a:xfrm>
          <a:prstGeom prst="rect">
            <a:avLst/>
          </a:prstGeom>
          <a:noFill/>
        </p:spPr>
        <p:txBody>
          <a:bodyPr wrap="square" rtlCol="0" anchor="ctr">
            <a:spAutoFit/>
          </a:bodyPr>
          <a:lstStyle/>
          <a:p>
            <a:pPr algn="ctr"/>
            <a:r>
              <a:rPr lang="en-US" sz="1600" b="1" dirty="0"/>
              <a:t>Applications</a:t>
            </a:r>
          </a:p>
        </p:txBody>
      </p:sp>
      <p:sp>
        <p:nvSpPr>
          <p:cNvPr id="24" name="TextBox 23">
            <a:extLst>
              <a:ext uri="{FF2B5EF4-FFF2-40B4-BE49-F238E27FC236}">
                <a16:creationId xmlns:a16="http://schemas.microsoft.com/office/drawing/2014/main" id="{FDE50986-0B75-4A8B-1C21-44F942DD949A}"/>
              </a:ext>
            </a:extLst>
          </p:cNvPr>
          <p:cNvSpPr txBox="1"/>
          <p:nvPr/>
        </p:nvSpPr>
        <p:spPr>
          <a:xfrm>
            <a:off x="4958599" y="2881269"/>
            <a:ext cx="3218243" cy="646331"/>
          </a:xfrm>
          <a:prstGeom prst="rect">
            <a:avLst/>
          </a:prstGeom>
          <a:noFill/>
        </p:spPr>
        <p:txBody>
          <a:bodyPr wrap="square">
            <a:spAutoFit/>
          </a:bodyPr>
          <a:lstStyle/>
          <a:p>
            <a:pPr marL="171450" indent="-171450">
              <a:buFont typeface="Arial" panose="020B0604020202020204" pitchFamily="34" charset="0"/>
              <a:buChar char="•"/>
            </a:pPr>
            <a:r>
              <a:rPr lang="en-US" sz="1200" dirty="0"/>
              <a:t>Nest model comparison</a:t>
            </a:r>
          </a:p>
          <a:p>
            <a:pPr marL="171450" indent="-171450">
              <a:buFont typeface="Arial" panose="020B0604020202020204" pitchFamily="34" charset="0"/>
              <a:buChar char="•"/>
            </a:pPr>
            <a:r>
              <a:rPr lang="en-US" sz="1200" dirty="0"/>
              <a:t>Parameter significance testing</a:t>
            </a:r>
          </a:p>
          <a:p>
            <a:pPr marL="171450" indent="-171450">
              <a:buFont typeface="Arial" panose="020B0604020202020204" pitchFamily="34" charset="0"/>
              <a:buChar char="•"/>
            </a:pPr>
            <a:r>
              <a:rPr lang="en-US" sz="1200" dirty="0"/>
              <a:t>Goodness of fit assessment</a:t>
            </a:r>
          </a:p>
        </p:txBody>
      </p:sp>
      <p:pic>
        <p:nvPicPr>
          <p:cNvPr id="10" name="Picture 9">
            <a:extLst>
              <a:ext uri="{FF2B5EF4-FFF2-40B4-BE49-F238E27FC236}">
                <a16:creationId xmlns:a16="http://schemas.microsoft.com/office/drawing/2014/main" id="{05360FE6-D794-CAAB-5FB8-1AF94A1E30B3}"/>
              </a:ext>
            </a:extLst>
          </p:cNvPr>
          <p:cNvPicPr>
            <a:picLocks noChangeAspect="1"/>
          </p:cNvPicPr>
          <p:nvPr/>
        </p:nvPicPr>
        <p:blipFill>
          <a:blip r:embed="rId11"/>
          <a:stretch>
            <a:fillRect/>
          </a:stretch>
        </p:blipFill>
        <p:spPr>
          <a:xfrm>
            <a:off x="1088019" y="4490070"/>
            <a:ext cx="5127585" cy="3076551"/>
          </a:xfrm>
          <a:prstGeom prst="rect">
            <a:avLst/>
          </a:prstGeom>
        </p:spPr>
      </p:pic>
    </p:spTree>
    <p:extLst>
      <p:ext uri="{BB962C8B-B14F-4D97-AF65-F5344CB8AC3E}">
        <p14:creationId xmlns:p14="http://schemas.microsoft.com/office/powerpoint/2010/main" val="290329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786149" y="4426599"/>
            <a:ext cx="7465430" cy="32495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p:sp>
        <p:nvSpPr>
          <p:cNvPr id="9" name="TextBox 8">
            <a:extLst>
              <a:ext uri="{FF2B5EF4-FFF2-40B4-BE49-F238E27FC236}">
                <a16:creationId xmlns:a16="http://schemas.microsoft.com/office/drawing/2014/main" id="{FA805C7D-6B0F-F4C3-A311-52A7116FC8E0}"/>
              </a:ext>
            </a:extLst>
          </p:cNvPr>
          <p:cNvSpPr txBox="1"/>
          <p:nvPr/>
        </p:nvSpPr>
        <p:spPr>
          <a:xfrm>
            <a:off x="5223752" y="4965530"/>
            <a:ext cx="2953089"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a:t>
            </a:r>
            <a:r>
              <a:rPr lang="en-US" sz="1200" dirty="0"/>
              <a:t> Initial belief that only 1% of SNPs affect the trait (Model 1) and 99% do not (Model 2).</a:t>
            </a:r>
          </a:p>
          <a:p>
            <a:pPr marL="171450" indent="-171450" algn="just">
              <a:buFont typeface="Arial" panose="020B0604020202020204" pitchFamily="34" charset="0"/>
              <a:buChar char="•"/>
            </a:pPr>
            <a:r>
              <a:rPr lang="en-US" sz="1200" b="1" dirty="0"/>
              <a:t>Likelihood:</a:t>
            </a:r>
            <a:r>
              <a:rPr lang="en-US" sz="1200" dirty="0"/>
              <a:t> Probability of the observed data is higher under Model 1 (SNP affects trait) than under Model 2.</a:t>
            </a:r>
          </a:p>
          <a:p>
            <a:pPr marL="171450" indent="-171450" algn="just">
              <a:buFont typeface="Arial" panose="020B0604020202020204" pitchFamily="34" charset="0"/>
              <a:buChar char="•"/>
            </a:pPr>
            <a:r>
              <a:rPr lang="en-US" sz="1200" b="1" dirty="0"/>
              <a:t>Posterior:</a:t>
            </a:r>
            <a:r>
              <a:rPr lang="en-US" sz="1200" dirty="0"/>
              <a:t> Updated belief after seeing data shifts dramatically—Model 1’s probability rises to ~77%, reflecting strong evidence that the SNP affects the trait.</a:t>
            </a:r>
          </a:p>
        </p:txBody>
      </p:sp>
      <p:sp>
        <p:nvSpPr>
          <p:cNvPr id="10" name="Rounded Rectangle 9">
            <a:extLst>
              <a:ext uri="{FF2B5EF4-FFF2-40B4-BE49-F238E27FC236}">
                <a16:creationId xmlns:a16="http://schemas.microsoft.com/office/drawing/2014/main" id="{92554501-EE6C-B6BC-6DAA-6748EE132F96}"/>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949021" y="2892825"/>
                <a:ext cx="4819481" cy="1291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𝑃</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𝜃</m:t>
                          </m:r>
                        </m:e>
                        <m:e>
                          <m:r>
                            <a:rPr lang="en-US" sz="1100" b="0" i="1" smtClean="0">
                              <a:latin typeface="Cambria Math" panose="02040503050406030204" pitchFamily="18" charset="0"/>
                              <a:ea typeface="Cambria Math" panose="02040503050406030204" pitchFamily="18" charset="0"/>
                            </a:rPr>
                            <m:t>𝐷</m:t>
                          </m:r>
                        </m:e>
                      </m:d>
                      <m:r>
                        <a:rPr lang="en-US" sz="1100" b="0" i="1" smtClean="0">
                          <a:latin typeface="Cambria Math" panose="02040503050406030204" pitchFamily="18" charset="0"/>
                          <a:ea typeface="Cambria Math" panose="02040503050406030204" pitchFamily="18" charset="0"/>
                        </a:rPr>
                        <m:t>=</m:t>
                      </m:r>
                      <m:f>
                        <m:fPr>
                          <m:ctrlPr>
                            <a:rPr lang="en-US" sz="1100" b="0" i="1" smtClean="0">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num>
                        <m:den>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den>
                      </m:f>
                    </m:oMath>
                  </m:oMathPara>
                </a14:m>
                <a:endParaRPr lang="en-US" sz="11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e>
                        <m:r>
                          <a:rPr lang="en-US" sz="1100" i="1">
                            <a:latin typeface="Cambria Math" panose="02040503050406030204" pitchFamily="18" charset="0"/>
                            <a:ea typeface="Cambria Math" panose="02040503050406030204" pitchFamily="18" charset="0"/>
                          </a:rPr>
                          <m:t>𝐷</m:t>
                        </m:r>
                      </m:e>
                    </m:d>
                  </m:oMath>
                </a14:m>
                <a:r>
                  <a:rPr lang="en-US" sz="1100" dirty="0"/>
                  <a:t>: the posterior (probability of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r>
                      <a:rPr lang="en-US" sz="1100" i="1">
                        <a:latin typeface="Cambria Math" panose="02040503050406030204" pitchFamily="18" charset="0"/>
                        <a:ea typeface="Cambria Math" panose="02040503050406030204" pitchFamily="18" charset="0"/>
                      </a:rPr>
                      <m:t> </m:t>
                    </m:r>
                  </m:oMath>
                </a14:m>
                <a:r>
                  <a:rPr lang="en-US" sz="1100" dirty="0"/>
                  <a:t>given data D)</a:t>
                </a: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𝐷</m:t>
                        </m:r>
                      </m:e>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likelihood (probability of observing data D given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m:rPr>
                        <m:sty m:val="p"/>
                      </m:rPr>
                      <a:rPr lang="en-US" sz="1100" b="0" i="0" smtClean="0">
                        <a:latin typeface="Cambria Math" panose="02040503050406030204" pitchFamily="18" charset="0"/>
                        <a:ea typeface="Cambria Math" panose="02040503050406030204" pitchFamily="18" charset="0"/>
                      </a:rPr>
                      <m:t>P</m:t>
                    </m:r>
                    <m:d>
                      <m:dPr>
                        <m:ctrlPr>
                          <a:rPr lang="en-US" sz="1100" b="0" i="1" smtClean="0">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prior (initial belief about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oMath>
                </a14:m>
                <a:r>
                  <a:rPr lang="en-US" sz="1100" dirty="0"/>
                  <a:t>: the evidence/marginal likelihood (total probability of observing data D)</a:t>
                </a:r>
              </a:p>
              <a:p>
                <a:pPr marL="171450" indent="-171450">
                  <a:buFont typeface="Arial" panose="020B0604020202020204" pitchFamily="34" charset="0"/>
                  <a:buChar char="•"/>
                </a:pPr>
                <a:endParaRPr lang="en-US" sz="11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949021" y="2892825"/>
                <a:ext cx="4819481" cy="129118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1088020" y="1103329"/>
            <a:ext cx="6884626" cy="1265767"/>
          </a:xfrm>
          <a:prstGeom prst="rect">
            <a:avLst/>
          </a:prstGeom>
          <a:noFill/>
        </p:spPr>
        <p:txBody>
          <a:bodyPr wrap="square">
            <a:spAutoFit/>
          </a:bodyPr>
          <a:lstStyle/>
          <a:p>
            <a:r>
              <a:rPr lang="en-US" sz="11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endParaRPr lang="en-US" sz="1100" dirty="0"/>
          </a:p>
          <a:p>
            <a:pPr algn="r"/>
            <a:r>
              <a:rPr lang="en-US" sz="11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5768502" y="2733472"/>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070626" y="2733471"/>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6809994" y="28852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6809994" y="2885211"/>
                <a:ext cx="218008" cy="276999"/>
              </a:xfrm>
              <a:prstGeom prst="rect">
                <a:avLst/>
              </a:prstGeom>
              <a:blipFill>
                <a:blip r:embed="rId3"/>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288027" y="2740161"/>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288027" y="2740161"/>
                <a:ext cx="1160147" cy="1200329"/>
              </a:xfrm>
              <a:prstGeom prst="rect">
                <a:avLst/>
              </a:prstGeom>
              <a:blipFill>
                <a:blip r:embed="rId4"/>
                <a:stretch>
                  <a:fillRect l="-157895" t="-72826" r="-23789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106375" y="3622037"/>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5"/>
          <a:srcRect/>
          <a:stretch/>
        </p:blipFill>
        <p:spPr>
          <a:xfrm>
            <a:off x="1114300" y="4926619"/>
            <a:ext cx="4260715" cy="2556429"/>
          </a:xfrm>
          <a:prstGeom prst="rect">
            <a:avLst/>
          </a:prstGeom>
        </p:spPr>
      </p:pic>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786149" y="4426598"/>
            <a:ext cx="7385085" cy="43769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92824"/>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1,2</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num>
                        <m:den>
                          <m:nary>
                            <m:naryPr>
                              <m:limLoc m:val="undOvr"/>
                              <m:subHide m:val="on"/>
                              <m:supHide m:val="on"/>
                              <m:ctrlPr>
                                <a:rPr lang="en-US" sz="1200" i="1" smtClean="0">
                                  <a:latin typeface="Cambria Math" panose="02040503050406030204" pitchFamily="18" charset="0"/>
                                  <a:ea typeface="Cambria Math" panose="02040503050406030204" pitchFamily="18" charset="0"/>
                                </a:rPr>
                              </m:ctrlPr>
                            </m:naryPr>
                            <m:sub/>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Pr</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m:rPr>
                                  <m:sty m:val="p"/>
                                </m:rPr>
                                <a:rPr lang="en-US" sz="1200" b="0" i="0" smtClean="0">
                                  <a:latin typeface="Cambria Math" panose="02040503050406030204" pitchFamily="18" charset="0"/>
                                  <a:ea typeface="Cambria Math" panose="02040503050406030204" pitchFamily="18" charset="0"/>
                                </a:rPr>
                                <m:t>Pr</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l-GR" sz="1200" b="0" i="1" smtClean="0">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92824"/>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4840</TotalTime>
  <Words>3556</Words>
  <Application>Microsoft Macintosh PowerPoint</Application>
  <PresentationFormat>Custom</PresentationFormat>
  <Paragraphs>876</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151</cp:revision>
  <dcterms:created xsi:type="dcterms:W3CDTF">2025-05-31T15:31:52Z</dcterms:created>
  <dcterms:modified xsi:type="dcterms:W3CDTF">2025-06-10T16:26:56Z</dcterms:modified>
</cp:coreProperties>
</file>