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0"/>
    <p:restoredTop sz="94169"/>
  </p:normalViewPr>
  <p:slideViewPr>
    <p:cSldViewPr snapToGrid="0">
      <p:cViewPr varScale="1">
        <p:scale>
          <a:sx n="110" d="100"/>
          <a:sy n="110" d="100"/>
        </p:scale>
        <p:origin x="301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6/13/25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6/13/25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451413" y="981519"/>
            <a:ext cx="8241174" cy="11734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451413" y="4572000"/>
            <a:ext cx="8241174" cy="42710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451413" y="2294079"/>
            <a:ext cx="8241174" cy="21084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367529"/>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690341"/>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𝐶</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𝑐</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𝑐</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690341"/>
                <a:ext cx="7085707" cy="784638"/>
              </a:xfrm>
              <a:prstGeom prst="rect">
                <a:avLst/>
              </a:prstGeom>
              <a:blipFill>
                <a:blip r:embed="rId2"/>
                <a:stretch>
                  <a:fillRect t="-93651" b="-1523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659703" y="1066290"/>
            <a:ext cx="7893987"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540315"/>
                <a:ext cx="7085707" cy="836576"/>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𝐶</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r>
                  <a:rPr lang="en-US" sz="1200" dirty="0">
                    <a:ea typeface="Cambria Math" panose="02040503050406030204" pitchFamily="18" charset="0"/>
                  </a:rPr>
                  <a:t>: mixture weight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a:rPr lang="en-US" sz="1200" b="0" i="1" smtClean="0">
                            <a:latin typeface="Cambria Math" panose="02040503050406030204" pitchFamily="18" charset="0"/>
                            <a:ea typeface="Cambria Math" panose="02040503050406030204" pitchFamily="18" charset="0"/>
                          </a:rPr>
                          <m:t>𝑐</m:t>
                        </m:r>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𝐶</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𝑐</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p>
              <a:p>
                <a:pPr marL="171450" indent="-171450">
                  <a:buFont typeface="Arial" panose="020B0604020202020204" pitchFamily="34" charset="0"/>
                  <a:buChar char="•"/>
                </a:pPr>
                <a:r>
                  <a:rPr lang="en-US" sz="1200" dirty="0">
                    <a:ea typeface="Cambria Math" panose="02040503050406030204" pitchFamily="18" charset="0"/>
                  </a:rPr>
                  <a:t>Why important? </a:t>
                </a:r>
                <a:r>
                  <a:rPr lang="en-US" sz="1200" b="1" dirty="0">
                    <a:ea typeface="Cambria Math" panose="02040503050406030204" pitchFamily="18" charset="0"/>
                  </a:rPr>
                  <a:t>Genetic architectures naturally have multiple classes of effects.</a:t>
                </a:r>
              </a:p>
            </p:txBody>
          </p:sp>
        </mc:Choice>
        <mc:Fallback>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540315"/>
                <a:ext cx="7085707" cy="836576"/>
              </a:xfrm>
              <a:prstGeom prst="rect">
                <a:avLst/>
              </a:prstGeom>
              <a:blipFill>
                <a:blip r:embed="rId3"/>
                <a:stretch>
                  <a:fillRect t="-8955" b="-74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361527" y="4901008"/>
            <a:ext cx="6420946" cy="3852568"/>
          </a:xfrm>
          <a:prstGeom prst="rect">
            <a:avLst/>
          </a:prstGeom>
        </p:spPr>
      </p:pic>
      <p:sp>
        <p:nvSpPr>
          <p:cNvPr id="5" name="TextBox 4">
            <a:extLst>
              <a:ext uri="{FF2B5EF4-FFF2-40B4-BE49-F238E27FC236}">
                <a16:creationId xmlns:a16="http://schemas.microsoft.com/office/drawing/2014/main" id="{E84659BE-930D-39C8-F136-DB60FBD05B66}"/>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451413" y="981519"/>
            <a:ext cx="8241174" cy="12330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451413" y="4676173"/>
            <a:ext cx="8241174" cy="41761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451413" y="2465717"/>
            <a:ext cx="8241174" cy="19442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17999"/>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03633"/>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16519"/>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367607"/>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478034"/>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33638"/>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448251"/>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20753"/>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797957" y="4804378"/>
            <a:ext cx="5462838" cy="3277703"/>
          </a:xfrm>
          <a:prstGeom prst="rect">
            <a:avLst/>
          </a:prstGeom>
        </p:spPr>
      </p:pic>
      <p:sp>
        <p:nvSpPr>
          <p:cNvPr id="12" name="TextBox 11">
            <a:extLst>
              <a:ext uri="{FF2B5EF4-FFF2-40B4-BE49-F238E27FC236}">
                <a16:creationId xmlns:a16="http://schemas.microsoft.com/office/drawing/2014/main" id="{15BB7FFD-738F-F64B-6B63-48C129F0CE49}"/>
              </a:ext>
            </a:extLst>
          </p:cNvPr>
          <p:cNvSpPr txBox="1"/>
          <p:nvPr/>
        </p:nvSpPr>
        <p:spPr>
          <a:xfrm>
            <a:off x="1018519" y="7989647"/>
            <a:ext cx="7414017" cy="1015663"/>
          </a:xfrm>
          <a:prstGeom prst="rect">
            <a:avLst/>
          </a:prstGeom>
          <a:noFill/>
        </p:spPr>
        <p:txBody>
          <a:bodyPr wrap="none" rtlCol="0">
            <a:spAutoFit/>
          </a:bodyPr>
          <a:lstStyle/>
          <a:p>
            <a:r>
              <a:rPr lang="en-US" sz="1200" dirty="0"/>
              <a:t>• </a:t>
            </a:r>
            <a:r>
              <a:rPr lang="en-US" sz="1200" b="1" dirty="0"/>
              <a:t>Model Selection</a:t>
            </a:r>
            <a:r>
              <a:rPr lang="en-US" sz="1200" dirty="0"/>
              <a:t>: Posterior odds = Bayes Factor × Prior odds. With equal priors, BF directly gives model preference</a:t>
            </a:r>
          </a:p>
          <a:p>
            <a:r>
              <a:rPr lang="en-US" sz="1200" dirty="0"/>
              <a:t>• </a:t>
            </a:r>
            <a:r>
              <a:rPr lang="en-US" sz="1200" b="1" dirty="0"/>
              <a:t>Conjugate Case</a:t>
            </a:r>
            <a:r>
              <a:rPr lang="en-US" sz="1200" dirty="0"/>
              <a:t>: When prior and likelihood are conjugate, marginal likelihood has closed-form solution</a:t>
            </a:r>
          </a:p>
          <a:p>
            <a:r>
              <a:rPr lang="en-US" sz="1200" dirty="0"/>
              <a:t>• </a:t>
            </a:r>
            <a:r>
              <a:rPr lang="en-US" sz="1200" b="1" dirty="0"/>
              <a:t>Non-conjugate Case</a:t>
            </a:r>
            <a:r>
              <a:rPr lang="en-US" sz="1200" dirty="0"/>
              <a:t>: Requires numerical integration (grid methods, MCMC, variational Bayes, etc.)</a:t>
            </a:r>
          </a:p>
          <a:p>
            <a:r>
              <a:rPr lang="en-US" sz="1200" dirty="0"/>
              <a:t>• </a:t>
            </a:r>
            <a:r>
              <a:rPr lang="en-US" sz="1200" b="1" dirty="0"/>
              <a:t>Computational Challenge</a:t>
            </a:r>
            <a:r>
              <a:rPr lang="en-US" sz="1200" dirty="0"/>
              <a:t>: Real GWAS with millions of variants needs efficient approximation methods</a:t>
            </a:r>
          </a:p>
          <a:p>
            <a:endParaRPr lang="en-US" sz="1200" dirty="0"/>
          </a:p>
        </p:txBody>
      </p:sp>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5423</TotalTime>
  <Words>3769</Words>
  <Application>Microsoft Macintosh PowerPoint</Application>
  <PresentationFormat>Custom</PresentationFormat>
  <Paragraphs>878</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192</cp:revision>
  <dcterms:created xsi:type="dcterms:W3CDTF">2025-05-31T15:31:52Z</dcterms:created>
  <dcterms:modified xsi:type="dcterms:W3CDTF">2025-06-13T17:41:14Z</dcterms:modified>
</cp:coreProperties>
</file>