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1"/>
    <p:restoredTop sz="94114"/>
  </p:normalViewPr>
  <p:slideViewPr>
    <p:cSldViewPr snapToGrid="0">
      <p:cViewPr>
        <p:scale>
          <a:sx n="109" d="100"/>
          <a:sy n="109" d="100"/>
        </p:scale>
        <p:origin x="227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Partition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1.4009087867411897E-2"/>
                  <c:y val="0.11795306556858211"/>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6/16/25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6/16/25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17" Type="http://schemas.openxmlformats.org/officeDocument/2006/relationships/image" Target="../media/image105.png"/><Relationship Id="rId2" Type="http://schemas.openxmlformats.org/officeDocument/2006/relationships/image" Target="../media/image97.png"/><Relationship Id="rId16" Type="http://schemas.openxmlformats.org/officeDocument/2006/relationships/image" Target="../media/image1040.png"/><Relationship Id="rId1" Type="http://schemas.openxmlformats.org/officeDocument/2006/relationships/slideLayout" Target="../slideLayouts/slideLayout7.xml"/><Relationship Id="rId11" Type="http://schemas.openxmlformats.org/officeDocument/2006/relationships/image" Target="../media/image100.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99.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0.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image" Target="../media/image125.png"/><Relationship Id="rId16"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0.png"/><Relationship Id="rId7" Type="http://schemas.openxmlformats.org/officeDocument/2006/relationships/image" Target="../media/image122.png"/><Relationship Id="rId2" Type="http://schemas.openxmlformats.org/officeDocument/2006/relationships/image" Target="../media/image1340.png"/><Relationship Id="rId1" Type="http://schemas.openxmlformats.org/officeDocument/2006/relationships/slideLayout" Target="../slideLayouts/slideLayout7.xml"/><Relationship Id="rId6" Type="http://schemas.openxmlformats.org/officeDocument/2006/relationships/image" Target="../media/image1380.png"/><Relationship Id="rId5" Type="http://schemas.openxmlformats.org/officeDocument/2006/relationships/image" Target="../media/image1370.png"/><Relationship Id="rId4" Type="http://schemas.openxmlformats.org/officeDocument/2006/relationships/image" Target="../media/image1360.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0.png"/><Relationship Id="rId7" Type="http://schemas.openxmlformats.org/officeDocument/2006/relationships/image" Target="../media/image123.png"/><Relationship Id="rId2" Type="http://schemas.openxmlformats.org/officeDocument/2006/relationships/image" Target="../media/image1390.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0.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26" Type="http://schemas.openxmlformats.org/officeDocument/2006/relationships/image" Target="../media/image56.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25" Type="http://schemas.openxmlformats.org/officeDocument/2006/relationships/image" Target="../media/image50.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24" Type="http://schemas.openxmlformats.org/officeDocument/2006/relationships/image" Target="../media/image49.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28" Type="http://schemas.openxmlformats.org/officeDocument/2006/relationships/image" Target="../media/image58.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 Id="rId27" Type="http://schemas.openxmlformats.org/officeDocument/2006/relationships/image" Target="../media/image57.png"/></Relationships>
</file>

<file path=ppt/slides/_rels/slide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80.png"/><Relationship Id="rId4" Type="http://schemas.openxmlformats.org/officeDocument/2006/relationships/image" Target="../media/image570.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0.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79.png"/><Relationship Id="rId33" Type="http://schemas.openxmlformats.org/officeDocument/2006/relationships/image" Target="../media/image89.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7.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8" Type="http://schemas.openxmlformats.org/officeDocument/2006/relationships/image" Target="../media/image5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509753" y="4594578"/>
            <a:ext cx="8094699" cy="202544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886979" y="4773458"/>
            <a:ext cx="3056264" cy="183375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3680201" y="4633771"/>
            <a:ext cx="4475988" cy="369332"/>
          </a:xfrm>
          <a:prstGeom prst="rect">
            <a:avLst/>
          </a:prstGeom>
          <a:noFill/>
        </p:spPr>
        <p:txBody>
          <a:bodyPr wrap="square" rtlCol="0" anchor="ctr">
            <a:spAutoFit/>
          </a:bodyPr>
          <a:lstStyle/>
          <a:p>
            <a:pPr algn="ctr"/>
            <a:r>
              <a:rPr lang="en-US" b="1" dirty="0"/>
              <a:t>BETA, Z and P</a:t>
            </a:r>
          </a:p>
        </p:txBody>
      </p:sp>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3812630977"/>
              </p:ext>
            </p:extLst>
          </p:nvPr>
        </p:nvGraphicFramePr>
        <p:xfrm>
          <a:off x="4852556" y="1409267"/>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509754" y="6714377"/>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cxnSp>
        <p:nvCxnSpPr>
          <p:cNvPr id="39" name="Straight Connector 38">
            <a:extLst>
              <a:ext uri="{FF2B5EF4-FFF2-40B4-BE49-F238E27FC236}">
                <a16:creationId xmlns:a16="http://schemas.microsoft.com/office/drawing/2014/main" id="{97D0D8BF-868B-E785-6264-DE9FED228415}"/>
              </a:ext>
            </a:extLst>
          </p:cNvPr>
          <p:cNvCxnSpPr>
            <a:cxnSpLocks/>
            <a:stCxn id="9" idx="2"/>
          </p:cNvCxnSpPr>
          <p:nvPr/>
        </p:nvCxnSpPr>
        <p:spPr>
          <a:xfrm>
            <a:off x="2458703" y="3833337"/>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157B5BF-0AF9-6D5C-6A81-2645C1D66988}"/>
              </a:ext>
            </a:extLst>
          </p:cNvPr>
          <p:cNvCxnSpPr>
            <a:cxnSpLocks/>
          </p:cNvCxnSpPr>
          <p:nvPr/>
        </p:nvCxnSpPr>
        <p:spPr>
          <a:xfrm>
            <a:off x="6600305" y="3833336"/>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4D4A991F-230F-C3F8-30B2-3D7A3050D5E9}"/>
              </a:ext>
            </a:extLst>
          </p:cNvPr>
          <p:cNvCxnSpPr>
            <a:cxnSpLocks/>
          </p:cNvCxnSpPr>
          <p:nvPr/>
        </p:nvCxnSpPr>
        <p:spPr>
          <a:xfrm flipH="1" flipV="1">
            <a:off x="2466322" y="4087324"/>
            <a:ext cx="4141603" cy="11828"/>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11467C42-25B1-0ED6-3910-9DA889FCA4EF}"/>
              </a:ext>
            </a:extLst>
          </p:cNvPr>
          <p:cNvSpPr txBox="1"/>
          <p:nvPr/>
        </p:nvSpPr>
        <p:spPr>
          <a:xfrm>
            <a:off x="2034204" y="4158723"/>
            <a:ext cx="5077929" cy="461665"/>
          </a:xfrm>
          <a:prstGeom prst="rect">
            <a:avLst/>
          </a:prstGeom>
          <a:noFill/>
        </p:spPr>
        <p:txBody>
          <a:bodyPr wrap="none" rtlCol="0">
            <a:spAutoFit/>
          </a:bodyPr>
          <a:lstStyle/>
          <a:p>
            <a:pPr algn="ctr"/>
            <a:r>
              <a:rPr lang="en-US" sz="1200" dirty="0"/>
              <a:t>Summary statistics summarizes the key information in the individual-level data</a:t>
            </a:r>
          </a:p>
          <a:p>
            <a:pPr algn="ctr"/>
            <a:r>
              <a:rPr lang="en-US" sz="1200" dirty="0"/>
              <a:t>and servers as data input for many downstream analysis.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0E27865-D72B-42FC-D387-023B03AFD14F}"/>
                  </a:ext>
                </a:extLst>
              </p:cNvPr>
              <p:cNvSpPr txBox="1"/>
              <p:nvPr/>
            </p:nvSpPr>
            <p:spPr>
              <a:xfrm>
                <a:off x="5918195" y="2871719"/>
                <a:ext cx="1217834"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f>
                        <m:fPr>
                          <m:ctrlPr>
                            <a:rPr lang="en-US" i="1">
                              <a:latin typeface="Cambria Math" panose="02040503050406030204" pitchFamily="18" charset="0"/>
                            </a:rPr>
                          </m:ctrlPr>
                        </m:fPr>
                        <m:num>
                          <m:r>
                            <m:rPr>
                              <m:nor/>
                            </m:rPr>
                            <a:rPr lang="en-US">
                              <a:latin typeface="Cambria Math" panose="02040503050406030204" pitchFamily="18" charset="0"/>
                            </a:rPr>
                            <m:t>BETA</m:t>
                          </m:r>
                        </m:num>
                        <m:den>
                          <m:r>
                            <a:rPr lang="en-US" i="1">
                              <a:latin typeface="Cambria Math" panose="02040503050406030204" pitchFamily="18" charset="0"/>
                            </a:rPr>
                            <m:t>𝑆𝐸</m:t>
                          </m:r>
                        </m:den>
                      </m:f>
                    </m:oMath>
                  </m:oMathPara>
                </a14:m>
                <a:endParaRPr lang="en-US" dirty="0"/>
              </a:p>
            </p:txBody>
          </p:sp>
        </mc:Choice>
        <mc:Fallback xmlns="">
          <p:sp>
            <p:nvSpPr>
              <p:cNvPr id="51" name="TextBox 50">
                <a:extLst>
                  <a:ext uri="{FF2B5EF4-FFF2-40B4-BE49-F238E27FC236}">
                    <a16:creationId xmlns:a16="http://schemas.microsoft.com/office/drawing/2014/main" id="{40E27865-D72B-42FC-D387-023B03AFD14F}"/>
                  </a:ext>
                </a:extLst>
              </p:cNvPr>
              <p:cNvSpPr txBox="1">
                <a:spLocks noRot="1" noChangeAspect="1" noMove="1" noResize="1" noEditPoints="1" noAdjustHandles="1" noChangeArrowheads="1" noChangeShapeType="1" noTextEdit="1"/>
              </p:cNvSpPr>
              <p:nvPr/>
            </p:nvSpPr>
            <p:spPr>
              <a:xfrm>
                <a:off x="5918195" y="2871719"/>
                <a:ext cx="1217834" cy="612796"/>
              </a:xfrm>
              <a:prstGeom prst="rect">
                <a:avLst/>
              </a:prstGeom>
              <a:blipFill>
                <a:blip r:embed="rId16"/>
                <a:stretch>
                  <a:fillRect b="-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5DB4D7A-2C0A-E99B-EBD7-09195311BF52}"/>
                  </a:ext>
                </a:extLst>
              </p:cNvPr>
              <p:cNvSpPr txBox="1"/>
              <p:nvPr/>
            </p:nvSpPr>
            <p:spPr>
              <a:xfrm>
                <a:off x="4399530" y="4919393"/>
                <a:ext cx="3857491" cy="1596206"/>
              </a:xfrm>
              <a:prstGeom prst="rect">
                <a:avLst/>
              </a:prstGeom>
              <a:noFill/>
            </p:spPr>
            <p:txBody>
              <a:bodyPr wrap="square" rtlCol="0">
                <a:spAutoFit/>
              </a:bodyPr>
              <a:lstStyle/>
              <a:p>
                <a:pPr marL="285750" indent="-285750" algn="just">
                  <a:buFont typeface="Arial" panose="020B0604020202020204" pitchFamily="34" charset="0"/>
                  <a:buChar char="•"/>
                </a:pP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a noisy measurement of the X-Y relationship, which we can use many methods (such as OLS) to estimate</a:t>
                </a:r>
              </a:p>
              <a:p>
                <a:pPr marL="285750" indent="-285750" algn="just">
                  <a:buFont typeface="Arial" panose="020B0604020202020204" pitchFamily="34" charset="0"/>
                  <a:buChar char="•"/>
                </a:pPr>
                <a:r>
                  <a:rPr lang="en-US" sz="1600" dirty="0"/>
                  <a:t>Z: a standardized measurement that quantifies how many standard deviations the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i="1">
                        <a:latin typeface="Cambria Math" panose="02040503050406030204" pitchFamily="18" charset="0"/>
                        <a:ea typeface="Cambria Math" panose="02040503050406030204" pitchFamily="18" charset="0"/>
                      </a:rPr>
                      <m:t> </m:t>
                    </m:r>
                  </m:oMath>
                </a14:m>
                <a:r>
                  <a:rPr lang="en-US" sz="1600" dirty="0"/>
                  <a:t>is away from zero</a:t>
                </a:r>
              </a:p>
            </p:txBody>
          </p:sp>
        </mc:Choice>
        <mc:Fallback xmlns="">
          <p:sp>
            <p:nvSpPr>
              <p:cNvPr id="52" name="TextBox 51">
                <a:extLst>
                  <a:ext uri="{FF2B5EF4-FFF2-40B4-BE49-F238E27FC236}">
                    <a16:creationId xmlns:a16="http://schemas.microsoft.com/office/drawing/2014/main" id="{15DB4D7A-2C0A-E99B-EBD7-09195311BF52}"/>
                  </a:ext>
                </a:extLst>
              </p:cNvPr>
              <p:cNvSpPr txBox="1">
                <a:spLocks noRot="1" noChangeAspect="1" noMove="1" noResize="1" noEditPoints="1" noAdjustHandles="1" noChangeArrowheads="1" noChangeShapeType="1" noTextEdit="1"/>
              </p:cNvSpPr>
              <p:nvPr/>
            </p:nvSpPr>
            <p:spPr>
              <a:xfrm>
                <a:off x="4399530" y="4919393"/>
                <a:ext cx="3857491" cy="1596206"/>
              </a:xfrm>
              <a:prstGeom prst="rect">
                <a:avLst/>
              </a:prstGeom>
              <a:blipFill>
                <a:blip r:embed="rId17"/>
                <a:stretch>
                  <a:fillRect l="-658" t="-787" r="-987" b="-3150"/>
                </a:stretch>
              </a:blipFill>
            </p:spPr>
            <p:txBody>
              <a:bodyPr/>
              <a:lstStyle/>
              <a:p>
                <a:r>
                  <a:rPr lang="en-US">
                    <a:noFill/>
                  </a:rPr>
                  <a:t> </a:t>
                </a:r>
              </a:p>
            </p:txBody>
          </p:sp>
        </mc:Fallback>
      </mc:AlternateContent>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Assuming that we can condition on all factors</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123847" y="882590"/>
            <a:ext cx="4599403" cy="553998"/>
          </a:xfrm>
          <a:prstGeom prst="rect">
            <a:avLst/>
          </a:prstGeom>
          <a:noFill/>
        </p:spPr>
        <p:txBody>
          <a:bodyPr wrap="square" rtlCol="0" anchor="ctr">
            <a:spAutoFit/>
          </a:bodyPr>
          <a:lstStyle/>
          <a:p>
            <a:pPr algn="ctr"/>
            <a:r>
              <a:rPr lang="en-US" b="1" dirty="0"/>
              <a:t>Random Effect</a:t>
            </a:r>
          </a:p>
          <a:p>
            <a:pPr algn="ctr"/>
            <a:r>
              <a:rPr lang="en-US" sz="1200" dirty="0"/>
              <a:t>Account for the uncertainty that we can never condition on all factors</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523220"/>
          </a:xfrm>
          <a:prstGeom prst="rect">
            <a:avLst/>
          </a:prstGeom>
          <a:noFill/>
        </p:spPr>
        <p:txBody>
          <a:bodyPr wrap="square" rtlCol="0">
            <a:spAutoFit/>
          </a:bodyPr>
          <a:lstStyle/>
          <a:p>
            <a:pPr algn="ctr"/>
            <a:r>
              <a:rPr lang="en-US" sz="1400" dirty="0"/>
              <a:t>Perfect conditioning</a:t>
            </a:r>
            <a:r>
              <a:rPr lang="en-US" sz="1100" dirty="0"/>
              <a:t> -&gt; </a:t>
            </a:r>
            <a:r>
              <a:rPr lang="en-US" sz="1400" dirty="0"/>
              <a:t>Fixed effects</a:t>
            </a:r>
          </a:p>
          <a:p>
            <a:pPr algn="ctr"/>
            <a:r>
              <a:rPr lang="en-US" sz="1400" dirty="0"/>
              <a:t>This is IDEAL but not realistic.</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475337" y="7745462"/>
            <a:ext cx="3933176" cy="523220"/>
          </a:xfrm>
          <a:prstGeom prst="rect">
            <a:avLst/>
          </a:prstGeom>
          <a:noFill/>
        </p:spPr>
        <p:txBody>
          <a:bodyPr wrap="square" rtlCol="0">
            <a:spAutoFit/>
          </a:bodyPr>
          <a:lstStyle/>
          <a:p>
            <a:pPr algn="ctr"/>
            <a:r>
              <a:rPr lang="en-US" sz="1400" dirty="0"/>
              <a:t>Incomplete conditioning</a:t>
            </a:r>
            <a:r>
              <a:rPr lang="en-US" sz="1100" dirty="0"/>
              <a:t> -&gt; </a:t>
            </a:r>
            <a:r>
              <a:rPr lang="en-US" sz="1400" dirty="0"/>
              <a:t>Random effects</a:t>
            </a:r>
          </a:p>
          <a:p>
            <a:pPr algn="ctr"/>
            <a:r>
              <a:rPr lang="en-US" sz="1400" dirty="0"/>
              <a:t>This is REALITY!</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2965336685"/>
              </p:ext>
            </p:extLst>
          </p:nvPr>
        </p:nvGraphicFramePr>
        <p:xfrm>
          <a:off x="548640" y="1444896"/>
          <a:ext cx="8314006" cy="5002203"/>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a:t>
                </a:r>
                <a:r>
                  <a:rPr lang="en-US" sz="1400" baseline="-25000" dirty="0"/>
                  <a:t>P</a:t>
                </a:r>
                <a:r>
                  <a:rPr lang="en-US" sz="1400" dirty="0"/>
                  <a:t> = Var</a:t>
                </a:r>
                <a:r>
                  <a:rPr lang="en-US" sz="1400" baseline="-25000" dirty="0"/>
                  <a:t>G</a:t>
                </a:r>
                <a:r>
                  <a:rPr lang="en-US" sz="1400" dirty="0"/>
                  <a:t>+Var</a:t>
                </a:r>
                <a:r>
                  <a:rPr lang="en-US" sz="1400" baseline="-25000" dirty="0"/>
                  <a:t>E</a:t>
                </a:r>
                <a:r>
                  <a:rPr lang="en-US" sz="1400" dirty="0"/>
                  <a:t>+2Cov(G,E)+Var(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a:t>
                </a:r>
                <a:r>
                  <a:rPr lang="en-US" sz="1400" dirty="0" err="1"/>
                  <a:t>Var</a:t>
                </a:r>
                <a:r>
                  <a:rPr lang="en-US" sz="1400" baseline="-25000" dirty="0" err="1"/>
                  <a:t>A</a:t>
                </a:r>
                <a:r>
                  <a:rPr lang="en-US" sz="1400" dirty="0" err="1"/>
                  <a:t>+Var</a:t>
                </a:r>
                <a:r>
                  <a:rPr lang="en-US" sz="1400" baseline="-25000" dirty="0" err="1"/>
                  <a:t>D</a:t>
                </a:r>
                <a:r>
                  <a:rPr lang="en-US" sz="1400" dirty="0" err="1"/>
                  <a:t>+Var</a:t>
                </a:r>
                <a:r>
                  <a:rPr lang="en-US" sz="1400" baseline="-25000" dirty="0" err="1"/>
                  <a:t>R</a:t>
                </a:r>
                <a:r>
                  <a:rPr lang="en-US" sz="1400" dirty="0" err="1"/>
                  <a:t>+Var</a:t>
                </a:r>
                <a:r>
                  <a:rPr lang="en-US" sz="1400" baseline="-25000" dirty="0" err="1"/>
                  <a:t>I</a:t>
                </a:r>
                <a:endParaRPr lang="en-US" sz="1400" baseline="-25000" dirty="0"/>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a:t>
                </a:r>
                <a:r>
                  <a:rPr lang="en-US" sz="1400" dirty="0" err="1"/>
                  <a:t>Var</a:t>
                </a:r>
                <a:r>
                  <a:rPr lang="en-US" sz="1400" baseline="-25000" dirty="0" err="1"/>
                  <a:t>A</a:t>
                </a:r>
                <a:endParaRPr lang="en-US" sz="1400" dirty="0"/>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81118" y="3637049"/>
            <a:ext cx="8479851" cy="52143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81119" y="921808"/>
            <a:ext cx="8479851" cy="25725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14C6B5A-7DBE-3666-D767-504F72013408}"/>
                  </a:ext>
                </a:extLst>
              </p:cNvPr>
              <p:cNvSpPr txBox="1"/>
              <p:nvPr/>
            </p:nvSpPr>
            <p:spPr>
              <a:xfrm>
                <a:off x="577728" y="440749"/>
                <a:ext cx="7988544" cy="461665"/>
              </a:xfrm>
              <a:prstGeom prst="rect">
                <a:avLst/>
              </a:prstGeom>
              <a:noFill/>
            </p:spPr>
            <p:txBody>
              <a:bodyPr wrap="square" rtlCol="0">
                <a:spAutoFit/>
              </a:bodyPr>
              <a:lstStyle/>
              <a:p>
                <a:pPr algn="ctr"/>
                <a:r>
                  <a:rPr lang="en-US" sz="1200" dirty="0"/>
                  <a:t>a practical solution to estimate genetic effect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 </m:t>
                    </m:r>
                  </m:oMath>
                </a14:m>
                <a:r>
                  <a:rPr lang="en-US" sz="1200" dirty="0"/>
                  <a:t>: </a:t>
                </a:r>
              </a:p>
              <a:p>
                <a:pPr algn="ctr"/>
                <a:r>
                  <a:rPr lang="en-US" sz="1200" dirty="0"/>
                  <a:t>use a random effect </a:t>
                </a:r>
                <a14:m>
                  <m:oMath xmlns:m="http://schemas.openxmlformats.org/officeDocument/2006/math">
                    <m:r>
                      <a:rPr lang="en-US" sz="1200" b="1" i="1">
                        <a:latin typeface="Cambria Math" panose="02040503050406030204" pitchFamily="18" charset="0"/>
                        <a:ea typeface="Cambria Math" panose="02040503050406030204" pitchFamily="18" charset="0"/>
                      </a:rPr>
                      <m:t>𝒈</m:t>
                    </m:r>
                    <m:r>
                      <a:rPr lang="en-US" sz="1200" b="1" i="1">
                        <a:latin typeface="Cambria Math" panose="02040503050406030204" pitchFamily="18" charset="0"/>
                        <a:ea typeface="Cambria Math" panose="02040503050406030204" pitchFamily="18" charset="0"/>
                      </a:rPr>
                      <m:t> </m:t>
                    </m:r>
                  </m:oMath>
                </a14:m>
                <a:r>
                  <a:rPr lang="en-US" sz="1200" dirty="0"/>
                  <a:t>based on genetic similarity to absorb all unmeasured heterogeneity</a:t>
                </a:r>
              </a:p>
            </p:txBody>
          </p:sp>
        </mc:Choice>
        <mc:Fallback>
          <p:sp>
            <p:nvSpPr>
              <p:cNvPr id="3" name="TextBox 2">
                <a:extLst>
                  <a:ext uri="{FF2B5EF4-FFF2-40B4-BE49-F238E27FC236}">
                    <a16:creationId xmlns:a16="http://schemas.microsoft.com/office/drawing/2014/main" id="{414C6B5A-7DBE-3666-D767-504F72013408}"/>
                  </a:ext>
                </a:extLst>
              </p:cNvPr>
              <p:cNvSpPr txBox="1">
                <a:spLocks noRot="1" noChangeAspect="1" noMove="1" noResize="1" noEditPoints="1" noAdjustHandles="1" noChangeArrowheads="1" noChangeShapeType="1" noTextEdit="1"/>
              </p:cNvSpPr>
              <p:nvPr/>
            </p:nvSpPr>
            <p:spPr>
              <a:xfrm>
                <a:off x="577728" y="440749"/>
                <a:ext cx="7988544" cy="461665"/>
              </a:xfrm>
              <a:prstGeom prst="rect">
                <a:avLst/>
              </a:prstGeom>
              <a:blipFill>
                <a:blip r:embed="rId2"/>
                <a:stretch>
                  <a:fillRect b="-789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D2C6A0D-5380-A73D-20A1-BFFBE358C721}"/>
              </a:ext>
            </a:extLst>
          </p:cNvPr>
          <p:cNvSpPr txBox="1"/>
          <p:nvPr/>
        </p:nvSpPr>
        <p:spPr>
          <a:xfrm>
            <a:off x="3872207" y="948439"/>
            <a:ext cx="1371401" cy="369332"/>
          </a:xfrm>
          <a:prstGeom prst="rect">
            <a:avLst/>
          </a:prstGeom>
          <a:noFill/>
        </p:spPr>
        <p:txBody>
          <a:bodyPr wrap="none" rtlCol="0">
            <a:spAutoFit/>
          </a:bodyPr>
          <a:lstStyle/>
          <a:p>
            <a:r>
              <a:rPr lang="en-US" b="1" dirty="0"/>
              <a:t>Key Formula</a:t>
            </a:r>
          </a:p>
        </p:txBody>
      </p:sp>
      <p:sp>
        <p:nvSpPr>
          <p:cNvPr id="6" name="Rounded Rectangle 5">
            <a:extLst>
              <a:ext uri="{FF2B5EF4-FFF2-40B4-BE49-F238E27FC236}">
                <a16:creationId xmlns:a16="http://schemas.microsoft.com/office/drawing/2014/main" id="{16C988C0-329C-97AF-E947-C2EC7626067C}"/>
              </a:ext>
            </a:extLst>
          </p:cNvPr>
          <p:cNvSpPr/>
          <p:nvPr/>
        </p:nvSpPr>
        <p:spPr>
          <a:xfrm>
            <a:off x="3627883" y="1284010"/>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6D1BD9C-F257-112D-6748-578282EA2559}"/>
                  </a:ext>
                </a:extLst>
              </p:cNvPr>
              <p:cNvSpPr txBox="1"/>
              <p:nvPr/>
            </p:nvSpPr>
            <p:spPr>
              <a:xfrm>
                <a:off x="3663460" y="1330143"/>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63460" y="1330143"/>
                <a:ext cx="1827744"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09C1D8F-AC2A-FA49-3C6D-99F4367A6B2D}"/>
                  </a:ext>
                </a:extLst>
              </p:cNvPr>
              <p:cNvSpPr txBox="1"/>
              <p:nvPr/>
            </p:nvSpPr>
            <p:spPr>
              <a:xfrm>
                <a:off x="895193" y="1803979"/>
                <a:ext cx="7137907" cy="160140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600" b="0" i="1" smtClean="0">
                        <a:latin typeface="Cambria Math" panose="02040503050406030204" pitchFamily="18" charset="0"/>
                        <a:ea typeface="Cambria Math" panose="02040503050406030204" pitchFamily="18" charset="0"/>
                      </a:rPr>
                      <m:t>𝛽</m:t>
                    </m:r>
                  </m:oMath>
                </a14:m>
                <a:r>
                  <a:rPr lang="en-US" sz="1600"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sz="1600" b="1" i="1" smtClean="0">
                        <a:latin typeface="Cambria Math" panose="02040503050406030204" pitchFamily="18" charset="0"/>
                        <a:ea typeface="Cambria Math" panose="02040503050406030204" pitchFamily="18" charset="0"/>
                      </a:rPr>
                      <m:t>𝒈</m:t>
                    </m:r>
                  </m:oMath>
                </a14:m>
                <a:r>
                  <a:rPr lang="en-US" sz="1600" dirty="0"/>
                  <a:t>: random effect (grouping of samples)</a:t>
                </a:r>
              </a:p>
              <a:p>
                <a:pPr marL="742950" lvl="1" indent="-285750">
                  <a:buFont typeface="Arial" panose="020B0604020202020204" pitchFamily="34" charset="0"/>
                  <a:buChar char="•"/>
                </a:pPr>
                <a14:m>
                  <m:oMath xmlns:m="http://schemas.openxmlformats.org/officeDocument/2006/math">
                    <m:r>
                      <a:rPr lang="en-US" sz="1600" b="1" i="1">
                        <a:latin typeface="Cambria Math" panose="02040503050406030204" pitchFamily="18" charset="0"/>
                        <a:ea typeface="Cambria Math" panose="02040503050406030204" pitchFamily="18" charset="0"/>
                      </a:rPr>
                      <m:t>𝒈</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𝒁𝒖</m:t>
                    </m:r>
                  </m:oMath>
                </a14:m>
                <a:r>
                  <a:rPr lang="en-US" sz="1600" dirty="0"/>
                  <a:t> where </a:t>
                </a:r>
                <a14:m>
                  <m:oMath xmlns:m="http://schemas.openxmlformats.org/officeDocument/2006/math">
                    <m:r>
                      <a:rPr lang="en-US" sz="1600" b="1" i="1">
                        <a:latin typeface="Cambria Math" panose="02040503050406030204" pitchFamily="18" charset="0"/>
                        <a:ea typeface="Cambria Math" panose="02040503050406030204" pitchFamily="18" charset="0"/>
                      </a:rPr>
                      <m:t>𝒖</m:t>
                    </m:r>
                    <m:r>
                      <a:rPr lang="en-US" sz="1600" b="1" i="1" smtClean="0">
                        <a:latin typeface="Cambria Math" panose="02040503050406030204" pitchFamily="18" charset="0"/>
                        <a:ea typeface="Cambria Math" panose="02040503050406030204" pitchFamily="18" charset="0"/>
                      </a:rPr>
                      <m:t> ~ </m:t>
                    </m:r>
                    <m:r>
                      <a:rPr lang="en-US" sz="1600" b="1" i="1" smtClean="0">
                        <a:latin typeface="Cambria Math" panose="02040503050406030204" pitchFamily="18" charset="0"/>
                        <a:ea typeface="Cambria Math" panose="02040503050406030204" pitchFamily="18" charset="0"/>
                      </a:rPr>
                      <m:t>𝑵</m:t>
                    </m:r>
                    <m:d>
                      <m:dPr>
                        <m:ctrlPr>
                          <a:rPr lang="en-US" sz="1600" b="1" i="1" smtClean="0">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𝟎</m:t>
                        </m:r>
                        <m:r>
                          <a:rPr lang="en-US" sz="1600" b="1" i="1" smtClean="0">
                            <a:latin typeface="Cambria Math" panose="02040503050406030204" pitchFamily="18" charset="0"/>
                            <a:ea typeface="Cambria Math" panose="02040503050406030204" pitchFamily="18" charset="0"/>
                          </a:rPr>
                          <m:t>,</m:t>
                        </m:r>
                        <m:sSubSup>
                          <m:sSubSupPr>
                            <m:ctrlPr>
                              <a:rPr lang="en-US" sz="1600" b="1" i="1" smtClean="0">
                                <a:latin typeface="Cambria Math" panose="02040503050406030204" pitchFamily="18" charset="0"/>
                                <a:ea typeface="Cambria Math" panose="02040503050406030204" pitchFamily="18" charset="0"/>
                              </a:rPr>
                            </m:ctrlPr>
                          </m:sSubSupPr>
                          <m:e>
                            <m:r>
                              <a:rPr lang="en-US" sz="1600" b="1" i="1" smtClean="0">
                                <a:latin typeface="Cambria Math" panose="02040503050406030204" pitchFamily="18" charset="0"/>
                                <a:ea typeface="Cambria Math" panose="02040503050406030204" pitchFamily="18" charset="0"/>
                              </a:rPr>
                              <m:t>𝝈</m:t>
                            </m:r>
                          </m:e>
                          <m:sub>
                            <m:r>
                              <a:rPr lang="en-US" sz="1600" b="1" i="1" smtClean="0">
                                <a:latin typeface="Cambria Math" panose="02040503050406030204" pitchFamily="18" charset="0"/>
                                <a:ea typeface="Cambria Math" panose="02040503050406030204" pitchFamily="18" charset="0"/>
                              </a:rPr>
                              <m:t>𝒖</m:t>
                            </m:r>
                          </m:sub>
                          <m:sup>
                            <m:r>
                              <a:rPr lang="en-US" sz="1600" b="1" i="1" smtClean="0">
                                <a:latin typeface="Cambria Math" panose="02040503050406030204" pitchFamily="18" charset="0"/>
                                <a:ea typeface="Cambria Math" panose="02040503050406030204" pitchFamily="18" charset="0"/>
                              </a:rPr>
                              <m:t>𝟐</m:t>
                            </m:r>
                          </m:sup>
                        </m:sSubSup>
                        <m:r>
                          <a:rPr lang="en-US" sz="1600" b="1" i="1" smtClean="0">
                            <a:latin typeface="Cambria Math" panose="02040503050406030204" pitchFamily="18" charset="0"/>
                            <a:ea typeface="Cambria Math" panose="02040503050406030204" pitchFamily="18" charset="0"/>
                          </a:rPr>
                          <m:t>𝑮</m:t>
                        </m:r>
                      </m:e>
                    </m:d>
                  </m:oMath>
                </a14:m>
                <a:r>
                  <a:rPr lang="en-US" sz="1600" dirty="0"/>
                  <a:t>,  G is the GRM</a:t>
                </a:r>
              </a:p>
              <a:p>
                <a:pPr marL="742950" lvl="1" indent="-285750">
                  <a:buFont typeface="Arial" panose="020B0604020202020204" pitchFamily="34" charset="0"/>
                  <a:buChar char="•"/>
                </a:pPr>
                <a14:m>
                  <m:oMath xmlns:m="http://schemas.openxmlformats.org/officeDocument/2006/math">
                    <m:r>
                      <a:rPr lang="en-US" sz="1600" b="1" i="1" smtClean="0">
                        <a:latin typeface="Cambria Math" panose="02040503050406030204" pitchFamily="18" charset="0"/>
                        <a:ea typeface="Cambria Math" panose="02040503050406030204" pitchFamily="18" charset="0"/>
                      </a:rPr>
                      <m:t>𝒈</m:t>
                    </m:r>
                  </m:oMath>
                </a14:m>
                <a:r>
                  <a:rPr lang="zh-CN" altLang="en-US" sz="1600" dirty="0"/>
                  <a:t> </a:t>
                </a:r>
                <a:r>
                  <a:rPr lang="en-US" altLang="zh-CN" sz="1600" dirty="0"/>
                  <a:t>soaks up the effects of ancestry, polygenic background, and all the other genetic factors we can't explicitly model</a:t>
                </a:r>
              </a:p>
              <a:p>
                <a:pPr marL="285750" indent="-285750">
                  <a:buFont typeface="Arial" panose="020B0604020202020204" pitchFamily="34" charset="0"/>
                  <a:buChar char="•"/>
                </a:pPr>
                <a:r>
                  <a:rPr lang="en-US" altLang="zh-CN" sz="1600" dirty="0"/>
                  <a:t>Why important? Because you can NEVER condition on everything!</a:t>
                </a:r>
              </a:p>
            </p:txBody>
          </p:sp>
        </mc:Choice>
        <mc:Fallback>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895193" y="1803979"/>
                <a:ext cx="7137907" cy="1601400"/>
              </a:xfrm>
              <a:prstGeom prst="rect">
                <a:avLst/>
              </a:prstGeom>
              <a:blipFill>
                <a:blip r:embed="rId4"/>
                <a:stretch>
                  <a:fillRect l="-355" t="-1575" b="-3150"/>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971012" y="408299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1410762" y="4826693"/>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1920247" y="4082999"/>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31" name="Rounded Rectangle 30">
                <a:extLst>
                  <a:ext uri="{FF2B5EF4-FFF2-40B4-BE49-F238E27FC236}">
                    <a16:creationId xmlns:a16="http://schemas.microsoft.com/office/drawing/2014/main" id="{7029CA70-BECF-1E30-0E0C-F62C507FEAF3}"/>
                  </a:ext>
                </a:extLst>
              </p:cNvPr>
              <p:cNvSpPr/>
              <p:nvPr/>
            </p:nvSpPr>
            <p:spPr>
              <a:xfrm>
                <a:off x="4029679" y="408235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029679" y="4082352"/>
                <a:ext cx="286187" cy="1856721"/>
              </a:xfrm>
              <a:prstGeom prst="roundRect">
                <a:avLst/>
              </a:prstGeom>
              <a:blipFill>
                <a:blip r:embed="rId5"/>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2815393" y="4801587"/>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9BFF3AC2-5847-CF00-A191-AB2E8DC32BC7}"/>
                  </a:ext>
                </a:extLst>
              </p:cNvPr>
              <p:cNvSpPr txBox="1"/>
              <p:nvPr/>
            </p:nvSpPr>
            <p:spPr>
              <a:xfrm>
                <a:off x="833159" y="483880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833159" y="4838802"/>
                <a:ext cx="592422" cy="369332"/>
              </a:xfrm>
              <a:prstGeom prst="rect">
                <a:avLst/>
              </a:prstGeom>
              <a:blipFill>
                <a:blip r:embed="rId6"/>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5801972" y="5297767"/>
            <a:ext cx="2466585" cy="2397536"/>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C28B4D3D-93B4-87CB-CE36-9963E2C4D60A}"/>
                  </a:ext>
                </a:extLst>
              </p:cNvPr>
              <p:cNvSpPr txBox="1"/>
              <p:nvPr/>
            </p:nvSpPr>
            <p:spPr>
              <a:xfrm>
                <a:off x="1625106" y="41106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1625106" y="4110690"/>
                <a:ext cx="893237"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8F514AD-DF1C-3371-658C-B78CDD0DE709}"/>
                  </a:ext>
                </a:extLst>
              </p:cNvPr>
              <p:cNvSpPr txBox="1"/>
              <p:nvPr/>
            </p:nvSpPr>
            <p:spPr>
              <a:xfrm>
                <a:off x="1625105" y="44550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1625105" y="4455093"/>
                <a:ext cx="893237"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3E6C5FA-2265-C2F8-DE27-199229010CC3}"/>
                  </a:ext>
                </a:extLst>
              </p:cNvPr>
              <p:cNvSpPr txBox="1"/>
              <p:nvPr/>
            </p:nvSpPr>
            <p:spPr>
              <a:xfrm>
                <a:off x="1625106" y="56315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1625106" y="5631529"/>
                <a:ext cx="893237" cy="307777"/>
              </a:xfrm>
              <a:prstGeom prst="rect">
                <a:avLst/>
              </a:prstGeom>
              <a:blipFill>
                <a:blip r:embed="rId9"/>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1964588" y="52038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A1B9CC29-13E2-226E-9933-C4BCFC9D803D}"/>
                  </a:ext>
                </a:extLst>
              </p:cNvPr>
              <p:cNvSpPr txBox="1"/>
              <p:nvPr/>
            </p:nvSpPr>
            <p:spPr>
              <a:xfrm>
                <a:off x="1627045" y="47396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1627045" y="4739613"/>
                <a:ext cx="893237" cy="307777"/>
              </a:xfrm>
              <a:prstGeom prst="rect">
                <a:avLst/>
              </a:prstGeom>
              <a:blipFill>
                <a:blip r:embed="rId10"/>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2324847" y="4754694"/>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787F3C43-A78F-708F-8D5C-4261B84D1DF9}"/>
                  </a:ext>
                </a:extLst>
              </p:cNvPr>
              <p:cNvSpPr txBox="1"/>
              <p:nvPr/>
            </p:nvSpPr>
            <p:spPr>
              <a:xfrm>
                <a:off x="2276160" y="4754694"/>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276160" y="4754694"/>
                <a:ext cx="490169" cy="369332"/>
              </a:xfrm>
              <a:prstGeom prst="rect">
                <a:avLst/>
              </a:prstGeom>
              <a:blipFill>
                <a:blip r:embed="rId11"/>
                <a:stretch>
                  <a:fillRect b="-1333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190155" y="4082999"/>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3578622" y="4789749"/>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05791C99-7C62-DE24-7A9D-81E3D0B20AA3}"/>
                  </a:ext>
                </a:extLst>
              </p:cNvPr>
              <p:cNvSpPr txBox="1"/>
              <p:nvPr/>
            </p:nvSpPr>
            <p:spPr>
              <a:xfrm>
                <a:off x="2895014" y="41106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2895014" y="4110690"/>
                <a:ext cx="893237" cy="307777"/>
              </a:xfrm>
              <a:prstGeom prst="rect">
                <a:avLst/>
              </a:prstGeom>
              <a:blipFill>
                <a:blip r:embed="rId12"/>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873B343F-FF66-FB33-BF6F-5C8D6157E970}"/>
                  </a:ext>
                </a:extLst>
              </p:cNvPr>
              <p:cNvSpPr txBox="1"/>
              <p:nvPr/>
            </p:nvSpPr>
            <p:spPr>
              <a:xfrm>
                <a:off x="2895013" y="44550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2895013" y="4455093"/>
                <a:ext cx="893237" cy="307777"/>
              </a:xfrm>
              <a:prstGeom prst="rect">
                <a:avLst/>
              </a:prstGeom>
              <a:blipFill>
                <a:blip r:embed="rId13"/>
                <a:stretch>
                  <a:fillRect b="-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D4D742F-0367-C940-11F5-33F064058C69}"/>
                  </a:ext>
                </a:extLst>
              </p:cNvPr>
              <p:cNvSpPr txBox="1"/>
              <p:nvPr/>
            </p:nvSpPr>
            <p:spPr>
              <a:xfrm>
                <a:off x="2895014" y="56315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2895014" y="5631529"/>
                <a:ext cx="893237" cy="307777"/>
              </a:xfrm>
              <a:prstGeom prst="rect">
                <a:avLst/>
              </a:prstGeom>
              <a:blipFill>
                <a:blip r:embed="rId14"/>
                <a:stretch>
                  <a:fillRect b="-4000"/>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234496" y="52038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7333BCA-5CA4-AEDE-2D03-DA5F917FD75F}"/>
                  </a:ext>
                </a:extLst>
              </p:cNvPr>
              <p:cNvSpPr txBox="1"/>
              <p:nvPr/>
            </p:nvSpPr>
            <p:spPr>
              <a:xfrm>
                <a:off x="2896953" y="47396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2896953" y="4739613"/>
                <a:ext cx="893237" cy="307777"/>
              </a:xfrm>
              <a:prstGeom prst="rect">
                <a:avLst/>
              </a:prstGeom>
              <a:blipFill>
                <a:blip r:embed="rId15"/>
                <a:stretch>
                  <a:fillRect/>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498779" y="3961554"/>
            <a:ext cx="705642" cy="400110"/>
          </a:xfrm>
          <a:prstGeom prst="rect">
            <a:avLst/>
          </a:prstGeom>
          <a:noFill/>
        </p:spPr>
        <p:txBody>
          <a:bodyPr wrap="none" rtlCol="0">
            <a:spAutoFit/>
          </a:bodyPr>
          <a:lstStyle/>
          <a:p>
            <a:r>
              <a:rPr lang="en-US" sz="2000" dirty="0"/>
              <a:t>GRM</a:t>
            </a:r>
          </a:p>
        </p:txBody>
      </p:sp>
      <p:sp>
        <p:nvSpPr>
          <p:cNvPr id="64" name="Rounded Rectangle 63">
            <a:extLst>
              <a:ext uri="{FF2B5EF4-FFF2-40B4-BE49-F238E27FC236}">
                <a16:creationId xmlns:a16="http://schemas.microsoft.com/office/drawing/2014/main" id="{B568573C-F06D-28F7-1D5D-F12DA215F799}"/>
              </a:ext>
            </a:extLst>
          </p:cNvPr>
          <p:cNvSpPr/>
          <p:nvPr/>
        </p:nvSpPr>
        <p:spPr>
          <a:xfrm>
            <a:off x="5950631" y="5407920"/>
            <a:ext cx="1327553" cy="125520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278184" y="6732941"/>
            <a:ext cx="883905" cy="79212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2395861146"/>
              </p:ext>
            </p:extLst>
          </p:nvPr>
        </p:nvGraphicFramePr>
        <p:xfrm>
          <a:off x="5898998" y="5407920"/>
          <a:ext cx="2272535" cy="2177230"/>
        </p:xfrm>
        <a:graphic>
          <a:graphicData uri="http://schemas.openxmlformats.org/drawingml/2006/table">
            <a:tbl>
              <a:tblPr>
                <a:tableStyleId>{2D5ABB26-0587-4C30-8999-92F81FD0307C}</a:tableStyleId>
              </a:tblPr>
              <a:tblGrid>
                <a:gridCol w="454507">
                  <a:extLst>
                    <a:ext uri="{9D8B030D-6E8A-4147-A177-3AD203B41FA5}">
                      <a16:colId xmlns:a16="http://schemas.microsoft.com/office/drawing/2014/main" val="4155823044"/>
                    </a:ext>
                  </a:extLst>
                </a:gridCol>
                <a:gridCol w="454507">
                  <a:extLst>
                    <a:ext uri="{9D8B030D-6E8A-4147-A177-3AD203B41FA5}">
                      <a16:colId xmlns:a16="http://schemas.microsoft.com/office/drawing/2014/main" val="2651163248"/>
                    </a:ext>
                  </a:extLst>
                </a:gridCol>
                <a:gridCol w="454507">
                  <a:extLst>
                    <a:ext uri="{9D8B030D-6E8A-4147-A177-3AD203B41FA5}">
                      <a16:colId xmlns:a16="http://schemas.microsoft.com/office/drawing/2014/main" val="1024429609"/>
                    </a:ext>
                  </a:extLst>
                </a:gridCol>
                <a:gridCol w="454507">
                  <a:extLst>
                    <a:ext uri="{9D8B030D-6E8A-4147-A177-3AD203B41FA5}">
                      <a16:colId xmlns:a16="http://schemas.microsoft.com/office/drawing/2014/main" val="2159546137"/>
                    </a:ext>
                  </a:extLst>
                </a:gridCol>
                <a:gridCol w="454507">
                  <a:extLst>
                    <a:ext uri="{9D8B030D-6E8A-4147-A177-3AD203B41FA5}">
                      <a16:colId xmlns:a16="http://schemas.microsoft.com/office/drawing/2014/main" val="1589954523"/>
                    </a:ext>
                  </a:extLst>
                </a:gridCol>
              </a:tblGrid>
              <a:tr h="435446">
                <a:tc>
                  <a:txBody>
                    <a:bodyPr/>
                    <a:lstStyle/>
                    <a:p>
                      <a:pPr marL="0" indent="0" algn="ctr">
                        <a:buFont typeface="Arial" panose="020B0604020202020204" pitchFamily="34" charset="0"/>
                        <a:buNone/>
                      </a:pPr>
                      <a:r>
                        <a:rPr lang="en-US" sz="1200" b="1" dirty="0"/>
                        <a:t>1</a:t>
                      </a:r>
                    </a:p>
                  </a:txBody>
                  <a:tcPr anchor="ctr"/>
                </a:tc>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extLst>
                  <a:ext uri="{0D108BD9-81ED-4DB2-BD59-A6C34878D82A}">
                    <a16:rowId xmlns:a16="http://schemas.microsoft.com/office/drawing/2014/main" val="3005854363"/>
                  </a:ext>
                </a:extLst>
              </a:tr>
              <a:tr h="435446">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1</a:t>
                      </a:r>
                    </a:p>
                  </a:txBody>
                  <a:tcPr anchor="ctr"/>
                </a:tc>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extLst>
                  <a:ext uri="{0D108BD9-81ED-4DB2-BD59-A6C34878D82A}">
                    <a16:rowId xmlns:a16="http://schemas.microsoft.com/office/drawing/2014/main" val="1951528846"/>
                  </a:ext>
                </a:extLst>
              </a:tr>
              <a:tr h="435446">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1</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extLst>
                  <a:ext uri="{0D108BD9-81ED-4DB2-BD59-A6C34878D82A}">
                    <a16:rowId xmlns:a16="http://schemas.microsoft.com/office/drawing/2014/main" val="17430844"/>
                  </a:ext>
                </a:extLst>
              </a:tr>
              <a:tr h="435446">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1</a:t>
                      </a:r>
                    </a:p>
                  </a:txBody>
                  <a:tcPr anchor="ctr"/>
                </a:tc>
                <a:tc>
                  <a:txBody>
                    <a:bodyPr/>
                    <a:lstStyle/>
                    <a:p>
                      <a:pPr marL="0" indent="0" algn="ctr">
                        <a:buFont typeface="Arial" panose="020B0604020202020204" pitchFamily="34" charset="0"/>
                        <a:buNone/>
                      </a:pPr>
                      <a:r>
                        <a:rPr lang="en-US" sz="1200" b="1" dirty="0"/>
                        <a:t>0.5</a:t>
                      </a:r>
                    </a:p>
                  </a:txBody>
                  <a:tcPr anchor="ctr"/>
                </a:tc>
                <a:extLst>
                  <a:ext uri="{0D108BD9-81ED-4DB2-BD59-A6C34878D82A}">
                    <a16:rowId xmlns:a16="http://schemas.microsoft.com/office/drawing/2014/main" val="2014519658"/>
                  </a:ext>
                </a:extLst>
              </a:tr>
              <a:tr h="435446">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a:t>
                      </a:r>
                    </a:p>
                  </a:txBody>
                  <a:tcPr anchor="ctr"/>
                </a:tc>
                <a:tc>
                  <a:txBody>
                    <a:bodyPr/>
                    <a:lstStyle/>
                    <a:p>
                      <a:pPr marL="0" indent="0" algn="ctr">
                        <a:buFont typeface="Arial" panose="020B0604020202020204" pitchFamily="34" charset="0"/>
                        <a:buNone/>
                      </a:pPr>
                      <a:r>
                        <a:rPr lang="en-US" sz="1200" b="1" dirty="0"/>
                        <a:t>0.5</a:t>
                      </a:r>
                    </a:p>
                  </a:txBody>
                  <a:tcPr anchor="ctr"/>
                </a:tc>
                <a:tc>
                  <a:txBody>
                    <a:bodyPr/>
                    <a:lstStyle/>
                    <a:p>
                      <a:pPr marL="0" indent="0" algn="ctr">
                        <a:buFont typeface="Arial" panose="020B0604020202020204" pitchFamily="34" charset="0"/>
                        <a:buNone/>
                      </a:pPr>
                      <a:r>
                        <a:rPr lang="en-US" sz="12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5392360" y="4304345"/>
            <a:ext cx="2918481" cy="738664"/>
          </a:xfrm>
          <a:prstGeom prst="rect">
            <a:avLst/>
          </a:prstGeom>
          <a:noFill/>
        </p:spPr>
        <p:txBody>
          <a:bodyPr wrap="square" rtlCol="0">
            <a:spAutoFit/>
          </a:bodyPr>
          <a:lstStyle/>
          <a:p>
            <a:pPr algn="ctr"/>
            <a:r>
              <a:rPr lang="en-US" sz="1400" dirty="0"/>
              <a:t>Captures the relatedness between samples, where family/ancestry reflects shared genetics!</a:t>
            </a:r>
          </a:p>
        </p:txBody>
      </p:sp>
      <p:cxnSp>
        <p:nvCxnSpPr>
          <p:cNvPr id="25" name="Straight Arrow Connector 24">
            <a:extLst>
              <a:ext uri="{FF2B5EF4-FFF2-40B4-BE49-F238E27FC236}">
                <a16:creationId xmlns:a16="http://schemas.microsoft.com/office/drawing/2014/main" id="{8E0B3C53-F182-CAB1-92B5-1372EE780EE3}"/>
              </a:ext>
            </a:extLst>
          </p:cNvPr>
          <p:cNvCxnSpPr>
            <a:cxnSpLocks/>
          </p:cNvCxnSpPr>
          <p:nvPr/>
        </p:nvCxnSpPr>
        <p:spPr>
          <a:xfrm flipV="1">
            <a:off x="3304639" y="5989292"/>
            <a:ext cx="0" cy="2854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5CEF0AAF-05CF-043A-DBF2-9AC1BCB988AF}"/>
                  </a:ext>
                </a:extLst>
              </p:cNvPr>
              <p:cNvSpPr txBox="1"/>
              <p:nvPr/>
            </p:nvSpPr>
            <p:spPr>
              <a:xfrm>
                <a:off x="665203" y="6370513"/>
                <a:ext cx="4342768" cy="2339102"/>
              </a:xfrm>
              <a:prstGeom prst="rect">
                <a:avLst/>
              </a:prstGeom>
              <a:noFill/>
            </p:spPr>
            <p:txBody>
              <a:bodyPr wrap="square" rtlCol="0">
                <a:spAutoFit/>
              </a:bodyPr>
              <a:lstStyle/>
              <a:p>
                <a:r>
                  <a:rPr lang="en-US" b="1" dirty="0">
                    <a:ea typeface="Cambria Math" panose="02040503050406030204" pitchFamily="18" charset="0"/>
                  </a:rPr>
                  <a:t>What information does </a:t>
                </a:r>
                <a14:m>
                  <m:oMath xmlns:m="http://schemas.openxmlformats.org/officeDocument/2006/math">
                    <m:r>
                      <a:rPr lang="en-US" b="1" i="1">
                        <a:latin typeface="Cambria Math" panose="02040503050406030204" pitchFamily="18" charset="0"/>
                        <a:ea typeface="Cambria Math" panose="02040503050406030204" pitchFamily="18" charset="0"/>
                      </a:rPr>
                      <m:t>𝒈</m:t>
                    </m:r>
                  </m:oMath>
                </a14:m>
                <a:r>
                  <a:rPr lang="en-US" dirty="0"/>
                  <a:t> include?</a:t>
                </a:r>
              </a:p>
              <a:p>
                <a:pPr marL="285750" indent="-285750">
                  <a:buFont typeface="Arial" panose="020B0604020202020204" pitchFamily="34" charset="0"/>
                  <a:buChar char="•"/>
                </a:pPr>
                <a:r>
                  <a:rPr lang="en-US" sz="1600" dirty="0"/>
                  <a:t>Population structure and ancestry differences</a:t>
                </a:r>
              </a:p>
              <a:p>
                <a:pPr marL="285750" indent="-285750">
                  <a:buFont typeface="Arial" panose="020B0604020202020204" pitchFamily="34" charset="0"/>
                  <a:buChar char="•"/>
                </a:pPr>
                <a:r>
                  <a:rPr lang="en-US" sz="1600" dirty="0"/>
                  <a:t>Polygenic effects from thousands of small-effect variants </a:t>
                </a:r>
              </a:p>
              <a:p>
                <a:pPr marL="285750" indent="-285750">
                  <a:buFont typeface="Arial" panose="020B0604020202020204" pitchFamily="34" charset="0"/>
                  <a:buChar char="•"/>
                </a:pPr>
                <a:r>
                  <a:rPr lang="en-US" sz="1600" dirty="0"/>
                  <a:t>Family relationships and shared genetic background</a:t>
                </a:r>
              </a:p>
              <a:p>
                <a:pPr marL="285750" indent="-285750">
                  <a:buFont typeface="Arial" panose="020B0604020202020204" pitchFamily="34" charset="0"/>
                  <a:buChar char="•"/>
                </a:pPr>
                <a:r>
                  <a:rPr lang="en-US" sz="1600" dirty="0"/>
                  <a:t>Gene-gene interactions we haven't discovered</a:t>
                </a:r>
              </a:p>
              <a:p>
                <a:pPr marL="285750" indent="-285750">
                  <a:buFont typeface="Arial" panose="020B0604020202020204" pitchFamily="34" charset="0"/>
                  <a:buChar char="•"/>
                </a:pPr>
                <a:r>
                  <a:rPr lang="en-US" sz="1600" dirty="0"/>
                  <a:t>Any other source of genetic similarity between individuals</a:t>
                </a:r>
              </a:p>
            </p:txBody>
          </p:sp>
        </mc:Choice>
        <mc:Fallback>
          <p:sp>
            <p:nvSpPr>
              <p:cNvPr id="41" name="TextBox 40">
                <a:extLst>
                  <a:ext uri="{FF2B5EF4-FFF2-40B4-BE49-F238E27FC236}">
                    <a16:creationId xmlns:a16="http://schemas.microsoft.com/office/drawing/2014/main" id="{5CEF0AAF-05CF-043A-DBF2-9AC1BCB988AF}"/>
                  </a:ext>
                </a:extLst>
              </p:cNvPr>
              <p:cNvSpPr txBox="1">
                <a:spLocks noRot="1" noChangeAspect="1" noMove="1" noResize="1" noEditPoints="1" noAdjustHandles="1" noChangeArrowheads="1" noChangeShapeType="1" noTextEdit="1"/>
              </p:cNvSpPr>
              <p:nvPr/>
            </p:nvSpPr>
            <p:spPr>
              <a:xfrm>
                <a:off x="665203" y="6370513"/>
                <a:ext cx="4342768" cy="2339102"/>
              </a:xfrm>
              <a:prstGeom prst="rect">
                <a:avLst/>
              </a:prstGeom>
              <a:blipFill>
                <a:blip r:embed="rId16"/>
                <a:stretch>
                  <a:fillRect l="-1166" t="-1081" r="-1166" b="-2162"/>
                </a:stretch>
              </a:blipFill>
            </p:spPr>
            <p:txBody>
              <a:bodyPr/>
              <a:lstStyle/>
              <a:p>
                <a:r>
                  <a:rPr lang="en-US">
                    <a:noFill/>
                  </a:rPr>
                  <a:t> </a:t>
                </a:r>
              </a:p>
            </p:txBody>
          </p:sp>
        </mc:Fallback>
      </mc:AlternateContent>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Incorrect</a:t>
            </a:r>
          </a:p>
          <a:p>
            <a:pPr algn="ctr"/>
            <a:r>
              <a:rPr lang="en-US" sz="1400" dirty="0">
                <a:solidFill>
                  <a:srgbClr val="CD5186"/>
                </a:solidFill>
              </a:rPr>
              <a:t>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2" y="881691"/>
            <a:ext cx="8299936" cy="41797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2551162" y="3281456"/>
            <a:ext cx="4041676" cy="307777"/>
          </a:xfrm>
          <a:prstGeom prst="rect">
            <a:avLst/>
          </a:prstGeom>
          <a:noFill/>
          <a:ln>
            <a:noFill/>
          </a:ln>
        </p:spPr>
        <p:txBody>
          <a:bodyPr wrap="square" rtlCol="0">
            <a:spAutoFit/>
          </a:bodyPr>
          <a:lstStyle/>
          <a:p>
            <a:pPr algn="ctr"/>
            <a:r>
              <a:rPr lang="en-US" sz="1400" dirty="0">
                <a:solidFill>
                  <a:schemeClr val="accent2">
                    <a:lumMod val="75000"/>
                  </a:schemeClr>
                </a:solidFill>
              </a:rPr>
              <a:t>Other Effect (e.g., through nutritional absorption)</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600438"/>
              </a:xfrm>
              <a:prstGeom prst="rect">
                <a:avLst/>
              </a:prstGeom>
              <a:noFill/>
            </p:spPr>
            <p:txBody>
              <a:bodyPr wrap="square" rtlCol="0">
                <a:spAutoFit/>
              </a:bodyPr>
              <a:lstStyle/>
              <a:p>
                <a:pPr algn="ctr"/>
                <a:r>
                  <a:rPr lang="en-US" b="1" i="1" dirty="0"/>
                  <a:t>Total Effect = Effect of interest + Other Effect</a:t>
                </a:r>
              </a:p>
              <a:p>
                <a:pPr marL="285750" indent="-285750">
                  <a:buFont typeface="Arial" panose="020B0604020202020204" pitchFamily="34" charset="0"/>
                  <a:buChar char="•"/>
                </a:pPr>
                <a:r>
                  <a:rPr lang="en-US" sz="1600" dirty="0"/>
                  <a:t>Effect through mediator:</a:t>
                </a:r>
                <a:r>
                  <a:rPr lang="en-US" sz="1600" i="1"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oMath>
                </a14:m>
                <a:r>
                  <a:rPr lang="en-US" sz="1600" dirty="0"/>
                  <a:t>, mediated pathway</a:t>
                </a:r>
              </a:p>
              <a:p>
                <a:pPr marL="285750" indent="-285750">
                  <a:buFont typeface="Arial" panose="020B0604020202020204" pitchFamily="34" charset="0"/>
                  <a:buChar char="•"/>
                </a:pPr>
                <a:r>
                  <a:rPr lang="en-US" sz="1600" dirty="0"/>
                  <a:t>To estimate the effect NOT through mediator, one should control for mediator.</a:t>
                </a:r>
              </a:p>
              <a:p>
                <a:pPr marL="742950" lvl="1" indent="-285750">
                  <a:buFont typeface="Arial" panose="020B0604020202020204" pitchFamily="34" charset="0"/>
                  <a:buChar char="•"/>
                </a:pPr>
                <a:r>
                  <a:rPr lang="en-US" sz="1600" dirty="0"/>
                  <a:t>In this case, this is the </a:t>
                </a:r>
                <a:r>
                  <a:rPr lang="en-US" sz="1600" b="1" dirty="0"/>
                  <a:t>unmeasured pleiotropy</a:t>
                </a:r>
              </a:p>
              <a:p>
                <a:pPr marL="285750" indent="-285750">
                  <a:buFont typeface="Arial" panose="020B0604020202020204" pitchFamily="34" charset="0"/>
                  <a:buChar char="•"/>
                </a:pPr>
                <a:r>
                  <a:rPr lang="en-US" sz="1600" dirty="0"/>
                  <a:t>To estimate total effect, one should not control for mediator.</a:t>
                </a:r>
              </a:p>
              <a:p>
                <a:endParaRPr lang="en-US" sz="1600"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600438"/>
              </a:xfrm>
              <a:prstGeom prst="rect">
                <a:avLst/>
              </a:prstGeom>
              <a:blipFill>
                <a:blip r:embed="rId3"/>
                <a:stretch>
                  <a:fillRect l="-360" t="-2381"/>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185504" y="5745335"/>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algn="ctr"/>
                <a14:m>
                  <m:oMath xmlns:m="http://schemas.openxmlformats.org/officeDocument/2006/math">
                    <m:acc>
                      <m:accPr>
                        <m:chr m:val="̂"/>
                        <m:ctrlPr>
                          <a:rPr lang="en-US" sz="1350" i="1" smtClean="0">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smtClean="0">
                                    <a:latin typeface="Cambria Math" panose="02040503050406030204" pitchFamily="18" charset="0"/>
                                    <a:ea typeface="Cambria Math" panose="02040503050406030204" pitchFamily="18" charset="0"/>
                                  </a:rPr>
                                </m:ctrlPr>
                              </m:sSubSupPr>
                              <m:e>
                                <m:r>
                                  <a:rPr lang="en-US" sz="1350" b="0" i="1" smtClean="0">
                                    <a:latin typeface="Cambria Math" panose="02040503050406030204" pitchFamily="18" charset="0"/>
                                    <a:ea typeface="Cambria Math" panose="02040503050406030204" pitchFamily="18" charset="0"/>
                                  </a:rPr>
                                  <m:t>𝑤</m:t>
                                </m:r>
                              </m:e>
                              <m:sub>
                                <m:r>
                                  <a:rPr lang="en-US" sz="1350" b="0" i="1" smtClean="0">
                                    <a:latin typeface="Cambria Math" panose="02040503050406030204" pitchFamily="18" charset="0"/>
                                    <a:ea typeface="Cambria Math" panose="02040503050406030204" pitchFamily="18" charset="0"/>
                                  </a:rPr>
                                  <m:t>𝑘</m:t>
                                </m:r>
                              </m:sub>
                              <m:sup>
                                <m:r>
                                  <a:rPr lang="en-US" sz="1350" b="0" i="1" smtClean="0">
                                    <a:latin typeface="Cambria Math" panose="02040503050406030204" pitchFamily="18" charset="0"/>
                                    <a:ea typeface="Cambria Math" panose="02040503050406030204" pitchFamily="18" charset="0"/>
                                  </a:rPr>
                                  <m:t>∗</m:t>
                                </m:r>
                              </m:sup>
                            </m:sSubSup>
                            <m:sSub>
                              <m:sSubPr>
                                <m:ctrlPr>
                                  <a:rPr lang="en-US" sz="1350" i="1">
                                    <a:latin typeface="Cambria Math" panose="02040503050406030204" pitchFamily="18" charset="0"/>
                                    <a:ea typeface="Cambria Math" panose="02040503050406030204" pitchFamily="18" charset="0"/>
                                  </a:rPr>
                                </m:ctrlPr>
                              </m:sSubPr>
                              <m:e>
                                <m:acc>
                                  <m:accPr>
                                    <m:chr m:val="̂"/>
                                    <m:ctrlPr>
                                      <a:rPr lang="en-US" sz="1350" i="1">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e>
                              <m:sub>
                                <m:r>
                                  <a:rPr lang="en-US" sz="135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e>
                        </m:nary>
                      </m:den>
                    </m:f>
                  </m:oMath>
                </a14:m>
                <a:r>
                  <a:rPr lang="en-US" sz="1350" dirty="0"/>
                  <a:t>, where</a:t>
                </a:r>
                <a:r>
                  <a:rPr lang="en-US" sz="135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r>
                          <a:rPr lang="en-US" sz="1350" i="1">
                            <a:latin typeface="Cambria Math" panose="02040503050406030204" pitchFamily="18" charset="0"/>
                            <a:ea typeface="Cambria Math" panose="02040503050406030204" pitchFamily="18" charset="0"/>
                          </a:rPr>
                          <m:t>1</m:t>
                        </m:r>
                      </m:num>
                      <m:den>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𝑆𝐸</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2</m:t>
                            </m:r>
                          </m:sup>
                        </m:sSubSup>
                        <m:r>
                          <a:rPr lang="en-US" sz="1350" i="1">
                            <a:latin typeface="Cambria Math" panose="02040503050406030204" pitchFamily="18" charset="0"/>
                            <a:ea typeface="Cambria Math" panose="02040503050406030204" pitchFamily="18" charset="0"/>
                          </a:rPr>
                          <m:t>+</m:t>
                        </m:r>
                        <m:sSup>
                          <m:sSupPr>
                            <m:ctrlPr>
                              <a:rPr lang="en-US" sz="1350" i="1">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den>
                    </m:f>
                  </m:oMath>
                </a14:m>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350" i="1" smtClean="0">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oMath>
                </a14:m>
                <a:r>
                  <a:rPr lang="en-US" sz="1350" i="1" dirty="0">
                    <a:latin typeface="Cambria Math" panose="02040503050406030204" pitchFamily="18" charset="0"/>
                    <a:ea typeface="Cambria Math" panose="02040503050406030204" pitchFamily="18" charset="0"/>
                  </a:rPr>
                  <a:t> </a:t>
                </a:r>
                <a:r>
                  <a:rPr lang="en-US" sz="1350" dirty="0"/>
                  <a:t>is the random-effects weight for the </a:t>
                </a:r>
                <a14:m>
                  <m:oMath xmlns:m="http://schemas.openxmlformats.org/officeDocument/2006/math">
                    <m:r>
                      <a:rPr lang="en-US" sz="1350" i="1">
                        <a:latin typeface="Cambria Math" panose="02040503050406030204" pitchFamily="18" charset="0"/>
                        <a:ea typeface="Cambria Math" panose="02040503050406030204" pitchFamily="18" charset="0"/>
                      </a:rPr>
                      <m:t>𝑘</m:t>
                    </m:r>
                  </m:oMath>
                </a14:m>
                <a:r>
                  <a:rPr lang="en-US" sz="1350" dirty="0"/>
                  <a:t>-</a:t>
                </a:r>
                <a:r>
                  <a:rPr lang="en-US" sz="1350" dirty="0" err="1"/>
                  <a:t>th</a:t>
                </a:r>
                <a:r>
                  <a:rPr lang="en-US" sz="1350" dirty="0"/>
                  <a:t> study</a:t>
                </a:r>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350" i="1" smtClean="0">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oMath>
                </a14:m>
                <a:r>
                  <a:rPr lang="en-US" sz="135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t="-20548" b="-2740"/>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451413" y="981519"/>
            <a:ext cx="8241174" cy="11734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451413" y="4572000"/>
            <a:ext cx="8241174" cy="42710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451413" y="2294079"/>
            <a:ext cx="8241174" cy="21084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367529"/>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690341"/>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𝐶</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𝑐</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𝑐</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690341"/>
                <a:ext cx="7085707" cy="784638"/>
              </a:xfrm>
              <a:prstGeom prst="rect">
                <a:avLst/>
              </a:prstGeom>
              <a:blipFill>
                <a:blip r:embed="rId2"/>
                <a:stretch>
                  <a:fillRect t="-93651" b="-1523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659703" y="1066290"/>
            <a:ext cx="7893987"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540315"/>
                <a:ext cx="7085707" cy="836576"/>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𝐶</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r>
                  <a:rPr lang="en-US" sz="1200" dirty="0">
                    <a:ea typeface="Cambria Math" panose="02040503050406030204" pitchFamily="18" charset="0"/>
                  </a:rPr>
                  <a:t>: mixture weight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a:rPr lang="en-US" sz="1200" b="0" i="1" smtClean="0">
                            <a:latin typeface="Cambria Math" panose="02040503050406030204" pitchFamily="18" charset="0"/>
                            <a:ea typeface="Cambria Math" panose="02040503050406030204" pitchFamily="18" charset="0"/>
                          </a:rPr>
                          <m:t>𝑐</m:t>
                        </m:r>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𝐶</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𝑐</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p>
              <a:p>
                <a:pPr marL="171450" indent="-171450">
                  <a:buFont typeface="Arial" panose="020B0604020202020204" pitchFamily="34" charset="0"/>
                  <a:buChar char="•"/>
                </a:pPr>
                <a:r>
                  <a:rPr lang="en-US" sz="1200" dirty="0">
                    <a:ea typeface="Cambria Math" panose="02040503050406030204" pitchFamily="18" charset="0"/>
                  </a:rPr>
                  <a:t>Why important? </a:t>
                </a:r>
                <a:r>
                  <a:rPr lang="en-US" sz="1200" b="1" dirty="0">
                    <a:ea typeface="Cambria Math" panose="02040503050406030204" pitchFamily="18" charset="0"/>
                  </a:rPr>
                  <a:t>Genetic architectures naturally have multiple classes of effects.</a:t>
                </a: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540315"/>
                <a:ext cx="7085707" cy="836576"/>
              </a:xfrm>
              <a:prstGeom prst="rect">
                <a:avLst/>
              </a:prstGeom>
              <a:blipFill>
                <a:blip r:embed="rId3"/>
                <a:stretch>
                  <a:fillRect t="-8955" b="-74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361527" y="4901008"/>
            <a:ext cx="6420946" cy="3852568"/>
          </a:xfrm>
          <a:prstGeom prst="rect">
            <a:avLst/>
          </a:prstGeom>
        </p:spPr>
      </p:pic>
      <p:sp>
        <p:nvSpPr>
          <p:cNvPr id="5" name="TextBox 4">
            <a:extLst>
              <a:ext uri="{FF2B5EF4-FFF2-40B4-BE49-F238E27FC236}">
                <a16:creationId xmlns:a16="http://schemas.microsoft.com/office/drawing/2014/main" id="{E84659BE-930D-39C8-F136-DB60FBD05B66}"/>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451413" y="981519"/>
            <a:ext cx="8241174" cy="12330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451413" y="4676173"/>
            <a:ext cx="8241174" cy="41761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451413" y="2465717"/>
            <a:ext cx="8241174" cy="19442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17999"/>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03633"/>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16519"/>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367607"/>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478034"/>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33638"/>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448251"/>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20753"/>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797957" y="4804378"/>
            <a:ext cx="5462838" cy="3277703"/>
          </a:xfrm>
          <a:prstGeom prst="rect">
            <a:avLst/>
          </a:prstGeom>
        </p:spPr>
      </p:pic>
      <p:sp>
        <p:nvSpPr>
          <p:cNvPr id="12" name="TextBox 11">
            <a:extLst>
              <a:ext uri="{FF2B5EF4-FFF2-40B4-BE49-F238E27FC236}">
                <a16:creationId xmlns:a16="http://schemas.microsoft.com/office/drawing/2014/main" id="{15BB7FFD-738F-F64B-6B63-48C129F0CE49}"/>
              </a:ext>
            </a:extLst>
          </p:cNvPr>
          <p:cNvSpPr txBox="1"/>
          <p:nvPr/>
        </p:nvSpPr>
        <p:spPr>
          <a:xfrm>
            <a:off x="1018519" y="7989647"/>
            <a:ext cx="7414017" cy="1015663"/>
          </a:xfrm>
          <a:prstGeom prst="rect">
            <a:avLst/>
          </a:prstGeom>
          <a:noFill/>
        </p:spPr>
        <p:txBody>
          <a:bodyPr wrap="none" rtlCol="0">
            <a:spAutoFit/>
          </a:bodyPr>
          <a:lstStyle/>
          <a:p>
            <a:r>
              <a:rPr lang="en-US" sz="1200" dirty="0"/>
              <a:t>• </a:t>
            </a:r>
            <a:r>
              <a:rPr lang="en-US" sz="1200" b="1" dirty="0"/>
              <a:t>Model Selection</a:t>
            </a:r>
            <a:r>
              <a:rPr lang="en-US" sz="1200" dirty="0"/>
              <a:t>: Posterior odds = Bayes Factor × Prior odds. With equal priors, BF directly gives model preference</a:t>
            </a:r>
          </a:p>
          <a:p>
            <a:r>
              <a:rPr lang="en-US" sz="1200" dirty="0"/>
              <a:t>• </a:t>
            </a:r>
            <a:r>
              <a:rPr lang="en-US" sz="1200" b="1" dirty="0"/>
              <a:t>Conjugate Case</a:t>
            </a:r>
            <a:r>
              <a:rPr lang="en-US" sz="1200" dirty="0"/>
              <a:t>: When prior and likelihood are conjugate, marginal likelihood has closed-form solution</a:t>
            </a:r>
          </a:p>
          <a:p>
            <a:r>
              <a:rPr lang="en-US" sz="1200" dirty="0"/>
              <a:t>• </a:t>
            </a:r>
            <a:r>
              <a:rPr lang="en-US" sz="1200" b="1" dirty="0"/>
              <a:t>Non-conjugate Case</a:t>
            </a:r>
            <a:r>
              <a:rPr lang="en-US" sz="1200" dirty="0"/>
              <a:t>: Requires numerical integration (grid methods, MCMC, variational Bayes, etc.)</a:t>
            </a:r>
          </a:p>
          <a:p>
            <a:r>
              <a:rPr lang="en-US" sz="1200" dirty="0"/>
              <a:t>• </a:t>
            </a:r>
            <a:r>
              <a:rPr lang="en-US" sz="1200" b="1" dirty="0"/>
              <a:t>Computational Challenge</a:t>
            </a:r>
            <a:r>
              <a:rPr lang="en-US" sz="1200" dirty="0"/>
              <a:t>: Real GWAS with millions of variants needs efficient approximation methods</a:t>
            </a:r>
          </a:p>
          <a:p>
            <a:endParaRPr lang="en-US" sz="1200" dirty="0"/>
          </a:p>
        </p:txBody>
      </p:sp>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2" cy="332421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3952679"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rcRect/>
          <a:stretch/>
        </p:blipFill>
        <p:spPr>
          <a:xfrm>
            <a:off x="545769" y="5108948"/>
            <a:ext cx="3154109"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83854" y="4609783"/>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77DB5D44-5A0D-56BC-081C-4F608E68D77E}"/>
                  </a:ext>
                </a:extLst>
              </p:cNvPr>
              <p:cNvSpPr txBox="1"/>
              <p:nvPr/>
            </p:nvSpPr>
            <p:spPr>
              <a:xfrm>
                <a:off x="3607904" y="5324148"/>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3607904" y="5324148"/>
                <a:ext cx="491865" cy="292003"/>
              </a:xfrm>
              <a:prstGeom prst="rect">
                <a:avLst/>
              </a:prstGeom>
              <a:blipFill>
                <a:blip r:embed="rId15"/>
                <a:stretch>
                  <a:fillRect l="-17500" t="-25000" b="-29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3D0324ED-E380-71E6-2021-1F82644C2BC2}"/>
                  </a:ext>
                </a:extLst>
              </p:cNvPr>
              <p:cNvSpPr txBox="1"/>
              <p:nvPr/>
            </p:nvSpPr>
            <p:spPr>
              <a:xfrm>
                <a:off x="2378791" y="7015870"/>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2378791" y="7015870"/>
                <a:ext cx="1883981" cy="751937"/>
              </a:xfrm>
              <a:prstGeom prst="rect">
                <a:avLst/>
              </a:prstGeom>
              <a:blipFill>
                <a:blip r:embed="rId16"/>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F62C2997-A0A9-F8B6-7250-2C87F03C19A5}"/>
              </a:ext>
            </a:extLst>
          </p:cNvPr>
          <p:cNvSpPr/>
          <p:nvPr/>
        </p:nvSpPr>
        <p:spPr>
          <a:xfrm>
            <a:off x="4729951" y="4527358"/>
            <a:ext cx="4011597" cy="38279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C3358F90-4806-3492-54A3-C4DE8BA3817D}"/>
                  </a:ext>
                </a:extLst>
              </p:cNvPr>
              <p:cNvSpPr txBox="1"/>
              <p:nvPr/>
            </p:nvSpPr>
            <p:spPr>
              <a:xfrm>
                <a:off x="5753517" y="5253947"/>
                <a:ext cx="2667525" cy="1034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𝑐𝑜𝑠</m:t>
                          </m:r>
                          <m:r>
                            <a:rPr lang="en-US" i="1">
                              <a:latin typeface="Cambria Math" panose="02040503050406030204" pitchFamily="18" charset="0"/>
                              <a:ea typeface="Cambria Math" panose="02040503050406030204" pitchFamily="18" charset="0"/>
                            </a:rPr>
                            <m:t>𝜃</m:t>
                          </m:r>
                        </m:num>
                        <m:den>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i="1">
                                  <a:latin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den>
                      </m:f>
                    </m:oMath>
                  </m:oMathPara>
                </a14:m>
                <a:endParaRPr lang="en-US" dirty="0"/>
              </a:p>
            </p:txBody>
          </p:sp>
        </mc:Choice>
        <mc:Fallback>
          <p:sp>
            <p:nvSpPr>
              <p:cNvPr id="44" name="TextBox 43">
                <a:extLst>
                  <a:ext uri="{FF2B5EF4-FFF2-40B4-BE49-F238E27FC236}">
                    <a16:creationId xmlns:a16="http://schemas.microsoft.com/office/drawing/2014/main" id="{C3358F90-4806-3492-54A3-C4DE8BA3817D}"/>
                  </a:ext>
                </a:extLst>
              </p:cNvPr>
              <p:cNvSpPr txBox="1">
                <a:spLocks noRot="1" noChangeAspect="1" noMove="1" noResize="1" noEditPoints="1" noAdjustHandles="1" noChangeArrowheads="1" noChangeShapeType="1" noTextEdit="1"/>
              </p:cNvSpPr>
              <p:nvPr/>
            </p:nvSpPr>
            <p:spPr>
              <a:xfrm>
                <a:off x="5753517" y="5253947"/>
                <a:ext cx="2667525" cy="1034322"/>
              </a:xfrm>
              <a:prstGeom prst="rect">
                <a:avLst/>
              </a:prstGeom>
              <a:blipFill>
                <a:blip r:embed="rId24"/>
                <a:stretch>
                  <a:fillRect b="-2410"/>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FDF012A9-07C3-1E03-886A-F5C0C0EB181B}"/>
              </a:ext>
            </a:extLst>
          </p:cNvPr>
          <p:cNvSpPr txBox="1"/>
          <p:nvPr/>
        </p:nvSpPr>
        <p:spPr>
          <a:xfrm>
            <a:off x="4795677" y="4602328"/>
            <a:ext cx="4015980" cy="375521"/>
          </a:xfrm>
          <a:prstGeom prst="rect">
            <a:avLst/>
          </a:prstGeom>
          <a:noFill/>
        </p:spPr>
        <p:txBody>
          <a:bodyPr wrap="square" rtlCol="0" anchor="ctr">
            <a:spAutoFit/>
          </a:bodyPr>
          <a:lstStyle/>
          <a:p>
            <a:pPr algn="ctr"/>
            <a:r>
              <a:rPr lang="en-US" b="1" dirty="0"/>
              <a:t>Geometry Intuition</a:t>
            </a:r>
          </a:p>
        </p:txBody>
      </p: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FC40412A-7D41-5AF2-B56B-D63B1183AE3C}"/>
                  </a:ext>
                </a:extLst>
              </p:cNvPr>
              <p:cNvSpPr txBox="1"/>
              <p:nvPr/>
            </p:nvSpPr>
            <p:spPr>
              <a:xfrm>
                <a:off x="4926015" y="6534774"/>
                <a:ext cx="3755452" cy="15091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𝑗</m:t>
                        </m:r>
                      </m:sub>
                      <m:sup>
                        <m:r>
                          <a:rPr lang="en-US" sz="1400" i="1">
                            <a:latin typeface="Cambria Math" panose="02040503050406030204" pitchFamily="18" charset="0"/>
                          </a:rPr>
                          <m:t>𝑇</m:t>
                        </m:r>
                      </m:sup>
                    </m:sSubSup>
                    <m:r>
                      <a:rPr lang="en-US" sz="1400" i="1">
                        <a:latin typeface="Cambria Math" panose="02040503050406030204" pitchFamily="18" charset="0"/>
                      </a:rPr>
                      <m:t>𝑌</m:t>
                    </m:r>
                  </m:oMath>
                </a14:m>
                <a:r>
                  <a:rPr lang="en-US" sz="1400" dirty="0"/>
                  <a:t>: inner product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𝑗</m:t>
                        </m:r>
                      </m:sub>
                    </m:sSub>
                  </m:oMath>
                </a14:m>
                <a:r>
                  <a:rPr lang="en-US" sz="1400" dirty="0"/>
                  <a:t> and </a:t>
                </a:r>
                <a14:m>
                  <m:oMath xmlns:m="http://schemas.openxmlformats.org/officeDocument/2006/math">
                    <m:r>
                      <m:rPr>
                        <m:sty m:val="p"/>
                      </m:rPr>
                      <a:rPr lang="en-US" sz="1400" b="0" i="0" smtClean="0">
                        <a:latin typeface="Cambria Math" panose="02040503050406030204" pitchFamily="18" charset="0"/>
                      </a:rPr>
                      <m:t>Y</m:t>
                    </m:r>
                  </m:oMath>
                </a14:m>
                <a:endParaRPr lang="en-US" sz="1400" b="0" dirty="0"/>
              </a:p>
              <a:p>
                <a:pPr marL="742950" lvl="1" indent="-285750">
                  <a:buFont typeface="Arial" panose="020B0604020202020204" pitchFamily="34" charset="0"/>
                  <a:buChar char="•"/>
                </a:pPr>
                <a:r>
                  <a:rPr lang="en-US" sz="1400" b="0" dirty="0"/>
                  <a:t>Describes how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𝑗</m:t>
                        </m:r>
                      </m:sub>
                    </m:sSub>
                  </m:oMath>
                </a14:m>
                <a:r>
                  <a:rPr lang="en-US" sz="1400" dirty="0"/>
                  <a:t> and </a:t>
                </a:r>
                <a14:m>
                  <m:oMath xmlns:m="http://schemas.openxmlformats.org/officeDocument/2006/math">
                    <m:r>
                      <m:rPr>
                        <m:sty m:val="p"/>
                      </m:rPr>
                      <a:rPr lang="en-US" sz="1400">
                        <a:latin typeface="Cambria Math" panose="02040503050406030204" pitchFamily="18" charset="0"/>
                      </a:rPr>
                      <m:t>Y</m:t>
                    </m:r>
                  </m:oMath>
                </a14:m>
                <a:r>
                  <a:rPr lang="en-US" sz="1400" dirty="0"/>
                  <a:t> align</a:t>
                </a:r>
              </a:p>
              <a:p>
                <a:pPr marL="742950" lvl="1" indent="-285750">
                  <a:buFont typeface="Arial" panose="020B0604020202020204" pitchFamily="34" charset="0"/>
                  <a:buChar char="•"/>
                </a:pPr>
                <a:r>
                  <a:rPr lang="en-US" sz="1400" b="0" dirty="0"/>
                  <a:t>Project </a:t>
                </a:r>
                <a14:m>
                  <m:oMath xmlns:m="http://schemas.openxmlformats.org/officeDocument/2006/math">
                    <m:r>
                      <m:rPr>
                        <m:sty m:val="p"/>
                      </m:rPr>
                      <a:rPr lang="en-US" sz="1400">
                        <a:latin typeface="Cambria Math" panose="02040503050406030204" pitchFamily="18" charset="0"/>
                      </a:rPr>
                      <m:t>Y</m:t>
                    </m:r>
                  </m:oMath>
                </a14:m>
                <a:r>
                  <a:rPr lang="en-US" sz="1400" b="0" dirty="0"/>
                  <a:t> to the direction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𝑗</m:t>
                        </m:r>
                      </m:sub>
                    </m:sSub>
                  </m:oMath>
                </a14:m>
                <a:endParaRPr lang="en-US" sz="1400" b="0" dirty="0"/>
              </a:p>
              <a:p>
                <a:pPr marL="285750" indent="-285750">
                  <a:buFont typeface="Arial" panose="020B0604020202020204" pitchFamily="34" charset="0"/>
                  <a:buChar char="•"/>
                </a:pPr>
                <a14:m>
                  <m:oMath xmlns:m="http://schemas.openxmlformats.org/officeDocument/2006/math">
                    <m:sSubSup>
                      <m:sSubSupPr>
                        <m:ctrlPr>
                          <a:rPr lang="en-US" sz="1400" i="1">
                            <a:latin typeface="Cambria Math" panose="02040503050406030204" pitchFamily="18" charset="0"/>
                          </a:rPr>
                        </m:ctrlPr>
                      </m:sSubSupPr>
                      <m:e>
                        <m:r>
                          <a:rPr lang="en-US" sz="1400" i="1">
                            <a:latin typeface="Cambria Math" panose="02040503050406030204" pitchFamily="18" charset="0"/>
                          </a:rPr>
                          <m:t>𝑋</m:t>
                        </m:r>
                      </m:e>
                      <m:sub>
                        <m:r>
                          <a:rPr lang="en-US" sz="1400" i="1">
                            <a:latin typeface="Cambria Math" panose="02040503050406030204" pitchFamily="18" charset="0"/>
                          </a:rPr>
                          <m:t>𝑗</m:t>
                        </m:r>
                      </m:sub>
                      <m:sup>
                        <m:r>
                          <a:rPr lang="en-US" sz="1400" i="1">
                            <a:latin typeface="Cambria Math" panose="02040503050406030204" pitchFamily="18" charset="0"/>
                          </a:rPr>
                          <m:t>𝑇</m:t>
                        </m:r>
                      </m:sup>
                    </m:sSubSup>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𝑗</m:t>
                        </m:r>
                      </m:sub>
                    </m:sSub>
                  </m:oMath>
                </a14:m>
                <a:r>
                  <a:rPr lang="en-US" sz="1400" b="0" dirty="0"/>
                  <a:t>: squared length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𝑗</m:t>
                        </m:r>
                      </m:sub>
                    </m:sSub>
                  </m:oMath>
                </a14:m>
                <a:endParaRPr lang="en-US" sz="1400" b="0" dirty="0"/>
              </a:p>
              <a:p>
                <a:pPr marL="742950" lvl="1" indent="-285750">
                  <a:buFont typeface="Arial" panose="020B0604020202020204" pitchFamily="34" charset="0"/>
                  <a:buChar char="•"/>
                </a:pPr>
                <a:r>
                  <a:rPr lang="en-US" sz="1400" dirty="0"/>
                  <a:t>Scale so that it is independence of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m:t>
                        </m:r>
                        <m:r>
                          <a:rPr lang="en-US" sz="1400" i="1">
                            <a:latin typeface="Cambria Math" panose="02040503050406030204" pitchFamily="18" charset="0"/>
                          </a:rPr>
                          <m:t>𝑋</m:t>
                        </m:r>
                      </m:e>
                      <m:sub>
                        <m:r>
                          <a:rPr lang="en-US" sz="1400" i="1">
                            <a:latin typeface="Cambria Math" panose="02040503050406030204" pitchFamily="18" charset="0"/>
                          </a:rPr>
                          <m:t>𝑗</m:t>
                        </m:r>
                      </m:sub>
                    </m:sSub>
                    <m:r>
                      <a:rPr lang="en-US" sz="1400" b="0" i="1" smtClean="0">
                        <a:latin typeface="Cambria Math" panose="02040503050406030204" pitchFamily="18" charset="0"/>
                      </a:rPr>
                      <m:t>|</m:t>
                    </m:r>
                  </m:oMath>
                </a14:m>
                <a:endParaRPr lang="en-US" sz="1400" b="0" dirty="0"/>
              </a:p>
              <a:p>
                <a:pPr marL="285750" indent="-285750">
                  <a:buFont typeface="Arial" panose="020B0604020202020204" pitchFamily="34" charset="0"/>
                  <a:buChar char="•"/>
                </a:pPr>
                <a:endParaRPr lang="en-US" sz="1400" dirty="0"/>
              </a:p>
            </p:txBody>
          </p:sp>
        </mc:Choice>
        <mc:Fallback>
          <p:sp>
            <p:nvSpPr>
              <p:cNvPr id="66" name="TextBox 65">
                <a:extLst>
                  <a:ext uri="{FF2B5EF4-FFF2-40B4-BE49-F238E27FC236}">
                    <a16:creationId xmlns:a16="http://schemas.microsoft.com/office/drawing/2014/main" id="{FC40412A-7D41-5AF2-B56B-D63B1183AE3C}"/>
                  </a:ext>
                </a:extLst>
              </p:cNvPr>
              <p:cNvSpPr txBox="1">
                <a:spLocks noRot="1" noChangeAspect="1" noMove="1" noResize="1" noEditPoints="1" noAdjustHandles="1" noChangeArrowheads="1" noChangeShapeType="1" noTextEdit="1"/>
              </p:cNvSpPr>
              <p:nvPr/>
            </p:nvSpPr>
            <p:spPr>
              <a:xfrm>
                <a:off x="4926015" y="6534774"/>
                <a:ext cx="3755452" cy="1509131"/>
              </a:xfrm>
              <a:prstGeom prst="rect">
                <a:avLst/>
              </a:prstGeom>
              <a:blipFill>
                <a:blip r:embed="rId25"/>
                <a:stretch>
                  <a:fillRect l="-337"/>
                </a:stretch>
              </a:blipFill>
            </p:spPr>
            <p:txBody>
              <a:bodyPr/>
              <a:lstStyle/>
              <a:p>
                <a:r>
                  <a:rPr lang="en-US">
                    <a:noFill/>
                  </a:rPr>
                  <a:t> </a:t>
                </a:r>
              </a:p>
            </p:txBody>
          </p:sp>
        </mc:Fallback>
      </mc:AlternateContent>
      <p:cxnSp>
        <p:nvCxnSpPr>
          <p:cNvPr id="69" name="Straight Arrow Connector 68">
            <a:extLst>
              <a:ext uri="{FF2B5EF4-FFF2-40B4-BE49-F238E27FC236}">
                <a16:creationId xmlns:a16="http://schemas.microsoft.com/office/drawing/2014/main" id="{42F9C937-8ACB-EFF1-5234-561D58601F5A}"/>
              </a:ext>
            </a:extLst>
          </p:cNvPr>
          <p:cNvCxnSpPr/>
          <p:nvPr/>
        </p:nvCxnSpPr>
        <p:spPr>
          <a:xfrm>
            <a:off x="4910979" y="6128679"/>
            <a:ext cx="709703"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359F98A-FFAF-D9A6-2FC0-1C1D521F1FE8}"/>
              </a:ext>
            </a:extLst>
          </p:cNvPr>
          <p:cNvCxnSpPr>
            <a:cxnSpLocks/>
          </p:cNvCxnSpPr>
          <p:nvPr/>
        </p:nvCxnSpPr>
        <p:spPr>
          <a:xfrm flipV="1">
            <a:off x="4910979" y="5515658"/>
            <a:ext cx="421269" cy="613020"/>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7E9E03C-C71E-909E-E174-3E4618C837DD}"/>
              </a:ext>
            </a:extLst>
          </p:cNvPr>
          <p:cNvCxnSpPr>
            <a:cxnSpLocks/>
          </p:cNvCxnSpPr>
          <p:nvPr/>
        </p:nvCxnSpPr>
        <p:spPr>
          <a:xfrm>
            <a:off x="5332248" y="5515658"/>
            <a:ext cx="0" cy="613021"/>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D45F24C0-3EAB-B88F-E098-21366BA96AB5}"/>
                  </a:ext>
                </a:extLst>
              </p:cNvPr>
              <p:cNvSpPr txBox="1"/>
              <p:nvPr/>
            </p:nvSpPr>
            <p:spPr>
              <a:xfrm>
                <a:off x="4895418" y="5898734"/>
                <a:ext cx="35683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𝜃</m:t>
                      </m:r>
                    </m:oMath>
                  </m:oMathPara>
                </a14:m>
                <a:endParaRPr lang="en-US" sz="1200" dirty="0"/>
              </a:p>
            </p:txBody>
          </p:sp>
        </mc:Choice>
        <mc:Fallback>
          <p:sp>
            <p:nvSpPr>
              <p:cNvPr id="78" name="TextBox 77">
                <a:extLst>
                  <a:ext uri="{FF2B5EF4-FFF2-40B4-BE49-F238E27FC236}">
                    <a16:creationId xmlns:a16="http://schemas.microsoft.com/office/drawing/2014/main" id="{D45F24C0-3EAB-B88F-E098-21366BA96AB5}"/>
                  </a:ext>
                </a:extLst>
              </p:cNvPr>
              <p:cNvSpPr txBox="1">
                <a:spLocks noRot="1" noChangeAspect="1" noMove="1" noResize="1" noEditPoints="1" noAdjustHandles="1" noChangeArrowheads="1" noChangeShapeType="1" noTextEdit="1"/>
              </p:cNvSpPr>
              <p:nvPr/>
            </p:nvSpPr>
            <p:spPr>
              <a:xfrm>
                <a:off x="4895418" y="5898734"/>
                <a:ext cx="356839" cy="276999"/>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8A612C81-7C17-AD53-17E3-8A742D10E09E}"/>
                  </a:ext>
                </a:extLst>
              </p:cNvPr>
              <p:cNvSpPr txBox="1"/>
              <p:nvPr/>
            </p:nvSpPr>
            <p:spPr>
              <a:xfrm>
                <a:off x="5523823" y="6037233"/>
                <a:ext cx="381000" cy="2752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050" b="1" i="1" smtClean="0">
                              <a:solidFill>
                                <a:schemeClr val="accent6">
                                  <a:lumMod val="50000"/>
                                </a:schemeClr>
                              </a:solidFill>
                              <a:latin typeface="Cambria Math" panose="02040503050406030204" pitchFamily="18" charset="0"/>
                            </a:rPr>
                          </m:ctrlPr>
                        </m:sSubPr>
                        <m:e>
                          <m:r>
                            <a:rPr lang="en-US" sz="1050" b="1" i="1">
                              <a:solidFill>
                                <a:schemeClr val="accent6">
                                  <a:lumMod val="50000"/>
                                </a:schemeClr>
                              </a:solidFill>
                              <a:latin typeface="Cambria Math" panose="02040503050406030204" pitchFamily="18" charset="0"/>
                            </a:rPr>
                            <m:t>𝑿</m:t>
                          </m:r>
                        </m:e>
                        <m:sub>
                          <m:r>
                            <a:rPr lang="en-US" sz="1050" b="1" i="1">
                              <a:solidFill>
                                <a:schemeClr val="accent6">
                                  <a:lumMod val="50000"/>
                                </a:schemeClr>
                              </a:solidFill>
                              <a:latin typeface="Cambria Math" panose="02040503050406030204" pitchFamily="18" charset="0"/>
                            </a:rPr>
                            <m:t>𝒋</m:t>
                          </m:r>
                        </m:sub>
                      </m:sSub>
                    </m:oMath>
                  </m:oMathPara>
                </a14:m>
                <a:endParaRPr lang="en-US" sz="1050" b="1" dirty="0">
                  <a:solidFill>
                    <a:schemeClr val="accent6">
                      <a:lumMod val="50000"/>
                    </a:schemeClr>
                  </a:solidFill>
                </a:endParaRPr>
              </a:p>
            </p:txBody>
          </p:sp>
        </mc:Choice>
        <mc:Fallback>
          <p:sp>
            <p:nvSpPr>
              <p:cNvPr id="80" name="TextBox 79">
                <a:extLst>
                  <a:ext uri="{FF2B5EF4-FFF2-40B4-BE49-F238E27FC236}">
                    <a16:creationId xmlns:a16="http://schemas.microsoft.com/office/drawing/2014/main" id="{8A612C81-7C17-AD53-17E3-8A742D10E09E}"/>
                  </a:ext>
                </a:extLst>
              </p:cNvPr>
              <p:cNvSpPr txBox="1">
                <a:spLocks noRot="1" noChangeAspect="1" noMove="1" noResize="1" noEditPoints="1" noAdjustHandles="1" noChangeArrowheads="1" noChangeShapeType="1" noTextEdit="1"/>
              </p:cNvSpPr>
              <p:nvPr/>
            </p:nvSpPr>
            <p:spPr>
              <a:xfrm>
                <a:off x="5523823" y="6037233"/>
                <a:ext cx="381000" cy="275204"/>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1AD46E0F-8A82-50D3-8A3D-5C4B260DEB3F}"/>
                  </a:ext>
                </a:extLst>
              </p:cNvPr>
              <p:cNvSpPr txBox="1"/>
              <p:nvPr/>
            </p:nvSpPr>
            <p:spPr>
              <a:xfrm>
                <a:off x="4991244" y="5336896"/>
                <a:ext cx="381000" cy="253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050" b="1" i="1" smtClean="0">
                          <a:solidFill>
                            <a:schemeClr val="accent2">
                              <a:lumMod val="50000"/>
                            </a:schemeClr>
                          </a:solidFill>
                          <a:latin typeface="Cambria Math" panose="02040503050406030204" pitchFamily="18" charset="0"/>
                        </a:rPr>
                        <m:t>𝒀</m:t>
                      </m:r>
                    </m:oMath>
                  </m:oMathPara>
                </a14:m>
                <a:endParaRPr lang="en-US" sz="1050" b="1" dirty="0">
                  <a:solidFill>
                    <a:schemeClr val="accent6">
                      <a:lumMod val="50000"/>
                    </a:schemeClr>
                  </a:solidFill>
                </a:endParaRPr>
              </a:p>
            </p:txBody>
          </p:sp>
        </mc:Choice>
        <mc:Fallback>
          <p:sp>
            <p:nvSpPr>
              <p:cNvPr id="81" name="TextBox 80">
                <a:extLst>
                  <a:ext uri="{FF2B5EF4-FFF2-40B4-BE49-F238E27FC236}">
                    <a16:creationId xmlns:a16="http://schemas.microsoft.com/office/drawing/2014/main" id="{1AD46E0F-8A82-50D3-8A3D-5C4B260DEB3F}"/>
                  </a:ext>
                </a:extLst>
              </p:cNvPr>
              <p:cNvSpPr txBox="1">
                <a:spLocks noRot="1" noChangeAspect="1" noMove="1" noResize="1" noEditPoints="1" noAdjustHandles="1" noChangeArrowheads="1" noChangeShapeType="1" noTextEdit="1"/>
              </p:cNvSpPr>
              <p:nvPr/>
            </p:nvSpPr>
            <p:spPr>
              <a:xfrm>
                <a:off x="4991244" y="5336896"/>
                <a:ext cx="381000" cy="253916"/>
              </a:xfrm>
              <a:prstGeom prst="rect">
                <a:avLst/>
              </a:prstGeom>
              <a:blipFill>
                <a:blip r:embed="rId2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p:sp>
        <p:nvSpPr>
          <p:cNvPr id="7" name="Rounded Rectangle 6">
            <a:extLst>
              <a:ext uri="{FF2B5EF4-FFF2-40B4-BE49-F238E27FC236}">
                <a16:creationId xmlns:a16="http://schemas.microsoft.com/office/drawing/2014/main" id="{4E7B7929-E409-A0DF-DCA1-6145EFC2A34E}"/>
              </a:ext>
            </a:extLst>
          </p:cNvPr>
          <p:cNvSpPr/>
          <p:nvPr/>
        </p:nvSpPr>
        <p:spPr>
          <a:xfrm>
            <a:off x="389741" y="5192851"/>
            <a:ext cx="8364513" cy="210918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What is Odds?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469889F-61E8-0901-763A-AD367CAA7B3F}"/>
                  </a:ext>
                </a:extLst>
              </p:cNvPr>
              <p:cNvSpPr txBox="1"/>
              <p:nvPr/>
            </p:nvSpPr>
            <p:spPr>
              <a:xfrm>
                <a:off x="602484" y="7814248"/>
                <a:ext cx="7896747" cy="95461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400" i="1" smtClean="0">
                        <a:latin typeface="Cambria Math" panose="02040503050406030204" pitchFamily="18" charset="0"/>
                      </a:rPr>
                      <m:t>𝑂𝑑𝑑𝑠</m:t>
                    </m:r>
                    <m:r>
                      <a:rPr lang="en-US" sz="1400" i="1" smtClean="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𝑝</m:t>
                        </m:r>
                      </m:num>
                      <m:den>
                        <m:r>
                          <a:rPr lang="en-US" sz="1400" i="1">
                            <a:latin typeface="Cambria Math" panose="02040503050406030204" pitchFamily="18" charset="0"/>
                          </a:rPr>
                          <m:t>1−</m:t>
                        </m:r>
                        <m:r>
                          <a:rPr lang="en-US" sz="1400" i="1">
                            <a:latin typeface="Cambria Math" panose="02040503050406030204" pitchFamily="18" charset="0"/>
                          </a:rPr>
                          <m:t>𝑝</m:t>
                        </m:r>
                      </m:den>
                    </m:f>
                  </m:oMath>
                </a14:m>
                <a:endParaRPr lang="en-US" sz="1400" dirty="0">
                  <a:solidFill>
                    <a:schemeClr val="tx1"/>
                  </a:solidFill>
                </a:endParaRPr>
              </a:p>
              <a:p>
                <a:pPr marL="171450" indent="-171450">
                  <a:buFont typeface="Arial" panose="020B0604020202020204" pitchFamily="34" charset="0"/>
                  <a:buChar char="•"/>
                </a:pPr>
                <a:r>
                  <a:rPr lang="en-US" sz="1400" dirty="0"/>
                  <a:t>Odds tells you "how many times more likely something is to happen compared to not happen.”</a:t>
                </a:r>
              </a:p>
              <a:p>
                <a:pPr marL="171450" indent="-171450">
                  <a:buFont typeface="Arial" panose="020B0604020202020204" pitchFamily="34" charset="0"/>
                  <a:buChar char="•"/>
                </a:pPr>
                <a:r>
                  <a:rPr lang="en-US" sz="1400" dirty="0"/>
                  <a:t>In the contingency table above,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00</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0</m:t>
                            </m:r>
                          </m:sub>
                        </m:sSub>
                      </m:den>
                    </m:f>
                  </m:oMath>
                </a14:m>
                <a:r>
                  <a:rPr lang="en-US" sz="1400" dirty="0"/>
                  <a:t> is the odds for variable2=0,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m:t>
                            </m:r>
                            <m:r>
                              <a:rPr lang="en-US" sz="1400" b="0" i="1" smtClean="0">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1</m:t>
                            </m:r>
                          </m:sub>
                        </m:sSub>
                      </m:den>
                    </m:f>
                  </m:oMath>
                </a14:m>
                <a:r>
                  <a:rPr lang="en-US" sz="1400" dirty="0"/>
                  <a:t> is the odds for variable2=1</a:t>
                </a:r>
              </a:p>
            </p:txBody>
          </p:sp>
        </mc:Choice>
        <mc:Fallback xmlns="">
          <p:sp>
            <p:nvSpPr>
              <p:cNvPr id="27" name="TextBox 26">
                <a:extLst>
                  <a:ext uri="{FF2B5EF4-FFF2-40B4-BE49-F238E27FC236}">
                    <a16:creationId xmlns:a16="http://schemas.microsoft.com/office/drawing/2014/main" id="{8469889F-61E8-0901-763A-AD367CAA7B3F}"/>
                  </a:ext>
                </a:extLst>
              </p:cNvPr>
              <p:cNvSpPr txBox="1">
                <a:spLocks noRot="1" noChangeAspect="1" noMove="1" noResize="1" noEditPoints="1" noAdjustHandles="1" noChangeArrowheads="1" noChangeShapeType="1" noTextEdit="1"/>
              </p:cNvSpPr>
              <p:nvPr/>
            </p:nvSpPr>
            <p:spPr>
              <a:xfrm>
                <a:off x="602484" y="7814248"/>
                <a:ext cx="7896747" cy="954613"/>
              </a:xfrm>
              <a:prstGeom prst="rect">
                <a:avLst/>
              </a:prstGeom>
              <a:blipFill>
                <a:blip r:embed="rId3"/>
                <a:stretch>
                  <a:fillRect l="-161"/>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9466BCF6-0ABE-19CE-C891-2CD4B87D27B8}"/>
              </a:ext>
            </a:extLst>
          </p:cNvPr>
          <p:cNvSpPr/>
          <p:nvPr/>
        </p:nvSpPr>
        <p:spPr>
          <a:xfrm>
            <a:off x="389743" y="2289948"/>
            <a:ext cx="8364512" cy="271108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TextBox 3">
            <a:extLst>
              <a:ext uri="{FF2B5EF4-FFF2-40B4-BE49-F238E27FC236}">
                <a16:creationId xmlns:a16="http://schemas.microsoft.com/office/drawing/2014/main" id="{DBBCF240-08CB-1478-11FF-11AA52997C6A}"/>
              </a:ext>
            </a:extLst>
          </p:cNvPr>
          <p:cNvSpPr txBox="1"/>
          <p:nvPr/>
        </p:nvSpPr>
        <p:spPr>
          <a:xfrm>
            <a:off x="1501658" y="598084"/>
            <a:ext cx="6525376" cy="307777"/>
          </a:xfrm>
          <a:prstGeom prst="rect">
            <a:avLst/>
          </a:prstGeom>
          <a:noFill/>
        </p:spPr>
        <p:txBody>
          <a:bodyPr wrap="none" rtlCol="0">
            <a:spAutoFit/>
          </a:bodyPr>
          <a:lstStyle/>
          <a:p>
            <a:pPr algn="ctr"/>
            <a:r>
              <a:rPr lang="en-US" sz="1400" dirty="0"/>
              <a:t>Odds ratio measures how strongly two </a:t>
            </a:r>
            <a:r>
              <a:rPr lang="en-US" sz="1400" b="1" dirty="0"/>
              <a:t>binary variables</a:t>
            </a:r>
            <a:r>
              <a:rPr lang="en-US" sz="1400" dirty="0"/>
              <a:t> are associated with each other.</a:t>
            </a:r>
          </a:p>
        </p:txBody>
      </p:sp>
      <p:sp>
        <p:nvSpPr>
          <p:cNvPr id="5" name="Rounded Rectangle 4">
            <a:extLst>
              <a:ext uri="{FF2B5EF4-FFF2-40B4-BE49-F238E27FC236}">
                <a16:creationId xmlns:a16="http://schemas.microsoft.com/office/drawing/2014/main" id="{69569B1B-DC25-F8E5-88CA-B42FE243F4C8}"/>
              </a:ext>
            </a:extLst>
          </p:cNvPr>
          <p:cNvSpPr/>
          <p:nvPr/>
        </p:nvSpPr>
        <p:spPr>
          <a:xfrm>
            <a:off x="389743" y="915521"/>
            <a:ext cx="8364512" cy="12041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r>
              <a:rPr lang="en-US" sz="1400" dirty="0">
                <a:solidFill>
                  <a:schemeClr val="tx1"/>
                </a:solidFill>
              </a:rPr>
              <a:t>Assume that we have two binary (0 or 1) variables, are they associated with each other?</a:t>
            </a:r>
          </a:p>
          <a:p>
            <a:endParaRPr lang="en-US" sz="1400" dirty="0">
              <a:solidFill>
                <a:schemeClr val="tx1"/>
              </a:solidFill>
            </a:endParaRPr>
          </a:p>
          <a:p>
            <a:r>
              <a:rPr lang="en-US" sz="1400" dirty="0">
                <a:solidFill>
                  <a:schemeClr val="tx1"/>
                </a:solidFill>
              </a:rPr>
              <a:t>In other words, if I see 1 for the first variable, am I more likely to see 1 for the second variable?</a:t>
            </a:r>
          </a:p>
        </p:txBody>
      </p:sp>
      <p:sp>
        <p:nvSpPr>
          <p:cNvPr id="8" name="TextBox 7">
            <a:extLst>
              <a:ext uri="{FF2B5EF4-FFF2-40B4-BE49-F238E27FC236}">
                <a16:creationId xmlns:a16="http://schemas.microsoft.com/office/drawing/2014/main" id="{1ACB1B06-841F-6B36-25A8-F156B379149A}"/>
              </a:ext>
            </a:extLst>
          </p:cNvPr>
          <p:cNvSpPr txBox="1"/>
          <p:nvPr/>
        </p:nvSpPr>
        <p:spPr>
          <a:xfrm>
            <a:off x="3612247" y="2325469"/>
            <a:ext cx="1919500" cy="369332"/>
          </a:xfrm>
          <a:prstGeom prst="rect">
            <a:avLst/>
          </a:prstGeom>
          <a:noFill/>
        </p:spPr>
        <p:txBody>
          <a:bodyPr wrap="none" rtlCol="0">
            <a:spAutoFit/>
          </a:bodyPr>
          <a:lstStyle/>
          <a:p>
            <a:r>
              <a:rPr lang="en-US" b="1" dirty="0"/>
              <a:t>Contingency Table</a:t>
            </a:r>
          </a:p>
        </p:txBody>
      </p:sp>
      <p:sp>
        <p:nvSpPr>
          <p:cNvPr id="10" name="TextBox 9">
            <a:extLst>
              <a:ext uri="{FF2B5EF4-FFF2-40B4-BE49-F238E27FC236}">
                <a16:creationId xmlns:a16="http://schemas.microsoft.com/office/drawing/2014/main" id="{061F024B-036C-706C-B52C-98F3D5C99AAF}"/>
              </a:ext>
            </a:extLst>
          </p:cNvPr>
          <p:cNvSpPr txBox="1"/>
          <p:nvPr/>
        </p:nvSpPr>
        <p:spPr>
          <a:xfrm>
            <a:off x="4044929" y="962067"/>
            <a:ext cx="1054135" cy="369332"/>
          </a:xfrm>
          <a:prstGeom prst="rect">
            <a:avLst/>
          </a:prstGeom>
          <a:noFill/>
        </p:spPr>
        <p:txBody>
          <a:bodyPr wrap="none" rtlCol="0">
            <a:spAutoFit/>
          </a:bodyPr>
          <a:lstStyle/>
          <a:p>
            <a:r>
              <a:rPr lang="en-US" b="1" dirty="0"/>
              <a:t>Question</a:t>
            </a:r>
            <a:endParaRPr lang="en-US" dirty="0"/>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00</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10</m:t>
                                    </m:r>
                                  </m:sub>
                                </m:sSub>
                              </m:oMath>
                            </m:oMathPara>
                          </a14:m>
                          <a:endParaRPr lang="en-US" dirty="0"/>
                        </a:p>
                      </a:txBody>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m:oMathPara>
                          </a14:m>
                          <a:endParaRPr lang="en-US" dirty="0"/>
                        </a:p>
                      </a:txBody>
                      <a:tcPr/>
                    </a:tc>
                    <a:extLst>
                      <a:ext uri="{0D108BD9-81ED-4DB2-BD59-A6C34878D82A}">
                        <a16:rowId xmlns:a16="http://schemas.microsoft.com/office/drawing/2014/main" val="3901364977"/>
                      </a:ext>
                    </a:extLst>
                  </a:tr>
                </a:tbl>
              </a:graphicData>
            </a:graphic>
          </p:graphicFrame>
        </mc:Choice>
        <mc:Fallback xmlns="">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endParaRPr lang="en-US"/>
                        </a:p>
                      </a:txBody>
                      <a:tcPr>
                        <a:blipFill>
                          <a:blip r:embed="rId4"/>
                          <a:stretch>
                            <a:fillRect l="-101087" t="-110345" r="-102174" b="-127586"/>
                          </a:stretch>
                        </a:blipFill>
                      </a:tcPr>
                    </a:tc>
                    <a:tc>
                      <a:txBody>
                        <a:bodyPr/>
                        <a:lstStyle/>
                        <a:p>
                          <a:endParaRPr lang="en-US"/>
                        </a:p>
                      </a:txBody>
                      <a:tcPr>
                        <a:blipFill>
                          <a:blip r:embed="rId4"/>
                          <a:stretch>
                            <a:fillRect l="-201087" t="-110345" r="-2174" b="-127586"/>
                          </a:stretch>
                        </a:blipFill>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endParaRPr lang="en-US"/>
                        </a:p>
                      </a:txBody>
                      <a:tcPr>
                        <a:blipFill>
                          <a:blip r:embed="rId4"/>
                          <a:stretch>
                            <a:fillRect l="-101087" t="-203333" r="-102174" b="-23333"/>
                          </a:stretch>
                        </a:blipFill>
                      </a:tcPr>
                    </a:tc>
                    <a:tc>
                      <a:txBody>
                        <a:bodyPr/>
                        <a:lstStyle/>
                        <a:p>
                          <a:endParaRPr lang="en-US"/>
                        </a:p>
                      </a:txBody>
                      <a:tcPr>
                        <a:blipFill>
                          <a:blip r:embed="rId4"/>
                          <a:stretch>
                            <a:fillRect l="-201087" t="-203333" r="-2174" b="-23333"/>
                          </a:stretch>
                        </a:blipFill>
                      </a:tcPr>
                    </a:tc>
                    <a:extLst>
                      <a:ext uri="{0D108BD9-81ED-4DB2-BD59-A6C34878D82A}">
                        <a16:rowId xmlns:a16="http://schemas.microsoft.com/office/drawing/2014/main" val="3901364977"/>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0543A15-3A6B-C104-CA6D-934090BA8838}"/>
                  </a:ext>
                </a:extLst>
              </p:cNvPr>
              <p:cNvSpPr txBox="1"/>
              <p:nvPr/>
            </p:nvSpPr>
            <p:spPr>
              <a:xfrm>
                <a:off x="1577937" y="4117628"/>
                <a:ext cx="1716944" cy="6579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𝑂𝑅</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11</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r>
                                <a:rPr lang="en-US" b="0" i="1" smtClean="0">
                                  <a:latin typeface="Cambria Math" panose="02040503050406030204" pitchFamily="18" charset="0"/>
                                </a:rPr>
                                <m:t>1</m:t>
                              </m:r>
                            </m:sub>
                          </m:sSub>
                        </m:den>
                      </m:f>
                    </m:oMath>
                  </m:oMathPara>
                </a14:m>
                <a:endParaRPr lang="en-US" dirty="0"/>
              </a:p>
            </p:txBody>
          </p:sp>
        </mc:Choice>
        <mc:Fallback xmlns="">
          <p:sp>
            <p:nvSpPr>
              <p:cNvPr id="13" name="TextBox 12">
                <a:extLst>
                  <a:ext uri="{FF2B5EF4-FFF2-40B4-BE49-F238E27FC236}">
                    <a16:creationId xmlns:a16="http://schemas.microsoft.com/office/drawing/2014/main" id="{A0543A15-3A6B-C104-CA6D-934090BA8838}"/>
                  </a:ext>
                </a:extLst>
              </p:cNvPr>
              <p:cNvSpPr txBox="1">
                <a:spLocks noRot="1" noChangeAspect="1" noMove="1" noResize="1" noEditPoints="1" noAdjustHandles="1" noChangeArrowheads="1" noChangeShapeType="1" noTextEdit="1"/>
              </p:cNvSpPr>
              <p:nvPr/>
            </p:nvSpPr>
            <p:spPr>
              <a:xfrm>
                <a:off x="1577937" y="4117628"/>
                <a:ext cx="1716944" cy="657937"/>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BF1F6D7-DD1F-A7D7-E2AD-5EE4B4F1AB83}"/>
              </a:ext>
            </a:extLst>
          </p:cNvPr>
          <p:cNvSpPr txBox="1"/>
          <p:nvPr/>
        </p:nvSpPr>
        <p:spPr>
          <a:xfrm>
            <a:off x="4283675" y="2749418"/>
            <a:ext cx="4387851" cy="2100575"/>
          </a:xfrm>
          <a:prstGeom prst="rect">
            <a:avLst/>
          </a:prstGeom>
          <a:noFill/>
        </p:spPr>
        <p:txBody>
          <a:bodyPr wrap="square" rtlCol="0">
            <a:spAutoFit/>
          </a:bodyPr>
          <a:lstStyle/>
          <a:p>
            <a:r>
              <a:rPr lang="en-US" sz="1450" b="1" dirty="0"/>
              <a:t>Interpretation</a:t>
            </a:r>
            <a:r>
              <a:rPr lang="en-US" sz="1450" dirty="0"/>
              <a:t>:</a:t>
            </a:r>
          </a:p>
          <a:p>
            <a:pPr marL="285750" indent="-285750">
              <a:buFont typeface="Arial" panose="020B0604020202020204" pitchFamily="34" charset="0"/>
              <a:buChar char="•"/>
            </a:pPr>
            <a:r>
              <a:rPr lang="en-US" sz="1450" dirty="0"/>
              <a:t>OR = 1: No association – two variables are </a:t>
            </a:r>
            <a:r>
              <a:rPr lang="en-US" sz="1450" b="1" dirty="0"/>
              <a:t>independent</a:t>
            </a:r>
            <a:r>
              <a:rPr lang="en-US" sz="1450" dirty="0"/>
              <a:t> with each other</a:t>
            </a:r>
          </a:p>
          <a:p>
            <a:pPr marL="285750" indent="-285750">
              <a:buFont typeface="Arial" panose="020B0604020202020204" pitchFamily="34" charset="0"/>
              <a:buChar char="•"/>
            </a:pPr>
            <a:r>
              <a:rPr lang="en-US" sz="1450" dirty="0"/>
              <a:t>OR &gt; 1: </a:t>
            </a:r>
          </a:p>
          <a:p>
            <a:pPr marL="742950" lvl="1" indent="-285750">
              <a:buFont typeface="Arial" panose="020B0604020202020204" pitchFamily="34" charset="0"/>
              <a:buChar char="•"/>
            </a:pPr>
            <a:r>
              <a:rPr lang="en-US" sz="1450" dirty="0"/>
              <a:t>00 and 11 appears more often than 10 and 01</a:t>
            </a:r>
          </a:p>
          <a:p>
            <a:pPr marL="742950" lvl="1" indent="-285750">
              <a:buFont typeface="Arial" panose="020B0604020202020204" pitchFamily="34" charset="0"/>
              <a:buChar char="•"/>
            </a:pPr>
            <a:r>
              <a:rPr lang="en-US" sz="1450" b="1" dirty="0"/>
              <a:t>Positive</a:t>
            </a:r>
            <a:r>
              <a:rPr lang="en-US" sz="1450" dirty="0"/>
              <a:t> association between two variables</a:t>
            </a:r>
          </a:p>
          <a:p>
            <a:pPr marL="285750" indent="-285750">
              <a:buFont typeface="Arial" panose="020B0604020202020204" pitchFamily="34" charset="0"/>
              <a:buChar char="•"/>
            </a:pPr>
            <a:r>
              <a:rPr lang="en-US" sz="1450" dirty="0"/>
              <a:t>OR &lt; 1: </a:t>
            </a:r>
          </a:p>
          <a:p>
            <a:pPr marL="742950" lvl="1" indent="-285750">
              <a:buFont typeface="Arial" panose="020B0604020202020204" pitchFamily="34" charset="0"/>
              <a:buChar char="•"/>
            </a:pPr>
            <a:r>
              <a:rPr lang="en-US" sz="1450" dirty="0"/>
              <a:t>01 and 10 appears more often than 00 and 11</a:t>
            </a:r>
          </a:p>
          <a:p>
            <a:pPr marL="742950" lvl="1" indent="-285750">
              <a:buFont typeface="Arial" panose="020B0604020202020204" pitchFamily="34" charset="0"/>
              <a:buChar char="•"/>
            </a:pPr>
            <a:r>
              <a:rPr lang="en-US" sz="1450" b="1" dirty="0"/>
              <a:t>Negative</a:t>
            </a:r>
            <a:r>
              <a:rPr lang="en-US" sz="1450" dirty="0"/>
              <a:t> association between two variables</a:t>
            </a:r>
          </a:p>
        </p:txBody>
      </p:sp>
      <p:sp>
        <p:nvSpPr>
          <p:cNvPr id="19" name="TextBox 18">
            <a:extLst>
              <a:ext uri="{FF2B5EF4-FFF2-40B4-BE49-F238E27FC236}">
                <a16:creationId xmlns:a16="http://schemas.microsoft.com/office/drawing/2014/main" id="{37E48690-4F95-3C59-FBD5-30DC3E5D4033}"/>
              </a:ext>
            </a:extLst>
          </p:cNvPr>
          <p:cNvSpPr txBox="1"/>
          <p:nvPr/>
        </p:nvSpPr>
        <p:spPr>
          <a:xfrm>
            <a:off x="4076006" y="5309463"/>
            <a:ext cx="1086772" cy="369332"/>
          </a:xfrm>
          <a:prstGeom prst="rect">
            <a:avLst/>
          </a:prstGeom>
          <a:noFill/>
        </p:spPr>
        <p:txBody>
          <a:bodyPr wrap="none" rtlCol="0">
            <a:spAutoFit/>
          </a:bodyPr>
          <a:lstStyle/>
          <a:p>
            <a:r>
              <a:rPr lang="en-US" b="1" dirty="0"/>
              <a:t>Examples</a:t>
            </a:r>
          </a:p>
        </p:txBody>
      </p:sp>
      <p:sp>
        <p:nvSpPr>
          <p:cNvPr id="20" name="TextBox 19">
            <a:extLst>
              <a:ext uri="{FF2B5EF4-FFF2-40B4-BE49-F238E27FC236}">
                <a16:creationId xmlns:a16="http://schemas.microsoft.com/office/drawing/2014/main" id="{C6A56957-15AD-586C-D44F-3C7AD2BDB28C}"/>
              </a:ext>
            </a:extLst>
          </p:cNvPr>
          <p:cNvSpPr txBox="1"/>
          <p:nvPr/>
        </p:nvSpPr>
        <p:spPr>
          <a:xfrm>
            <a:off x="602484" y="5682886"/>
            <a:ext cx="8069042"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Hardy-Weinberg Equilibrium</a:t>
            </a:r>
            <a:r>
              <a:rPr lang="en-US" sz="1400" dirty="0"/>
              <a:t>: Are maternal allele (</a:t>
            </a:r>
            <a:r>
              <a:rPr lang="en-US" sz="1400" dirty="0" err="1"/>
              <a:t>A,a</a:t>
            </a:r>
            <a:r>
              <a:rPr lang="en-US" sz="1400" dirty="0"/>
              <a:t>) and paternal allele (</a:t>
            </a:r>
            <a:r>
              <a:rPr lang="en-US" sz="1400" dirty="0" err="1"/>
              <a:t>A,a</a:t>
            </a:r>
            <a:r>
              <a:rPr lang="en-US" sz="1400" dirty="0"/>
              <a:t>) choices independent across the population?</a:t>
            </a:r>
          </a:p>
          <a:p>
            <a:pPr marL="285750" indent="-285750">
              <a:buFont typeface="Arial" panose="020B0604020202020204" pitchFamily="34" charset="0"/>
              <a:buChar char="•"/>
            </a:pPr>
            <a:r>
              <a:rPr lang="en-US" sz="1400" b="1" dirty="0"/>
              <a:t>Disease Studies</a:t>
            </a:r>
            <a:r>
              <a:rPr lang="en-US" sz="1400" dirty="0"/>
              <a:t>: Are exposure (1/0) and disease status (1/0) independent?</a:t>
            </a:r>
          </a:p>
          <a:p>
            <a:pPr marL="285750" indent="-285750">
              <a:buFont typeface="Arial" panose="020B0604020202020204" pitchFamily="34" charset="0"/>
              <a:buChar char="•"/>
            </a:pPr>
            <a:r>
              <a:rPr lang="en-US" sz="1400" b="1" dirty="0"/>
              <a:t>Pathway Enrichment</a:t>
            </a:r>
            <a:r>
              <a:rPr lang="en-US" sz="1400" dirty="0"/>
              <a:t>: Are pathway membership (1/0) and overexpression (1/0) associated?</a:t>
            </a:r>
          </a:p>
          <a:p>
            <a:pPr marL="285750" indent="-285750">
              <a:buFont typeface="Arial" panose="020B0604020202020204" pitchFamily="34" charset="0"/>
              <a:buChar char="•"/>
            </a:pPr>
            <a:r>
              <a:rPr lang="en-US" sz="1400" b="1" dirty="0"/>
              <a:t>GWAS</a:t>
            </a:r>
            <a:r>
              <a:rPr lang="en-US" sz="1400" dirty="0"/>
              <a:t>: Are genetic variants (1/0) and trait presence (1/0) associated?</a:t>
            </a:r>
          </a:p>
          <a:p>
            <a:pPr marL="285750" indent="-285750">
              <a:buFont typeface="Arial" panose="020B0604020202020204" pitchFamily="34" charset="0"/>
              <a:buChar char="•"/>
            </a:pPr>
            <a:r>
              <a:rPr lang="en-US" sz="1400" b="1" dirty="0"/>
              <a:t>Horse Racing</a:t>
            </a:r>
            <a:r>
              <a:rPr lang="en-US" sz="1400" dirty="0"/>
              <a:t>: Is being horse 'Jenny' (1/0) associated with winning the race (1/0)?</a:t>
            </a:r>
          </a:p>
          <a:p>
            <a:pPr marL="285750" indent="-285750">
              <a:buFont typeface="Arial" panose="020B0604020202020204" pitchFamily="34" charset="0"/>
              <a:buChar char="•"/>
            </a:pPr>
            <a:r>
              <a:rPr lang="en-US" sz="1400" dirty="0"/>
              <a: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3"/>
            <a:ext cx="4054274" cy="363094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697423" y="842590"/>
                <a:ext cx="407530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697423" y="842590"/>
                <a:ext cx="4075308" cy="553998"/>
              </a:xfrm>
              <a:prstGeom prst="rect">
                <a:avLst/>
              </a:prstGeom>
              <a:blipFill>
                <a:blip r:embed="rId8"/>
                <a:stretch>
                  <a:fillRect t="-4545" b="-9091"/>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110676" y="167249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50426" y="2416193"/>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59911" y="1672499"/>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94625" y="167185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94625" y="1671852"/>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98620" y="2416192"/>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72823" y="242830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72823" y="2428302"/>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54788" y="1671852"/>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49230" y="1671852"/>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64770"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64770" y="1700190"/>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64769"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64769" y="2044593"/>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64770"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64770" y="3221029"/>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104252"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66709"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66709" y="2329113"/>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59693" y="169995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59693" y="1699957"/>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59692"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59692" y="2044360"/>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59693"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59693" y="3220796"/>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99175"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61632"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61632" y="2328880"/>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70293" y="1699776"/>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70293" y="1699776"/>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60044"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60044" y="2044360"/>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60045"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60045" y="3220796"/>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7006871" y="2148902"/>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99527"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61984"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61984" y="2328880"/>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58185" y="2148902"/>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58185" y="2148902"/>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78816" y="3767770"/>
            <a:ext cx="3227013" cy="523220"/>
          </a:xfrm>
          <a:prstGeom prst="rect">
            <a:avLst/>
          </a:prstGeom>
          <a:noFill/>
        </p:spPr>
        <p:txBody>
          <a:bodyPr wrap="square" rtlCol="0">
            <a:spAutoFit/>
          </a:bodyPr>
          <a:lstStyle/>
          <a:p>
            <a:pPr algn="ctr"/>
            <a:r>
              <a:rPr lang="en-US" sz="1400" dirty="0"/>
              <a:t>Accounts the correlations between variants (i.e., LD)</a:t>
            </a:r>
          </a:p>
        </p:txBody>
      </p:sp>
      <p:sp>
        <p:nvSpPr>
          <p:cNvPr id="2" name="Rounded Rectangle 1">
            <a:extLst>
              <a:ext uri="{FF2B5EF4-FFF2-40B4-BE49-F238E27FC236}">
                <a16:creationId xmlns:a16="http://schemas.microsoft.com/office/drawing/2014/main" id="{BEDB6D75-7080-CCD4-DD21-2E4888FEF6C8}"/>
              </a:ext>
            </a:extLst>
          </p:cNvPr>
          <p:cNvSpPr/>
          <p:nvPr/>
        </p:nvSpPr>
        <p:spPr>
          <a:xfrm>
            <a:off x="4705827" y="4739666"/>
            <a:ext cx="4140652" cy="3884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FDB4065-2840-B9DF-DDAD-BA4D632FE24D}"/>
              </a:ext>
            </a:extLst>
          </p:cNvPr>
          <p:cNvSpPr txBox="1"/>
          <p:nvPr/>
        </p:nvSpPr>
        <p:spPr>
          <a:xfrm>
            <a:off x="4754700" y="4920160"/>
            <a:ext cx="4075308" cy="369332"/>
          </a:xfrm>
          <a:prstGeom prst="rect">
            <a:avLst/>
          </a:prstGeom>
          <a:noFill/>
        </p:spPr>
        <p:txBody>
          <a:bodyPr wrap="square" rtlCol="0" anchor="ctr">
            <a:spAutoFit/>
          </a:bodyPr>
          <a:lstStyle/>
          <a:p>
            <a:pPr algn="ctr"/>
            <a:r>
              <a:rPr lang="en-US" b="1" dirty="0"/>
              <a:t>Example: Simpson’s Paradox</a:t>
            </a:r>
            <a:endParaRPr lang="en-US" sz="1200" dirty="0"/>
          </a:p>
        </p:txBody>
      </p:sp>
      <p:pic>
        <p:nvPicPr>
          <p:cNvPr id="8" name="Picture 7">
            <a:extLst>
              <a:ext uri="{FF2B5EF4-FFF2-40B4-BE49-F238E27FC236}">
                <a16:creationId xmlns:a16="http://schemas.microsoft.com/office/drawing/2014/main" id="{4602E520-0CA5-099A-282E-C3D8741DAE2E}"/>
              </a:ext>
            </a:extLst>
          </p:cNvPr>
          <p:cNvPicPr>
            <a:picLocks noChangeAspect="1"/>
          </p:cNvPicPr>
          <p:nvPr/>
        </p:nvPicPr>
        <p:blipFill>
          <a:blip r:embed="rId40"/>
          <a:srcRect/>
          <a:stretch/>
        </p:blipFill>
        <p:spPr>
          <a:xfrm>
            <a:off x="5132100" y="5251584"/>
            <a:ext cx="3359826" cy="3359826"/>
          </a:xfrm>
          <a:prstGeom prst="rect">
            <a:avLst/>
          </a:prstGeom>
        </p:spPr>
      </p:pic>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5933</TotalTime>
  <Words>4078</Words>
  <Application>Microsoft Macintosh PowerPoint</Application>
  <PresentationFormat>Custom</PresentationFormat>
  <Paragraphs>907</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219</cp:revision>
  <cp:lastPrinted>2025-06-16T15:03:50Z</cp:lastPrinted>
  <dcterms:created xsi:type="dcterms:W3CDTF">2025-05-31T15:31:52Z</dcterms:created>
  <dcterms:modified xsi:type="dcterms:W3CDTF">2025-06-16T18:17:35Z</dcterms:modified>
</cp:coreProperties>
</file>