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sldIdLst>
    <p:sldId id="257" r:id="rId2"/>
    <p:sldId id="258" r:id="rId3"/>
    <p:sldId id="259" r:id="rId4"/>
    <p:sldId id="260" r:id="rId5"/>
    <p:sldId id="261" r:id="rId6"/>
    <p:sldId id="262" r:id="rId7"/>
    <p:sldId id="263" r:id="rId8"/>
    <p:sldId id="264" r:id="rId9"/>
    <p:sldId id="269" r:id="rId10"/>
    <p:sldId id="265" r:id="rId11"/>
    <p:sldId id="270" r:id="rId12"/>
    <p:sldId id="271" r:id="rId13"/>
    <p:sldId id="273" r:id="rId14"/>
    <p:sldId id="266" r:id="rId15"/>
    <p:sldId id="286" r:id="rId16"/>
    <p:sldId id="287" r:id="rId17"/>
    <p:sldId id="274" r:id="rId18"/>
    <p:sldId id="288" r:id="rId19"/>
    <p:sldId id="277" r:id="rId20"/>
    <p:sldId id="278" r:id="rId21"/>
    <p:sldId id="279" r:id="rId22"/>
    <p:sldId id="289" r:id="rId23"/>
    <p:sldId id="276" r:id="rId24"/>
    <p:sldId id="281" r:id="rId25"/>
    <p:sldId id="282" r:id="rId26"/>
    <p:sldId id="283" r:id="rId27"/>
    <p:sldId id="284" r:id="rId28"/>
    <p:sldId id="285" r:id="rId29"/>
  </p:sldIdLst>
  <p:sldSz cx="9144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7D1"/>
    <a:srgbClr val="CD5186"/>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10"/>
    <p:restoredTop sz="94224"/>
  </p:normalViewPr>
  <p:slideViewPr>
    <p:cSldViewPr snapToGrid="0">
      <p:cViewPr varScale="1">
        <p:scale>
          <a:sx n="110" d="100"/>
          <a:sy n="110" d="100"/>
        </p:scale>
        <p:origin x="240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err="1"/>
              <a:t>ParTItion</a:t>
            </a:r>
            <a:r>
              <a:rPr lang="en-US" dirty="0"/>
              <a:t> of Phenotypic Variance</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ofPieChart>
        <c:ofPieType val="bar"/>
        <c:varyColors val="1"/>
        <c:ser>
          <c:idx val="0"/>
          <c:order val="0"/>
          <c:tx>
            <c:strRef>
              <c:f>Sheet1!$B$1</c:f>
              <c:strCache>
                <c:ptCount val="1"/>
                <c:pt idx="0">
                  <c:v>Partion of Phenotypic Variance</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6-9FE4-B947-BD68-BB9BC9253F47}"/>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9FE4-B947-BD68-BB9BC9253F47}"/>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8-9FE4-B947-BD68-BB9BC9253F47}"/>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9FE4-B947-BD68-BB9BC9253F47}"/>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9FE4-B947-BD68-BB9BC9253F47}"/>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9FE4-B947-BD68-BB9BC9253F47}"/>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9FE4-B947-BD68-BB9BC9253F47}"/>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9FE4-B947-BD68-BB9BC9253F47}"/>
              </c:ext>
            </c:extLst>
          </c:dPt>
          <c:dLbls>
            <c:dLbl>
              <c:idx val="0"/>
              <c:layout>
                <c:manualLayout>
                  <c:x val="2.2127544437008234E-2"/>
                  <c:y val="5.7492197984882788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6-9FE4-B947-BD68-BB9BC9253F47}"/>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9FE4-B947-BD68-BB9BC9253F47}"/>
                </c:ext>
              </c:extLst>
            </c:dLbl>
            <c:dLbl>
              <c:idx val="2"/>
              <c:layout>
                <c:manualLayout>
                  <c:x val="-2.4859885833747444E-2"/>
                  <c:y val="1.5892095354002243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8-9FE4-B947-BD68-BB9BC9253F47}"/>
                </c:ext>
              </c:extLst>
            </c:dLbl>
            <c:dLbl>
              <c:idx val="3"/>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9FE4-B947-BD68-BB9BC9253F47}"/>
                </c:ext>
              </c:extLst>
            </c:dLbl>
            <c:dLbl>
              <c:idx val="4"/>
              <c:layout>
                <c:manualLayout>
                  <c:x val="0"/>
                  <c:y val="-5.6875204605190835E-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9FE4-B947-BD68-BB9BC9253F47}"/>
                </c:ext>
              </c:extLst>
            </c:dLbl>
            <c:dLbl>
              <c:idx val="5"/>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9FE4-B947-BD68-BB9BC9253F47}"/>
                </c:ext>
              </c:extLst>
            </c:dLbl>
            <c:dLbl>
              <c:idx val="6"/>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9FE4-B947-BD68-BB9BC9253F47}"/>
                </c:ext>
              </c:extLst>
            </c:dLbl>
            <c:dLbl>
              <c:idx val="7"/>
              <c:layout>
                <c:manualLayout>
                  <c:x val="-8.9921882756819962E-3"/>
                  <c:y val="0"/>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r>
                      <a:rPr lang="en-US"/>
                      <a:t>Genetic</a:t>
                    </a:r>
                    <a:r>
                      <a:rPr lang="en-US" baseline="0"/>
                      <a:t> (G)</a:t>
                    </a:r>
                    <a:r>
                      <a:rPr lang="en-US"/>
                      <a:t> </a:t>
                    </a:r>
                  </a:p>
                  <a:p>
                    <a:pPr>
                      <a:defRPr>
                        <a:solidFill>
                          <a:schemeClr val="accent1"/>
                        </a:solidFill>
                      </a:defRPr>
                    </a:pPr>
                    <a:fld id="{BE7CB971-048A-8F40-AE00-3C5F908B035A}" type="PERCENTAGE">
                      <a:rPr lang="en-US" baseline="0" smtClean="0"/>
                      <a:pPr>
                        <a:defRPr>
                          <a:solidFill>
                            <a:schemeClr val="accent1"/>
                          </a:solidFill>
                        </a:defRPr>
                      </a:pPr>
                      <a:t>[PERCENTAGE]</a:t>
                    </a:fld>
                    <a:endParaRPr lang="en-US"/>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FE4-B947-BD68-BB9BC9253F47}"/>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Environment (E)</c:v>
                </c:pt>
                <c:pt idx="1">
                  <c:v>GxE Interaction</c:v>
                </c:pt>
                <c:pt idx="2">
                  <c:v>Random Noise</c:v>
                </c:pt>
                <c:pt idx="3">
                  <c:v>Additive (A)</c:v>
                </c:pt>
                <c:pt idx="4">
                  <c:v>Dominance (D)</c:v>
                </c:pt>
                <c:pt idx="5">
                  <c:v>Recessive (R)</c:v>
                </c:pt>
                <c:pt idx="6">
                  <c:v>Epistasis (I)</c:v>
                </c:pt>
              </c:strCache>
            </c:strRef>
          </c:cat>
          <c:val>
            <c:numRef>
              <c:f>Sheet1!$B$2:$B$8</c:f>
              <c:numCache>
                <c:formatCode>General</c:formatCode>
                <c:ptCount val="7"/>
                <c:pt idx="0">
                  <c:v>12</c:v>
                </c:pt>
                <c:pt idx="1">
                  <c:v>3</c:v>
                </c:pt>
                <c:pt idx="2">
                  <c:v>1</c:v>
                </c:pt>
                <c:pt idx="3">
                  <c:v>4</c:v>
                </c:pt>
                <c:pt idx="4">
                  <c:v>3</c:v>
                </c:pt>
                <c:pt idx="5">
                  <c:v>2</c:v>
                </c:pt>
                <c:pt idx="6">
                  <c:v>1</c:v>
                </c:pt>
              </c:numCache>
            </c:numRef>
          </c:val>
          <c:extLst>
            <c:ext xmlns:c16="http://schemas.microsoft.com/office/drawing/2014/chart" uri="{C3380CC4-5D6E-409C-BE32-E72D297353CC}">
              <c16:uniqueId val="{00000000-9FE4-B947-BD68-BB9BC9253F47}"/>
            </c:ext>
          </c:extLst>
        </c:ser>
        <c:dLbls>
          <c:dLblPos val="outEnd"/>
          <c:showLegendKey val="0"/>
          <c:showVal val="0"/>
          <c:showCatName val="0"/>
          <c:showSerName val="0"/>
          <c:showPercent val="1"/>
          <c:showBubbleSize val="0"/>
          <c:showLeaderLines val="1"/>
        </c:dLbls>
        <c:gapWidth val="100"/>
        <c:splitType val="pos"/>
        <c:splitPos val="4"/>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F8B70-8D32-A041-BFFF-A89B182C23A0}" type="datetimeFigureOut">
              <a:rPr lang="en-US" smtClean="0"/>
              <a:t>6/12/25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656DF-10EE-9243-8549-0C8B64AFE086}" type="slidenum">
              <a:rPr lang="en-US" smtClean="0"/>
              <a:t>‹#›</a:t>
            </a:fld>
            <a:endParaRPr lang="en-US"/>
          </a:p>
        </p:txBody>
      </p:sp>
    </p:spTree>
    <p:extLst>
      <p:ext uri="{BB962C8B-B14F-4D97-AF65-F5344CB8AC3E}">
        <p14:creationId xmlns:p14="http://schemas.microsoft.com/office/powerpoint/2010/main" val="3804056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8</a:t>
            </a:fld>
            <a:endParaRPr lang="en-US"/>
          </a:p>
        </p:txBody>
      </p:sp>
    </p:spTree>
    <p:extLst>
      <p:ext uri="{BB962C8B-B14F-4D97-AF65-F5344CB8AC3E}">
        <p14:creationId xmlns:p14="http://schemas.microsoft.com/office/powerpoint/2010/main" val="252232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19</a:t>
            </a:fld>
            <a:endParaRPr lang="en-US"/>
          </a:p>
        </p:txBody>
      </p:sp>
    </p:spTree>
    <p:extLst>
      <p:ext uri="{BB962C8B-B14F-4D97-AF65-F5344CB8AC3E}">
        <p14:creationId xmlns:p14="http://schemas.microsoft.com/office/powerpoint/2010/main" val="94535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4C4D2-27C6-92F7-DF21-780457329A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E418AB-0ECF-2F21-6064-A54791299F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23C671-4982-211B-537E-8145902A63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46E7C4-CB79-6CB6-3BCF-4AC606317DDA}"/>
              </a:ext>
            </a:extLst>
          </p:cNvPr>
          <p:cNvSpPr>
            <a:spLocks noGrp="1"/>
          </p:cNvSpPr>
          <p:nvPr>
            <p:ph type="sldNum" sz="quarter" idx="5"/>
          </p:nvPr>
        </p:nvSpPr>
        <p:spPr/>
        <p:txBody>
          <a:bodyPr/>
          <a:lstStyle/>
          <a:p>
            <a:fld id="{197656DF-10EE-9243-8549-0C8B64AFE086}" type="slidenum">
              <a:rPr lang="en-US" smtClean="0"/>
              <a:t>20</a:t>
            </a:fld>
            <a:endParaRPr lang="en-US"/>
          </a:p>
        </p:txBody>
      </p:sp>
    </p:spTree>
    <p:extLst>
      <p:ext uri="{BB962C8B-B14F-4D97-AF65-F5344CB8AC3E}">
        <p14:creationId xmlns:p14="http://schemas.microsoft.com/office/powerpoint/2010/main" val="263905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29397-C3B9-8FEF-687B-C657B4A72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486D7E-C408-2052-7822-6E280ABDB4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488006-757F-99A6-9A2F-45AB086621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909B15-91C6-67FF-E803-36A1CBB1B989}"/>
              </a:ext>
            </a:extLst>
          </p:cNvPr>
          <p:cNvSpPr>
            <a:spLocks noGrp="1"/>
          </p:cNvSpPr>
          <p:nvPr>
            <p:ph type="sldNum" sz="quarter" idx="5"/>
          </p:nvPr>
        </p:nvSpPr>
        <p:spPr/>
        <p:txBody>
          <a:bodyPr/>
          <a:lstStyle/>
          <a:p>
            <a:fld id="{197656DF-10EE-9243-8549-0C8B64AFE086}" type="slidenum">
              <a:rPr lang="en-US" smtClean="0"/>
              <a:t>21</a:t>
            </a:fld>
            <a:endParaRPr lang="en-US"/>
          </a:p>
        </p:txBody>
      </p:sp>
    </p:spTree>
    <p:extLst>
      <p:ext uri="{BB962C8B-B14F-4D97-AF65-F5344CB8AC3E}">
        <p14:creationId xmlns:p14="http://schemas.microsoft.com/office/powerpoint/2010/main" val="390244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6484"/>
            <a:ext cx="7772400" cy="3183467"/>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4802717"/>
            <a:ext cx="6858000" cy="220768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68396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45027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486834"/>
            <a:ext cx="1971675"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86834"/>
            <a:ext cx="5800725"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0060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2850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2279653"/>
            <a:ext cx="7886700" cy="3803649"/>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6119286"/>
            <a:ext cx="7886700" cy="200024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22749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0E646F-6890-0B41-B79E-66B0581B350E}" type="datetimeFigureOut">
              <a:rPr lang="en-US" smtClean="0"/>
              <a:t>6/12/25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4266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486836"/>
            <a:ext cx="78867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2241551"/>
            <a:ext cx="3868340"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3340100"/>
            <a:ext cx="3868340"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2241551"/>
            <a:ext cx="3887391"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3340100"/>
            <a:ext cx="3887391"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E646F-6890-0B41-B79E-66B0581B350E}" type="datetimeFigureOut">
              <a:rPr lang="en-US" smtClean="0"/>
              <a:t>6/12/25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3810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0E646F-6890-0B41-B79E-66B0581B350E}" type="datetimeFigureOut">
              <a:rPr lang="en-US" smtClean="0"/>
              <a:t>6/12/25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59325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E646F-6890-0B41-B79E-66B0581B350E}" type="datetimeFigureOut">
              <a:rPr lang="en-US" smtClean="0"/>
              <a:t>6/12/25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122649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1316569"/>
            <a:ext cx="4629150" cy="64981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52560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316569"/>
            <a:ext cx="4629150" cy="64981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01398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486836"/>
            <a:ext cx="78867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2434167"/>
            <a:ext cx="78867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8475136"/>
            <a:ext cx="20574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080E646F-6890-0B41-B79E-66B0581B350E}" type="datetimeFigureOut">
              <a:rPr lang="en-US" smtClean="0"/>
              <a:t>6/12/25</a:t>
            </a:fld>
            <a:endParaRPr lang="en-US"/>
          </a:p>
        </p:txBody>
      </p:sp>
      <p:sp>
        <p:nvSpPr>
          <p:cNvPr id="5" name="Footer Placeholder 4"/>
          <p:cNvSpPr>
            <a:spLocks noGrp="1"/>
          </p:cNvSpPr>
          <p:nvPr>
            <p:ph type="ftr" sz="quarter" idx="3"/>
          </p:nvPr>
        </p:nvSpPr>
        <p:spPr>
          <a:xfrm>
            <a:off x="3028950" y="8475136"/>
            <a:ext cx="30861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8475136"/>
            <a:ext cx="20574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6D2F6C2-7820-BA44-9A40-D98B8B6C6159}" type="slidenum">
              <a:rPr lang="en-US" smtClean="0"/>
              <a:t>‹#›</a:t>
            </a:fld>
            <a:endParaRPr lang="en-US"/>
          </a:p>
        </p:txBody>
      </p:sp>
    </p:spTree>
    <p:extLst>
      <p:ext uri="{BB962C8B-B14F-4D97-AF65-F5344CB8AC3E}">
        <p14:creationId xmlns:p14="http://schemas.microsoft.com/office/powerpoint/2010/main" val="2364013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50.png"/><Relationship Id="rId13" Type="http://schemas.openxmlformats.org/officeDocument/2006/relationships/image" Target="../media/image102.png"/><Relationship Id="rId3" Type="http://schemas.openxmlformats.org/officeDocument/2006/relationships/image" Target="../media/image98.png"/><Relationship Id="rId7" Type="http://schemas.openxmlformats.org/officeDocument/2006/relationships/image" Target="../media/image640.png"/><Relationship Id="rId12" Type="http://schemas.openxmlformats.org/officeDocument/2006/relationships/image" Target="../media/image101.png"/><Relationship Id="rId2" Type="http://schemas.openxmlformats.org/officeDocument/2006/relationships/image" Target="../media/image97.png"/><Relationship Id="rId1" Type="http://schemas.openxmlformats.org/officeDocument/2006/relationships/slideLayout" Target="../slideLayouts/slideLayout7.xml"/><Relationship Id="rId6" Type="http://schemas.openxmlformats.org/officeDocument/2006/relationships/image" Target="../media/image630.png"/><Relationship Id="rId11" Type="http://schemas.openxmlformats.org/officeDocument/2006/relationships/image" Target="../media/image100.png"/><Relationship Id="rId5" Type="http://schemas.openxmlformats.org/officeDocument/2006/relationships/image" Target="../media/image99.png"/><Relationship Id="rId15" Type="http://schemas.openxmlformats.org/officeDocument/2006/relationships/image" Target="../media/image104.png"/><Relationship Id="rId10" Type="http://schemas.openxmlformats.org/officeDocument/2006/relationships/image" Target="../media/image670.png"/><Relationship Id="rId4" Type="http://schemas.openxmlformats.org/officeDocument/2006/relationships/image" Target="../media/image46.png"/><Relationship Id="rId9" Type="http://schemas.openxmlformats.org/officeDocument/2006/relationships/image" Target="../media/image660.png"/><Relationship Id="rId14" Type="http://schemas.openxmlformats.org/officeDocument/2006/relationships/image" Target="../media/image103.png"/></Relationships>
</file>

<file path=ppt/slides/_rels/slide11.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112.png"/><Relationship Id="rId18" Type="http://schemas.openxmlformats.org/officeDocument/2006/relationships/image" Target="../media/image116.png"/><Relationship Id="rId3" Type="http://schemas.openxmlformats.org/officeDocument/2006/relationships/image" Target="../media/image106.png"/><Relationship Id="rId21" Type="http://schemas.openxmlformats.org/officeDocument/2006/relationships/image" Target="../media/image119.png"/><Relationship Id="rId7" Type="http://schemas.openxmlformats.org/officeDocument/2006/relationships/image" Target="../media/image53.png"/><Relationship Id="rId12" Type="http://schemas.openxmlformats.org/officeDocument/2006/relationships/image" Target="../media/image111.png"/><Relationship Id="rId17" Type="http://schemas.openxmlformats.org/officeDocument/2006/relationships/image" Target="../media/image40.png"/><Relationship Id="rId25" Type="http://schemas.openxmlformats.org/officeDocument/2006/relationships/image" Target="../media/image123.png"/><Relationship Id="rId2" Type="http://schemas.openxmlformats.org/officeDocument/2006/relationships/image" Target="../media/image105.png"/><Relationship Id="rId16" Type="http://schemas.openxmlformats.org/officeDocument/2006/relationships/image" Target="../media/image115.png"/><Relationship Id="rId20"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08.png"/><Relationship Id="rId11" Type="http://schemas.openxmlformats.org/officeDocument/2006/relationships/image" Target="../media/image110.png"/><Relationship Id="rId24" Type="http://schemas.openxmlformats.org/officeDocument/2006/relationships/image" Target="../media/image122.png"/><Relationship Id="rId5" Type="http://schemas.openxmlformats.org/officeDocument/2006/relationships/image" Target="../media/image64.png"/><Relationship Id="rId15" Type="http://schemas.openxmlformats.org/officeDocument/2006/relationships/image" Target="../media/image114.png"/><Relationship Id="rId23" Type="http://schemas.openxmlformats.org/officeDocument/2006/relationships/image" Target="../media/image121.png"/><Relationship Id="rId10" Type="http://schemas.openxmlformats.org/officeDocument/2006/relationships/image" Target="../media/image109.png"/><Relationship Id="rId19" Type="http://schemas.openxmlformats.org/officeDocument/2006/relationships/image" Target="../media/image117.png"/><Relationship Id="rId4" Type="http://schemas.openxmlformats.org/officeDocument/2006/relationships/image" Target="../media/image107.png"/><Relationship Id="rId9" Type="http://schemas.openxmlformats.org/officeDocument/2006/relationships/image" Target="../media/image74.png"/><Relationship Id="rId14" Type="http://schemas.openxmlformats.org/officeDocument/2006/relationships/image" Target="../media/image113.png"/><Relationship Id="rId22" Type="http://schemas.openxmlformats.org/officeDocument/2006/relationships/image" Target="../media/image120.png"/></Relationships>
</file>

<file path=ppt/slides/_rels/slide12.xml.rels><?xml version="1.0" encoding="UTF-8" standalone="yes"?>
<Relationships xmlns="http://schemas.openxmlformats.org/package/2006/relationships"><Relationship Id="rId3" Type="http://schemas.openxmlformats.org/officeDocument/2006/relationships/image" Target="../media/image1180.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190.png"/><Relationship Id="rId13" Type="http://schemas.openxmlformats.org/officeDocument/2006/relationships/image" Target="../media/image1240.png"/><Relationship Id="rId18" Type="http://schemas.openxmlformats.org/officeDocument/2006/relationships/image" Target="../media/image129.png"/><Relationship Id="rId3" Type="http://schemas.openxmlformats.org/officeDocument/2006/relationships/image" Target="../media/image24.svg"/><Relationship Id="rId21" Type="http://schemas.openxmlformats.org/officeDocument/2006/relationships/image" Target="../media/image25.png"/><Relationship Id="rId7" Type="http://schemas.openxmlformats.org/officeDocument/2006/relationships/image" Target="../media/image30.svg"/><Relationship Id="rId12" Type="http://schemas.openxmlformats.org/officeDocument/2006/relationships/image" Target="../media/image1230.png"/><Relationship Id="rId17" Type="http://schemas.openxmlformats.org/officeDocument/2006/relationships/image" Target="../media/image128.png"/><Relationship Id="rId2" Type="http://schemas.openxmlformats.org/officeDocument/2006/relationships/image" Target="../media/image23.png"/><Relationship Id="rId16" Type="http://schemas.openxmlformats.org/officeDocument/2006/relationships/image" Target="../media/image127.png"/><Relationship Id="rId20" Type="http://schemas.openxmlformats.org/officeDocument/2006/relationships/image" Target="../media/image13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1220.png"/><Relationship Id="rId24" Type="http://schemas.openxmlformats.org/officeDocument/2006/relationships/image" Target="../media/image32.svg"/><Relationship Id="rId5" Type="http://schemas.openxmlformats.org/officeDocument/2006/relationships/image" Target="../media/image28.svg"/><Relationship Id="rId15" Type="http://schemas.openxmlformats.org/officeDocument/2006/relationships/image" Target="../media/image126.png"/><Relationship Id="rId23" Type="http://schemas.openxmlformats.org/officeDocument/2006/relationships/image" Target="../media/image31.png"/><Relationship Id="rId10" Type="http://schemas.openxmlformats.org/officeDocument/2006/relationships/image" Target="../media/image1210.png"/><Relationship Id="rId19" Type="http://schemas.openxmlformats.org/officeDocument/2006/relationships/image" Target="../media/image130.png"/><Relationship Id="rId4" Type="http://schemas.openxmlformats.org/officeDocument/2006/relationships/image" Target="../media/image27.png"/><Relationship Id="rId9" Type="http://schemas.openxmlformats.org/officeDocument/2006/relationships/image" Target="../media/image124.png"/><Relationship Id="rId14" Type="http://schemas.openxmlformats.org/officeDocument/2006/relationships/image" Target="../media/image125.png"/><Relationship Id="rId22" Type="http://schemas.openxmlformats.org/officeDocument/2006/relationships/image" Target="../media/image2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5.png"/><Relationship Id="rId7" Type="http://schemas.openxmlformats.org/officeDocument/2006/relationships/image" Target="../media/image122.png"/><Relationship Id="rId2" Type="http://schemas.openxmlformats.org/officeDocument/2006/relationships/image" Target="../media/image134.png"/><Relationship Id="rId1" Type="http://schemas.openxmlformats.org/officeDocument/2006/relationships/slideLayout" Target="../slideLayouts/slideLayout7.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18.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135.png"/><Relationship Id="rId7" Type="http://schemas.openxmlformats.org/officeDocument/2006/relationships/image" Target="../media/image123.png"/><Relationship Id="rId2" Type="http://schemas.openxmlformats.org/officeDocument/2006/relationships/image" Target="../media/image139.png"/><Relationship Id="rId1" Type="http://schemas.openxmlformats.org/officeDocument/2006/relationships/slideLayout" Target="../slideLayouts/slideLayout7.xml"/><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6.png"/></Relationships>
</file>

<file path=ppt/slides/_rels/slide19.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6.png"/><Relationship Id="rId11" Type="http://schemas.openxmlformats.org/officeDocument/2006/relationships/image" Target="../media/image151.png"/><Relationship Id="rId5" Type="http://schemas.openxmlformats.org/officeDocument/2006/relationships/image" Target="../media/image145.png"/><Relationship Id="rId10" Type="http://schemas.openxmlformats.org/officeDocument/2006/relationships/image" Target="../media/image150.png"/><Relationship Id="rId4" Type="http://schemas.openxmlformats.org/officeDocument/2006/relationships/image" Target="../media/image144.png"/><Relationship Id="rId9" Type="http://schemas.openxmlformats.org/officeDocument/2006/relationships/image" Target="../media/image1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53.png"/></Relationships>
</file>

<file path=ppt/slides/_rels/slide21.xml.rels><?xml version="1.0" encoding="UTF-8" standalone="yes"?>
<Relationships xmlns="http://schemas.openxmlformats.org/package/2006/relationships"><Relationship Id="rId13" Type="http://schemas.openxmlformats.org/officeDocument/2006/relationships/image" Target="../media/image162.png"/><Relationship Id="rId3" Type="http://schemas.openxmlformats.org/officeDocument/2006/relationships/image" Target="../media/image154.png"/><Relationship Id="rId7" Type="http://schemas.openxmlformats.org/officeDocument/2006/relationships/image" Target="../media/image158.png"/><Relationship Id="rId12" Type="http://schemas.openxmlformats.org/officeDocument/2006/relationships/image" Target="../media/image15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7.png"/><Relationship Id="rId11" Type="http://schemas.openxmlformats.org/officeDocument/2006/relationships/image" Target="../media/image161.png"/><Relationship Id="rId5" Type="http://schemas.openxmlformats.org/officeDocument/2006/relationships/image" Target="../media/image156.png"/><Relationship Id="rId10" Type="http://schemas.openxmlformats.org/officeDocument/2006/relationships/image" Target="../media/image160.png"/><Relationship Id="rId4" Type="http://schemas.openxmlformats.org/officeDocument/2006/relationships/image" Target="../media/image155.png"/><Relationship Id="rId14" Type="http://schemas.openxmlformats.org/officeDocument/2006/relationships/image" Target="../media/image16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7.xml"/><Relationship Id="rId6" Type="http://schemas.openxmlformats.org/officeDocument/2006/relationships/image" Target="../media/image168.png"/><Relationship Id="rId5" Type="http://schemas.openxmlformats.org/officeDocument/2006/relationships/image" Target="../media/image167.png"/><Relationship Id="rId4" Type="http://schemas.openxmlformats.org/officeDocument/2006/relationships/image" Target="../media/image166.png"/></Relationships>
</file>

<file path=ppt/slides/_rels/slide2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7.xml"/><Relationship Id="rId4" Type="http://schemas.openxmlformats.org/officeDocument/2006/relationships/image" Target="../media/image173.png"/></Relationships>
</file>

<file path=ppt/slides/_rels/slide26.xml.rels><?xml version="1.0" encoding="UTF-8" standalone="yes"?>
<Relationships xmlns="http://schemas.openxmlformats.org/package/2006/relationships"><Relationship Id="rId3" Type="http://schemas.openxmlformats.org/officeDocument/2006/relationships/image" Target="../media/image1670.png"/><Relationship Id="rId2" Type="http://schemas.openxmlformats.org/officeDocument/2006/relationships/image" Target="../media/image1660.png"/><Relationship Id="rId1" Type="http://schemas.openxmlformats.org/officeDocument/2006/relationships/slideLayout" Target="../slideLayouts/slideLayout7.xml"/><Relationship Id="rId4" Type="http://schemas.openxmlformats.org/officeDocument/2006/relationships/image" Target="../media/image174.png"/></Relationships>
</file>

<file path=ppt/slides/_rels/slide27.xml.rels><?xml version="1.0" encoding="UTF-8" standalone="yes"?>
<Relationships xmlns="http://schemas.openxmlformats.org/package/2006/relationships"><Relationship Id="rId3" Type="http://schemas.openxmlformats.org/officeDocument/2006/relationships/image" Target="../media/image1700.png"/><Relationship Id="rId2" Type="http://schemas.openxmlformats.org/officeDocument/2006/relationships/image" Target="../media/image1690.png"/><Relationship Id="rId1" Type="http://schemas.openxmlformats.org/officeDocument/2006/relationships/slideLayout" Target="../slideLayouts/slideLayout7.xml"/><Relationship Id="rId4" Type="http://schemas.openxmlformats.org/officeDocument/2006/relationships/image" Target="../media/image175.png"/></Relationships>
</file>

<file path=ppt/slides/_rels/slide28.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21" Type="http://schemas.openxmlformats.org/officeDocument/2006/relationships/image" Target="../media/image53.png"/><Relationship Id="rId7" Type="http://schemas.openxmlformats.org/officeDocument/2006/relationships/image" Target="../media/image38.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4.png"/><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23" Type="http://schemas.openxmlformats.org/officeDocument/2006/relationships/image" Target="../media/image55.png"/><Relationship Id="rId10" Type="http://schemas.openxmlformats.org/officeDocument/2006/relationships/image" Target="../media/image41.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2.png"/><Relationship Id="rId14" Type="http://schemas.openxmlformats.org/officeDocument/2006/relationships/image" Target="../media/image46.png"/><Relationship Id="rId22" Type="http://schemas.openxmlformats.org/officeDocument/2006/relationships/image" Target="../media/image54.png"/></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9.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3.png"/><Relationship Id="rId39" Type="http://schemas.openxmlformats.org/officeDocument/2006/relationships/image" Target="../media/image96.png"/><Relationship Id="rId21" Type="http://schemas.openxmlformats.org/officeDocument/2006/relationships/image" Target="../media/image77.png"/><Relationship Id="rId34" Type="http://schemas.openxmlformats.org/officeDocument/2006/relationships/image" Target="../media/image91.png"/><Relationship Id="rId7" Type="http://schemas.openxmlformats.org/officeDocument/2006/relationships/image" Target="../media/image65.png"/><Relationship Id="rId12" Type="http://schemas.openxmlformats.org/officeDocument/2006/relationships/image" Target="../media/image53.png"/><Relationship Id="rId17" Type="http://schemas.openxmlformats.org/officeDocument/2006/relationships/image" Target="../media/image73.png"/><Relationship Id="rId25" Type="http://schemas.openxmlformats.org/officeDocument/2006/relationships/image" Target="../media/image82.png"/><Relationship Id="rId33" Type="http://schemas.openxmlformats.org/officeDocument/2006/relationships/image" Target="../media/image90.png"/><Relationship Id="rId38" Type="http://schemas.openxmlformats.org/officeDocument/2006/relationships/image" Target="../media/image95.png"/><Relationship Id="rId2" Type="http://schemas.openxmlformats.org/officeDocument/2006/relationships/image" Target="../media/image60.png"/><Relationship Id="rId16" Type="http://schemas.openxmlformats.org/officeDocument/2006/relationships/image" Target="../media/image72.png"/><Relationship Id="rId20" Type="http://schemas.openxmlformats.org/officeDocument/2006/relationships/image" Target="../media/image76.png"/><Relationship Id="rId29" Type="http://schemas.openxmlformats.org/officeDocument/2006/relationships/image" Target="../media/image86.png"/><Relationship Id="rId1" Type="http://schemas.openxmlformats.org/officeDocument/2006/relationships/slideLayout" Target="../slideLayouts/slideLayout7.xml"/><Relationship Id="rId6" Type="http://schemas.openxmlformats.org/officeDocument/2006/relationships/image" Target="../media/image64.png"/><Relationship Id="rId11" Type="http://schemas.openxmlformats.org/officeDocument/2006/relationships/image" Target="../media/image68.png"/><Relationship Id="rId24" Type="http://schemas.openxmlformats.org/officeDocument/2006/relationships/image" Target="../media/image81.png"/><Relationship Id="rId32" Type="http://schemas.openxmlformats.org/officeDocument/2006/relationships/image" Target="../media/image89.png"/><Relationship Id="rId37" Type="http://schemas.openxmlformats.org/officeDocument/2006/relationships/image" Target="../media/image94.png"/><Relationship Id="rId5" Type="http://schemas.openxmlformats.org/officeDocument/2006/relationships/image" Target="../media/image63.png"/><Relationship Id="rId15" Type="http://schemas.openxmlformats.org/officeDocument/2006/relationships/image" Target="../media/image71.png"/><Relationship Id="rId23" Type="http://schemas.openxmlformats.org/officeDocument/2006/relationships/image" Target="../media/image80.png"/><Relationship Id="rId28" Type="http://schemas.openxmlformats.org/officeDocument/2006/relationships/image" Target="../media/image85.png"/><Relationship Id="rId36" Type="http://schemas.openxmlformats.org/officeDocument/2006/relationships/image" Target="../media/image93.png"/><Relationship Id="rId10" Type="http://schemas.openxmlformats.org/officeDocument/2006/relationships/image" Target="../media/image67.png"/><Relationship Id="rId19" Type="http://schemas.openxmlformats.org/officeDocument/2006/relationships/image" Target="../media/image75.png"/><Relationship Id="rId31" Type="http://schemas.openxmlformats.org/officeDocument/2006/relationships/image" Target="../media/image88.png"/><Relationship Id="rId4" Type="http://schemas.openxmlformats.org/officeDocument/2006/relationships/image" Target="../media/image62.png"/><Relationship Id="rId9" Type="http://schemas.openxmlformats.org/officeDocument/2006/relationships/image" Target="../media/image66.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4.png"/><Relationship Id="rId30" Type="http://schemas.openxmlformats.org/officeDocument/2006/relationships/image" Target="../media/image87.png"/><Relationship Id="rId35" Type="http://schemas.openxmlformats.org/officeDocument/2006/relationships/image" Target="../media/image92.png"/><Relationship Id="rId8" Type="http://schemas.openxmlformats.org/officeDocument/2006/relationships/image" Target="../media/image79.png"/><Relationship Id="rId3"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F1D82E7-7D6D-7EFF-EAB2-27A2176F6DEF}"/>
              </a:ext>
            </a:extLst>
          </p:cNvPr>
          <p:cNvSpPr/>
          <p:nvPr/>
        </p:nvSpPr>
        <p:spPr>
          <a:xfrm>
            <a:off x="474568" y="665559"/>
            <a:ext cx="8206442" cy="18130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3" name="TextBox 2">
            <a:extLst>
              <a:ext uri="{FF2B5EF4-FFF2-40B4-BE49-F238E27FC236}">
                <a16:creationId xmlns:a16="http://schemas.microsoft.com/office/drawing/2014/main" id="{BF872BA4-ECCC-DD17-5D41-51C1D13477D5}"/>
              </a:ext>
            </a:extLst>
          </p:cNvPr>
          <p:cNvSpPr txBox="1"/>
          <p:nvPr/>
        </p:nvSpPr>
        <p:spPr>
          <a:xfrm>
            <a:off x="2165465" y="732315"/>
            <a:ext cx="4813064" cy="369332"/>
          </a:xfrm>
          <a:prstGeom prst="rect">
            <a:avLst/>
          </a:prstGeom>
          <a:noFill/>
        </p:spPr>
        <p:txBody>
          <a:bodyPr wrap="square" rtlCol="0" anchor="ctr">
            <a:spAutoFit/>
          </a:bodyPr>
          <a:lstStyle/>
          <a:p>
            <a:pPr algn="ctr"/>
            <a:r>
              <a:rPr lang="en-US" b="1" dirty="0"/>
              <a:t>DNA Sequences at a SNP Position (T is risk allele)</a:t>
            </a:r>
          </a:p>
        </p:txBody>
      </p:sp>
      <p:graphicFrame>
        <p:nvGraphicFramePr>
          <p:cNvPr id="4" name="Table 3">
            <a:extLst>
              <a:ext uri="{FF2B5EF4-FFF2-40B4-BE49-F238E27FC236}">
                <a16:creationId xmlns:a16="http://schemas.microsoft.com/office/drawing/2014/main" id="{992715C0-5457-D0C0-C994-3CA14F86549F}"/>
              </a:ext>
            </a:extLst>
          </p:cNvPr>
          <p:cNvGraphicFramePr>
            <a:graphicFrameLocks noGrp="1"/>
          </p:cNvGraphicFramePr>
          <p:nvPr>
            <p:extLst>
              <p:ext uri="{D42A27DB-BD31-4B8C-83A1-F6EECF244321}">
                <p14:modId xmlns:p14="http://schemas.microsoft.com/office/powerpoint/2010/main" val="823220200"/>
              </p:ext>
            </p:extLst>
          </p:nvPr>
        </p:nvGraphicFramePr>
        <p:xfrm>
          <a:off x="1541324" y="1183480"/>
          <a:ext cx="6061345" cy="1078186"/>
        </p:xfrm>
        <a:graphic>
          <a:graphicData uri="http://schemas.openxmlformats.org/drawingml/2006/table">
            <a:tbl>
              <a:tblPr firstRow="1" bandRow="1">
                <a:tableStyleId>{5C22544A-7EE6-4342-B048-85BDC9FD1C3A}</a:tableStyleId>
              </a:tblPr>
              <a:tblGrid>
                <a:gridCol w="1212269">
                  <a:extLst>
                    <a:ext uri="{9D8B030D-6E8A-4147-A177-3AD203B41FA5}">
                      <a16:colId xmlns:a16="http://schemas.microsoft.com/office/drawing/2014/main" val="17109212"/>
                    </a:ext>
                  </a:extLst>
                </a:gridCol>
                <a:gridCol w="1212269">
                  <a:extLst>
                    <a:ext uri="{9D8B030D-6E8A-4147-A177-3AD203B41FA5}">
                      <a16:colId xmlns:a16="http://schemas.microsoft.com/office/drawing/2014/main" val="3648244921"/>
                    </a:ext>
                  </a:extLst>
                </a:gridCol>
                <a:gridCol w="1212269">
                  <a:extLst>
                    <a:ext uri="{9D8B030D-6E8A-4147-A177-3AD203B41FA5}">
                      <a16:colId xmlns:a16="http://schemas.microsoft.com/office/drawing/2014/main" val="2525484480"/>
                    </a:ext>
                  </a:extLst>
                </a:gridCol>
                <a:gridCol w="1212269">
                  <a:extLst>
                    <a:ext uri="{9D8B030D-6E8A-4147-A177-3AD203B41FA5}">
                      <a16:colId xmlns:a16="http://schemas.microsoft.com/office/drawing/2014/main" val="3039640157"/>
                    </a:ext>
                  </a:extLst>
                </a:gridCol>
                <a:gridCol w="1212269">
                  <a:extLst>
                    <a:ext uri="{9D8B030D-6E8A-4147-A177-3AD203B41FA5}">
                      <a16:colId xmlns:a16="http://schemas.microsoft.com/office/drawing/2014/main" val="489363311"/>
                    </a:ext>
                  </a:extLst>
                </a:gridCol>
              </a:tblGrid>
              <a:tr h="539093">
                <a:tc>
                  <a:txBody>
                    <a:bodyPr/>
                    <a:lstStyle/>
                    <a:p>
                      <a:pPr algn="ctr"/>
                      <a:r>
                        <a:rPr lang="en-US" sz="16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5</a:t>
                      </a:r>
                    </a:p>
                  </a:txBody>
                  <a:tcPr marL="60960" marR="60960" marT="30480" marB="30480" anchor="ctr"/>
                </a:tc>
                <a:extLst>
                  <a:ext uri="{0D108BD9-81ED-4DB2-BD59-A6C34878D82A}">
                    <a16:rowId xmlns:a16="http://schemas.microsoft.com/office/drawing/2014/main" val="1903707579"/>
                  </a:ext>
                </a:extLst>
              </a:tr>
              <a:tr h="539093">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tc>
                  <a:txBody>
                    <a:bodyPr/>
                    <a:lstStyle/>
                    <a:p>
                      <a:pPr algn="ctr"/>
                      <a:r>
                        <a:rPr lang="en-US" sz="1800" dirty="0"/>
                        <a:t>TT</a:t>
                      </a:r>
                    </a:p>
                  </a:txBody>
                  <a:tcPr marL="60960" marR="60960" marT="30480" marB="30480" anchor="ctr"/>
                </a:tc>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6" name="Straight Arrow Connector 5">
            <a:extLst>
              <a:ext uri="{FF2B5EF4-FFF2-40B4-BE49-F238E27FC236}">
                <a16:creationId xmlns:a16="http://schemas.microsoft.com/office/drawing/2014/main" id="{09DB614E-4E5D-3785-9B6D-7ED9F8983FEF}"/>
              </a:ext>
            </a:extLst>
          </p:cNvPr>
          <p:cNvCxnSpPr>
            <a:cxnSpLocks/>
          </p:cNvCxnSpPr>
          <p:nvPr/>
        </p:nvCxnSpPr>
        <p:spPr>
          <a:xfrm>
            <a:off x="4571999" y="2548118"/>
            <a:ext cx="0" cy="4012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3119CB63-DB9B-CF93-BA3F-D8E321AE46EF}"/>
              </a:ext>
            </a:extLst>
          </p:cNvPr>
          <p:cNvSpPr/>
          <p:nvPr/>
        </p:nvSpPr>
        <p:spPr>
          <a:xfrm>
            <a:off x="474564" y="2963125"/>
            <a:ext cx="8206442" cy="28759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0" name="TextBox 9">
            <a:extLst>
              <a:ext uri="{FF2B5EF4-FFF2-40B4-BE49-F238E27FC236}">
                <a16:creationId xmlns:a16="http://schemas.microsoft.com/office/drawing/2014/main" id="{6046B8C0-81DE-7108-EF89-D1287FDAD932}"/>
              </a:ext>
            </a:extLst>
          </p:cNvPr>
          <p:cNvSpPr txBox="1"/>
          <p:nvPr/>
        </p:nvSpPr>
        <p:spPr>
          <a:xfrm>
            <a:off x="3538419" y="177951"/>
            <a:ext cx="2067157" cy="400110"/>
          </a:xfrm>
          <a:prstGeom prst="rect">
            <a:avLst/>
          </a:prstGeom>
          <a:noFill/>
        </p:spPr>
        <p:txBody>
          <a:bodyPr wrap="square" rtlCol="0" anchor="ctr">
            <a:spAutoFit/>
          </a:bodyPr>
          <a:lstStyle/>
          <a:p>
            <a:pPr algn="ctr"/>
            <a:r>
              <a:rPr lang="en-US" sz="2000" b="1" dirty="0"/>
              <a:t>Genotype Coding</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230B065-6A6D-DE67-7801-BED9E06CCE2B}"/>
                  </a:ext>
                </a:extLst>
              </p:cNvPr>
              <p:cNvSpPr txBox="1"/>
              <p:nvPr/>
            </p:nvSpPr>
            <p:spPr>
              <a:xfrm>
                <a:off x="2844608" y="2983538"/>
                <a:ext cx="3454776" cy="369332"/>
              </a:xfrm>
              <a:prstGeom prst="rect">
                <a:avLst/>
              </a:prstGeom>
              <a:noFill/>
            </p:spPr>
            <p:txBody>
              <a:bodyPr wrap="square" rtlCol="0" anchor="ctr">
                <a:spAutoFit/>
              </a:bodyPr>
              <a:lstStyle/>
              <a:p>
                <a:pPr algn="ctr"/>
                <a:r>
                  <a:rPr lang="en-US" b="1" dirty="0"/>
                  <a:t>Genotype Coding Models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oMath>
                </a14:m>
                <a:endParaRPr lang="en-US" b="1" dirty="0"/>
              </a:p>
            </p:txBody>
          </p:sp>
        </mc:Choice>
        <mc:Fallback xmlns="">
          <p:sp>
            <p:nvSpPr>
              <p:cNvPr id="11" name="TextBox 10">
                <a:extLst>
                  <a:ext uri="{FF2B5EF4-FFF2-40B4-BE49-F238E27FC236}">
                    <a16:creationId xmlns:a16="http://schemas.microsoft.com/office/drawing/2014/main" id="{7230B065-6A6D-DE67-7801-BED9E06CCE2B}"/>
                  </a:ext>
                </a:extLst>
              </p:cNvPr>
              <p:cNvSpPr txBox="1">
                <a:spLocks noRot="1" noChangeAspect="1" noMove="1" noResize="1" noEditPoints="1" noAdjustHandles="1" noChangeArrowheads="1" noChangeShapeType="1" noTextEdit="1"/>
              </p:cNvSpPr>
              <p:nvPr/>
            </p:nvSpPr>
            <p:spPr>
              <a:xfrm>
                <a:off x="2844608" y="2983538"/>
                <a:ext cx="3454776" cy="369332"/>
              </a:xfrm>
              <a:prstGeom prst="rect">
                <a:avLst/>
              </a:prstGeom>
              <a:blipFill>
                <a:blip r:embed="rId2"/>
                <a:stretch>
                  <a:fillRect t="-6667" b="-26667"/>
                </a:stretch>
              </a:blipFill>
            </p:spPr>
            <p:txBody>
              <a:bodyPr/>
              <a:lstStyle/>
              <a:p>
                <a:r>
                  <a:rPr lang="en-US">
                    <a:noFill/>
                  </a:rPr>
                  <a:t> </a:t>
                </a:r>
              </a:p>
            </p:txBody>
          </p:sp>
        </mc:Fallback>
      </mc:AlternateContent>
      <p:graphicFrame>
        <p:nvGraphicFramePr>
          <p:cNvPr id="12" name="Table 11">
            <a:extLst>
              <a:ext uri="{FF2B5EF4-FFF2-40B4-BE49-F238E27FC236}">
                <a16:creationId xmlns:a16="http://schemas.microsoft.com/office/drawing/2014/main" id="{CA132235-8A45-3B92-F6CB-106FADFF923B}"/>
              </a:ext>
            </a:extLst>
          </p:cNvPr>
          <p:cNvGraphicFramePr>
            <a:graphicFrameLocks noGrp="1"/>
          </p:cNvGraphicFramePr>
          <p:nvPr>
            <p:extLst>
              <p:ext uri="{D42A27DB-BD31-4B8C-83A1-F6EECF244321}">
                <p14:modId xmlns:p14="http://schemas.microsoft.com/office/powerpoint/2010/main" val="2928065972"/>
              </p:ext>
            </p:extLst>
          </p:nvPr>
        </p:nvGraphicFramePr>
        <p:xfrm>
          <a:off x="914399" y="3333458"/>
          <a:ext cx="7501699" cy="2218011"/>
        </p:xfrm>
        <a:graphic>
          <a:graphicData uri="http://schemas.openxmlformats.org/drawingml/2006/table">
            <a:tbl>
              <a:tblPr firstRow="1" bandRow="1">
                <a:tableStyleId>{5C22544A-7EE6-4342-B048-85BDC9FD1C3A}</a:tableStyleId>
              </a:tblPr>
              <a:tblGrid>
                <a:gridCol w="1429819">
                  <a:extLst>
                    <a:ext uri="{9D8B030D-6E8A-4147-A177-3AD203B41FA5}">
                      <a16:colId xmlns:a16="http://schemas.microsoft.com/office/drawing/2014/main" val="2756020621"/>
                    </a:ext>
                  </a:extLst>
                </a:gridCol>
                <a:gridCol w="1011980">
                  <a:extLst>
                    <a:ext uri="{9D8B030D-6E8A-4147-A177-3AD203B41FA5}">
                      <a16:colId xmlns:a16="http://schemas.microsoft.com/office/drawing/2014/main" val="17109212"/>
                    </a:ext>
                  </a:extLst>
                </a:gridCol>
                <a:gridCol w="1011980">
                  <a:extLst>
                    <a:ext uri="{9D8B030D-6E8A-4147-A177-3AD203B41FA5}">
                      <a16:colId xmlns:a16="http://schemas.microsoft.com/office/drawing/2014/main" val="3648244921"/>
                    </a:ext>
                  </a:extLst>
                </a:gridCol>
                <a:gridCol w="1011980">
                  <a:extLst>
                    <a:ext uri="{9D8B030D-6E8A-4147-A177-3AD203B41FA5}">
                      <a16:colId xmlns:a16="http://schemas.microsoft.com/office/drawing/2014/main" val="2525484480"/>
                    </a:ext>
                  </a:extLst>
                </a:gridCol>
                <a:gridCol w="1011980">
                  <a:extLst>
                    <a:ext uri="{9D8B030D-6E8A-4147-A177-3AD203B41FA5}">
                      <a16:colId xmlns:a16="http://schemas.microsoft.com/office/drawing/2014/main" val="3039640157"/>
                    </a:ext>
                  </a:extLst>
                </a:gridCol>
                <a:gridCol w="1011980">
                  <a:extLst>
                    <a:ext uri="{9D8B030D-6E8A-4147-A177-3AD203B41FA5}">
                      <a16:colId xmlns:a16="http://schemas.microsoft.com/office/drawing/2014/main" val="489363311"/>
                    </a:ext>
                  </a:extLst>
                </a:gridCol>
                <a:gridCol w="1011980">
                  <a:extLst>
                    <a:ext uri="{9D8B030D-6E8A-4147-A177-3AD203B41FA5}">
                      <a16:colId xmlns:a16="http://schemas.microsoft.com/office/drawing/2014/main" val="349492179"/>
                    </a:ext>
                  </a:extLst>
                </a:gridCol>
              </a:tblGrid>
              <a:tr h="470006">
                <a:tc>
                  <a:txBody>
                    <a:bodyPr/>
                    <a:lstStyle/>
                    <a:p>
                      <a:pPr algn="ctr"/>
                      <a:r>
                        <a:rPr lang="en-US" sz="1400" dirty="0"/>
                        <a:t>Coding 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Mean</a:t>
                      </a:r>
                    </a:p>
                  </a:txBody>
                  <a:tcPr marL="60960" marR="60960" marT="30480" marB="30480" anchor="ctr"/>
                </a:tc>
                <a:extLst>
                  <a:ext uri="{0D108BD9-81ED-4DB2-BD59-A6C34878D82A}">
                    <a16:rowId xmlns:a16="http://schemas.microsoft.com/office/drawing/2014/main" val="1903707579"/>
                  </a:ext>
                </a:extLst>
              </a:tr>
              <a:tr h="461667">
                <a:tc>
                  <a:txBody>
                    <a:bodyPr/>
                    <a:lstStyle/>
                    <a:p>
                      <a:pPr algn="ctr"/>
                      <a:r>
                        <a:rPr lang="en-US" sz="1400" dirty="0"/>
                        <a:t>Additive (0,1,2)</a:t>
                      </a:r>
                    </a:p>
                    <a:p>
                      <a:pPr algn="ctr"/>
                      <a:r>
                        <a:rPr lang="en-US" sz="1200" dirty="0">
                          <a:solidFill>
                            <a:schemeClr val="accent3">
                              <a:lumMod val="50000"/>
                            </a:schemeClr>
                          </a:solidFill>
                        </a:rPr>
                        <a:t>Count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2</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0.8</a:t>
                      </a:r>
                    </a:p>
                  </a:txBody>
                  <a:tcPr marL="60960" marR="60960" marT="30480" marB="30480" anchor="ctr"/>
                </a:tc>
                <a:extLst>
                  <a:ext uri="{0D108BD9-81ED-4DB2-BD59-A6C34878D82A}">
                    <a16:rowId xmlns:a16="http://schemas.microsoft.com/office/drawing/2014/main" val="3809915198"/>
                  </a:ext>
                </a:extLst>
              </a:tr>
              <a:tr h="646258">
                <a:tc>
                  <a:txBody>
                    <a:bodyPr/>
                    <a:lstStyle/>
                    <a:p>
                      <a:pPr algn="ctr"/>
                      <a:r>
                        <a:rPr lang="en-US" sz="1400" dirty="0"/>
                        <a:t>Dominant (0,1,1)</a:t>
                      </a:r>
                    </a:p>
                    <a:p>
                      <a:pPr algn="ctr"/>
                      <a:r>
                        <a:rPr lang="en-US" sz="1200" dirty="0">
                          <a:solidFill>
                            <a:schemeClr val="accent3">
                              <a:lumMod val="50000"/>
                            </a:schemeClr>
                          </a:solidFill>
                        </a:rPr>
                        <a:t>1 if any risk allele</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0.6</a:t>
                      </a:r>
                    </a:p>
                  </a:txBody>
                  <a:tcPr marL="60960" marR="60960" marT="30480" marB="30480" anchor="ctr"/>
                </a:tc>
                <a:extLst>
                  <a:ext uri="{0D108BD9-81ED-4DB2-BD59-A6C34878D82A}">
                    <a16:rowId xmlns:a16="http://schemas.microsoft.com/office/drawing/2014/main" val="829851584"/>
                  </a:ext>
                </a:extLst>
              </a:tr>
              <a:tr h="609735">
                <a:tc>
                  <a:txBody>
                    <a:bodyPr/>
                    <a:lstStyle/>
                    <a:p>
                      <a:pPr algn="ctr"/>
                      <a:r>
                        <a:rPr lang="en-US" sz="1400" dirty="0"/>
                        <a:t>Recessive (0,0,1)</a:t>
                      </a:r>
                    </a:p>
                    <a:p>
                      <a:pPr algn="ctr"/>
                      <a:r>
                        <a:rPr lang="en-US" sz="1200" dirty="0">
                          <a:solidFill>
                            <a:schemeClr val="accent3">
                              <a:lumMod val="50000"/>
                            </a:schemeClr>
                          </a:solidFill>
                        </a:rPr>
                        <a:t>1 if both alleles are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0.2</a:t>
                      </a:r>
                    </a:p>
                  </a:txBody>
                  <a:tcPr marL="60960" marR="60960" marT="30480" marB="30480" anchor="ctr"/>
                </a:tc>
                <a:extLst>
                  <a:ext uri="{0D108BD9-81ED-4DB2-BD59-A6C34878D82A}">
                    <a16:rowId xmlns:a16="http://schemas.microsoft.com/office/drawing/2014/main" val="3123893244"/>
                  </a:ext>
                </a:extLst>
              </a:tr>
            </a:tbl>
          </a:graphicData>
        </a:graphic>
      </p:graphicFrame>
      <p:sp>
        <p:nvSpPr>
          <p:cNvPr id="13" name="Rounded Rectangle 12">
            <a:extLst>
              <a:ext uri="{FF2B5EF4-FFF2-40B4-BE49-F238E27FC236}">
                <a16:creationId xmlns:a16="http://schemas.microsoft.com/office/drawing/2014/main" id="{64A63CB3-7A21-C43B-E6BB-37B41750D27F}"/>
              </a:ext>
            </a:extLst>
          </p:cNvPr>
          <p:cNvSpPr/>
          <p:nvPr/>
        </p:nvSpPr>
        <p:spPr>
          <a:xfrm>
            <a:off x="862237" y="3761690"/>
            <a:ext cx="7606022" cy="508378"/>
          </a:xfrm>
          <a:prstGeom prst="roundRect">
            <a:avLst/>
          </a:prstGeom>
          <a:noFill/>
          <a:ln w="38100">
            <a:solidFill>
              <a:schemeClr val="accent6">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15" name="Elbow Connector 14">
            <a:extLst>
              <a:ext uri="{FF2B5EF4-FFF2-40B4-BE49-F238E27FC236}">
                <a16:creationId xmlns:a16="http://schemas.microsoft.com/office/drawing/2014/main" id="{F30AE15E-0330-6FC4-739A-8654C88E6BCA}"/>
              </a:ext>
            </a:extLst>
          </p:cNvPr>
          <p:cNvCxnSpPr>
            <a:cxnSpLocks/>
          </p:cNvCxnSpPr>
          <p:nvPr/>
        </p:nvCxnSpPr>
        <p:spPr>
          <a:xfrm rot="10800000" flipH="1" flipV="1">
            <a:off x="801189" y="4018739"/>
            <a:ext cx="566057" cy="2099787"/>
          </a:xfrm>
          <a:prstGeom prst="bentConnector4">
            <a:avLst>
              <a:gd name="adj1" fmla="val -31154"/>
              <a:gd name="adj2" fmla="val 100029"/>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2ED4160-A406-6A8F-96B9-D83A8D403DFC}"/>
              </a:ext>
            </a:extLst>
          </p:cNvPr>
          <p:cNvSpPr txBox="1"/>
          <p:nvPr/>
        </p:nvSpPr>
        <p:spPr>
          <a:xfrm>
            <a:off x="1367246" y="5820395"/>
            <a:ext cx="4998829" cy="523220"/>
          </a:xfrm>
          <a:prstGeom prst="rect">
            <a:avLst/>
          </a:prstGeom>
          <a:noFill/>
        </p:spPr>
        <p:txBody>
          <a:bodyPr wrap="square" rtlCol="0" anchor="ctr">
            <a:spAutoFit/>
          </a:bodyPr>
          <a:lstStyle/>
          <a:p>
            <a:pPr algn="ctr"/>
            <a:r>
              <a:rPr lang="en-US" sz="1400" dirty="0">
                <a:solidFill>
                  <a:srgbClr val="548235"/>
                </a:solidFill>
              </a:rPr>
              <a:t>The additive model is particularly valuable </a:t>
            </a:r>
          </a:p>
          <a:p>
            <a:pPr algn="ctr"/>
            <a:r>
              <a:rPr lang="en-US" sz="1400" dirty="0">
                <a:solidFill>
                  <a:srgbClr val="548235"/>
                </a:solidFill>
              </a:rPr>
              <a:t>as genetic effects often scale with the number of risk alleles.</a:t>
            </a:r>
          </a:p>
        </p:txBody>
      </p:sp>
      <p:sp>
        <p:nvSpPr>
          <p:cNvPr id="19" name="Rounded Rectangle 18">
            <a:extLst>
              <a:ext uri="{FF2B5EF4-FFF2-40B4-BE49-F238E27FC236}">
                <a16:creationId xmlns:a16="http://schemas.microsoft.com/office/drawing/2014/main" id="{479E80A7-2741-714B-5E18-4B19B7AF3F94}"/>
              </a:ext>
            </a:extLst>
          </p:cNvPr>
          <p:cNvSpPr/>
          <p:nvPr/>
        </p:nvSpPr>
        <p:spPr>
          <a:xfrm>
            <a:off x="474564" y="6363144"/>
            <a:ext cx="8206441" cy="20485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C51787C-DEC4-C352-9BB4-3A759AD5C147}"/>
                  </a:ext>
                </a:extLst>
              </p:cNvPr>
              <p:cNvSpPr txBox="1"/>
              <p:nvPr/>
            </p:nvSpPr>
            <p:spPr>
              <a:xfrm>
                <a:off x="1932189" y="6462047"/>
                <a:ext cx="5264439" cy="491160"/>
              </a:xfrm>
              <a:prstGeom prst="rect">
                <a:avLst/>
              </a:prstGeom>
              <a:noFill/>
            </p:spPr>
            <p:txBody>
              <a:bodyPr wrap="square" rtlCol="0" anchor="ctr">
                <a:spAutoFit/>
              </a:bodyPr>
              <a:lstStyle/>
              <a:p>
                <a:pPr algn="ctr"/>
                <a:r>
                  <a:rPr lang="en-US" b="1" dirty="0"/>
                  <a:t>Standardized Genotype Vector </a:t>
                </a:r>
                <a14:m>
                  <m:oMath xmlns:m="http://schemas.openxmlformats.org/officeDocument/2006/math">
                    <m:r>
                      <a:rPr lang="en-US" b="1" i="1">
                        <a:latin typeface="Cambria Math" panose="02040503050406030204" pitchFamily="18" charset="0"/>
                      </a:rPr>
                      <m:t>𝑿</m:t>
                    </m:r>
                    <m:r>
                      <a:rPr lang="en-US" b="1" i="1">
                        <a:latin typeface="Cambria Math" panose="02040503050406030204" pitchFamily="18" charset="0"/>
                      </a:rPr>
                      <m:t>=</m:t>
                    </m:r>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r>
                          <a:rPr lang="en-US" b="1" i="1">
                            <a:latin typeface="Cambria Math" panose="02040503050406030204" pitchFamily="18" charset="0"/>
                          </a:rPr>
                          <m:t>−</m:t>
                        </m:r>
                        <m:r>
                          <a:rPr lang="en-US" b="1" i="1">
                            <a:latin typeface="Cambria Math" panose="02040503050406030204" pitchFamily="18" charset="0"/>
                          </a:rPr>
                          <m:t>𝒎𝒆𝒂𝒏</m:t>
                        </m:r>
                      </m:num>
                      <m:den>
                        <m:r>
                          <a:rPr lang="en-US" b="1" i="1">
                            <a:latin typeface="Cambria Math" panose="02040503050406030204" pitchFamily="18" charset="0"/>
                          </a:rPr>
                          <m:t>𝒔𝒅</m:t>
                        </m:r>
                      </m:den>
                    </m:f>
                  </m:oMath>
                </a14:m>
                <a:endParaRPr lang="en-US" b="1" dirty="0"/>
              </a:p>
            </p:txBody>
          </p:sp>
        </mc:Choice>
        <mc:Fallback xmlns="">
          <p:sp>
            <p:nvSpPr>
              <p:cNvPr id="20" name="TextBox 19">
                <a:extLst>
                  <a:ext uri="{FF2B5EF4-FFF2-40B4-BE49-F238E27FC236}">
                    <a16:creationId xmlns:a16="http://schemas.microsoft.com/office/drawing/2014/main" id="{5C51787C-DEC4-C352-9BB4-3A759AD5C147}"/>
                  </a:ext>
                </a:extLst>
              </p:cNvPr>
              <p:cNvSpPr txBox="1">
                <a:spLocks noRot="1" noChangeAspect="1" noMove="1" noResize="1" noEditPoints="1" noAdjustHandles="1" noChangeArrowheads="1" noChangeShapeType="1" noTextEdit="1"/>
              </p:cNvSpPr>
              <p:nvPr/>
            </p:nvSpPr>
            <p:spPr>
              <a:xfrm>
                <a:off x="1932189" y="6462047"/>
                <a:ext cx="5264439" cy="491160"/>
              </a:xfrm>
              <a:prstGeom prst="rect">
                <a:avLst/>
              </a:prstGeom>
              <a:blipFill>
                <a:blip r:embed="rId3"/>
                <a:stretch>
                  <a:fillRect b="-10000"/>
                </a:stretch>
              </a:blipFill>
            </p:spPr>
            <p:txBody>
              <a:bodyPr/>
              <a:lstStyle/>
              <a:p>
                <a:r>
                  <a:rPr lang="en-US">
                    <a:noFill/>
                  </a:rPr>
                  <a:t> </a:t>
                </a:r>
              </a:p>
            </p:txBody>
          </p:sp>
        </mc:Fallback>
      </mc:AlternateContent>
      <p:graphicFrame>
        <p:nvGraphicFramePr>
          <p:cNvPr id="21" name="Table 20">
            <a:extLst>
              <a:ext uri="{FF2B5EF4-FFF2-40B4-BE49-F238E27FC236}">
                <a16:creationId xmlns:a16="http://schemas.microsoft.com/office/drawing/2014/main" id="{FF850774-096F-A408-F428-9FAFFE7451BF}"/>
              </a:ext>
            </a:extLst>
          </p:cNvPr>
          <p:cNvGraphicFramePr>
            <a:graphicFrameLocks noGrp="1"/>
          </p:cNvGraphicFramePr>
          <p:nvPr>
            <p:extLst>
              <p:ext uri="{D42A27DB-BD31-4B8C-83A1-F6EECF244321}">
                <p14:modId xmlns:p14="http://schemas.microsoft.com/office/powerpoint/2010/main" val="2039426727"/>
              </p:ext>
            </p:extLst>
          </p:nvPr>
        </p:nvGraphicFramePr>
        <p:xfrm>
          <a:off x="914399" y="7022761"/>
          <a:ext cx="7501699" cy="1073790"/>
        </p:xfrm>
        <a:graphic>
          <a:graphicData uri="http://schemas.openxmlformats.org/drawingml/2006/table">
            <a:tbl>
              <a:tblPr firstRow="1" bandRow="1">
                <a:tableStyleId>{5C22544A-7EE6-4342-B048-85BDC9FD1C3A}</a:tableStyleId>
              </a:tblPr>
              <a:tblGrid>
                <a:gridCol w="1005069">
                  <a:extLst>
                    <a:ext uri="{9D8B030D-6E8A-4147-A177-3AD203B41FA5}">
                      <a16:colId xmlns:a16="http://schemas.microsoft.com/office/drawing/2014/main" val="2425925835"/>
                    </a:ext>
                  </a:extLst>
                </a:gridCol>
                <a:gridCol w="1005069">
                  <a:extLst>
                    <a:ext uri="{9D8B030D-6E8A-4147-A177-3AD203B41FA5}">
                      <a16:colId xmlns:a16="http://schemas.microsoft.com/office/drawing/2014/main" val="17109212"/>
                    </a:ext>
                  </a:extLst>
                </a:gridCol>
                <a:gridCol w="1005069">
                  <a:extLst>
                    <a:ext uri="{9D8B030D-6E8A-4147-A177-3AD203B41FA5}">
                      <a16:colId xmlns:a16="http://schemas.microsoft.com/office/drawing/2014/main" val="3648244921"/>
                    </a:ext>
                  </a:extLst>
                </a:gridCol>
                <a:gridCol w="1005069">
                  <a:extLst>
                    <a:ext uri="{9D8B030D-6E8A-4147-A177-3AD203B41FA5}">
                      <a16:colId xmlns:a16="http://schemas.microsoft.com/office/drawing/2014/main" val="2525484480"/>
                    </a:ext>
                  </a:extLst>
                </a:gridCol>
                <a:gridCol w="1005069">
                  <a:extLst>
                    <a:ext uri="{9D8B030D-6E8A-4147-A177-3AD203B41FA5}">
                      <a16:colId xmlns:a16="http://schemas.microsoft.com/office/drawing/2014/main" val="3039640157"/>
                    </a:ext>
                  </a:extLst>
                </a:gridCol>
                <a:gridCol w="1005069">
                  <a:extLst>
                    <a:ext uri="{9D8B030D-6E8A-4147-A177-3AD203B41FA5}">
                      <a16:colId xmlns:a16="http://schemas.microsoft.com/office/drawing/2014/main" val="489363311"/>
                    </a:ext>
                  </a:extLst>
                </a:gridCol>
                <a:gridCol w="729205">
                  <a:extLst>
                    <a:ext uri="{9D8B030D-6E8A-4147-A177-3AD203B41FA5}">
                      <a16:colId xmlns:a16="http://schemas.microsoft.com/office/drawing/2014/main" val="2804950765"/>
                    </a:ext>
                  </a:extLst>
                </a:gridCol>
                <a:gridCol w="742080">
                  <a:extLst>
                    <a:ext uri="{9D8B030D-6E8A-4147-A177-3AD203B41FA5}">
                      <a16:colId xmlns:a16="http://schemas.microsoft.com/office/drawing/2014/main" val="715645811"/>
                    </a:ext>
                  </a:extLst>
                </a:gridCol>
              </a:tblGrid>
              <a:tr h="570819">
                <a:tc>
                  <a:txBody>
                    <a:bodyPr/>
                    <a:lstStyle/>
                    <a:p>
                      <a:pPr algn="ctr"/>
                      <a:r>
                        <a:rPr lang="en-US" sz="1600" dirty="0"/>
                        <a:t>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Mean</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Sd</a:t>
                      </a:r>
                    </a:p>
                  </a:txBody>
                  <a:tcPr marL="60960" marR="60960" marT="30480" marB="30480" anchor="ctr"/>
                </a:tc>
                <a:extLst>
                  <a:ext uri="{0D108BD9-81ED-4DB2-BD59-A6C34878D82A}">
                    <a16:rowId xmlns:a16="http://schemas.microsoft.com/office/drawing/2014/main" val="1903707579"/>
                  </a:ext>
                </a:extLst>
              </a:tr>
              <a:tr h="502971">
                <a:tc>
                  <a:txBody>
                    <a:bodyPr/>
                    <a:lstStyle/>
                    <a:p>
                      <a:pPr algn="ctr"/>
                      <a:r>
                        <a:rPr lang="en-US" sz="1600" dirty="0"/>
                        <a:t>Additive</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1.43</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0.8</a:t>
                      </a:r>
                    </a:p>
                  </a:txBody>
                  <a:tcPr marL="60960" marR="60960" marT="30480" marB="30480" anchor="ctr"/>
                </a:tc>
                <a:tc>
                  <a:txBody>
                    <a:bodyPr/>
                    <a:lstStyle/>
                    <a:p>
                      <a:pPr algn="ctr"/>
                      <a:r>
                        <a:rPr lang="en-US" sz="1600" dirty="0"/>
                        <a:t>0.84</a:t>
                      </a:r>
                    </a:p>
                  </a:txBody>
                  <a:tcPr marL="60960" marR="60960" marT="30480" marB="30480" anchor="ctr"/>
                </a:tc>
                <a:extLst>
                  <a:ext uri="{0D108BD9-81ED-4DB2-BD59-A6C34878D82A}">
                    <a16:rowId xmlns:a16="http://schemas.microsoft.com/office/drawing/2014/main" val="3809915198"/>
                  </a:ext>
                </a:extLst>
              </a:tr>
            </a:tbl>
          </a:graphicData>
        </a:graphic>
      </p:graphicFrame>
    </p:spTree>
    <p:extLst>
      <p:ext uri="{BB962C8B-B14F-4D97-AF65-F5344CB8AC3E}">
        <p14:creationId xmlns:p14="http://schemas.microsoft.com/office/powerpoint/2010/main" val="212262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1A5B1-1259-392F-376B-E6510D03B267}"/>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5D75B2BC-1F34-529D-3848-FA0FDC808869}"/>
              </a:ext>
            </a:extLst>
          </p:cNvPr>
          <p:cNvSpPr/>
          <p:nvPr/>
        </p:nvSpPr>
        <p:spPr>
          <a:xfrm>
            <a:off x="4596160" y="788653"/>
            <a:ext cx="4008292"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6E4C6003-95D5-6204-78D9-141A5B287D37}"/>
              </a:ext>
            </a:extLst>
          </p:cNvPr>
          <p:cNvSpPr/>
          <p:nvPr/>
        </p:nvSpPr>
        <p:spPr>
          <a:xfrm>
            <a:off x="485580" y="4042449"/>
            <a:ext cx="8118871" cy="23666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F7C14324-4957-9C63-708D-0872B646ACF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Summary</a:t>
            </a:r>
            <a:r>
              <a:rPr lang="en-US" b="1" dirty="0"/>
              <a:t> Statistics</a:t>
            </a:r>
          </a:p>
        </p:txBody>
      </p:sp>
      <p:sp>
        <p:nvSpPr>
          <p:cNvPr id="9" name="Rounded Rectangle 8">
            <a:extLst>
              <a:ext uri="{FF2B5EF4-FFF2-40B4-BE49-F238E27FC236}">
                <a16:creationId xmlns:a16="http://schemas.microsoft.com/office/drawing/2014/main" id="{F2245474-851F-43A5-72C2-E5A9672B2E88}"/>
              </a:ext>
            </a:extLst>
          </p:cNvPr>
          <p:cNvSpPr/>
          <p:nvPr/>
        </p:nvSpPr>
        <p:spPr>
          <a:xfrm>
            <a:off x="485580" y="788654"/>
            <a:ext cx="3946246"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09CEE89B-CA7E-0F10-9A09-0839F5DFF148}"/>
              </a:ext>
            </a:extLst>
          </p:cNvPr>
          <p:cNvSpPr txBox="1"/>
          <p:nvPr/>
        </p:nvSpPr>
        <p:spPr>
          <a:xfrm>
            <a:off x="862932" y="977900"/>
            <a:ext cx="3104358" cy="369332"/>
          </a:xfrm>
          <a:prstGeom prst="rect">
            <a:avLst/>
          </a:prstGeom>
          <a:noFill/>
        </p:spPr>
        <p:txBody>
          <a:bodyPr wrap="square" rtlCol="0" anchor="ctr">
            <a:spAutoFit/>
          </a:bodyPr>
          <a:lstStyle/>
          <a:p>
            <a:pPr algn="ctr"/>
            <a:r>
              <a:rPr lang="en-US" b="1" dirty="0"/>
              <a:t>Individual-level Data</a:t>
            </a:r>
          </a:p>
        </p:txBody>
      </p:sp>
      <p:sp>
        <p:nvSpPr>
          <p:cNvPr id="20" name="Rounded Rectangle 19">
            <a:extLst>
              <a:ext uri="{FF2B5EF4-FFF2-40B4-BE49-F238E27FC236}">
                <a16:creationId xmlns:a16="http://schemas.microsoft.com/office/drawing/2014/main" id="{5E2DCD21-E318-9FB8-58F4-5CC73EA9DAB2}"/>
              </a:ext>
            </a:extLst>
          </p:cNvPr>
          <p:cNvSpPr/>
          <p:nvPr/>
        </p:nvSpPr>
        <p:spPr>
          <a:xfrm>
            <a:off x="914955" y="1395304"/>
            <a:ext cx="1323852" cy="1818728"/>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TextBox 23">
            <a:extLst>
              <a:ext uri="{FF2B5EF4-FFF2-40B4-BE49-F238E27FC236}">
                <a16:creationId xmlns:a16="http://schemas.microsoft.com/office/drawing/2014/main" id="{0208F2DB-A7D2-F727-BD2A-7B2BF73A9344}"/>
              </a:ext>
            </a:extLst>
          </p:cNvPr>
          <p:cNvSpPr txBox="1"/>
          <p:nvPr/>
        </p:nvSpPr>
        <p:spPr>
          <a:xfrm>
            <a:off x="989655" y="3238294"/>
            <a:ext cx="1094440" cy="246221"/>
          </a:xfrm>
          <a:prstGeom prst="rect">
            <a:avLst/>
          </a:prstGeom>
          <a:noFill/>
        </p:spPr>
        <p:txBody>
          <a:bodyPr wrap="square" rtlCol="0">
            <a:spAutoFit/>
          </a:bodyPr>
          <a:lstStyle/>
          <a:p>
            <a:pPr algn="ctr"/>
            <a:r>
              <a:rPr lang="en-US" sz="1000" dirty="0"/>
              <a:t>Millions of SNPs</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A3B20BC-FBAF-EDA6-9FE7-E9DF5DA0C776}"/>
                  </a:ext>
                </a:extLst>
              </p:cNvPr>
              <p:cNvSpPr txBox="1"/>
              <p:nvPr/>
            </p:nvSpPr>
            <p:spPr>
              <a:xfrm>
                <a:off x="276537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1</m:t>
                          </m:r>
                        </m:sub>
                      </m:sSub>
                    </m:oMath>
                  </m:oMathPara>
                </a14:m>
                <a:endParaRPr lang="en-US" sz="600" b="0" dirty="0">
                  <a:ea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BA3B20BC-FBAF-EDA6-9FE7-E9DF5DA0C776}"/>
                  </a:ext>
                </a:extLst>
              </p:cNvPr>
              <p:cNvSpPr txBox="1">
                <a:spLocks noRot="1" noChangeAspect="1" noMove="1" noResize="1" noEditPoints="1" noAdjustHandles="1" noChangeArrowheads="1" noChangeShapeType="1" noTextEdit="1"/>
              </p:cNvSpPr>
              <p:nvPr/>
            </p:nvSpPr>
            <p:spPr>
              <a:xfrm>
                <a:off x="2765371" y="3261376"/>
                <a:ext cx="427470" cy="18466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C0AE995-AFAB-B9DD-273A-0DDF513EB82C}"/>
                  </a:ext>
                </a:extLst>
              </p:cNvPr>
              <p:cNvSpPr txBox="1"/>
              <p:nvPr/>
            </p:nvSpPr>
            <p:spPr>
              <a:xfrm>
                <a:off x="1130012" y="211898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bg1">
                              <a:lumMod val="95000"/>
                            </a:schemeClr>
                          </a:solidFill>
                          <a:latin typeface="Cambria Math" panose="02040503050406030204" pitchFamily="18" charset="0"/>
                        </a:rPr>
                        <m:t>𝑋</m:t>
                      </m:r>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5C0AE995-AFAB-B9DD-273A-0DDF513EB82C}"/>
                  </a:ext>
                </a:extLst>
              </p:cNvPr>
              <p:cNvSpPr txBox="1">
                <a:spLocks noRot="1" noChangeAspect="1" noMove="1" noResize="1" noEditPoints="1" noAdjustHandles="1" noChangeArrowheads="1" noChangeShapeType="1" noTextEdit="1"/>
              </p:cNvSpPr>
              <p:nvPr/>
            </p:nvSpPr>
            <p:spPr>
              <a:xfrm>
                <a:off x="1130012" y="2118986"/>
                <a:ext cx="893237" cy="307777"/>
              </a:xfrm>
              <a:prstGeom prst="rect">
                <a:avLst/>
              </a:prstGeom>
              <a:blipFill>
                <a:blip r:embed="rId3"/>
                <a:stretch>
                  <a:fillRect/>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32988DCA-64AA-7361-F985-B97E986C710D}"/>
              </a:ext>
            </a:extLst>
          </p:cNvPr>
          <p:cNvPicPr>
            <a:picLocks noChangeAspect="1"/>
          </p:cNvPicPr>
          <p:nvPr/>
        </p:nvPicPr>
        <p:blipFill>
          <a:blip r:embed="rId4"/>
          <a:stretch>
            <a:fillRect/>
          </a:stretch>
        </p:blipFill>
        <p:spPr>
          <a:xfrm>
            <a:off x="677464" y="4324677"/>
            <a:ext cx="3474048" cy="2084429"/>
          </a:xfrm>
          <a:prstGeom prst="rect">
            <a:avLst/>
          </a:prstGeom>
        </p:spPr>
      </p:pic>
      <p:sp>
        <p:nvSpPr>
          <p:cNvPr id="58" name="TextBox 57">
            <a:extLst>
              <a:ext uri="{FF2B5EF4-FFF2-40B4-BE49-F238E27FC236}">
                <a16:creationId xmlns:a16="http://schemas.microsoft.com/office/drawing/2014/main" id="{68263FB3-F63D-D066-8594-36E49EF907F0}"/>
              </a:ext>
            </a:extLst>
          </p:cNvPr>
          <p:cNvSpPr txBox="1"/>
          <p:nvPr/>
        </p:nvSpPr>
        <p:spPr>
          <a:xfrm>
            <a:off x="4362312" y="974250"/>
            <a:ext cx="4475988" cy="369332"/>
          </a:xfrm>
          <a:prstGeom prst="rect">
            <a:avLst/>
          </a:prstGeom>
          <a:noFill/>
        </p:spPr>
        <p:txBody>
          <a:bodyPr wrap="square" rtlCol="0" anchor="ctr">
            <a:spAutoFit/>
          </a:bodyPr>
          <a:lstStyle/>
          <a:p>
            <a:pPr algn="ctr"/>
            <a:r>
              <a:rPr lang="en-US" b="1" dirty="0"/>
              <a:t>Summary Statistics</a:t>
            </a:r>
          </a:p>
        </p:txBody>
      </p:sp>
      <p:sp>
        <p:nvSpPr>
          <p:cNvPr id="59" name="TextBox 58">
            <a:extLst>
              <a:ext uri="{FF2B5EF4-FFF2-40B4-BE49-F238E27FC236}">
                <a16:creationId xmlns:a16="http://schemas.microsoft.com/office/drawing/2014/main" id="{E254ACE9-BA3A-B059-DBFC-A082D509C9B9}"/>
              </a:ext>
            </a:extLst>
          </p:cNvPr>
          <p:cNvSpPr txBox="1"/>
          <p:nvPr/>
        </p:nvSpPr>
        <p:spPr>
          <a:xfrm>
            <a:off x="2320564" y="4128451"/>
            <a:ext cx="4475988" cy="369332"/>
          </a:xfrm>
          <a:prstGeom prst="rect">
            <a:avLst/>
          </a:prstGeom>
          <a:noFill/>
        </p:spPr>
        <p:txBody>
          <a:bodyPr wrap="square" rtlCol="0" anchor="ctr">
            <a:spAutoFit/>
          </a:bodyPr>
          <a:lstStyle/>
          <a:p>
            <a:pPr algn="ctr"/>
            <a:r>
              <a:rPr lang="en-US" b="1" dirty="0"/>
              <a:t>BETA, Z and P</a:t>
            </a: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2C0AB4B-9986-5BB6-DAEA-2F7F5F7563E8}"/>
                  </a:ext>
                </a:extLst>
              </p:cNvPr>
              <p:cNvSpPr txBox="1"/>
              <p:nvPr/>
            </p:nvSpPr>
            <p:spPr>
              <a:xfrm>
                <a:off x="4151512" y="4512226"/>
                <a:ext cx="329064" cy="1946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𝛽</m:t>
                              </m:r>
                            </m:e>
                          </m:acc>
                        </m:e>
                        <m:sub>
                          <m:r>
                            <a:rPr lang="en-US" sz="1200" i="1">
                              <a:latin typeface="Cambria Math" panose="02040503050406030204" pitchFamily="18" charset="0"/>
                            </a:rPr>
                            <m:t>𝑂𝐿𝑆</m:t>
                          </m:r>
                        </m:sub>
                      </m:sSub>
                    </m:oMath>
                  </m:oMathPara>
                </a14:m>
                <a:endParaRPr lang="en-US" sz="1200" dirty="0"/>
              </a:p>
            </p:txBody>
          </p:sp>
        </mc:Choice>
        <mc:Fallback xmlns="">
          <p:sp>
            <p:nvSpPr>
              <p:cNvPr id="60" name="TextBox 59">
                <a:extLst>
                  <a:ext uri="{FF2B5EF4-FFF2-40B4-BE49-F238E27FC236}">
                    <a16:creationId xmlns:a16="http://schemas.microsoft.com/office/drawing/2014/main" id="{52C0AB4B-9986-5BB6-DAEA-2F7F5F7563E8}"/>
                  </a:ext>
                </a:extLst>
              </p:cNvPr>
              <p:cNvSpPr txBox="1">
                <a:spLocks noRot="1" noChangeAspect="1" noMove="1" noResize="1" noEditPoints="1" noAdjustHandles="1" noChangeArrowheads="1" noChangeShapeType="1" noTextEdit="1"/>
              </p:cNvSpPr>
              <p:nvPr/>
            </p:nvSpPr>
            <p:spPr>
              <a:xfrm>
                <a:off x="4151512" y="4512226"/>
                <a:ext cx="329064" cy="194669"/>
              </a:xfrm>
              <a:prstGeom prst="rect">
                <a:avLst/>
              </a:prstGeom>
              <a:blipFill>
                <a:blip r:embed="rId5"/>
                <a:stretch>
                  <a:fillRect l="-14815" t="-25000" r="-3704" b="-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8116096-C0E0-3BB4-9FD9-507B6D5B1FA6}"/>
                  </a:ext>
                </a:extLst>
              </p:cNvPr>
              <p:cNvSpPr txBox="1"/>
              <p:nvPr/>
            </p:nvSpPr>
            <p:spPr>
              <a:xfrm>
                <a:off x="4766645" y="4565674"/>
                <a:ext cx="3474048" cy="166026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b="1" dirty="0"/>
                  <a:t>Beta</a:t>
                </a:r>
                <a:r>
                  <a:rPr lang="en-US" sz="1400" dirty="0"/>
                  <a:t> in the summary statistics can be </a:t>
                </a:r>
                <a14:m>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e>
                      <m:sub>
                        <m:r>
                          <a:rPr lang="en-US" sz="1400" i="1">
                            <a:latin typeface="Cambria Math" panose="02040503050406030204" pitchFamily="18" charset="0"/>
                          </a:rPr>
                          <m:t>𝑂𝐿𝑆</m:t>
                        </m:r>
                      </m:sub>
                    </m:sSub>
                  </m:oMath>
                </a14:m>
                <a:r>
                  <a:rPr lang="en-US" sz="1400" dirty="0"/>
                  <a:t> or </a:t>
                </a:r>
                <a14:m>
                  <m:oMath xmlns:m="http://schemas.openxmlformats.org/officeDocument/2006/math">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ea typeface="Cambria Math" panose="02040503050406030204" pitchFamily="18" charset="0"/>
                          </a:rPr>
                          <m:t>𝛽</m:t>
                        </m:r>
                      </m:e>
                    </m:acc>
                  </m:oMath>
                </a14:m>
                <a:r>
                  <a:rPr lang="en-US" sz="1400" dirty="0"/>
                  <a:t> using any other method.</a:t>
                </a:r>
              </a:p>
              <a:p>
                <a:pPr marL="285750" indent="-285750">
                  <a:buFont typeface="Arial" panose="020B0604020202020204" pitchFamily="34" charset="0"/>
                  <a:buChar char="•"/>
                </a:pPr>
                <a:r>
                  <a:rPr lang="en-US" sz="1400" b="1" dirty="0"/>
                  <a:t>BETA&gt;0</a:t>
                </a:r>
                <a:r>
                  <a:rPr lang="en-US" sz="1400" dirty="0"/>
                  <a:t>: the (risk of) trait increases if one carries the risk allele, and vice versa.</a:t>
                </a:r>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rPr>
                      <m:t>𝑍</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m:rPr>
                            <m:nor/>
                          </m:rPr>
                          <a:rPr lang="en-US" sz="1400" b="0" i="0" smtClean="0">
                            <a:latin typeface="Cambria Math" panose="02040503050406030204" pitchFamily="18" charset="0"/>
                          </a:rPr>
                          <m:t>BETA</m:t>
                        </m:r>
                      </m:num>
                      <m:den>
                        <m:r>
                          <a:rPr lang="en-US" sz="1400" b="0" i="1" smtClean="0">
                            <a:latin typeface="Cambria Math" panose="02040503050406030204" pitchFamily="18" charset="0"/>
                          </a:rPr>
                          <m:t>𝑆𝐸</m:t>
                        </m:r>
                      </m:den>
                    </m:f>
                  </m:oMath>
                </a14:m>
                <a:r>
                  <a:rPr lang="en-US" sz="1400" dirty="0"/>
                  <a:t> and shares the same direction as BETA</a:t>
                </a:r>
              </a:p>
              <a:p>
                <a:pPr marL="285750" indent="-285750">
                  <a:buFont typeface="Arial" panose="020B0604020202020204" pitchFamily="34" charset="0"/>
                  <a:buChar char="•"/>
                </a:pPr>
                <a:r>
                  <a:rPr lang="en-US" sz="1400" dirty="0"/>
                  <a:t>P suggests if the association is significant.</a:t>
                </a:r>
              </a:p>
            </p:txBody>
          </p:sp>
        </mc:Choice>
        <mc:Fallback xmlns="">
          <p:sp>
            <p:nvSpPr>
              <p:cNvPr id="63" name="TextBox 62">
                <a:extLst>
                  <a:ext uri="{FF2B5EF4-FFF2-40B4-BE49-F238E27FC236}">
                    <a16:creationId xmlns:a16="http://schemas.microsoft.com/office/drawing/2014/main" id="{A8116096-C0E0-3BB4-9FD9-507B6D5B1FA6}"/>
                  </a:ext>
                </a:extLst>
              </p:cNvPr>
              <p:cNvSpPr txBox="1">
                <a:spLocks noRot="1" noChangeAspect="1" noMove="1" noResize="1" noEditPoints="1" noAdjustHandles="1" noChangeArrowheads="1" noChangeShapeType="1" noTextEdit="1"/>
              </p:cNvSpPr>
              <p:nvPr/>
            </p:nvSpPr>
            <p:spPr>
              <a:xfrm>
                <a:off x="4766645" y="4565674"/>
                <a:ext cx="3474048" cy="1660263"/>
              </a:xfrm>
              <a:prstGeom prst="rect">
                <a:avLst/>
              </a:prstGeom>
              <a:blipFill>
                <a:blip r:embed="rId6"/>
                <a:stretch>
                  <a:fillRect l="-2920" t="-2273" r="-4015" b="-6061"/>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711490DA-7777-E6F5-9244-85A0C1EAD567}"/>
              </a:ext>
            </a:extLst>
          </p:cNvPr>
          <p:cNvGrpSpPr/>
          <p:nvPr/>
        </p:nvGrpSpPr>
        <p:grpSpPr>
          <a:xfrm>
            <a:off x="2768343" y="1395303"/>
            <a:ext cx="364295" cy="1806843"/>
            <a:chOff x="2422928" y="1395303"/>
            <a:chExt cx="364295" cy="1806843"/>
          </a:xfrm>
        </p:grpSpPr>
        <p:sp>
          <p:nvSpPr>
            <p:cNvPr id="6" name="Rounded Rectangle 5">
              <a:extLst>
                <a:ext uri="{FF2B5EF4-FFF2-40B4-BE49-F238E27FC236}">
                  <a16:creationId xmlns:a16="http://schemas.microsoft.com/office/drawing/2014/main" id="{54D3D4FF-544C-1B41-BA97-9D62C46DB45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F0B318-9B79-F135-7B15-E2F48564579E}"/>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1</m:t>
                            </m:r>
                          </m:sub>
                        </m:sSub>
                      </m:oMath>
                    </m:oMathPara>
                  </a14:m>
                  <a:endParaRPr lang="en-US" sz="1100" dirty="0">
                    <a:solidFill>
                      <a:schemeClr val="bg1">
                        <a:lumMod val="95000"/>
                      </a:schemeClr>
                    </a:solidFill>
                  </a:endParaRPr>
                </a:p>
              </p:txBody>
            </p:sp>
          </mc:Choice>
          <mc:Fallback xmlns="">
            <p:sp>
              <p:nvSpPr>
                <p:cNvPr id="8" name="TextBox 7">
                  <a:extLst>
                    <a:ext uri="{FF2B5EF4-FFF2-40B4-BE49-F238E27FC236}">
                      <a16:creationId xmlns:a16="http://schemas.microsoft.com/office/drawing/2014/main" id="{33F0B318-9B79-F135-7B15-E2F48564579E}"/>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7"/>
                  <a:stretch>
                    <a:fillRect/>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84CED773-585A-55D0-00E9-157AE663E402}"/>
              </a:ext>
            </a:extLst>
          </p:cNvPr>
          <p:cNvGrpSpPr/>
          <p:nvPr/>
        </p:nvGrpSpPr>
        <p:grpSpPr>
          <a:xfrm>
            <a:off x="2985742" y="1392452"/>
            <a:ext cx="364295" cy="1806843"/>
            <a:chOff x="2422928" y="1395303"/>
            <a:chExt cx="364295" cy="1806843"/>
          </a:xfrm>
        </p:grpSpPr>
        <p:sp>
          <p:nvSpPr>
            <p:cNvPr id="13" name="Rounded Rectangle 12">
              <a:extLst>
                <a:ext uri="{FF2B5EF4-FFF2-40B4-BE49-F238E27FC236}">
                  <a16:creationId xmlns:a16="http://schemas.microsoft.com/office/drawing/2014/main" id="{52478FB5-EA04-84C5-C0BD-283FBDA1ABE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60550BB-1E2F-BA37-C9D9-EF9C96E8F0A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2</m:t>
                            </m:r>
                          </m:sub>
                        </m:sSub>
                      </m:oMath>
                    </m:oMathPara>
                  </a14:m>
                  <a:endParaRPr lang="en-US" sz="1100" dirty="0">
                    <a:solidFill>
                      <a:schemeClr val="bg1">
                        <a:lumMod val="95000"/>
                      </a:schemeClr>
                    </a:solidFill>
                  </a:endParaRPr>
                </a:p>
              </p:txBody>
            </p:sp>
          </mc:Choice>
          <mc:Fallback xmlns="">
            <p:sp>
              <p:nvSpPr>
                <p:cNvPr id="14" name="TextBox 13">
                  <a:extLst>
                    <a:ext uri="{FF2B5EF4-FFF2-40B4-BE49-F238E27FC236}">
                      <a16:creationId xmlns:a16="http://schemas.microsoft.com/office/drawing/2014/main" id="{060550BB-1E2F-BA37-C9D9-EF9C96E8F0A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8"/>
                  <a:stretch>
                    <a:fillRect/>
                  </a:stretch>
                </a:blipFill>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3DBBE5DF-23C8-667F-E96D-07BA5C598DFA}"/>
              </a:ext>
            </a:extLst>
          </p:cNvPr>
          <p:cNvGrpSpPr/>
          <p:nvPr/>
        </p:nvGrpSpPr>
        <p:grpSpPr>
          <a:xfrm>
            <a:off x="3195813" y="1392452"/>
            <a:ext cx="364295" cy="1806843"/>
            <a:chOff x="2422928" y="1395303"/>
            <a:chExt cx="364295" cy="1806843"/>
          </a:xfrm>
        </p:grpSpPr>
        <p:sp>
          <p:nvSpPr>
            <p:cNvPr id="16" name="Rounded Rectangle 15">
              <a:extLst>
                <a:ext uri="{FF2B5EF4-FFF2-40B4-BE49-F238E27FC236}">
                  <a16:creationId xmlns:a16="http://schemas.microsoft.com/office/drawing/2014/main" id="{0E7E0163-86A3-8C63-3810-6901B7F7C3B3}"/>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A8E7B19-494D-ECF0-C844-0F22632CBB2F}"/>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3</m:t>
                            </m:r>
                          </m:sub>
                        </m:sSub>
                      </m:oMath>
                    </m:oMathPara>
                  </a14:m>
                  <a:endParaRPr lang="en-US" sz="1100" dirty="0">
                    <a:solidFill>
                      <a:schemeClr val="bg1">
                        <a:lumMod val="95000"/>
                      </a:schemeClr>
                    </a:solidFill>
                  </a:endParaRPr>
                </a:p>
              </p:txBody>
            </p:sp>
          </mc:Choice>
          <mc:Fallback xmlns="">
            <p:sp>
              <p:nvSpPr>
                <p:cNvPr id="17" name="TextBox 16">
                  <a:extLst>
                    <a:ext uri="{FF2B5EF4-FFF2-40B4-BE49-F238E27FC236}">
                      <a16:creationId xmlns:a16="http://schemas.microsoft.com/office/drawing/2014/main" id="{AA8E7B19-494D-ECF0-C844-0F22632CBB2F}"/>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9"/>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496E03DD-85E2-3CBC-C1F2-EDB076C52ECC}"/>
              </a:ext>
            </a:extLst>
          </p:cNvPr>
          <p:cNvGrpSpPr/>
          <p:nvPr/>
        </p:nvGrpSpPr>
        <p:grpSpPr>
          <a:xfrm>
            <a:off x="3787410" y="1396584"/>
            <a:ext cx="364295" cy="1806843"/>
            <a:chOff x="2422928" y="1395303"/>
            <a:chExt cx="364295" cy="1806843"/>
          </a:xfrm>
        </p:grpSpPr>
        <p:sp>
          <p:nvSpPr>
            <p:cNvPr id="29" name="Rounded Rectangle 28">
              <a:extLst>
                <a:ext uri="{FF2B5EF4-FFF2-40B4-BE49-F238E27FC236}">
                  <a16:creationId xmlns:a16="http://schemas.microsoft.com/office/drawing/2014/main" id="{6381AC80-1F00-74BA-1269-8CEAF4DF31C7}"/>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E50EADD-56C3-55BA-E523-04527673499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𝑀</m:t>
                            </m:r>
                          </m:sub>
                        </m:sSub>
                      </m:oMath>
                    </m:oMathPara>
                  </a14:m>
                  <a:endParaRPr lang="en-US" sz="1100" dirty="0">
                    <a:solidFill>
                      <a:schemeClr val="bg1">
                        <a:lumMod val="95000"/>
                      </a:schemeClr>
                    </a:solidFill>
                  </a:endParaRPr>
                </a:p>
              </p:txBody>
            </p:sp>
          </mc:Choice>
          <mc:Fallback xmlns="">
            <p:sp>
              <p:nvSpPr>
                <p:cNvPr id="31" name="TextBox 30">
                  <a:extLst>
                    <a:ext uri="{FF2B5EF4-FFF2-40B4-BE49-F238E27FC236}">
                      <a16:creationId xmlns:a16="http://schemas.microsoft.com/office/drawing/2014/main" id="{5E50EADD-56C3-55BA-E523-04527673499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10"/>
                  <a:stretch>
                    <a:fillRect/>
                  </a:stretch>
                </a:blipFill>
              </p:spPr>
              <p:txBody>
                <a:bodyPr/>
                <a:lstStyle/>
                <a:p>
                  <a:r>
                    <a:rPr lang="en-US">
                      <a:noFill/>
                    </a:rPr>
                    <a:t> </a:t>
                  </a:r>
                </a:p>
              </p:txBody>
            </p:sp>
          </mc:Fallback>
        </mc:AlternateContent>
      </p:grpSp>
      <p:sp>
        <p:nvSpPr>
          <p:cNvPr id="33" name="Right Arrow 32">
            <a:extLst>
              <a:ext uri="{FF2B5EF4-FFF2-40B4-BE49-F238E27FC236}">
                <a16:creationId xmlns:a16="http://schemas.microsoft.com/office/drawing/2014/main" id="{2A461758-4C64-096E-6D05-01B81A698D1A}"/>
              </a:ext>
            </a:extLst>
          </p:cNvPr>
          <p:cNvSpPr/>
          <p:nvPr/>
        </p:nvSpPr>
        <p:spPr>
          <a:xfrm>
            <a:off x="2312888" y="2258360"/>
            <a:ext cx="497826" cy="137949"/>
          </a:xfrm>
          <a:prstGeom prst="right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750339B-A29F-110D-091C-86036B4C0F38}"/>
              </a:ext>
            </a:extLst>
          </p:cNvPr>
          <p:cNvSpPr txBox="1"/>
          <p:nvPr/>
        </p:nvSpPr>
        <p:spPr>
          <a:xfrm>
            <a:off x="3491315" y="2063149"/>
            <a:ext cx="343364"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31ED1A2-90F9-D449-CD02-72485F484156}"/>
                  </a:ext>
                </a:extLst>
              </p:cNvPr>
              <p:cNvSpPr txBox="1"/>
              <p:nvPr/>
            </p:nvSpPr>
            <p:spPr>
              <a:xfrm>
                <a:off x="2986151" y="3261553"/>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2</m:t>
                          </m:r>
                        </m:sub>
                      </m:sSub>
                    </m:oMath>
                  </m:oMathPara>
                </a14:m>
                <a:endParaRPr lang="en-US" sz="600" b="0" dirty="0">
                  <a:ea typeface="Cambria Math" panose="02040503050406030204" pitchFamily="18" charset="0"/>
                </a:endParaRPr>
              </a:p>
            </p:txBody>
          </p:sp>
        </mc:Choice>
        <mc:Fallback xmlns="">
          <p:sp>
            <p:nvSpPr>
              <p:cNvPr id="36" name="TextBox 35">
                <a:extLst>
                  <a:ext uri="{FF2B5EF4-FFF2-40B4-BE49-F238E27FC236}">
                    <a16:creationId xmlns:a16="http://schemas.microsoft.com/office/drawing/2014/main" id="{031ED1A2-90F9-D449-CD02-72485F484156}"/>
                  </a:ext>
                </a:extLst>
              </p:cNvPr>
              <p:cNvSpPr txBox="1">
                <a:spLocks noRot="1" noChangeAspect="1" noMove="1" noResize="1" noEditPoints="1" noAdjustHandles="1" noChangeArrowheads="1" noChangeShapeType="1" noTextEdit="1"/>
              </p:cNvSpPr>
              <p:nvPr/>
            </p:nvSpPr>
            <p:spPr>
              <a:xfrm>
                <a:off x="2986151" y="3261553"/>
                <a:ext cx="427470" cy="18466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BC0FB4A-E71B-0DBD-CFD0-9CCB7F177737}"/>
                  </a:ext>
                </a:extLst>
              </p:cNvPr>
              <p:cNvSpPr txBox="1"/>
              <p:nvPr/>
            </p:nvSpPr>
            <p:spPr>
              <a:xfrm>
                <a:off x="319284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3</m:t>
                          </m:r>
                        </m:sub>
                      </m:sSub>
                    </m:oMath>
                  </m:oMathPara>
                </a14:m>
                <a:endParaRPr lang="en-US" sz="600" b="0" dirty="0">
                  <a:ea typeface="Cambria Math" panose="02040503050406030204" pitchFamily="18" charset="0"/>
                </a:endParaRPr>
              </a:p>
            </p:txBody>
          </p:sp>
        </mc:Choice>
        <mc:Fallback xmlns="">
          <p:sp>
            <p:nvSpPr>
              <p:cNvPr id="43" name="TextBox 42">
                <a:extLst>
                  <a:ext uri="{FF2B5EF4-FFF2-40B4-BE49-F238E27FC236}">
                    <a16:creationId xmlns:a16="http://schemas.microsoft.com/office/drawing/2014/main" id="{9BC0FB4A-E71B-0DBD-CFD0-9CCB7F177737}"/>
                  </a:ext>
                </a:extLst>
              </p:cNvPr>
              <p:cNvSpPr txBox="1">
                <a:spLocks noRot="1" noChangeAspect="1" noMove="1" noResize="1" noEditPoints="1" noAdjustHandles="1" noChangeArrowheads="1" noChangeShapeType="1" noTextEdit="1"/>
              </p:cNvSpPr>
              <p:nvPr/>
            </p:nvSpPr>
            <p:spPr>
              <a:xfrm>
                <a:off x="3192841" y="3261376"/>
                <a:ext cx="427470" cy="18466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909309-5FCE-E792-1D4C-CC58D83EBECE}"/>
                  </a:ext>
                </a:extLst>
              </p:cNvPr>
              <p:cNvSpPr txBox="1"/>
              <p:nvPr/>
            </p:nvSpPr>
            <p:spPr>
              <a:xfrm>
                <a:off x="3787410" y="3269071"/>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𝑀</m:t>
                          </m:r>
                        </m:sub>
                      </m:sSub>
                    </m:oMath>
                  </m:oMathPara>
                </a14:m>
                <a:endParaRPr lang="en-US" sz="600" b="0" dirty="0">
                  <a:ea typeface="Cambria Math" panose="02040503050406030204" pitchFamily="18" charset="0"/>
                </a:endParaRPr>
              </a:p>
            </p:txBody>
          </p:sp>
        </mc:Choice>
        <mc:Fallback xmlns="">
          <p:sp>
            <p:nvSpPr>
              <p:cNvPr id="44" name="TextBox 43">
                <a:extLst>
                  <a:ext uri="{FF2B5EF4-FFF2-40B4-BE49-F238E27FC236}">
                    <a16:creationId xmlns:a16="http://schemas.microsoft.com/office/drawing/2014/main" id="{64909309-5FCE-E792-1D4C-CC58D83EBECE}"/>
                  </a:ext>
                </a:extLst>
              </p:cNvPr>
              <p:cNvSpPr txBox="1">
                <a:spLocks noRot="1" noChangeAspect="1" noMove="1" noResize="1" noEditPoints="1" noAdjustHandles="1" noChangeArrowheads="1" noChangeShapeType="1" noTextEdit="1"/>
              </p:cNvSpPr>
              <p:nvPr/>
            </p:nvSpPr>
            <p:spPr>
              <a:xfrm>
                <a:off x="3787410" y="3269071"/>
                <a:ext cx="427470" cy="184666"/>
              </a:xfrm>
              <a:prstGeom prst="rect">
                <a:avLst/>
              </a:prstGeom>
              <a:blipFill>
                <a:blip r:embed="rId13"/>
                <a:stretch>
                  <a:fillRect/>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79A71190-8DF0-AD7B-EE67-546945C3A3AF}"/>
              </a:ext>
            </a:extLst>
          </p:cNvPr>
          <p:cNvSpPr txBox="1"/>
          <p:nvPr/>
        </p:nvSpPr>
        <p:spPr>
          <a:xfrm>
            <a:off x="2034204" y="2396309"/>
            <a:ext cx="1094440" cy="400110"/>
          </a:xfrm>
          <a:prstGeom prst="rect">
            <a:avLst/>
          </a:prstGeom>
          <a:noFill/>
        </p:spPr>
        <p:txBody>
          <a:bodyPr wrap="square" rtlCol="0">
            <a:spAutoFit/>
          </a:bodyPr>
          <a:lstStyle/>
          <a:p>
            <a:pPr algn="ctr"/>
            <a:r>
              <a:rPr lang="en-US" sz="1000" dirty="0"/>
              <a:t>Test one </a:t>
            </a:r>
          </a:p>
          <a:p>
            <a:pPr algn="ctr"/>
            <a:r>
              <a:rPr lang="en-US" sz="1000" dirty="0"/>
              <a:t>at a time</a:t>
            </a:r>
          </a:p>
        </p:txBody>
      </p:sp>
      <p:sp>
        <p:nvSpPr>
          <p:cNvPr id="47" name="TextBox 46">
            <a:extLst>
              <a:ext uri="{FF2B5EF4-FFF2-40B4-BE49-F238E27FC236}">
                <a16:creationId xmlns:a16="http://schemas.microsoft.com/office/drawing/2014/main" id="{67D7C4B0-E638-42B8-9E8A-7313AC7E7372}"/>
              </a:ext>
            </a:extLst>
          </p:cNvPr>
          <p:cNvSpPr txBox="1"/>
          <p:nvPr/>
        </p:nvSpPr>
        <p:spPr>
          <a:xfrm>
            <a:off x="1375564" y="3493331"/>
            <a:ext cx="2166277" cy="307777"/>
          </a:xfrm>
          <a:prstGeom prst="rect">
            <a:avLst/>
          </a:prstGeom>
          <a:noFill/>
        </p:spPr>
        <p:txBody>
          <a:bodyPr wrap="square" rtlCol="0">
            <a:spAutoFit/>
          </a:bodyPr>
          <a:lstStyle/>
          <a:p>
            <a:pPr algn="ctr"/>
            <a:r>
              <a:rPr lang="en-US" sz="1400" dirty="0"/>
              <a:t>Large file size (GB - TB)</a:t>
            </a:r>
          </a:p>
        </p:txBody>
      </p:sp>
      <p:graphicFrame>
        <p:nvGraphicFramePr>
          <p:cNvPr id="53" name="Table 52">
            <a:extLst>
              <a:ext uri="{FF2B5EF4-FFF2-40B4-BE49-F238E27FC236}">
                <a16:creationId xmlns:a16="http://schemas.microsoft.com/office/drawing/2014/main" id="{80CC787A-C8FB-F126-E553-84A3CCD30D7E}"/>
              </a:ext>
            </a:extLst>
          </p:cNvPr>
          <p:cNvGraphicFramePr>
            <a:graphicFrameLocks noGrp="1"/>
          </p:cNvGraphicFramePr>
          <p:nvPr>
            <p:extLst>
              <p:ext uri="{D42A27DB-BD31-4B8C-83A1-F6EECF244321}">
                <p14:modId xmlns:p14="http://schemas.microsoft.com/office/powerpoint/2010/main" val="289982676"/>
              </p:ext>
            </p:extLst>
          </p:nvPr>
        </p:nvGraphicFramePr>
        <p:xfrm>
          <a:off x="4841067" y="1770566"/>
          <a:ext cx="3518478" cy="1387152"/>
        </p:xfrm>
        <a:graphic>
          <a:graphicData uri="http://schemas.openxmlformats.org/drawingml/2006/table">
            <a:tbl>
              <a:tblPr firstRow="1" bandRow="1">
                <a:tableStyleId>{5C22544A-7EE6-4342-B048-85BDC9FD1C3A}</a:tableStyleId>
              </a:tblPr>
              <a:tblGrid>
                <a:gridCol w="586413">
                  <a:extLst>
                    <a:ext uri="{9D8B030D-6E8A-4147-A177-3AD203B41FA5}">
                      <a16:colId xmlns:a16="http://schemas.microsoft.com/office/drawing/2014/main" val="2286281645"/>
                    </a:ext>
                  </a:extLst>
                </a:gridCol>
                <a:gridCol w="586413">
                  <a:extLst>
                    <a:ext uri="{9D8B030D-6E8A-4147-A177-3AD203B41FA5}">
                      <a16:colId xmlns:a16="http://schemas.microsoft.com/office/drawing/2014/main" val="1780729894"/>
                    </a:ext>
                  </a:extLst>
                </a:gridCol>
                <a:gridCol w="586413">
                  <a:extLst>
                    <a:ext uri="{9D8B030D-6E8A-4147-A177-3AD203B41FA5}">
                      <a16:colId xmlns:a16="http://schemas.microsoft.com/office/drawing/2014/main" val="792420092"/>
                    </a:ext>
                  </a:extLst>
                </a:gridCol>
                <a:gridCol w="586413">
                  <a:extLst>
                    <a:ext uri="{9D8B030D-6E8A-4147-A177-3AD203B41FA5}">
                      <a16:colId xmlns:a16="http://schemas.microsoft.com/office/drawing/2014/main" val="1329774768"/>
                    </a:ext>
                  </a:extLst>
                </a:gridCol>
                <a:gridCol w="586413">
                  <a:extLst>
                    <a:ext uri="{9D8B030D-6E8A-4147-A177-3AD203B41FA5}">
                      <a16:colId xmlns:a16="http://schemas.microsoft.com/office/drawing/2014/main" val="536364537"/>
                    </a:ext>
                  </a:extLst>
                </a:gridCol>
                <a:gridCol w="586413">
                  <a:extLst>
                    <a:ext uri="{9D8B030D-6E8A-4147-A177-3AD203B41FA5}">
                      <a16:colId xmlns:a16="http://schemas.microsoft.com/office/drawing/2014/main" val="118145249"/>
                    </a:ext>
                  </a:extLst>
                </a:gridCol>
              </a:tblGrid>
              <a:tr h="346788">
                <a:tc>
                  <a:txBody>
                    <a:bodyPr/>
                    <a:lstStyle/>
                    <a:p>
                      <a:pPr algn="ctr"/>
                      <a:r>
                        <a:rPr lang="en-US" sz="1400" dirty="0"/>
                        <a:t>SNP</a:t>
                      </a:r>
                    </a:p>
                  </a:txBody>
                  <a:tcPr/>
                </a:tc>
                <a:tc>
                  <a:txBody>
                    <a:bodyPr/>
                    <a:lstStyle/>
                    <a:p>
                      <a:pPr algn="ctr"/>
                      <a:r>
                        <a:rPr lang="en-US" sz="1400" dirty="0"/>
                        <a:t>BETA</a:t>
                      </a:r>
                    </a:p>
                  </a:txBody>
                  <a:tcPr/>
                </a:tc>
                <a:tc>
                  <a:txBody>
                    <a:bodyPr/>
                    <a:lstStyle/>
                    <a:p>
                      <a:pPr algn="ctr"/>
                      <a:r>
                        <a:rPr lang="en-US" sz="1400" dirty="0"/>
                        <a:t>SE</a:t>
                      </a:r>
                    </a:p>
                  </a:txBody>
                  <a:tcPr/>
                </a:tc>
                <a:tc>
                  <a:txBody>
                    <a:bodyPr/>
                    <a:lstStyle/>
                    <a:p>
                      <a:pPr algn="ctr"/>
                      <a:r>
                        <a:rPr lang="en-US" sz="1400" dirty="0"/>
                        <a:t>Z</a:t>
                      </a:r>
                    </a:p>
                  </a:txBody>
                  <a:tcPr/>
                </a:tc>
                <a:tc>
                  <a:txBody>
                    <a:bodyPr/>
                    <a:lstStyle/>
                    <a:p>
                      <a:pPr algn="ctr"/>
                      <a:r>
                        <a:rPr lang="en-US" sz="1400" dirty="0"/>
                        <a:t>P</a:t>
                      </a:r>
                    </a:p>
                  </a:txBody>
                  <a:tcPr/>
                </a:tc>
                <a:tc>
                  <a:txBody>
                    <a:bodyPr/>
                    <a:lstStyle/>
                    <a:p>
                      <a:pPr algn="ctr"/>
                      <a:r>
                        <a:rPr lang="en-US" sz="1400" dirty="0"/>
                        <a:t>MAF</a:t>
                      </a:r>
                    </a:p>
                  </a:txBody>
                  <a:tcPr/>
                </a:tc>
                <a:extLst>
                  <a:ext uri="{0D108BD9-81ED-4DB2-BD59-A6C34878D82A}">
                    <a16:rowId xmlns:a16="http://schemas.microsoft.com/office/drawing/2014/main" val="3113475085"/>
                  </a:ext>
                </a:extLst>
              </a:tr>
              <a:tr h="346788">
                <a:tc>
                  <a:txBody>
                    <a:bodyPr/>
                    <a:lstStyle/>
                    <a:p>
                      <a:pPr algn="ctr"/>
                      <a:r>
                        <a:rPr lang="en-US" sz="1400" dirty="0"/>
                        <a:t>rs1</a:t>
                      </a:r>
                    </a:p>
                  </a:txBody>
                  <a:tcPr/>
                </a:tc>
                <a:tc>
                  <a:txBody>
                    <a:bodyPr/>
                    <a:lstStyle/>
                    <a:p>
                      <a:pPr algn="ctr"/>
                      <a:r>
                        <a:rPr lang="en-US" sz="1400" dirty="0"/>
                        <a:t>0.85</a:t>
                      </a:r>
                    </a:p>
                  </a:txBody>
                  <a:tcPr/>
                </a:tc>
                <a:tc>
                  <a:txBody>
                    <a:bodyPr/>
                    <a:lstStyle/>
                    <a:p>
                      <a:pPr algn="ctr"/>
                      <a:r>
                        <a:rPr lang="en-US" sz="1400" dirty="0"/>
                        <a:t>0.32</a:t>
                      </a:r>
                    </a:p>
                  </a:txBody>
                  <a:tcPr/>
                </a:tc>
                <a:tc>
                  <a:txBody>
                    <a:bodyPr/>
                    <a:lstStyle/>
                    <a:p>
                      <a:pPr algn="ctr"/>
                      <a:r>
                        <a:rPr lang="en-US" sz="1400" dirty="0"/>
                        <a:t>2.64</a:t>
                      </a:r>
                    </a:p>
                  </a:txBody>
                  <a:tcPr/>
                </a:tc>
                <a:tc>
                  <a:txBody>
                    <a:bodyPr/>
                    <a:lstStyle/>
                    <a:p>
                      <a:pPr algn="ctr"/>
                      <a:r>
                        <a:rPr lang="en-US" sz="1400" dirty="0"/>
                        <a:t>0.02</a:t>
                      </a:r>
                    </a:p>
                  </a:txBody>
                  <a:tcPr/>
                </a:tc>
                <a:tc>
                  <a:txBody>
                    <a:bodyPr/>
                    <a:lstStyle/>
                    <a:p>
                      <a:pPr algn="ctr"/>
                      <a:r>
                        <a:rPr lang="en-US" sz="1400" dirty="0"/>
                        <a:t>0.40</a:t>
                      </a:r>
                    </a:p>
                  </a:txBody>
                  <a:tcPr/>
                </a:tc>
                <a:extLst>
                  <a:ext uri="{0D108BD9-81ED-4DB2-BD59-A6C34878D82A}">
                    <a16:rowId xmlns:a16="http://schemas.microsoft.com/office/drawing/2014/main" val="3446336998"/>
                  </a:ext>
                </a:extLst>
              </a:tr>
              <a:tr h="346788">
                <a:tc>
                  <a:txBody>
                    <a:bodyPr/>
                    <a:lstStyle/>
                    <a:p>
                      <a:pPr algn="ctr"/>
                      <a:r>
                        <a:rPr lang="en-US" sz="1400" dirty="0"/>
                        <a:t>rs2</a:t>
                      </a:r>
                    </a:p>
                  </a:txBody>
                  <a:tcPr/>
                </a:tc>
                <a:tc>
                  <a:txBody>
                    <a:bodyPr/>
                    <a:lstStyle/>
                    <a:p>
                      <a:pPr algn="ctr"/>
                      <a:r>
                        <a:rPr lang="en-US" sz="1400" dirty="0"/>
                        <a:t>-0.31</a:t>
                      </a:r>
                    </a:p>
                  </a:txBody>
                  <a:tcPr/>
                </a:tc>
                <a:tc>
                  <a:txBody>
                    <a:bodyPr/>
                    <a:lstStyle/>
                    <a:p>
                      <a:pPr algn="ctr"/>
                      <a:r>
                        <a:rPr lang="en-US" sz="1400" dirty="0"/>
                        <a:t>0.28</a:t>
                      </a:r>
                    </a:p>
                  </a:txBody>
                  <a:tcPr/>
                </a:tc>
                <a:tc>
                  <a:txBody>
                    <a:bodyPr/>
                    <a:lstStyle/>
                    <a:p>
                      <a:pPr algn="ctr"/>
                      <a:r>
                        <a:rPr lang="en-US" sz="1400" dirty="0"/>
                        <a:t>-1.10</a:t>
                      </a:r>
                    </a:p>
                  </a:txBody>
                  <a:tcPr/>
                </a:tc>
                <a:tc>
                  <a:txBody>
                    <a:bodyPr/>
                    <a:lstStyle/>
                    <a:p>
                      <a:pPr algn="ctr"/>
                      <a:r>
                        <a:rPr lang="en-US" sz="1400" dirty="0"/>
                        <a:t>0.27</a:t>
                      </a:r>
                    </a:p>
                  </a:txBody>
                  <a:tcPr/>
                </a:tc>
                <a:tc>
                  <a:txBody>
                    <a:bodyPr/>
                    <a:lstStyle/>
                    <a:p>
                      <a:pPr algn="ctr"/>
                      <a:r>
                        <a:rPr lang="en-US" sz="1400" dirty="0"/>
                        <a:t>0.30</a:t>
                      </a:r>
                    </a:p>
                  </a:txBody>
                  <a:tcPr/>
                </a:tc>
                <a:extLst>
                  <a:ext uri="{0D108BD9-81ED-4DB2-BD59-A6C34878D82A}">
                    <a16:rowId xmlns:a16="http://schemas.microsoft.com/office/drawing/2014/main" val="2183959655"/>
                  </a:ext>
                </a:extLst>
              </a:tr>
              <a:tr h="346788">
                <a:tc>
                  <a:txBody>
                    <a:bodyPr/>
                    <a:lstStyle/>
                    <a:p>
                      <a:pPr algn="ctr"/>
                      <a:r>
                        <a:rPr lang="en-US" sz="1400" dirty="0"/>
                        <a:t>rs3</a:t>
                      </a:r>
                    </a:p>
                  </a:txBody>
                  <a:tcPr/>
                </a:tc>
                <a:tc>
                  <a:txBody>
                    <a:bodyPr/>
                    <a:lstStyle/>
                    <a:p>
                      <a:pPr algn="ctr"/>
                      <a:r>
                        <a:rPr lang="en-US" sz="1400" dirty="0"/>
                        <a:t>0.42</a:t>
                      </a:r>
                    </a:p>
                  </a:txBody>
                  <a:tcPr/>
                </a:tc>
                <a:tc>
                  <a:txBody>
                    <a:bodyPr/>
                    <a:lstStyle/>
                    <a:p>
                      <a:pPr algn="ctr"/>
                      <a:r>
                        <a:rPr lang="en-US" sz="1400" dirty="0"/>
                        <a:t>0.30</a:t>
                      </a:r>
                    </a:p>
                  </a:txBody>
                  <a:tcPr/>
                </a:tc>
                <a:tc>
                  <a:txBody>
                    <a:bodyPr/>
                    <a:lstStyle/>
                    <a:p>
                      <a:pPr algn="ctr"/>
                      <a:r>
                        <a:rPr lang="en-US" sz="1400" dirty="0"/>
                        <a:t>1.40</a:t>
                      </a:r>
                    </a:p>
                  </a:txBody>
                  <a:tcPr/>
                </a:tc>
                <a:tc>
                  <a:txBody>
                    <a:bodyPr/>
                    <a:lstStyle/>
                    <a:p>
                      <a:pPr algn="ctr"/>
                      <a:r>
                        <a:rPr lang="en-US" sz="1400" dirty="0"/>
                        <a:t>0.16</a:t>
                      </a:r>
                    </a:p>
                  </a:txBody>
                  <a:tcPr/>
                </a:tc>
                <a:tc>
                  <a:txBody>
                    <a:bodyPr/>
                    <a:lstStyle/>
                    <a:p>
                      <a:pPr algn="ctr"/>
                      <a:r>
                        <a:rPr lang="en-US" sz="1400" dirty="0"/>
                        <a:t>0.25</a:t>
                      </a:r>
                    </a:p>
                  </a:txBody>
                  <a:tcPr/>
                </a:tc>
                <a:extLst>
                  <a:ext uri="{0D108BD9-81ED-4DB2-BD59-A6C34878D82A}">
                    <a16:rowId xmlns:a16="http://schemas.microsoft.com/office/drawing/2014/main" val="2343090503"/>
                  </a:ext>
                </a:extLst>
              </a:tr>
            </a:tbl>
          </a:graphicData>
        </a:graphic>
      </p:graphicFrame>
      <p:sp>
        <p:nvSpPr>
          <p:cNvPr id="54" name="TextBox 53">
            <a:extLst>
              <a:ext uri="{FF2B5EF4-FFF2-40B4-BE49-F238E27FC236}">
                <a16:creationId xmlns:a16="http://schemas.microsoft.com/office/drawing/2014/main" id="{7A473A84-4B9D-C26F-5F86-06682EF7784F}"/>
              </a:ext>
            </a:extLst>
          </p:cNvPr>
          <p:cNvSpPr txBox="1"/>
          <p:nvPr/>
        </p:nvSpPr>
        <p:spPr>
          <a:xfrm>
            <a:off x="5517167" y="3493332"/>
            <a:ext cx="2166277" cy="307777"/>
          </a:xfrm>
          <a:prstGeom prst="rect">
            <a:avLst/>
          </a:prstGeom>
          <a:noFill/>
        </p:spPr>
        <p:txBody>
          <a:bodyPr wrap="square" rtlCol="0">
            <a:spAutoFit/>
          </a:bodyPr>
          <a:lstStyle/>
          <a:p>
            <a:pPr algn="ctr"/>
            <a:r>
              <a:rPr lang="en-US" sz="1400" dirty="0"/>
              <a:t>Small file size (MB)</a:t>
            </a:r>
          </a:p>
        </p:txBody>
      </p:sp>
      <p:sp>
        <p:nvSpPr>
          <p:cNvPr id="55" name="Rounded Rectangle 54">
            <a:extLst>
              <a:ext uri="{FF2B5EF4-FFF2-40B4-BE49-F238E27FC236}">
                <a16:creationId xmlns:a16="http://schemas.microsoft.com/office/drawing/2014/main" id="{EF33F754-9301-F902-9A98-DD17A9A5B7C6}"/>
              </a:ext>
            </a:extLst>
          </p:cNvPr>
          <p:cNvSpPr/>
          <p:nvPr/>
        </p:nvSpPr>
        <p:spPr>
          <a:xfrm>
            <a:off x="485580" y="6711151"/>
            <a:ext cx="8118871" cy="222155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4" name="Rounded Rectangle 63">
            <a:extLst>
              <a:ext uri="{FF2B5EF4-FFF2-40B4-BE49-F238E27FC236}">
                <a16:creationId xmlns:a16="http://schemas.microsoft.com/office/drawing/2014/main" id="{CB109434-FB5B-AF64-5F03-A896D5C1B0C2}"/>
              </a:ext>
            </a:extLst>
          </p:cNvPr>
          <p:cNvSpPr/>
          <p:nvPr/>
        </p:nvSpPr>
        <p:spPr>
          <a:xfrm>
            <a:off x="4569190" y="7295928"/>
            <a:ext cx="1165402" cy="1084217"/>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Compact Storage</a:t>
            </a:r>
          </a:p>
          <a:p>
            <a:pPr algn="ctr"/>
            <a:r>
              <a:rPr lang="en-US" sz="1200" dirty="0">
                <a:solidFill>
                  <a:sysClr val="windowText" lastClr="000000"/>
                </a:solidFill>
              </a:rPr>
              <a:t>MB vs. GB-TB</a:t>
            </a:r>
          </a:p>
        </p:txBody>
      </p:sp>
      <p:sp>
        <p:nvSpPr>
          <p:cNvPr id="65" name="Rounded Rectangle 64">
            <a:extLst>
              <a:ext uri="{FF2B5EF4-FFF2-40B4-BE49-F238E27FC236}">
                <a16:creationId xmlns:a16="http://schemas.microsoft.com/office/drawing/2014/main" id="{08CB2FCB-2886-8F09-EC04-5875F6198D82}"/>
              </a:ext>
            </a:extLst>
          </p:cNvPr>
          <p:cNvSpPr/>
          <p:nvPr/>
        </p:nvSpPr>
        <p:spPr>
          <a:xfrm>
            <a:off x="5886392" y="7295927"/>
            <a:ext cx="1165402" cy="108421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Privacy Protection</a:t>
            </a:r>
          </a:p>
          <a:p>
            <a:pPr algn="ctr"/>
            <a:r>
              <a:rPr lang="en-US" sz="1200" dirty="0">
                <a:solidFill>
                  <a:sysClr val="windowText" lastClr="000000"/>
                </a:solidFill>
              </a:rPr>
              <a:t>Fewer Constraints</a:t>
            </a:r>
          </a:p>
        </p:txBody>
      </p:sp>
      <mc:AlternateContent xmlns:mc="http://schemas.openxmlformats.org/markup-compatibility/2006" xmlns:a14="http://schemas.microsoft.com/office/drawing/2010/main">
        <mc:Choice Requires="a14">
          <p:sp>
            <p:nvSpPr>
              <p:cNvPr id="66" name="Rounded Rectangle 65">
                <a:extLst>
                  <a:ext uri="{FF2B5EF4-FFF2-40B4-BE49-F238E27FC236}">
                    <a16:creationId xmlns:a16="http://schemas.microsoft.com/office/drawing/2014/main" id="{61635056-15FD-65ED-AAAE-2EC465FFE3C1}"/>
                  </a:ext>
                </a:extLst>
              </p:cNvPr>
              <p:cNvSpPr/>
              <p:nvPr/>
            </p:nvSpPr>
            <p:spPr>
              <a:xfrm>
                <a:off x="7205632" y="7295926"/>
                <a:ext cx="1165402" cy="1084217"/>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Association Information</a:t>
                </a:r>
              </a:p>
              <a:p>
                <a:pPr algn="ctr"/>
                <a:r>
                  <a:rPr lang="en-US" sz="1200" dirty="0">
                    <a:solidFill>
                      <a:sysClr val="windowText" lastClr="000000"/>
                    </a:solidFill>
                  </a:rPr>
                  <a:t>P below </a:t>
                </a:r>
                <a14:m>
                  <m:oMath xmlns:m="http://schemas.openxmlformats.org/officeDocument/2006/math">
                    <m:r>
                      <a:rPr lang="en-US" sz="1200" b="0" i="1" smtClean="0">
                        <a:solidFill>
                          <a:sysClr val="windowText" lastClr="000000"/>
                        </a:solidFill>
                        <a:latin typeface="Cambria Math" panose="02040503050406030204" pitchFamily="18" charset="0"/>
                      </a:rPr>
                      <m:t>5</m:t>
                    </m:r>
                    <m:r>
                      <a:rPr lang="en-US" sz="1200" b="0" i="1" smtClean="0">
                        <a:solidFill>
                          <a:sysClr val="windowText" lastClr="000000"/>
                        </a:solidFill>
                        <a:latin typeface="Cambria Math" panose="02040503050406030204" pitchFamily="18" charset="0"/>
                        <a:ea typeface="Cambria Math" panose="02040503050406030204" pitchFamily="18" charset="0"/>
                      </a:rPr>
                      <m:t>×</m:t>
                    </m:r>
                    <m:sSup>
                      <m:sSupPr>
                        <m:ctrlPr>
                          <a:rPr lang="en-US" sz="1200" b="0" i="1" smtClean="0">
                            <a:solidFill>
                              <a:sysClr val="windowText" lastClr="000000"/>
                            </a:solidFill>
                            <a:latin typeface="Cambria Math" panose="02040503050406030204" pitchFamily="18" charset="0"/>
                            <a:ea typeface="Cambria Math" panose="02040503050406030204" pitchFamily="18" charset="0"/>
                          </a:rPr>
                        </m:ctrlPr>
                      </m:sSupPr>
                      <m:e>
                        <m:r>
                          <a:rPr lang="en-US" sz="1200" b="0" i="1" smtClean="0">
                            <a:solidFill>
                              <a:sysClr val="windowText" lastClr="000000"/>
                            </a:solidFill>
                            <a:latin typeface="Cambria Math" panose="02040503050406030204" pitchFamily="18" charset="0"/>
                            <a:ea typeface="Cambria Math" panose="02040503050406030204" pitchFamily="18" charset="0"/>
                          </a:rPr>
                          <m:t>10</m:t>
                        </m:r>
                      </m:e>
                      <m:sup>
                        <m:r>
                          <a:rPr lang="en-US" sz="1200" b="0" i="1" smtClean="0">
                            <a:solidFill>
                              <a:sysClr val="windowText" lastClr="000000"/>
                            </a:solidFill>
                            <a:latin typeface="Cambria Math" panose="02040503050406030204" pitchFamily="18" charset="0"/>
                            <a:ea typeface="Cambria Math" panose="02040503050406030204" pitchFamily="18" charset="0"/>
                          </a:rPr>
                          <m:t>−8</m:t>
                        </m:r>
                      </m:sup>
                    </m:sSup>
                  </m:oMath>
                </a14:m>
                <a:endParaRPr lang="en-US" sz="1200" dirty="0">
                  <a:solidFill>
                    <a:sysClr val="windowText" lastClr="000000"/>
                  </a:solidFill>
                </a:endParaRPr>
              </a:p>
            </p:txBody>
          </p:sp>
        </mc:Choice>
        <mc:Fallback xmlns="">
          <p:sp>
            <p:nvSpPr>
              <p:cNvPr id="66" name="Rounded Rectangle 65">
                <a:extLst>
                  <a:ext uri="{FF2B5EF4-FFF2-40B4-BE49-F238E27FC236}">
                    <a16:creationId xmlns:a16="http://schemas.microsoft.com/office/drawing/2014/main" id="{61635056-15FD-65ED-AAAE-2EC465FFE3C1}"/>
                  </a:ext>
                </a:extLst>
              </p:cNvPr>
              <p:cNvSpPr>
                <a:spLocks noRot="1" noChangeAspect="1" noMove="1" noResize="1" noEditPoints="1" noAdjustHandles="1" noChangeArrowheads="1" noChangeShapeType="1" noTextEdit="1"/>
              </p:cNvSpPr>
              <p:nvPr/>
            </p:nvSpPr>
            <p:spPr>
              <a:xfrm>
                <a:off x="7205632" y="7295926"/>
                <a:ext cx="1165402" cy="1084217"/>
              </a:xfrm>
              <a:prstGeom prst="roundRect">
                <a:avLst/>
              </a:prstGeom>
              <a:blipFill>
                <a:blip r:embed="rId14"/>
                <a:stretch>
                  <a:fillRect/>
                </a:stretch>
              </a:blipFill>
              <a:ln>
                <a:solidFill>
                  <a:schemeClr val="accent2">
                    <a:lumMod val="20000"/>
                    <a:lumOff val="80000"/>
                  </a:schemeClr>
                </a:solidFill>
              </a:ln>
            </p:spPr>
            <p:txBody>
              <a:bodyPr/>
              <a:lstStyle/>
              <a:p>
                <a:r>
                  <a:rPr lang="en-US">
                    <a:noFill/>
                  </a:rPr>
                  <a:t> </a:t>
                </a:r>
              </a:p>
            </p:txBody>
          </p:sp>
        </mc:Fallback>
      </mc:AlternateContent>
      <p:pic>
        <p:nvPicPr>
          <p:cNvPr id="68" name="Picture 67">
            <a:extLst>
              <a:ext uri="{FF2B5EF4-FFF2-40B4-BE49-F238E27FC236}">
                <a16:creationId xmlns:a16="http://schemas.microsoft.com/office/drawing/2014/main" id="{9E359EDD-1F8E-E732-4472-711ACEB2711D}"/>
              </a:ext>
            </a:extLst>
          </p:cNvPr>
          <p:cNvPicPr>
            <a:picLocks noChangeAspect="1"/>
          </p:cNvPicPr>
          <p:nvPr/>
        </p:nvPicPr>
        <p:blipFill>
          <a:blip r:embed="rId15"/>
          <a:stretch>
            <a:fillRect/>
          </a:stretch>
        </p:blipFill>
        <p:spPr>
          <a:xfrm>
            <a:off x="683052" y="6705885"/>
            <a:ext cx="3736159" cy="2241696"/>
          </a:xfrm>
          <a:prstGeom prst="rect">
            <a:avLst/>
          </a:prstGeom>
        </p:spPr>
      </p:pic>
    </p:spTree>
    <p:extLst>
      <p:ext uri="{BB962C8B-B14F-4D97-AF65-F5344CB8AC3E}">
        <p14:creationId xmlns:p14="http://schemas.microsoft.com/office/powerpoint/2010/main" val="393867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4053E-FFB7-52A0-7981-A72E1A7B30C5}"/>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733AC83B-5300-0AED-7997-54902749653C}"/>
              </a:ext>
            </a:extLst>
          </p:cNvPr>
          <p:cNvSpPr/>
          <p:nvPr/>
        </p:nvSpPr>
        <p:spPr>
          <a:xfrm>
            <a:off x="4123847" y="788653"/>
            <a:ext cx="4599403"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7B37CE67-A2B4-866F-A877-48DBEB65D961}"/>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Random Effect</a:t>
            </a:r>
          </a:p>
        </p:txBody>
      </p:sp>
      <p:sp>
        <p:nvSpPr>
          <p:cNvPr id="9" name="Rounded Rectangle 8">
            <a:extLst>
              <a:ext uri="{FF2B5EF4-FFF2-40B4-BE49-F238E27FC236}">
                <a16:creationId xmlns:a16="http://schemas.microsoft.com/office/drawing/2014/main" id="{34F5CF38-2195-0042-9A62-6D78B949BCD7}"/>
              </a:ext>
            </a:extLst>
          </p:cNvPr>
          <p:cNvSpPr/>
          <p:nvPr/>
        </p:nvSpPr>
        <p:spPr>
          <a:xfrm>
            <a:off x="411467" y="788654"/>
            <a:ext cx="3671145"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41E1C747-1E88-DA5F-D6AB-641F95C99063}"/>
              </a:ext>
            </a:extLst>
          </p:cNvPr>
          <p:cNvSpPr txBox="1"/>
          <p:nvPr/>
        </p:nvSpPr>
        <p:spPr>
          <a:xfrm>
            <a:off x="54316" y="870132"/>
            <a:ext cx="4475988" cy="568874"/>
          </a:xfrm>
          <a:prstGeom prst="rect">
            <a:avLst/>
          </a:prstGeom>
          <a:noFill/>
        </p:spPr>
        <p:txBody>
          <a:bodyPr wrap="square" rtlCol="0" anchor="ctr">
            <a:spAutoFit/>
          </a:bodyPr>
          <a:lstStyle/>
          <a:p>
            <a:pPr algn="ctr"/>
            <a:r>
              <a:rPr lang="en-US" b="1" dirty="0"/>
              <a:t>Fixed Effect</a:t>
            </a:r>
          </a:p>
          <a:p>
            <a:pPr algn="ctr"/>
            <a:r>
              <a:rPr lang="en-US" sz="1200" dirty="0"/>
              <a:t>Consider only the first variant and the effect is fixed</a:t>
            </a:r>
          </a:p>
        </p:txBody>
      </p:sp>
      <p:sp>
        <p:nvSpPr>
          <p:cNvPr id="18" name="Rounded Rectangle 17">
            <a:extLst>
              <a:ext uri="{FF2B5EF4-FFF2-40B4-BE49-F238E27FC236}">
                <a16:creationId xmlns:a16="http://schemas.microsoft.com/office/drawing/2014/main" id="{F60A0844-0A43-59EE-B0AE-E87310E6EF8C}"/>
              </a:ext>
            </a:extLst>
          </p:cNvPr>
          <p:cNvSpPr/>
          <p:nvPr/>
        </p:nvSpPr>
        <p:spPr>
          <a:xfrm>
            <a:off x="85298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345ABBD-D75B-416E-648D-E14C62A719D0}"/>
              </a:ext>
            </a:extLst>
          </p:cNvPr>
          <p:cNvSpPr txBox="1"/>
          <p:nvPr/>
        </p:nvSpPr>
        <p:spPr>
          <a:xfrm>
            <a:off x="129273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612236F5-5334-4517-E95D-AC3375C0BE85}"/>
              </a:ext>
            </a:extLst>
          </p:cNvPr>
          <p:cNvSpPr/>
          <p:nvPr/>
        </p:nvSpPr>
        <p:spPr>
          <a:xfrm>
            <a:off x="180221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6171840F-EC14-8EF6-D09D-EC23C4A1F9BF}"/>
              </a:ext>
            </a:extLst>
          </p:cNvPr>
          <p:cNvSpPr/>
          <p:nvPr/>
        </p:nvSpPr>
        <p:spPr>
          <a:xfrm>
            <a:off x="335942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3102EDE9-52D7-B0CD-362A-0EC39A5AA638}"/>
              </a:ext>
            </a:extLst>
          </p:cNvPr>
          <p:cNvSpPr txBox="1"/>
          <p:nvPr/>
        </p:nvSpPr>
        <p:spPr>
          <a:xfrm>
            <a:off x="296342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4C17560-DF61-B719-AB9C-7026EEF360DF}"/>
                  </a:ext>
                </a:extLst>
              </p:cNvPr>
              <p:cNvSpPr txBox="1"/>
              <p:nvPr/>
            </p:nvSpPr>
            <p:spPr>
              <a:xfrm>
                <a:off x="842293"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4C17560-DF61-B719-AB9C-7026EEF360DF}"/>
                  </a:ext>
                </a:extLst>
              </p:cNvPr>
              <p:cNvSpPr txBox="1">
                <a:spLocks noRot="1" noChangeAspect="1" noMove="1" noResize="1" noEditPoints="1" noAdjustHandles="1" noChangeArrowheads="1" noChangeShapeType="1" noTextEdit="1"/>
              </p:cNvSpPr>
              <p:nvPr/>
            </p:nvSpPr>
            <p:spPr>
              <a:xfrm>
                <a:off x="842293" y="3681712"/>
                <a:ext cx="450439" cy="400110"/>
              </a:xfrm>
              <a:prstGeom prst="rect">
                <a:avLst/>
              </a:prstGeom>
              <a:blipFill>
                <a:blip r:embed="rId2"/>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D1DBE35-B4D6-87C4-A5C1-8A916D3021AA}"/>
                  </a:ext>
                </a:extLst>
              </p:cNvPr>
              <p:cNvSpPr txBox="1"/>
              <p:nvPr/>
            </p:nvSpPr>
            <p:spPr>
              <a:xfrm>
                <a:off x="1489746"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ED1DBE35-B4D6-87C4-A5C1-8A916D3021AA}"/>
                  </a:ext>
                </a:extLst>
              </p:cNvPr>
              <p:cNvSpPr txBox="1">
                <a:spLocks noRot="1" noChangeAspect="1" noMove="1" noResize="1" noEditPoints="1" noAdjustHandles="1" noChangeArrowheads="1" noChangeShapeType="1" noTextEdit="1"/>
              </p:cNvSpPr>
              <p:nvPr/>
            </p:nvSpPr>
            <p:spPr>
              <a:xfrm>
                <a:off x="1489746" y="3681712"/>
                <a:ext cx="745310"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663FFF2-7AA7-341D-A441-43ED5E65CDF1}"/>
                  </a:ext>
                </a:extLst>
              </p:cNvPr>
              <p:cNvSpPr txBox="1"/>
              <p:nvPr/>
            </p:nvSpPr>
            <p:spPr>
              <a:xfrm>
                <a:off x="3183324"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2663FFF2-7AA7-341D-A441-43ED5E65CDF1}"/>
                  </a:ext>
                </a:extLst>
              </p:cNvPr>
              <p:cNvSpPr txBox="1">
                <a:spLocks noRot="1" noChangeAspect="1" noMove="1" noResize="1" noEditPoints="1" noAdjustHandles="1" noChangeArrowheads="1" noChangeShapeType="1" noTextEdit="1"/>
              </p:cNvSpPr>
              <p:nvPr/>
            </p:nvSpPr>
            <p:spPr>
              <a:xfrm>
                <a:off x="3183324" y="3681712"/>
                <a:ext cx="745310" cy="400110"/>
              </a:xfrm>
              <a:prstGeom prst="rect">
                <a:avLst/>
              </a:prstGeom>
              <a:blipFill>
                <a:blip r:embed="rId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EB27B56-38FA-E082-7066-95995BCCEBA2}"/>
                  </a:ext>
                </a:extLst>
              </p:cNvPr>
              <p:cNvSpPr txBox="1"/>
              <p:nvPr/>
            </p:nvSpPr>
            <p:spPr>
              <a:xfrm>
                <a:off x="151695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4EB27B56-38FA-E082-7066-95995BCCEBA2}"/>
                  </a:ext>
                </a:extLst>
              </p:cNvPr>
              <p:cNvSpPr txBox="1">
                <a:spLocks noRot="1" noChangeAspect="1" noMove="1" noResize="1" noEditPoints="1" noAdjustHandles="1" noChangeArrowheads="1" noChangeShapeType="1" noTextEdit="1"/>
              </p:cNvSpPr>
              <p:nvPr/>
            </p:nvSpPr>
            <p:spPr>
              <a:xfrm>
                <a:off x="1516954" y="1700190"/>
                <a:ext cx="893237"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6ED8C6D-F4A6-A8E2-8C0A-37B673BB1587}"/>
                  </a:ext>
                </a:extLst>
              </p:cNvPr>
              <p:cNvSpPr txBox="1"/>
              <p:nvPr/>
            </p:nvSpPr>
            <p:spPr>
              <a:xfrm>
                <a:off x="71512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56ED8C6D-F4A6-A8E2-8C0A-37B673BB1587}"/>
                  </a:ext>
                </a:extLst>
              </p:cNvPr>
              <p:cNvSpPr txBox="1">
                <a:spLocks noRot="1" noChangeAspect="1" noMove="1" noResize="1" noEditPoints="1" noAdjustHandles="1" noChangeArrowheads="1" noChangeShapeType="1" noTextEdit="1"/>
              </p:cNvSpPr>
              <p:nvPr/>
            </p:nvSpPr>
            <p:spPr>
              <a:xfrm>
                <a:off x="715129" y="2470598"/>
                <a:ext cx="592422" cy="369332"/>
              </a:xfrm>
              <a:prstGeom prst="rect">
                <a:avLst/>
              </a:prstGeom>
              <a:blipFill>
                <a:blip r:embed="rId6"/>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C8040051-F61D-BE84-AA6A-4F2DBE8310F7}"/>
              </a:ext>
            </a:extLst>
          </p:cNvPr>
          <p:cNvSpPr txBox="1"/>
          <p:nvPr/>
        </p:nvSpPr>
        <p:spPr>
          <a:xfrm>
            <a:off x="4247262" y="882590"/>
            <a:ext cx="4475988" cy="553998"/>
          </a:xfrm>
          <a:prstGeom prst="rect">
            <a:avLst/>
          </a:prstGeom>
          <a:noFill/>
        </p:spPr>
        <p:txBody>
          <a:bodyPr wrap="square" rtlCol="0" anchor="ctr">
            <a:spAutoFit/>
          </a:bodyPr>
          <a:lstStyle/>
          <a:p>
            <a:pPr algn="ctr"/>
            <a:r>
              <a:rPr lang="en-US" b="1" dirty="0"/>
              <a:t>Random Effect</a:t>
            </a:r>
          </a:p>
          <a:p>
            <a:pPr algn="ctr"/>
            <a:r>
              <a:rPr lang="en-US" sz="1200" dirty="0"/>
              <a:t>Consider only the first variant and the effect is random</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589421E-EEDB-2F27-0987-A2FC2B5AF677}"/>
                  </a:ext>
                </a:extLst>
              </p:cNvPr>
              <p:cNvSpPr txBox="1"/>
              <p:nvPr/>
            </p:nvSpPr>
            <p:spPr>
              <a:xfrm>
                <a:off x="201131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B589421E-EEDB-2F27-0987-A2FC2B5AF677}"/>
                  </a:ext>
                </a:extLst>
              </p:cNvPr>
              <p:cNvSpPr txBox="1">
                <a:spLocks noRot="1" noChangeAspect="1" noMove="1" noResize="1" noEditPoints="1" noAdjustHandles="1" noChangeArrowheads="1" noChangeShapeType="1" noTextEdit="1"/>
              </p:cNvSpPr>
              <p:nvPr/>
            </p:nvSpPr>
            <p:spPr>
              <a:xfrm>
                <a:off x="2011317" y="2460102"/>
                <a:ext cx="596578" cy="369332"/>
              </a:xfrm>
              <a:prstGeom prst="rect">
                <a:avLst/>
              </a:prstGeom>
              <a:blipFill>
                <a:blip r:embed="rId7"/>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B4F24149-A155-4F46-5019-2D5D23E4BF1A}"/>
              </a:ext>
            </a:extLst>
          </p:cNvPr>
          <p:cNvSpPr/>
          <p:nvPr/>
        </p:nvSpPr>
        <p:spPr>
          <a:xfrm>
            <a:off x="249138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DBD96301-E88E-E954-8930-87F74ECD77A7}"/>
                  </a:ext>
                </a:extLst>
              </p:cNvPr>
              <p:cNvSpPr txBox="1"/>
              <p:nvPr/>
            </p:nvSpPr>
            <p:spPr>
              <a:xfrm>
                <a:off x="238930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DBD96301-E88E-E954-8930-87F74ECD77A7}"/>
                  </a:ext>
                </a:extLst>
              </p:cNvPr>
              <p:cNvSpPr txBox="1">
                <a:spLocks noRot="1" noChangeAspect="1" noMove="1" noResize="1" noEditPoints="1" noAdjustHandles="1" noChangeArrowheads="1" noChangeShapeType="1" noTextEdit="1"/>
              </p:cNvSpPr>
              <p:nvPr/>
            </p:nvSpPr>
            <p:spPr>
              <a:xfrm>
                <a:off x="2389304" y="2461831"/>
                <a:ext cx="629027" cy="379843"/>
              </a:xfrm>
              <a:prstGeom prst="rect">
                <a:avLst/>
              </a:prstGeom>
              <a:blipFill>
                <a:blip r:embed="rId8"/>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B7769CFB-6EC6-46FC-5A88-C0118C27A75F}"/>
                  </a:ext>
                </a:extLst>
              </p:cNvPr>
              <p:cNvSpPr txBox="1"/>
              <p:nvPr/>
            </p:nvSpPr>
            <p:spPr>
              <a:xfrm>
                <a:off x="151695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B7769CFB-6EC6-46FC-5A88-C0118C27A75F}"/>
                  </a:ext>
                </a:extLst>
              </p:cNvPr>
              <p:cNvSpPr txBox="1">
                <a:spLocks noRot="1" noChangeAspect="1" noMove="1" noResize="1" noEditPoints="1" noAdjustHandles="1" noChangeArrowheads="1" noChangeShapeType="1" noTextEdit="1"/>
              </p:cNvSpPr>
              <p:nvPr/>
            </p:nvSpPr>
            <p:spPr>
              <a:xfrm>
                <a:off x="1516953" y="2044593"/>
                <a:ext cx="893237"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FFB57805-8ADB-4E2D-DC7E-5C392422D7D8}"/>
                  </a:ext>
                </a:extLst>
              </p:cNvPr>
              <p:cNvSpPr txBox="1"/>
              <p:nvPr/>
            </p:nvSpPr>
            <p:spPr>
              <a:xfrm>
                <a:off x="1516954"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FFB57805-8ADB-4E2D-DC7E-5C392422D7D8}"/>
                  </a:ext>
                </a:extLst>
              </p:cNvPr>
              <p:cNvSpPr txBox="1">
                <a:spLocks noRot="1" noChangeAspect="1" noMove="1" noResize="1" noEditPoints="1" noAdjustHandles="1" noChangeArrowheads="1" noChangeShapeType="1" noTextEdit="1"/>
              </p:cNvSpPr>
              <p:nvPr/>
            </p:nvSpPr>
            <p:spPr>
              <a:xfrm>
                <a:off x="1516954" y="3221029"/>
                <a:ext cx="893237" cy="307777"/>
              </a:xfrm>
              <a:prstGeom prst="rect">
                <a:avLst/>
              </a:prstGeom>
              <a:blipFill>
                <a:blip r:embed="rId10"/>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DCB550CC-9A3B-A315-497E-91C5258DE595}"/>
              </a:ext>
            </a:extLst>
          </p:cNvPr>
          <p:cNvSpPr txBox="1"/>
          <p:nvPr/>
        </p:nvSpPr>
        <p:spPr>
          <a:xfrm rot="5400000">
            <a:off x="185643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C7FE4417-81DC-CB91-7D14-32D64BDC76B6}"/>
                  </a:ext>
                </a:extLst>
              </p:cNvPr>
              <p:cNvSpPr txBox="1"/>
              <p:nvPr/>
            </p:nvSpPr>
            <p:spPr>
              <a:xfrm>
                <a:off x="151889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C7FE4417-81DC-CB91-7D14-32D64BDC76B6}"/>
                  </a:ext>
                </a:extLst>
              </p:cNvPr>
              <p:cNvSpPr txBox="1">
                <a:spLocks noRot="1" noChangeAspect="1" noMove="1" noResize="1" noEditPoints="1" noAdjustHandles="1" noChangeArrowheads="1" noChangeShapeType="1" noTextEdit="1"/>
              </p:cNvSpPr>
              <p:nvPr/>
            </p:nvSpPr>
            <p:spPr>
              <a:xfrm>
                <a:off x="1518893" y="2329113"/>
                <a:ext cx="893237"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5FAC5257-F963-9CA7-2E87-562285DD2840}"/>
                  </a:ext>
                </a:extLst>
              </p:cNvPr>
              <p:cNvSpPr txBox="1"/>
              <p:nvPr/>
            </p:nvSpPr>
            <p:spPr>
              <a:xfrm>
                <a:off x="3199052" y="2426295"/>
                <a:ext cx="670764"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5FAC5257-F963-9CA7-2E87-562285DD2840}"/>
                  </a:ext>
                </a:extLst>
              </p:cNvPr>
              <p:cNvSpPr txBox="1">
                <a:spLocks noRot="1" noChangeAspect="1" noMove="1" noResize="1" noEditPoints="1" noAdjustHandles="1" noChangeArrowheads="1" noChangeShapeType="1" noTextEdit="1"/>
              </p:cNvSpPr>
              <p:nvPr/>
            </p:nvSpPr>
            <p:spPr>
              <a:xfrm>
                <a:off x="3199052" y="2426295"/>
                <a:ext cx="670764" cy="369332"/>
              </a:xfrm>
              <a:prstGeom prst="rect">
                <a:avLst/>
              </a:prstGeom>
              <a:blipFill>
                <a:blip r:embed="rId12"/>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1B2DF2C8-FB91-C7BC-A0B6-36ACD958AC54}"/>
              </a:ext>
            </a:extLst>
          </p:cNvPr>
          <p:cNvSpPr txBox="1"/>
          <p:nvPr/>
        </p:nvSpPr>
        <p:spPr>
          <a:xfrm>
            <a:off x="599277" y="7745462"/>
            <a:ext cx="3227013" cy="307777"/>
          </a:xfrm>
          <a:prstGeom prst="rect">
            <a:avLst/>
          </a:prstGeom>
          <a:noFill/>
        </p:spPr>
        <p:txBody>
          <a:bodyPr wrap="square" rtlCol="0">
            <a:spAutoFit/>
          </a:bodyPr>
          <a:lstStyle/>
          <a:p>
            <a:pPr algn="ctr"/>
            <a:r>
              <a:rPr lang="en-US" sz="1400" dirty="0"/>
              <a:t>The true genetic effect is a fixed value.</a:t>
            </a:r>
          </a:p>
        </p:txBody>
      </p:sp>
      <p:sp>
        <p:nvSpPr>
          <p:cNvPr id="114" name="TextBox 113">
            <a:extLst>
              <a:ext uri="{FF2B5EF4-FFF2-40B4-BE49-F238E27FC236}">
                <a16:creationId xmlns:a16="http://schemas.microsoft.com/office/drawing/2014/main" id="{6AF2F604-EF08-5B3D-5DFC-1EC834B9B0C8}"/>
              </a:ext>
            </a:extLst>
          </p:cNvPr>
          <p:cNvSpPr txBox="1"/>
          <p:nvPr/>
        </p:nvSpPr>
        <p:spPr>
          <a:xfrm>
            <a:off x="4927795" y="7672397"/>
            <a:ext cx="3227013" cy="523220"/>
          </a:xfrm>
          <a:prstGeom prst="rect">
            <a:avLst/>
          </a:prstGeom>
          <a:noFill/>
        </p:spPr>
        <p:txBody>
          <a:bodyPr wrap="square" rtlCol="0">
            <a:spAutoFit/>
          </a:bodyPr>
          <a:lstStyle/>
          <a:p>
            <a:pPr algn="ctr"/>
            <a:r>
              <a:rPr lang="en-US" sz="1400" dirty="0"/>
              <a:t>The true genetic effect comes from a distribution</a:t>
            </a:r>
          </a:p>
        </p:txBody>
      </p:sp>
      <p:sp>
        <p:nvSpPr>
          <p:cNvPr id="2" name="Rounded Rectangle 1">
            <a:extLst>
              <a:ext uri="{FF2B5EF4-FFF2-40B4-BE49-F238E27FC236}">
                <a16:creationId xmlns:a16="http://schemas.microsoft.com/office/drawing/2014/main" id="{2EC90493-4D29-8E66-4940-B8288F7698E0}"/>
              </a:ext>
            </a:extLst>
          </p:cNvPr>
          <p:cNvSpPr/>
          <p:nvPr/>
        </p:nvSpPr>
        <p:spPr>
          <a:xfrm>
            <a:off x="5063991"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65B3C74D-C52C-2F44-435E-2FA8146EE130}"/>
              </a:ext>
            </a:extLst>
          </p:cNvPr>
          <p:cNvSpPr txBox="1"/>
          <p:nvPr/>
        </p:nvSpPr>
        <p:spPr>
          <a:xfrm>
            <a:off x="5503741" y="2458489"/>
            <a:ext cx="300082" cy="369332"/>
          </a:xfrm>
          <a:prstGeom prst="rect">
            <a:avLst/>
          </a:prstGeom>
          <a:noFill/>
        </p:spPr>
        <p:txBody>
          <a:bodyPr wrap="none" rtlCol="0">
            <a:spAutoFit/>
          </a:bodyPr>
          <a:lstStyle/>
          <a:p>
            <a:r>
              <a:rPr lang="en-US" dirty="0"/>
              <a:t>=</a:t>
            </a:r>
          </a:p>
        </p:txBody>
      </p:sp>
      <p:sp>
        <p:nvSpPr>
          <p:cNvPr id="6" name="Rounded Rectangle 5">
            <a:extLst>
              <a:ext uri="{FF2B5EF4-FFF2-40B4-BE49-F238E27FC236}">
                <a16:creationId xmlns:a16="http://schemas.microsoft.com/office/drawing/2014/main" id="{71F9D3EB-9A34-744B-1C2E-7A17567DCF75}"/>
              </a:ext>
            </a:extLst>
          </p:cNvPr>
          <p:cNvSpPr/>
          <p:nvPr/>
        </p:nvSpPr>
        <p:spPr>
          <a:xfrm>
            <a:off x="6013226"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ounded Rectangle 7">
            <a:extLst>
              <a:ext uri="{FF2B5EF4-FFF2-40B4-BE49-F238E27FC236}">
                <a16:creationId xmlns:a16="http://schemas.microsoft.com/office/drawing/2014/main" id="{A35A583F-7A55-0B87-5F4C-FF47C7FE612B}"/>
              </a:ext>
            </a:extLst>
          </p:cNvPr>
          <p:cNvSpPr/>
          <p:nvPr/>
        </p:nvSpPr>
        <p:spPr>
          <a:xfrm>
            <a:off x="7570435"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E1E6B845-C889-8383-EC1F-F89DDF1ACB95}"/>
              </a:ext>
            </a:extLst>
          </p:cNvPr>
          <p:cNvSpPr txBox="1"/>
          <p:nvPr/>
        </p:nvSpPr>
        <p:spPr>
          <a:xfrm>
            <a:off x="7174430"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DC57AFC-C848-171E-980E-9D64435177BF}"/>
                  </a:ext>
                </a:extLst>
              </p:cNvPr>
              <p:cNvSpPr txBox="1"/>
              <p:nvPr/>
            </p:nvSpPr>
            <p:spPr>
              <a:xfrm>
                <a:off x="5053302"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2" name="TextBox 21">
                <a:extLst>
                  <a:ext uri="{FF2B5EF4-FFF2-40B4-BE49-F238E27FC236}">
                    <a16:creationId xmlns:a16="http://schemas.microsoft.com/office/drawing/2014/main" id="{8DC57AFC-C848-171E-980E-9D64435177BF}"/>
                  </a:ext>
                </a:extLst>
              </p:cNvPr>
              <p:cNvSpPr txBox="1">
                <a:spLocks noRot="1" noChangeAspect="1" noMove="1" noResize="1" noEditPoints="1" noAdjustHandles="1" noChangeArrowheads="1" noChangeShapeType="1" noTextEdit="1"/>
              </p:cNvSpPr>
              <p:nvPr/>
            </p:nvSpPr>
            <p:spPr>
              <a:xfrm>
                <a:off x="5053302" y="3681712"/>
                <a:ext cx="450439" cy="400110"/>
              </a:xfrm>
              <a:prstGeom prst="rect">
                <a:avLst/>
              </a:prstGeom>
              <a:blipFill>
                <a:blip r:embed="rId1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6C805AD-02AC-13BE-AD57-7D21E1818DB8}"/>
                  </a:ext>
                </a:extLst>
              </p:cNvPr>
              <p:cNvSpPr txBox="1"/>
              <p:nvPr/>
            </p:nvSpPr>
            <p:spPr>
              <a:xfrm>
                <a:off x="5700755"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9" name="TextBox 28">
                <a:extLst>
                  <a:ext uri="{FF2B5EF4-FFF2-40B4-BE49-F238E27FC236}">
                    <a16:creationId xmlns:a16="http://schemas.microsoft.com/office/drawing/2014/main" id="{26C805AD-02AC-13BE-AD57-7D21E1818DB8}"/>
                  </a:ext>
                </a:extLst>
              </p:cNvPr>
              <p:cNvSpPr txBox="1">
                <a:spLocks noRot="1" noChangeAspect="1" noMove="1" noResize="1" noEditPoints="1" noAdjustHandles="1" noChangeArrowheads="1" noChangeShapeType="1" noTextEdit="1"/>
              </p:cNvSpPr>
              <p:nvPr/>
            </p:nvSpPr>
            <p:spPr>
              <a:xfrm>
                <a:off x="5700755" y="3681712"/>
                <a:ext cx="745310" cy="400110"/>
              </a:xfrm>
              <a:prstGeom prst="rect">
                <a:avLst/>
              </a:prstGeom>
              <a:blipFill>
                <a:blip r:embed="rId1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08DC25F-7B4A-640D-F2C1-2CA15777E6E7}"/>
                  </a:ext>
                </a:extLst>
              </p:cNvPr>
              <p:cNvSpPr txBox="1"/>
              <p:nvPr/>
            </p:nvSpPr>
            <p:spPr>
              <a:xfrm>
                <a:off x="7394333"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31" name="TextBox 30">
                <a:extLst>
                  <a:ext uri="{FF2B5EF4-FFF2-40B4-BE49-F238E27FC236}">
                    <a16:creationId xmlns:a16="http://schemas.microsoft.com/office/drawing/2014/main" id="{408DC25F-7B4A-640D-F2C1-2CA15777E6E7}"/>
                  </a:ext>
                </a:extLst>
              </p:cNvPr>
              <p:cNvSpPr txBox="1">
                <a:spLocks noRot="1" noChangeAspect="1" noMove="1" noResize="1" noEditPoints="1" noAdjustHandles="1" noChangeArrowheads="1" noChangeShapeType="1" noTextEdit="1"/>
              </p:cNvSpPr>
              <p:nvPr/>
            </p:nvSpPr>
            <p:spPr>
              <a:xfrm>
                <a:off x="7394333" y="3681712"/>
                <a:ext cx="745310" cy="400110"/>
              </a:xfrm>
              <a:prstGeom prst="rect">
                <a:avLst/>
              </a:prstGeom>
              <a:blipFill>
                <a:blip r:embed="rId15"/>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996417F-78C5-7D44-6877-8A958E7E7303}"/>
                  </a:ext>
                </a:extLst>
              </p:cNvPr>
              <p:cNvSpPr txBox="1"/>
              <p:nvPr/>
            </p:nvSpPr>
            <p:spPr>
              <a:xfrm>
                <a:off x="5727963"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3" name="TextBox 32">
                <a:extLst>
                  <a:ext uri="{FF2B5EF4-FFF2-40B4-BE49-F238E27FC236}">
                    <a16:creationId xmlns:a16="http://schemas.microsoft.com/office/drawing/2014/main" id="{3996417F-78C5-7D44-6877-8A958E7E7303}"/>
                  </a:ext>
                </a:extLst>
              </p:cNvPr>
              <p:cNvSpPr txBox="1">
                <a:spLocks noRot="1" noChangeAspect="1" noMove="1" noResize="1" noEditPoints="1" noAdjustHandles="1" noChangeArrowheads="1" noChangeShapeType="1" noTextEdit="1"/>
              </p:cNvSpPr>
              <p:nvPr/>
            </p:nvSpPr>
            <p:spPr>
              <a:xfrm>
                <a:off x="5727963" y="1700190"/>
                <a:ext cx="893237"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6F41DFB-FE32-9B89-90F2-8A5EBE1DB853}"/>
                  </a:ext>
                </a:extLst>
              </p:cNvPr>
              <p:cNvSpPr txBox="1"/>
              <p:nvPr/>
            </p:nvSpPr>
            <p:spPr>
              <a:xfrm>
                <a:off x="4926138"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5" name="TextBox 34">
                <a:extLst>
                  <a:ext uri="{FF2B5EF4-FFF2-40B4-BE49-F238E27FC236}">
                    <a16:creationId xmlns:a16="http://schemas.microsoft.com/office/drawing/2014/main" id="{D6F41DFB-FE32-9B89-90F2-8A5EBE1DB853}"/>
                  </a:ext>
                </a:extLst>
              </p:cNvPr>
              <p:cNvSpPr txBox="1">
                <a:spLocks noRot="1" noChangeAspect="1" noMove="1" noResize="1" noEditPoints="1" noAdjustHandles="1" noChangeArrowheads="1" noChangeShapeType="1" noTextEdit="1"/>
              </p:cNvSpPr>
              <p:nvPr/>
            </p:nvSpPr>
            <p:spPr>
              <a:xfrm>
                <a:off x="4926138" y="2470598"/>
                <a:ext cx="592422"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F6BC494-702D-EF74-62AA-2E8A4B9CFF13}"/>
                  </a:ext>
                </a:extLst>
              </p:cNvPr>
              <p:cNvSpPr txBox="1"/>
              <p:nvPr/>
            </p:nvSpPr>
            <p:spPr>
              <a:xfrm>
                <a:off x="6222326"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7" name="TextBox 36">
                <a:extLst>
                  <a:ext uri="{FF2B5EF4-FFF2-40B4-BE49-F238E27FC236}">
                    <a16:creationId xmlns:a16="http://schemas.microsoft.com/office/drawing/2014/main" id="{3F6BC494-702D-EF74-62AA-2E8A4B9CFF13}"/>
                  </a:ext>
                </a:extLst>
              </p:cNvPr>
              <p:cNvSpPr txBox="1">
                <a:spLocks noRot="1" noChangeAspect="1" noMove="1" noResize="1" noEditPoints="1" noAdjustHandles="1" noChangeArrowheads="1" noChangeShapeType="1" noTextEdit="1"/>
              </p:cNvSpPr>
              <p:nvPr/>
            </p:nvSpPr>
            <p:spPr>
              <a:xfrm>
                <a:off x="6222326" y="2460102"/>
                <a:ext cx="596578" cy="369332"/>
              </a:xfrm>
              <a:prstGeom prst="rect">
                <a:avLst/>
              </a:prstGeom>
              <a:blipFill>
                <a:blip r:embed="rId18"/>
                <a:stretch>
                  <a:fillRect/>
                </a:stretch>
              </a:blipFill>
            </p:spPr>
            <p:txBody>
              <a:bodyPr/>
              <a:lstStyle/>
              <a:p>
                <a:r>
                  <a:rPr lang="en-US">
                    <a:noFill/>
                  </a:rPr>
                  <a:t> </a:t>
                </a:r>
              </a:p>
            </p:txBody>
          </p:sp>
        </mc:Fallback>
      </mc:AlternateContent>
      <p:sp>
        <p:nvSpPr>
          <p:cNvPr id="38" name="Rounded Rectangle 37">
            <a:extLst>
              <a:ext uri="{FF2B5EF4-FFF2-40B4-BE49-F238E27FC236}">
                <a16:creationId xmlns:a16="http://schemas.microsoft.com/office/drawing/2014/main" id="{A162EB54-FB35-BAD1-9A80-AC99257C71D4}"/>
              </a:ext>
            </a:extLst>
          </p:cNvPr>
          <p:cNvSpPr/>
          <p:nvPr/>
        </p:nvSpPr>
        <p:spPr>
          <a:xfrm>
            <a:off x="6702392"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3CC1A0A-D54F-20DF-9728-FB599DFAC312}"/>
                  </a:ext>
                </a:extLst>
              </p:cNvPr>
              <p:cNvSpPr txBox="1"/>
              <p:nvPr/>
            </p:nvSpPr>
            <p:spPr>
              <a:xfrm>
                <a:off x="6600313"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83CC1A0A-D54F-20DF-9728-FB599DFAC312}"/>
                  </a:ext>
                </a:extLst>
              </p:cNvPr>
              <p:cNvSpPr txBox="1">
                <a:spLocks noRot="1" noChangeAspect="1" noMove="1" noResize="1" noEditPoints="1" noAdjustHandles="1" noChangeArrowheads="1" noChangeShapeType="1" noTextEdit="1"/>
              </p:cNvSpPr>
              <p:nvPr/>
            </p:nvSpPr>
            <p:spPr>
              <a:xfrm>
                <a:off x="6600313" y="2461831"/>
                <a:ext cx="629027" cy="379843"/>
              </a:xfrm>
              <a:prstGeom prst="rect">
                <a:avLst/>
              </a:prstGeom>
              <a:blipFill>
                <a:blip r:embed="rId19"/>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3D8F71B-5626-70DC-7C98-F80894C1E72A}"/>
                  </a:ext>
                </a:extLst>
              </p:cNvPr>
              <p:cNvSpPr txBox="1"/>
              <p:nvPr/>
            </p:nvSpPr>
            <p:spPr>
              <a:xfrm>
                <a:off x="5727962"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63D8F71B-5626-70DC-7C98-F80894C1E72A}"/>
                  </a:ext>
                </a:extLst>
              </p:cNvPr>
              <p:cNvSpPr txBox="1">
                <a:spLocks noRot="1" noChangeAspect="1" noMove="1" noResize="1" noEditPoints="1" noAdjustHandles="1" noChangeArrowheads="1" noChangeShapeType="1" noTextEdit="1"/>
              </p:cNvSpPr>
              <p:nvPr/>
            </p:nvSpPr>
            <p:spPr>
              <a:xfrm>
                <a:off x="5727962" y="204459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344B024-3163-601A-EC1B-42874B644F74}"/>
                  </a:ext>
                </a:extLst>
              </p:cNvPr>
              <p:cNvSpPr txBox="1"/>
              <p:nvPr/>
            </p:nvSpPr>
            <p:spPr>
              <a:xfrm>
                <a:off x="5727963"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41" name="TextBox 40">
                <a:extLst>
                  <a:ext uri="{FF2B5EF4-FFF2-40B4-BE49-F238E27FC236}">
                    <a16:creationId xmlns:a16="http://schemas.microsoft.com/office/drawing/2014/main" id="{F344B024-3163-601A-EC1B-42874B644F74}"/>
                  </a:ext>
                </a:extLst>
              </p:cNvPr>
              <p:cNvSpPr txBox="1">
                <a:spLocks noRot="1" noChangeAspect="1" noMove="1" noResize="1" noEditPoints="1" noAdjustHandles="1" noChangeArrowheads="1" noChangeShapeType="1" noTextEdit="1"/>
              </p:cNvSpPr>
              <p:nvPr/>
            </p:nvSpPr>
            <p:spPr>
              <a:xfrm>
                <a:off x="5727963" y="3221029"/>
                <a:ext cx="893237" cy="307777"/>
              </a:xfrm>
              <a:prstGeom prst="rect">
                <a:avLst/>
              </a:prstGeom>
              <a:blipFill>
                <a:blip r:embed="rId21"/>
                <a:stretch>
                  <a:fillRect/>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3BC489A1-AFE8-4A70-2825-C296FCAB673A}"/>
              </a:ext>
            </a:extLst>
          </p:cNvPr>
          <p:cNvSpPr txBox="1"/>
          <p:nvPr/>
        </p:nvSpPr>
        <p:spPr>
          <a:xfrm rot="5400000">
            <a:off x="6067445"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499E3E1-BBE7-32CB-B95E-A3206289F128}"/>
                  </a:ext>
                </a:extLst>
              </p:cNvPr>
              <p:cNvSpPr txBox="1"/>
              <p:nvPr/>
            </p:nvSpPr>
            <p:spPr>
              <a:xfrm>
                <a:off x="5729902"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4" name="TextBox 43">
                <a:extLst>
                  <a:ext uri="{FF2B5EF4-FFF2-40B4-BE49-F238E27FC236}">
                    <a16:creationId xmlns:a16="http://schemas.microsoft.com/office/drawing/2014/main" id="{F499E3E1-BBE7-32CB-B95E-A3206289F128}"/>
                  </a:ext>
                </a:extLst>
              </p:cNvPr>
              <p:cNvSpPr txBox="1">
                <a:spLocks noRot="1" noChangeAspect="1" noMove="1" noResize="1" noEditPoints="1" noAdjustHandles="1" noChangeArrowheads="1" noChangeShapeType="1" noTextEdit="1"/>
              </p:cNvSpPr>
              <p:nvPr/>
            </p:nvSpPr>
            <p:spPr>
              <a:xfrm>
                <a:off x="5729902" y="2329113"/>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55DC869-622F-8F49-66B0-4C9E2353E1BA}"/>
                  </a:ext>
                </a:extLst>
              </p:cNvPr>
              <p:cNvSpPr txBox="1"/>
              <p:nvPr/>
            </p:nvSpPr>
            <p:spPr>
              <a:xfrm>
                <a:off x="7373248" y="2444634"/>
                <a:ext cx="78748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61" name="TextBox 60">
                <a:extLst>
                  <a:ext uri="{FF2B5EF4-FFF2-40B4-BE49-F238E27FC236}">
                    <a16:creationId xmlns:a16="http://schemas.microsoft.com/office/drawing/2014/main" id="{255DC869-622F-8F49-66B0-4C9E2353E1BA}"/>
                  </a:ext>
                </a:extLst>
              </p:cNvPr>
              <p:cNvSpPr txBox="1">
                <a:spLocks noRot="1" noChangeAspect="1" noMove="1" noResize="1" noEditPoints="1" noAdjustHandles="1" noChangeArrowheads="1" noChangeShapeType="1" noTextEdit="1"/>
              </p:cNvSpPr>
              <p:nvPr/>
            </p:nvSpPr>
            <p:spPr>
              <a:xfrm>
                <a:off x="7373248" y="2444634"/>
                <a:ext cx="787480" cy="369332"/>
              </a:xfrm>
              <a:prstGeom prst="rect">
                <a:avLst/>
              </a:prstGeom>
              <a:blipFill>
                <a:blip r:embed="rId23"/>
                <a:stretch>
                  <a:fillRect/>
                </a:stretch>
              </a:blipFill>
            </p:spPr>
            <p:txBody>
              <a:bodyPr/>
              <a:lstStyle/>
              <a:p>
                <a:r>
                  <a:rPr lang="en-US">
                    <a:noFill/>
                  </a:rPr>
                  <a:t> </a:t>
                </a:r>
              </a:p>
            </p:txBody>
          </p:sp>
        </mc:Fallback>
      </mc:AlternateContent>
      <p:sp>
        <p:nvSpPr>
          <p:cNvPr id="62" name="Down Arrow 61">
            <a:extLst>
              <a:ext uri="{FF2B5EF4-FFF2-40B4-BE49-F238E27FC236}">
                <a16:creationId xmlns:a16="http://schemas.microsoft.com/office/drawing/2014/main" id="{E4B4C987-C7B8-888B-A570-74F232EE56D0}"/>
              </a:ext>
            </a:extLst>
          </p:cNvPr>
          <p:cNvSpPr/>
          <p:nvPr/>
        </p:nvSpPr>
        <p:spPr>
          <a:xfrm>
            <a:off x="2601773" y="2895986"/>
            <a:ext cx="197851" cy="1676014"/>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a:extLst>
              <a:ext uri="{FF2B5EF4-FFF2-40B4-BE49-F238E27FC236}">
                <a16:creationId xmlns:a16="http://schemas.microsoft.com/office/drawing/2014/main" id="{19735FE1-F84C-22F6-553E-084D01236FDB}"/>
              </a:ext>
            </a:extLst>
          </p:cNvPr>
          <p:cNvSpPr/>
          <p:nvPr/>
        </p:nvSpPr>
        <p:spPr>
          <a:xfrm>
            <a:off x="6841671" y="2893311"/>
            <a:ext cx="160966" cy="1678689"/>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0AF1C20-B6E9-7955-BFD8-A40EDC4D7F3B}"/>
              </a:ext>
            </a:extLst>
          </p:cNvPr>
          <p:cNvPicPr>
            <a:picLocks noChangeAspect="1"/>
          </p:cNvPicPr>
          <p:nvPr/>
        </p:nvPicPr>
        <p:blipFill>
          <a:blip r:embed="rId24"/>
          <a:stretch>
            <a:fillRect/>
          </a:stretch>
        </p:blipFill>
        <p:spPr>
          <a:xfrm>
            <a:off x="446266" y="4682196"/>
            <a:ext cx="3657600" cy="2743200"/>
          </a:xfrm>
          <a:prstGeom prst="rect">
            <a:avLst/>
          </a:prstGeom>
        </p:spPr>
      </p:pic>
      <p:pic>
        <p:nvPicPr>
          <p:cNvPr id="13" name="Picture 12">
            <a:extLst>
              <a:ext uri="{FF2B5EF4-FFF2-40B4-BE49-F238E27FC236}">
                <a16:creationId xmlns:a16="http://schemas.microsoft.com/office/drawing/2014/main" id="{04A1FEEA-F010-B556-5A9A-164DFCFA3880}"/>
              </a:ext>
            </a:extLst>
          </p:cNvPr>
          <p:cNvPicPr>
            <a:picLocks noChangeAspect="1"/>
          </p:cNvPicPr>
          <p:nvPr/>
        </p:nvPicPr>
        <p:blipFill>
          <a:blip r:embed="rId25"/>
          <a:stretch>
            <a:fillRect/>
          </a:stretch>
        </p:blipFill>
        <p:spPr>
          <a:xfrm>
            <a:off x="4203931" y="4752247"/>
            <a:ext cx="4475988" cy="2685593"/>
          </a:xfrm>
          <a:prstGeom prst="rect">
            <a:avLst/>
          </a:prstGeom>
        </p:spPr>
      </p:pic>
    </p:spTree>
    <p:extLst>
      <p:ext uri="{BB962C8B-B14F-4D97-AF65-F5344CB8AC3E}">
        <p14:creationId xmlns:p14="http://schemas.microsoft.com/office/powerpoint/2010/main" val="101154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EBC06-24E9-8E73-5AAB-F5CFB6963B9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F22C7AA-7B47-FCA0-5399-E5BC82EE726A}"/>
              </a:ext>
            </a:extLst>
          </p:cNvPr>
          <p:cNvSpPr txBox="1"/>
          <p:nvPr/>
        </p:nvSpPr>
        <p:spPr>
          <a:xfrm>
            <a:off x="1500328" y="99254"/>
            <a:ext cx="6143344" cy="400110"/>
          </a:xfrm>
          <a:prstGeom prst="rect">
            <a:avLst/>
          </a:prstGeom>
          <a:noFill/>
        </p:spPr>
        <p:txBody>
          <a:bodyPr wrap="square" rtlCol="0" anchor="ctr">
            <a:spAutoFit/>
          </a:bodyPr>
          <a:lstStyle/>
          <a:p>
            <a:pPr algn="ctr"/>
            <a:r>
              <a:rPr lang="en-US" sz="2000" b="1" dirty="0"/>
              <a:t>Proportion of Variance Explain (PVE) and Heritability</a:t>
            </a:r>
          </a:p>
        </p:txBody>
      </p:sp>
      <p:sp>
        <p:nvSpPr>
          <p:cNvPr id="3" name="TextBox 2">
            <a:extLst>
              <a:ext uri="{FF2B5EF4-FFF2-40B4-BE49-F238E27FC236}">
                <a16:creationId xmlns:a16="http://schemas.microsoft.com/office/drawing/2014/main" id="{F44E5F7B-4907-086A-8830-FEE7C1F2F3AC}"/>
              </a:ext>
            </a:extLst>
          </p:cNvPr>
          <p:cNvSpPr txBox="1"/>
          <p:nvPr/>
        </p:nvSpPr>
        <p:spPr>
          <a:xfrm>
            <a:off x="1250327" y="607028"/>
            <a:ext cx="6643343" cy="523220"/>
          </a:xfrm>
          <a:prstGeom prst="rect">
            <a:avLst/>
          </a:prstGeom>
          <a:noFill/>
        </p:spPr>
        <p:txBody>
          <a:bodyPr wrap="square" rtlCol="0">
            <a:spAutoFit/>
          </a:bodyPr>
          <a:lstStyle/>
          <a:p>
            <a:pPr algn="ctr"/>
            <a:r>
              <a:rPr lang="en-US" sz="1400" dirty="0"/>
              <a:t>measures how much of the total variation in a trait (like height or disease risk) can be attributed to specific variables in the statistical model (e.g., genetic variants).</a:t>
            </a:r>
          </a:p>
        </p:txBody>
      </p:sp>
      <p:graphicFrame>
        <p:nvGraphicFramePr>
          <p:cNvPr id="11" name="Chart 10">
            <a:extLst>
              <a:ext uri="{FF2B5EF4-FFF2-40B4-BE49-F238E27FC236}">
                <a16:creationId xmlns:a16="http://schemas.microsoft.com/office/drawing/2014/main" id="{0F9A791B-7F7B-668B-9DED-A9AF0B2BF721}"/>
              </a:ext>
            </a:extLst>
          </p:cNvPr>
          <p:cNvGraphicFramePr/>
          <p:nvPr>
            <p:extLst>
              <p:ext uri="{D42A27DB-BD31-4B8C-83A1-F6EECF244321}">
                <p14:modId xmlns:p14="http://schemas.microsoft.com/office/powerpoint/2010/main" val="906680359"/>
              </p:ext>
            </p:extLst>
          </p:nvPr>
        </p:nvGraphicFramePr>
        <p:xfrm>
          <a:off x="548640" y="1444896"/>
          <a:ext cx="7821637" cy="5251326"/>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a:extLst>
              <a:ext uri="{FF2B5EF4-FFF2-40B4-BE49-F238E27FC236}">
                <a16:creationId xmlns:a16="http://schemas.microsoft.com/office/drawing/2014/main" id="{467A1F68-8AD2-66DB-0D41-6FB9AB51B458}"/>
              </a:ext>
            </a:extLst>
          </p:cNvPr>
          <p:cNvSpPr/>
          <p:nvPr/>
        </p:nvSpPr>
        <p:spPr>
          <a:xfrm>
            <a:off x="422031" y="6837329"/>
            <a:ext cx="8314006" cy="16996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E8C2D23-1525-EDB0-4F10-C67A6BFD1DE4}"/>
                  </a:ext>
                </a:extLst>
              </p:cNvPr>
              <p:cNvSpPr txBox="1"/>
              <p:nvPr/>
            </p:nvSpPr>
            <p:spPr>
              <a:xfrm>
                <a:off x="1250327" y="7151977"/>
                <a:ext cx="6643343" cy="1384995"/>
              </a:xfrm>
              <a:prstGeom prst="rect">
                <a:avLst/>
              </a:prstGeom>
              <a:noFill/>
            </p:spPr>
            <p:txBody>
              <a:bodyPr wrap="square" rtlCol="0" anchor="ctr">
                <a:spAutoFit/>
              </a:bodyPr>
              <a:lstStyle/>
              <a:p>
                <a:r>
                  <a:rPr lang="en-US" sz="1400" b="1" dirty="0"/>
                  <a:t>Phenotypic Variance: </a:t>
                </a:r>
              </a:p>
              <a:p>
                <a:pPr algn="ctr"/>
                <a:r>
                  <a:rPr lang="en-US" sz="1400" dirty="0"/>
                  <a:t>Var(P) = Var(G)+Var(E)+2Cov(G,E)+Var(</a:t>
                </a:r>
                <a14:m>
                  <m:oMath xmlns:m="http://schemas.openxmlformats.org/officeDocument/2006/math">
                    <m:r>
                      <a:rPr lang="en-US" sz="1400" b="0" i="1" smtClean="0">
                        <a:latin typeface="Cambria Math" panose="02040503050406030204" pitchFamily="18" charset="0"/>
                        <a:ea typeface="Cambria Math" panose="02040503050406030204" pitchFamily="18" charset="0"/>
                      </a:rPr>
                      <m:t>𝜀</m:t>
                    </m:r>
                  </m:oMath>
                </a14:m>
                <a:r>
                  <a:rPr lang="en-US" sz="1400" dirty="0"/>
                  <a:t>)</a:t>
                </a:r>
              </a:p>
              <a:p>
                <a:pPr algn="ctr"/>
                <a:endParaRPr lang="en-US" sz="1400" dirty="0"/>
              </a:p>
              <a:p>
                <a:r>
                  <a:rPr lang="en-US" sz="1400" b="1" dirty="0"/>
                  <a:t>If we assume G and E are independent from each other:</a:t>
                </a:r>
              </a:p>
              <a:p>
                <a:pPr marL="285750" indent="-285750">
                  <a:buFont typeface="Arial" panose="020B0604020202020204" pitchFamily="34" charset="0"/>
                  <a:buChar char="•"/>
                </a:pPr>
                <a:r>
                  <a:rPr lang="en-US" sz="1400" dirty="0"/>
                  <a:t>Genetic Variance (Broad-sense heritability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2</m:t>
                        </m:r>
                      </m:sup>
                    </m:sSup>
                  </m:oMath>
                </a14:m>
                <a:r>
                  <a:rPr lang="en-US" sz="1400" dirty="0"/>
                  <a:t>):= Var(A)+Var(D)+Var(R)+Var(I)</a:t>
                </a:r>
              </a:p>
              <a:p>
                <a:pPr marL="285750" indent="-285750">
                  <a:buFont typeface="Arial" panose="020B0604020202020204" pitchFamily="34" charset="0"/>
                  <a:buChar char="•"/>
                </a:pPr>
                <a:r>
                  <a:rPr lang="en-US" sz="1400" dirty="0"/>
                  <a:t>Narrow-sense heritability </a:t>
                </a:r>
                <a14:m>
                  <m:oMath xmlns:m="http://schemas.openxmlformats.org/officeDocument/2006/math">
                    <m:sSup>
                      <m:sSupPr>
                        <m:ctrlPr>
                          <a:rPr lang="en-US" sz="1400" i="1">
                            <a:latin typeface="Cambria Math" panose="02040503050406030204" pitchFamily="18" charset="0"/>
                          </a:rPr>
                        </m:ctrlPr>
                      </m:sSupPr>
                      <m:e>
                        <m:r>
                          <a:rPr lang="en-US" sz="1400" b="0" i="1" smtClean="0">
                            <a:latin typeface="Cambria Math" panose="02040503050406030204" pitchFamily="18" charset="0"/>
                          </a:rPr>
                          <m:t>h</m:t>
                        </m:r>
                      </m:e>
                      <m:sup>
                        <m:r>
                          <a:rPr lang="en-US" sz="1400" b="0" i="1">
                            <a:latin typeface="Cambria Math" panose="02040503050406030204" pitchFamily="18" charset="0"/>
                          </a:rPr>
                          <m:t>2</m:t>
                        </m:r>
                      </m:sup>
                    </m:sSup>
                  </m:oMath>
                </a14:m>
                <a:r>
                  <a:rPr lang="en-US" sz="1400" dirty="0"/>
                  <a:t>:= Var(A)</a:t>
                </a:r>
              </a:p>
            </p:txBody>
          </p:sp>
        </mc:Choice>
        <mc:Fallback xmlns="">
          <p:sp>
            <p:nvSpPr>
              <p:cNvPr id="24" name="TextBox 23">
                <a:extLst>
                  <a:ext uri="{FF2B5EF4-FFF2-40B4-BE49-F238E27FC236}">
                    <a16:creationId xmlns:a16="http://schemas.microsoft.com/office/drawing/2014/main" id="{BE8C2D23-1525-EDB0-4F10-C67A6BFD1DE4}"/>
                  </a:ext>
                </a:extLst>
              </p:cNvPr>
              <p:cNvSpPr txBox="1">
                <a:spLocks noRot="1" noChangeAspect="1" noMove="1" noResize="1" noEditPoints="1" noAdjustHandles="1" noChangeArrowheads="1" noChangeShapeType="1" noTextEdit="1"/>
              </p:cNvSpPr>
              <p:nvPr/>
            </p:nvSpPr>
            <p:spPr>
              <a:xfrm>
                <a:off x="1250327" y="7151977"/>
                <a:ext cx="6643343" cy="1384995"/>
              </a:xfrm>
              <a:prstGeom prst="rect">
                <a:avLst/>
              </a:prstGeom>
              <a:blipFill>
                <a:blip r:embed="rId3"/>
                <a:stretch>
                  <a:fillRect l="-382" t="-917" b="-4587"/>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C39A5FAD-DC1D-D565-684F-9AF73E1B97E3}"/>
              </a:ext>
            </a:extLst>
          </p:cNvPr>
          <p:cNvSpPr txBox="1"/>
          <p:nvPr/>
        </p:nvSpPr>
        <p:spPr>
          <a:xfrm>
            <a:off x="3384213" y="6818140"/>
            <a:ext cx="2375572" cy="369332"/>
          </a:xfrm>
          <a:prstGeom prst="rect">
            <a:avLst/>
          </a:prstGeom>
          <a:noFill/>
        </p:spPr>
        <p:txBody>
          <a:bodyPr wrap="square" rtlCol="0" anchor="ctr">
            <a:spAutoFit/>
          </a:bodyPr>
          <a:lstStyle/>
          <a:p>
            <a:pPr algn="ctr"/>
            <a:r>
              <a:rPr lang="en-US" b="1" dirty="0"/>
              <a:t>PVE and Heritability</a:t>
            </a:r>
            <a:endParaRPr lang="en-US" sz="1100" dirty="0"/>
          </a:p>
        </p:txBody>
      </p:sp>
    </p:spTree>
    <p:extLst>
      <p:ext uri="{BB962C8B-B14F-4D97-AF65-F5344CB8AC3E}">
        <p14:creationId xmlns:p14="http://schemas.microsoft.com/office/powerpoint/2010/main" val="396642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4538-B26B-C265-445C-61B7C5B0647A}"/>
            </a:ext>
          </a:extLst>
        </p:cNvPr>
        <p:cNvGrpSpPr/>
        <p:nvPr/>
      </p:nvGrpSpPr>
      <p:grpSpPr>
        <a:xfrm>
          <a:off x="0" y="0"/>
          <a:ext cx="0" cy="0"/>
          <a:chOff x="0" y="0"/>
          <a:chExt cx="0" cy="0"/>
        </a:xfrm>
      </p:grpSpPr>
      <p:sp>
        <p:nvSpPr>
          <p:cNvPr id="8" name="Rounded Rectangle 7">
            <a:extLst>
              <a:ext uri="{FF2B5EF4-FFF2-40B4-BE49-F238E27FC236}">
                <a16:creationId xmlns:a16="http://schemas.microsoft.com/office/drawing/2014/main" id="{82D472A5-22B8-683B-2792-EA83ED15380C}"/>
              </a:ext>
            </a:extLst>
          </p:cNvPr>
          <p:cNvSpPr/>
          <p:nvPr/>
        </p:nvSpPr>
        <p:spPr>
          <a:xfrm>
            <a:off x="340209" y="5116895"/>
            <a:ext cx="8381760" cy="35277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82A3AEA4-F9A5-9C8F-2F97-80F1F7F22F9F}"/>
              </a:ext>
            </a:extLst>
          </p:cNvPr>
          <p:cNvSpPr/>
          <p:nvPr/>
        </p:nvSpPr>
        <p:spPr>
          <a:xfrm>
            <a:off x="340209" y="3000683"/>
            <a:ext cx="8381760" cy="19011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055BB954-45A5-5C57-89E3-00C879C5EEE9}"/>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Linear Mixed Model</a:t>
            </a:r>
          </a:p>
        </p:txBody>
      </p:sp>
      <p:sp>
        <p:nvSpPr>
          <p:cNvPr id="3" name="TextBox 2">
            <a:extLst>
              <a:ext uri="{FF2B5EF4-FFF2-40B4-BE49-F238E27FC236}">
                <a16:creationId xmlns:a16="http://schemas.microsoft.com/office/drawing/2014/main" id="{414C6B5A-7DBE-3666-D767-504F72013408}"/>
              </a:ext>
            </a:extLst>
          </p:cNvPr>
          <p:cNvSpPr txBox="1"/>
          <p:nvPr/>
        </p:nvSpPr>
        <p:spPr>
          <a:xfrm>
            <a:off x="577728" y="499364"/>
            <a:ext cx="7988544" cy="276999"/>
          </a:xfrm>
          <a:prstGeom prst="rect">
            <a:avLst/>
          </a:prstGeom>
          <a:noFill/>
        </p:spPr>
        <p:txBody>
          <a:bodyPr wrap="square" rtlCol="0">
            <a:spAutoFit/>
          </a:bodyPr>
          <a:lstStyle/>
          <a:p>
            <a:pPr algn="ctr"/>
            <a:r>
              <a:rPr lang="en-US" sz="1200" dirty="0"/>
              <a:t>Accounts for correlation between samples due to shared genetic background</a:t>
            </a:r>
          </a:p>
        </p:txBody>
      </p:sp>
      <p:sp>
        <p:nvSpPr>
          <p:cNvPr id="7" name="TextBox 6">
            <a:extLst>
              <a:ext uri="{FF2B5EF4-FFF2-40B4-BE49-F238E27FC236}">
                <a16:creationId xmlns:a16="http://schemas.microsoft.com/office/drawing/2014/main" id="{9D2C6A0D-5380-A73D-20A1-BFFBE358C721}"/>
              </a:ext>
            </a:extLst>
          </p:cNvPr>
          <p:cNvSpPr txBox="1"/>
          <p:nvPr/>
        </p:nvSpPr>
        <p:spPr>
          <a:xfrm>
            <a:off x="3497378" y="3050988"/>
            <a:ext cx="2149243" cy="369332"/>
          </a:xfrm>
          <a:prstGeom prst="rect">
            <a:avLst/>
          </a:prstGeom>
          <a:noFill/>
        </p:spPr>
        <p:txBody>
          <a:bodyPr wrap="none" rtlCol="0">
            <a:spAutoFit/>
          </a:bodyPr>
          <a:lstStyle/>
          <a:p>
            <a:r>
              <a:rPr lang="en-US" b="1" dirty="0"/>
              <a:t>Linear Mixed Model</a:t>
            </a:r>
          </a:p>
        </p:txBody>
      </p:sp>
      <p:sp>
        <p:nvSpPr>
          <p:cNvPr id="13" name="Rounded Rectangle 12">
            <a:extLst>
              <a:ext uri="{FF2B5EF4-FFF2-40B4-BE49-F238E27FC236}">
                <a16:creationId xmlns:a16="http://schemas.microsoft.com/office/drawing/2014/main" id="{84BDB473-2537-7FB8-5574-D3DD763C95E0}"/>
              </a:ext>
            </a:extLst>
          </p:cNvPr>
          <p:cNvSpPr/>
          <p:nvPr/>
        </p:nvSpPr>
        <p:spPr>
          <a:xfrm>
            <a:off x="340209" y="881691"/>
            <a:ext cx="8381760" cy="18928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855514B0-64E0-B4A6-F2DA-E53DBFCD0757}"/>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sp>
        <p:nvSpPr>
          <p:cNvPr id="23" name="TextBox 22">
            <a:extLst>
              <a:ext uri="{FF2B5EF4-FFF2-40B4-BE49-F238E27FC236}">
                <a16:creationId xmlns:a16="http://schemas.microsoft.com/office/drawing/2014/main" id="{49B8DFC1-F9BE-249D-22D4-EDB164D06ED1}"/>
              </a:ext>
            </a:extLst>
          </p:cNvPr>
          <p:cNvSpPr txBox="1"/>
          <p:nvPr/>
        </p:nvSpPr>
        <p:spPr>
          <a:xfrm>
            <a:off x="3328248" y="5293828"/>
            <a:ext cx="2665345" cy="369332"/>
          </a:xfrm>
          <a:prstGeom prst="rect">
            <a:avLst/>
          </a:prstGeom>
          <a:noFill/>
        </p:spPr>
        <p:txBody>
          <a:bodyPr wrap="none" rtlCol="0">
            <a:spAutoFit/>
          </a:bodyPr>
          <a:lstStyle/>
          <a:p>
            <a:r>
              <a:rPr lang="en-US" b="1" dirty="0"/>
              <a:t>Components Visualization</a:t>
            </a:r>
          </a:p>
        </p:txBody>
      </p:sp>
      <p:sp>
        <p:nvSpPr>
          <p:cNvPr id="4" name="Rounded Rectangle 3">
            <a:extLst>
              <a:ext uri="{FF2B5EF4-FFF2-40B4-BE49-F238E27FC236}">
                <a16:creationId xmlns:a16="http://schemas.microsoft.com/office/drawing/2014/main" id="{FD5C7691-3B4A-39D6-F674-229E6B282F47}"/>
              </a:ext>
            </a:extLst>
          </p:cNvPr>
          <p:cNvSpPr/>
          <p:nvPr/>
        </p:nvSpPr>
        <p:spPr>
          <a:xfrm>
            <a:off x="1617377" y="1366357"/>
            <a:ext cx="3163646" cy="1270051"/>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16C988C0-329C-97AF-E947-C2EC7626067C}"/>
              </a:ext>
            </a:extLst>
          </p:cNvPr>
          <p:cNvSpPr/>
          <p:nvPr/>
        </p:nvSpPr>
        <p:spPr>
          <a:xfrm>
            <a:off x="3586972" y="3362884"/>
            <a:ext cx="1898899" cy="430901"/>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16" name="Graphic 15" descr="Man with solid fill">
            <a:extLst>
              <a:ext uri="{FF2B5EF4-FFF2-40B4-BE49-F238E27FC236}">
                <a16:creationId xmlns:a16="http://schemas.microsoft.com/office/drawing/2014/main" id="{7D338A68-95DD-B595-D661-697FD254A8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84951" y="1509093"/>
            <a:ext cx="742445" cy="742445"/>
          </a:xfrm>
          <a:prstGeom prst="rect">
            <a:avLst/>
          </a:prstGeom>
        </p:spPr>
      </p:pic>
      <p:pic>
        <p:nvPicPr>
          <p:cNvPr id="18" name="Graphic 17" descr="Man with solid fill">
            <a:extLst>
              <a:ext uri="{FF2B5EF4-FFF2-40B4-BE49-F238E27FC236}">
                <a16:creationId xmlns:a16="http://schemas.microsoft.com/office/drawing/2014/main" id="{0C2153E0-371F-9AA2-F8D8-628552FB81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38578" y="1509095"/>
            <a:ext cx="742445" cy="742445"/>
          </a:xfrm>
          <a:prstGeom prst="rect">
            <a:avLst/>
          </a:prstGeom>
        </p:spPr>
      </p:pic>
      <p:pic>
        <p:nvPicPr>
          <p:cNvPr id="19" name="Graphic 18" descr="Man with solid fill">
            <a:extLst>
              <a:ext uri="{FF2B5EF4-FFF2-40B4-BE49-F238E27FC236}">
                <a16:creationId xmlns:a16="http://schemas.microsoft.com/office/drawing/2014/main" id="{D7519D93-EB94-5326-C41F-D49CD81F4C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66045" y="1509094"/>
            <a:ext cx="742445" cy="742445"/>
          </a:xfrm>
          <a:prstGeom prst="rect">
            <a:avLst/>
          </a:prstGeom>
        </p:spPr>
      </p:pic>
      <p:sp>
        <p:nvSpPr>
          <p:cNvPr id="11" name="TextBox 10">
            <a:extLst>
              <a:ext uri="{FF2B5EF4-FFF2-40B4-BE49-F238E27FC236}">
                <a16:creationId xmlns:a16="http://schemas.microsoft.com/office/drawing/2014/main" id="{0FA61439-C011-C101-E180-C48168488660}"/>
              </a:ext>
            </a:extLst>
          </p:cNvPr>
          <p:cNvSpPr txBox="1"/>
          <p:nvPr/>
        </p:nvSpPr>
        <p:spPr>
          <a:xfrm>
            <a:off x="2719645" y="2284102"/>
            <a:ext cx="959109" cy="369332"/>
          </a:xfrm>
          <a:prstGeom prst="rect">
            <a:avLst/>
          </a:prstGeom>
          <a:noFill/>
        </p:spPr>
        <p:txBody>
          <a:bodyPr wrap="none" rtlCol="0">
            <a:spAutoFit/>
          </a:bodyPr>
          <a:lstStyle/>
          <a:p>
            <a:r>
              <a:rPr lang="en-US" dirty="0">
                <a:solidFill>
                  <a:schemeClr val="accent4">
                    <a:lumMod val="50000"/>
                  </a:schemeClr>
                </a:solidFill>
              </a:rPr>
              <a:t>Family 1</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6D1BD9C-F257-112D-6748-578282EA2559}"/>
                  </a:ext>
                </a:extLst>
              </p:cNvPr>
              <p:cNvSpPr txBox="1"/>
              <p:nvPr/>
            </p:nvSpPr>
            <p:spPr>
              <a:xfrm>
                <a:off x="3622549" y="3409017"/>
                <a:ext cx="18277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𝒀</m:t>
                      </m:r>
                      <m:r>
                        <a:rPr lang="en-US" b="1" i="1" smtClean="0">
                          <a:latin typeface="Cambria Math" panose="02040503050406030204" pitchFamily="18" charset="0"/>
                        </a:rPr>
                        <m:t>=</m:t>
                      </m:r>
                      <m:r>
                        <a:rPr lang="en-US" b="1" i="1" smtClean="0">
                          <a:latin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𝛽</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𝜺</m:t>
                      </m:r>
                    </m:oMath>
                  </m:oMathPara>
                </a14:m>
                <a:endParaRPr lang="en-US" b="1" dirty="0"/>
              </a:p>
            </p:txBody>
          </p:sp>
        </mc:Choice>
        <mc:Fallback xmlns="">
          <p:sp>
            <p:nvSpPr>
              <p:cNvPr id="15" name="TextBox 14">
                <a:extLst>
                  <a:ext uri="{FF2B5EF4-FFF2-40B4-BE49-F238E27FC236}">
                    <a16:creationId xmlns:a16="http://schemas.microsoft.com/office/drawing/2014/main" id="{06D1BD9C-F257-112D-6748-578282EA2559}"/>
                  </a:ext>
                </a:extLst>
              </p:cNvPr>
              <p:cNvSpPr txBox="1">
                <a:spLocks noRot="1" noChangeAspect="1" noMove="1" noResize="1" noEditPoints="1" noAdjustHandles="1" noChangeArrowheads="1" noChangeShapeType="1" noTextEdit="1"/>
              </p:cNvSpPr>
              <p:nvPr/>
            </p:nvSpPr>
            <p:spPr>
              <a:xfrm>
                <a:off x="3622549" y="3409017"/>
                <a:ext cx="1827744"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09C1D8F-AC2A-FA49-3C6D-99F4367A6B2D}"/>
                  </a:ext>
                </a:extLst>
              </p:cNvPr>
              <p:cNvSpPr txBox="1"/>
              <p:nvPr/>
            </p:nvSpPr>
            <p:spPr>
              <a:xfrm>
                <a:off x="1008995" y="3904164"/>
                <a:ext cx="7137907" cy="95898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𝛽</m:t>
                    </m:r>
                  </m:oMath>
                </a14:m>
                <a:r>
                  <a:rPr lang="en-US" b="0" dirty="0">
                    <a:ea typeface="Cambria Math" panose="02040503050406030204" pitchFamily="18" charset="0"/>
                  </a:rPr>
                  <a:t>: genetic effect (fixed effect, but random effect applies as well)</a:t>
                </a:r>
              </a:p>
              <a:p>
                <a:pPr marL="285750" indent="-285750">
                  <a:buFont typeface="Arial" panose="020B0604020202020204" pitchFamily="34" charset="0"/>
                  <a:buChar char="•"/>
                </a:pPr>
                <a14:m>
                  <m:oMath xmlns:m="http://schemas.openxmlformats.org/officeDocument/2006/math">
                    <m:r>
                      <a:rPr lang="en-US" b="1" i="1" smtClean="0">
                        <a:latin typeface="Cambria Math" panose="02040503050406030204" pitchFamily="18" charset="0"/>
                        <a:ea typeface="Cambria Math" panose="02040503050406030204" pitchFamily="18" charset="0"/>
                      </a:rPr>
                      <m:t>𝒈</m:t>
                    </m:r>
                  </m:oMath>
                </a14:m>
                <a:r>
                  <a:rPr lang="en-US" dirty="0"/>
                  <a:t>: random effect (grouping of samples)</a:t>
                </a:r>
              </a:p>
              <a:p>
                <a:pPr marL="742950" lvl="1" indent="-285750">
                  <a:buFont typeface="Arial" panose="020B0604020202020204" pitchFamily="34" charset="0"/>
                  <a:buChar char="•"/>
                </a:pPr>
                <a14:m>
                  <m:oMath xmlns:m="http://schemas.openxmlformats.org/officeDocument/2006/math">
                    <m:r>
                      <a:rPr lang="en-US" b="1" i="1">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𝒁𝒖</m:t>
                    </m:r>
                  </m:oMath>
                </a14:m>
                <a:r>
                  <a:rPr lang="en-US" dirty="0"/>
                  <a:t> where </a:t>
                </a:r>
                <a14:m>
                  <m:oMath xmlns:m="http://schemas.openxmlformats.org/officeDocument/2006/math">
                    <m:r>
                      <a:rPr lang="en-US" b="1" i="1">
                        <a:latin typeface="Cambria Math" panose="02040503050406030204" pitchFamily="18" charset="0"/>
                        <a:ea typeface="Cambria Math" panose="02040503050406030204" pitchFamily="18" charset="0"/>
                      </a:rPr>
                      <m:t>𝒖</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𝑵</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𝟎</m:t>
                        </m:r>
                        <m:r>
                          <a:rPr lang="en-US" b="1" i="1" smtClean="0">
                            <a:latin typeface="Cambria Math" panose="02040503050406030204" pitchFamily="18" charset="0"/>
                            <a:ea typeface="Cambria Math" panose="02040503050406030204" pitchFamily="18" charset="0"/>
                          </a:rPr>
                          <m:t>,</m:t>
                        </m:r>
                        <m:sSubSup>
                          <m:sSubSupPr>
                            <m:ctrlPr>
                              <a:rPr lang="en-US" b="1" i="1" smtClean="0">
                                <a:latin typeface="Cambria Math" panose="02040503050406030204" pitchFamily="18" charset="0"/>
                                <a:ea typeface="Cambria Math" panose="02040503050406030204" pitchFamily="18" charset="0"/>
                              </a:rPr>
                            </m:ctrlPr>
                          </m:sSubSup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ea typeface="Cambria Math" panose="02040503050406030204" pitchFamily="18" charset="0"/>
                              </a:rPr>
                              <m:t>𝒖</m:t>
                            </m:r>
                          </m:sub>
                          <m:sup>
                            <m:r>
                              <a:rPr lang="en-US" b="1" i="1" smtClean="0">
                                <a:latin typeface="Cambria Math" panose="02040503050406030204" pitchFamily="18" charset="0"/>
                                <a:ea typeface="Cambria Math" panose="02040503050406030204" pitchFamily="18" charset="0"/>
                              </a:rPr>
                              <m:t>𝟐</m:t>
                            </m:r>
                          </m:sup>
                        </m:sSubSup>
                        <m:r>
                          <a:rPr lang="en-US" b="1" i="1" smtClean="0">
                            <a:latin typeface="Cambria Math" panose="02040503050406030204" pitchFamily="18" charset="0"/>
                            <a:ea typeface="Cambria Math" panose="02040503050406030204" pitchFamily="18" charset="0"/>
                          </a:rPr>
                          <m:t>𝑮</m:t>
                        </m:r>
                      </m:e>
                    </m:d>
                  </m:oMath>
                </a14:m>
                <a:r>
                  <a:rPr lang="en-US" dirty="0"/>
                  <a:t>,  G is the GRM</a:t>
                </a:r>
              </a:p>
            </p:txBody>
          </p:sp>
        </mc:Choice>
        <mc:Fallback xmlns="">
          <p:sp>
            <p:nvSpPr>
              <p:cNvPr id="27" name="TextBox 26">
                <a:extLst>
                  <a:ext uri="{FF2B5EF4-FFF2-40B4-BE49-F238E27FC236}">
                    <a16:creationId xmlns:a16="http://schemas.microsoft.com/office/drawing/2014/main" id="{509C1D8F-AC2A-FA49-3C6D-99F4367A6B2D}"/>
                  </a:ext>
                </a:extLst>
              </p:cNvPr>
              <p:cNvSpPr txBox="1">
                <a:spLocks noRot="1" noChangeAspect="1" noMove="1" noResize="1" noEditPoints="1" noAdjustHandles="1" noChangeArrowheads="1" noChangeShapeType="1" noTextEdit="1"/>
              </p:cNvSpPr>
              <p:nvPr/>
            </p:nvSpPr>
            <p:spPr>
              <a:xfrm>
                <a:off x="1008995" y="3904164"/>
                <a:ext cx="7137907" cy="958980"/>
              </a:xfrm>
              <a:prstGeom prst="rect">
                <a:avLst/>
              </a:prstGeom>
              <a:blipFill>
                <a:blip r:embed="rId9"/>
                <a:stretch>
                  <a:fillRect l="-533" t="-2597" b="-7792"/>
                </a:stretch>
              </a:blipFill>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99F3DF69-D141-890B-C53E-17CB2D3B8E18}"/>
              </a:ext>
            </a:extLst>
          </p:cNvPr>
          <p:cNvSpPr/>
          <p:nvPr/>
        </p:nvSpPr>
        <p:spPr>
          <a:xfrm>
            <a:off x="1646909" y="592037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a:extLst>
              <a:ext uri="{FF2B5EF4-FFF2-40B4-BE49-F238E27FC236}">
                <a16:creationId xmlns:a16="http://schemas.microsoft.com/office/drawing/2014/main" id="{D2A6218A-EE8E-1C5C-15EB-5C822F111867}"/>
              </a:ext>
            </a:extLst>
          </p:cNvPr>
          <p:cNvSpPr txBox="1"/>
          <p:nvPr/>
        </p:nvSpPr>
        <p:spPr>
          <a:xfrm>
            <a:off x="2086659" y="6664070"/>
            <a:ext cx="300082" cy="369332"/>
          </a:xfrm>
          <a:prstGeom prst="rect">
            <a:avLst/>
          </a:prstGeom>
          <a:noFill/>
        </p:spPr>
        <p:txBody>
          <a:bodyPr wrap="none" rtlCol="0">
            <a:spAutoFit/>
          </a:bodyPr>
          <a:lstStyle/>
          <a:p>
            <a:r>
              <a:rPr lang="en-US" dirty="0"/>
              <a:t>=</a:t>
            </a:r>
          </a:p>
        </p:txBody>
      </p:sp>
      <p:sp>
        <p:nvSpPr>
          <p:cNvPr id="30" name="Rounded Rectangle 29">
            <a:extLst>
              <a:ext uri="{FF2B5EF4-FFF2-40B4-BE49-F238E27FC236}">
                <a16:creationId xmlns:a16="http://schemas.microsoft.com/office/drawing/2014/main" id="{46871FD6-D022-FDBE-4F3D-368CE2A4DA8A}"/>
              </a:ext>
            </a:extLst>
          </p:cNvPr>
          <p:cNvSpPr/>
          <p:nvPr/>
        </p:nvSpPr>
        <p:spPr>
          <a:xfrm>
            <a:off x="2596144" y="5920376"/>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Rounded Rectangle 30">
                <a:extLst>
                  <a:ext uri="{FF2B5EF4-FFF2-40B4-BE49-F238E27FC236}">
                    <a16:creationId xmlns:a16="http://schemas.microsoft.com/office/drawing/2014/main" id="{7029CA70-BECF-1E30-0E0C-F62C507FEAF3}"/>
                  </a:ext>
                </a:extLst>
              </p:cNvPr>
              <p:cNvSpPr/>
              <p:nvPr/>
            </p:nvSpPr>
            <p:spPr>
              <a:xfrm>
                <a:off x="4705576" y="5919729"/>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31" name="Rounded Rectangle 30">
                <a:extLst>
                  <a:ext uri="{FF2B5EF4-FFF2-40B4-BE49-F238E27FC236}">
                    <a16:creationId xmlns:a16="http://schemas.microsoft.com/office/drawing/2014/main" id="{7029CA70-BECF-1E30-0E0C-F62C507FEAF3}"/>
                  </a:ext>
                </a:extLst>
              </p:cNvPr>
              <p:cNvSpPr>
                <a:spLocks noRot="1" noChangeAspect="1" noMove="1" noResize="1" noEditPoints="1" noAdjustHandles="1" noChangeArrowheads="1" noChangeShapeType="1" noTextEdit="1"/>
              </p:cNvSpPr>
              <p:nvPr/>
            </p:nvSpPr>
            <p:spPr>
              <a:xfrm>
                <a:off x="4705576" y="5919729"/>
                <a:ext cx="286187" cy="1856721"/>
              </a:xfrm>
              <a:prstGeom prst="roundRect">
                <a:avLst/>
              </a:prstGeom>
              <a:blipFill>
                <a:blip r:embed="rId10"/>
                <a:stretch>
                  <a:fillRect/>
                </a:stretch>
              </a:blipFill>
              <a:ln>
                <a:solidFill>
                  <a:schemeClr val="bg1">
                    <a:lumMod val="65000"/>
                  </a:schemeClr>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CC989BE6-F1A2-A13B-7224-8F7587DE0409}"/>
              </a:ext>
            </a:extLst>
          </p:cNvPr>
          <p:cNvSpPr txBox="1"/>
          <p:nvPr/>
        </p:nvSpPr>
        <p:spPr>
          <a:xfrm>
            <a:off x="3491290" y="6638964"/>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BFF3AC2-5847-CF00-A191-AB2E8DC32BC7}"/>
                  </a:ext>
                </a:extLst>
              </p:cNvPr>
              <p:cNvSpPr txBox="1"/>
              <p:nvPr/>
            </p:nvSpPr>
            <p:spPr>
              <a:xfrm>
                <a:off x="1509056" y="667617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3" name="TextBox 32">
                <a:extLst>
                  <a:ext uri="{FF2B5EF4-FFF2-40B4-BE49-F238E27FC236}">
                    <a16:creationId xmlns:a16="http://schemas.microsoft.com/office/drawing/2014/main" id="{9BFF3AC2-5847-CF00-A191-AB2E8DC32BC7}"/>
                  </a:ext>
                </a:extLst>
              </p:cNvPr>
              <p:cNvSpPr txBox="1">
                <a:spLocks noRot="1" noChangeAspect="1" noMove="1" noResize="1" noEditPoints="1" noAdjustHandles="1" noChangeArrowheads="1" noChangeShapeType="1" noTextEdit="1"/>
              </p:cNvSpPr>
              <p:nvPr/>
            </p:nvSpPr>
            <p:spPr>
              <a:xfrm>
                <a:off x="1509056" y="6676179"/>
                <a:ext cx="592422" cy="369332"/>
              </a:xfrm>
              <a:prstGeom prst="rect">
                <a:avLst/>
              </a:prstGeom>
              <a:blipFill>
                <a:blip r:embed="rId11"/>
                <a:stretch>
                  <a:fillRect/>
                </a:stretch>
              </a:blipFill>
            </p:spPr>
            <p:txBody>
              <a:bodyPr/>
              <a:lstStyle/>
              <a:p>
                <a:r>
                  <a:rPr lang="en-US">
                    <a:noFill/>
                  </a:rPr>
                  <a:t> </a:t>
                </a:r>
              </a:p>
            </p:txBody>
          </p:sp>
        </mc:Fallback>
      </mc:AlternateContent>
      <p:sp>
        <p:nvSpPr>
          <p:cNvPr id="34" name="Rounded Rectangle 33">
            <a:extLst>
              <a:ext uri="{FF2B5EF4-FFF2-40B4-BE49-F238E27FC236}">
                <a16:creationId xmlns:a16="http://schemas.microsoft.com/office/drawing/2014/main" id="{963C6DBB-C543-D966-EC87-13BE119A42DD}"/>
              </a:ext>
            </a:extLst>
          </p:cNvPr>
          <p:cNvSpPr/>
          <p:nvPr/>
        </p:nvSpPr>
        <p:spPr>
          <a:xfrm>
            <a:off x="6001479" y="5919728"/>
            <a:ext cx="1762763"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28B4D3D-93B4-87CB-CE36-9963E2C4D60A}"/>
                  </a:ext>
                </a:extLst>
              </p:cNvPr>
              <p:cNvSpPr txBox="1"/>
              <p:nvPr/>
            </p:nvSpPr>
            <p:spPr>
              <a:xfrm>
                <a:off x="2301003"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6" name="TextBox 35">
                <a:extLst>
                  <a:ext uri="{FF2B5EF4-FFF2-40B4-BE49-F238E27FC236}">
                    <a16:creationId xmlns:a16="http://schemas.microsoft.com/office/drawing/2014/main" id="{C28B4D3D-93B4-87CB-CE36-9963E2C4D60A}"/>
                  </a:ext>
                </a:extLst>
              </p:cNvPr>
              <p:cNvSpPr txBox="1">
                <a:spLocks noRot="1" noChangeAspect="1" noMove="1" noResize="1" noEditPoints="1" noAdjustHandles="1" noChangeArrowheads="1" noChangeShapeType="1" noTextEdit="1"/>
              </p:cNvSpPr>
              <p:nvPr/>
            </p:nvSpPr>
            <p:spPr>
              <a:xfrm>
                <a:off x="2301003" y="5948067"/>
                <a:ext cx="893237"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8F514AD-DF1C-3371-658C-B78CDD0DE709}"/>
                  </a:ext>
                </a:extLst>
              </p:cNvPr>
              <p:cNvSpPr txBox="1"/>
              <p:nvPr/>
            </p:nvSpPr>
            <p:spPr>
              <a:xfrm>
                <a:off x="2301002"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37" name="TextBox 36">
                <a:extLst>
                  <a:ext uri="{FF2B5EF4-FFF2-40B4-BE49-F238E27FC236}">
                    <a16:creationId xmlns:a16="http://schemas.microsoft.com/office/drawing/2014/main" id="{A8F514AD-DF1C-3371-658C-B78CDD0DE709}"/>
                  </a:ext>
                </a:extLst>
              </p:cNvPr>
              <p:cNvSpPr txBox="1">
                <a:spLocks noRot="1" noChangeAspect="1" noMove="1" noResize="1" noEditPoints="1" noAdjustHandles="1" noChangeArrowheads="1" noChangeShapeType="1" noTextEdit="1"/>
              </p:cNvSpPr>
              <p:nvPr/>
            </p:nvSpPr>
            <p:spPr>
              <a:xfrm>
                <a:off x="2301002" y="6292470"/>
                <a:ext cx="893237" cy="30777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3E6C5FA-2265-C2F8-DE27-199229010CC3}"/>
                  </a:ext>
                </a:extLst>
              </p:cNvPr>
              <p:cNvSpPr txBox="1"/>
              <p:nvPr/>
            </p:nvSpPr>
            <p:spPr>
              <a:xfrm>
                <a:off x="2301003"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38" name="TextBox 37">
                <a:extLst>
                  <a:ext uri="{FF2B5EF4-FFF2-40B4-BE49-F238E27FC236}">
                    <a16:creationId xmlns:a16="http://schemas.microsoft.com/office/drawing/2014/main" id="{53E6C5FA-2265-C2F8-DE27-199229010CC3}"/>
                  </a:ext>
                </a:extLst>
              </p:cNvPr>
              <p:cNvSpPr txBox="1">
                <a:spLocks noRot="1" noChangeAspect="1" noMove="1" noResize="1" noEditPoints="1" noAdjustHandles="1" noChangeArrowheads="1" noChangeShapeType="1" noTextEdit="1"/>
              </p:cNvSpPr>
              <p:nvPr/>
            </p:nvSpPr>
            <p:spPr>
              <a:xfrm>
                <a:off x="2301003" y="7468906"/>
                <a:ext cx="893237" cy="307777"/>
              </a:xfrm>
              <a:prstGeom prst="rect">
                <a:avLst/>
              </a:prstGeom>
              <a:blipFill>
                <a:blip r:embed="rId14"/>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80079130-DA64-C204-9F10-09E86C0ACD8B}"/>
              </a:ext>
            </a:extLst>
          </p:cNvPr>
          <p:cNvSpPr txBox="1"/>
          <p:nvPr/>
        </p:nvSpPr>
        <p:spPr>
          <a:xfrm rot="5400000">
            <a:off x="2640485"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1B9CC29-13E2-226E-9933-C4BCFC9D803D}"/>
                  </a:ext>
                </a:extLst>
              </p:cNvPr>
              <p:cNvSpPr txBox="1"/>
              <p:nvPr/>
            </p:nvSpPr>
            <p:spPr>
              <a:xfrm>
                <a:off x="2302942"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A1B9CC29-13E2-226E-9933-C4BCFC9D803D}"/>
                  </a:ext>
                </a:extLst>
              </p:cNvPr>
              <p:cNvSpPr txBox="1">
                <a:spLocks noRot="1" noChangeAspect="1" noMove="1" noResize="1" noEditPoints="1" noAdjustHandles="1" noChangeArrowheads="1" noChangeShapeType="1" noTextEdit="1"/>
              </p:cNvSpPr>
              <p:nvPr/>
            </p:nvSpPr>
            <p:spPr>
              <a:xfrm>
                <a:off x="2302942" y="6576990"/>
                <a:ext cx="893237" cy="307777"/>
              </a:xfrm>
              <a:prstGeom prst="rect">
                <a:avLst/>
              </a:prstGeom>
              <a:blipFill>
                <a:blip r:embed="rId15"/>
                <a:stretch>
                  <a:fillRect/>
                </a:stretch>
              </a:blipFill>
            </p:spPr>
            <p:txBody>
              <a:bodyPr/>
              <a:lstStyle/>
              <a:p>
                <a:r>
                  <a:rPr lang="en-US">
                    <a:noFill/>
                  </a:rPr>
                  <a:t> </a:t>
                </a:r>
              </a:p>
            </p:txBody>
          </p:sp>
        </mc:Fallback>
      </mc:AlternateContent>
      <p:sp>
        <p:nvSpPr>
          <p:cNvPr id="49" name="Rounded Rectangle 48">
            <a:extLst>
              <a:ext uri="{FF2B5EF4-FFF2-40B4-BE49-F238E27FC236}">
                <a16:creationId xmlns:a16="http://schemas.microsoft.com/office/drawing/2014/main" id="{9DD4A8F0-886C-347A-886A-C42E8FC355A8}"/>
              </a:ext>
            </a:extLst>
          </p:cNvPr>
          <p:cNvSpPr/>
          <p:nvPr/>
        </p:nvSpPr>
        <p:spPr>
          <a:xfrm>
            <a:off x="3000744" y="6592071"/>
            <a:ext cx="392478" cy="463119"/>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87F3C43-A78F-708F-8D5C-4261B84D1DF9}"/>
                  </a:ext>
                </a:extLst>
              </p:cNvPr>
              <p:cNvSpPr txBox="1"/>
              <p:nvPr/>
            </p:nvSpPr>
            <p:spPr>
              <a:xfrm>
                <a:off x="2952057" y="6592071"/>
                <a:ext cx="49016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787F3C43-A78F-708F-8D5C-4261B84D1DF9}"/>
                  </a:ext>
                </a:extLst>
              </p:cNvPr>
              <p:cNvSpPr txBox="1">
                <a:spLocks noRot="1" noChangeAspect="1" noMove="1" noResize="1" noEditPoints="1" noAdjustHandles="1" noChangeArrowheads="1" noChangeShapeType="1" noTextEdit="1"/>
              </p:cNvSpPr>
              <p:nvPr/>
            </p:nvSpPr>
            <p:spPr>
              <a:xfrm>
                <a:off x="2952057" y="6592071"/>
                <a:ext cx="490169" cy="369332"/>
              </a:xfrm>
              <a:prstGeom prst="rect">
                <a:avLst/>
              </a:prstGeom>
              <a:blipFill>
                <a:blip r:embed="rId16"/>
                <a:stretch>
                  <a:fillRect b="-12903"/>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F8AFA1BD-94A8-12E1-D8CE-B724779AF426}"/>
              </a:ext>
            </a:extLst>
          </p:cNvPr>
          <p:cNvSpPr/>
          <p:nvPr/>
        </p:nvSpPr>
        <p:spPr>
          <a:xfrm>
            <a:off x="3866052" y="5920376"/>
            <a:ext cx="286187" cy="1856721"/>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483356F7-07DD-A4AE-BBD2-512C7E5D14D2}"/>
              </a:ext>
            </a:extLst>
          </p:cNvPr>
          <p:cNvSpPr txBox="1"/>
          <p:nvPr/>
        </p:nvSpPr>
        <p:spPr>
          <a:xfrm>
            <a:off x="4254519" y="662712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05791C99-7C62-DE24-7A9D-81E3D0B20AA3}"/>
                  </a:ext>
                </a:extLst>
              </p:cNvPr>
              <p:cNvSpPr txBox="1"/>
              <p:nvPr/>
            </p:nvSpPr>
            <p:spPr>
              <a:xfrm>
                <a:off x="3570911"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55" name="TextBox 54">
                <a:extLst>
                  <a:ext uri="{FF2B5EF4-FFF2-40B4-BE49-F238E27FC236}">
                    <a16:creationId xmlns:a16="http://schemas.microsoft.com/office/drawing/2014/main" id="{05791C99-7C62-DE24-7A9D-81E3D0B20AA3}"/>
                  </a:ext>
                </a:extLst>
              </p:cNvPr>
              <p:cNvSpPr txBox="1">
                <a:spLocks noRot="1" noChangeAspect="1" noMove="1" noResize="1" noEditPoints="1" noAdjustHandles="1" noChangeArrowheads="1" noChangeShapeType="1" noTextEdit="1"/>
              </p:cNvSpPr>
              <p:nvPr/>
            </p:nvSpPr>
            <p:spPr>
              <a:xfrm>
                <a:off x="3570911" y="5948067"/>
                <a:ext cx="893237"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73B343F-FF66-FB33-BF6F-5C8D6157E970}"/>
                  </a:ext>
                </a:extLst>
              </p:cNvPr>
              <p:cNvSpPr txBox="1"/>
              <p:nvPr/>
            </p:nvSpPr>
            <p:spPr>
              <a:xfrm>
                <a:off x="3570910"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56" name="TextBox 55">
                <a:extLst>
                  <a:ext uri="{FF2B5EF4-FFF2-40B4-BE49-F238E27FC236}">
                    <a16:creationId xmlns:a16="http://schemas.microsoft.com/office/drawing/2014/main" id="{873B343F-FF66-FB33-BF6F-5C8D6157E970}"/>
                  </a:ext>
                </a:extLst>
              </p:cNvPr>
              <p:cNvSpPr txBox="1">
                <a:spLocks noRot="1" noChangeAspect="1" noMove="1" noResize="1" noEditPoints="1" noAdjustHandles="1" noChangeArrowheads="1" noChangeShapeType="1" noTextEdit="1"/>
              </p:cNvSpPr>
              <p:nvPr/>
            </p:nvSpPr>
            <p:spPr>
              <a:xfrm>
                <a:off x="3570910" y="6292470"/>
                <a:ext cx="893237" cy="307777"/>
              </a:xfrm>
              <a:prstGeom prst="rect">
                <a:avLst/>
              </a:prstGeom>
              <a:blipFill>
                <a:blip r:embed="rId18"/>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D4D742F-0367-C940-11F5-33F064058C69}"/>
                  </a:ext>
                </a:extLst>
              </p:cNvPr>
              <p:cNvSpPr txBox="1"/>
              <p:nvPr/>
            </p:nvSpPr>
            <p:spPr>
              <a:xfrm>
                <a:off x="3570911"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𝑁</m:t>
                          </m:r>
                        </m:sub>
                      </m:sSub>
                    </m:oMath>
                  </m:oMathPara>
                </a14:m>
                <a:endParaRPr lang="en-US" sz="1400" dirty="0">
                  <a:solidFill>
                    <a:schemeClr val="bg1">
                      <a:lumMod val="95000"/>
                    </a:schemeClr>
                  </a:solidFill>
                </a:endParaRPr>
              </a:p>
            </p:txBody>
          </p:sp>
        </mc:Choice>
        <mc:Fallback xmlns="">
          <p:sp>
            <p:nvSpPr>
              <p:cNvPr id="57" name="TextBox 56">
                <a:extLst>
                  <a:ext uri="{FF2B5EF4-FFF2-40B4-BE49-F238E27FC236}">
                    <a16:creationId xmlns:a16="http://schemas.microsoft.com/office/drawing/2014/main" id="{3D4D742F-0367-C940-11F5-33F064058C69}"/>
                  </a:ext>
                </a:extLst>
              </p:cNvPr>
              <p:cNvSpPr txBox="1">
                <a:spLocks noRot="1" noChangeAspect="1" noMove="1" noResize="1" noEditPoints="1" noAdjustHandles="1" noChangeArrowheads="1" noChangeShapeType="1" noTextEdit="1"/>
              </p:cNvSpPr>
              <p:nvPr/>
            </p:nvSpPr>
            <p:spPr>
              <a:xfrm>
                <a:off x="3570911" y="7468906"/>
                <a:ext cx="893237" cy="307777"/>
              </a:xfrm>
              <a:prstGeom prst="rect">
                <a:avLst/>
              </a:prstGeom>
              <a:blipFill>
                <a:blip r:embed="rId19"/>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4863E71B-D20C-CA6A-5FEB-698CA9CE2BCE}"/>
              </a:ext>
            </a:extLst>
          </p:cNvPr>
          <p:cNvSpPr txBox="1"/>
          <p:nvPr/>
        </p:nvSpPr>
        <p:spPr>
          <a:xfrm rot="5400000">
            <a:off x="3910393"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7333BCA-5CA4-AEDE-2D03-DA5F917FD75F}"/>
                  </a:ext>
                </a:extLst>
              </p:cNvPr>
              <p:cNvSpPr txBox="1"/>
              <p:nvPr/>
            </p:nvSpPr>
            <p:spPr>
              <a:xfrm>
                <a:off x="3572850"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59" name="TextBox 58">
                <a:extLst>
                  <a:ext uri="{FF2B5EF4-FFF2-40B4-BE49-F238E27FC236}">
                    <a16:creationId xmlns:a16="http://schemas.microsoft.com/office/drawing/2014/main" id="{B7333BCA-5CA4-AEDE-2D03-DA5F917FD75F}"/>
                  </a:ext>
                </a:extLst>
              </p:cNvPr>
              <p:cNvSpPr txBox="1">
                <a:spLocks noRot="1" noChangeAspect="1" noMove="1" noResize="1" noEditPoints="1" noAdjustHandles="1" noChangeArrowheads="1" noChangeShapeType="1" noTextEdit="1"/>
              </p:cNvSpPr>
              <p:nvPr/>
            </p:nvSpPr>
            <p:spPr>
              <a:xfrm>
                <a:off x="3572850" y="6576990"/>
                <a:ext cx="893237" cy="307777"/>
              </a:xfrm>
              <a:prstGeom prst="rect">
                <a:avLst/>
              </a:prstGeom>
              <a:blipFill>
                <a:blip r:embed="rId20"/>
                <a:stretch>
                  <a:fillRect b="-4000"/>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91D4C761-D63A-18E3-F787-AD59C0F6498C}"/>
              </a:ext>
            </a:extLst>
          </p:cNvPr>
          <p:cNvSpPr txBox="1"/>
          <p:nvPr/>
        </p:nvSpPr>
        <p:spPr>
          <a:xfrm>
            <a:off x="6556488" y="5562198"/>
            <a:ext cx="652743" cy="369332"/>
          </a:xfrm>
          <a:prstGeom prst="rect">
            <a:avLst/>
          </a:prstGeom>
          <a:noFill/>
        </p:spPr>
        <p:txBody>
          <a:bodyPr wrap="none" rtlCol="0">
            <a:spAutoFit/>
          </a:bodyPr>
          <a:lstStyle/>
          <a:p>
            <a:r>
              <a:rPr lang="en-US" dirty="0"/>
              <a:t>GRM</a:t>
            </a:r>
          </a:p>
        </p:txBody>
      </p:sp>
      <p:sp>
        <p:nvSpPr>
          <p:cNvPr id="65" name="Rounded Rectangle 64">
            <a:extLst>
              <a:ext uri="{FF2B5EF4-FFF2-40B4-BE49-F238E27FC236}">
                <a16:creationId xmlns:a16="http://schemas.microsoft.com/office/drawing/2014/main" id="{06365429-D4E8-02EA-1275-5515CCB42B60}"/>
              </a:ext>
            </a:extLst>
          </p:cNvPr>
          <p:cNvSpPr/>
          <p:nvPr/>
        </p:nvSpPr>
        <p:spPr>
          <a:xfrm>
            <a:off x="5353280" y="1353346"/>
            <a:ext cx="2201978" cy="1270051"/>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a:extLst>
              <a:ext uri="{FF2B5EF4-FFF2-40B4-BE49-F238E27FC236}">
                <a16:creationId xmlns:a16="http://schemas.microsoft.com/office/drawing/2014/main" id="{B568573C-F06D-28F7-1D5D-F12DA215F799}"/>
              </a:ext>
            </a:extLst>
          </p:cNvPr>
          <p:cNvSpPr/>
          <p:nvPr/>
        </p:nvSpPr>
        <p:spPr>
          <a:xfrm>
            <a:off x="6107529" y="5982779"/>
            <a:ext cx="949812" cy="101367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82A0BFEE-7FFE-7DB3-4C65-B321A95E5826}"/>
              </a:ext>
            </a:extLst>
          </p:cNvPr>
          <p:cNvSpPr/>
          <p:nvPr/>
        </p:nvSpPr>
        <p:spPr>
          <a:xfrm>
            <a:off x="7039220" y="7063406"/>
            <a:ext cx="629457" cy="56330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3" name="Table 62">
            <a:extLst>
              <a:ext uri="{FF2B5EF4-FFF2-40B4-BE49-F238E27FC236}">
                <a16:creationId xmlns:a16="http://schemas.microsoft.com/office/drawing/2014/main" id="{360FE0ED-037E-A8C0-A264-3EDFBA7A0BA4}"/>
              </a:ext>
            </a:extLst>
          </p:cNvPr>
          <p:cNvGraphicFramePr>
            <a:graphicFrameLocks noGrp="1"/>
          </p:cNvGraphicFramePr>
          <p:nvPr>
            <p:extLst>
              <p:ext uri="{D42A27DB-BD31-4B8C-83A1-F6EECF244321}">
                <p14:modId xmlns:p14="http://schemas.microsoft.com/office/powerpoint/2010/main" val="1559771063"/>
              </p:ext>
            </p:extLst>
          </p:nvPr>
        </p:nvGraphicFramePr>
        <p:xfrm>
          <a:off x="6141261" y="6020249"/>
          <a:ext cx="1493685" cy="1670730"/>
        </p:xfrm>
        <a:graphic>
          <a:graphicData uri="http://schemas.openxmlformats.org/drawingml/2006/table">
            <a:tbl>
              <a:tblPr>
                <a:tableStyleId>{2D5ABB26-0587-4C30-8999-92F81FD0307C}</a:tableStyleId>
              </a:tblPr>
              <a:tblGrid>
                <a:gridCol w="298737">
                  <a:extLst>
                    <a:ext uri="{9D8B030D-6E8A-4147-A177-3AD203B41FA5}">
                      <a16:colId xmlns:a16="http://schemas.microsoft.com/office/drawing/2014/main" val="4155823044"/>
                    </a:ext>
                  </a:extLst>
                </a:gridCol>
                <a:gridCol w="298737">
                  <a:extLst>
                    <a:ext uri="{9D8B030D-6E8A-4147-A177-3AD203B41FA5}">
                      <a16:colId xmlns:a16="http://schemas.microsoft.com/office/drawing/2014/main" val="2651163248"/>
                    </a:ext>
                  </a:extLst>
                </a:gridCol>
                <a:gridCol w="298737">
                  <a:extLst>
                    <a:ext uri="{9D8B030D-6E8A-4147-A177-3AD203B41FA5}">
                      <a16:colId xmlns:a16="http://schemas.microsoft.com/office/drawing/2014/main" val="1024429609"/>
                    </a:ext>
                  </a:extLst>
                </a:gridCol>
                <a:gridCol w="298737">
                  <a:extLst>
                    <a:ext uri="{9D8B030D-6E8A-4147-A177-3AD203B41FA5}">
                      <a16:colId xmlns:a16="http://schemas.microsoft.com/office/drawing/2014/main" val="2159546137"/>
                    </a:ext>
                  </a:extLst>
                </a:gridCol>
                <a:gridCol w="298737">
                  <a:extLst>
                    <a:ext uri="{9D8B030D-6E8A-4147-A177-3AD203B41FA5}">
                      <a16:colId xmlns:a16="http://schemas.microsoft.com/office/drawing/2014/main" val="1589954523"/>
                    </a:ext>
                  </a:extLst>
                </a:gridCol>
              </a:tblGrid>
              <a:tr h="334146">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3005854363"/>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951528846"/>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7430844"/>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extLst>
                  <a:ext uri="{0D108BD9-81ED-4DB2-BD59-A6C34878D82A}">
                    <a16:rowId xmlns:a16="http://schemas.microsoft.com/office/drawing/2014/main" val="2014519658"/>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extLst>
                  <a:ext uri="{0D108BD9-81ED-4DB2-BD59-A6C34878D82A}">
                    <a16:rowId xmlns:a16="http://schemas.microsoft.com/office/drawing/2014/main" val="3330382728"/>
                  </a:ext>
                </a:extLst>
              </a:tr>
            </a:tbl>
          </a:graphicData>
        </a:graphic>
      </p:graphicFrame>
      <p:sp>
        <p:nvSpPr>
          <p:cNvPr id="66" name="TextBox 65">
            <a:extLst>
              <a:ext uri="{FF2B5EF4-FFF2-40B4-BE49-F238E27FC236}">
                <a16:creationId xmlns:a16="http://schemas.microsoft.com/office/drawing/2014/main" id="{6EB8D4EE-C483-988F-B1D3-EB23CEBDF7AB}"/>
              </a:ext>
            </a:extLst>
          </p:cNvPr>
          <p:cNvSpPr txBox="1"/>
          <p:nvPr/>
        </p:nvSpPr>
        <p:spPr>
          <a:xfrm>
            <a:off x="6019447" y="7825616"/>
            <a:ext cx="1758938" cy="466050"/>
          </a:xfrm>
          <a:prstGeom prst="rect">
            <a:avLst/>
          </a:prstGeom>
          <a:noFill/>
        </p:spPr>
        <p:txBody>
          <a:bodyPr wrap="square" rtlCol="0">
            <a:spAutoFit/>
          </a:bodyPr>
          <a:lstStyle/>
          <a:p>
            <a:pPr algn="ctr"/>
            <a:r>
              <a:rPr lang="en-US" sz="1200" dirty="0"/>
              <a:t>Captures the relatedness between samples</a:t>
            </a:r>
          </a:p>
        </p:txBody>
      </p:sp>
      <p:pic>
        <p:nvPicPr>
          <p:cNvPr id="17" name="Graphic 16" descr="Man with solid fill">
            <a:extLst>
              <a:ext uri="{FF2B5EF4-FFF2-40B4-BE49-F238E27FC236}">
                <a16:creationId xmlns:a16="http://schemas.microsoft.com/office/drawing/2014/main" id="{6D4326BF-690B-EBFC-6D65-9222A9F79BA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480028" y="1509092"/>
            <a:ext cx="742445" cy="742445"/>
          </a:xfrm>
          <a:prstGeom prst="rect">
            <a:avLst/>
          </a:prstGeom>
        </p:spPr>
      </p:pic>
      <p:pic>
        <p:nvPicPr>
          <p:cNvPr id="20" name="Graphic 19" descr="Man with solid fill">
            <a:extLst>
              <a:ext uri="{FF2B5EF4-FFF2-40B4-BE49-F238E27FC236}">
                <a16:creationId xmlns:a16="http://schemas.microsoft.com/office/drawing/2014/main" id="{716EA7B1-948E-ED8B-3157-50574708AFC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560334" y="1509091"/>
            <a:ext cx="742445" cy="742445"/>
          </a:xfrm>
          <a:prstGeom prst="rect">
            <a:avLst/>
          </a:prstGeom>
        </p:spPr>
      </p:pic>
      <p:sp>
        <p:nvSpPr>
          <p:cNvPr id="12" name="TextBox 11">
            <a:extLst>
              <a:ext uri="{FF2B5EF4-FFF2-40B4-BE49-F238E27FC236}">
                <a16:creationId xmlns:a16="http://schemas.microsoft.com/office/drawing/2014/main" id="{C9D6BB5C-E180-8768-B244-7A3C7D95477D}"/>
              </a:ext>
            </a:extLst>
          </p:cNvPr>
          <p:cNvSpPr txBox="1"/>
          <p:nvPr/>
        </p:nvSpPr>
        <p:spPr>
          <a:xfrm>
            <a:off x="5931175" y="2258570"/>
            <a:ext cx="959109" cy="369332"/>
          </a:xfrm>
          <a:prstGeom prst="rect">
            <a:avLst/>
          </a:prstGeom>
          <a:noFill/>
        </p:spPr>
        <p:txBody>
          <a:bodyPr wrap="none" rtlCol="0">
            <a:spAutoFit/>
          </a:bodyPr>
          <a:lstStyle/>
          <a:p>
            <a:r>
              <a:rPr lang="en-US" dirty="0">
                <a:solidFill>
                  <a:schemeClr val="accent6">
                    <a:lumMod val="50000"/>
                  </a:schemeClr>
                </a:solidFill>
              </a:rPr>
              <a:t>Family 2</a:t>
            </a:r>
          </a:p>
        </p:txBody>
      </p:sp>
    </p:spTree>
    <p:extLst>
      <p:ext uri="{BB962C8B-B14F-4D97-AF65-F5344CB8AC3E}">
        <p14:creationId xmlns:p14="http://schemas.microsoft.com/office/powerpoint/2010/main" val="300805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FEDAF-2773-B101-4F4C-70E8AC0B2250}"/>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A41204E-38EC-A192-D1E2-9CC30CDB02F4}"/>
              </a:ext>
            </a:extLst>
          </p:cNvPr>
          <p:cNvSpPr/>
          <p:nvPr/>
        </p:nvSpPr>
        <p:spPr>
          <a:xfrm>
            <a:off x="422031" y="881691"/>
            <a:ext cx="8299938" cy="407740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43036B5D-C448-E5B0-EE76-5E9D3BD6B834}"/>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a:t>Confounder</a:t>
            </a:r>
            <a:endParaRPr lang="en-US" sz="2000" b="1" dirty="0"/>
          </a:p>
        </p:txBody>
      </p:sp>
      <p:sp>
        <p:nvSpPr>
          <p:cNvPr id="4" name="Oval 3">
            <a:extLst>
              <a:ext uri="{FF2B5EF4-FFF2-40B4-BE49-F238E27FC236}">
                <a16:creationId xmlns:a16="http://schemas.microsoft.com/office/drawing/2014/main" id="{8509995F-BAB8-E583-B8C0-37FA7B2689AC}"/>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Confounder</a:t>
            </a:r>
          </a:p>
          <a:p>
            <a:pPr algn="ctr"/>
            <a:r>
              <a:rPr lang="en-US" sz="1400" dirty="0">
                <a:solidFill>
                  <a:schemeClr val="tx1"/>
                </a:solidFill>
              </a:rPr>
              <a:t>(Ancestry)</a:t>
            </a:r>
          </a:p>
        </p:txBody>
      </p:sp>
      <p:sp>
        <p:nvSpPr>
          <p:cNvPr id="5" name="Rounded Rectangle 4">
            <a:extLst>
              <a:ext uri="{FF2B5EF4-FFF2-40B4-BE49-F238E27FC236}">
                <a16:creationId xmlns:a16="http://schemas.microsoft.com/office/drawing/2014/main" id="{5D4D9ECF-5822-4637-AC7E-8135BB26ADBF}"/>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BF054397-A28A-576D-2561-F7FB887D1DF4}"/>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(Height)</a:t>
            </a:r>
          </a:p>
        </p:txBody>
      </p:sp>
      <p:cxnSp>
        <p:nvCxnSpPr>
          <p:cNvPr id="19" name="Straight Arrow Connector 18">
            <a:extLst>
              <a:ext uri="{FF2B5EF4-FFF2-40B4-BE49-F238E27FC236}">
                <a16:creationId xmlns:a16="http://schemas.microsoft.com/office/drawing/2014/main" id="{5DA8B1F9-DE47-D1BE-BE32-0D9438A8317B}"/>
              </a:ext>
            </a:extLst>
          </p:cNvPr>
          <p:cNvCxnSpPr>
            <a:cxnSpLocks/>
            <a:stCxn id="4" idx="4"/>
            <a:endCxn id="5" idx="0"/>
          </p:cNvCxnSpPr>
          <p:nvPr/>
        </p:nvCxnSpPr>
        <p:spPr>
          <a:xfrm flipH="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DDF0DFE-1AE3-A52F-7889-213CD2E01DDE}"/>
              </a:ext>
            </a:extLst>
          </p:cNvPr>
          <p:cNvCxnSpPr>
            <a:cxnSpLocks/>
            <a:stCxn id="4" idx="4"/>
            <a:endCxn id="7" idx="0"/>
          </p:cNvCxnSpPr>
          <p:nvPr/>
        </p:nvCxnSpPr>
        <p:spPr>
          <a:xfrm>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4FA6CA6-506D-1493-8003-6C2C159727EA}"/>
              </a:ext>
            </a:extLst>
          </p:cNvPr>
          <p:cNvSpPr txBox="1"/>
          <p:nvPr/>
        </p:nvSpPr>
        <p:spPr>
          <a:xfrm rot="19860000">
            <a:off x="2726595" y="2409684"/>
            <a:ext cx="1760894" cy="523220"/>
          </a:xfrm>
          <a:prstGeom prst="rect">
            <a:avLst/>
          </a:prstGeom>
          <a:noFill/>
        </p:spPr>
        <p:txBody>
          <a:bodyPr wrap="square" rtlCol="0">
            <a:spAutoFit/>
          </a:bodyPr>
          <a:lstStyle/>
          <a:p>
            <a:pPr algn="ctr"/>
            <a:r>
              <a:rPr lang="en-US" sz="1400" dirty="0"/>
              <a:t>Allele </a:t>
            </a:r>
          </a:p>
          <a:p>
            <a:pPr algn="ctr"/>
            <a:r>
              <a:rPr lang="en-US" sz="1400" dirty="0"/>
              <a:t>frequencies</a:t>
            </a:r>
          </a:p>
        </p:txBody>
      </p:sp>
      <p:sp>
        <p:nvSpPr>
          <p:cNvPr id="30" name="TextBox 29">
            <a:extLst>
              <a:ext uri="{FF2B5EF4-FFF2-40B4-BE49-F238E27FC236}">
                <a16:creationId xmlns:a16="http://schemas.microsoft.com/office/drawing/2014/main" id="{77139545-4DD2-116C-219F-A590B561EDE1}"/>
              </a:ext>
            </a:extLst>
          </p:cNvPr>
          <p:cNvSpPr txBox="1"/>
          <p:nvPr/>
        </p:nvSpPr>
        <p:spPr>
          <a:xfrm rot="1740000">
            <a:off x="4726470" y="2446316"/>
            <a:ext cx="1747444" cy="523220"/>
          </a:xfrm>
          <a:prstGeom prst="rect">
            <a:avLst/>
          </a:prstGeom>
          <a:noFill/>
        </p:spPr>
        <p:txBody>
          <a:bodyPr wrap="square" rtlCol="0">
            <a:spAutoFit/>
          </a:bodyPr>
          <a:lstStyle/>
          <a:p>
            <a:pPr algn="ctr"/>
            <a:r>
              <a:rPr lang="en-US" sz="1400" dirty="0"/>
              <a:t>Environmental factors</a:t>
            </a:r>
          </a:p>
        </p:txBody>
      </p:sp>
      <p:cxnSp>
        <p:nvCxnSpPr>
          <p:cNvPr id="37" name="Straight Connector 36">
            <a:extLst>
              <a:ext uri="{FF2B5EF4-FFF2-40B4-BE49-F238E27FC236}">
                <a16:creationId xmlns:a16="http://schemas.microsoft.com/office/drawing/2014/main" id="{A6C473A0-99CB-EDD1-584F-D2E685A33B86}"/>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0BA8DAF-3618-9496-DB10-13102A27142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Spurious association</a:t>
            </a:r>
          </a:p>
        </p:txBody>
      </p:sp>
      <p:sp>
        <p:nvSpPr>
          <p:cNvPr id="39" name="TextBox 38">
            <a:extLst>
              <a:ext uri="{FF2B5EF4-FFF2-40B4-BE49-F238E27FC236}">
                <a16:creationId xmlns:a16="http://schemas.microsoft.com/office/drawing/2014/main" id="{464E356D-F177-644B-6C6A-8EF4EDBBD042}"/>
              </a:ext>
            </a:extLst>
          </p:cNvPr>
          <p:cNvSpPr txBox="1"/>
          <p:nvPr/>
        </p:nvSpPr>
        <p:spPr>
          <a:xfrm>
            <a:off x="889807" y="4401594"/>
            <a:ext cx="7638757" cy="584775"/>
          </a:xfrm>
          <a:prstGeom prst="rect">
            <a:avLst/>
          </a:prstGeom>
          <a:noFill/>
        </p:spPr>
        <p:txBody>
          <a:bodyPr wrap="square" rtlCol="0">
            <a:spAutoFit/>
          </a:bodyPr>
          <a:lstStyle/>
          <a:p>
            <a:pPr algn="ctr"/>
            <a:r>
              <a:rPr lang="en-US" sz="1600" dirty="0"/>
              <a:t>When ancestry is not controlled for in the analysis, it might create a </a:t>
            </a:r>
            <a:r>
              <a:rPr lang="en-US" sz="1600" b="1" dirty="0"/>
              <a:t>misleading association</a:t>
            </a:r>
            <a:r>
              <a:rPr lang="en-US" sz="1600" dirty="0"/>
              <a:t> between genotype and trait.</a:t>
            </a:r>
          </a:p>
        </p:txBody>
      </p:sp>
      <p:sp>
        <p:nvSpPr>
          <p:cNvPr id="16" name="TextBox 15">
            <a:extLst>
              <a:ext uri="{FF2B5EF4-FFF2-40B4-BE49-F238E27FC236}">
                <a16:creationId xmlns:a16="http://schemas.microsoft.com/office/drawing/2014/main" id="{22B6CD24-10C9-D47F-D5DA-FA9722972E33}"/>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65F5093C-AC08-FFD6-6146-193AD9A9973A}"/>
              </a:ext>
            </a:extLst>
          </p:cNvPr>
          <p:cNvSpPr/>
          <p:nvPr/>
        </p:nvSpPr>
        <p:spPr>
          <a:xfrm>
            <a:off x="4660921" y="5310058"/>
            <a:ext cx="4061047"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C078C76D-1D92-A9BE-114E-B448BF8B03B7}"/>
              </a:ext>
            </a:extLst>
          </p:cNvPr>
          <p:cNvSpPr/>
          <p:nvPr/>
        </p:nvSpPr>
        <p:spPr>
          <a:xfrm>
            <a:off x="422031" y="5310059"/>
            <a:ext cx="4008292"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5046A6D1-C1F2-AFE5-6F90-CAE98A469C8B}"/>
              </a:ext>
            </a:extLst>
          </p:cNvPr>
          <p:cNvSpPr txBox="1"/>
          <p:nvPr/>
        </p:nvSpPr>
        <p:spPr>
          <a:xfrm>
            <a:off x="799383" y="5360806"/>
            <a:ext cx="3104358" cy="646331"/>
          </a:xfrm>
          <a:prstGeom prst="rect">
            <a:avLst/>
          </a:prstGeom>
          <a:noFill/>
        </p:spPr>
        <p:txBody>
          <a:bodyPr wrap="square" rtlCol="0" anchor="ctr">
            <a:spAutoFit/>
          </a:bodyPr>
          <a:lstStyle/>
          <a:p>
            <a:pPr algn="ctr"/>
            <a:r>
              <a:rPr lang="en-US" b="1" dirty="0"/>
              <a:t>Common Confounders in Genetics Study</a:t>
            </a:r>
          </a:p>
        </p:txBody>
      </p:sp>
      <p:sp>
        <p:nvSpPr>
          <p:cNvPr id="27" name="TextBox 26">
            <a:extLst>
              <a:ext uri="{FF2B5EF4-FFF2-40B4-BE49-F238E27FC236}">
                <a16:creationId xmlns:a16="http://schemas.microsoft.com/office/drawing/2014/main" id="{C34533DE-106A-502B-6441-F3CC300527DB}"/>
              </a:ext>
            </a:extLst>
          </p:cNvPr>
          <p:cNvSpPr txBox="1"/>
          <p:nvPr/>
        </p:nvSpPr>
        <p:spPr>
          <a:xfrm>
            <a:off x="4503930" y="5423621"/>
            <a:ext cx="4475988" cy="369332"/>
          </a:xfrm>
          <a:prstGeom prst="rect">
            <a:avLst/>
          </a:prstGeom>
          <a:noFill/>
        </p:spPr>
        <p:txBody>
          <a:bodyPr wrap="square" rtlCol="0" anchor="ctr">
            <a:spAutoFit/>
          </a:bodyPr>
          <a:lstStyle/>
          <a:p>
            <a:pPr algn="ctr"/>
            <a:r>
              <a:rPr lang="en-US" b="1" dirty="0"/>
              <a:t>Solutions for Confounder Control</a:t>
            </a:r>
          </a:p>
        </p:txBody>
      </p:sp>
      <p:sp>
        <p:nvSpPr>
          <p:cNvPr id="52" name="TextBox 51">
            <a:extLst>
              <a:ext uri="{FF2B5EF4-FFF2-40B4-BE49-F238E27FC236}">
                <a16:creationId xmlns:a16="http://schemas.microsoft.com/office/drawing/2014/main" id="{1F0DEFAE-8AAA-8FE0-8FC1-C729F94C1517}"/>
              </a:ext>
            </a:extLst>
          </p:cNvPr>
          <p:cNvSpPr txBox="1"/>
          <p:nvPr/>
        </p:nvSpPr>
        <p:spPr>
          <a:xfrm>
            <a:off x="4660922" y="5890748"/>
            <a:ext cx="3867642" cy="2677656"/>
          </a:xfrm>
          <a:prstGeom prst="rect">
            <a:avLst/>
          </a:prstGeom>
          <a:noFill/>
        </p:spPr>
        <p:txBody>
          <a:bodyPr wrap="square" rtlCol="0">
            <a:spAutoFit/>
          </a:bodyPr>
          <a:lstStyle/>
          <a:p>
            <a:pPr marL="228600" indent="-228600">
              <a:buAutoNum type="arabicPeriod"/>
            </a:pPr>
            <a:r>
              <a:rPr lang="en-US" sz="1200" b="1" dirty="0"/>
              <a:t>Principal Components Analysis (PCA)</a:t>
            </a:r>
            <a:r>
              <a:rPr lang="en-US" sz="1200" dirty="0"/>
              <a:t> Control for population stratification by including top principal components as covariates in regression models</a:t>
            </a:r>
          </a:p>
          <a:p>
            <a:pPr marL="228600" indent="-228600">
              <a:buAutoNum type="arabicPeriod"/>
            </a:pPr>
            <a:r>
              <a:rPr lang="en-US" sz="1200" b="1" dirty="0"/>
              <a:t>Linear Mixed Models (LMM)</a:t>
            </a:r>
            <a:r>
              <a:rPr lang="en-US" sz="1200" dirty="0"/>
              <a:t> Use genetic relationship matrices to account for population structure and cryptic relatedness simultaneously</a:t>
            </a:r>
          </a:p>
          <a:p>
            <a:pPr marL="228600" indent="-228600">
              <a:buAutoNum type="arabicPeriod"/>
            </a:pPr>
            <a:r>
              <a:rPr lang="en-US" sz="1200" b="1" dirty="0"/>
              <a:t>Stratified Analysis</a:t>
            </a:r>
            <a:r>
              <a:rPr lang="en-US" sz="1200" dirty="0"/>
              <a:t> Perform separate analyses within homogeneous ancestry groups, then meta-analyze results across populations</a:t>
            </a:r>
          </a:p>
          <a:p>
            <a:pPr marL="228600" indent="-228600">
              <a:buAutoNum type="arabicPeriod"/>
            </a:pPr>
            <a:r>
              <a:rPr lang="en-US" sz="1200" b="1" dirty="0"/>
              <a:t>Covariate Adjustment</a:t>
            </a:r>
            <a:r>
              <a:rPr lang="en-US" sz="1200" dirty="0"/>
              <a:t> Include known confounders (age, sex, batch) as fixed effects in regression models</a:t>
            </a:r>
          </a:p>
          <a:p>
            <a:pPr marL="228600" indent="-228600">
              <a:buAutoNum type="arabicPeriod"/>
            </a:pPr>
            <a:r>
              <a:rPr lang="en-US" sz="1200" b="1" dirty="0"/>
              <a:t>Family-based Tests</a:t>
            </a:r>
            <a:r>
              <a:rPr lang="en-US" sz="1200" dirty="0"/>
              <a:t> Use transmission disequilibrium tests (TDT) or within-family analyses to control for population stratification</a:t>
            </a:r>
          </a:p>
        </p:txBody>
      </p:sp>
      <p:sp>
        <p:nvSpPr>
          <p:cNvPr id="53" name="TextBox 52">
            <a:extLst>
              <a:ext uri="{FF2B5EF4-FFF2-40B4-BE49-F238E27FC236}">
                <a16:creationId xmlns:a16="http://schemas.microsoft.com/office/drawing/2014/main" id="{25297BC8-8F45-2F2D-CE8F-06BABB88A155}"/>
              </a:ext>
            </a:extLst>
          </p:cNvPr>
          <p:cNvSpPr txBox="1"/>
          <p:nvPr/>
        </p:nvSpPr>
        <p:spPr>
          <a:xfrm>
            <a:off x="500767" y="6076527"/>
            <a:ext cx="3676578" cy="2492990"/>
          </a:xfrm>
          <a:prstGeom prst="rect">
            <a:avLst/>
          </a:prstGeom>
          <a:noFill/>
        </p:spPr>
        <p:txBody>
          <a:bodyPr wrap="square" rtlCol="0">
            <a:spAutoFit/>
          </a:bodyPr>
          <a:lstStyle/>
          <a:p>
            <a:pPr marL="171450" indent="-171450">
              <a:buFont typeface="Arial" panose="020B0604020202020204" pitchFamily="34" charset="0"/>
              <a:buChar char="•"/>
            </a:pPr>
            <a:r>
              <a:rPr lang="en-US" sz="1200" b="1" i="1" dirty="0"/>
              <a:t>Population stratification/genetic ancestry</a:t>
            </a:r>
          </a:p>
          <a:p>
            <a:pPr marL="628650" lvl="1" indent="-171450">
              <a:buFont typeface="Arial" panose="020B0604020202020204" pitchFamily="34" charset="0"/>
              <a:buChar char="•"/>
            </a:pPr>
            <a:r>
              <a:rPr lang="en-US" sz="1200" dirty="0"/>
              <a:t>Different allele frequencies and trait values between populations (e.g., Europeans vs East Asians)</a:t>
            </a:r>
          </a:p>
          <a:p>
            <a:pPr marL="171450" indent="-171450">
              <a:buFont typeface="Arial" panose="020B0604020202020204" pitchFamily="34" charset="0"/>
              <a:buChar char="•"/>
            </a:pPr>
            <a:r>
              <a:rPr lang="en-US" sz="1200" b="1" i="1" dirty="0"/>
              <a:t>Age</a:t>
            </a:r>
          </a:p>
          <a:p>
            <a:pPr marL="628650" lvl="1" indent="-171450">
              <a:buFont typeface="Arial" panose="020B0604020202020204" pitchFamily="34" charset="0"/>
              <a:buChar char="•"/>
            </a:pPr>
            <a:r>
              <a:rPr lang="en-US" sz="1200" dirty="0"/>
              <a:t>Both allele frequencies and disease risk change with age; birth cohort effects</a:t>
            </a:r>
          </a:p>
          <a:p>
            <a:pPr marL="171450" indent="-171450">
              <a:buFont typeface="Arial" panose="020B0604020202020204" pitchFamily="34" charset="0"/>
              <a:buChar char="•"/>
            </a:pPr>
            <a:r>
              <a:rPr lang="en-US" sz="1200" b="1" i="1" dirty="0"/>
              <a:t>Sex</a:t>
            </a:r>
          </a:p>
          <a:p>
            <a:pPr marL="628650" lvl="1" indent="-171450">
              <a:buFont typeface="Arial" panose="020B0604020202020204" pitchFamily="34" charset="0"/>
              <a:buChar char="•"/>
            </a:pPr>
            <a:r>
              <a:rPr lang="en-US" sz="1200" dirty="0"/>
              <a:t>Hormonal differences, X-chromosome effects, and sex-specific genetic associations</a:t>
            </a:r>
          </a:p>
          <a:p>
            <a:pPr marL="171450" indent="-171450">
              <a:buFont typeface="Arial" panose="020B0604020202020204" pitchFamily="34" charset="0"/>
              <a:buChar char="•"/>
            </a:pPr>
            <a:r>
              <a:rPr lang="en-US" sz="1200" b="1" dirty="0"/>
              <a:t>Batch effects</a:t>
            </a:r>
          </a:p>
          <a:p>
            <a:pPr marL="628650" lvl="1" indent="-171450">
              <a:buFont typeface="Arial" panose="020B0604020202020204" pitchFamily="34" charset="0"/>
              <a:buChar char="•"/>
            </a:pPr>
            <a:r>
              <a:rPr lang="en-US" sz="1200" dirty="0"/>
              <a:t>Technical variation from samples processed at different times or laboratories</a:t>
            </a:r>
          </a:p>
        </p:txBody>
      </p:sp>
    </p:spTree>
    <p:extLst>
      <p:ext uri="{BB962C8B-B14F-4D97-AF65-F5344CB8AC3E}">
        <p14:creationId xmlns:p14="http://schemas.microsoft.com/office/powerpoint/2010/main" val="174239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3EAF3-48F9-1BC7-DC31-FF51F7D3C2AE}"/>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8073D7B-01C9-88AF-C2F1-41E04A513D01}"/>
              </a:ext>
            </a:extLst>
          </p:cNvPr>
          <p:cNvSpPr/>
          <p:nvPr/>
        </p:nvSpPr>
        <p:spPr>
          <a:xfrm>
            <a:off x="422031" y="881691"/>
            <a:ext cx="8299937" cy="46006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DD1D7B18-B97B-30FA-2D36-7071946F81D9}"/>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Collider</a:t>
            </a:r>
          </a:p>
        </p:txBody>
      </p:sp>
      <p:sp>
        <p:nvSpPr>
          <p:cNvPr id="4" name="Oval 3">
            <a:extLst>
              <a:ext uri="{FF2B5EF4-FFF2-40B4-BE49-F238E27FC236}">
                <a16:creationId xmlns:a16="http://schemas.microsoft.com/office/drawing/2014/main" id="{01E0AD56-AAD9-33F3-0832-9885E7360638}"/>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Collider</a:t>
            </a:r>
          </a:p>
          <a:p>
            <a:pPr algn="ctr"/>
            <a:r>
              <a:rPr lang="en-US" sz="1400" dirty="0">
                <a:solidFill>
                  <a:schemeClr val="tx1"/>
                </a:solidFill>
              </a:rPr>
              <a:t>(BMI)</a:t>
            </a:r>
          </a:p>
        </p:txBody>
      </p:sp>
      <p:sp>
        <p:nvSpPr>
          <p:cNvPr id="5" name="Rounded Rectangle 4">
            <a:extLst>
              <a:ext uri="{FF2B5EF4-FFF2-40B4-BE49-F238E27FC236}">
                <a16:creationId xmlns:a16="http://schemas.microsoft.com/office/drawing/2014/main" id="{85CB31C6-8E64-3BF2-2628-6A10FFAA5478}"/>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D777A29F-C512-D6BF-DED8-F6E796F93288}"/>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(waist circumference)</a:t>
            </a:r>
          </a:p>
        </p:txBody>
      </p:sp>
      <p:cxnSp>
        <p:nvCxnSpPr>
          <p:cNvPr id="19" name="Straight Arrow Connector 18">
            <a:extLst>
              <a:ext uri="{FF2B5EF4-FFF2-40B4-BE49-F238E27FC236}">
                <a16:creationId xmlns:a16="http://schemas.microsoft.com/office/drawing/2014/main" id="{3C904C98-0D77-5BA3-CE7E-00E3C3E15976}"/>
              </a:ext>
            </a:extLst>
          </p:cNvPr>
          <p:cNvCxnSpPr>
            <a:cxnSpLocks/>
            <a:stCxn id="5" idx="0"/>
          </p:cNvCxnSpPr>
          <p:nvPr/>
        </p:nvCxnSpPr>
        <p:spPr>
          <a:xfrm flipV="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D4795E-736B-736B-75C0-EFD676346C0E}"/>
              </a:ext>
            </a:extLst>
          </p:cNvPr>
          <p:cNvCxnSpPr>
            <a:cxnSpLocks/>
            <a:stCxn id="7" idx="0"/>
            <a:endCxn id="4" idx="4"/>
          </p:cNvCxnSpPr>
          <p:nvPr/>
        </p:nvCxnSpPr>
        <p:spPr>
          <a:xfrm flipH="1" flipV="1">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98C818B-FF01-72CB-89FB-C180444E40CB}"/>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A1856CA-3DA5-2B7E-0E75-C0FC3D9CFCD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Misleading association</a:t>
            </a:r>
          </a:p>
        </p:txBody>
      </p:sp>
      <p:sp>
        <p:nvSpPr>
          <p:cNvPr id="39" name="TextBox 38">
            <a:extLst>
              <a:ext uri="{FF2B5EF4-FFF2-40B4-BE49-F238E27FC236}">
                <a16:creationId xmlns:a16="http://schemas.microsoft.com/office/drawing/2014/main" id="{DA19CA73-F858-F7F3-60D0-BCC2744336E5}"/>
              </a:ext>
            </a:extLst>
          </p:cNvPr>
          <p:cNvSpPr txBox="1"/>
          <p:nvPr/>
        </p:nvSpPr>
        <p:spPr>
          <a:xfrm>
            <a:off x="889807" y="4379252"/>
            <a:ext cx="7638757" cy="1077218"/>
          </a:xfrm>
          <a:prstGeom prst="rect">
            <a:avLst/>
          </a:prstGeom>
          <a:noFill/>
        </p:spPr>
        <p:txBody>
          <a:bodyPr wrap="square" rtlCol="0">
            <a:spAutoFit/>
          </a:bodyPr>
          <a:lstStyle/>
          <a:p>
            <a:pPr algn="ctr"/>
            <a:r>
              <a:rPr lang="en-US" sz="1600" b="1" i="1" dirty="0"/>
              <a:t>We should NOT control for collider in analysis.</a:t>
            </a:r>
          </a:p>
          <a:p>
            <a:pPr algn="ctr"/>
            <a:endParaRPr lang="en-US" sz="1600" dirty="0"/>
          </a:p>
          <a:p>
            <a:pPr algn="ctr"/>
            <a:r>
              <a:rPr lang="en-US" sz="1600" dirty="0"/>
              <a:t>When the collider is controlled for in the analysis, it might create a </a:t>
            </a:r>
            <a:r>
              <a:rPr lang="en-US" sz="1600" b="1" dirty="0"/>
              <a:t>misleading association</a:t>
            </a:r>
            <a:r>
              <a:rPr lang="en-US" sz="1600" dirty="0"/>
              <a:t> between genotype and the other variable.</a:t>
            </a:r>
          </a:p>
        </p:txBody>
      </p:sp>
      <p:sp>
        <p:nvSpPr>
          <p:cNvPr id="16" name="TextBox 15">
            <a:extLst>
              <a:ext uri="{FF2B5EF4-FFF2-40B4-BE49-F238E27FC236}">
                <a16:creationId xmlns:a16="http://schemas.microsoft.com/office/drawing/2014/main" id="{E55873C7-E8F6-2232-287B-B7CB02A5F22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2BD9EF75-1237-4362-CFD6-D7DBF3CA612C}"/>
              </a:ext>
            </a:extLst>
          </p:cNvPr>
          <p:cNvSpPr/>
          <p:nvPr/>
        </p:nvSpPr>
        <p:spPr>
          <a:xfrm>
            <a:off x="4660921" y="6008256"/>
            <a:ext cx="4170563"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76B7D30D-D693-A6E3-C218-C7BB63B0525C}"/>
              </a:ext>
            </a:extLst>
          </p:cNvPr>
          <p:cNvSpPr/>
          <p:nvPr/>
        </p:nvSpPr>
        <p:spPr>
          <a:xfrm>
            <a:off x="422031" y="6008257"/>
            <a:ext cx="4045486"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EE524900-B0D8-8884-5F0B-18AB5802142C}"/>
              </a:ext>
            </a:extLst>
          </p:cNvPr>
          <p:cNvSpPr txBox="1"/>
          <p:nvPr/>
        </p:nvSpPr>
        <p:spPr>
          <a:xfrm>
            <a:off x="786877" y="6147878"/>
            <a:ext cx="3104358" cy="369332"/>
          </a:xfrm>
          <a:prstGeom prst="rect">
            <a:avLst/>
          </a:prstGeom>
          <a:noFill/>
        </p:spPr>
        <p:txBody>
          <a:bodyPr wrap="square" rtlCol="0" anchor="ctr">
            <a:spAutoFit/>
          </a:bodyPr>
          <a:lstStyle/>
          <a:p>
            <a:pPr algn="ctr"/>
            <a:r>
              <a:rPr lang="en-US" b="1" dirty="0"/>
              <a:t>Collider bias</a:t>
            </a:r>
          </a:p>
        </p:txBody>
      </p:sp>
      <p:sp>
        <p:nvSpPr>
          <p:cNvPr id="27" name="TextBox 26">
            <a:extLst>
              <a:ext uri="{FF2B5EF4-FFF2-40B4-BE49-F238E27FC236}">
                <a16:creationId xmlns:a16="http://schemas.microsoft.com/office/drawing/2014/main" id="{0D939A8E-C70E-1783-D690-B3DED5A2D8F5}"/>
              </a:ext>
            </a:extLst>
          </p:cNvPr>
          <p:cNvSpPr txBox="1"/>
          <p:nvPr/>
        </p:nvSpPr>
        <p:spPr>
          <a:xfrm>
            <a:off x="4571999" y="6117585"/>
            <a:ext cx="4475988" cy="369332"/>
          </a:xfrm>
          <a:prstGeom prst="rect">
            <a:avLst/>
          </a:prstGeom>
          <a:noFill/>
        </p:spPr>
        <p:txBody>
          <a:bodyPr wrap="square" rtlCol="0" anchor="ctr">
            <a:spAutoFit/>
          </a:bodyPr>
          <a:lstStyle/>
          <a:p>
            <a:pPr algn="ctr"/>
            <a:r>
              <a:rPr lang="en-US" b="1" dirty="0"/>
              <a:t>Common Colliders in Genetic Studies</a:t>
            </a:r>
            <a:endParaRPr lang="en-US" dirty="0"/>
          </a:p>
        </p:txBody>
      </p:sp>
      <p:sp>
        <p:nvSpPr>
          <p:cNvPr id="52" name="TextBox 51">
            <a:extLst>
              <a:ext uri="{FF2B5EF4-FFF2-40B4-BE49-F238E27FC236}">
                <a16:creationId xmlns:a16="http://schemas.microsoft.com/office/drawing/2014/main" id="{CE10B0E9-99DF-C4E2-AF09-F8ADA07D2E9F}"/>
              </a:ext>
            </a:extLst>
          </p:cNvPr>
          <p:cNvSpPr txBox="1"/>
          <p:nvPr/>
        </p:nvSpPr>
        <p:spPr>
          <a:xfrm>
            <a:off x="4808103" y="6517210"/>
            <a:ext cx="3867642" cy="2031325"/>
          </a:xfrm>
          <a:prstGeom prst="rect">
            <a:avLst/>
          </a:prstGeom>
          <a:noFill/>
        </p:spPr>
        <p:txBody>
          <a:bodyPr wrap="square" rtlCol="0">
            <a:spAutoFit/>
          </a:bodyPr>
          <a:lstStyle/>
          <a:p>
            <a:pPr marL="285750" indent="-285750">
              <a:buFont typeface="Arial" panose="020B0604020202020204" pitchFamily="34" charset="0"/>
              <a:buChar char="•"/>
            </a:pPr>
            <a:r>
              <a:rPr lang="en-US" sz="1400" b="1" i="1" dirty="0"/>
              <a:t>Study Participation/Selection</a:t>
            </a:r>
            <a:r>
              <a:rPr lang="en-US" sz="1400" dirty="0"/>
              <a:t>: </a:t>
            </a:r>
          </a:p>
          <a:p>
            <a:pPr marL="285750" indent="-285750">
              <a:buFont typeface="Arial" panose="020B0604020202020204" pitchFamily="34" charset="0"/>
              <a:buChar char="•"/>
            </a:pPr>
            <a:r>
              <a:rPr lang="en-US" sz="1400" dirty="0"/>
              <a:t>Genetic Risk → Study Participation ← Disease Status</a:t>
            </a:r>
          </a:p>
          <a:p>
            <a:pPr marL="285750" indent="-285750">
              <a:buFont typeface="Arial" panose="020B0604020202020204" pitchFamily="34" charset="0"/>
              <a:buChar char="•"/>
            </a:pPr>
            <a:r>
              <a:rPr lang="en-US" sz="1400" b="1" i="1" dirty="0"/>
              <a:t>Hospital Admission</a:t>
            </a:r>
            <a:r>
              <a:rPr lang="en-US" sz="1400" dirty="0"/>
              <a:t>: Genetic Variant → Hospital Admission ← Disease Severity </a:t>
            </a:r>
          </a:p>
          <a:p>
            <a:pPr marL="285750" indent="-285750">
              <a:buFont typeface="Arial" panose="020B0604020202020204" pitchFamily="34" charset="0"/>
              <a:buChar char="•"/>
            </a:pPr>
            <a:r>
              <a:rPr lang="en-US" sz="1400" b="1" i="1" dirty="0"/>
              <a:t>Survival to Study Age</a:t>
            </a:r>
            <a:r>
              <a:rPr lang="en-US" sz="1400" dirty="0"/>
              <a:t>: Protective Alleles → Survival ← Disease Resistance. Studying only elderly survivors can bias estimates of genetic effects on longevity.</a:t>
            </a:r>
          </a:p>
        </p:txBody>
      </p:sp>
      <p:sp>
        <p:nvSpPr>
          <p:cNvPr id="53" name="TextBox 52">
            <a:extLst>
              <a:ext uri="{FF2B5EF4-FFF2-40B4-BE49-F238E27FC236}">
                <a16:creationId xmlns:a16="http://schemas.microsoft.com/office/drawing/2014/main" id="{C50BA76F-D57C-0AC5-B0E0-320B849125F7}"/>
              </a:ext>
            </a:extLst>
          </p:cNvPr>
          <p:cNvSpPr txBox="1"/>
          <p:nvPr/>
        </p:nvSpPr>
        <p:spPr>
          <a:xfrm>
            <a:off x="584639" y="6517210"/>
            <a:ext cx="3582247" cy="1815882"/>
          </a:xfrm>
          <a:prstGeom prst="rect">
            <a:avLst/>
          </a:prstGeom>
          <a:noFill/>
        </p:spPr>
        <p:txBody>
          <a:bodyPr wrap="square" rtlCol="0">
            <a:spAutoFit/>
          </a:bodyPr>
          <a:lstStyle/>
          <a:p>
            <a:pPr marL="171450" indent="-171450">
              <a:buFont typeface="Arial" panose="020B0604020202020204" pitchFamily="34" charset="0"/>
              <a:buChar char="•"/>
            </a:pPr>
            <a:r>
              <a:rPr lang="en-US" sz="1600" b="1" i="1" dirty="0"/>
              <a:t>Collider structure</a:t>
            </a:r>
            <a:r>
              <a:rPr lang="en-US" sz="1600" dirty="0"/>
              <a:t>: X -&gt; Collider &lt;- Y</a:t>
            </a:r>
          </a:p>
          <a:p>
            <a:pPr marL="171450" indent="-171450">
              <a:buFont typeface="Arial" panose="020B0604020202020204" pitchFamily="34" charset="0"/>
              <a:buChar char="•"/>
            </a:pPr>
            <a:r>
              <a:rPr lang="en-US" sz="1600" b="1" i="1" dirty="0"/>
              <a:t>Conditioning effect</a:t>
            </a:r>
            <a:r>
              <a:rPr lang="en-US" sz="1600" dirty="0"/>
              <a:t>: When you control for the collider, you're selecting specific combinations of X and Y</a:t>
            </a:r>
          </a:p>
          <a:p>
            <a:pPr marL="171450" indent="-171450">
              <a:buFont typeface="Arial" panose="020B0604020202020204" pitchFamily="34" charset="0"/>
              <a:buChar char="•"/>
            </a:pPr>
            <a:r>
              <a:rPr lang="en-US" sz="1600" b="1" i="1" dirty="0"/>
              <a:t>Induced association</a:t>
            </a:r>
            <a:r>
              <a:rPr lang="en-US" sz="1600" dirty="0"/>
              <a:t>: This selection creates an artificial association between X and Y</a:t>
            </a:r>
          </a:p>
        </p:txBody>
      </p:sp>
    </p:spTree>
    <p:extLst>
      <p:ext uri="{BB962C8B-B14F-4D97-AF65-F5344CB8AC3E}">
        <p14:creationId xmlns:p14="http://schemas.microsoft.com/office/powerpoint/2010/main" val="1759813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98590-3930-8AD9-EB46-1B648C1B7088}"/>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3ED8FC98-16E9-E28F-71B7-46FB22F35FFD}"/>
              </a:ext>
            </a:extLst>
          </p:cNvPr>
          <p:cNvSpPr/>
          <p:nvPr/>
        </p:nvSpPr>
        <p:spPr>
          <a:xfrm>
            <a:off x="422031" y="881691"/>
            <a:ext cx="8299937" cy="408233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8E04F553-0848-E505-DDE8-03D83C894E00}"/>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Mediator</a:t>
            </a:r>
          </a:p>
        </p:txBody>
      </p:sp>
      <p:sp>
        <p:nvSpPr>
          <p:cNvPr id="4" name="Oval 3">
            <a:extLst>
              <a:ext uri="{FF2B5EF4-FFF2-40B4-BE49-F238E27FC236}">
                <a16:creationId xmlns:a16="http://schemas.microsoft.com/office/drawing/2014/main" id="{83E1757C-2950-6C8F-15E2-AA44A608B28C}"/>
              </a:ext>
            </a:extLst>
          </p:cNvPr>
          <p:cNvSpPr/>
          <p:nvPr/>
        </p:nvSpPr>
        <p:spPr>
          <a:xfrm>
            <a:off x="3518985" y="1999563"/>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Mediator</a:t>
            </a:r>
          </a:p>
          <a:p>
            <a:pPr algn="ctr"/>
            <a:r>
              <a:rPr lang="en-US" sz="1400" dirty="0">
                <a:solidFill>
                  <a:schemeClr val="tx1"/>
                </a:solidFill>
              </a:rPr>
              <a:t>(Growth Hormone)</a:t>
            </a:r>
          </a:p>
        </p:txBody>
      </p:sp>
      <p:sp>
        <p:nvSpPr>
          <p:cNvPr id="5" name="Rounded Rectangle 4">
            <a:extLst>
              <a:ext uri="{FF2B5EF4-FFF2-40B4-BE49-F238E27FC236}">
                <a16:creationId xmlns:a16="http://schemas.microsoft.com/office/drawing/2014/main" id="{AC61ACE9-CBCE-B699-6876-BB94D48C1A0F}"/>
              </a:ext>
            </a:extLst>
          </p:cNvPr>
          <p:cNvSpPr/>
          <p:nvPr/>
        </p:nvSpPr>
        <p:spPr>
          <a:xfrm>
            <a:off x="803718" y="2090835"/>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361F651B-8579-85CD-5C42-106015254DEC}"/>
              </a:ext>
            </a:extLst>
          </p:cNvPr>
          <p:cNvSpPr/>
          <p:nvPr/>
        </p:nvSpPr>
        <p:spPr>
          <a:xfrm>
            <a:off x="6592838" y="2090835"/>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600" dirty="0">
                <a:solidFill>
                  <a:schemeClr val="tx1"/>
                </a:solidFill>
              </a:rPr>
              <a:t>(Height)</a:t>
            </a:r>
            <a:endParaRPr lang="en-US" sz="1400" dirty="0">
              <a:solidFill>
                <a:schemeClr val="tx1"/>
              </a:solidFill>
            </a:endParaRPr>
          </a:p>
        </p:txBody>
      </p:sp>
      <p:cxnSp>
        <p:nvCxnSpPr>
          <p:cNvPr id="19" name="Straight Arrow Connector 18">
            <a:extLst>
              <a:ext uri="{FF2B5EF4-FFF2-40B4-BE49-F238E27FC236}">
                <a16:creationId xmlns:a16="http://schemas.microsoft.com/office/drawing/2014/main" id="{012405F7-BF2D-5730-2C75-301E91DF57D6}"/>
              </a:ext>
            </a:extLst>
          </p:cNvPr>
          <p:cNvCxnSpPr>
            <a:cxnSpLocks/>
            <a:stCxn id="5" idx="3"/>
            <a:endCxn id="4" idx="2"/>
          </p:cNvCxnSpPr>
          <p:nvPr/>
        </p:nvCxnSpPr>
        <p:spPr>
          <a:xfrm flipV="1">
            <a:off x="2551162" y="2425203"/>
            <a:ext cx="967823"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EF3B918-839A-566F-4C95-7F866D21CA63}"/>
              </a:ext>
            </a:extLst>
          </p:cNvPr>
          <p:cNvCxnSpPr>
            <a:cxnSpLocks/>
            <a:stCxn id="4" idx="6"/>
            <a:endCxn id="7" idx="1"/>
          </p:cNvCxnSpPr>
          <p:nvPr/>
        </p:nvCxnSpPr>
        <p:spPr>
          <a:xfrm>
            <a:off x="5575369" y="2425203"/>
            <a:ext cx="1017469"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7421AFD-A17B-A23A-7798-E5F35697C65F}"/>
              </a:ext>
            </a:extLst>
          </p:cNvPr>
          <p:cNvSpPr txBox="1"/>
          <p:nvPr/>
        </p:nvSpPr>
        <p:spPr>
          <a:xfrm>
            <a:off x="3763546" y="3281456"/>
            <a:ext cx="1567261" cy="307777"/>
          </a:xfrm>
          <a:prstGeom prst="rect">
            <a:avLst/>
          </a:prstGeom>
          <a:noFill/>
          <a:ln>
            <a:noFill/>
          </a:ln>
        </p:spPr>
        <p:txBody>
          <a:bodyPr wrap="square" rtlCol="0">
            <a:spAutoFit/>
          </a:bodyPr>
          <a:lstStyle/>
          <a:p>
            <a:pPr algn="ctr"/>
            <a:r>
              <a:rPr lang="en-US" sz="1400" dirty="0">
                <a:solidFill>
                  <a:schemeClr val="accent2">
                    <a:lumMod val="75000"/>
                  </a:schemeClr>
                </a:solidFill>
              </a:rPr>
              <a:t>Direct Effect</a:t>
            </a:r>
          </a:p>
        </p:txBody>
      </p:sp>
      <p:sp>
        <p:nvSpPr>
          <p:cNvPr id="16" name="TextBox 15">
            <a:extLst>
              <a:ext uri="{FF2B5EF4-FFF2-40B4-BE49-F238E27FC236}">
                <a16:creationId xmlns:a16="http://schemas.microsoft.com/office/drawing/2014/main" id="{3D89A2EA-6A5C-26D4-6B75-B742FC74E244}"/>
              </a:ext>
            </a:extLst>
          </p:cNvPr>
          <p:cNvSpPr txBox="1"/>
          <p:nvPr/>
        </p:nvSpPr>
        <p:spPr>
          <a:xfrm>
            <a:off x="2339056" y="1050145"/>
            <a:ext cx="4475988" cy="369332"/>
          </a:xfrm>
          <a:prstGeom prst="rect">
            <a:avLst/>
          </a:prstGeom>
          <a:noFill/>
        </p:spPr>
        <p:txBody>
          <a:bodyPr wrap="square" rtlCol="0" anchor="ctr">
            <a:spAutoFit/>
          </a:bodyPr>
          <a:lstStyle/>
          <a:p>
            <a:pPr algn="ctr"/>
            <a:r>
              <a:rPr lang="en-US" b="1" dirty="0"/>
              <a:t>Example</a:t>
            </a:r>
          </a:p>
        </p:txBody>
      </p:sp>
      <p:sp>
        <p:nvSpPr>
          <p:cNvPr id="2" name="TextBox 1">
            <a:extLst>
              <a:ext uri="{FF2B5EF4-FFF2-40B4-BE49-F238E27FC236}">
                <a16:creationId xmlns:a16="http://schemas.microsoft.com/office/drawing/2014/main" id="{93B6A0CD-28B1-98F3-9EFB-273A881765AE}"/>
              </a:ext>
            </a:extLst>
          </p:cNvPr>
          <p:cNvSpPr txBox="1"/>
          <p:nvPr/>
        </p:nvSpPr>
        <p:spPr>
          <a:xfrm>
            <a:off x="2265936" y="2476401"/>
            <a:ext cx="1760894" cy="461665"/>
          </a:xfrm>
          <a:prstGeom prst="rect">
            <a:avLst/>
          </a:prstGeom>
          <a:noFill/>
        </p:spPr>
        <p:txBody>
          <a:bodyPr wrap="square" rtlCol="0">
            <a:spAutoFit/>
          </a:bodyPr>
          <a:lstStyle/>
          <a:p>
            <a:pPr algn="ctr"/>
            <a:r>
              <a:rPr lang="en-US" sz="1200" dirty="0"/>
              <a:t>Regulate </a:t>
            </a:r>
          </a:p>
          <a:p>
            <a:pPr algn="ctr"/>
            <a:r>
              <a:rPr lang="en-US" sz="1200" dirty="0"/>
              <a:t>hormone production</a:t>
            </a:r>
          </a:p>
        </p:txBody>
      </p:sp>
      <p:sp>
        <p:nvSpPr>
          <p:cNvPr id="6" name="TextBox 5">
            <a:extLst>
              <a:ext uri="{FF2B5EF4-FFF2-40B4-BE49-F238E27FC236}">
                <a16:creationId xmlns:a16="http://schemas.microsoft.com/office/drawing/2014/main" id="{5D0EE833-4484-5132-63AA-6C698522DCD2}"/>
              </a:ext>
            </a:extLst>
          </p:cNvPr>
          <p:cNvSpPr txBox="1"/>
          <p:nvPr/>
        </p:nvSpPr>
        <p:spPr>
          <a:xfrm>
            <a:off x="5210381" y="2464350"/>
            <a:ext cx="1747444" cy="461665"/>
          </a:xfrm>
          <a:prstGeom prst="rect">
            <a:avLst/>
          </a:prstGeom>
          <a:noFill/>
        </p:spPr>
        <p:txBody>
          <a:bodyPr wrap="square" rtlCol="0">
            <a:spAutoFit/>
          </a:bodyPr>
          <a:lstStyle/>
          <a:p>
            <a:pPr algn="ctr"/>
            <a:r>
              <a:rPr lang="en-US" sz="1200" dirty="0"/>
              <a:t>Promotes </a:t>
            </a:r>
          </a:p>
          <a:p>
            <a:pPr algn="ctr"/>
            <a:r>
              <a:rPr lang="en-US" sz="1200" dirty="0"/>
              <a:t>growth</a:t>
            </a:r>
          </a:p>
        </p:txBody>
      </p:sp>
      <p:sp>
        <p:nvSpPr>
          <p:cNvPr id="11" name="Rounded Rectangle 10">
            <a:extLst>
              <a:ext uri="{FF2B5EF4-FFF2-40B4-BE49-F238E27FC236}">
                <a16:creationId xmlns:a16="http://schemas.microsoft.com/office/drawing/2014/main" id="{A17AD8CD-6DD9-E876-5742-97D13237A70D}"/>
              </a:ext>
            </a:extLst>
          </p:cNvPr>
          <p:cNvSpPr/>
          <p:nvPr/>
        </p:nvSpPr>
        <p:spPr>
          <a:xfrm>
            <a:off x="422030" y="5310059"/>
            <a:ext cx="8299937" cy="365956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2" name="TextBox 21">
            <a:extLst>
              <a:ext uri="{FF2B5EF4-FFF2-40B4-BE49-F238E27FC236}">
                <a16:creationId xmlns:a16="http://schemas.microsoft.com/office/drawing/2014/main" id="{B8869EFF-C481-E7E0-56F3-042F6822EF25}"/>
              </a:ext>
            </a:extLst>
          </p:cNvPr>
          <p:cNvSpPr txBox="1"/>
          <p:nvPr/>
        </p:nvSpPr>
        <p:spPr>
          <a:xfrm>
            <a:off x="1002002" y="5525881"/>
            <a:ext cx="7090348" cy="3293209"/>
          </a:xfrm>
          <a:prstGeom prst="rect">
            <a:avLst/>
          </a:prstGeom>
          <a:noFill/>
        </p:spPr>
        <p:txBody>
          <a:bodyPr wrap="square" rtlCol="0">
            <a:spAutoFit/>
          </a:bodyPr>
          <a:lstStyle/>
          <a:p>
            <a:pPr marL="171450" indent="-171450">
              <a:buFont typeface="Arial" panose="020B0604020202020204" pitchFamily="34" charset="0"/>
              <a:buChar char="•"/>
            </a:pPr>
            <a:r>
              <a:rPr lang="en-US" sz="1600" b="1" dirty="0"/>
              <a:t>Intuition</a:t>
            </a:r>
          </a:p>
          <a:p>
            <a:pPr marL="628650" lvl="1" indent="-171450">
              <a:buFont typeface="Arial" panose="020B0604020202020204" pitchFamily="34" charset="0"/>
              <a:buChar char="•"/>
            </a:pPr>
            <a:r>
              <a:rPr lang="en-US" sz="1600" dirty="0"/>
              <a:t>A variable that explains </a:t>
            </a:r>
            <a:r>
              <a:rPr lang="en-US" sz="1600" b="1" dirty="0"/>
              <a:t>HOW</a:t>
            </a:r>
            <a:r>
              <a:rPr lang="en-US" sz="1600" dirty="0"/>
              <a:t> a genetic variant affects an outcome by lying in the causal pathway between them.</a:t>
            </a:r>
          </a:p>
          <a:p>
            <a:pPr marL="171450" indent="-171450">
              <a:buFont typeface="Arial" panose="020B0604020202020204" pitchFamily="34" charset="0"/>
              <a:buChar char="•"/>
            </a:pPr>
            <a:r>
              <a:rPr lang="en-US" sz="1600" b="1" dirty="0"/>
              <a:t>Key Principle</a:t>
            </a:r>
          </a:p>
          <a:p>
            <a:pPr marL="628650" lvl="1" indent="-171450">
              <a:buFont typeface="Arial" panose="020B0604020202020204" pitchFamily="34" charset="0"/>
              <a:buChar char="•"/>
            </a:pPr>
            <a:r>
              <a:rPr lang="en-US" sz="1600" dirty="0"/>
              <a:t>Controlling for a mediator removes the indirect effect</a:t>
            </a:r>
          </a:p>
          <a:p>
            <a:pPr marL="171450" indent="-171450">
              <a:buFont typeface="Arial" panose="020B0604020202020204" pitchFamily="34" charset="0"/>
              <a:buChar char="•"/>
            </a:pPr>
            <a:r>
              <a:rPr lang="en-US" sz="1600" b="1" dirty="0"/>
              <a:t>When to Suspect Mediation</a:t>
            </a:r>
          </a:p>
          <a:p>
            <a:pPr marL="628650" lvl="1" indent="-171450">
              <a:buFont typeface="Arial" panose="020B0604020202020204" pitchFamily="34" charset="0"/>
              <a:buChar char="•"/>
            </a:pPr>
            <a:r>
              <a:rPr lang="en-US" sz="1600" dirty="0"/>
              <a:t>SNP significantly associated with both mediator and outcome</a:t>
            </a:r>
          </a:p>
          <a:p>
            <a:pPr marL="628650" lvl="1" indent="-171450">
              <a:buFont typeface="Arial" panose="020B0604020202020204" pitchFamily="34" charset="0"/>
              <a:buChar char="•"/>
            </a:pPr>
            <a:r>
              <a:rPr lang="en-US" sz="1600" dirty="0"/>
              <a:t>SNP effect on outcome reduces/disappears when controlling for mediator</a:t>
            </a:r>
          </a:p>
          <a:p>
            <a:pPr marL="628650" lvl="1" indent="-171450">
              <a:buFont typeface="Arial" panose="020B0604020202020204" pitchFamily="34" charset="0"/>
              <a:buChar char="•"/>
            </a:pPr>
            <a:r>
              <a:rPr lang="en-US" sz="1600" dirty="0"/>
              <a:t>Biologically plausible pathway exists</a:t>
            </a:r>
          </a:p>
          <a:p>
            <a:pPr marL="285750" indent="-285750">
              <a:buFont typeface="Arial" panose="020B0604020202020204" pitchFamily="34" charset="0"/>
              <a:buChar char="•"/>
            </a:pPr>
            <a:r>
              <a:rPr lang="en-US" sz="1600" b="1" dirty="0"/>
              <a:t>Common Examples</a:t>
            </a:r>
          </a:p>
          <a:p>
            <a:pPr marL="742950" lvl="1" indent="-285750">
              <a:buFont typeface="Arial" panose="020B0604020202020204" pitchFamily="34" charset="0"/>
              <a:buChar char="•"/>
            </a:pPr>
            <a:r>
              <a:rPr lang="en-US" sz="1600" dirty="0"/>
              <a:t>SNP → Gene Expression → Disease</a:t>
            </a:r>
          </a:p>
          <a:p>
            <a:pPr marL="742950" lvl="1" indent="-285750">
              <a:buFont typeface="Arial" panose="020B0604020202020204" pitchFamily="34" charset="0"/>
              <a:buChar char="•"/>
            </a:pPr>
            <a:r>
              <a:rPr lang="en-US" sz="1600" dirty="0"/>
              <a:t>SNP → Protein Levels → Trait</a:t>
            </a:r>
          </a:p>
          <a:p>
            <a:pPr marL="742950" lvl="1" indent="-285750">
              <a:buFont typeface="Arial" panose="020B0604020202020204" pitchFamily="34" charset="0"/>
              <a:buChar char="•"/>
            </a:pPr>
            <a:r>
              <a:rPr lang="en-US" sz="1600" dirty="0"/>
              <a:t>SNP → Metabolites → Phenotype</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7F5DD29-4B3D-8F94-E83B-6668EFBE9921}"/>
                  </a:ext>
                </a:extLst>
              </p:cNvPr>
              <p:cNvSpPr txBox="1"/>
              <p:nvPr/>
            </p:nvSpPr>
            <p:spPr>
              <a:xfrm>
                <a:off x="5290143" y="2058495"/>
                <a:ext cx="1567261" cy="307777"/>
              </a:xfrm>
              <a:prstGeom prst="rect">
                <a:avLst/>
              </a:prstGeom>
              <a:noFill/>
              <a:ln>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ea typeface="Cambria Math" panose="02040503050406030204" pitchFamily="18" charset="0"/>
                        </a:rPr>
                        <m:t>𝒃</m:t>
                      </m:r>
                    </m:oMath>
                  </m:oMathPara>
                </a14:m>
                <a:endParaRPr lang="en-US" sz="1400" b="1" dirty="0">
                  <a:solidFill>
                    <a:schemeClr val="accent5">
                      <a:lumMod val="50000"/>
                    </a:schemeClr>
                  </a:solidFill>
                </a:endParaRPr>
              </a:p>
            </p:txBody>
          </p:sp>
        </mc:Choice>
        <mc:Fallback xmlns="">
          <p:sp>
            <p:nvSpPr>
              <p:cNvPr id="40" name="TextBox 39">
                <a:extLst>
                  <a:ext uri="{FF2B5EF4-FFF2-40B4-BE49-F238E27FC236}">
                    <a16:creationId xmlns:a16="http://schemas.microsoft.com/office/drawing/2014/main" id="{77F5DD29-4B3D-8F94-E83B-6668EFBE9921}"/>
                  </a:ext>
                </a:extLst>
              </p:cNvPr>
              <p:cNvSpPr txBox="1">
                <a:spLocks noRot="1" noChangeAspect="1" noMove="1" noResize="1" noEditPoints="1" noAdjustHandles="1" noChangeArrowheads="1" noChangeShapeType="1" noTextEdit="1"/>
              </p:cNvSpPr>
              <p:nvPr/>
            </p:nvSpPr>
            <p:spPr>
              <a:xfrm>
                <a:off x="5290143" y="2058495"/>
                <a:ext cx="1567261" cy="307777"/>
              </a:xfrm>
              <a:prstGeom prst="rect">
                <a:avLst/>
              </a:prstGeom>
              <a:blipFill>
                <a:blip r:embed="rId2"/>
                <a:stretch>
                  <a:fillRect/>
                </a:stretch>
              </a:blipFill>
              <a:ln>
                <a:noFill/>
              </a:ln>
            </p:spPr>
            <p:txBody>
              <a:bodyPr/>
              <a:lstStyle/>
              <a:p>
                <a:r>
                  <a:rPr lang="en-US">
                    <a:noFill/>
                  </a:rPr>
                  <a:t> </a:t>
                </a:r>
              </a:p>
            </p:txBody>
          </p:sp>
        </mc:Fallback>
      </mc:AlternateContent>
      <p:sp>
        <p:nvSpPr>
          <p:cNvPr id="36" name="TextBox 35">
            <a:extLst>
              <a:ext uri="{FF2B5EF4-FFF2-40B4-BE49-F238E27FC236}">
                <a16:creationId xmlns:a16="http://schemas.microsoft.com/office/drawing/2014/main" id="{2C80ED7F-83C2-491C-CE5F-A06DD0DC6F5D}"/>
              </a:ext>
            </a:extLst>
          </p:cNvPr>
          <p:cNvSpPr txBox="1"/>
          <p:nvPr/>
        </p:nvSpPr>
        <p:spPr>
          <a:xfrm>
            <a:off x="2236950" y="2058495"/>
            <a:ext cx="1567261" cy="307777"/>
          </a:xfrm>
          <a:prstGeom prst="rect">
            <a:avLst/>
          </a:prstGeom>
          <a:noFill/>
          <a:ln>
            <a:noFill/>
          </a:ln>
        </p:spPr>
        <p:txBody>
          <a:bodyPr wrap="square" rtlCol="0">
            <a:spAutoFit/>
          </a:bodyPr>
          <a:lstStyle/>
          <a:p>
            <a:pPr algn="ctr"/>
            <a:r>
              <a:rPr lang="en-US" sz="1400" b="1" dirty="0">
                <a:solidFill>
                  <a:schemeClr val="accent5">
                    <a:lumMod val="50000"/>
                  </a:schemeClr>
                </a:solidFill>
              </a:rPr>
              <a:t>𝑎</a:t>
            </a:r>
          </a:p>
        </p:txBody>
      </p:sp>
      <p:cxnSp>
        <p:nvCxnSpPr>
          <p:cNvPr id="42" name="Elbow Connector 41">
            <a:extLst>
              <a:ext uri="{FF2B5EF4-FFF2-40B4-BE49-F238E27FC236}">
                <a16:creationId xmlns:a16="http://schemas.microsoft.com/office/drawing/2014/main" id="{97A2BCF6-B7D1-BD10-10D5-4B2CF7F5FD95}"/>
              </a:ext>
            </a:extLst>
          </p:cNvPr>
          <p:cNvCxnSpPr>
            <a:cxnSpLocks/>
            <a:endCxn id="7" idx="2"/>
          </p:cNvCxnSpPr>
          <p:nvPr/>
        </p:nvCxnSpPr>
        <p:spPr>
          <a:xfrm>
            <a:off x="1677440" y="2774899"/>
            <a:ext cx="5789120" cy="12700"/>
          </a:xfrm>
          <a:prstGeom prst="bentConnector4">
            <a:avLst>
              <a:gd name="adj1" fmla="val 111"/>
              <a:gd name="adj2" fmla="val 3403803"/>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2B0DA57-3627-FF45-3BC6-C268EBDDC2D9}"/>
                  </a:ext>
                </a:extLst>
              </p:cNvPr>
              <p:cNvSpPr txBox="1"/>
              <p:nvPr/>
            </p:nvSpPr>
            <p:spPr>
              <a:xfrm>
                <a:off x="1034322" y="3643623"/>
                <a:ext cx="7058028" cy="1477328"/>
              </a:xfrm>
              <a:prstGeom prst="rect">
                <a:avLst/>
              </a:prstGeom>
              <a:noFill/>
            </p:spPr>
            <p:txBody>
              <a:bodyPr wrap="square" rtlCol="0">
                <a:spAutoFit/>
              </a:bodyPr>
              <a:lstStyle/>
              <a:p>
                <a:pPr algn="ctr"/>
                <a:r>
                  <a:rPr lang="en-US" b="1" i="1" dirty="0"/>
                  <a:t>Total Effect = Direct Effect + Indirect Effect</a:t>
                </a:r>
              </a:p>
              <a:p>
                <a:pPr marL="285750" indent="-285750">
                  <a:buFont typeface="Arial" panose="020B0604020202020204" pitchFamily="34" charset="0"/>
                  <a:buChar char="•"/>
                </a:pPr>
                <a:r>
                  <a:rPr lang="en-US" dirty="0"/>
                  <a:t>Indirect Effect:</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a14:m>
                <a:r>
                  <a:rPr lang="en-US" dirty="0"/>
                  <a:t>, mediated pathway</a:t>
                </a:r>
              </a:p>
              <a:p>
                <a:pPr marL="285750" indent="-285750">
                  <a:buFont typeface="Arial" panose="020B0604020202020204" pitchFamily="34" charset="0"/>
                  <a:buChar char="•"/>
                </a:pPr>
                <a:r>
                  <a:rPr lang="en-US" dirty="0"/>
                  <a:t>To estimate direct effect, one should control for mediator.</a:t>
                </a:r>
              </a:p>
              <a:p>
                <a:pPr marL="285750" indent="-285750">
                  <a:buFont typeface="Arial" panose="020B0604020202020204" pitchFamily="34" charset="0"/>
                  <a:buChar char="•"/>
                </a:pPr>
                <a:r>
                  <a:rPr lang="en-US" dirty="0"/>
                  <a:t>To estimate total effect, one should not control for mediator.</a:t>
                </a:r>
              </a:p>
              <a:p>
                <a:endParaRPr lang="en-US" dirty="0"/>
              </a:p>
            </p:txBody>
          </p:sp>
        </mc:Choice>
        <mc:Fallback xmlns="">
          <p:sp>
            <p:nvSpPr>
              <p:cNvPr id="51" name="TextBox 50">
                <a:extLst>
                  <a:ext uri="{FF2B5EF4-FFF2-40B4-BE49-F238E27FC236}">
                    <a16:creationId xmlns:a16="http://schemas.microsoft.com/office/drawing/2014/main" id="{52B0DA57-3627-FF45-3BC6-C268EBDDC2D9}"/>
                  </a:ext>
                </a:extLst>
              </p:cNvPr>
              <p:cNvSpPr txBox="1">
                <a:spLocks noRot="1" noChangeAspect="1" noMove="1" noResize="1" noEditPoints="1" noAdjustHandles="1" noChangeArrowheads="1" noChangeShapeType="1" noTextEdit="1"/>
              </p:cNvSpPr>
              <p:nvPr/>
            </p:nvSpPr>
            <p:spPr>
              <a:xfrm>
                <a:off x="1034322" y="3643623"/>
                <a:ext cx="7058028" cy="1477328"/>
              </a:xfrm>
              <a:prstGeom prst="rect">
                <a:avLst/>
              </a:prstGeom>
              <a:blipFill>
                <a:blip r:embed="rId3"/>
                <a:stretch>
                  <a:fillRect l="-540" t="-2564"/>
                </a:stretch>
              </a:blipFill>
            </p:spPr>
            <p:txBody>
              <a:bodyPr/>
              <a:lstStyle/>
              <a:p>
                <a:r>
                  <a:rPr lang="en-US">
                    <a:noFill/>
                  </a:rPr>
                  <a:t> </a:t>
                </a:r>
              </a:p>
            </p:txBody>
          </p:sp>
        </mc:Fallback>
      </mc:AlternateContent>
    </p:spTree>
    <p:extLst>
      <p:ext uri="{BB962C8B-B14F-4D97-AF65-F5344CB8AC3E}">
        <p14:creationId xmlns:p14="http://schemas.microsoft.com/office/powerpoint/2010/main" val="2325201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11076-A07D-C2C5-1E31-8C52507B1834}"/>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3229B05F-C9AC-FF33-2642-7B9A581AB08C}"/>
              </a:ext>
            </a:extLst>
          </p:cNvPr>
          <p:cNvSpPr/>
          <p:nvPr/>
        </p:nvSpPr>
        <p:spPr>
          <a:xfrm>
            <a:off x="444381" y="5310449"/>
            <a:ext cx="8255238" cy="333418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6FB9744E-479A-A123-4C71-CAE1819F667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Fixed Effect</a:t>
            </a:r>
          </a:p>
        </p:txBody>
      </p:sp>
      <p:sp>
        <p:nvSpPr>
          <p:cNvPr id="3" name="TextBox 2">
            <a:extLst>
              <a:ext uri="{FF2B5EF4-FFF2-40B4-BE49-F238E27FC236}">
                <a16:creationId xmlns:a16="http://schemas.microsoft.com/office/drawing/2014/main" id="{CC31E9E5-4CDA-526D-C6CE-DBA12AF4A0ED}"/>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using weighted averaging techniques</a:t>
            </a:r>
          </a:p>
        </p:txBody>
      </p:sp>
      <p:sp>
        <p:nvSpPr>
          <p:cNvPr id="7" name="TextBox 6">
            <a:extLst>
              <a:ext uri="{FF2B5EF4-FFF2-40B4-BE49-F238E27FC236}">
                <a16:creationId xmlns:a16="http://schemas.microsoft.com/office/drawing/2014/main" id="{B6B0508B-7C6A-8098-14D1-BF555B432235}"/>
              </a:ext>
            </a:extLst>
          </p:cNvPr>
          <p:cNvSpPr txBox="1"/>
          <p:nvPr/>
        </p:nvSpPr>
        <p:spPr>
          <a:xfrm>
            <a:off x="5527599" y="5496821"/>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41CA7063-6F0C-EBBB-8E8B-BF0E04087C6D}"/>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E36AF18E-4C82-6619-5F7D-A58C5821D2CF}"/>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4797624-FAE7-239B-5D0D-5968FAA426C5}"/>
                  </a:ext>
                </a:extLst>
              </p:cNvPr>
              <p:cNvSpPr txBox="1"/>
              <p:nvPr/>
            </p:nvSpPr>
            <p:spPr>
              <a:xfrm>
                <a:off x="4146037" y="6052524"/>
                <a:ext cx="4045565" cy="2043957"/>
              </a:xfrm>
              <a:prstGeom prst="rect">
                <a:avLst/>
              </a:prstGeom>
              <a:noFill/>
            </p:spPr>
            <p:txBody>
              <a:bodyPr wrap="square" rtlCol="0">
                <a:spAutoFit/>
              </a:bodyPr>
              <a:lstStyle/>
              <a:p>
                <a:pPr marL="285750" indent="-285750">
                  <a:buFont typeface="Arial" panose="020B0604020202020204" pitchFamily="34" charset="0"/>
                  <a:buChar char="•"/>
                </a:pPr>
                <a:r>
                  <a:rPr lang="en-US" sz="1600" dirty="0"/>
                  <a:t>Equivalent to merging individuals from two studies together</a:t>
                </a:r>
                <a:endParaRPr lang="en-US" sz="16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nary>
                          <m:naryPr>
                            <m:chr m:val="∑"/>
                            <m:limLoc m:val="subSup"/>
                            <m:supHide m:val="on"/>
                            <m:ctrlPr>
                              <a:rPr lang="en-US" sz="1600" b="0" i="1" smtClean="0">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sSub>
                              <m:sSubPr>
                                <m:ctrlPr>
                                  <a:rPr lang="en-US" sz="1600" b="0" i="1" smtClean="0">
                                    <a:latin typeface="Cambria Math" panose="02040503050406030204" pitchFamily="18" charset="0"/>
                                    <a:ea typeface="Cambria Math" panose="02040503050406030204" pitchFamily="18" charset="0"/>
                                  </a:rPr>
                                </m:ctrlPr>
                              </m:sSubPr>
                              <m:e>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b="0" i="1" smtClean="0">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600" i="1">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e>
                        </m:nary>
                      </m:den>
                    </m:f>
                  </m:oMath>
                </a14:m>
                <a:endParaRPr lang="en-US" sz="1600" dirty="0"/>
              </a:p>
              <a:p>
                <a:pPr marL="285750" indent="-285750">
                  <a:buFont typeface="Arial" panose="020B0604020202020204" pitchFamily="34" charset="0"/>
                  <a:buChar char="•"/>
                </a:pP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oMath>
                </a14:m>
                <a:r>
                  <a:rPr lang="en-US" sz="1600" dirty="0"/>
                  <a:t> is the weight for study </a:t>
                </a:r>
                <a14:m>
                  <m:oMath xmlns:m="http://schemas.openxmlformats.org/officeDocument/2006/math">
                    <m:r>
                      <a:rPr lang="en-US" sz="1600" b="0" i="1" smtClean="0">
                        <a:latin typeface="Cambria Math" panose="02040503050406030204" pitchFamily="18" charset="0"/>
                        <a:ea typeface="Cambria Math" panose="02040503050406030204" pitchFamily="18" charset="0"/>
                      </a:rPr>
                      <m:t>𝑘</m:t>
                    </m:r>
                  </m:oMath>
                </a14:m>
                <a:r>
                  <a:rPr lang="en-US" sz="1600" dirty="0"/>
                  <a:t>, for example, Inverse Variance Weighting:</a:t>
                </a:r>
              </a:p>
              <a:p>
                <a:pPr lvl="1"/>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𝑆𝐸</m:t>
                              </m:r>
                            </m:e>
                            <m:sub>
                              <m:r>
                                <a:rPr lang="en-US" sz="1600" b="0" i="1" smtClean="0">
                                  <a:latin typeface="Cambria Math" panose="02040503050406030204" pitchFamily="18" charset="0"/>
                                  <a:ea typeface="Cambria Math" panose="02040503050406030204" pitchFamily="18" charset="0"/>
                                </a:rPr>
                                <m:t>𝑘</m:t>
                              </m:r>
                            </m:sub>
                            <m:sup>
                              <m:r>
                                <a:rPr lang="en-US" sz="1600" b="0" i="1" smtClean="0">
                                  <a:latin typeface="Cambria Math" panose="02040503050406030204" pitchFamily="18" charset="0"/>
                                  <a:ea typeface="Cambria Math" panose="02040503050406030204" pitchFamily="18" charset="0"/>
                                </a:rPr>
                                <m:t>2</m:t>
                              </m:r>
                            </m:sup>
                          </m:sSubSup>
                        </m:den>
                      </m:f>
                    </m:oMath>
                  </m:oMathPara>
                </a14:m>
                <a:endParaRPr lang="en-US" sz="1600" dirty="0"/>
              </a:p>
            </p:txBody>
          </p:sp>
        </mc:Choice>
        <mc:Fallback xmlns="">
          <p:sp>
            <p:nvSpPr>
              <p:cNvPr id="27" name="TextBox 26">
                <a:extLst>
                  <a:ext uri="{FF2B5EF4-FFF2-40B4-BE49-F238E27FC236}">
                    <a16:creationId xmlns:a16="http://schemas.microsoft.com/office/drawing/2014/main" id="{F4797624-FAE7-239B-5D0D-5968FAA426C5}"/>
                  </a:ext>
                </a:extLst>
              </p:cNvPr>
              <p:cNvSpPr txBox="1">
                <a:spLocks noRot="1" noChangeAspect="1" noMove="1" noResize="1" noEditPoints="1" noAdjustHandles="1" noChangeArrowheads="1" noChangeShapeType="1" noTextEdit="1"/>
              </p:cNvSpPr>
              <p:nvPr/>
            </p:nvSpPr>
            <p:spPr>
              <a:xfrm>
                <a:off x="4146037" y="6052524"/>
                <a:ext cx="4045565" cy="2043957"/>
              </a:xfrm>
              <a:prstGeom prst="rect">
                <a:avLst/>
              </a:prstGeom>
              <a:blipFill>
                <a:blip r:embed="rId2"/>
                <a:stretch>
                  <a:fillRect l="-625" t="-617" r="-938"/>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C1242487-28BB-3B4B-5331-C8474C26A768}"/>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C195D6B1-613E-D35C-8A4C-FEFC84660A49}"/>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p:sp>
        <p:nvSpPr>
          <p:cNvPr id="22" name="Oval 21">
            <a:extLst>
              <a:ext uri="{FF2B5EF4-FFF2-40B4-BE49-F238E27FC236}">
                <a16:creationId xmlns:a16="http://schemas.microsoft.com/office/drawing/2014/main" id="{BBAA2D6F-2960-AA45-6692-E7B07A3712BC}"/>
              </a:ext>
            </a:extLst>
          </p:cNvPr>
          <p:cNvSpPr/>
          <p:nvPr/>
        </p:nvSpPr>
        <p:spPr>
          <a:xfrm>
            <a:off x="1451720" y="5506331"/>
            <a:ext cx="2286000" cy="22860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Equivalent to:</a:t>
            </a:r>
          </a:p>
          <a:p>
            <a:pPr algn="ctr"/>
            <a:r>
              <a:rPr lang="en-US" sz="1400" b="1" dirty="0"/>
              <a:t>Merged set</a:t>
            </a:r>
          </a:p>
          <a:p>
            <a:pPr algn="ctr"/>
            <a:r>
              <a:rPr lang="en-US" sz="1100" dirty="0"/>
              <a:t>N=13,000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EAEA480-7153-B723-54DB-524A4FC5BAA9}"/>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FEAEA480-7153-B723-54DB-524A4FC5BAA9}"/>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36B1B7B-0A43-1212-4F67-82EB7CDAA42B}"/>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836B1B7B-0A43-1212-4F67-82EB7CDAA42B}"/>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9C8C39C-B495-87FE-7CBF-9EEF52FB305F}"/>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260A497-BFB4-2B00-1925-84877D231AAB}"/>
                  </a:ext>
                </a:extLst>
              </p:cNvPr>
              <p:cNvSpPr txBox="1"/>
              <p:nvPr/>
            </p:nvSpPr>
            <p:spPr>
              <a:xfrm>
                <a:off x="3791313" y="2991280"/>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A260A497-BFB4-2B00-1925-84877D231AAB}"/>
                  </a:ext>
                </a:extLst>
              </p:cNvPr>
              <p:cNvSpPr txBox="1">
                <a:spLocks noRot="1" noChangeAspect="1" noMove="1" noResize="1" noEditPoints="1" noAdjustHandles="1" noChangeArrowheads="1" noChangeShapeType="1" noTextEdit="1"/>
              </p:cNvSpPr>
              <p:nvPr/>
            </p:nvSpPr>
            <p:spPr>
              <a:xfrm>
                <a:off x="3791313" y="2991280"/>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6F9EC36-EEDF-8063-F642-39781DBFCB75}"/>
                  </a:ext>
                </a:extLst>
              </p:cNvPr>
              <p:cNvSpPr txBox="1"/>
              <p:nvPr/>
            </p:nvSpPr>
            <p:spPr>
              <a:xfrm>
                <a:off x="4302246" y="3619871"/>
                <a:ext cx="3515314" cy="1077218"/>
              </a:xfrm>
              <a:prstGeom prst="rect">
                <a:avLst/>
              </a:prstGeom>
              <a:noFill/>
            </p:spPr>
            <p:txBody>
              <a:bodyPr wrap="square" rtlCol="0">
                <a:spAutoFit/>
              </a:bodyPr>
              <a:lstStyle/>
              <a:p>
                <a:r>
                  <a:rPr lang="en-US" sz="1600" dirty="0"/>
                  <a:t>Since this is a fixed effect model, the underlying true </a:t>
                </a:r>
                <a14:m>
                  <m:oMath xmlns:m="http://schemas.openxmlformats.org/officeDocument/2006/math">
                    <m:r>
                      <a:rPr lang="en-US" sz="1600" i="1" smtClean="0">
                        <a:latin typeface="Cambria Math" panose="02040503050406030204" pitchFamily="18" charset="0"/>
                        <a:ea typeface="Cambria Math" panose="02040503050406030204" pitchFamily="18" charset="0"/>
                      </a:rPr>
                      <m:t>𝛽</m:t>
                    </m:r>
                  </m:oMath>
                </a14:m>
                <a:r>
                  <a:rPr lang="en-US" sz="1600" dirty="0"/>
                  <a:t> is a fixed value, i.e.,</a:t>
                </a:r>
              </a:p>
              <a:p>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oMath>
                </a14:m>
                <a:r>
                  <a:rPr lang="en-US" sz="1600" dirty="0"/>
                  <a:t> should be fixed effect instead of a random effect.</a:t>
                </a:r>
              </a:p>
            </p:txBody>
          </p:sp>
        </mc:Choice>
        <mc:Fallback xmlns="">
          <p:sp>
            <p:nvSpPr>
              <p:cNvPr id="42" name="TextBox 41">
                <a:extLst>
                  <a:ext uri="{FF2B5EF4-FFF2-40B4-BE49-F238E27FC236}">
                    <a16:creationId xmlns:a16="http://schemas.microsoft.com/office/drawing/2014/main" id="{16F9EC36-EEDF-8063-F642-39781DBFCB75}"/>
                  </a:ext>
                </a:extLst>
              </p:cNvPr>
              <p:cNvSpPr txBox="1">
                <a:spLocks noRot="1" noChangeAspect="1" noMove="1" noResize="1" noEditPoints="1" noAdjustHandles="1" noChangeArrowheads="1" noChangeShapeType="1" noTextEdit="1"/>
              </p:cNvSpPr>
              <p:nvPr/>
            </p:nvSpPr>
            <p:spPr>
              <a:xfrm>
                <a:off x="4302246" y="3619871"/>
                <a:ext cx="3515314" cy="1077218"/>
              </a:xfrm>
              <a:prstGeom prst="rect">
                <a:avLst/>
              </a:prstGeom>
              <a:blipFill>
                <a:blip r:embed="rId6"/>
                <a:stretch>
                  <a:fillRect l="-719" t="-2326" r="-360" b="-58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8302A0B-6EF8-0CAE-CA3E-7F423B39145F}"/>
              </a:ext>
            </a:extLst>
          </p:cNvPr>
          <p:cNvPicPr>
            <a:picLocks noChangeAspect="1"/>
          </p:cNvPicPr>
          <p:nvPr/>
        </p:nvPicPr>
        <p:blipFill>
          <a:blip r:embed="rId7"/>
          <a:stretch>
            <a:fillRect/>
          </a:stretch>
        </p:blipFill>
        <p:spPr>
          <a:xfrm>
            <a:off x="804504" y="2957989"/>
            <a:ext cx="3048001" cy="2286001"/>
          </a:xfrm>
          <a:prstGeom prst="rect">
            <a:avLst/>
          </a:prstGeom>
        </p:spPr>
      </p:pic>
    </p:spTree>
    <p:extLst>
      <p:ext uri="{BB962C8B-B14F-4D97-AF65-F5344CB8AC3E}">
        <p14:creationId xmlns:p14="http://schemas.microsoft.com/office/powerpoint/2010/main" val="211749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6615B-4A41-6B3D-DA90-1E1825663450}"/>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5F22A839-6D38-6BE0-2C8D-3F651003202C}"/>
              </a:ext>
            </a:extLst>
          </p:cNvPr>
          <p:cNvSpPr/>
          <p:nvPr/>
        </p:nvSpPr>
        <p:spPr>
          <a:xfrm>
            <a:off x="444381" y="5310449"/>
            <a:ext cx="8255238" cy="361341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3D91CF4C-181E-D215-F4BF-704EF475301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Random Effect </a:t>
            </a:r>
          </a:p>
        </p:txBody>
      </p:sp>
      <p:sp>
        <p:nvSpPr>
          <p:cNvPr id="3" name="TextBox 2">
            <a:extLst>
              <a:ext uri="{FF2B5EF4-FFF2-40B4-BE49-F238E27FC236}">
                <a16:creationId xmlns:a16="http://schemas.microsoft.com/office/drawing/2014/main" id="{CE01E09F-7054-F5EF-B5E2-4D30F8C3B057}"/>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assuming the true effect is random</a:t>
            </a:r>
          </a:p>
        </p:txBody>
      </p:sp>
      <p:sp>
        <p:nvSpPr>
          <p:cNvPr id="7" name="TextBox 6">
            <a:extLst>
              <a:ext uri="{FF2B5EF4-FFF2-40B4-BE49-F238E27FC236}">
                <a16:creationId xmlns:a16="http://schemas.microsoft.com/office/drawing/2014/main" id="{A067B397-C6B0-C07C-4F83-376AB84FFD97}"/>
              </a:ext>
            </a:extLst>
          </p:cNvPr>
          <p:cNvSpPr txBox="1"/>
          <p:nvPr/>
        </p:nvSpPr>
        <p:spPr>
          <a:xfrm>
            <a:off x="3889973" y="5458120"/>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0CFACDAF-3FB8-35FC-37B7-C25DE5AD4848}"/>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A83B92F-6F2B-5CCE-AD05-7077546B05C2}"/>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1AA7E26-FBEE-38C9-D195-8D1BA6E4B693}"/>
                  </a:ext>
                </a:extLst>
              </p:cNvPr>
              <p:cNvSpPr txBox="1"/>
              <p:nvPr/>
            </p:nvSpPr>
            <p:spPr>
              <a:xfrm>
                <a:off x="697819" y="5747728"/>
                <a:ext cx="7493783" cy="90916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acc>
                      <m:accPr>
                        <m:chr m:val="̂"/>
                        <m:ctrlPr>
                          <a:rPr lang="en-US" sz="1400" i="1" smtClean="0">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nary>
                          <m:naryPr>
                            <m:chr m:val="∑"/>
                            <m:limLoc m:val="subSup"/>
                            <m:supHide m:val="on"/>
                            <m:ctrlPr>
                              <a:rPr lang="en-US" sz="1400" i="1">
                                <a:latin typeface="Cambria Math" panose="02040503050406030204" pitchFamily="18" charset="0"/>
                                <a:ea typeface="Cambria Math" panose="02040503050406030204" pitchFamily="18" charset="0"/>
                              </a:rPr>
                            </m:ctrlPr>
                          </m:naryPr>
                          <m:sub>
                            <m:r>
                              <m:rPr>
                                <m:brk m:alnAt="9"/>
                              </m:rPr>
                              <a:rPr lang="en-US" sz="1400" i="1">
                                <a:latin typeface="Cambria Math" panose="02040503050406030204" pitchFamily="18" charset="0"/>
                                <a:ea typeface="Cambria Math" panose="02040503050406030204" pitchFamily="18" charset="0"/>
                              </a:rPr>
                              <m:t>𝑘</m:t>
                            </m:r>
                          </m:sub>
                          <m:sup/>
                          <m:e>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𝑘</m:t>
                                </m:r>
                              </m:sub>
                              <m:sup>
                                <m:r>
                                  <a:rPr lang="en-US" sz="1400" b="0" i="1" smtClean="0">
                                    <a:latin typeface="Cambria Math" panose="02040503050406030204" pitchFamily="18" charset="0"/>
                                    <a:ea typeface="Cambria Math" panose="02040503050406030204" pitchFamily="18" charset="0"/>
                                  </a:rPr>
                                  <m:t>∗</m:t>
                                </m:r>
                              </m:sup>
                            </m:sSubSup>
                            <m:sSub>
                              <m:sSubPr>
                                <m:ctrlPr>
                                  <a:rPr lang="en-US" sz="1400" i="1">
                                    <a:latin typeface="Cambria Math" panose="02040503050406030204" pitchFamily="18" charset="0"/>
                                    <a:ea typeface="Cambria Math" panose="02040503050406030204" pitchFamily="18" charset="0"/>
                                  </a:rPr>
                                </m:ctrlPr>
                              </m:sSubPr>
                              <m:e>
                                <m:acc>
                                  <m:accPr>
                                    <m:chr m:val="̂"/>
                                    <m:ctrlPr>
                                      <a:rPr lang="en-US" sz="1400" i="1">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e>
                              <m:sub>
                                <m:r>
                                  <a:rPr lang="en-US" sz="1400" i="1">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400" i="1">
                                <a:latin typeface="Cambria Math" panose="02040503050406030204" pitchFamily="18" charset="0"/>
                                <a:ea typeface="Cambria Math" panose="02040503050406030204" pitchFamily="18" charset="0"/>
                              </a:rPr>
                            </m:ctrlPr>
                          </m:naryPr>
                          <m:sub>
                            <m:r>
                              <m:rPr>
                                <m:brk m:alnAt="9"/>
                              </m:rPr>
                              <a:rPr lang="en-US" sz="1400" i="1">
                                <a:latin typeface="Cambria Math" panose="02040503050406030204" pitchFamily="18" charset="0"/>
                                <a:ea typeface="Cambria Math" panose="02040503050406030204" pitchFamily="18" charset="0"/>
                              </a:rPr>
                              <m:t>𝑘</m:t>
                            </m:r>
                          </m:sub>
                          <m:sup/>
                          <m:e>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e>
                        </m:nary>
                      </m:den>
                    </m:f>
                  </m:oMath>
                </a14:m>
                <a:r>
                  <a:rPr lang="en-US" sz="1400" dirty="0"/>
                  <a:t>, where</a:t>
                </a:r>
                <a:r>
                  <a:rPr lang="en-US" sz="1400" i="1"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𝑆𝐸</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2</m:t>
                            </m:r>
                          </m:sup>
                        </m:sSubSup>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𝜏</m:t>
                            </m:r>
                          </m:e>
                          <m:sup>
                            <m:r>
                              <a:rPr lang="en-US" sz="1400" i="1">
                                <a:latin typeface="Cambria Math" panose="02040503050406030204" pitchFamily="18" charset="0"/>
                                <a:ea typeface="Cambria Math" panose="02040503050406030204" pitchFamily="18" charset="0"/>
                              </a:rPr>
                              <m:t>2</m:t>
                            </m:r>
                          </m:sup>
                        </m:sSup>
                      </m:den>
                    </m:f>
                  </m:oMath>
                </a14:m>
                <a:endParaRPr lang="en-US" sz="140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Sup>
                      <m:sSubSupPr>
                        <m:ctrlPr>
                          <a:rPr lang="en-US" sz="140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oMath>
                </a14:m>
                <a:r>
                  <a:rPr lang="en-US" sz="1400" i="1" dirty="0">
                    <a:latin typeface="Cambria Math" panose="02040503050406030204" pitchFamily="18" charset="0"/>
                    <a:ea typeface="Cambria Math" panose="02040503050406030204" pitchFamily="18" charset="0"/>
                  </a:rPr>
                  <a:t> </a:t>
                </a:r>
                <a:r>
                  <a:rPr lang="en-US" sz="1400" dirty="0"/>
                  <a:t>is the random-effects weight for the </a:t>
                </a:r>
                <a14:m>
                  <m:oMath xmlns:m="http://schemas.openxmlformats.org/officeDocument/2006/math">
                    <m:r>
                      <a:rPr lang="en-US" sz="1400" i="1">
                        <a:latin typeface="Cambria Math" panose="02040503050406030204" pitchFamily="18" charset="0"/>
                        <a:ea typeface="Cambria Math" panose="02040503050406030204" pitchFamily="18" charset="0"/>
                      </a:rPr>
                      <m:t>𝑘</m:t>
                    </m:r>
                  </m:oMath>
                </a14:m>
                <a:r>
                  <a:rPr lang="en-US" sz="1400" dirty="0"/>
                  <a:t>-</a:t>
                </a:r>
                <a:r>
                  <a:rPr lang="en-US" sz="1400" dirty="0" err="1"/>
                  <a:t>th</a:t>
                </a:r>
                <a:r>
                  <a:rPr lang="en-US" sz="1400" dirty="0"/>
                  <a:t> study</a:t>
                </a:r>
                <a:endParaRPr lang="en-US" sz="140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p>
                      <m:sSupPr>
                        <m:ctrlPr>
                          <a:rPr lang="en-US" sz="1400" i="1" smtClean="0">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𝜏</m:t>
                        </m:r>
                      </m:e>
                      <m:sup>
                        <m:r>
                          <a:rPr lang="en-US" sz="1400" i="1">
                            <a:latin typeface="Cambria Math" panose="02040503050406030204" pitchFamily="18" charset="0"/>
                            <a:ea typeface="Cambria Math" panose="02040503050406030204" pitchFamily="18" charset="0"/>
                          </a:rPr>
                          <m:t>2</m:t>
                        </m:r>
                      </m:sup>
                    </m:sSup>
                  </m:oMath>
                </a14:m>
                <a:r>
                  <a:rPr lang="en-US" sz="1400" dirty="0"/>
                  <a:t> is the between-study variance (heterogeneity)</a:t>
                </a:r>
              </a:p>
            </p:txBody>
          </p:sp>
        </mc:Choice>
        <mc:Fallback xmlns="">
          <p:sp>
            <p:nvSpPr>
              <p:cNvPr id="27" name="TextBox 26">
                <a:extLst>
                  <a:ext uri="{FF2B5EF4-FFF2-40B4-BE49-F238E27FC236}">
                    <a16:creationId xmlns:a16="http://schemas.microsoft.com/office/drawing/2014/main" id="{E1AA7E26-FBEE-38C9-D195-8D1BA6E4B693}"/>
                  </a:ext>
                </a:extLst>
              </p:cNvPr>
              <p:cNvSpPr txBox="1">
                <a:spLocks noRot="1" noChangeAspect="1" noMove="1" noResize="1" noEditPoints="1" noAdjustHandles="1" noChangeArrowheads="1" noChangeShapeType="1" noTextEdit="1"/>
              </p:cNvSpPr>
              <p:nvPr/>
            </p:nvSpPr>
            <p:spPr>
              <a:xfrm>
                <a:off x="697819" y="5747728"/>
                <a:ext cx="7493783" cy="909160"/>
              </a:xfrm>
              <a:prstGeom prst="rect">
                <a:avLst/>
              </a:prstGeom>
              <a:blipFill>
                <a:blip r:embed="rId2"/>
                <a:stretch>
                  <a:fillRect l="-169" t="-19178" b="-5479"/>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0FB8FEF9-6729-43FA-36CA-10BFC7586C15}"/>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F39514DD-D7D6-C288-1E92-AF3E641F2AE5}"/>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E467781-50DF-FD34-A9BD-5C3EABD210B0}"/>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AE467781-50DF-FD34-A9BD-5C3EABD210B0}"/>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768A74F-7F1E-6189-1346-56C105F3F4DF}"/>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B768A74F-7F1E-6189-1346-56C105F3F4DF}"/>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D2B334B-41D8-32BD-739B-928C7AF593CC}"/>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FAA82E3-DAAF-19DE-E4DB-E78AFC8AA65B}"/>
                  </a:ext>
                </a:extLst>
              </p:cNvPr>
              <p:cNvSpPr txBox="1"/>
              <p:nvPr/>
            </p:nvSpPr>
            <p:spPr>
              <a:xfrm>
                <a:off x="4483362" y="3057867"/>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EFAA82E3-DAAF-19DE-E4DB-E78AFC8AA65B}"/>
                  </a:ext>
                </a:extLst>
              </p:cNvPr>
              <p:cNvSpPr txBox="1">
                <a:spLocks noRot="1" noChangeAspect="1" noMove="1" noResize="1" noEditPoints="1" noAdjustHandles="1" noChangeArrowheads="1" noChangeShapeType="1" noTextEdit="1"/>
              </p:cNvSpPr>
              <p:nvPr/>
            </p:nvSpPr>
            <p:spPr>
              <a:xfrm>
                <a:off x="4483362" y="3057867"/>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9A0D76A-BDA6-297E-F553-2519EDECBCB5}"/>
                  </a:ext>
                </a:extLst>
              </p:cNvPr>
              <p:cNvSpPr txBox="1"/>
              <p:nvPr/>
            </p:nvSpPr>
            <p:spPr>
              <a:xfrm>
                <a:off x="4963699" y="3610311"/>
                <a:ext cx="3515314" cy="1328312"/>
              </a:xfrm>
              <a:prstGeom prst="rect">
                <a:avLst/>
              </a:prstGeom>
              <a:noFill/>
            </p:spPr>
            <p:txBody>
              <a:bodyPr wrap="square" rtlCol="0">
                <a:spAutoFit/>
              </a:bodyPr>
              <a:lstStyle/>
              <a:p>
                <a:pPr algn="just"/>
                <a:r>
                  <a:rPr lang="en-US" sz="1600" dirty="0"/>
                  <a:t>Since this is a random effect model, the underlying true </a:t>
                </a:r>
                <a14:m>
                  <m:oMath xmlns:m="http://schemas.openxmlformats.org/officeDocument/2006/math">
                    <m:r>
                      <a:rPr lang="en-US" sz="1600" i="1">
                        <a:latin typeface="Cambria Math" panose="02040503050406030204" pitchFamily="18" charset="0"/>
                        <a:ea typeface="Cambria Math" panose="02040503050406030204" pitchFamily="18" charset="0"/>
                      </a:rPr>
                      <m:t>𝛽</m:t>
                    </m:r>
                  </m:oMath>
                </a14:m>
                <a:r>
                  <a:rPr lang="en-US" sz="1600" dirty="0"/>
                  <a:t> is NOT a fixed value, and comes from a distribution, i.e.,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β</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𝑁</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0</m:t>
                            </m:r>
                          </m:sub>
                        </m:sSub>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ea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ea typeface="Cambria Math" panose="02040503050406030204" pitchFamily="18" charset="0"/>
                              </a:rPr>
                              <m:t>0</m:t>
                            </m:r>
                          </m:sub>
                          <m:sup>
                            <m:r>
                              <a:rPr lang="en-US" sz="1600" i="1">
                                <a:latin typeface="Cambria Math" panose="02040503050406030204" pitchFamily="18" charset="0"/>
                                <a:ea typeface="Cambria Math" panose="02040503050406030204" pitchFamily="18" charset="0"/>
                              </a:rPr>
                              <m:t>2</m:t>
                            </m:r>
                          </m:sup>
                        </m:sSubSup>
                      </m:e>
                    </m:d>
                  </m:oMath>
                </a14:m>
                <a:r>
                  <a:rPr lang="en-US" sz="1600" i="1" dirty="0">
                    <a:latin typeface="Cambria Math" panose="02040503050406030204" pitchFamily="18" charset="0"/>
                    <a:ea typeface="Cambria Math" panose="02040503050406030204" pitchFamily="18" charset="0"/>
                  </a:rPr>
                  <a:t>. </a:t>
                </a:r>
                <a:r>
                  <a:rPr lang="en-US" sz="1600" dirty="0"/>
                  <a:t>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2</m:t>
                        </m:r>
                      </m:sub>
                    </m:sSub>
                  </m:oMath>
                </a14:m>
                <a:r>
                  <a:rPr lang="en-US" sz="1600" dirty="0"/>
                  <a:t> both comes from this distribution.</a:t>
                </a:r>
              </a:p>
            </p:txBody>
          </p:sp>
        </mc:Choice>
        <mc:Fallback xmlns="">
          <p:sp>
            <p:nvSpPr>
              <p:cNvPr id="42" name="TextBox 41">
                <a:extLst>
                  <a:ext uri="{FF2B5EF4-FFF2-40B4-BE49-F238E27FC236}">
                    <a16:creationId xmlns:a16="http://schemas.microsoft.com/office/drawing/2014/main" id="{E9A0D76A-BDA6-297E-F553-2519EDECBCB5}"/>
                  </a:ext>
                </a:extLst>
              </p:cNvPr>
              <p:cNvSpPr txBox="1">
                <a:spLocks noRot="1" noChangeAspect="1" noMove="1" noResize="1" noEditPoints="1" noAdjustHandles="1" noChangeArrowheads="1" noChangeShapeType="1" noTextEdit="1"/>
              </p:cNvSpPr>
              <p:nvPr/>
            </p:nvSpPr>
            <p:spPr>
              <a:xfrm>
                <a:off x="4963699" y="3610311"/>
                <a:ext cx="3515314" cy="1328312"/>
              </a:xfrm>
              <a:prstGeom prst="rect">
                <a:avLst/>
              </a:prstGeom>
              <a:blipFill>
                <a:blip r:embed="rId6"/>
                <a:stretch>
                  <a:fillRect l="-719" t="-1905" r="-1079" b="-476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3EF70A8-A5F0-3773-1BF9-164D44DBD676}"/>
              </a:ext>
            </a:extLst>
          </p:cNvPr>
          <p:cNvPicPr>
            <a:picLocks noChangeAspect="1"/>
          </p:cNvPicPr>
          <p:nvPr/>
        </p:nvPicPr>
        <p:blipFill>
          <a:blip r:embed="rId7"/>
          <a:stretch>
            <a:fillRect/>
          </a:stretch>
        </p:blipFill>
        <p:spPr>
          <a:xfrm>
            <a:off x="697819" y="2878260"/>
            <a:ext cx="3973515" cy="2384109"/>
          </a:xfrm>
          <a:prstGeom prst="rect">
            <a:avLst/>
          </a:prstGeom>
        </p:spPr>
      </p:pic>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370840">
                    <a:tc>
                      <a:txBody>
                        <a:bodyPr/>
                        <a:lstStyle/>
                        <a:p>
                          <a:pPr algn="ctr"/>
                          <a:r>
                            <a:rPr lang="en-US" sz="1100" b="1" dirty="0"/>
                            <a:t>Weight Formula</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ea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𝑤</m:t>
                                    </m:r>
                                  </m:e>
                                  <m:sub>
                                    <m:r>
                                      <a:rPr lang="en-US" sz="1100" b="0" i="1" smtClean="0">
                                        <a:latin typeface="Cambria Math" panose="02040503050406030204" pitchFamily="18" charset="0"/>
                                        <a:ea typeface="Cambria Math" panose="02040503050406030204" pitchFamily="18" charset="0"/>
                                      </a:rPr>
                                      <m:t>𝑘</m:t>
                                    </m:r>
                                  </m:sub>
                                </m:sSub>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b="0" i="1" smtClean="0">
                                        <a:latin typeface="Cambria Math" panose="02040503050406030204" pitchFamily="18" charset="0"/>
                                        <a:ea typeface="Cambria Math" panose="02040503050406030204" pitchFamily="18" charset="0"/>
                                      </a:rPr>
                                      <m:t>1</m:t>
                                    </m:r>
                                  </m:num>
                                  <m:den>
                                    <m:sSubSup>
                                      <m:sSubSupPr>
                                        <m:ctrlPr>
                                          <a:rPr lang="en-US" sz="1100" b="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𝑆𝐸</m:t>
                                        </m:r>
                                      </m:e>
                                      <m:sub>
                                        <m:r>
                                          <a:rPr lang="en-US" sz="1100" b="0" i="1" smtClean="0">
                                            <a:latin typeface="Cambria Math" panose="02040503050406030204" pitchFamily="18" charset="0"/>
                                            <a:ea typeface="Cambria Math" panose="02040503050406030204" pitchFamily="18" charset="0"/>
                                          </a:rPr>
                                          <m:t>𝑘</m:t>
                                        </m:r>
                                      </m:sub>
                                      <m:sup>
                                        <m:r>
                                          <a:rPr lang="en-US" sz="1100" b="0" i="1" smtClean="0">
                                            <a:latin typeface="Cambria Math" panose="02040503050406030204" pitchFamily="18" charset="0"/>
                                            <a:ea typeface="Cambria Math" panose="02040503050406030204" pitchFamily="18" charset="0"/>
                                          </a:rPr>
                                          <m:t>2</m:t>
                                        </m:r>
                                      </m:sup>
                                    </m:sSubSup>
                                  </m:den>
                                </m:f>
                              </m:oMath>
                            </m:oMathPara>
                          </a14:m>
                          <a:endParaRPr lang="en-US" sz="1100" dirty="0"/>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𝑤</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m:t>
                                    </m:r>
                                  </m:sup>
                                </m:sSubSup>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i="1">
                                        <a:latin typeface="Cambria Math" panose="02040503050406030204" pitchFamily="18" charset="0"/>
                                        <a:ea typeface="Cambria Math" panose="02040503050406030204" pitchFamily="18" charset="0"/>
                                      </a:rPr>
                                      <m:t>1</m:t>
                                    </m:r>
                                  </m:num>
                                  <m:den>
                                    <m:sSubSup>
                                      <m:sSubSupPr>
                                        <m:ctrlPr>
                                          <a:rPr lang="en-US" sz="1100" i="1">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𝑆𝐸</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m:t>
                                    </m:r>
                                    <m:sSup>
                                      <m:sSupPr>
                                        <m:ctrlPr>
                                          <a:rPr lang="en-US" sz="1100" i="1">
                                            <a:latin typeface="Cambria Math" panose="02040503050406030204" pitchFamily="18" charset="0"/>
                                            <a:ea typeface="Cambria Math" panose="02040503050406030204" pitchFamily="18" charset="0"/>
                                          </a:rPr>
                                        </m:ctrlPr>
                                      </m:sSupPr>
                                      <m:e>
                                        <m:r>
                                          <a:rPr lang="en-US" sz="1100" i="1">
                                            <a:latin typeface="Cambria Math" panose="02040503050406030204" pitchFamily="18" charset="0"/>
                                            <a:ea typeface="Cambria Math" panose="02040503050406030204" pitchFamily="18" charset="0"/>
                                          </a:rPr>
                                          <m:t>𝜏</m:t>
                                        </m:r>
                                      </m:e>
                                      <m:sup>
                                        <m:r>
                                          <a:rPr lang="en-US" sz="1100" i="1">
                                            <a:latin typeface="Cambria Math" panose="02040503050406030204" pitchFamily="18" charset="0"/>
                                            <a:ea typeface="Cambria Math" panose="02040503050406030204" pitchFamily="18" charset="0"/>
                                          </a:rPr>
                                          <m:t>2</m:t>
                                        </m:r>
                                      </m:sup>
                                    </m:sSup>
                                  </m:den>
                                </m:f>
                              </m:oMath>
                            </m:oMathPara>
                          </a14:m>
                          <a:endParaRPr lang="en-US" sz="1100" dirty="0"/>
                        </a:p>
                      </a:txBody>
                      <a:tcPr/>
                    </a:tc>
                    <a:extLst>
                      <a:ext uri="{0D108BD9-81ED-4DB2-BD59-A6C34878D82A}">
                        <a16:rowId xmlns:a16="http://schemas.microsoft.com/office/drawing/2014/main" val="2510895536"/>
                      </a:ext>
                    </a:extLst>
                  </a:tr>
                  <a:tr h="37084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37084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Choice>
        <mc:Fallback xmlns="">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449326">
                    <a:tc>
                      <a:txBody>
                        <a:bodyPr/>
                        <a:lstStyle/>
                        <a:p>
                          <a:pPr algn="ctr"/>
                          <a:r>
                            <a:rPr lang="en-US" sz="1100" b="1" dirty="0"/>
                            <a:t>Weight Formula</a:t>
                          </a:r>
                        </a:p>
                      </a:txBody>
                      <a:tcPr/>
                    </a:tc>
                    <a:tc>
                      <a:txBody>
                        <a:bodyPr/>
                        <a:lstStyle/>
                        <a:p>
                          <a:endParaRPr lang="en-US"/>
                        </a:p>
                      </a:txBody>
                      <a:tcPr>
                        <a:blipFill>
                          <a:blip r:embed="rId8"/>
                          <a:stretch>
                            <a:fillRect l="-37500" t="-171429" r="-136607" b="-200000"/>
                          </a:stretch>
                        </a:blipFill>
                      </a:tcPr>
                    </a:tc>
                    <a:tc>
                      <a:txBody>
                        <a:bodyPr/>
                        <a:lstStyle/>
                        <a:p>
                          <a:endParaRPr lang="en-US"/>
                        </a:p>
                      </a:txBody>
                      <a:tcPr>
                        <a:blipFill>
                          <a:blip r:embed="rId8"/>
                          <a:stretch>
                            <a:fillRect l="-101650" t="-171429" r="-990" b="-200000"/>
                          </a:stretch>
                        </a:blipFill>
                      </a:tcPr>
                    </a:tc>
                    <a:extLst>
                      <a:ext uri="{0D108BD9-81ED-4DB2-BD59-A6C34878D82A}">
                        <a16:rowId xmlns:a16="http://schemas.microsoft.com/office/drawing/2014/main" val="2510895536"/>
                      </a:ext>
                    </a:extLst>
                  </a:tr>
                  <a:tr h="42672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42672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Fallback>
      </mc:AlternateContent>
    </p:spTree>
    <p:extLst>
      <p:ext uri="{BB962C8B-B14F-4D97-AF65-F5344CB8AC3E}">
        <p14:creationId xmlns:p14="http://schemas.microsoft.com/office/powerpoint/2010/main" val="1067902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A6B19-5D70-958D-39B5-63C1D378F23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8D19A7-1F93-C930-654F-D803D4C16D95}"/>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Likelihood</a:t>
            </a:r>
          </a:p>
        </p:txBody>
      </p:sp>
      <p:sp>
        <p:nvSpPr>
          <p:cNvPr id="3" name="TextBox 2">
            <a:extLst>
              <a:ext uri="{FF2B5EF4-FFF2-40B4-BE49-F238E27FC236}">
                <a16:creationId xmlns:a16="http://schemas.microsoft.com/office/drawing/2014/main" id="{5C2F0BFE-C629-28EC-E833-240F6C9BB62E}"/>
              </a:ext>
            </a:extLst>
          </p:cNvPr>
          <p:cNvSpPr txBox="1"/>
          <p:nvPr/>
        </p:nvSpPr>
        <p:spPr>
          <a:xfrm>
            <a:off x="577728" y="443381"/>
            <a:ext cx="7988544" cy="338554"/>
          </a:xfrm>
          <a:prstGeom prst="rect">
            <a:avLst/>
          </a:prstGeom>
          <a:noFill/>
        </p:spPr>
        <p:txBody>
          <a:bodyPr wrap="square" rtlCol="0">
            <a:spAutoFit/>
          </a:bodyPr>
          <a:lstStyle/>
          <a:p>
            <a:pPr algn="ctr"/>
            <a:r>
              <a:rPr lang="en-US" sz="1600" dirty="0"/>
              <a:t>Finding the best model to explain the data</a:t>
            </a:r>
          </a:p>
        </p:txBody>
      </p:sp>
      <p:sp>
        <p:nvSpPr>
          <p:cNvPr id="4" name="Rounded Rectangle 3">
            <a:extLst>
              <a:ext uri="{FF2B5EF4-FFF2-40B4-BE49-F238E27FC236}">
                <a16:creationId xmlns:a16="http://schemas.microsoft.com/office/drawing/2014/main" id="{87EF7634-DBCA-8B47-3B2E-06CEE322377A}"/>
              </a:ext>
            </a:extLst>
          </p:cNvPr>
          <p:cNvSpPr/>
          <p:nvPr/>
        </p:nvSpPr>
        <p:spPr>
          <a:xfrm>
            <a:off x="4718457" y="788652"/>
            <a:ext cx="4023091"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16D3638E-9B0E-4D1D-06F0-084A20BCBAC1}"/>
              </a:ext>
            </a:extLst>
          </p:cNvPr>
          <p:cNvSpPr/>
          <p:nvPr/>
        </p:nvSpPr>
        <p:spPr>
          <a:xfrm>
            <a:off x="402451" y="788654"/>
            <a:ext cx="4037408" cy="378334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1A25222-24CC-8AFB-31C3-6DE2A334245F}"/>
              </a:ext>
            </a:extLst>
          </p:cNvPr>
          <p:cNvSpPr txBox="1"/>
          <p:nvPr/>
        </p:nvSpPr>
        <p:spPr>
          <a:xfrm>
            <a:off x="202503" y="985292"/>
            <a:ext cx="4475988" cy="338554"/>
          </a:xfrm>
          <a:prstGeom prst="rect">
            <a:avLst/>
          </a:prstGeom>
          <a:noFill/>
        </p:spPr>
        <p:txBody>
          <a:bodyPr wrap="square" rtlCol="0" anchor="ctr">
            <a:spAutoFit/>
          </a:bodyPr>
          <a:lstStyle/>
          <a:p>
            <a:pPr algn="ctr"/>
            <a:r>
              <a:rPr lang="en-US" sz="1600" b="1" dirty="0"/>
              <a:t>1. Three Competing Models</a:t>
            </a:r>
            <a:endParaRPr lang="en-US" sz="1600" dirty="0"/>
          </a:p>
        </p:txBody>
      </p:sp>
      <p:sp>
        <p:nvSpPr>
          <p:cNvPr id="28" name="TextBox 27">
            <a:extLst>
              <a:ext uri="{FF2B5EF4-FFF2-40B4-BE49-F238E27FC236}">
                <a16:creationId xmlns:a16="http://schemas.microsoft.com/office/drawing/2014/main" id="{F0BBBBEB-8145-3189-27FC-120B97F16DBD}"/>
              </a:ext>
            </a:extLst>
          </p:cNvPr>
          <p:cNvSpPr txBox="1"/>
          <p:nvPr/>
        </p:nvSpPr>
        <p:spPr>
          <a:xfrm>
            <a:off x="4462334" y="974250"/>
            <a:ext cx="4475988" cy="369332"/>
          </a:xfrm>
          <a:prstGeom prst="rect">
            <a:avLst/>
          </a:prstGeom>
          <a:noFill/>
        </p:spPr>
        <p:txBody>
          <a:bodyPr wrap="square" rtlCol="0" anchor="ctr">
            <a:spAutoFit/>
          </a:bodyPr>
          <a:lstStyle/>
          <a:p>
            <a:pPr algn="ctr"/>
            <a:r>
              <a:rPr lang="en-US" b="1" dirty="0"/>
              <a:t>2. Observe Data</a:t>
            </a:r>
            <a:endParaRPr lang="en-US" sz="1200" dirty="0"/>
          </a:p>
        </p:txBody>
      </p:sp>
      <p:sp>
        <p:nvSpPr>
          <p:cNvPr id="68" name="Rounded Rectangle 67">
            <a:extLst>
              <a:ext uri="{FF2B5EF4-FFF2-40B4-BE49-F238E27FC236}">
                <a16:creationId xmlns:a16="http://schemas.microsoft.com/office/drawing/2014/main" id="{CF228292-8A01-C39D-4A3E-345706CF03EF}"/>
              </a:ext>
            </a:extLst>
          </p:cNvPr>
          <p:cNvSpPr/>
          <p:nvPr/>
        </p:nvSpPr>
        <p:spPr>
          <a:xfrm>
            <a:off x="1661168" y="1529482"/>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4C1B558A-67E4-8B26-B9EA-397FEDB09764}"/>
              </a:ext>
            </a:extLst>
          </p:cNvPr>
          <p:cNvSpPr/>
          <p:nvPr/>
        </p:nvSpPr>
        <p:spPr>
          <a:xfrm>
            <a:off x="1666385" y="2495676"/>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Rounded Rectangle 69">
            <a:extLst>
              <a:ext uri="{FF2B5EF4-FFF2-40B4-BE49-F238E27FC236}">
                <a16:creationId xmlns:a16="http://schemas.microsoft.com/office/drawing/2014/main" id="{C94125CB-B6FB-33E8-EDD9-8749A8918B64}"/>
              </a:ext>
            </a:extLst>
          </p:cNvPr>
          <p:cNvSpPr/>
          <p:nvPr/>
        </p:nvSpPr>
        <p:spPr>
          <a:xfrm>
            <a:off x="1661168" y="3391646"/>
            <a:ext cx="1597654" cy="635530"/>
          </a:xfrm>
          <a:prstGeom prst="round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5378CEC-AB77-C45D-151E-891ED021B278}"/>
                  </a:ext>
                </a:extLst>
              </p:cNvPr>
              <p:cNvSpPr txBox="1"/>
              <p:nvPr/>
            </p:nvSpPr>
            <p:spPr>
              <a:xfrm>
                <a:off x="1876938" y="1529481"/>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B5378CEC-AB77-C45D-151E-891ED021B278}"/>
                  </a:ext>
                </a:extLst>
              </p:cNvPr>
              <p:cNvSpPr txBox="1">
                <a:spLocks noRot="1" noChangeAspect="1" noMove="1" noResize="1" noEditPoints="1" noAdjustHandles="1" noChangeArrowheads="1" noChangeShapeType="1" noTextEdit="1"/>
              </p:cNvSpPr>
              <p:nvPr/>
            </p:nvSpPr>
            <p:spPr>
              <a:xfrm>
                <a:off x="1876938" y="1529481"/>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DC2EA37-BBCF-DF49-8E87-CE67DB6A506F}"/>
                  </a:ext>
                </a:extLst>
              </p:cNvPr>
              <p:cNvSpPr txBox="1"/>
              <p:nvPr/>
            </p:nvSpPr>
            <p:spPr>
              <a:xfrm>
                <a:off x="1815222" y="2487662"/>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ADC2EA37-BBCF-DF49-8E87-CE67DB6A506F}"/>
                  </a:ext>
                </a:extLst>
              </p:cNvPr>
              <p:cNvSpPr txBox="1">
                <a:spLocks noRot="1" noChangeAspect="1" noMove="1" noResize="1" noEditPoints="1" noAdjustHandles="1" noChangeArrowheads="1" noChangeShapeType="1" noTextEdit="1"/>
              </p:cNvSpPr>
              <p:nvPr/>
            </p:nvSpPr>
            <p:spPr>
              <a:xfrm>
                <a:off x="1815222" y="2487662"/>
                <a:ext cx="1250549" cy="623248"/>
              </a:xfrm>
              <a:prstGeom prst="rect">
                <a:avLst/>
              </a:prstGeom>
              <a:blipFill>
                <a:blip r:embed="rId4"/>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9F3F0AA7-1023-1A07-1918-E36F78B1CAB1}"/>
                  </a:ext>
                </a:extLst>
              </p:cNvPr>
              <p:cNvSpPr txBox="1"/>
              <p:nvPr/>
            </p:nvSpPr>
            <p:spPr>
              <a:xfrm>
                <a:off x="1870672" y="3396430"/>
                <a:ext cx="1172380"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3</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=1.0</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Strong effect</a:t>
                </a:r>
              </a:p>
            </p:txBody>
          </p:sp>
        </mc:Choice>
        <mc:Fallback xmlns="">
          <p:sp>
            <p:nvSpPr>
              <p:cNvPr id="67" name="TextBox 66">
                <a:extLst>
                  <a:ext uri="{FF2B5EF4-FFF2-40B4-BE49-F238E27FC236}">
                    <a16:creationId xmlns:a16="http://schemas.microsoft.com/office/drawing/2014/main" id="{9F3F0AA7-1023-1A07-1918-E36F78B1CAB1}"/>
                  </a:ext>
                </a:extLst>
              </p:cNvPr>
              <p:cNvSpPr txBox="1">
                <a:spLocks noRot="1" noChangeAspect="1" noMove="1" noResize="1" noEditPoints="1" noAdjustHandles="1" noChangeArrowheads="1" noChangeShapeType="1" noTextEdit="1"/>
              </p:cNvSpPr>
              <p:nvPr/>
            </p:nvSpPr>
            <p:spPr>
              <a:xfrm>
                <a:off x="1870672" y="3396430"/>
                <a:ext cx="1172380" cy="646331"/>
              </a:xfrm>
              <a:prstGeom prst="rect">
                <a:avLst/>
              </a:prstGeom>
              <a:blipFill>
                <a:blip r:embed="rId5"/>
                <a:stretch>
                  <a:fillRect b="-192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4F33388B-9B25-DB6F-8F33-3F41ABF0D07A}"/>
              </a:ext>
            </a:extLst>
          </p:cNvPr>
          <p:cNvSpPr/>
          <p:nvPr/>
        </p:nvSpPr>
        <p:spPr>
          <a:xfrm>
            <a:off x="4718458" y="4881302"/>
            <a:ext cx="402309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FF0449FE-0585-A6D6-E653-076927E51302}"/>
              </a:ext>
            </a:extLst>
          </p:cNvPr>
          <p:cNvSpPr/>
          <p:nvPr/>
        </p:nvSpPr>
        <p:spPr>
          <a:xfrm>
            <a:off x="341399" y="4881303"/>
            <a:ext cx="4098459" cy="381354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BD391F87-477C-AB4A-0BB9-C9D8C65F9974}"/>
              </a:ext>
            </a:extLst>
          </p:cNvPr>
          <p:cNvSpPr txBox="1"/>
          <p:nvPr/>
        </p:nvSpPr>
        <p:spPr>
          <a:xfrm>
            <a:off x="202499" y="5077942"/>
            <a:ext cx="4475988" cy="338554"/>
          </a:xfrm>
          <a:prstGeom prst="rect">
            <a:avLst/>
          </a:prstGeom>
          <a:noFill/>
        </p:spPr>
        <p:txBody>
          <a:bodyPr wrap="square" rtlCol="0" anchor="ctr">
            <a:spAutoFit/>
          </a:bodyPr>
          <a:lstStyle/>
          <a:p>
            <a:pPr algn="ctr"/>
            <a:r>
              <a:rPr lang="en-US" sz="1600" b="1" dirty="0"/>
              <a:t>3. Likelihood Function</a:t>
            </a:r>
            <a:endParaRPr lang="en-US" sz="1600" dirty="0"/>
          </a:p>
        </p:txBody>
      </p:sp>
      <p:sp>
        <p:nvSpPr>
          <p:cNvPr id="79" name="TextBox 78">
            <a:extLst>
              <a:ext uri="{FF2B5EF4-FFF2-40B4-BE49-F238E27FC236}">
                <a16:creationId xmlns:a16="http://schemas.microsoft.com/office/drawing/2014/main" id="{AA499189-BEA4-0BEF-DA8A-46F5A6DBFC47}"/>
              </a:ext>
            </a:extLst>
          </p:cNvPr>
          <p:cNvSpPr txBox="1"/>
          <p:nvPr/>
        </p:nvSpPr>
        <p:spPr>
          <a:xfrm>
            <a:off x="4520207" y="5066900"/>
            <a:ext cx="4475988" cy="369332"/>
          </a:xfrm>
          <a:prstGeom prst="rect">
            <a:avLst/>
          </a:prstGeom>
          <a:noFill/>
        </p:spPr>
        <p:txBody>
          <a:bodyPr wrap="square" rtlCol="0" anchor="ctr">
            <a:spAutoFit/>
          </a:bodyPr>
          <a:lstStyle/>
          <a:p>
            <a:pPr algn="ctr"/>
            <a:r>
              <a:rPr lang="en-US" b="1" dirty="0"/>
              <a:t>4. Likelihood Calculation</a:t>
            </a:r>
            <a:endParaRPr lang="en-US" sz="1200" dirty="0"/>
          </a:p>
        </p:txBody>
      </p:sp>
      <p:pic>
        <p:nvPicPr>
          <p:cNvPr id="88" name="Picture 87">
            <a:extLst>
              <a:ext uri="{FF2B5EF4-FFF2-40B4-BE49-F238E27FC236}">
                <a16:creationId xmlns:a16="http://schemas.microsoft.com/office/drawing/2014/main" id="{F763CEB5-E4E6-6865-F803-E1868938B1E3}"/>
              </a:ext>
            </a:extLst>
          </p:cNvPr>
          <p:cNvPicPr>
            <a:picLocks noChangeAspect="1"/>
          </p:cNvPicPr>
          <p:nvPr/>
        </p:nvPicPr>
        <p:blipFill>
          <a:blip r:embed="rId6"/>
          <a:srcRect/>
          <a:stretch/>
        </p:blipFill>
        <p:spPr>
          <a:xfrm>
            <a:off x="5073638" y="1299560"/>
            <a:ext cx="3272439" cy="3272439"/>
          </a:xfrm>
          <a:prstGeom prst="rect">
            <a:avLst/>
          </a:prstGeom>
        </p:spPr>
      </p:pic>
      <p:pic>
        <p:nvPicPr>
          <p:cNvPr id="90" name="Picture 89">
            <a:extLst>
              <a:ext uri="{FF2B5EF4-FFF2-40B4-BE49-F238E27FC236}">
                <a16:creationId xmlns:a16="http://schemas.microsoft.com/office/drawing/2014/main" id="{82909DD9-34B9-E57B-3899-D421478A6F06}"/>
              </a:ext>
            </a:extLst>
          </p:cNvPr>
          <p:cNvPicPr>
            <a:picLocks noChangeAspect="1"/>
          </p:cNvPicPr>
          <p:nvPr/>
        </p:nvPicPr>
        <p:blipFill>
          <a:blip r:embed="rId7"/>
          <a:srcRect/>
          <a:stretch/>
        </p:blipFill>
        <p:spPr>
          <a:xfrm>
            <a:off x="5126896" y="5475667"/>
            <a:ext cx="3219181" cy="321918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56CB87A-8712-C78E-5ED2-E3E66F9D4DB9}"/>
                  </a:ext>
                </a:extLst>
              </p:cNvPr>
              <p:cNvSpPr txBox="1"/>
              <p:nvPr/>
            </p:nvSpPr>
            <p:spPr>
              <a:xfrm>
                <a:off x="8097729" y="2908347"/>
                <a:ext cx="527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5">
                                  <a:lumMod val="50000"/>
                                </a:schemeClr>
                              </a:solidFill>
                              <a:latin typeface="Cambria Math" panose="02040503050406030204" pitchFamily="18" charset="0"/>
                            </a:rPr>
                          </m:ctrlPr>
                        </m:sSubPr>
                        <m:e>
                          <m:r>
                            <m:rPr>
                              <m:sty m:val="p"/>
                            </m:rPr>
                            <a:rPr lang="en-US" i="1">
                              <a:solidFill>
                                <a:schemeClr val="accent5">
                                  <a:lumMod val="50000"/>
                                </a:schemeClr>
                              </a:solidFill>
                              <a:latin typeface="Cambria Math" panose="02040503050406030204" pitchFamily="18" charset="0"/>
                            </a:rPr>
                            <m:t>M</m:t>
                          </m:r>
                        </m:e>
                        <m:sub>
                          <m:r>
                            <a:rPr lang="en-US" b="0" i="1" smtClean="0">
                              <a:solidFill>
                                <a:schemeClr val="accent5">
                                  <a:lumMod val="50000"/>
                                </a:schemeClr>
                              </a:solidFill>
                              <a:latin typeface="Cambria Math" panose="02040503050406030204" pitchFamily="18" charset="0"/>
                            </a:rPr>
                            <m:t>1</m:t>
                          </m:r>
                        </m:sub>
                      </m:sSub>
                    </m:oMath>
                  </m:oMathPara>
                </a14:m>
                <a:endParaRPr lang="en-US" dirty="0">
                  <a:solidFill>
                    <a:schemeClr val="accent5">
                      <a:lumMod val="50000"/>
                    </a:schemeClr>
                  </a:solidFill>
                </a:endParaRPr>
              </a:p>
            </p:txBody>
          </p:sp>
        </mc:Choice>
        <mc:Fallback xmlns="">
          <p:sp>
            <p:nvSpPr>
              <p:cNvPr id="5" name="TextBox 4">
                <a:extLst>
                  <a:ext uri="{FF2B5EF4-FFF2-40B4-BE49-F238E27FC236}">
                    <a16:creationId xmlns:a16="http://schemas.microsoft.com/office/drawing/2014/main" id="{356CB87A-8712-C78E-5ED2-E3E66F9D4DB9}"/>
                  </a:ext>
                </a:extLst>
              </p:cNvPr>
              <p:cNvSpPr txBox="1">
                <a:spLocks noRot="1" noChangeAspect="1" noMove="1" noResize="1" noEditPoints="1" noAdjustHandles="1" noChangeArrowheads="1" noChangeShapeType="1" noTextEdit="1"/>
              </p:cNvSpPr>
              <p:nvPr/>
            </p:nvSpPr>
            <p:spPr>
              <a:xfrm>
                <a:off x="8097729" y="2908347"/>
                <a:ext cx="527132"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B7456C-C4CA-FD88-9FD0-D7F80697C9E9}"/>
                  </a:ext>
                </a:extLst>
              </p:cNvPr>
              <p:cNvSpPr txBox="1"/>
              <p:nvPr/>
            </p:nvSpPr>
            <p:spPr>
              <a:xfrm>
                <a:off x="8101620" y="2090179"/>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m:rPr>
                              <m:sty m:val="p"/>
                            </m:rPr>
                            <a:rPr lang="en-US" i="1">
                              <a:solidFill>
                                <a:srgbClr val="C00000"/>
                              </a:solidFill>
                              <a:latin typeface="Cambria Math" panose="02040503050406030204" pitchFamily="18" charset="0"/>
                            </a:rPr>
                            <m:t>M</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xmlns="">
          <p:sp>
            <p:nvSpPr>
              <p:cNvPr id="6" name="TextBox 5">
                <a:extLst>
                  <a:ext uri="{FF2B5EF4-FFF2-40B4-BE49-F238E27FC236}">
                    <a16:creationId xmlns:a16="http://schemas.microsoft.com/office/drawing/2014/main" id="{D8B7456C-C4CA-FD88-9FD0-D7F80697C9E9}"/>
                  </a:ext>
                </a:extLst>
              </p:cNvPr>
              <p:cNvSpPr txBox="1">
                <a:spLocks noRot="1" noChangeAspect="1" noMove="1" noResize="1" noEditPoints="1" noAdjustHandles="1" noChangeArrowheads="1" noChangeShapeType="1" noTextEdit="1"/>
              </p:cNvSpPr>
              <p:nvPr/>
            </p:nvSpPr>
            <p:spPr>
              <a:xfrm>
                <a:off x="8101620" y="2090179"/>
                <a:ext cx="53245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611431-B3A1-FF2A-7034-235EF7D5C7C8}"/>
                  </a:ext>
                </a:extLst>
              </p:cNvPr>
              <p:cNvSpPr txBox="1"/>
              <p:nvPr/>
            </p:nvSpPr>
            <p:spPr>
              <a:xfrm>
                <a:off x="8094480" y="1311763"/>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50000"/>
                                </a:schemeClr>
                              </a:solidFill>
                              <a:latin typeface="Cambria Math" panose="02040503050406030204" pitchFamily="18" charset="0"/>
                            </a:rPr>
                          </m:ctrlPr>
                        </m:sSubPr>
                        <m:e>
                          <m:r>
                            <m:rPr>
                              <m:sty m:val="p"/>
                            </m:rPr>
                            <a:rPr lang="en-US" i="1">
                              <a:solidFill>
                                <a:schemeClr val="accent6">
                                  <a:lumMod val="50000"/>
                                </a:schemeClr>
                              </a:solidFill>
                              <a:latin typeface="Cambria Math" panose="02040503050406030204" pitchFamily="18" charset="0"/>
                            </a:rPr>
                            <m:t>M</m:t>
                          </m:r>
                        </m:e>
                        <m:sub>
                          <m:r>
                            <a:rPr lang="en-US" b="0" i="1" smtClean="0">
                              <a:solidFill>
                                <a:schemeClr val="accent6">
                                  <a:lumMod val="50000"/>
                                </a:schemeClr>
                              </a:solidFill>
                              <a:latin typeface="Cambria Math" panose="02040503050406030204" pitchFamily="18" charset="0"/>
                            </a:rPr>
                            <m:t>3</m:t>
                          </m:r>
                        </m:sub>
                      </m:sSub>
                    </m:oMath>
                  </m:oMathPara>
                </a14:m>
                <a:endParaRPr lang="en-US" dirty="0">
                  <a:solidFill>
                    <a:schemeClr val="accent6">
                      <a:lumMod val="50000"/>
                    </a:schemeClr>
                  </a:solidFill>
                </a:endParaRPr>
              </a:p>
            </p:txBody>
          </p:sp>
        </mc:Choice>
        <mc:Fallback xmlns="">
          <p:sp>
            <p:nvSpPr>
              <p:cNvPr id="7" name="TextBox 6">
                <a:extLst>
                  <a:ext uri="{FF2B5EF4-FFF2-40B4-BE49-F238E27FC236}">
                    <a16:creationId xmlns:a16="http://schemas.microsoft.com/office/drawing/2014/main" id="{FA611431-B3A1-FF2A-7034-235EF7D5C7C8}"/>
                  </a:ext>
                </a:extLst>
              </p:cNvPr>
              <p:cNvSpPr txBox="1">
                <a:spLocks noRot="1" noChangeAspect="1" noMove="1" noResize="1" noEditPoints="1" noAdjustHandles="1" noChangeArrowheads="1" noChangeShapeType="1" noTextEdit="1"/>
              </p:cNvSpPr>
              <p:nvPr/>
            </p:nvSpPr>
            <p:spPr>
              <a:xfrm>
                <a:off x="8094480" y="1311763"/>
                <a:ext cx="532453"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B21FDC1-CCA3-3E53-7C3F-00C29A0BE971}"/>
                  </a:ext>
                </a:extLst>
              </p:cNvPr>
              <p:cNvSpPr txBox="1"/>
              <p:nvPr/>
            </p:nvSpPr>
            <p:spPr>
              <a:xfrm>
                <a:off x="507911" y="5813632"/>
                <a:ext cx="3897902" cy="2462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𝑀</m:t>
                          </m:r>
                        </m:e>
                        <m:e>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𝑀</m:t>
                          </m:r>
                        </m:e>
                      </m:d>
                    </m:oMath>
                  </m:oMathPara>
                </a14:m>
                <a:endParaRPr lang="en-US" dirty="0">
                  <a:ea typeface="Cambria Math" panose="02040503050406030204" pitchFamily="18" charset="0"/>
                </a:endParaRPr>
              </a:p>
              <a:p>
                <a:endParaRPr lang="en-US" dirty="0"/>
              </a:p>
              <a:p>
                <a:pPr marL="285750" indent="-285750">
                  <a:buFont typeface="Arial" panose="020B0604020202020204" pitchFamily="34" charset="0"/>
                  <a:buChar char="•"/>
                </a:pPr>
                <a14:m>
                  <m:oMath xmlns:m="http://schemas.openxmlformats.org/officeDocument/2006/math">
                    <m:r>
                      <a:rPr lang="en-US" sz="1600" b="0" i="1">
                        <a:latin typeface="Cambria Math" panose="02040503050406030204" pitchFamily="18" charset="0"/>
                        <a:ea typeface="Cambria Math" panose="02040503050406030204" pitchFamily="18" charset="0"/>
                      </a:rPr>
                      <m:t>ℒ</m:t>
                    </m:r>
                  </m:oMath>
                </a14:m>
                <a:r>
                  <a:rPr lang="en-US" sz="1600" dirty="0"/>
                  <a:t>: the likelihood function for model M under data D</a:t>
                </a:r>
              </a:p>
              <a:p>
                <a:pPr marL="285750" indent="-285750">
                  <a:buFont typeface="Arial" panose="020B0604020202020204" pitchFamily="34" charset="0"/>
                  <a:buChar char="•"/>
                </a:pPr>
                <a:r>
                  <a:rPr lang="en-US" sz="1600" dirty="0"/>
                  <a:t>M: the model</a:t>
                </a:r>
              </a:p>
              <a:p>
                <a:pPr marL="285750" indent="-285750">
                  <a:buFont typeface="Arial" panose="020B0604020202020204" pitchFamily="34" charset="0"/>
                  <a:buChar char="•"/>
                </a:pPr>
                <a:r>
                  <a:rPr lang="en-US" sz="1600" dirty="0"/>
                  <a:t>D: the observed data</a:t>
                </a:r>
              </a:p>
              <a:p>
                <a:pPr marL="285750" indent="-285750">
                  <a:buFont typeface="Arial" panose="020B0604020202020204" pitchFamily="34" charset="0"/>
                  <a:buChar char="•"/>
                </a:pPr>
                <a:r>
                  <a:rPr lang="en-US" sz="1600" dirty="0"/>
                  <a:t>P(D|M): the probability of observing data D given the model M</a:t>
                </a:r>
              </a:p>
              <a:p>
                <a:endParaRPr lang="en-US" dirty="0"/>
              </a:p>
            </p:txBody>
          </p:sp>
        </mc:Choice>
        <mc:Fallback xmlns="">
          <p:sp>
            <p:nvSpPr>
              <p:cNvPr id="8" name="TextBox 7">
                <a:extLst>
                  <a:ext uri="{FF2B5EF4-FFF2-40B4-BE49-F238E27FC236}">
                    <a16:creationId xmlns:a16="http://schemas.microsoft.com/office/drawing/2014/main" id="{2B21FDC1-CCA3-3E53-7C3F-00C29A0BE971}"/>
                  </a:ext>
                </a:extLst>
              </p:cNvPr>
              <p:cNvSpPr txBox="1">
                <a:spLocks noRot="1" noChangeAspect="1" noMove="1" noResize="1" noEditPoints="1" noAdjustHandles="1" noChangeArrowheads="1" noChangeShapeType="1" noTextEdit="1"/>
              </p:cNvSpPr>
              <p:nvPr/>
            </p:nvSpPr>
            <p:spPr>
              <a:xfrm>
                <a:off x="507911" y="5813632"/>
                <a:ext cx="3897902" cy="2462213"/>
              </a:xfrm>
              <a:prstGeom prst="rect">
                <a:avLst/>
              </a:prstGeom>
              <a:blipFill>
                <a:blip r:embed="rId11"/>
                <a:stretch>
                  <a:fillRect l="-647" r="-1294"/>
                </a:stretch>
              </a:blipFill>
            </p:spPr>
            <p:txBody>
              <a:bodyPr/>
              <a:lstStyle/>
              <a:p>
                <a:r>
                  <a:rPr lang="en-US">
                    <a:noFill/>
                  </a:rPr>
                  <a:t> </a:t>
                </a:r>
              </a:p>
            </p:txBody>
          </p:sp>
        </mc:Fallback>
      </mc:AlternateContent>
    </p:spTree>
    <p:extLst>
      <p:ext uri="{BB962C8B-B14F-4D97-AF65-F5344CB8AC3E}">
        <p14:creationId xmlns:p14="http://schemas.microsoft.com/office/powerpoint/2010/main" val="195189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945D26B-A4DE-4493-5469-6C629E38C3B4}"/>
              </a:ext>
            </a:extLst>
          </p:cNvPr>
          <p:cNvSpPr/>
          <p:nvPr/>
        </p:nvSpPr>
        <p:spPr>
          <a:xfrm>
            <a:off x="428272" y="1302733"/>
            <a:ext cx="8275885" cy="19284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5" name="TextBox 4">
            <a:extLst>
              <a:ext uri="{FF2B5EF4-FFF2-40B4-BE49-F238E27FC236}">
                <a16:creationId xmlns:a16="http://schemas.microsoft.com/office/drawing/2014/main" id="{D85EEB73-D430-DC53-763B-CCA9B03C0725}"/>
              </a:ext>
            </a:extLst>
          </p:cNvPr>
          <p:cNvSpPr txBox="1"/>
          <p:nvPr/>
        </p:nvSpPr>
        <p:spPr>
          <a:xfrm>
            <a:off x="2492892" y="1348913"/>
            <a:ext cx="4031949" cy="369332"/>
          </a:xfrm>
          <a:prstGeom prst="rect">
            <a:avLst/>
          </a:prstGeom>
          <a:noFill/>
        </p:spPr>
        <p:txBody>
          <a:bodyPr wrap="square" rtlCol="0" anchor="ctr">
            <a:spAutoFit/>
          </a:bodyPr>
          <a:lstStyle/>
          <a:p>
            <a:pPr algn="ctr"/>
            <a:r>
              <a:rPr lang="en-US" b="1" dirty="0"/>
              <a:t>Step 1: Raw Genotype Data</a:t>
            </a:r>
          </a:p>
        </p:txBody>
      </p:sp>
      <p:graphicFrame>
        <p:nvGraphicFramePr>
          <p:cNvPr id="6" name="Table 5">
            <a:extLst>
              <a:ext uri="{FF2B5EF4-FFF2-40B4-BE49-F238E27FC236}">
                <a16:creationId xmlns:a16="http://schemas.microsoft.com/office/drawing/2014/main" id="{5CB956A1-A643-25B2-7093-D25929376832}"/>
              </a:ext>
            </a:extLst>
          </p:cNvPr>
          <p:cNvGraphicFramePr>
            <a:graphicFrameLocks noGrp="1"/>
          </p:cNvGraphicFramePr>
          <p:nvPr>
            <p:extLst>
              <p:ext uri="{D42A27DB-BD31-4B8C-83A1-F6EECF244321}">
                <p14:modId xmlns:p14="http://schemas.microsoft.com/office/powerpoint/2010/main" val="1998273627"/>
              </p:ext>
            </p:extLst>
          </p:nvPr>
        </p:nvGraphicFramePr>
        <p:xfrm>
          <a:off x="1030148" y="1729399"/>
          <a:ext cx="7114390" cy="1081346"/>
        </p:xfrm>
        <a:graphic>
          <a:graphicData uri="http://schemas.openxmlformats.org/drawingml/2006/table">
            <a:tbl>
              <a:tblPr firstRow="1" bandRow="1">
                <a:tableStyleId>{5C22544A-7EE6-4342-B048-85BDC9FD1C3A}</a:tableStyleId>
              </a:tblPr>
              <a:tblGrid>
                <a:gridCol w="1422878">
                  <a:extLst>
                    <a:ext uri="{9D8B030D-6E8A-4147-A177-3AD203B41FA5}">
                      <a16:colId xmlns:a16="http://schemas.microsoft.com/office/drawing/2014/main" val="17109212"/>
                    </a:ext>
                  </a:extLst>
                </a:gridCol>
                <a:gridCol w="1422878">
                  <a:extLst>
                    <a:ext uri="{9D8B030D-6E8A-4147-A177-3AD203B41FA5}">
                      <a16:colId xmlns:a16="http://schemas.microsoft.com/office/drawing/2014/main" val="3648244921"/>
                    </a:ext>
                  </a:extLst>
                </a:gridCol>
                <a:gridCol w="1422878">
                  <a:extLst>
                    <a:ext uri="{9D8B030D-6E8A-4147-A177-3AD203B41FA5}">
                      <a16:colId xmlns:a16="http://schemas.microsoft.com/office/drawing/2014/main" val="2525484480"/>
                    </a:ext>
                  </a:extLst>
                </a:gridCol>
                <a:gridCol w="1422878">
                  <a:extLst>
                    <a:ext uri="{9D8B030D-6E8A-4147-A177-3AD203B41FA5}">
                      <a16:colId xmlns:a16="http://schemas.microsoft.com/office/drawing/2014/main" val="3039640157"/>
                    </a:ext>
                  </a:extLst>
                </a:gridCol>
                <a:gridCol w="1422878">
                  <a:extLst>
                    <a:ext uri="{9D8B030D-6E8A-4147-A177-3AD203B41FA5}">
                      <a16:colId xmlns:a16="http://schemas.microsoft.com/office/drawing/2014/main" val="489363311"/>
                    </a:ext>
                  </a:extLst>
                </a:gridCol>
              </a:tblGrid>
              <a:tr h="540673">
                <a:tc>
                  <a:txBody>
                    <a:bodyPr/>
                    <a:lstStyle/>
                    <a:p>
                      <a:pPr algn="ctr"/>
                      <a:r>
                        <a:rPr lang="en-US" sz="18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5</a:t>
                      </a:r>
                    </a:p>
                  </a:txBody>
                  <a:tcPr marL="60960" marR="60960" marT="30480" marB="30480" anchor="ctr"/>
                </a:tc>
                <a:extLst>
                  <a:ext uri="{0D108BD9-81ED-4DB2-BD59-A6C34878D82A}">
                    <a16:rowId xmlns:a16="http://schemas.microsoft.com/office/drawing/2014/main" val="1903707579"/>
                  </a:ext>
                </a:extLst>
              </a:tr>
              <a:tr h="540673">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tc>
                  <a:txBody>
                    <a:bodyPr/>
                    <a:lstStyle/>
                    <a:p>
                      <a:pPr algn="ctr"/>
                      <a:r>
                        <a:rPr lang="en-US" sz="2000" dirty="0">
                          <a:solidFill>
                            <a:srgbClr val="FF0000"/>
                          </a:solidFill>
                        </a:rPr>
                        <a:t>TT</a:t>
                      </a:r>
                    </a:p>
                  </a:txBody>
                  <a:tcPr marL="60960" marR="60960" marT="30480" marB="30480" anchor="ctr"/>
                </a:tc>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7" name="Straight Arrow Connector 6">
            <a:extLst>
              <a:ext uri="{FF2B5EF4-FFF2-40B4-BE49-F238E27FC236}">
                <a16:creationId xmlns:a16="http://schemas.microsoft.com/office/drawing/2014/main" id="{F251BDB9-58E6-5C5E-71A2-A16AA294074B}"/>
              </a:ext>
            </a:extLst>
          </p:cNvPr>
          <p:cNvCxnSpPr>
            <a:cxnSpLocks/>
          </p:cNvCxnSpPr>
          <p:nvPr/>
        </p:nvCxnSpPr>
        <p:spPr>
          <a:xfrm>
            <a:off x="4571999" y="3255736"/>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8F653DB4-CA16-1667-9C03-D32F625ECEC6}"/>
              </a:ext>
            </a:extLst>
          </p:cNvPr>
          <p:cNvSpPr/>
          <p:nvPr/>
        </p:nvSpPr>
        <p:spPr>
          <a:xfrm>
            <a:off x="428271" y="3736435"/>
            <a:ext cx="8275857" cy="26179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TextBox 8">
            <a:extLst>
              <a:ext uri="{FF2B5EF4-FFF2-40B4-BE49-F238E27FC236}">
                <a16:creationId xmlns:a16="http://schemas.microsoft.com/office/drawing/2014/main" id="{804F627F-E1E4-5EA9-6540-294658F19FC2}"/>
              </a:ext>
            </a:extLst>
          </p:cNvPr>
          <p:cNvSpPr txBox="1"/>
          <p:nvPr/>
        </p:nvSpPr>
        <p:spPr>
          <a:xfrm>
            <a:off x="2362397" y="359845"/>
            <a:ext cx="4475988" cy="369332"/>
          </a:xfrm>
          <a:prstGeom prst="rect">
            <a:avLst/>
          </a:prstGeom>
          <a:noFill/>
        </p:spPr>
        <p:txBody>
          <a:bodyPr wrap="square" rtlCol="0" anchor="ctr">
            <a:spAutoFit/>
          </a:bodyPr>
          <a:lstStyle/>
          <a:p>
            <a:pPr algn="ctr"/>
            <a:r>
              <a:rPr lang="en-US" b="1" dirty="0"/>
              <a:t>Minor Allele Frequency (MAF)</a:t>
            </a:r>
          </a:p>
        </p:txBody>
      </p:sp>
      <p:sp>
        <p:nvSpPr>
          <p:cNvPr id="10" name="TextBox 9">
            <a:extLst>
              <a:ext uri="{FF2B5EF4-FFF2-40B4-BE49-F238E27FC236}">
                <a16:creationId xmlns:a16="http://schemas.microsoft.com/office/drawing/2014/main" id="{596A07A9-0B0E-1BF9-D689-D71A22173A53}"/>
              </a:ext>
            </a:extLst>
          </p:cNvPr>
          <p:cNvSpPr txBox="1"/>
          <p:nvPr/>
        </p:nvSpPr>
        <p:spPr>
          <a:xfrm>
            <a:off x="3223781" y="3871242"/>
            <a:ext cx="2679179" cy="369332"/>
          </a:xfrm>
          <a:prstGeom prst="rect">
            <a:avLst/>
          </a:prstGeom>
          <a:noFill/>
        </p:spPr>
        <p:txBody>
          <a:bodyPr wrap="square" rtlCol="0" anchor="ctr">
            <a:spAutoFit/>
          </a:bodyPr>
          <a:lstStyle/>
          <a:p>
            <a:pPr algn="ctr"/>
            <a:r>
              <a:rPr lang="en-US" b="1" dirty="0"/>
              <a:t>Step 2: Count Alleles</a:t>
            </a:r>
          </a:p>
        </p:txBody>
      </p:sp>
      <p:sp>
        <p:nvSpPr>
          <p:cNvPr id="15" name="Rounded Rectangle 14">
            <a:extLst>
              <a:ext uri="{FF2B5EF4-FFF2-40B4-BE49-F238E27FC236}">
                <a16:creationId xmlns:a16="http://schemas.microsoft.com/office/drawing/2014/main" id="{C09FBD83-D86C-78DC-C317-1B46248CC478}"/>
              </a:ext>
            </a:extLst>
          </p:cNvPr>
          <p:cNvSpPr/>
          <p:nvPr/>
        </p:nvSpPr>
        <p:spPr>
          <a:xfrm>
            <a:off x="428271" y="6914861"/>
            <a:ext cx="8344240" cy="134810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6" name="TextBox 15">
            <a:extLst>
              <a:ext uri="{FF2B5EF4-FFF2-40B4-BE49-F238E27FC236}">
                <a16:creationId xmlns:a16="http://schemas.microsoft.com/office/drawing/2014/main" id="{AD53374B-8929-D21A-E2C9-877873E45181}"/>
              </a:ext>
            </a:extLst>
          </p:cNvPr>
          <p:cNvSpPr txBox="1"/>
          <p:nvPr/>
        </p:nvSpPr>
        <p:spPr>
          <a:xfrm>
            <a:off x="2806367" y="6988959"/>
            <a:ext cx="3531264" cy="369332"/>
          </a:xfrm>
          <a:prstGeom prst="rect">
            <a:avLst/>
          </a:prstGeom>
          <a:noFill/>
        </p:spPr>
        <p:txBody>
          <a:bodyPr wrap="square" rtlCol="0" anchor="ctr">
            <a:spAutoFit/>
          </a:bodyPr>
          <a:lstStyle/>
          <a:p>
            <a:pPr algn="ctr"/>
            <a:r>
              <a:rPr lang="en-US" b="1" dirty="0"/>
              <a:t>Step 3: Calculate MAF</a:t>
            </a:r>
          </a:p>
        </p:txBody>
      </p:sp>
      <p:sp>
        <p:nvSpPr>
          <p:cNvPr id="18" name="Rectangle 17">
            <a:extLst>
              <a:ext uri="{FF2B5EF4-FFF2-40B4-BE49-F238E27FC236}">
                <a16:creationId xmlns:a16="http://schemas.microsoft.com/office/drawing/2014/main" id="{C489FA30-70E8-55E6-4E6E-0365A34C916C}"/>
              </a:ext>
            </a:extLst>
          </p:cNvPr>
          <p:cNvSpPr/>
          <p:nvPr/>
        </p:nvSpPr>
        <p:spPr>
          <a:xfrm>
            <a:off x="3298244" y="2927447"/>
            <a:ext cx="126962" cy="124406"/>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Rectangle 18">
            <a:extLst>
              <a:ext uri="{FF2B5EF4-FFF2-40B4-BE49-F238E27FC236}">
                <a16:creationId xmlns:a16="http://schemas.microsoft.com/office/drawing/2014/main" id="{65401167-6D0C-FD45-DBE4-23144BFDA1B2}"/>
              </a:ext>
            </a:extLst>
          </p:cNvPr>
          <p:cNvSpPr/>
          <p:nvPr/>
        </p:nvSpPr>
        <p:spPr>
          <a:xfrm>
            <a:off x="5141227" y="2924185"/>
            <a:ext cx="126962" cy="12440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0000"/>
              </a:solidFill>
            </a:endParaRPr>
          </a:p>
        </p:txBody>
      </p:sp>
      <p:sp>
        <p:nvSpPr>
          <p:cNvPr id="21" name="TextBox 20">
            <a:extLst>
              <a:ext uri="{FF2B5EF4-FFF2-40B4-BE49-F238E27FC236}">
                <a16:creationId xmlns:a16="http://schemas.microsoft.com/office/drawing/2014/main" id="{F476965F-350D-FE84-6DDB-9BACE5C1D1F9}"/>
              </a:ext>
            </a:extLst>
          </p:cNvPr>
          <p:cNvSpPr txBox="1"/>
          <p:nvPr/>
        </p:nvSpPr>
        <p:spPr>
          <a:xfrm>
            <a:off x="3425206" y="2830890"/>
            <a:ext cx="1178017" cy="307777"/>
          </a:xfrm>
          <a:prstGeom prst="rect">
            <a:avLst/>
          </a:prstGeom>
          <a:noFill/>
        </p:spPr>
        <p:txBody>
          <a:bodyPr wrap="square">
            <a:spAutoFit/>
          </a:bodyPr>
          <a:lstStyle/>
          <a:p>
            <a:r>
              <a:rPr lang="en-US" sz="1400" dirty="0">
                <a:solidFill>
                  <a:schemeClr val="accent6">
                    <a:lumMod val="75000"/>
                  </a:schemeClr>
                </a:solidFill>
              </a:rPr>
              <a:t>C (Cytosine)</a:t>
            </a:r>
            <a:endParaRPr lang="en-US" sz="1400" dirty="0"/>
          </a:p>
        </p:txBody>
      </p:sp>
      <p:sp>
        <p:nvSpPr>
          <p:cNvPr id="22" name="TextBox 21">
            <a:extLst>
              <a:ext uri="{FF2B5EF4-FFF2-40B4-BE49-F238E27FC236}">
                <a16:creationId xmlns:a16="http://schemas.microsoft.com/office/drawing/2014/main" id="{47199FBE-060C-FB9C-E9F1-362A7C247924}"/>
              </a:ext>
            </a:extLst>
          </p:cNvPr>
          <p:cNvSpPr txBox="1"/>
          <p:nvPr/>
        </p:nvSpPr>
        <p:spPr>
          <a:xfrm>
            <a:off x="5268189" y="2837543"/>
            <a:ext cx="1178017" cy="307777"/>
          </a:xfrm>
          <a:prstGeom prst="rect">
            <a:avLst/>
          </a:prstGeom>
          <a:noFill/>
        </p:spPr>
        <p:txBody>
          <a:bodyPr wrap="square">
            <a:spAutoFit/>
          </a:bodyPr>
          <a:lstStyle/>
          <a:p>
            <a:r>
              <a:rPr lang="en-US" sz="1400" dirty="0">
                <a:solidFill>
                  <a:srgbClr val="FF0000"/>
                </a:solidFill>
              </a:rPr>
              <a:t>T (Thymine)</a:t>
            </a:r>
          </a:p>
        </p:txBody>
      </p:sp>
      <p:sp>
        <p:nvSpPr>
          <p:cNvPr id="23" name="TextBox 22">
            <a:extLst>
              <a:ext uri="{FF2B5EF4-FFF2-40B4-BE49-F238E27FC236}">
                <a16:creationId xmlns:a16="http://schemas.microsoft.com/office/drawing/2014/main" id="{3B62762F-323F-EEA1-8871-3391BF9CC774}"/>
              </a:ext>
            </a:extLst>
          </p:cNvPr>
          <p:cNvSpPr txBox="1"/>
          <p:nvPr/>
        </p:nvSpPr>
        <p:spPr>
          <a:xfrm>
            <a:off x="1030147" y="4223767"/>
            <a:ext cx="4998513" cy="338554"/>
          </a:xfrm>
          <a:prstGeom prst="rect">
            <a:avLst/>
          </a:prstGeom>
          <a:noFill/>
        </p:spPr>
        <p:txBody>
          <a:bodyPr wrap="square" rtlCol="0" anchor="ctr">
            <a:spAutoFit/>
          </a:bodyPr>
          <a:lstStyle/>
          <a:p>
            <a:pPr algn="ctr"/>
            <a:r>
              <a:rPr lang="en-US" sz="1600" dirty="0">
                <a:solidFill>
                  <a:srgbClr val="548235"/>
                </a:solidFill>
              </a:rPr>
              <a:t>All alleles extracted from genotypes from all individuals:</a:t>
            </a:r>
          </a:p>
        </p:txBody>
      </p:sp>
      <p:sp>
        <p:nvSpPr>
          <p:cNvPr id="25" name="TextBox 24">
            <a:extLst>
              <a:ext uri="{FF2B5EF4-FFF2-40B4-BE49-F238E27FC236}">
                <a16:creationId xmlns:a16="http://schemas.microsoft.com/office/drawing/2014/main" id="{0A9DD0EC-ACEF-9781-0308-30F3080FD468}"/>
              </a:ext>
            </a:extLst>
          </p:cNvPr>
          <p:cNvSpPr txBox="1"/>
          <p:nvPr/>
        </p:nvSpPr>
        <p:spPr>
          <a:xfrm>
            <a:off x="2789112" y="4636649"/>
            <a:ext cx="3548519" cy="523220"/>
          </a:xfrm>
          <a:prstGeom prst="rect">
            <a:avLst/>
          </a:prstGeom>
          <a:noFill/>
        </p:spPr>
        <p:txBody>
          <a:bodyPr wrap="square">
            <a:spAutoFit/>
          </a:bodyPr>
          <a:lstStyle/>
          <a:p>
            <a:pPr algn="ctr"/>
            <a:r>
              <a:rPr lang="en-US" sz="2800" dirty="0">
                <a:solidFill>
                  <a:schemeClr val="accent6">
                    <a:lumMod val="75000"/>
                  </a:schemeClr>
                </a:solidFill>
              </a:rPr>
              <a:t>CC C</a:t>
            </a:r>
            <a:r>
              <a:rPr lang="en-US" sz="2800" dirty="0">
                <a:solidFill>
                  <a:srgbClr val="FF0000"/>
                </a:solidFill>
              </a:rPr>
              <a:t>T TT</a:t>
            </a:r>
            <a:r>
              <a:rPr lang="en-US" sz="2800" dirty="0">
                <a:solidFill>
                  <a:schemeClr val="accent6">
                    <a:lumMod val="75000"/>
                  </a:schemeClr>
                </a:solidFill>
              </a:rPr>
              <a:t> CC C</a:t>
            </a:r>
            <a:r>
              <a:rPr lang="en-US" sz="2800" dirty="0">
                <a:solidFill>
                  <a:srgbClr val="FF0000"/>
                </a:solidFill>
              </a:rPr>
              <a:t>T</a:t>
            </a:r>
          </a:p>
        </p:txBody>
      </p:sp>
      <p:sp>
        <p:nvSpPr>
          <p:cNvPr id="26" name="TextBox 25">
            <a:extLst>
              <a:ext uri="{FF2B5EF4-FFF2-40B4-BE49-F238E27FC236}">
                <a16:creationId xmlns:a16="http://schemas.microsoft.com/office/drawing/2014/main" id="{08F94006-E8D9-0D6C-EDFB-D525C4FCF0C3}"/>
              </a:ext>
            </a:extLst>
          </p:cNvPr>
          <p:cNvSpPr txBox="1"/>
          <p:nvPr/>
        </p:nvSpPr>
        <p:spPr>
          <a:xfrm>
            <a:off x="1030147" y="5626090"/>
            <a:ext cx="1964952" cy="369332"/>
          </a:xfrm>
          <a:prstGeom prst="rect">
            <a:avLst/>
          </a:prstGeom>
          <a:noFill/>
        </p:spPr>
        <p:txBody>
          <a:bodyPr wrap="square" rtlCol="0" anchor="ctr">
            <a:spAutoFit/>
          </a:bodyPr>
          <a:lstStyle/>
          <a:p>
            <a:pPr algn="ctr"/>
            <a:r>
              <a:rPr lang="en-US" dirty="0">
                <a:solidFill>
                  <a:srgbClr val="548235"/>
                </a:solidFill>
              </a:rPr>
              <a:t>Count: </a:t>
            </a:r>
          </a:p>
        </p:txBody>
      </p:sp>
      <p:cxnSp>
        <p:nvCxnSpPr>
          <p:cNvPr id="28" name="Straight Arrow Connector 27">
            <a:extLst>
              <a:ext uri="{FF2B5EF4-FFF2-40B4-BE49-F238E27FC236}">
                <a16:creationId xmlns:a16="http://schemas.microsoft.com/office/drawing/2014/main" id="{B2DEE9A6-639F-786C-35B0-AEF8EF62626D}"/>
              </a:ext>
            </a:extLst>
          </p:cNvPr>
          <p:cNvCxnSpPr>
            <a:cxnSpLocks/>
          </p:cNvCxnSpPr>
          <p:nvPr/>
        </p:nvCxnSpPr>
        <p:spPr>
          <a:xfrm>
            <a:off x="4575541" y="6462660"/>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7987DE1-2C08-9406-D3E3-A258969955E4}"/>
              </a:ext>
            </a:extLst>
          </p:cNvPr>
          <p:cNvSpPr/>
          <p:nvPr/>
        </p:nvSpPr>
        <p:spPr>
          <a:xfrm>
            <a:off x="2592795" y="5719316"/>
            <a:ext cx="3200400" cy="182880"/>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0" name="Rectangle 29">
            <a:extLst>
              <a:ext uri="{FF2B5EF4-FFF2-40B4-BE49-F238E27FC236}">
                <a16:creationId xmlns:a16="http://schemas.microsoft.com/office/drawing/2014/main" id="{3D3106B2-F8FE-5586-810C-56B6D8ECB259}"/>
              </a:ext>
            </a:extLst>
          </p:cNvPr>
          <p:cNvSpPr/>
          <p:nvPr/>
        </p:nvSpPr>
        <p:spPr>
          <a:xfrm>
            <a:off x="5793195" y="5719316"/>
            <a:ext cx="1371600" cy="18288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TextBox 30">
            <a:extLst>
              <a:ext uri="{FF2B5EF4-FFF2-40B4-BE49-F238E27FC236}">
                <a16:creationId xmlns:a16="http://schemas.microsoft.com/office/drawing/2014/main" id="{FFC36204-1BFE-2DD2-5ECB-B13BABC8D6E3}"/>
              </a:ext>
            </a:extLst>
          </p:cNvPr>
          <p:cNvSpPr txBox="1"/>
          <p:nvPr/>
        </p:nvSpPr>
        <p:spPr>
          <a:xfrm>
            <a:off x="2270857" y="5645064"/>
            <a:ext cx="3582702" cy="307777"/>
          </a:xfrm>
          <a:prstGeom prst="rect">
            <a:avLst/>
          </a:prstGeom>
          <a:noFill/>
        </p:spPr>
        <p:txBody>
          <a:bodyPr wrap="square" rtlCol="0" anchor="ctr">
            <a:spAutoFit/>
          </a:bodyPr>
          <a:lstStyle/>
          <a:p>
            <a:pPr algn="ctr"/>
            <a:r>
              <a:rPr lang="en-US" sz="1400" dirty="0">
                <a:solidFill>
                  <a:schemeClr val="bg1">
                    <a:lumMod val="95000"/>
                  </a:schemeClr>
                </a:solidFill>
              </a:rPr>
              <a:t>C: 7 (70%)</a:t>
            </a:r>
          </a:p>
        </p:txBody>
      </p:sp>
      <p:sp>
        <p:nvSpPr>
          <p:cNvPr id="32" name="TextBox 31">
            <a:extLst>
              <a:ext uri="{FF2B5EF4-FFF2-40B4-BE49-F238E27FC236}">
                <a16:creationId xmlns:a16="http://schemas.microsoft.com/office/drawing/2014/main" id="{8DC050A3-6B75-028E-BE5C-E456AA19FE57}"/>
              </a:ext>
            </a:extLst>
          </p:cNvPr>
          <p:cNvSpPr txBox="1"/>
          <p:nvPr/>
        </p:nvSpPr>
        <p:spPr>
          <a:xfrm>
            <a:off x="4687644" y="5645063"/>
            <a:ext cx="3582702" cy="307777"/>
          </a:xfrm>
          <a:prstGeom prst="rect">
            <a:avLst/>
          </a:prstGeom>
          <a:noFill/>
        </p:spPr>
        <p:txBody>
          <a:bodyPr wrap="square" rtlCol="0" anchor="ctr">
            <a:spAutoFit/>
          </a:bodyPr>
          <a:lstStyle/>
          <a:p>
            <a:pPr algn="ctr"/>
            <a:r>
              <a:rPr lang="en-US" sz="1400" dirty="0">
                <a:solidFill>
                  <a:schemeClr val="bg1">
                    <a:lumMod val="95000"/>
                  </a:schemeClr>
                </a:solidFill>
              </a:rPr>
              <a:t>T: 3 (30%)</a:t>
            </a:r>
          </a:p>
        </p:txBody>
      </p:sp>
      <p:sp>
        <p:nvSpPr>
          <p:cNvPr id="33" name="TextBox 32">
            <a:extLst>
              <a:ext uri="{FF2B5EF4-FFF2-40B4-BE49-F238E27FC236}">
                <a16:creationId xmlns:a16="http://schemas.microsoft.com/office/drawing/2014/main" id="{6017FA7F-1D55-A142-A3E0-656837318BE8}"/>
              </a:ext>
            </a:extLst>
          </p:cNvPr>
          <p:cNvSpPr txBox="1"/>
          <p:nvPr/>
        </p:nvSpPr>
        <p:spPr>
          <a:xfrm>
            <a:off x="1183330" y="7487326"/>
            <a:ext cx="3582702" cy="646331"/>
          </a:xfrm>
          <a:prstGeom prst="rect">
            <a:avLst/>
          </a:prstGeom>
          <a:noFill/>
        </p:spPr>
        <p:txBody>
          <a:bodyPr wrap="square" rtlCol="0" anchor="ctr">
            <a:spAutoFit/>
          </a:bodyPr>
          <a:lstStyle/>
          <a:p>
            <a:pPr algn="ctr"/>
            <a:r>
              <a:rPr lang="en-US" dirty="0">
                <a:solidFill>
                  <a:schemeClr val="accent6">
                    <a:lumMod val="50000"/>
                  </a:schemeClr>
                </a:solidFill>
              </a:rPr>
              <a:t>Major allele: C (70%)</a:t>
            </a:r>
          </a:p>
          <a:p>
            <a:pPr algn="ctr"/>
            <a:r>
              <a:rPr lang="en-US" dirty="0">
                <a:solidFill>
                  <a:srgbClr val="FF0000"/>
                </a:solidFill>
              </a:rPr>
              <a:t>Minor allele: T (30%)</a:t>
            </a:r>
          </a:p>
        </p:txBody>
      </p:sp>
      <p:sp>
        <p:nvSpPr>
          <p:cNvPr id="34" name="TextBox 33">
            <a:extLst>
              <a:ext uri="{FF2B5EF4-FFF2-40B4-BE49-F238E27FC236}">
                <a16:creationId xmlns:a16="http://schemas.microsoft.com/office/drawing/2014/main" id="{92C2D870-8A39-D7CD-21F2-AC09E4771687}"/>
              </a:ext>
            </a:extLst>
          </p:cNvPr>
          <p:cNvSpPr txBox="1"/>
          <p:nvPr/>
        </p:nvSpPr>
        <p:spPr>
          <a:xfrm>
            <a:off x="4508866" y="7599236"/>
            <a:ext cx="3582702" cy="369332"/>
          </a:xfrm>
          <a:prstGeom prst="rect">
            <a:avLst/>
          </a:prstGeom>
          <a:noFill/>
        </p:spPr>
        <p:txBody>
          <a:bodyPr wrap="square" rtlCol="0" anchor="ctr">
            <a:spAutoFit/>
          </a:bodyPr>
          <a:lstStyle/>
          <a:p>
            <a:pPr algn="ctr"/>
            <a:r>
              <a:rPr lang="en-US" dirty="0"/>
              <a:t>Minor Allele Frequency (MAF) = 0.3</a:t>
            </a:r>
          </a:p>
        </p:txBody>
      </p:sp>
    </p:spTree>
    <p:extLst>
      <p:ext uri="{BB962C8B-B14F-4D97-AF65-F5344CB8AC3E}">
        <p14:creationId xmlns:p14="http://schemas.microsoft.com/office/powerpoint/2010/main" val="102912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23515-B315-905E-BD2E-044F7E74BC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2D5FFB-7298-28C4-3546-2ECFDCD838D3}"/>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Maximum Likelihood Estimation (MLE)</a:t>
            </a:r>
          </a:p>
        </p:txBody>
      </p:sp>
      <p:sp>
        <p:nvSpPr>
          <p:cNvPr id="3" name="TextBox 2">
            <a:extLst>
              <a:ext uri="{FF2B5EF4-FFF2-40B4-BE49-F238E27FC236}">
                <a16:creationId xmlns:a16="http://schemas.microsoft.com/office/drawing/2014/main" id="{662CE3FE-37A4-4EEB-2E5A-DBF9D4D0E28C}"/>
              </a:ext>
            </a:extLst>
          </p:cNvPr>
          <p:cNvSpPr txBox="1"/>
          <p:nvPr/>
        </p:nvSpPr>
        <p:spPr>
          <a:xfrm>
            <a:off x="577728" y="448565"/>
            <a:ext cx="7988544" cy="307777"/>
          </a:xfrm>
          <a:prstGeom prst="rect">
            <a:avLst/>
          </a:prstGeom>
          <a:noFill/>
        </p:spPr>
        <p:txBody>
          <a:bodyPr wrap="square" rtlCol="0">
            <a:spAutoFit/>
          </a:bodyPr>
          <a:lstStyle/>
          <a:p>
            <a:pPr algn="ctr"/>
            <a:r>
              <a:rPr lang="en-US" sz="1400" dirty="0"/>
              <a:t>Find parameter values that maximize the likelihood function</a:t>
            </a:r>
          </a:p>
        </p:txBody>
      </p:sp>
      <p:sp>
        <p:nvSpPr>
          <p:cNvPr id="9" name="Rounded Rectangle 8">
            <a:extLst>
              <a:ext uri="{FF2B5EF4-FFF2-40B4-BE49-F238E27FC236}">
                <a16:creationId xmlns:a16="http://schemas.microsoft.com/office/drawing/2014/main" id="{AD189325-D170-C8A3-9498-0B0BE2C55AD3}"/>
              </a:ext>
            </a:extLst>
          </p:cNvPr>
          <p:cNvSpPr/>
          <p:nvPr/>
        </p:nvSpPr>
        <p:spPr>
          <a:xfrm>
            <a:off x="427383" y="788653"/>
            <a:ext cx="8299174" cy="37800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B1813C-7D59-789F-9D80-D74E467AAA88}"/>
              </a:ext>
            </a:extLst>
          </p:cNvPr>
          <p:cNvSpPr txBox="1"/>
          <p:nvPr/>
        </p:nvSpPr>
        <p:spPr>
          <a:xfrm>
            <a:off x="2334006" y="917320"/>
            <a:ext cx="4475988" cy="369332"/>
          </a:xfrm>
          <a:prstGeom prst="rect">
            <a:avLst/>
          </a:prstGeom>
          <a:noFill/>
        </p:spPr>
        <p:txBody>
          <a:bodyPr wrap="square" rtlCol="0" anchor="ctr">
            <a:spAutoFit/>
          </a:bodyPr>
          <a:lstStyle/>
          <a:p>
            <a:pPr algn="ctr"/>
            <a:r>
              <a:rPr lang="en-US" b="1" dirty="0"/>
              <a:t>Likelihood Function and MLE</a:t>
            </a:r>
            <a:endParaRPr lang="en-US" dirty="0"/>
          </a:p>
        </p:txBody>
      </p:sp>
      <p:sp>
        <p:nvSpPr>
          <p:cNvPr id="76" name="Rounded Rectangle 75">
            <a:extLst>
              <a:ext uri="{FF2B5EF4-FFF2-40B4-BE49-F238E27FC236}">
                <a16:creationId xmlns:a16="http://schemas.microsoft.com/office/drawing/2014/main" id="{B31A698B-DA3B-E129-2CFE-166EBD5C5AF5}"/>
              </a:ext>
            </a:extLst>
          </p:cNvPr>
          <p:cNvSpPr/>
          <p:nvPr/>
        </p:nvSpPr>
        <p:spPr>
          <a:xfrm>
            <a:off x="427383" y="6759430"/>
            <a:ext cx="8299173" cy="15959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A53FEB4C-9BC0-3F95-E106-4FCD75A37F89}"/>
              </a:ext>
            </a:extLst>
          </p:cNvPr>
          <p:cNvSpPr/>
          <p:nvPr/>
        </p:nvSpPr>
        <p:spPr>
          <a:xfrm>
            <a:off x="427383" y="4881304"/>
            <a:ext cx="8299174" cy="155925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766E9D17-0E6C-A79B-AD5E-CFF67EDE5523}"/>
              </a:ext>
            </a:extLst>
          </p:cNvPr>
          <p:cNvSpPr txBox="1"/>
          <p:nvPr/>
        </p:nvSpPr>
        <p:spPr>
          <a:xfrm>
            <a:off x="2334006" y="4843083"/>
            <a:ext cx="4475988" cy="369332"/>
          </a:xfrm>
          <a:prstGeom prst="rect">
            <a:avLst/>
          </a:prstGeom>
          <a:noFill/>
        </p:spPr>
        <p:txBody>
          <a:bodyPr wrap="square" rtlCol="0" anchor="ctr">
            <a:spAutoFit/>
          </a:bodyPr>
          <a:lstStyle/>
          <a:p>
            <a:pPr algn="ctr"/>
            <a:r>
              <a:rPr lang="en-US" b="1" dirty="0"/>
              <a:t>Key Steps</a:t>
            </a:r>
            <a:endParaRPr lang="en-US" dirty="0"/>
          </a:p>
        </p:txBody>
      </p:sp>
      <p:sp>
        <p:nvSpPr>
          <p:cNvPr id="79" name="TextBox 78">
            <a:extLst>
              <a:ext uri="{FF2B5EF4-FFF2-40B4-BE49-F238E27FC236}">
                <a16:creationId xmlns:a16="http://schemas.microsoft.com/office/drawing/2014/main" id="{5E64C3A2-FF23-FF08-2CE4-107ADBF2C13C}"/>
              </a:ext>
            </a:extLst>
          </p:cNvPr>
          <p:cNvSpPr txBox="1"/>
          <p:nvPr/>
        </p:nvSpPr>
        <p:spPr>
          <a:xfrm>
            <a:off x="2334006" y="6760196"/>
            <a:ext cx="4475988" cy="369332"/>
          </a:xfrm>
          <a:prstGeom prst="rect">
            <a:avLst/>
          </a:prstGeom>
          <a:noFill/>
        </p:spPr>
        <p:txBody>
          <a:bodyPr wrap="square" rtlCol="0" anchor="ctr">
            <a:spAutoFit/>
          </a:bodyPr>
          <a:lstStyle/>
          <a:p>
            <a:pPr algn="ctr"/>
            <a:r>
              <a:rPr lang="en-US" b="1" dirty="0"/>
              <a:t>Properties</a:t>
            </a:r>
            <a:endParaRPr lang="en-US" dirty="0"/>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D491354-CED5-3C8E-E061-E7A7C65DEA8F}"/>
                  </a:ext>
                </a:extLst>
              </p:cNvPr>
              <p:cNvSpPr txBox="1"/>
              <p:nvPr/>
            </p:nvSpPr>
            <p:spPr>
              <a:xfrm>
                <a:off x="1145986" y="5207357"/>
                <a:ext cx="6893480" cy="1302857"/>
              </a:xfrm>
              <a:prstGeom prst="rect">
                <a:avLst/>
              </a:prstGeom>
              <a:noFill/>
            </p:spPr>
            <p:txBody>
              <a:bodyPr wrap="square">
                <a:spAutoFit/>
              </a:bodyPr>
              <a:lstStyle/>
              <a:p>
                <a:pPr marL="228600" indent="-228600">
                  <a:buAutoNum type="arabicPeriod"/>
                </a:pPr>
                <a:r>
                  <a:rPr lang="en-US" sz="1200" dirty="0">
                    <a:solidFill>
                      <a:schemeClr val="tx1"/>
                    </a:solidFill>
                    <a:ea typeface="Cambria Math" panose="02040503050406030204" pitchFamily="18" charset="0"/>
                  </a:rPr>
                  <a:t>Define likelihood function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ℒ</m:t>
                    </m:r>
                    <m:d>
                      <m:dPr>
                        <m:ctrlPr>
                          <a:rPr lang="en-US" sz="1200" i="1" smtClean="0">
                            <a:solidFill>
                              <a:schemeClr val="tx1"/>
                            </a:solidFill>
                            <a:latin typeface="Cambria Math" panose="02040503050406030204" pitchFamily="18" charset="0"/>
                            <a:ea typeface="Cambria Math" panose="02040503050406030204" pitchFamily="18" charset="0"/>
                          </a:rPr>
                        </m:ctrlPr>
                      </m:dPr>
                      <m:e>
                        <m:r>
                          <a:rPr lang="en-US" sz="1200" b="0" i="1" smtClean="0">
                            <a:solidFill>
                              <a:schemeClr val="tx1"/>
                            </a:solidFill>
                            <a:latin typeface="Cambria Math" panose="02040503050406030204" pitchFamily="18" charset="0"/>
                            <a:ea typeface="Cambria Math" panose="02040503050406030204" pitchFamily="18" charset="0"/>
                          </a:rPr>
                          <m:t>𝜃</m:t>
                        </m:r>
                      </m:e>
                      <m:e>
                        <m:r>
                          <a:rPr lang="en-US" sz="1200" b="0" i="1" smtClean="0">
                            <a:solidFill>
                              <a:schemeClr val="tx1"/>
                            </a:solidFill>
                            <a:latin typeface="Cambria Math" panose="02040503050406030204" pitchFamily="18" charset="0"/>
                            <a:ea typeface="Cambria Math" panose="02040503050406030204" pitchFamily="18" charset="0"/>
                          </a:rPr>
                          <m:t>𝐷</m:t>
                        </m:r>
                      </m:e>
                    </m:d>
                    <m:r>
                      <a:rPr lang="en-US" sz="1200" b="0" i="1" smtClean="0">
                        <a:solidFill>
                          <a:schemeClr val="tx1"/>
                        </a:solidFill>
                        <a:latin typeface="Cambria Math" panose="02040503050406030204" pitchFamily="18" charset="0"/>
                        <a:ea typeface="Cambria Math" panose="02040503050406030204" pitchFamily="18" charset="0"/>
                      </a:rPr>
                      <m:t> </m:t>
                    </m:r>
                  </m:oMath>
                </a14:m>
                <a:endParaRPr lang="en-US" sz="1200" dirty="0">
                  <a:solidFill>
                    <a:schemeClr val="tx1"/>
                  </a:solidFill>
                  <a:ea typeface="Cambria Math" panose="02040503050406030204" pitchFamily="18" charset="0"/>
                </a:endParaRPr>
              </a:p>
              <a:p>
                <a:pPr marL="228600" indent="-228600">
                  <a:buFontTx/>
                  <a:buAutoNum type="arabicPeriod"/>
                </a:pPr>
                <a:r>
                  <a:rPr lang="en-US" sz="1200" dirty="0">
                    <a:ea typeface="Cambria Math" panose="02040503050406030204" pitchFamily="18" charset="0"/>
                  </a:rPr>
                  <a:t>(optional) Take log to get log-likelihood </a:t>
                </a:r>
                <a14:m>
                  <m:oMath xmlns:m="http://schemas.openxmlformats.org/officeDocument/2006/math">
                    <m:r>
                      <a:rPr lang="en-US" sz="1200" b="0" i="1" smtClean="0">
                        <a:latin typeface="Cambria Math" panose="02040503050406030204" pitchFamily="18" charset="0"/>
                        <a:ea typeface="Cambria Math" panose="02040503050406030204" pitchFamily="18" charset="0"/>
                      </a:rPr>
                      <m:t>ℓ</m:t>
                    </m:r>
                    <m:d>
                      <m:dPr>
                        <m:ctrlPr>
                          <a:rPr lang="en-US" sz="1200" i="1">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𝐷</m:t>
                        </m:r>
                      </m:e>
                    </m:d>
                    <m:r>
                      <a:rPr lang="en-US" sz="1200" b="0" i="1">
                        <a:latin typeface="Cambria Math" panose="02040503050406030204" pitchFamily="18" charset="0"/>
                        <a:ea typeface="Cambria Math" panose="02040503050406030204" pitchFamily="18" charset="0"/>
                      </a:rPr>
                      <m:t> </m:t>
                    </m:r>
                  </m:oMath>
                </a14:m>
                <a:endParaRPr lang="en-US" sz="1200" dirty="0">
                  <a:ea typeface="Cambria Math" panose="02040503050406030204" pitchFamily="18" charset="0"/>
                </a:endParaRPr>
              </a:p>
              <a:p>
                <a:pPr marL="228600" indent="-228600">
                  <a:buFontTx/>
                  <a:buAutoNum type="arabicPeriod"/>
                </a:pPr>
                <a:r>
                  <a:rPr lang="en-US" sz="1200" dirty="0">
                    <a:ea typeface="Cambria Math" panose="02040503050406030204" pitchFamily="18" charset="0"/>
                  </a:rPr>
                  <a:t>Find </a:t>
                </a:r>
                <a14:m>
                  <m:oMath xmlns:m="http://schemas.openxmlformats.org/officeDocument/2006/math">
                    <m:acc>
                      <m:accPr>
                        <m:chr m:val="̂"/>
                        <m:ctrlPr>
                          <a:rPr lang="en-US" sz="1200" i="1" smtClean="0">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where the derivative equals to 0:</a:t>
                </a:r>
              </a:p>
              <a:p>
                <a:pPr algn="ctr"/>
                <a14:m>
                  <m:oMath xmlns:m="http://schemas.openxmlformats.org/officeDocument/2006/math">
                    <m:f>
                      <m:fP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ℒ</m:t>
                        </m:r>
                      </m:num>
                      <m:den>
                        <m:r>
                          <a:rPr lang="en-US" sz="1200" i="1">
                            <a:latin typeface="Cambria Math" panose="02040503050406030204" pitchFamily="18" charset="0"/>
                            <a:ea typeface="Cambria Math" panose="02040503050406030204" pitchFamily="18" charset="0"/>
                          </a:rPr>
                          <m:t>𝜕𝜃</m:t>
                        </m:r>
                      </m:den>
                    </m:f>
                    <m:r>
                      <a:rPr lang="en-US" sz="1200" i="1">
                        <a:latin typeface="Cambria Math" panose="02040503050406030204" pitchFamily="18" charset="0"/>
                        <a:ea typeface="Cambria Math" panose="02040503050406030204" pitchFamily="18" charset="0"/>
                      </a:rPr>
                      <m:t>=0 </m:t>
                    </m:r>
                  </m:oMath>
                </a14:m>
                <a:r>
                  <a:rPr lang="en-US" sz="1200" dirty="0">
                    <a:ea typeface="Cambria Math" panose="02040503050406030204" pitchFamily="18" charset="0"/>
                  </a:rPr>
                  <a:t>Or </a:t>
                </a:r>
                <a14:m>
                  <m:oMath xmlns:m="http://schemas.openxmlformats.org/officeDocument/2006/math">
                    <m:f>
                      <m:fPr>
                        <m:ctrlPr>
                          <a:rPr lang="en-US" sz="1200" i="1" smtClean="0">
                            <a:latin typeface="Cambria Math" panose="02040503050406030204" pitchFamily="18" charset="0"/>
                            <a:ea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r>
                          <a:rPr lang="en-US" sz="1200" i="1" smtClean="0">
                            <a:latin typeface="Cambria Math" panose="02040503050406030204" pitchFamily="18" charset="0"/>
                            <a:ea typeface="Cambria Math" panose="02040503050406030204" pitchFamily="18" charset="0"/>
                          </a:rPr>
                          <m:t>ℓ</m:t>
                        </m:r>
                      </m:num>
                      <m:den>
                        <m:r>
                          <a:rPr lang="en-US" sz="1200" i="1" smtClean="0">
                            <a:latin typeface="Cambria Math" panose="02040503050406030204" pitchFamily="18" charset="0"/>
                            <a:ea typeface="Cambria Math" panose="02040503050406030204" pitchFamily="18" charset="0"/>
                          </a:rPr>
                          <m:t>𝜕𝜃</m:t>
                        </m:r>
                      </m:den>
                    </m:f>
                    <m:r>
                      <a:rPr lang="en-US" sz="1200" b="0" i="1" smtClean="0">
                        <a:latin typeface="Cambria Math" panose="02040503050406030204" pitchFamily="18" charset="0"/>
                        <a:ea typeface="Cambria Math" panose="02040503050406030204" pitchFamily="18" charset="0"/>
                      </a:rPr>
                      <m:t>=0</m:t>
                    </m:r>
                  </m:oMath>
                </a14:m>
                <a:endParaRPr lang="en-US" sz="1200" b="0" dirty="0">
                  <a:ea typeface="Cambria Math" panose="02040503050406030204" pitchFamily="18" charset="0"/>
                </a:endParaRPr>
              </a:p>
              <a:p>
                <a:pPr marL="228600" indent="-228600">
                  <a:buFont typeface="+mj-lt"/>
                  <a:buAutoNum type="arabicPeriod" startAt="4"/>
                </a:pPr>
                <a:r>
                  <a:rPr lang="en-US" sz="1200" dirty="0">
                    <a:ea typeface="Cambria Math" panose="02040503050406030204" pitchFamily="18" charset="0"/>
                  </a:rPr>
                  <a:t>Solve for </a:t>
                </a:r>
                <a14:m>
                  <m:oMath xmlns:m="http://schemas.openxmlformats.org/officeDocument/2006/math">
                    <m:acc>
                      <m:accPr>
                        <m:chr m:val="̂"/>
                        <m:ctrlPr>
                          <a:rPr lang="en-US" sz="1200" i="1">
                            <a:latin typeface="Cambria Math" panose="02040503050406030204" pitchFamily="18" charset="0"/>
                            <a:ea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(the MLE estimator)</a:t>
                </a:r>
              </a:p>
              <a:p>
                <a:pPr marL="228600" indent="-228600">
                  <a:buAutoNum type="arabicPeriod" startAt="4"/>
                </a:pPr>
                <a:endParaRPr lang="en-US" sz="1200" dirty="0">
                  <a:solidFill>
                    <a:schemeClr val="tx1"/>
                  </a:solidFill>
                  <a:ea typeface="Cambria Math" panose="02040503050406030204" pitchFamily="18" charset="0"/>
                </a:endParaRPr>
              </a:p>
            </p:txBody>
          </p:sp>
        </mc:Choice>
        <mc:Fallback xmlns="">
          <p:sp>
            <p:nvSpPr>
              <p:cNvPr id="66" name="TextBox 65">
                <a:extLst>
                  <a:ext uri="{FF2B5EF4-FFF2-40B4-BE49-F238E27FC236}">
                    <a16:creationId xmlns:a16="http://schemas.microsoft.com/office/drawing/2014/main" id="{9D491354-CED5-3C8E-E061-E7A7C65DEA8F}"/>
                  </a:ext>
                </a:extLst>
              </p:cNvPr>
              <p:cNvSpPr txBox="1">
                <a:spLocks noRot="1" noChangeAspect="1" noMove="1" noResize="1" noEditPoints="1" noAdjustHandles="1" noChangeArrowheads="1" noChangeShapeType="1" noTextEdit="1"/>
              </p:cNvSpPr>
              <p:nvPr/>
            </p:nvSpPr>
            <p:spPr>
              <a:xfrm>
                <a:off x="1145986" y="5207357"/>
                <a:ext cx="6893480" cy="1302857"/>
              </a:xfrm>
              <a:prstGeom prst="rect">
                <a:avLst/>
              </a:prstGeom>
              <a:blipFill>
                <a:blip r:embed="rId3"/>
                <a:stretch>
                  <a:fillRect l="-18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2BFBE03C-3C1D-4987-B067-EFF3D3825D03}"/>
              </a:ext>
            </a:extLst>
          </p:cNvPr>
          <p:cNvPicPr>
            <a:picLocks noChangeAspect="1"/>
          </p:cNvPicPr>
          <p:nvPr/>
        </p:nvPicPr>
        <p:blipFill>
          <a:blip r:embed="rId4"/>
          <a:srcRect/>
          <a:stretch/>
        </p:blipFill>
        <p:spPr>
          <a:xfrm>
            <a:off x="1866510" y="1286652"/>
            <a:ext cx="5570006" cy="3342003"/>
          </a:xfrm>
          <a:prstGeom prst="rect">
            <a:avLst/>
          </a:prstGeom>
        </p:spPr>
      </p:pic>
      <p:sp>
        <p:nvSpPr>
          <p:cNvPr id="10" name="TextBox 9">
            <a:extLst>
              <a:ext uri="{FF2B5EF4-FFF2-40B4-BE49-F238E27FC236}">
                <a16:creationId xmlns:a16="http://schemas.microsoft.com/office/drawing/2014/main" id="{D67F362B-41DE-DABB-E627-00AFBF1680F3}"/>
              </a:ext>
            </a:extLst>
          </p:cNvPr>
          <p:cNvSpPr txBox="1"/>
          <p:nvPr/>
        </p:nvSpPr>
        <p:spPr>
          <a:xfrm>
            <a:off x="1214182" y="7055123"/>
            <a:ext cx="6893480" cy="1292662"/>
          </a:xfrm>
          <a:prstGeom prst="rect">
            <a:avLst/>
          </a:prstGeom>
          <a:noFill/>
        </p:spPr>
        <p:txBody>
          <a:bodyPr wrap="square">
            <a:spAutoFit/>
          </a:bodyPr>
          <a:lstStyle/>
          <a:p>
            <a:pPr marL="285750" indent="-285750">
              <a:buFont typeface="Arial" panose="020B0604020202020204" pitchFamily="34" charset="0"/>
              <a:buChar char="•"/>
            </a:pPr>
            <a:r>
              <a:rPr lang="en-US" sz="1300" b="1" dirty="0"/>
              <a:t>Consistent</a:t>
            </a:r>
            <a:r>
              <a:rPr lang="en-US" sz="1300" dirty="0"/>
              <a:t> – Converges to the true parameter as sample size increases</a:t>
            </a:r>
          </a:p>
          <a:p>
            <a:pPr marL="285750" indent="-285750">
              <a:buFont typeface="Arial" panose="020B0604020202020204" pitchFamily="34" charset="0"/>
              <a:buChar char="•"/>
            </a:pPr>
            <a:r>
              <a:rPr lang="en-US" sz="1300" b="1" dirty="0"/>
              <a:t>Asymptotically Efficient</a:t>
            </a:r>
            <a:r>
              <a:rPr lang="en-US" sz="1300" dirty="0"/>
              <a:t> – Achieves lowest possible variance among unbiased estimators (attains the Cramér-Rao bound)</a:t>
            </a:r>
          </a:p>
          <a:p>
            <a:pPr marL="285750" indent="-285750">
              <a:buFont typeface="Arial" panose="020B0604020202020204" pitchFamily="34" charset="0"/>
              <a:buChar char="•"/>
            </a:pPr>
            <a:r>
              <a:rPr lang="en-US" sz="1300" b="1" dirty="0"/>
              <a:t>Asymptotically Normal</a:t>
            </a:r>
            <a:r>
              <a:rPr lang="en-US" sz="1300" dirty="0"/>
              <a:t> – Distribution approaches normality as sample size grows</a:t>
            </a:r>
          </a:p>
          <a:p>
            <a:pPr marL="285750" indent="-285750">
              <a:buFont typeface="Arial" panose="020B0604020202020204" pitchFamily="34" charset="0"/>
              <a:buChar char="•"/>
            </a:pPr>
            <a:r>
              <a:rPr lang="en-US" sz="1300" b="1" dirty="0"/>
              <a:t>Invariant</a:t>
            </a:r>
            <a:r>
              <a:rPr lang="en-US" sz="1300" dirty="0"/>
              <a:t> – MLE of a function of the parameter is the function of the MLE</a:t>
            </a:r>
          </a:p>
          <a:p>
            <a:pPr marL="285750" indent="-285750">
              <a:buFont typeface="Arial" panose="020B0604020202020204" pitchFamily="34" charset="0"/>
              <a:buChar char="•"/>
            </a:pPr>
            <a:r>
              <a:rPr lang="en-US" sz="1300" b="1" dirty="0"/>
              <a:t>No Closed-Form in General</a:t>
            </a:r>
            <a:r>
              <a:rPr lang="en-US" sz="1300" dirty="0"/>
              <a:t> – Often requires numerical optimization</a:t>
            </a:r>
            <a:endParaRPr lang="en-US" sz="1300" dirty="0">
              <a:solidFill>
                <a:schemeClr val="tx1"/>
              </a:solidFill>
              <a:ea typeface="Cambria Math" panose="02040503050406030204" pitchFamily="18" charset="0"/>
            </a:endParaRPr>
          </a:p>
        </p:txBody>
      </p:sp>
    </p:spTree>
    <p:extLst>
      <p:ext uri="{BB962C8B-B14F-4D97-AF65-F5344CB8AC3E}">
        <p14:creationId xmlns:p14="http://schemas.microsoft.com/office/powerpoint/2010/main" val="374464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27A79-E3CE-731D-9949-22FCBDDCDD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C00FE2-AF7F-0F5E-7DD7-9A0E1A92935C}"/>
              </a:ext>
            </a:extLst>
          </p:cNvPr>
          <p:cNvSpPr txBox="1"/>
          <p:nvPr/>
        </p:nvSpPr>
        <p:spPr>
          <a:xfrm>
            <a:off x="2174527" y="79309"/>
            <a:ext cx="4788100" cy="400110"/>
          </a:xfrm>
          <a:prstGeom prst="rect">
            <a:avLst/>
          </a:prstGeom>
          <a:noFill/>
        </p:spPr>
        <p:txBody>
          <a:bodyPr wrap="square" rtlCol="0" anchor="ctr">
            <a:spAutoFit/>
          </a:bodyPr>
          <a:lstStyle/>
          <a:p>
            <a:pPr algn="ctr"/>
            <a:r>
              <a:rPr lang="en-US" sz="2000" b="1" dirty="0"/>
              <a:t>Likelihood Ratio and Likelihood Ratio Test</a:t>
            </a:r>
          </a:p>
        </p:txBody>
      </p:sp>
      <p:sp>
        <p:nvSpPr>
          <p:cNvPr id="3" name="TextBox 2">
            <a:extLst>
              <a:ext uri="{FF2B5EF4-FFF2-40B4-BE49-F238E27FC236}">
                <a16:creationId xmlns:a16="http://schemas.microsoft.com/office/drawing/2014/main" id="{68285E5F-F908-3D99-E388-BADBCA884581}"/>
              </a:ext>
            </a:extLst>
          </p:cNvPr>
          <p:cNvSpPr txBox="1"/>
          <p:nvPr/>
        </p:nvSpPr>
        <p:spPr>
          <a:xfrm>
            <a:off x="577728" y="465498"/>
            <a:ext cx="7988544" cy="307777"/>
          </a:xfrm>
          <a:prstGeom prst="rect">
            <a:avLst/>
          </a:prstGeom>
          <a:noFill/>
        </p:spPr>
        <p:txBody>
          <a:bodyPr wrap="square" rtlCol="0">
            <a:spAutoFit/>
          </a:bodyPr>
          <a:lstStyle/>
          <a:p>
            <a:pPr algn="ctr"/>
            <a:r>
              <a:rPr lang="en-US" sz="1400" dirty="0"/>
              <a:t>Compare the likelihoods for two models</a:t>
            </a:r>
          </a:p>
        </p:txBody>
      </p:sp>
      <p:sp>
        <p:nvSpPr>
          <p:cNvPr id="4" name="Rounded Rectangle 3">
            <a:extLst>
              <a:ext uri="{FF2B5EF4-FFF2-40B4-BE49-F238E27FC236}">
                <a16:creationId xmlns:a16="http://schemas.microsoft.com/office/drawing/2014/main" id="{B592A444-0627-7B1C-D69B-CE1C4671AC35}"/>
              </a:ext>
            </a:extLst>
          </p:cNvPr>
          <p:cNvSpPr/>
          <p:nvPr/>
        </p:nvSpPr>
        <p:spPr>
          <a:xfrm>
            <a:off x="4730717" y="776363"/>
            <a:ext cx="4052913"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EFD3312E-E6E0-D286-8426-998B7199C67A}"/>
              </a:ext>
            </a:extLst>
          </p:cNvPr>
          <p:cNvSpPr/>
          <p:nvPr/>
        </p:nvSpPr>
        <p:spPr>
          <a:xfrm>
            <a:off x="360369" y="788653"/>
            <a:ext cx="407949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D2DD803-FA16-D9A0-EE81-C3DC9B65184A}"/>
              </a:ext>
            </a:extLst>
          </p:cNvPr>
          <p:cNvSpPr txBox="1"/>
          <p:nvPr/>
        </p:nvSpPr>
        <p:spPr>
          <a:xfrm>
            <a:off x="192314" y="985292"/>
            <a:ext cx="4475988" cy="338554"/>
          </a:xfrm>
          <a:prstGeom prst="rect">
            <a:avLst/>
          </a:prstGeom>
          <a:noFill/>
        </p:spPr>
        <p:txBody>
          <a:bodyPr wrap="square" rtlCol="0" anchor="ctr">
            <a:spAutoFit/>
          </a:bodyPr>
          <a:lstStyle/>
          <a:p>
            <a:pPr algn="ctr"/>
            <a:r>
              <a:rPr lang="en-US" sz="1600" b="1" dirty="0"/>
              <a:t>1. Two Competing Models</a:t>
            </a:r>
            <a:endParaRPr lang="en-US" sz="1600" dirty="0"/>
          </a:p>
        </p:txBody>
      </p:sp>
      <p:sp>
        <p:nvSpPr>
          <p:cNvPr id="68" name="Rounded Rectangle 67">
            <a:extLst>
              <a:ext uri="{FF2B5EF4-FFF2-40B4-BE49-F238E27FC236}">
                <a16:creationId xmlns:a16="http://schemas.microsoft.com/office/drawing/2014/main" id="{E8FC6D37-4594-5278-26F5-73F4782517B8}"/>
              </a:ext>
            </a:extLst>
          </p:cNvPr>
          <p:cNvSpPr/>
          <p:nvPr/>
        </p:nvSpPr>
        <p:spPr>
          <a:xfrm>
            <a:off x="1650979" y="1732680"/>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CDD5297B-7A03-5ACB-2AE7-E7FEB0BDE4CC}"/>
              </a:ext>
            </a:extLst>
          </p:cNvPr>
          <p:cNvSpPr/>
          <p:nvPr/>
        </p:nvSpPr>
        <p:spPr>
          <a:xfrm>
            <a:off x="1656196" y="3189942"/>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CC20230-B7F7-ED6E-5C7F-1A45763D7072}"/>
                  </a:ext>
                </a:extLst>
              </p:cNvPr>
              <p:cNvSpPr txBox="1"/>
              <p:nvPr/>
            </p:nvSpPr>
            <p:spPr>
              <a:xfrm>
                <a:off x="1866749" y="1732679"/>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FCC20230-B7F7-ED6E-5C7F-1A45763D7072}"/>
                  </a:ext>
                </a:extLst>
              </p:cNvPr>
              <p:cNvSpPr txBox="1">
                <a:spLocks noRot="1" noChangeAspect="1" noMove="1" noResize="1" noEditPoints="1" noAdjustHandles="1" noChangeArrowheads="1" noChangeShapeType="1" noTextEdit="1"/>
              </p:cNvSpPr>
              <p:nvPr/>
            </p:nvSpPr>
            <p:spPr>
              <a:xfrm>
                <a:off x="1866749" y="1732679"/>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A5620FE-DD52-4EFF-CB3B-748398682950}"/>
                  </a:ext>
                </a:extLst>
              </p:cNvPr>
              <p:cNvSpPr txBox="1"/>
              <p:nvPr/>
            </p:nvSpPr>
            <p:spPr>
              <a:xfrm>
                <a:off x="1805033" y="3181928"/>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6A5620FE-DD52-4EFF-CB3B-748398682950}"/>
                  </a:ext>
                </a:extLst>
              </p:cNvPr>
              <p:cNvSpPr txBox="1">
                <a:spLocks noRot="1" noChangeAspect="1" noMove="1" noResize="1" noEditPoints="1" noAdjustHandles="1" noChangeArrowheads="1" noChangeShapeType="1" noTextEdit="1"/>
              </p:cNvSpPr>
              <p:nvPr/>
            </p:nvSpPr>
            <p:spPr>
              <a:xfrm>
                <a:off x="1805033" y="3181928"/>
                <a:ext cx="1250549" cy="623248"/>
              </a:xfrm>
              <a:prstGeom prst="rect">
                <a:avLst/>
              </a:prstGeom>
              <a:blipFill>
                <a:blip r:embed="rId4"/>
                <a:stretch>
                  <a:fillRect b="-6000"/>
                </a:stretch>
              </a:blipFill>
            </p:spPr>
            <p:txBody>
              <a:bodyPr/>
              <a:lstStyle/>
              <a:p>
                <a:r>
                  <a:rPr lang="en-US">
                    <a:noFill/>
                  </a:rPr>
                  <a:t> </a:t>
                </a:r>
              </a:p>
            </p:txBody>
          </p:sp>
        </mc:Fallback>
      </mc:AlternateContent>
      <p:sp>
        <p:nvSpPr>
          <p:cNvPr id="77" name="Rounded Rectangle 76">
            <a:extLst>
              <a:ext uri="{FF2B5EF4-FFF2-40B4-BE49-F238E27FC236}">
                <a16:creationId xmlns:a16="http://schemas.microsoft.com/office/drawing/2014/main" id="{7857FE25-C85A-A254-5A07-8726C8F73692}"/>
              </a:ext>
            </a:extLst>
          </p:cNvPr>
          <p:cNvSpPr/>
          <p:nvPr/>
        </p:nvSpPr>
        <p:spPr>
          <a:xfrm>
            <a:off x="360368" y="4881303"/>
            <a:ext cx="4079491" cy="36955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997EF58D-A60D-7C9C-9AEA-F0E04DFFD08D}"/>
              </a:ext>
            </a:extLst>
          </p:cNvPr>
          <p:cNvSpPr txBox="1"/>
          <p:nvPr/>
        </p:nvSpPr>
        <p:spPr>
          <a:xfrm>
            <a:off x="162119" y="5127653"/>
            <a:ext cx="4475988" cy="338554"/>
          </a:xfrm>
          <a:prstGeom prst="rect">
            <a:avLst/>
          </a:prstGeom>
          <a:noFill/>
        </p:spPr>
        <p:txBody>
          <a:bodyPr wrap="square" rtlCol="0" anchor="ctr">
            <a:spAutoFit/>
          </a:bodyPr>
          <a:lstStyle/>
          <a:p>
            <a:pPr algn="ctr"/>
            <a:r>
              <a:rPr lang="en-US" sz="1600" b="1" dirty="0"/>
              <a:t>3. Likelihood Ratio Calculation</a:t>
            </a:r>
            <a:endParaRPr lang="en-US" sz="1600" dirty="0"/>
          </a:p>
        </p:txBody>
      </p:sp>
      <p:sp>
        <p:nvSpPr>
          <p:cNvPr id="7" name="TextBox 6">
            <a:extLst>
              <a:ext uri="{FF2B5EF4-FFF2-40B4-BE49-F238E27FC236}">
                <a16:creationId xmlns:a16="http://schemas.microsoft.com/office/drawing/2014/main" id="{5B4013C9-46E4-DBE4-271D-5C3B3E91A437}"/>
              </a:ext>
            </a:extLst>
          </p:cNvPr>
          <p:cNvSpPr txBox="1"/>
          <p:nvPr/>
        </p:nvSpPr>
        <p:spPr>
          <a:xfrm>
            <a:off x="4587699" y="980127"/>
            <a:ext cx="4475988" cy="338554"/>
          </a:xfrm>
          <a:prstGeom prst="rect">
            <a:avLst/>
          </a:prstGeom>
          <a:noFill/>
        </p:spPr>
        <p:txBody>
          <a:bodyPr wrap="square" rtlCol="0" anchor="ctr">
            <a:spAutoFit/>
          </a:bodyPr>
          <a:lstStyle/>
          <a:p>
            <a:pPr algn="ctr"/>
            <a:r>
              <a:rPr lang="en-US" sz="1600" b="1" dirty="0"/>
              <a:t>2. Which Model Fits Best?</a:t>
            </a:r>
            <a:endParaRPr lang="en-US" sz="1600" dirty="0"/>
          </a:p>
        </p:txBody>
      </p:sp>
      <p:pic>
        <p:nvPicPr>
          <p:cNvPr id="12" name="Picture 11">
            <a:extLst>
              <a:ext uri="{FF2B5EF4-FFF2-40B4-BE49-F238E27FC236}">
                <a16:creationId xmlns:a16="http://schemas.microsoft.com/office/drawing/2014/main" id="{C45881ED-0683-805B-5415-371A4D9D4144}"/>
              </a:ext>
            </a:extLst>
          </p:cNvPr>
          <p:cNvPicPr>
            <a:picLocks noChangeAspect="1"/>
          </p:cNvPicPr>
          <p:nvPr/>
        </p:nvPicPr>
        <p:blipFill>
          <a:blip r:embed="rId5"/>
          <a:srcRect/>
          <a:stretch/>
        </p:blipFill>
        <p:spPr>
          <a:xfrm>
            <a:off x="5296452" y="1543218"/>
            <a:ext cx="2921099" cy="2921099"/>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680014D-6278-D30C-FD81-480404331B50}"/>
                  </a:ext>
                </a:extLst>
              </p:cNvPr>
              <p:cNvSpPr txBox="1"/>
              <p:nvPr/>
            </p:nvSpPr>
            <p:spPr>
              <a:xfrm>
                <a:off x="575708" y="5822018"/>
                <a:ext cx="3834030" cy="1184235"/>
              </a:xfrm>
              <a:prstGeom prst="rect">
                <a:avLst/>
              </a:prstGeom>
              <a:noFill/>
            </p:spPr>
            <p:txBody>
              <a:bodyPr wrap="square" rtlCol="0">
                <a:spAutoFit/>
              </a:bodyPr>
              <a:lstStyle/>
              <a:p>
                <a:r>
                  <a:rPr lang="en-US" sz="1400" b="1" dirty="0"/>
                  <a:t>Likelihood Ratio</a:t>
                </a:r>
                <a:r>
                  <a:rPr lang="en-US" sz="1400" dirty="0"/>
                  <a:t>:</a:t>
                </a:r>
              </a:p>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LR</m:t>
                      </m:r>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ℒ</m:t>
                          </m:r>
                          <m:r>
                            <a:rPr lang="en-US" sz="1400" i="1">
                              <a:latin typeface="Cambria Math" panose="02040503050406030204" pitchFamily="18" charset="0"/>
                              <a:ea typeface="Cambria Math" panose="02040503050406030204" pitchFamily="18" charset="0"/>
                            </a:rPr>
                            <m:t>(</m:t>
                          </m:r>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𝑀</m:t>
                              </m:r>
                            </m:e>
                            <m:sub>
                              <m:r>
                                <a:rPr lang="en-US" sz="1400" b="0" i="1" smtClean="0">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𝐷</m:t>
                          </m:r>
                          <m:r>
                            <a:rPr lang="en-US" sz="1400" i="1">
                              <a:latin typeface="Cambria Math" panose="02040503050406030204" pitchFamily="18" charset="0"/>
                              <a:ea typeface="Cambria Math" panose="02040503050406030204" pitchFamily="18" charset="0"/>
                            </a:rPr>
                            <m:t>)</m:t>
                          </m:r>
                        </m:num>
                        <m:den>
                          <m:r>
                            <a:rPr lang="en-US" sz="1400" i="1" smtClean="0">
                              <a:latin typeface="Cambria Math" panose="02040503050406030204" pitchFamily="18" charset="0"/>
                              <a:ea typeface="Cambria Math" panose="02040503050406030204" pitchFamily="18" charset="0"/>
                            </a:rPr>
                            <m:t>ℒ</m:t>
                          </m:r>
                          <m:d>
                            <m:dPr>
                              <m:ctrlPr>
                                <a:rPr lang="en-US" sz="1400" b="0" i="1" smtClean="0">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𝑀</m:t>
                                  </m:r>
                                </m:e>
                                <m:sub>
                                  <m:r>
                                    <a:rPr lang="en-US" sz="1400" b="0" i="1" smtClean="0">
                                      <a:latin typeface="Cambria Math" panose="02040503050406030204" pitchFamily="18" charset="0"/>
                                      <a:ea typeface="Cambria Math" panose="02040503050406030204" pitchFamily="18" charset="0"/>
                                    </a:rPr>
                                    <m:t>2</m:t>
                                  </m:r>
                                </m:sub>
                              </m:sSub>
                            </m:e>
                            <m:e>
                              <m:r>
                                <a:rPr lang="en-US" sz="1400" b="0" i="1" smtClean="0">
                                  <a:latin typeface="Cambria Math" panose="02040503050406030204" pitchFamily="18" charset="0"/>
                                  <a:ea typeface="Cambria Math" panose="02040503050406030204" pitchFamily="18" charset="0"/>
                                </a:rPr>
                                <m:t>𝐷</m:t>
                              </m:r>
                            </m:e>
                          </m:d>
                        </m:den>
                      </m:f>
                    </m:oMath>
                  </m:oMathPara>
                </a14:m>
                <a:endParaRPr lang="en-US" sz="1400" dirty="0"/>
              </a:p>
              <a:p>
                <a:r>
                  <a:rPr lang="en-US" sz="1400" dirty="0"/>
                  <a:t>or equivalently, calculate log-likelihood</a:t>
                </a:r>
              </a:p>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log</m:t>
                          </m:r>
                        </m:fName>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𝐿𝑅</m:t>
                              </m:r>
                            </m:e>
                          </m:d>
                        </m:e>
                      </m:func>
                    </m:oMath>
                  </m:oMathPara>
                </a14:m>
                <a:endParaRPr lang="en-US" sz="1400" dirty="0"/>
              </a:p>
            </p:txBody>
          </p:sp>
        </mc:Choice>
        <mc:Fallback xmlns="">
          <p:sp>
            <p:nvSpPr>
              <p:cNvPr id="19" name="TextBox 18">
                <a:extLst>
                  <a:ext uri="{FF2B5EF4-FFF2-40B4-BE49-F238E27FC236}">
                    <a16:creationId xmlns:a16="http://schemas.microsoft.com/office/drawing/2014/main" id="{6680014D-6278-D30C-FD81-480404331B50}"/>
                  </a:ext>
                </a:extLst>
              </p:cNvPr>
              <p:cNvSpPr txBox="1">
                <a:spLocks noRot="1" noChangeAspect="1" noMove="1" noResize="1" noEditPoints="1" noAdjustHandles="1" noChangeArrowheads="1" noChangeShapeType="1" noTextEdit="1"/>
              </p:cNvSpPr>
              <p:nvPr/>
            </p:nvSpPr>
            <p:spPr>
              <a:xfrm>
                <a:off x="575708" y="5822018"/>
                <a:ext cx="3834030" cy="1184235"/>
              </a:xfrm>
              <a:prstGeom prst="rect">
                <a:avLst/>
              </a:prstGeom>
              <a:blipFill>
                <a:blip r:embed="rId6"/>
                <a:stretch>
                  <a:fillRect l="-660" t="-1064" b="-10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3465FE0-0C4C-031F-EC21-57EBF96BB129}"/>
                  </a:ext>
                </a:extLst>
              </p:cNvPr>
              <p:cNvSpPr txBox="1"/>
              <p:nvPr/>
            </p:nvSpPr>
            <p:spPr>
              <a:xfrm>
                <a:off x="575708" y="7362064"/>
                <a:ext cx="3197639" cy="954107"/>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sz="140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&gt;</m:t>
                    </m:r>
                    <m:r>
                      <a:rPr lang="en-US" sz="1400" i="1">
                        <a:latin typeface="Cambria Math" panose="02040503050406030204" pitchFamily="18" charset="0"/>
                        <a:ea typeface="Cambria Math" panose="02040503050406030204" pitchFamily="18" charset="0"/>
                      </a:rPr>
                      <m:t>1</m:t>
                    </m:r>
                  </m:oMath>
                </a14:m>
                <a:r>
                  <a:rPr lang="en-US" sz="1400" b="1" dirty="0"/>
                  <a:t> or </a:t>
                </a:r>
                <a14:m>
                  <m:oMath xmlns:m="http://schemas.openxmlformats.org/officeDocument/2006/math">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log</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𝐿𝑅</m:t>
                            </m:r>
                          </m:e>
                        </m:d>
                      </m:e>
                    </m:func>
                    <m:r>
                      <a:rPr lang="en-US" sz="1400" i="1">
                        <a:latin typeface="Cambria Math" panose="02040503050406030204" pitchFamily="18" charset="0"/>
                        <a:ea typeface="Cambria Math" panose="02040503050406030204" pitchFamily="18" charset="0"/>
                      </a:rPr>
                      <m:t> &lt;0</m:t>
                    </m:r>
                  </m:oMath>
                </a14:m>
                <a:r>
                  <a:rPr lang="en-US" sz="1400" dirty="0"/>
                  <a:t>: Model 1 better explains the data</a:t>
                </a:r>
                <a:endParaRPr lang="en-US" sz="14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&lt;1</m:t>
                    </m:r>
                  </m:oMath>
                </a14:m>
                <a:r>
                  <a:rPr lang="en-US" sz="1400" b="1" dirty="0"/>
                  <a:t> or </a:t>
                </a:r>
                <a14:m>
                  <m:oMath xmlns:m="http://schemas.openxmlformats.org/officeDocument/2006/math">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log</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𝐿𝑅</m:t>
                            </m:r>
                          </m:e>
                        </m:d>
                      </m:e>
                    </m:func>
                    <m:r>
                      <a:rPr lang="en-US" sz="1400" i="1">
                        <a:latin typeface="Cambria Math" panose="02040503050406030204" pitchFamily="18" charset="0"/>
                        <a:ea typeface="Cambria Math" panose="02040503050406030204" pitchFamily="18" charset="0"/>
                      </a:rPr>
                      <m:t> </m:t>
                    </m:r>
                    <m:r>
                      <a:rPr lang="en-US" sz="1400" i="1" smtClean="0">
                        <a:latin typeface="Cambria Math" panose="02040503050406030204" pitchFamily="18" charset="0"/>
                        <a:ea typeface="Cambria Math" panose="02040503050406030204" pitchFamily="18" charset="0"/>
                      </a:rPr>
                      <m:t>&gt;</m:t>
                    </m:r>
                    <m:r>
                      <a:rPr lang="en-US" sz="1400" b="0" i="1" smtClean="0">
                        <a:latin typeface="Cambria Math" panose="02040503050406030204" pitchFamily="18" charset="0"/>
                        <a:ea typeface="Cambria Math" panose="02040503050406030204" pitchFamily="18" charset="0"/>
                      </a:rPr>
                      <m:t>0</m:t>
                    </m:r>
                  </m:oMath>
                </a14:m>
                <a:r>
                  <a:rPr lang="en-US" sz="1400" dirty="0"/>
                  <a:t>: Model 2 better explains the data</a:t>
                </a:r>
              </a:p>
            </p:txBody>
          </p:sp>
        </mc:Choice>
        <mc:Fallback xmlns="">
          <p:sp>
            <p:nvSpPr>
              <p:cNvPr id="20" name="TextBox 19">
                <a:extLst>
                  <a:ext uri="{FF2B5EF4-FFF2-40B4-BE49-F238E27FC236}">
                    <a16:creationId xmlns:a16="http://schemas.microsoft.com/office/drawing/2014/main" id="{03465FE0-0C4C-031F-EC21-57EBF96BB129}"/>
                  </a:ext>
                </a:extLst>
              </p:cNvPr>
              <p:cNvSpPr txBox="1">
                <a:spLocks noRot="1" noChangeAspect="1" noMove="1" noResize="1" noEditPoints="1" noAdjustHandles="1" noChangeArrowheads="1" noChangeShapeType="1" noTextEdit="1"/>
              </p:cNvSpPr>
              <p:nvPr/>
            </p:nvSpPr>
            <p:spPr>
              <a:xfrm>
                <a:off x="575708" y="7362064"/>
                <a:ext cx="3197639" cy="954107"/>
              </a:xfrm>
              <a:prstGeom prst="rect">
                <a:avLst/>
              </a:prstGeom>
              <a:blipFill>
                <a:blip r:embed="rId7"/>
                <a:stretch>
                  <a:fillRect l="-395" t="-1316" b="-6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C851A0F-52BE-87BE-ABFA-3992C7C5FF0A}"/>
                  </a:ext>
                </a:extLst>
              </p:cNvPr>
              <p:cNvSpPr txBox="1"/>
              <p:nvPr/>
            </p:nvSpPr>
            <p:spPr>
              <a:xfrm>
                <a:off x="8009848" y="2361386"/>
                <a:ext cx="527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5">
                                  <a:lumMod val="50000"/>
                                </a:schemeClr>
                              </a:solidFill>
                              <a:latin typeface="Cambria Math" panose="02040503050406030204" pitchFamily="18" charset="0"/>
                            </a:rPr>
                          </m:ctrlPr>
                        </m:sSubPr>
                        <m:e>
                          <m:r>
                            <m:rPr>
                              <m:sty m:val="p"/>
                            </m:rPr>
                            <a:rPr lang="en-US" i="1">
                              <a:solidFill>
                                <a:schemeClr val="accent5">
                                  <a:lumMod val="50000"/>
                                </a:schemeClr>
                              </a:solidFill>
                              <a:latin typeface="Cambria Math" panose="02040503050406030204" pitchFamily="18" charset="0"/>
                            </a:rPr>
                            <m:t>M</m:t>
                          </m:r>
                        </m:e>
                        <m:sub>
                          <m:r>
                            <a:rPr lang="en-US" b="0" i="1" smtClean="0">
                              <a:solidFill>
                                <a:schemeClr val="accent5">
                                  <a:lumMod val="50000"/>
                                </a:schemeClr>
                              </a:solidFill>
                              <a:latin typeface="Cambria Math" panose="02040503050406030204" pitchFamily="18" charset="0"/>
                            </a:rPr>
                            <m:t>1</m:t>
                          </m:r>
                        </m:sub>
                      </m:sSub>
                    </m:oMath>
                  </m:oMathPara>
                </a14:m>
                <a:endParaRPr lang="en-US" dirty="0">
                  <a:solidFill>
                    <a:schemeClr val="accent5">
                      <a:lumMod val="50000"/>
                    </a:schemeClr>
                  </a:solidFill>
                </a:endParaRPr>
              </a:p>
            </p:txBody>
          </p:sp>
        </mc:Choice>
        <mc:Fallback xmlns="">
          <p:sp>
            <p:nvSpPr>
              <p:cNvPr id="5" name="TextBox 4">
                <a:extLst>
                  <a:ext uri="{FF2B5EF4-FFF2-40B4-BE49-F238E27FC236}">
                    <a16:creationId xmlns:a16="http://schemas.microsoft.com/office/drawing/2014/main" id="{CC851A0F-52BE-87BE-ABFA-3992C7C5FF0A}"/>
                  </a:ext>
                </a:extLst>
              </p:cNvPr>
              <p:cNvSpPr txBox="1">
                <a:spLocks noRot="1" noChangeAspect="1" noMove="1" noResize="1" noEditPoints="1" noAdjustHandles="1" noChangeArrowheads="1" noChangeShapeType="1" noTextEdit="1"/>
              </p:cNvSpPr>
              <p:nvPr/>
            </p:nvSpPr>
            <p:spPr>
              <a:xfrm>
                <a:off x="8009848" y="2361386"/>
                <a:ext cx="527132"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697BA2-3C2A-2065-EFA7-8F6E1BC94262}"/>
                  </a:ext>
                </a:extLst>
              </p:cNvPr>
              <p:cNvSpPr txBox="1"/>
              <p:nvPr/>
            </p:nvSpPr>
            <p:spPr>
              <a:xfrm>
                <a:off x="8013739" y="1543218"/>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m:rPr>
                              <m:sty m:val="p"/>
                            </m:rPr>
                            <a:rPr lang="en-US" i="1">
                              <a:solidFill>
                                <a:srgbClr val="C00000"/>
                              </a:solidFill>
                              <a:latin typeface="Cambria Math" panose="02040503050406030204" pitchFamily="18" charset="0"/>
                            </a:rPr>
                            <m:t>M</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xmlns="">
          <p:sp>
            <p:nvSpPr>
              <p:cNvPr id="6" name="TextBox 5">
                <a:extLst>
                  <a:ext uri="{FF2B5EF4-FFF2-40B4-BE49-F238E27FC236}">
                    <a16:creationId xmlns:a16="http://schemas.microsoft.com/office/drawing/2014/main" id="{83697BA2-3C2A-2065-EFA7-8F6E1BC94262}"/>
                  </a:ext>
                </a:extLst>
              </p:cNvPr>
              <p:cNvSpPr txBox="1">
                <a:spLocks noRot="1" noChangeAspect="1" noMove="1" noResize="1" noEditPoints="1" noAdjustHandles="1" noChangeArrowheads="1" noChangeShapeType="1" noTextEdit="1"/>
              </p:cNvSpPr>
              <p:nvPr/>
            </p:nvSpPr>
            <p:spPr>
              <a:xfrm>
                <a:off x="8013739" y="1543218"/>
                <a:ext cx="532453" cy="369332"/>
              </a:xfrm>
              <a:prstGeom prst="rect">
                <a:avLst/>
              </a:prstGeom>
              <a:blipFill>
                <a:blip r:embed="rId11"/>
                <a:stretch>
                  <a:fillRect/>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452F9E88-A759-10D1-0E5B-7BC7A3C4B1AE}"/>
              </a:ext>
            </a:extLst>
          </p:cNvPr>
          <p:cNvSpPr/>
          <p:nvPr/>
        </p:nvSpPr>
        <p:spPr>
          <a:xfrm>
            <a:off x="4730717" y="4793493"/>
            <a:ext cx="4052913"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1F88C126-E746-A5EC-CC79-A0FD374B382C}"/>
              </a:ext>
            </a:extLst>
          </p:cNvPr>
          <p:cNvSpPr txBox="1"/>
          <p:nvPr/>
        </p:nvSpPr>
        <p:spPr>
          <a:xfrm>
            <a:off x="4587699" y="4997257"/>
            <a:ext cx="4475988" cy="338554"/>
          </a:xfrm>
          <a:prstGeom prst="rect">
            <a:avLst/>
          </a:prstGeom>
          <a:noFill/>
        </p:spPr>
        <p:txBody>
          <a:bodyPr wrap="square" rtlCol="0" anchor="ctr">
            <a:spAutoFit/>
          </a:bodyPr>
          <a:lstStyle/>
          <a:p>
            <a:pPr algn="ctr"/>
            <a:r>
              <a:rPr lang="en-US" sz="1600" b="1" dirty="0"/>
              <a:t>Likelihood Ratio Test</a:t>
            </a:r>
            <a:endParaRPr lang="en-US" sz="16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33B205E-CE41-B50E-4DEE-8A407F370BE9}"/>
                  </a:ext>
                </a:extLst>
              </p:cNvPr>
              <p:cNvSpPr txBox="1"/>
              <p:nvPr/>
            </p:nvSpPr>
            <p:spPr>
              <a:xfrm>
                <a:off x="4879320" y="5422995"/>
                <a:ext cx="3813268" cy="121546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m:rPr>
                          <m:sty m:val="p"/>
                        </m:rPr>
                        <a:rPr lang="el-GR" sz="1200" b="0" i="1" smtClean="0">
                          <a:solidFill>
                            <a:schemeClr val="tx1"/>
                          </a:solidFill>
                          <a:latin typeface="Cambria Math" panose="02040503050406030204" pitchFamily="18" charset="0"/>
                          <a:ea typeface="Cambria Math" panose="02040503050406030204" pitchFamily="18" charset="0"/>
                        </a:rPr>
                        <m:t>Λ</m:t>
                      </m:r>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1200" b="0" i="0" smtClean="0">
                              <a:solidFill>
                                <a:schemeClr val="tx1"/>
                              </a:solidFill>
                              <a:latin typeface="Cambria Math" panose="02040503050406030204" pitchFamily="18" charset="0"/>
                              <a:ea typeface="Cambria Math" panose="02040503050406030204" pitchFamily="18" charset="0"/>
                            </a:rPr>
                            <m:t>ln</m:t>
                          </m:r>
                        </m:fName>
                        <m:e>
                          <m:f>
                            <m:fPr>
                              <m:ctrlPr>
                                <a:rPr lang="en-US" sz="1200" b="0" i="1" smtClean="0">
                                  <a:solidFill>
                                    <a:schemeClr val="tx1"/>
                                  </a:solidFill>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num>
                            <m:den>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den>
                          </m:f>
                        </m:e>
                      </m:func>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a:rPr lang="en-US" sz="1200">
                              <a:latin typeface="Cambria Math" panose="02040503050406030204" pitchFamily="18" charset="0"/>
                              <a:ea typeface="Cambria Math" panose="02040503050406030204" pitchFamily="18" charset="0"/>
                            </a:rPr>
                            <m:t>ℓ</m:t>
                          </m:r>
                        </m:fName>
                        <m:e>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a:rPr lang="en-US" sz="1200">
                              <a:latin typeface="Cambria Math" panose="02040503050406030204" pitchFamily="18" charset="0"/>
                              <a:ea typeface="Cambria Math" panose="02040503050406030204" pitchFamily="18" charset="0"/>
                            </a:rPr>
                            <m:t>ℓ</m:t>
                          </m:r>
                        </m:fNa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oMath>
                  </m:oMathPara>
                </a14:m>
                <a:endParaRPr lang="en-US" sz="1200" dirty="0">
                  <a:solidFill>
                    <a:schemeClr val="tx1"/>
                  </a:solidFill>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oMath>
                </a14:m>
                <a:r>
                  <a:rPr lang="en-US" sz="1200" dirty="0"/>
                  <a:t> given data D</a:t>
                </a:r>
                <a:r>
                  <a:rPr lang="en-US" sz="1200" dirty="0">
                    <a:solidFill>
                      <a:schemeClr val="tx1"/>
                    </a:solidFill>
                  </a:rPr>
                  <a:t> (null hypothesis)</a:t>
                </a: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oMath>
                </a14:m>
                <a:r>
                  <a:rPr lang="en-US" sz="1200" dirty="0"/>
                  <a:t> given data D (alternative hypothesis)</a:t>
                </a:r>
              </a:p>
            </p:txBody>
          </p:sp>
        </mc:Choice>
        <mc:Fallback xmlns="">
          <p:sp>
            <p:nvSpPr>
              <p:cNvPr id="24" name="TextBox 23">
                <a:extLst>
                  <a:ext uri="{FF2B5EF4-FFF2-40B4-BE49-F238E27FC236}">
                    <a16:creationId xmlns:a16="http://schemas.microsoft.com/office/drawing/2014/main" id="{B33B205E-CE41-B50E-4DEE-8A407F370BE9}"/>
                  </a:ext>
                </a:extLst>
              </p:cNvPr>
              <p:cNvSpPr txBox="1">
                <a:spLocks noRot="1" noChangeAspect="1" noMove="1" noResize="1" noEditPoints="1" noAdjustHandles="1" noChangeArrowheads="1" noChangeShapeType="1" noTextEdit="1"/>
              </p:cNvSpPr>
              <p:nvPr/>
            </p:nvSpPr>
            <p:spPr>
              <a:xfrm>
                <a:off x="4879320" y="5422995"/>
                <a:ext cx="3813268" cy="1215461"/>
              </a:xfrm>
              <a:prstGeom prst="rect">
                <a:avLst/>
              </a:prstGeom>
              <a:blipFill>
                <a:blip r:embed="rId12"/>
                <a:stretch>
                  <a:fillRect b="-2083"/>
                </a:stretch>
              </a:blipFill>
            </p:spPr>
            <p:txBody>
              <a:bodyPr/>
              <a:lstStyle/>
              <a:p>
                <a:r>
                  <a:rPr lang="en-US">
                    <a:noFill/>
                  </a:rPr>
                  <a:t> </a:t>
                </a:r>
              </a:p>
            </p:txBody>
          </p:sp>
        </mc:Fallback>
      </mc:AlternateContent>
      <p:pic>
        <p:nvPicPr>
          <p:cNvPr id="26" name="Picture 25">
            <a:extLst>
              <a:ext uri="{FF2B5EF4-FFF2-40B4-BE49-F238E27FC236}">
                <a16:creationId xmlns:a16="http://schemas.microsoft.com/office/drawing/2014/main" id="{87978504-3AC2-A475-3FF4-FCFB2E9611D2}"/>
              </a:ext>
            </a:extLst>
          </p:cNvPr>
          <p:cNvPicPr>
            <a:picLocks noChangeAspect="1"/>
          </p:cNvPicPr>
          <p:nvPr/>
        </p:nvPicPr>
        <p:blipFill>
          <a:blip r:embed="rId13"/>
          <a:stretch>
            <a:fillRect/>
          </a:stretch>
        </p:blipFill>
        <p:spPr>
          <a:xfrm>
            <a:off x="4879320" y="6385822"/>
            <a:ext cx="3485640" cy="2091384"/>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D7142DC-5915-4DC9-BEB3-CEA9B04B990F}"/>
                  </a:ext>
                </a:extLst>
              </p:cNvPr>
              <p:cNvSpPr txBox="1"/>
              <p:nvPr/>
            </p:nvSpPr>
            <p:spPr>
              <a:xfrm>
                <a:off x="6415834" y="6685167"/>
                <a:ext cx="2239984" cy="1384995"/>
              </a:xfrm>
              <a:prstGeom prst="rect">
                <a:avLst/>
              </a:prstGeom>
              <a:noFill/>
            </p:spPr>
            <p:txBody>
              <a:bodyPr wrap="square" rtlCol="0">
                <a:spAutoFit/>
              </a:bodyPr>
              <a:lstStyle/>
              <a:p>
                <a:pPr marL="171450" indent="-171450">
                  <a:buFont typeface="Arial" panose="020B0604020202020204" pitchFamily="34" charset="0"/>
                  <a:buChar char="•"/>
                </a:pP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asymptotically follows </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𝜒</m:t>
                        </m:r>
                      </m:e>
                      <m:sup>
                        <m:r>
                          <a:rPr lang="en-US" sz="1200" i="1">
                            <a:latin typeface="Cambria Math" panose="02040503050406030204" pitchFamily="18" charset="0"/>
                          </a:rPr>
                          <m:t>2</m:t>
                        </m:r>
                      </m:sup>
                    </m:sSup>
                  </m:oMath>
                </a14:m>
                <a:r>
                  <a:rPr lang="en-US" sz="1200" dirty="0"/>
                  <a:t> distribution</a:t>
                </a:r>
              </a:p>
              <a:p>
                <a:pPr marL="171450" indent="-171450">
                  <a:buFont typeface="Arial" panose="020B0604020202020204" pitchFamily="34" charset="0"/>
                  <a:buChar char="•"/>
                </a:pPr>
                <a:r>
                  <a:rPr lang="en-US" sz="1200" dirty="0"/>
                  <a:t>degree of freedom (</a:t>
                </a:r>
                <a:r>
                  <a:rPr lang="en-US" sz="1200" dirty="0" err="1"/>
                  <a:t>df</a:t>
                </a:r>
                <a:r>
                  <a:rPr lang="en-US" sz="1200" dirty="0"/>
                  <a:t>) </a:t>
                </a:r>
                <a14:m>
                  <m:oMath xmlns:m="http://schemas.openxmlformats.org/officeDocument/2006/math">
                    <m:r>
                      <a:rPr lang="en-US" sz="1200" i="1">
                        <a:latin typeface="Cambria Math" panose="02040503050406030204" pitchFamily="18" charset="0"/>
                      </a:rPr>
                      <m:t>=</m:t>
                    </m:r>
                    <m:func>
                      <m:funcPr>
                        <m:ctrlPr>
                          <a:rPr lang="en-US" sz="1200" i="1">
                            <a:latin typeface="Cambria Math" panose="02040503050406030204" pitchFamily="18" charset="0"/>
                          </a:rPr>
                        </m:ctrlPr>
                      </m:funcPr>
                      <m:fName>
                        <m:r>
                          <m:rPr>
                            <m:sty m:val="p"/>
                          </m:rPr>
                          <a:rPr lang="en-US" sz="1200">
                            <a:latin typeface="Cambria Math" panose="02040503050406030204" pitchFamily="18" charset="0"/>
                          </a:rPr>
                          <m:t>dim</m:t>
                        </m:r>
                      </m:fName>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Θ</m:t>
                                </m:r>
                              </m:e>
                              <m:sub>
                                <m:r>
                                  <a:rPr lang="en-US" sz="1200" i="1">
                                    <a:latin typeface="Cambria Math" panose="02040503050406030204" pitchFamily="18" charset="0"/>
                                  </a:rPr>
                                  <m:t>1</m:t>
                                </m:r>
                              </m:sub>
                            </m:sSub>
                          </m:e>
                        </m:d>
                      </m:e>
                    </m:func>
                    <m:r>
                      <a:rPr lang="en-US" sz="1200" i="1">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dim</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Θ</m:t>
                                </m:r>
                              </m:e>
                              <m:sub>
                                <m:r>
                                  <a:rPr lang="en-US" sz="1200" i="1">
                                    <a:latin typeface="Cambria Math" panose="02040503050406030204" pitchFamily="18" charset="0"/>
                                    <a:ea typeface="Cambria Math" panose="02040503050406030204" pitchFamily="18" charset="0"/>
                                  </a:rPr>
                                  <m:t>0</m:t>
                                </m:r>
                              </m:sub>
                            </m:sSub>
                          </m:e>
                        </m:d>
                      </m:e>
                    </m:func>
                  </m:oMath>
                </a14:m>
                <a:endParaRPr lang="en-US" sz="1200" dirty="0">
                  <a:ea typeface="Cambria Math" panose="02040503050406030204" pitchFamily="18" charset="0"/>
                </a:endParaRPr>
              </a:p>
              <a:p>
                <a:pPr marL="171450" indent="-171450">
                  <a:buFont typeface="Arial" panose="020B0604020202020204" pitchFamily="34" charset="0"/>
                  <a:buChar char="•"/>
                </a:pPr>
                <a:r>
                  <a:rPr lang="en-US" sz="1200" dirty="0"/>
                  <a:t>Large </a:t>
                </a: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values lead to the rejection of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𝐻</m:t>
                        </m:r>
                      </m:e>
                      <m:sub>
                        <m:r>
                          <a:rPr lang="en-US" sz="1200" i="1">
                            <a:latin typeface="Cambria Math" panose="02040503050406030204" pitchFamily="18" charset="0"/>
                            <a:ea typeface="Cambria Math" panose="02040503050406030204" pitchFamily="18" charset="0"/>
                          </a:rPr>
                          <m:t>0</m:t>
                        </m:r>
                      </m:sub>
                    </m:sSub>
                  </m:oMath>
                </a14:m>
                <a:endParaRPr lang="en-US" sz="1200" i="1" dirty="0">
                  <a:latin typeface="Cambria Math" panose="02040503050406030204" pitchFamily="18" charset="0"/>
                  <a:ea typeface="Cambria Math" panose="02040503050406030204" pitchFamily="18" charset="0"/>
                </a:endParaRPr>
              </a:p>
              <a:p>
                <a:endParaRPr lang="en-US" sz="1200" dirty="0"/>
              </a:p>
            </p:txBody>
          </p:sp>
        </mc:Choice>
        <mc:Fallback xmlns="">
          <p:sp>
            <p:nvSpPr>
              <p:cNvPr id="27" name="TextBox 26">
                <a:extLst>
                  <a:ext uri="{FF2B5EF4-FFF2-40B4-BE49-F238E27FC236}">
                    <a16:creationId xmlns:a16="http://schemas.microsoft.com/office/drawing/2014/main" id="{2D7142DC-5915-4DC9-BEB3-CEA9B04B990F}"/>
                  </a:ext>
                </a:extLst>
              </p:cNvPr>
              <p:cNvSpPr txBox="1">
                <a:spLocks noRot="1" noChangeAspect="1" noMove="1" noResize="1" noEditPoints="1" noAdjustHandles="1" noChangeArrowheads="1" noChangeShapeType="1" noTextEdit="1"/>
              </p:cNvSpPr>
              <p:nvPr/>
            </p:nvSpPr>
            <p:spPr>
              <a:xfrm>
                <a:off x="6415834" y="6685167"/>
                <a:ext cx="2239984" cy="1384995"/>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171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D0B845A-4CEF-0246-4EEB-14D54F81C908}"/>
              </a:ext>
            </a:extLst>
          </p:cNvPr>
          <p:cNvSpPr/>
          <p:nvPr/>
        </p:nvSpPr>
        <p:spPr>
          <a:xfrm>
            <a:off x="445626" y="2449371"/>
            <a:ext cx="8252748" cy="165579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ECCCD914-20E4-98CA-021D-65AEA3885F37}"/>
              </a:ext>
            </a:extLst>
          </p:cNvPr>
          <p:cNvSpPr txBox="1"/>
          <p:nvPr/>
        </p:nvSpPr>
        <p:spPr>
          <a:xfrm>
            <a:off x="665544" y="2571181"/>
            <a:ext cx="7915855" cy="1600438"/>
          </a:xfrm>
          <a:prstGeom prst="rect">
            <a:avLst/>
          </a:prstGeom>
          <a:noFill/>
        </p:spPr>
        <p:txBody>
          <a:bodyPr wrap="square">
            <a:spAutoFit/>
          </a:bodyPr>
          <a:lstStyle/>
          <a:p>
            <a:r>
              <a:rPr lang="en-US" sz="1400" dirty="0"/>
              <a:t>Being a Frequentist is all about evaluating what happens if I do this procedure in long-run practice across a population of situations, and choosing procedures that work well across this population; then, when faced with one real situation, assume that this one situation is randomly drawn from all possible situations; subtleties involve conditioning on observed aspects of the real situation to choose more apposite procedures. Bayesians attempt to condition on everything that is known, implying that everything that is unknown has a distribution.</a:t>
            </a:r>
          </a:p>
          <a:p>
            <a:pPr algn="r"/>
            <a:r>
              <a:rPr lang="en-US" sz="1400" dirty="0"/>
              <a:t>--- Donald Rubin</a:t>
            </a:r>
          </a:p>
        </p:txBody>
      </p:sp>
    </p:spTree>
    <p:extLst>
      <p:ext uri="{BB962C8B-B14F-4D97-AF65-F5344CB8AC3E}">
        <p14:creationId xmlns:p14="http://schemas.microsoft.com/office/powerpoint/2010/main" val="2592284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352D8-779F-B8A1-06FE-C3DFEC81E28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Rule</a:t>
            </a:r>
          </a:p>
        </p:txBody>
      </p:sp>
      <p:sp>
        <p:nvSpPr>
          <p:cNvPr id="4" name="Rounded Rectangle 3">
            <a:extLst>
              <a:ext uri="{FF2B5EF4-FFF2-40B4-BE49-F238E27FC236}">
                <a16:creationId xmlns:a16="http://schemas.microsoft.com/office/drawing/2014/main" id="{5D826815-6AC3-D82C-644E-49A1B0F4D9EC}"/>
              </a:ext>
            </a:extLst>
          </p:cNvPr>
          <p:cNvSpPr/>
          <p:nvPr/>
        </p:nvSpPr>
        <p:spPr>
          <a:xfrm>
            <a:off x="439839" y="981519"/>
            <a:ext cx="8252748" cy="165579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2E556C71-CC47-3BA7-1D18-7E53612D307F}"/>
              </a:ext>
            </a:extLst>
          </p:cNvPr>
          <p:cNvSpPr/>
          <p:nvPr/>
        </p:nvSpPr>
        <p:spPr>
          <a:xfrm>
            <a:off x="439837" y="4845649"/>
            <a:ext cx="8252748" cy="377655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0CC82790-785E-6609-7611-CB579F4A3E55}"/>
              </a:ext>
            </a:extLst>
          </p:cNvPr>
          <p:cNvSpPr txBox="1"/>
          <p:nvPr/>
        </p:nvSpPr>
        <p:spPr>
          <a:xfrm>
            <a:off x="1785410" y="4924021"/>
            <a:ext cx="5350845" cy="338554"/>
          </a:xfrm>
          <a:prstGeom prst="rect">
            <a:avLst/>
          </a:prstGeom>
          <a:noFill/>
        </p:spPr>
        <p:txBody>
          <a:bodyPr wrap="square" rtlCol="0" anchor="ctr">
            <a:spAutoFit/>
          </a:bodyPr>
          <a:lstStyle/>
          <a:p>
            <a:pPr algn="ctr"/>
            <a:r>
              <a:rPr lang="en-US" sz="1600" b="1" dirty="0"/>
              <a:t>Bayes’ Rule Components: Prior, Likelihood, Posterior</a:t>
            </a:r>
            <a:endParaRPr lang="en-US" sz="16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A805C7D-6B0F-F4C3-A311-52A7116FC8E0}"/>
                  </a:ext>
                </a:extLst>
              </p:cNvPr>
              <p:cNvSpPr txBox="1"/>
              <p:nvPr/>
            </p:nvSpPr>
            <p:spPr>
              <a:xfrm>
                <a:off x="5223752" y="5382219"/>
                <a:ext cx="3351860" cy="1754326"/>
              </a:xfrm>
              <a:prstGeom prst="rect">
                <a:avLst/>
              </a:prstGeom>
              <a:noFill/>
            </p:spPr>
            <p:txBody>
              <a:bodyPr wrap="square" rtlCol="0">
                <a:spAutoFit/>
              </a:bodyPr>
              <a:lstStyle/>
              <a:p>
                <a:pPr marL="171450" indent="-171450" algn="just">
                  <a:buFont typeface="Arial" panose="020B0604020202020204" pitchFamily="34" charset="0"/>
                  <a:buChar char="•"/>
                </a:pPr>
                <a:r>
                  <a:rPr lang="en-US" sz="1200" b="1" dirty="0"/>
                  <a:t>Prior belief favored no effect</a:t>
                </a:r>
                <a:r>
                  <a:rPr lang="en-US" sz="1200" dirty="0"/>
                  <a:t>: Started with 60% confidence in Model 1 (</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rPr>
                      <m:t>𝛽</m:t>
                    </m:r>
                    <m:r>
                      <a:rPr lang="en-US" sz="1200" i="1" smtClean="0">
                        <a:solidFill>
                          <a:schemeClr val="tx1"/>
                        </a:solidFill>
                        <a:latin typeface="Cambria Math" panose="02040503050406030204" pitchFamily="18" charset="0"/>
                        <a:ea typeface="Cambria Math" panose="02040503050406030204" pitchFamily="18" charset="0"/>
                      </a:rPr>
                      <m:t>=0</m:t>
                    </m:r>
                  </m:oMath>
                </a14:m>
                <a:r>
                  <a:rPr lang="en-US" sz="1200" dirty="0"/>
                  <a:t>)</a:t>
                </a:r>
                <a:endParaRPr lang="el-GR" sz="1200" dirty="0"/>
              </a:p>
              <a:p>
                <a:pPr marL="171450" indent="-171450" algn="just">
                  <a:buFont typeface="Arial" panose="020B0604020202020204" pitchFamily="34" charset="0"/>
                  <a:buChar char="•"/>
                </a:pPr>
                <a:r>
                  <a:rPr lang="en-US" sz="1200" b="1" dirty="0"/>
                  <a:t>Data supported moderate effect: </a:t>
                </a:r>
                <a:r>
                  <a:rPr lang="en-US" sz="1200" dirty="0"/>
                  <a:t>Likelihood was highest for Model 2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i="1">
                        <a:latin typeface="Cambria Math" panose="02040503050406030204" pitchFamily="18" charset="0"/>
                        <a:ea typeface="Cambria Math" panose="02040503050406030204" pitchFamily="18" charset="0"/>
                      </a:rPr>
                      <m:t>=0.5 </m:t>
                    </m:r>
                  </m:oMath>
                </a14:m>
                <a:r>
                  <a:rPr lang="en-US" sz="1200" b="1" dirty="0"/>
                  <a:t>)</a:t>
                </a:r>
              </a:p>
              <a:p>
                <a:pPr marL="171450" indent="-171450" algn="just">
                  <a:buFont typeface="Arial" panose="020B0604020202020204" pitchFamily="34" charset="0"/>
                  <a:buChar char="•"/>
                </a:pPr>
                <a:r>
                  <a:rPr lang="en-US" sz="1200" b="1" dirty="0"/>
                  <a:t>Posterior balanced both sources: </a:t>
                </a:r>
                <a:r>
                  <a:rPr lang="en-US" sz="1200" dirty="0"/>
                  <a:t>Final belief is 60.5% for Model 1</a:t>
                </a:r>
                <a:r>
                  <a:rPr lang="el-GR" sz="1200" dirty="0"/>
                  <a:t>, 34.6% </a:t>
                </a:r>
                <a:r>
                  <a:rPr lang="en-US" sz="1200" dirty="0"/>
                  <a:t>for Model 2</a:t>
                </a:r>
                <a:endParaRPr lang="el-GR" sz="1200" dirty="0"/>
              </a:p>
              <a:p>
                <a:pPr marL="171450" indent="-171450" algn="just">
                  <a:buFont typeface="Arial" panose="020B0604020202020204" pitchFamily="34" charset="0"/>
                  <a:buChar char="•"/>
                </a:pPr>
                <a:r>
                  <a:rPr lang="en-US" sz="1200" b="1" dirty="0"/>
                  <a:t>Strong priors resist change: </a:t>
                </a:r>
                <a:r>
                  <a:rPr lang="en-US" sz="1200" dirty="0"/>
                  <a:t>Despite data favoring Model 2, Model 1</a:t>
                </a:r>
                <a:r>
                  <a:rPr lang="el-GR" sz="1200" dirty="0"/>
                  <a:t> </a:t>
                </a:r>
                <a:r>
                  <a:rPr lang="en-US" sz="1200" dirty="0"/>
                  <a:t>remained most probable (because small sample size)</a:t>
                </a:r>
              </a:p>
            </p:txBody>
          </p:sp>
        </mc:Choice>
        <mc:Fallback xmlns="">
          <p:sp>
            <p:nvSpPr>
              <p:cNvPr id="9" name="TextBox 8">
                <a:extLst>
                  <a:ext uri="{FF2B5EF4-FFF2-40B4-BE49-F238E27FC236}">
                    <a16:creationId xmlns:a16="http://schemas.microsoft.com/office/drawing/2014/main" id="{FA805C7D-6B0F-F4C3-A311-52A7116FC8E0}"/>
                  </a:ext>
                </a:extLst>
              </p:cNvPr>
              <p:cNvSpPr txBox="1">
                <a:spLocks noRot="1" noChangeAspect="1" noMove="1" noResize="1" noEditPoints="1" noAdjustHandles="1" noChangeArrowheads="1" noChangeShapeType="1" noTextEdit="1"/>
              </p:cNvSpPr>
              <p:nvPr/>
            </p:nvSpPr>
            <p:spPr>
              <a:xfrm>
                <a:off x="5223752" y="5382219"/>
                <a:ext cx="3351860" cy="1754326"/>
              </a:xfrm>
              <a:prstGeom prst="rect">
                <a:avLst/>
              </a:prstGeom>
              <a:blipFill>
                <a:blip r:embed="rId2"/>
                <a:stretch>
                  <a:fillRect b="-714"/>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554501-EE6C-B6BC-6DAA-6748EE132F96}"/>
              </a:ext>
            </a:extLst>
          </p:cNvPr>
          <p:cNvSpPr/>
          <p:nvPr/>
        </p:nvSpPr>
        <p:spPr>
          <a:xfrm>
            <a:off x="439839" y="2792632"/>
            <a:ext cx="8252747" cy="188326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10344929-4B7D-3203-AD1E-0FACBE27D1C4}"/>
              </a:ext>
            </a:extLst>
          </p:cNvPr>
          <p:cNvSpPr txBox="1"/>
          <p:nvPr/>
        </p:nvSpPr>
        <p:spPr>
          <a:xfrm>
            <a:off x="2291382" y="2818944"/>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BEA2EF-7A06-78C9-3DA7-E211CF204716}"/>
                  </a:ext>
                </a:extLst>
              </p:cNvPr>
              <p:cNvSpPr txBox="1"/>
              <p:nvPr/>
            </p:nvSpPr>
            <p:spPr>
              <a:xfrm>
                <a:off x="728237" y="3124303"/>
                <a:ext cx="5590157" cy="15091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ea typeface="Cambria Math" panose="02040503050406030204" pitchFamily="18" charset="0"/>
                        </a:rPr>
                        <m:t>𝑃</m:t>
                      </m:r>
                      <m:d>
                        <m:dPr>
                          <m:ctrlPr>
                            <a:rPr lang="en-US" sz="1300" b="0" i="1" smtClean="0">
                              <a:latin typeface="Cambria Math" panose="02040503050406030204" pitchFamily="18" charset="0"/>
                              <a:ea typeface="Cambria Math" panose="02040503050406030204" pitchFamily="18" charset="0"/>
                            </a:rPr>
                          </m:ctrlPr>
                        </m:dPr>
                        <m:e>
                          <m:r>
                            <a:rPr lang="en-US" sz="1300" b="0" i="1" smtClean="0">
                              <a:latin typeface="Cambria Math" panose="02040503050406030204" pitchFamily="18" charset="0"/>
                              <a:ea typeface="Cambria Math" panose="02040503050406030204" pitchFamily="18" charset="0"/>
                            </a:rPr>
                            <m:t>𝜃</m:t>
                          </m:r>
                        </m:e>
                        <m:e>
                          <m:r>
                            <a:rPr lang="en-US" sz="1300" b="0" i="1" smtClean="0">
                              <a:latin typeface="Cambria Math" panose="02040503050406030204" pitchFamily="18" charset="0"/>
                              <a:ea typeface="Cambria Math" panose="02040503050406030204" pitchFamily="18" charset="0"/>
                            </a:rPr>
                            <m:t>𝐷</m:t>
                          </m:r>
                        </m:e>
                      </m:d>
                      <m:r>
                        <a:rPr lang="en-US" sz="1300" b="0" i="1" smtClean="0">
                          <a:latin typeface="Cambria Math" panose="02040503050406030204" pitchFamily="18" charset="0"/>
                          <a:ea typeface="Cambria Math" panose="02040503050406030204" pitchFamily="18" charset="0"/>
                        </a:rPr>
                        <m:t>=</m:t>
                      </m:r>
                      <m:f>
                        <m:fPr>
                          <m:ctrlPr>
                            <a:rPr lang="en-US" sz="1300" b="0" i="1" smtClean="0">
                              <a:latin typeface="Cambria Math" panose="02040503050406030204" pitchFamily="18" charset="0"/>
                              <a:ea typeface="Cambria Math" panose="02040503050406030204" pitchFamily="18" charset="0"/>
                            </a:rPr>
                          </m:ctrlPr>
                        </m:fPr>
                        <m:num>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𝜃</m:t>
                          </m:r>
                          <m:r>
                            <a:rPr lang="en-US" sz="1300" b="0" i="1" smtClean="0">
                              <a:latin typeface="Cambria Math" panose="02040503050406030204" pitchFamily="18" charset="0"/>
                              <a:ea typeface="Cambria Math" panose="02040503050406030204" pitchFamily="18" charset="0"/>
                            </a:rPr>
                            <m:t>)</m:t>
                          </m:r>
                        </m:num>
                        <m:den>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den>
                      </m:f>
                    </m:oMath>
                  </m:oMathPara>
                </a14:m>
                <a:endParaRPr lang="en-US" sz="13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300" i="1">
                        <a:latin typeface="Cambria Math" panose="02040503050406030204" pitchFamily="18" charset="0"/>
                        <a:ea typeface="Cambria Math" panose="02040503050406030204" pitchFamily="18" charset="0"/>
                      </a:rPr>
                      <m:t>𝑃</m:t>
                    </m:r>
                    <m:d>
                      <m:dPr>
                        <m:ctrlPr>
                          <a:rPr lang="en-US" sz="1300" i="1">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𝜃</m:t>
                        </m:r>
                      </m:e>
                      <m:e>
                        <m:r>
                          <a:rPr lang="en-US" sz="1300" i="1">
                            <a:latin typeface="Cambria Math" panose="02040503050406030204" pitchFamily="18" charset="0"/>
                            <a:ea typeface="Cambria Math" panose="02040503050406030204" pitchFamily="18" charset="0"/>
                          </a:rPr>
                          <m:t>𝐷</m:t>
                        </m:r>
                      </m:e>
                    </m:d>
                  </m:oMath>
                </a14:m>
                <a:r>
                  <a:rPr lang="en-US" sz="1300" dirty="0"/>
                  <a:t>: the posterior (probability of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r>
                      <a:rPr lang="en-US" sz="1300" i="1">
                        <a:latin typeface="Cambria Math" panose="02040503050406030204" pitchFamily="18" charset="0"/>
                        <a:ea typeface="Cambria Math" panose="02040503050406030204" pitchFamily="18" charset="0"/>
                      </a:rPr>
                      <m:t> </m:t>
                    </m:r>
                  </m:oMath>
                </a14:m>
                <a:r>
                  <a:rPr lang="en-US" sz="1300" dirty="0"/>
                  <a:t>given data D)</a:t>
                </a:r>
              </a:p>
              <a:p>
                <a:pPr marL="171450" indent="-171450">
                  <a:buFont typeface="Arial" panose="020B0604020202020204" pitchFamily="34" charset="0"/>
                  <a:buChar char="•"/>
                </a:pPr>
                <a14:m>
                  <m:oMath xmlns:m="http://schemas.openxmlformats.org/officeDocument/2006/math">
                    <m:r>
                      <a:rPr lang="en-US" sz="1300" i="1">
                        <a:latin typeface="Cambria Math" panose="02040503050406030204" pitchFamily="18" charset="0"/>
                        <a:ea typeface="Cambria Math" panose="02040503050406030204" pitchFamily="18" charset="0"/>
                      </a:rPr>
                      <m:t>𝑃</m:t>
                    </m:r>
                    <m:d>
                      <m:dPr>
                        <m:ctrlPr>
                          <a:rPr lang="en-US" sz="1300" i="1">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𝐷</m:t>
                        </m:r>
                      </m:e>
                      <m:e>
                        <m:r>
                          <a:rPr lang="en-US" sz="1300" i="1">
                            <a:latin typeface="Cambria Math" panose="02040503050406030204" pitchFamily="18" charset="0"/>
                            <a:ea typeface="Cambria Math" panose="02040503050406030204" pitchFamily="18" charset="0"/>
                          </a:rPr>
                          <m:t>𝜃</m:t>
                        </m:r>
                      </m:e>
                    </m:d>
                    <m:r>
                      <a:rPr lang="en-US" sz="1300" b="0" i="0" smtClean="0">
                        <a:latin typeface="Cambria Math" panose="02040503050406030204" pitchFamily="18" charset="0"/>
                        <a:ea typeface="Cambria Math" panose="02040503050406030204" pitchFamily="18" charset="0"/>
                      </a:rPr>
                      <m:t>:</m:t>
                    </m:r>
                  </m:oMath>
                </a14:m>
                <a:r>
                  <a:rPr lang="en-US" sz="1300" dirty="0"/>
                  <a:t> the likelihood (probability of observing data D given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oMath>
                </a14:m>
                <a:r>
                  <a:rPr lang="en-US" sz="1300" dirty="0"/>
                  <a:t>)</a:t>
                </a:r>
              </a:p>
              <a:p>
                <a:pPr marL="171450" indent="-171450">
                  <a:buFont typeface="Arial" panose="020B0604020202020204" pitchFamily="34" charset="0"/>
                  <a:buChar char="•"/>
                </a:pPr>
                <a14:m>
                  <m:oMath xmlns:m="http://schemas.openxmlformats.org/officeDocument/2006/math">
                    <m:r>
                      <m:rPr>
                        <m:sty m:val="p"/>
                      </m:rPr>
                      <a:rPr lang="en-US" sz="1300" b="0" i="0" smtClean="0">
                        <a:latin typeface="Cambria Math" panose="02040503050406030204" pitchFamily="18" charset="0"/>
                        <a:ea typeface="Cambria Math" panose="02040503050406030204" pitchFamily="18" charset="0"/>
                      </a:rPr>
                      <m:t>P</m:t>
                    </m:r>
                    <m:d>
                      <m:dPr>
                        <m:ctrlPr>
                          <a:rPr lang="en-US" sz="1300" b="0" i="1" smtClean="0">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𝜃</m:t>
                        </m:r>
                      </m:e>
                    </m:d>
                    <m:r>
                      <a:rPr lang="en-US" sz="1300" b="0" i="0" smtClean="0">
                        <a:latin typeface="Cambria Math" panose="02040503050406030204" pitchFamily="18" charset="0"/>
                        <a:ea typeface="Cambria Math" panose="02040503050406030204" pitchFamily="18" charset="0"/>
                      </a:rPr>
                      <m:t>:</m:t>
                    </m:r>
                  </m:oMath>
                </a14:m>
                <a:r>
                  <a:rPr lang="en-US" sz="1300" dirty="0"/>
                  <a:t> the prior (initial belief about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oMath>
                </a14:m>
                <a:r>
                  <a:rPr lang="en-US" sz="1300" dirty="0"/>
                  <a:t>)</a:t>
                </a:r>
              </a:p>
              <a:p>
                <a:pPr marL="171450" indent="-171450">
                  <a:buFont typeface="Arial" panose="020B0604020202020204" pitchFamily="34" charset="0"/>
                  <a:buChar char="•"/>
                </a:pPr>
                <a14:m>
                  <m:oMath xmlns:m="http://schemas.openxmlformats.org/officeDocument/2006/math">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oMath>
                </a14:m>
                <a:r>
                  <a:rPr lang="en-US" sz="1300" dirty="0"/>
                  <a:t>: the evidence/marginal likelihood (total probability of observing data D)</a:t>
                </a:r>
              </a:p>
              <a:p>
                <a:pPr marL="171450" indent="-171450">
                  <a:buFont typeface="Arial" panose="020B0604020202020204" pitchFamily="34" charset="0"/>
                  <a:buChar char="•"/>
                </a:pPr>
                <a:endParaRPr lang="en-US" sz="1300" b="0" i="1" dirty="0">
                  <a:solidFill>
                    <a:schemeClr val="tx1"/>
                  </a:solidFill>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EEBEA2EF-7A06-78C9-3DA7-E211CF204716}"/>
                  </a:ext>
                </a:extLst>
              </p:cNvPr>
              <p:cNvSpPr txBox="1">
                <a:spLocks noRot="1" noChangeAspect="1" noMove="1" noResize="1" noEditPoints="1" noAdjustHandles="1" noChangeArrowheads="1" noChangeShapeType="1" noTextEdit="1"/>
              </p:cNvSpPr>
              <p:nvPr/>
            </p:nvSpPr>
            <p:spPr>
              <a:xfrm>
                <a:off x="728237" y="3124303"/>
                <a:ext cx="5590157" cy="1509131"/>
              </a:xfrm>
              <a:prstGeom prst="rect">
                <a:avLst/>
              </a:prstGeom>
              <a:blipFill>
                <a:blip r:embed="rId3"/>
                <a:stretch>
                  <a:fillRect l="-22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39AC0E7-268C-71D2-FE0B-6B2D35C0A2AD}"/>
              </a:ext>
            </a:extLst>
          </p:cNvPr>
          <p:cNvSpPr txBox="1"/>
          <p:nvPr/>
        </p:nvSpPr>
        <p:spPr>
          <a:xfrm>
            <a:off x="659757" y="1103329"/>
            <a:ext cx="7915855" cy="1600438"/>
          </a:xfrm>
          <a:prstGeom prst="rect">
            <a:avLst/>
          </a:prstGeom>
          <a:noFill/>
        </p:spPr>
        <p:txBody>
          <a:bodyPr wrap="square">
            <a:spAutoFit/>
          </a:bodyPr>
          <a:lstStyle/>
          <a:p>
            <a:r>
              <a:rPr lang="en-US" sz="1400" dirty="0"/>
              <a:t>Being a Frequentist is all about evaluating what happens if I do this procedure in long-run practice across a population of situations, and choosing procedures that work well across this population; then, when faced with one real situation, assume that this one situation is randomly drawn from all possible situations; subtleties involve conditioning on observed aspects of the real situation to choose more apposite procedures. Bayesians attempt to condition on everything that is known, implying that everything that is unknown has a distribution.</a:t>
            </a:r>
          </a:p>
          <a:p>
            <a:pPr algn="r"/>
            <a:r>
              <a:rPr lang="en-US" sz="1400" dirty="0"/>
              <a:t>--- Donald Rubin</a:t>
            </a:r>
          </a:p>
        </p:txBody>
      </p:sp>
      <p:sp>
        <p:nvSpPr>
          <p:cNvPr id="18" name="TextBox 17">
            <a:extLst>
              <a:ext uri="{FF2B5EF4-FFF2-40B4-BE49-F238E27FC236}">
                <a16:creationId xmlns:a16="http://schemas.microsoft.com/office/drawing/2014/main" id="{813FD403-F313-3672-83C7-6E69F2438DC9}"/>
              </a:ext>
            </a:extLst>
          </p:cNvPr>
          <p:cNvSpPr txBox="1"/>
          <p:nvPr/>
        </p:nvSpPr>
        <p:spPr>
          <a:xfrm>
            <a:off x="1099190" y="563467"/>
            <a:ext cx="6945619" cy="276999"/>
          </a:xfrm>
          <a:prstGeom prst="rect">
            <a:avLst/>
          </a:prstGeom>
          <a:noFill/>
        </p:spPr>
        <p:txBody>
          <a:bodyPr wrap="none" rtlCol="0">
            <a:spAutoFit/>
          </a:bodyPr>
          <a:lstStyle/>
          <a:p>
            <a:r>
              <a:rPr lang="en-US" sz="1200" dirty="0"/>
              <a:t>Start with what you believe (prior), update it with what you see (likelihood), and get a new belief (posterior).</a:t>
            </a:r>
          </a:p>
        </p:txBody>
      </p:sp>
      <p:sp>
        <p:nvSpPr>
          <p:cNvPr id="19" name="Oval 18">
            <a:extLst>
              <a:ext uri="{FF2B5EF4-FFF2-40B4-BE49-F238E27FC236}">
                <a16:creationId xmlns:a16="http://schemas.microsoft.com/office/drawing/2014/main" id="{E8957D3C-9ABF-F64E-F3F3-EDA8EE693367}"/>
              </a:ext>
            </a:extLst>
          </p:cNvPr>
          <p:cNvSpPr/>
          <p:nvPr/>
        </p:nvSpPr>
        <p:spPr>
          <a:xfrm>
            <a:off x="6023146" y="3150165"/>
            <a:ext cx="998868" cy="535021"/>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Prior</a:t>
            </a:r>
          </a:p>
        </p:txBody>
      </p:sp>
      <p:sp>
        <p:nvSpPr>
          <p:cNvPr id="21" name="Oval 20">
            <a:extLst>
              <a:ext uri="{FF2B5EF4-FFF2-40B4-BE49-F238E27FC236}">
                <a16:creationId xmlns:a16="http://schemas.microsoft.com/office/drawing/2014/main" id="{D1D371C9-617A-5BB3-930F-0D371E6CEFD5}"/>
              </a:ext>
            </a:extLst>
          </p:cNvPr>
          <p:cNvSpPr/>
          <p:nvPr/>
        </p:nvSpPr>
        <p:spPr>
          <a:xfrm>
            <a:off x="7325270" y="3150164"/>
            <a:ext cx="998868" cy="535021"/>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C756CFF-5155-EACB-1EF8-F5CB882F2B10}"/>
                  </a:ext>
                </a:extLst>
              </p:cNvPr>
              <p:cNvSpPr txBox="1"/>
              <p:nvPr/>
            </p:nvSpPr>
            <p:spPr>
              <a:xfrm>
                <a:off x="7064638" y="330190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9C756CFF-5155-EACB-1EF8-F5CB882F2B10}"/>
                  </a:ext>
                </a:extLst>
              </p:cNvPr>
              <p:cNvSpPr txBox="1">
                <a:spLocks noRot="1" noChangeAspect="1" noMove="1" noResize="1" noEditPoints="1" noAdjustHandles="1" noChangeArrowheads="1" noChangeShapeType="1" noTextEdit="1"/>
              </p:cNvSpPr>
              <p:nvPr/>
            </p:nvSpPr>
            <p:spPr>
              <a:xfrm>
                <a:off x="7064638" y="3301904"/>
                <a:ext cx="218008" cy="276999"/>
              </a:xfrm>
              <a:prstGeom prst="rect">
                <a:avLst/>
              </a:prstGeom>
              <a:blipFill>
                <a:blip r:embed="rId4"/>
                <a:stretch>
                  <a:fillRect l="-22222" r="-16667"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0D2A4C0-C044-8DED-1DEA-EA20BA0308AC}"/>
                  </a:ext>
                </a:extLst>
              </p:cNvPr>
              <p:cNvSpPr txBox="1"/>
              <p:nvPr/>
            </p:nvSpPr>
            <p:spPr>
              <a:xfrm rot="16200000">
                <a:off x="6542671" y="3156854"/>
                <a:ext cx="1160147"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7200" i="1" smtClean="0">
                              <a:latin typeface="Cambria Math" panose="02040503050406030204" pitchFamily="18" charset="0"/>
                              <a:ea typeface="Cambria Math" panose="02040503050406030204" pitchFamily="18" charset="0"/>
                            </a:rPr>
                          </m:ctrlPr>
                        </m:dPr>
                        <m:e>
                          <m:r>
                            <a:rPr lang="en-US" sz="7200" b="0" i="1" smtClean="0">
                              <a:latin typeface="Cambria Math" panose="02040503050406030204" pitchFamily="18" charset="0"/>
                              <a:ea typeface="Cambria Math" panose="02040503050406030204" pitchFamily="18" charset="0"/>
                            </a:rPr>
                            <m:t> </m:t>
                          </m:r>
                        </m:e>
                      </m:d>
                    </m:oMath>
                  </m:oMathPara>
                </a14:m>
                <a:endParaRPr lang="en-US" sz="7200" dirty="0"/>
              </a:p>
            </p:txBody>
          </p:sp>
        </mc:Choice>
        <mc:Fallback xmlns="">
          <p:sp>
            <p:nvSpPr>
              <p:cNvPr id="30" name="TextBox 29">
                <a:extLst>
                  <a:ext uri="{FF2B5EF4-FFF2-40B4-BE49-F238E27FC236}">
                    <a16:creationId xmlns:a16="http://schemas.microsoft.com/office/drawing/2014/main" id="{70D2A4C0-C044-8DED-1DEA-EA20BA0308AC}"/>
                  </a:ext>
                </a:extLst>
              </p:cNvPr>
              <p:cNvSpPr txBox="1">
                <a:spLocks noRot="1" noChangeAspect="1" noMove="1" noResize="1" noEditPoints="1" noAdjustHandles="1" noChangeArrowheads="1" noChangeShapeType="1" noTextEdit="1"/>
              </p:cNvSpPr>
              <p:nvPr/>
            </p:nvSpPr>
            <p:spPr>
              <a:xfrm rot="16200000">
                <a:off x="6542671" y="3156854"/>
                <a:ext cx="1160147" cy="1200329"/>
              </a:xfrm>
              <a:prstGeom prst="rect">
                <a:avLst/>
              </a:prstGeom>
              <a:blipFill>
                <a:blip r:embed="rId5"/>
                <a:stretch>
                  <a:fillRect l="-156250" t="-73913" r="-234375" b="-120652"/>
                </a:stretch>
              </a:blipFill>
            </p:spPr>
            <p:txBody>
              <a:bodyPr/>
              <a:lstStyle/>
              <a:p>
                <a:r>
                  <a:rPr lang="en-US">
                    <a:noFill/>
                  </a:rPr>
                  <a:t> </a:t>
                </a:r>
              </a:p>
            </p:txBody>
          </p:sp>
        </mc:Fallback>
      </mc:AlternateContent>
      <p:sp>
        <p:nvSpPr>
          <p:cNvPr id="31" name="Oval 30">
            <a:extLst>
              <a:ext uri="{FF2B5EF4-FFF2-40B4-BE49-F238E27FC236}">
                <a16:creationId xmlns:a16="http://schemas.microsoft.com/office/drawing/2014/main" id="{9854FFF9-3496-B3A7-D7B4-A25EDBCFD517}"/>
              </a:ext>
            </a:extLst>
          </p:cNvPr>
          <p:cNvSpPr/>
          <p:nvPr/>
        </p:nvSpPr>
        <p:spPr>
          <a:xfrm>
            <a:off x="6361019" y="4038730"/>
            <a:ext cx="1625245" cy="535021"/>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pic>
        <p:nvPicPr>
          <p:cNvPr id="33" name="Picture 32">
            <a:extLst>
              <a:ext uri="{FF2B5EF4-FFF2-40B4-BE49-F238E27FC236}">
                <a16:creationId xmlns:a16="http://schemas.microsoft.com/office/drawing/2014/main" id="{37952E4A-C72A-7FCC-31E1-5EA6D68CD148}"/>
              </a:ext>
            </a:extLst>
          </p:cNvPr>
          <p:cNvPicPr>
            <a:picLocks noChangeAspect="1"/>
          </p:cNvPicPr>
          <p:nvPr/>
        </p:nvPicPr>
        <p:blipFill>
          <a:blip r:embed="rId6"/>
          <a:srcRect/>
          <a:stretch/>
        </p:blipFill>
        <p:spPr>
          <a:xfrm>
            <a:off x="568388" y="5343308"/>
            <a:ext cx="5234892" cy="3140935"/>
          </a:xfrm>
          <a:prstGeom prst="rect">
            <a:avLst/>
          </a:prstGeom>
        </p:spPr>
      </p:pic>
      <p:sp>
        <p:nvSpPr>
          <p:cNvPr id="3" name="TextBox 2">
            <a:extLst>
              <a:ext uri="{FF2B5EF4-FFF2-40B4-BE49-F238E27FC236}">
                <a16:creationId xmlns:a16="http://schemas.microsoft.com/office/drawing/2014/main" id="{D7491CCB-C4ED-313A-FF82-2C3F9104E545}"/>
              </a:ext>
            </a:extLst>
          </p:cNvPr>
          <p:cNvSpPr txBox="1"/>
          <p:nvPr/>
        </p:nvSpPr>
        <p:spPr>
          <a:xfrm>
            <a:off x="5479009" y="7470915"/>
            <a:ext cx="3287469" cy="738664"/>
          </a:xfrm>
          <a:prstGeom prst="rect">
            <a:avLst/>
          </a:prstGeom>
          <a:noFill/>
        </p:spPr>
        <p:txBody>
          <a:bodyPr wrap="square" rtlCol="0">
            <a:spAutoFit/>
          </a:bodyPr>
          <a:lstStyle/>
          <a:p>
            <a:r>
              <a:rPr lang="en-US" sz="1400" b="1" dirty="0"/>
              <a:t>Bayes rule shows how prior knowledge and new data combine - strong priors require strong evidence to overcome.</a:t>
            </a:r>
            <a:endParaRPr lang="en-US" sz="1400" dirty="0"/>
          </a:p>
        </p:txBody>
      </p:sp>
    </p:spTree>
    <p:extLst>
      <p:ext uri="{BB962C8B-B14F-4D97-AF65-F5344CB8AC3E}">
        <p14:creationId xmlns:p14="http://schemas.microsoft.com/office/powerpoint/2010/main" val="209840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5ED04-32F4-8F62-FCE6-F4EA8E8C95A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EDD877-C15D-492B-B1D6-6E0EA9EE0CC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Factor</a:t>
            </a:r>
          </a:p>
        </p:txBody>
      </p:sp>
      <p:sp>
        <p:nvSpPr>
          <p:cNvPr id="4" name="Rounded Rectangle 3">
            <a:extLst>
              <a:ext uri="{FF2B5EF4-FFF2-40B4-BE49-F238E27FC236}">
                <a16:creationId xmlns:a16="http://schemas.microsoft.com/office/drawing/2014/main" id="{CEE293EA-9C4A-24A8-5681-4132342147CF}"/>
              </a:ext>
            </a:extLst>
          </p:cNvPr>
          <p:cNvSpPr/>
          <p:nvPr/>
        </p:nvSpPr>
        <p:spPr>
          <a:xfrm>
            <a:off x="451413" y="981519"/>
            <a:ext cx="8241174" cy="13457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ADAC4167-FCDE-9A9C-A334-C3FFDAFF2792}"/>
              </a:ext>
            </a:extLst>
          </p:cNvPr>
          <p:cNvSpPr/>
          <p:nvPr/>
        </p:nvSpPr>
        <p:spPr>
          <a:xfrm>
            <a:off x="451413" y="4373122"/>
            <a:ext cx="8241174" cy="434261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61D51E7E-40E8-FD7A-B547-FB33F8A87817}"/>
              </a:ext>
            </a:extLst>
          </p:cNvPr>
          <p:cNvSpPr txBox="1"/>
          <p:nvPr/>
        </p:nvSpPr>
        <p:spPr>
          <a:xfrm>
            <a:off x="1785410" y="4507332"/>
            <a:ext cx="5350845" cy="338554"/>
          </a:xfrm>
          <a:prstGeom prst="rect">
            <a:avLst/>
          </a:prstGeom>
          <a:noFill/>
        </p:spPr>
        <p:txBody>
          <a:bodyPr wrap="square" rtlCol="0" anchor="ctr">
            <a:spAutoFit/>
          </a:bodyPr>
          <a:lstStyle/>
          <a:p>
            <a:pPr algn="ctr"/>
            <a:r>
              <a:rPr lang="en-US" sz="1600" b="1" dirty="0"/>
              <a:t>Bayes Factor vs. Likelihood Ratio Test</a:t>
            </a:r>
            <a:endParaRPr lang="en-US" sz="1600" dirty="0"/>
          </a:p>
        </p:txBody>
      </p:sp>
      <p:sp>
        <p:nvSpPr>
          <p:cNvPr id="10" name="Rounded Rectangle 9">
            <a:extLst>
              <a:ext uri="{FF2B5EF4-FFF2-40B4-BE49-F238E27FC236}">
                <a16:creationId xmlns:a16="http://schemas.microsoft.com/office/drawing/2014/main" id="{C3AC4406-2ACA-B54A-E574-8E243A9DDE3D}"/>
              </a:ext>
            </a:extLst>
          </p:cNvPr>
          <p:cNvSpPr/>
          <p:nvPr/>
        </p:nvSpPr>
        <p:spPr>
          <a:xfrm>
            <a:off x="451413" y="2523592"/>
            <a:ext cx="8241174" cy="16531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82B4E076-5C0C-6691-4141-168BB61FC152}"/>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7CFF002-6614-BFF9-43D3-93BC6A188AA8}"/>
                  </a:ext>
                </a:extLst>
              </p:cNvPr>
              <p:cNvSpPr txBox="1"/>
              <p:nvPr/>
            </p:nvSpPr>
            <p:spPr>
              <a:xfrm>
                <a:off x="949021" y="2858099"/>
                <a:ext cx="7085707" cy="1283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𝐵𝐹</m:t>
                          </m:r>
                        </m:e>
                        <m:sub>
                          <m:r>
                            <a:rPr lang="en-US" sz="1200" b="0" i="1" smtClean="0">
                              <a:latin typeface="Cambria Math" panose="02040503050406030204" pitchFamily="18" charset="0"/>
                              <a:ea typeface="Cambria Math" panose="02040503050406030204" pitchFamily="18" charset="0"/>
                            </a:rPr>
                            <m:t>21</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den>
                      </m:f>
                      <m:r>
                        <a:rPr lang="en-US" sz="1200" b="0" i="1" smtClean="0">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e>
                                  </m:d>
                                </m:e>
                              </m:func>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e>
                          </m:nary>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num>
                        <m:den>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e>
                          </m:nary>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den>
                      </m:f>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i="1" smtClean="0">
                        <a:latin typeface="Cambria Math" panose="02040503050406030204" pitchFamily="18" charset="0"/>
                        <a:ea typeface="Cambria Math" panose="02040503050406030204" pitchFamily="18" charset="0"/>
                      </a:rPr>
                      <m:t>)</m:t>
                    </m:r>
                  </m:oMath>
                </a14:m>
                <a:r>
                  <a:rPr lang="en-US" sz="1200" dirty="0"/>
                  <a:t>: the likelihood of Model 1 and 2 given data D </a:t>
                </a: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oMath>
                </a14:m>
                <a:r>
                  <a:rPr lang="en-US" sz="1200" dirty="0"/>
                  <a:t>,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oMath>
                </a14:m>
                <a:r>
                  <a:rPr lang="en-US" sz="1200" dirty="0"/>
                  <a:t>: model-specific parameters under Model 1 and 2, respectively</a:t>
                </a:r>
              </a:p>
              <a:p>
                <a:pPr marL="171450" indent="-171450">
                  <a:buFont typeface="Arial" panose="020B0604020202020204" pitchFamily="34" charset="0"/>
                  <a:buChar char="•"/>
                </a:pP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oMath>
                </a14:m>
                <a:r>
                  <a:rPr lang="en-US" sz="1200" dirty="0"/>
                  <a:t>: the prior distributions over the parameters under each model.</a:t>
                </a:r>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 </m:t>
                    </m:r>
                  </m:oMath>
                </a14:m>
                <a:r>
                  <a:rPr lang="en-US" sz="1200" dirty="0"/>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𝐷</m:t>
                            </m:r>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r>
                      <a:rPr lang="en-US" sz="1200" b="0" i="1" smtClean="0">
                        <a:latin typeface="Cambria Math" panose="02040503050406030204" pitchFamily="18" charset="0"/>
                        <a:ea typeface="Cambria Math" panose="02040503050406030204" pitchFamily="18" charset="0"/>
                      </a:rPr>
                      <m:t>:</m:t>
                    </m:r>
                    <m:r>
                      <m:rPr>
                        <m:sty m:val="p"/>
                      </m:rPr>
                      <a:rPr lang="en-US" sz="1200" b="0" i="0" smtClean="0">
                        <a:latin typeface="Cambria Math" panose="02040503050406030204" pitchFamily="18" charset="0"/>
                        <a:ea typeface="Cambria Math" panose="02040503050406030204" pitchFamily="18" charset="0"/>
                      </a:rPr>
                      <m:t>t</m:t>
                    </m:r>
                  </m:oMath>
                </a14:m>
                <a:r>
                  <a:rPr lang="en-US" sz="1200" dirty="0"/>
                  <a:t>he likelihood of the data D given parameters and the model.</a:t>
                </a:r>
              </a:p>
            </p:txBody>
          </p:sp>
        </mc:Choice>
        <mc:Fallback xmlns="">
          <p:sp>
            <p:nvSpPr>
              <p:cNvPr id="12" name="TextBox 11">
                <a:extLst>
                  <a:ext uri="{FF2B5EF4-FFF2-40B4-BE49-F238E27FC236}">
                    <a16:creationId xmlns:a16="http://schemas.microsoft.com/office/drawing/2014/main" id="{17CFF002-6614-BFF9-43D3-93BC6A188AA8}"/>
                  </a:ext>
                </a:extLst>
              </p:cNvPr>
              <p:cNvSpPr txBox="1">
                <a:spLocks noRot="1" noChangeAspect="1" noMove="1" noResize="1" noEditPoints="1" noAdjustHandles="1" noChangeArrowheads="1" noChangeShapeType="1" noTextEdit="1"/>
              </p:cNvSpPr>
              <p:nvPr/>
            </p:nvSpPr>
            <p:spPr>
              <a:xfrm>
                <a:off x="949021" y="2858099"/>
                <a:ext cx="7085707" cy="1283941"/>
              </a:xfrm>
              <a:prstGeom prst="rect">
                <a:avLst/>
              </a:prstGeom>
              <a:blipFill>
                <a:blip r:embed="rId2"/>
                <a:stretch>
                  <a:fillRect t="-27723" b="-297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FEB6AB6-8A72-BF66-1566-AB68B5491FB9}"/>
              </a:ext>
            </a:extLst>
          </p:cNvPr>
          <p:cNvSpPr txBox="1"/>
          <p:nvPr/>
        </p:nvSpPr>
        <p:spPr>
          <a:xfrm>
            <a:off x="1018519" y="1485129"/>
            <a:ext cx="6884626" cy="523220"/>
          </a:xfrm>
          <a:prstGeom prst="rect">
            <a:avLst/>
          </a:prstGeom>
          <a:noFill/>
        </p:spPr>
        <p:txBody>
          <a:bodyPr wrap="square">
            <a:spAutoFit/>
          </a:bodyPr>
          <a:lstStyle/>
          <a:p>
            <a:pPr algn="just"/>
            <a:r>
              <a:rPr lang="en-US" sz="1400" dirty="0"/>
              <a:t>The Bayes factor is the ratio of two marginal likelihoods; that is, the likelihoods of two statistical models integrated over the prior probabilities of their parameters.</a:t>
            </a:r>
          </a:p>
        </p:txBody>
      </p:sp>
      <p:sp>
        <p:nvSpPr>
          <p:cNvPr id="18" name="TextBox 17">
            <a:extLst>
              <a:ext uri="{FF2B5EF4-FFF2-40B4-BE49-F238E27FC236}">
                <a16:creationId xmlns:a16="http://schemas.microsoft.com/office/drawing/2014/main" id="{89FDEE9A-7DF2-10C9-5E02-A3E60910C9E6}"/>
              </a:ext>
            </a:extLst>
          </p:cNvPr>
          <p:cNvSpPr txBox="1"/>
          <p:nvPr/>
        </p:nvSpPr>
        <p:spPr>
          <a:xfrm>
            <a:off x="1785410" y="544317"/>
            <a:ext cx="5578065" cy="276999"/>
          </a:xfrm>
          <a:prstGeom prst="rect">
            <a:avLst/>
          </a:prstGeom>
          <a:noFill/>
        </p:spPr>
        <p:txBody>
          <a:bodyPr wrap="none" rtlCol="0">
            <a:spAutoFit/>
          </a:bodyPr>
          <a:lstStyle/>
          <a:p>
            <a:r>
              <a:rPr lang="en-US" sz="1200" dirty="0"/>
              <a:t>The ratio of two </a:t>
            </a:r>
            <a:r>
              <a:rPr lang="en-US" sz="1200" b="1" dirty="0"/>
              <a:t>marginal</a:t>
            </a:r>
            <a:r>
              <a:rPr lang="en-US" sz="1200" dirty="0"/>
              <a:t> likelihoods, which generalizes the likelihood ratio by integral.</a:t>
            </a:r>
          </a:p>
        </p:txBody>
      </p:sp>
      <p:sp>
        <p:nvSpPr>
          <p:cNvPr id="3" name="TextBox 2">
            <a:extLst>
              <a:ext uri="{FF2B5EF4-FFF2-40B4-BE49-F238E27FC236}">
                <a16:creationId xmlns:a16="http://schemas.microsoft.com/office/drawing/2014/main" id="{EB499267-FAFB-4A60-BF8A-59A76B29C1C5}"/>
              </a:ext>
            </a:extLst>
          </p:cNvPr>
          <p:cNvSpPr txBox="1"/>
          <p:nvPr/>
        </p:nvSpPr>
        <p:spPr>
          <a:xfrm>
            <a:off x="2334006" y="1044603"/>
            <a:ext cx="4475988" cy="338554"/>
          </a:xfrm>
          <a:prstGeom prst="rect">
            <a:avLst/>
          </a:prstGeom>
          <a:noFill/>
        </p:spPr>
        <p:txBody>
          <a:bodyPr wrap="square" rtlCol="0" anchor="ctr">
            <a:spAutoFit/>
          </a:bodyPr>
          <a:lstStyle/>
          <a:p>
            <a:pPr algn="ctr"/>
            <a:r>
              <a:rPr lang="en-US" sz="1600" b="1" dirty="0"/>
              <a:t>Definition</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1763232386"/>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37084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37084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370840">
                    <a:tc>
                      <a:txBody>
                        <a:bodyPr/>
                        <a:lstStyle/>
                        <a:p>
                          <a:pPr algn="ctr"/>
                          <a:r>
                            <a:rPr lang="en-US" sz="1400" dirty="0"/>
                            <a:t>Formula</a:t>
                          </a: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extLst>
                      <a:ext uri="{0D108BD9-81ED-4DB2-BD59-A6C34878D82A}">
                        <a16:rowId xmlns:a16="http://schemas.microsoft.com/office/drawing/2014/main" val="1231067481"/>
                      </a:ext>
                    </a:extLst>
                  </a:tr>
                  <a:tr h="370840">
                    <a:tc>
                      <a:txBody>
                        <a:bodyPr/>
                        <a:lstStyle/>
                        <a:p>
                          <a:pPr algn="ctr"/>
                          <a:r>
                            <a:rPr lang="en-US" sz="1400" dirty="0"/>
                            <a:t>Treatment of Parameters</a:t>
                          </a:r>
                        </a:p>
                      </a:txBody>
                      <a:tcPr anchor="ctr"/>
                    </a:tc>
                    <a:tc>
                      <a:txBody>
                        <a:bodyPr/>
                        <a:lstStyle/>
                        <a:p>
                          <a:pPr algn="ctr"/>
                          <a:r>
                            <a:rPr lang="en-US" sz="1200" b="0" i="0" u="none" strike="noStrike" kern="1200" dirty="0">
                              <a:solidFill>
                                <a:schemeClr val="dk1"/>
                              </a:solidFill>
                              <a:effectLst/>
                              <a:latin typeface="+mn-lt"/>
                              <a:ea typeface="+mn-ea"/>
                              <a:cs typeface="+mn-cs"/>
                            </a:rPr>
                            <a:t>Integrates over parameter space using prior </a:t>
                          </a:r>
                          <a14:m>
                            <m:oMath xmlns:m="http://schemas.openxmlformats.org/officeDocument/2006/math">
                              <m:func>
                                <m:funcPr>
                                  <m:ctrlPr>
                                    <a:rPr lang="en-US" sz="1200" i="1" smtClean="0">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smtClean="0">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𝑀</m:t>
                                      </m:r>
                                    </m:e>
                                  </m:d>
                                </m:e>
                              </m:func>
                            </m:oMath>
                          </a14:m>
                          <a:endParaRPr lang="en-US" sz="1200" dirty="0"/>
                        </a:p>
                      </a:txBody>
                      <a:tcPr anchor="ct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37084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37084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Choice>
        <mc:Fallback xmlns="">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1763232386"/>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51816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64008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623380">
                    <a:tc>
                      <a:txBody>
                        <a:bodyPr/>
                        <a:lstStyle/>
                        <a:p>
                          <a:pPr algn="ctr"/>
                          <a:r>
                            <a:rPr lang="en-US" sz="1400" dirty="0"/>
                            <a:t>Formula</a:t>
                          </a:r>
                        </a:p>
                      </a:txBody>
                      <a:tcPr anchor="ctr"/>
                    </a:tc>
                    <a:tc>
                      <a:txBody>
                        <a:bodyPr/>
                        <a:lstStyle/>
                        <a:p>
                          <a:endParaRPr lang="en-US"/>
                        </a:p>
                      </a:txBody>
                      <a:tcPr anchor="ctr">
                        <a:blipFill>
                          <a:blip r:embed="rId3"/>
                          <a:stretch>
                            <a:fillRect l="-100000" t="-184000" r="-100621" b="-290000"/>
                          </a:stretch>
                        </a:blipFill>
                      </a:tcPr>
                    </a:tc>
                    <a:tc>
                      <a:txBody>
                        <a:bodyPr/>
                        <a:lstStyle/>
                        <a:p>
                          <a:endParaRPr lang="en-US"/>
                        </a:p>
                      </a:txBody>
                      <a:tcPr anchor="ctr">
                        <a:blipFill>
                          <a:blip r:embed="rId3"/>
                          <a:stretch>
                            <a:fillRect l="-201250" t="-184000" r="-1250" b="-290000"/>
                          </a:stretch>
                        </a:blipFill>
                      </a:tcPr>
                    </a:tc>
                    <a:extLst>
                      <a:ext uri="{0D108BD9-81ED-4DB2-BD59-A6C34878D82A}">
                        <a16:rowId xmlns:a16="http://schemas.microsoft.com/office/drawing/2014/main" val="1231067481"/>
                      </a:ext>
                    </a:extLst>
                  </a:tr>
                  <a:tr h="457200">
                    <a:tc>
                      <a:txBody>
                        <a:bodyPr/>
                        <a:lstStyle/>
                        <a:p>
                          <a:pPr algn="ctr"/>
                          <a:r>
                            <a:rPr lang="en-US" sz="1400" dirty="0"/>
                            <a:t>Treatment of Parameters</a:t>
                          </a:r>
                        </a:p>
                      </a:txBody>
                      <a:tcPr anchor="ctr"/>
                    </a:tc>
                    <a:tc>
                      <a:txBody>
                        <a:bodyPr/>
                        <a:lstStyle/>
                        <a:p>
                          <a:endParaRPr lang="en-US"/>
                        </a:p>
                      </a:txBody>
                      <a:tcPr anchor="ctr">
                        <a:blipFill>
                          <a:blip r:embed="rId3"/>
                          <a:stretch>
                            <a:fillRect l="-100000" t="-394444" r="-100621" b="-302778"/>
                          </a:stretch>
                        </a:blipFill>
                      </a:tcP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51816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45720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Fallback>
      </mc:AlternateContent>
    </p:spTree>
    <p:extLst>
      <p:ext uri="{BB962C8B-B14F-4D97-AF65-F5344CB8AC3E}">
        <p14:creationId xmlns:p14="http://schemas.microsoft.com/office/powerpoint/2010/main" val="3727304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C81F6-F1E1-6A3B-D620-C5108B202A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F6A4C8-D221-7EE0-FB96-E5A6B5AAA1EB}"/>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Bayesian Normal Mean Model</a:t>
            </a:r>
          </a:p>
        </p:txBody>
      </p:sp>
      <p:sp>
        <p:nvSpPr>
          <p:cNvPr id="4" name="Rounded Rectangle 3">
            <a:extLst>
              <a:ext uri="{FF2B5EF4-FFF2-40B4-BE49-F238E27FC236}">
                <a16:creationId xmlns:a16="http://schemas.microsoft.com/office/drawing/2014/main" id="{2ECAD962-65D5-6B92-6ED6-2F2DD05AA36F}"/>
              </a:ext>
            </a:extLst>
          </p:cNvPr>
          <p:cNvSpPr/>
          <p:nvPr/>
        </p:nvSpPr>
        <p:spPr>
          <a:xfrm>
            <a:off x="419100" y="981518"/>
            <a:ext cx="8305799" cy="141048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6631B45-8A2B-93A0-5B08-6204C1527500}"/>
              </a:ext>
            </a:extLst>
          </p:cNvPr>
          <p:cNvSpPr/>
          <p:nvPr/>
        </p:nvSpPr>
        <p:spPr>
          <a:xfrm>
            <a:off x="419101" y="4676187"/>
            <a:ext cx="8305798" cy="40974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DEED8C53-EDF2-BD35-CA57-B427829C2648}"/>
              </a:ext>
            </a:extLst>
          </p:cNvPr>
          <p:cNvSpPr txBox="1"/>
          <p:nvPr/>
        </p:nvSpPr>
        <p:spPr>
          <a:xfrm>
            <a:off x="1785409" y="4727482"/>
            <a:ext cx="5350845" cy="338554"/>
          </a:xfrm>
          <a:prstGeom prst="rect">
            <a:avLst/>
          </a:prstGeom>
          <a:noFill/>
        </p:spPr>
        <p:txBody>
          <a:bodyPr wrap="square" rtlCol="0" anchor="ctr">
            <a:spAutoFit/>
          </a:bodyPr>
          <a:lstStyle/>
          <a:p>
            <a:pPr algn="ctr"/>
            <a:r>
              <a:rPr lang="en-US" sz="1600" b="1" dirty="0"/>
              <a:t>Prior, Likelihood and Posterior</a:t>
            </a:r>
            <a:endParaRPr lang="en-US" sz="1600" dirty="0"/>
          </a:p>
        </p:txBody>
      </p:sp>
      <p:sp>
        <p:nvSpPr>
          <p:cNvPr id="10" name="Rounded Rectangle 9">
            <a:extLst>
              <a:ext uri="{FF2B5EF4-FFF2-40B4-BE49-F238E27FC236}">
                <a16:creationId xmlns:a16="http://schemas.microsoft.com/office/drawing/2014/main" id="{B6666E24-8002-9CB8-2FEC-9C80CDB88D66}"/>
              </a:ext>
            </a:extLst>
          </p:cNvPr>
          <p:cNvSpPr/>
          <p:nvPr/>
        </p:nvSpPr>
        <p:spPr>
          <a:xfrm>
            <a:off x="419101" y="2523591"/>
            <a:ext cx="8305798" cy="19442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DE42D0-6B14-1ED8-BD33-3D0B16C044D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Model Setting</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15A63B48-BAF2-153F-A26E-F2A08AD3A897}"/>
                  </a:ext>
                </a:extLst>
              </p:cNvPr>
              <p:cNvSpPr txBox="1"/>
              <p:nvPr/>
            </p:nvSpPr>
            <p:spPr>
              <a:xfrm>
                <a:off x="949021" y="2892824"/>
                <a:ext cx="7085707" cy="9389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𝒀</m:t>
                      </m:r>
                      <m:r>
                        <a:rPr lang="en-US" sz="1200" b="0"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𝜀</m:t>
                      </m:r>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ea typeface="Cambria Math" panose="02040503050406030204" pitchFamily="18" charset="0"/>
                      </a:rPr>
                      <m:t>𝒀</m:t>
                    </m:r>
                  </m:oMath>
                </a14:m>
                <a:r>
                  <a:rPr lang="en-US" sz="1200" dirty="0"/>
                  <a:t>: phenotype vector (i.e., height)</a:t>
                </a: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rPr>
                      <m:t>𝑿</m:t>
                    </m:r>
                  </m:oMath>
                </a14:m>
                <a:r>
                  <a:rPr lang="en-US" sz="1200" dirty="0"/>
                  <a:t>: genotype vector (considered as just a coefficient of </a:t>
                </a:r>
                <a14:m>
                  <m:oMath xmlns:m="http://schemas.openxmlformats.org/officeDocument/2006/math">
                    <m:r>
                      <a:rPr lang="en-US" sz="1200" b="1" i="1">
                        <a:latin typeface="Cambria Math" panose="02040503050406030204" pitchFamily="18" charset="0"/>
                        <a:ea typeface="Cambria Math" panose="02040503050406030204" pitchFamily="18" charset="0"/>
                      </a:rPr>
                      <m:t>𝛽</m:t>
                    </m:r>
                  </m:oMath>
                </a14:m>
                <a:r>
                  <a:rPr lang="en-US" sz="1200" dirty="0"/>
                  <a:t> because for each individual it is fixed)</a:t>
                </a:r>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dirty="0"/>
                  <a:t>: genetic effect size (unknown, to be estimated) and the prior distribution is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 ~ </m:t>
                    </m:r>
                    <m:r>
                      <a:rPr lang="en-US" sz="1200" b="0" i="1" smtClean="0">
                        <a:latin typeface="Cambria Math" panose="02040503050406030204" pitchFamily="18" charset="0"/>
                        <a:ea typeface="Cambria Math" panose="02040503050406030204" pitchFamily="18" charset="0"/>
                      </a:rPr>
                      <m:t>𝒩</m:t>
                    </m:r>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e>
                    </m:d>
                  </m:oMath>
                </a14:m>
                <a:r>
                  <a:rPr lang="en-US" sz="1200" dirty="0"/>
                  <a:t> and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den>
                    </m:f>
                  </m:oMath>
                </a14:m>
                <a:endParaRPr lang="en-US" sz="1200" dirty="0"/>
              </a:p>
            </p:txBody>
          </p:sp>
        </mc:Choice>
        <mc:Fallback>
          <p:sp>
            <p:nvSpPr>
              <p:cNvPr id="12" name="TextBox 11">
                <a:extLst>
                  <a:ext uri="{FF2B5EF4-FFF2-40B4-BE49-F238E27FC236}">
                    <a16:creationId xmlns:a16="http://schemas.microsoft.com/office/drawing/2014/main" id="{15A63B48-BAF2-153F-A26E-F2A08AD3A897}"/>
                  </a:ext>
                </a:extLst>
              </p:cNvPr>
              <p:cNvSpPr txBox="1">
                <a:spLocks noRot="1" noChangeAspect="1" noMove="1" noResize="1" noEditPoints="1" noAdjustHandles="1" noChangeArrowheads="1" noChangeShapeType="1" noTextEdit="1"/>
              </p:cNvSpPr>
              <p:nvPr/>
            </p:nvSpPr>
            <p:spPr>
              <a:xfrm>
                <a:off x="949021" y="2892824"/>
                <a:ext cx="7085707" cy="938911"/>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3196FC8-222F-D377-1624-F3F4040E9B79}"/>
              </a:ext>
            </a:extLst>
          </p:cNvPr>
          <p:cNvSpPr txBox="1"/>
          <p:nvPr/>
        </p:nvSpPr>
        <p:spPr>
          <a:xfrm>
            <a:off x="578733" y="1225095"/>
            <a:ext cx="7986532" cy="923330"/>
          </a:xfrm>
          <a:prstGeom prst="rect">
            <a:avLst/>
          </a:prstGeom>
          <a:noFill/>
        </p:spPr>
        <p:txBody>
          <a:bodyPr wrap="square">
            <a:spAutoFit/>
          </a:bodyPr>
          <a:lstStyle/>
          <a:p>
            <a:pPr algn="just"/>
            <a:r>
              <a:rPr lang="en-US" dirty="0"/>
              <a:t>The Bayesian normal mean model takes your initial guess about a parameter and adjusts it based on new data, with the final estimate being a weighted average that depends on how confident you were initially versus how informative the data is.</a:t>
            </a:r>
            <a:endParaRPr lang="en-US" sz="1200" dirty="0"/>
          </a:p>
        </p:txBody>
      </p:sp>
      <p:sp>
        <p:nvSpPr>
          <p:cNvPr id="9" name="TextBox 8">
            <a:extLst>
              <a:ext uri="{FF2B5EF4-FFF2-40B4-BE49-F238E27FC236}">
                <a16:creationId xmlns:a16="http://schemas.microsoft.com/office/drawing/2014/main" id="{1DFC23B5-74EB-5791-95C8-C0E917997B6B}"/>
              </a:ext>
            </a:extLst>
          </p:cNvPr>
          <p:cNvSpPr txBox="1"/>
          <p:nvPr/>
        </p:nvSpPr>
        <p:spPr>
          <a:xfrm>
            <a:off x="1898784" y="497220"/>
            <a:ext cx="5173339" cy="461665"/>
          </a:xfrm>
          <a:prstGeom prst="rect">
            <a:avLst/>
          </a:prstGeom>
          <a:noFill/>
        </p:spPr>
        <p:txBody>
          <a:bodyPr wrap="none" rtlCol="0">
            <a:spAutoFit/>
          </a:bodyPr>
          <a:lstStyle/>
          <a:p>
            <a:r>
              <a:rPr lang="en-US" sz="1200" b="1" dirty="0"/>
              <a:t>Posterior = our prior belief</a:t>
            </a:r>
            <a:r>
              <a:rPr lang="en-US" sz="1200" dirty="0"/>
              <a:t> about a normal distribution's mean + </a:t>
            </a:r>
            <a:r>
              <a:rPr lang="en-US" sz="1200" b="1" dirty="0"/>
              <a:t>observed data</a:t>
            </a:r>
            <a:endParaRPr lang="en-US" sz="1200" dirty="0"/>
          </a:p>
          <a:p>
            <a:endParaRPr lang="en-US" sz="1200" dirty="0"/>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3D74ED0-4D17-4994-D6A3-67DDA9428B03}"/>
                  </a:ext>
                </a:extLst>
              </p:cNvPr>
              <p:cNvSpPr txBox="1"/>
              <p:nvPr/>
            </p:nvSpPr>
            <p:spPr>
              <a:xfrm>
                <a:off x="1018519" y="3956708"/>
                <a:ext cx="7085707" cy="433196"/>
              </a:xfrm>
              <a:prstGeom prst="rect">
                <a:avLst/>
              </a:prstGeom>
              <a:noFill/>
            </p:spPr>
            <p:txBody>
              <a:bodyPr wrap="square">
                <a:spAutoFit/>
              </a:bodyPr>
              <a:lstStyle/>
              <a:p>
                <a:r>
                  <a:rPr lang="en-US" sz="1400" b="1" dirty="0">
                    <a:ea typeface="Cambria Math" panose="02040503050406030204" pitchFamily="18" charset="0"/>
                  </a:rPr>
                  <a:t>The posterior distribution is </a:t>
                </a:r>
                <a14:m>
                  <m:oMath xmlns:m="http://schemas.openxmlformats.org/officeDocument/2006/math">
                    <m:r>
                      <a:rPr lang="en-US" sz="1400" b="1" i="1">
                        <a:latin typeface="Cambria Math" panose="02040503050406030204" pitchFamily="18" charset="0"/>
                        <a:ea typeface="Cambria Math" panose="02040503050406030204" pitchFamily="18" charset="0"/>
                      </a:rPr>
                      <m:t>𝜷</m:t>
                    </m:r>
                    <m:r>
                      <a:rPr lang="en-US" sz="1400" b="1" i="1">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𝒀</m:t>
                    </m:r>
                    <m:r>
                      <a:rPr lang="en-US" sz="1400" b="1" i="1">
                        <a:latin typeface="Cambria Math" panose="02040503050406030204" pitchFamily="18" charset="0"/>
                        <a:ea typeface="Cambria Math" panose="02040503050406030204" pitchFamily="18" charset="0"/>
                      </a:rPr>
                      <m:t> ~ </m:t>
                    </m:r>
                    <m:r>
                      <a:rPr lang="en-US" sz="1400" b="1" i="1">
                        <a:latin typeface="Cambria Math" panose="02040503050406030204" pitchFamily="18" charset="0"/>
                        <a:ea typeface="Cambria Math" panose="02040503050406030204" pitchFamily="18" charset="0"/>
                      </a:rPr>
                      <m:t>𝓝</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𝟏</m:t>
                        </m:r>
                      </m:sub>
                    </m:sSub>
                    <m:r>
                      <a:rPr lang="en-US" sz="1400" b="1" i="1">
                        <a:latin typeface="Cambria Math" panose="02040503050406030204" pitchFamily="18" charset="0"/>
                        <a:ea typeface="Cambria Math" panose="02040503050406030204" pitchFamily="18" charset="0"/>
                      </a:rPr>
                      <m:t>,</m:t>
                    </m:r>
                    <m:sSubSup>
                      <m:sSubSupPr>
                        <m:ctrlPr>
                          <a:rPr lang="en-US" sz="1400" b="1" i="1">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oMath>
                </a14:m>
                <a:r>
                  <a:rPr lang="en-US" sz="1400" b="1" dirty="0">
                    <a:ea typeface="Cambria Math" panose="02040503050406030204" pitchFamily="18" charset="0"/>
                  </a:rPr>
                  <a:t> where </a:t>
                </a:r>
                <a14:m>
                  <m:oMath xmlns:m="http://schemas.openxmlformats.org/officeDocument/2006/math">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a:latin typeface="Cambria Math" panose="02040503050406030204" pitchFamily="18" charset="0"/>
                            <a:ea typeface="Cambria Math" panose="02040503050406030204" pitchFamily="18" charset="0"/>
                          </a:rPr>
                          <m:t>𝟏</m:t>
                        </m:r>
                      </m:sub>
                    </m:sSub>
                    <m:r>
                      <a:rPr lang="en-US" sz="1400" b="1" i="1" smtClean="0">
                        <a:latin typeface="Cambria Math" panose="02040503050406030204" pitchFamily="18" charset="0"/>
                        <a:ea typeface="Cambria Math" panose="02040503050406030204" pitchFamily="18" charset="0"/>
                      </a:rPr>
                      <m:t>=</m:t>
                    </m:r>
                    <m:f>
                      <m:fPr>
                        <m:ctrlPr>
                          <a:rPr lang="en-US" sz="1400" b="1" i="1" smtClean="0">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𝑿</m:t>
                        </m:r>
                        <m:r>
                          <a:rPr lang="en-US" sz="1400" b="1" i="1" smtClean="0">
                            <a:latin typeface="Cambria Math" panose="02040503050406030204" pitchFamily="18" charset="0"/>
                            <a:ea typeface="Cambria Math" panose="02040503050406030204" pitchFamily="18" charset="0"/>
                          </a:rPr>
                          <m:t>𝒀</m:t>
                        </m:r>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sSub>
                          <m:sSubPr>
                            <m:ctrlPr>
                              <a:rPr lang="en-US" sz="1400" b="1" i="1" smtClean="0">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𝟎</m:t>
                            </m:r>
                          </m:sub>
                        </m:sSub>
                      </m:num>
                      <m:den>
                        <m:r>
                          <a:rPr lang="en-US" sz="1400" b="1" i="1" smtClean="0">
                            <a:latin typeface="Cambria Math" panose="02040503050406030204" pitchFamily="18" charset="0"/>
                            <a:ea typeface="Cambria Math" panose="02040503050406030204" pitchFamily="18" charset="0"/>
                          </a:rPr>
                          <m:t>𝝉</m:t>
                        </m:r>
                        <m:sSup>
                          <m:sSupPr>
                            <m:ctrlPr>
                              <a:rPr lang="en-US" sz="1400" b="1" i="1" smtClean="0">
                                <a:latin typeface="Cambria Math" panose="02040503050406030204" pitchFamily="18" charset="0"/>
                                <a:ea typeface="Cambria Math" panose="02040503050406030204" pitchFamily="18" charset="0"/>
                              </a:rPr>
                            </m:ctrlPr>
                          </m:sSupPr>
                          <m:e>
                            <m:r>
                              <a:rPr lang="en-US" sz="1400" b="1" i="1" smtClean="0">
                                <a:latin typeface="Cambria Math" panose="02040503050406030204" pitchFamily="18" charset="0"/>
                                <a:ea typeface="Cambria Math" panose="02040503050406030204" pitchFamily="18" charset="0"/>
                              </a:rPr>
                              <m:t>𝑿</m:t>
                            </m:r>
                          </m:e>
                          <m:sup>
                            <m:r>
                              <a:rPr lang="en-US" sz="1400" b="1" i="1" smtClean="0">
                                <a:latin typeface="Cambria Math" panose="02040503050406030204" pitchFamily="18" charset="0"/>
                                <a:ea typeface="Cambria Math" panose="02040503050406030204" pitchFamily="18" charset="0"/>
                              </a:rPr>
                              <m:t>𝟐</m:t>
                            </m:r>
                          </m:sup>
                        </m:sSup>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den>
                    </m:f>
                  </m:oMath>
                </a14:m>
                <a:r>
                  <a:rPr lang="en-US" sz="1400" b="1" dirty="0">
                    <a:ea typeface="Cambria Math" panose="02040503050406030204" pitchFamily="18" charset="0"/>
                  </a:rPr>
                  <a:t>, </a:t>
                </a:r>
                <a14:m>
                  <m:oMath xmlns:m="http://schemas.openxmlformats.org/officeDocument/2006/math">
                    <m:sSubSup>
                      <m:sSubSupPr>
                        <m:ctrlPr>
                          <a:rPr lang="en-US" sz="1400" b="1" i="1" smtClean="0">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smtClean="0">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f>
                      <m:fPr>
                        <m:ctrlPr>
                          <a:rPr lang="en-US" sz="1400" b="1" i="1">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𝟏</m:t>
                        </m:r>
                      </m:num>
                      <m:den>
                        <m:r>
                          <a:rPr lang="en-US" sz="1400" b="1" i="1">
                            <a:latin typeface="Cambria Math" panose="02040503050406030204" pitchFamily="18" charset="0"/>
                            <a:ea typeface="Cambria Math" panose="02040503050406030204" pitchFamily="18" charset="0"/>
                          </a:rPr>
                          <m:t>𝝉</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𝝉</m:t>
                            </m:r>
                          </m:e>
                          <m:sub>
                            <m:r>
                              <a:rPr lang="en-US" sz="1400" b="1" i="1">
                                <a:latin typeface="Cambria Math" panose="02040503050406030204" pitchFamily="18" charset="0"/>
                                <a:ea typeface="Cambria Math" panose="02040503050406030204" pitchFamily="18" charset="0"/>
                              </a:rPr>
                              <m:t>𝟎</m:t>
                            </m:r>
                          </m:sub>
                        </m:sSub>
                      </m:den>
                    </m:f>
                  </m:oMath>
                </a14:m>
                <a:endParaRPr lang="en-US" sz="1400" b="1" dirty="0">
                  <a:ea typeface="Cambria Math" panose="02040503050406030204" pitchFamily="18" charset="0"/>
                </a:endParaRPr>
              </a:p>
            </p:txBody>
          </p:sp>
        </mc:Choice>
        <mc:Fallback>
          <p:sp>
            <p:nvSpPr>
              <p:cNvPr id="13" name="TextBox 12">
                <a:extLst>
                  <a:ext uri="{FF2B5EF4-FFF2-40B4-BE49-F238E27FC236}">
                    <a16:creationId xmlns:a16="http://schemas.microsoft.com/office/drawing/2014/main" id="{93D74ED0-4D17-4994-D6A3-67DDA9428B03}"/>
                  </a:ext>
                </a:extLst>
              </p:cNvPr>
              <p:cNvSpPr txBox="1">
                <a:spLocks noRot="1" noChangeAspect="1" noMove="1" noResize="1" noEditPoints="1" noAdjustHandles="1" noChangeArrowheads="1" noChangeShapeType="1" noTextEdit="1"/>
              </p:cNvSpPr>
              <p:nvPr/>
            </p:nvSpPr>
            <p:spPr>
              <a:xfrm>
                <a:off x="1018519" y="3956708"/>
                <a:ext cx="7085707" cy="433196"/>
              </a:xfrm>
              <a:prstGeom prst="rect">
                <a:avLst/>
              </a:prstGeom>
              <a:blipFill>
                <a:blip r:embed="rId3"/>
                <a:stretch>
                  <a:fillRect l="-358"/>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B0C80BC6-6F45-6E40-4CE5-8A5777B9B5C0}"/>
              </a:ext>
            </a:extLst>
          </p:cNvPr>
          <p:cNvPicPr>
            <a:picLocks noChangeAspect="1"/>
          </p:cNvPicPr>
          <p:nvPr/>
        </p:nvPicPr>
        <p:blipFill>
          <a:blip r:embed="rId4"/>
          <a:srcRect/>
          <a:stretch/>
        </p:blipFill>
        <p:spPr>
          <a:xfrm>
            <a:off x="1370969" y="5115696"/>
            <a:ext cx="6273478" cy="3764086"/>
          </a:xfrm>
          <a:prstGeom prst="rect">
            <a:avLst/>
          </a:prstGeom>
        </p:spPr>
      </p:pic>
    </p:spTree>
    <p:extLst>
      <p:ext uri="{BB962C8B-B14F-4D97-AF65-F5344CB8AC3E}">
        <p14:creationId xmlns:p14="http://schemas.microsoft.com/office/powerpoint/2010/main" val="217919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C320B-12B5-69D6-7AF8-29F7578442E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3B0F4C-9A46-7283-9FF5-D20572316730}"/>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Multivariate Normal Mean Model</a:t>
            </a:r>
          </a:p>
        </p:txBody>
      </p:sp>
      <p:sp>
        <p:nvSpPr>
          <p:cNvPr id="4" name="Rounded Rectangle 3">
            <a:extLst>
              <a:ext uri="{FF2B5EF4-FFF2-40B4-BE49-F238E27FC236}">
                <a16:creationId xmlns:a16="http://schemas.microsoft.com/office/drawing/2014/main" id="{6A1372C7-36E4-2DA7-CAF9-6DBF95AE456D}"/>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AF1FC65D-171C-4E74-0248-9892D374B577}"/>
              </a:ext>
            </a:extLst>
          </p:cNvPr>
          <p:cNvSpPr/>
          <p:nvPr/>
        </p:nvSpPr>
        <p:spPr>
          <a:xfrm>
            <a:off x="786149" y="3934747"/>
            <a:ext cx="7408831" cy="486878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923A6A93-4D0A-B309-A7C6-41BE886B82BC}"/>
              </a:ext>
            </a:extLst>
          </p:cNvPr>
          <p:cNvSpPr txBox="1"/>
          <p:nvPr/>
        </p:nvSpPr>
        <p:spPr>
          <a:xfrm>
            <a:off x="1785409" y="4026669"/>
            <a:ext cx="5350845" cy="338554"/>
          </a:xfrm>
          <a:prstGeom prst="rect">
            <a:avLst/>
          </a:prstGeom>
          <a:noFill/>
        </p:spPr>
        <p:txBody>
          <a:bodyPr wrap="square" rtlCol="0" anchor="ctr">
            <a:spAutoFit/>
          </a:bodyPr>
          <a:lstStyle/>
          <a:p>
            <a:pPr algn="ctr"/>
            <a:r>
              <a:rPr lang="en-US" sz="1600" b="1" dirty="0"/>
              <a:t>Prior, Likelihood and Posterior</a:t>
            </a:r>
            <a:endParaRPr lang="en-US" sz="1600" dirty="0"/>
          </a:p>
        </p:txBody>
      </p:sp>
      <p:sp>
        <p:nvSpPr>
          <p:cNvPr id="10" name="Rounded Rectangle 9">
            <a:extLst>
              <a:ext uri="{FF2B5EF4-FFF2-40B4-BE49-F238E27FC236}">
                <a16:creationId xmlns:a16="http://schemas.microsoft.com/office/drawing/2014/main" id="{CC18FDD9-7B9C-075D-1C18-12521AD57F96}"/>
              </a:ext>
            </a:extLst>
          </p:cNvPr>
          <p:cNvSpPr/>
          <p:nvPr/>
        </p:nvSpPr>
        <p:spPr>
          <a:xfrm>
            <a:off x="763840" y="2523591"/>
            <a:ext cx="7431140" cy="117642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D0A9FC84-5AB2-692C-73D4-FDA83136EEAA}"/>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Model Setting</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DE4E96-B49F-C9A1-5F19-A83862B41CEF}"/>
                  </a:ext>
                </a:extLst>
              </p:cNvPr>
              <p:cNvSpPr txBox="1"/>
              <p:nvPr/>
            </p:nvSpPr>
            <p:spPr>
              <a:xfrm>
                <a:off x="949021" y="2892824"/>
                <a:ext cx="7085707" cy="5696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d>
                        <m:dPr>
                          <m:ctrlPr>
                            <a:rPr lang="en-US" sz="1200" b="1" i="1" smtClean="0">
                              <a:latin typeface="Cambria Math" panose="02040503050406030204" pitchFamily="18" charset="0"/>
                              <a:ea typeface="Cambria Math" panose="02040503050406030204" pitchFamily="18" charset="0"/>
                            </a:rPr>
                          </m:ctrlPr>
                        </m:dPr>
                        <m:e>
                          <m:f>
                            <m:fPr>
                              <m:type m:val="noBar"/>
                              <m:ctrlPr>
                                <a:rPr lang="en-US" sz="1200" i="1" smtClean="0">
                                  <a:latin typeface="Cambria Math" panose="02040503050406030204" pitchFamily="18" charset="0"/>
                                  <a:ea typeface="Cambria Math" panose="02040503050406030204" pitchFamily="18" charset="0"/>
                                </a:rPr>
                              </m:ctrlPr>
                            </m:fPr>
                            <m:num>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𝑎</m:t>
                                  </m:r>
                                </m:sub>
                              </m:sSub>
                            </m:num>
                            <m:den>
                              <m:sSub>
                                <m:sSubPr>
                                  <m:ctrlPr>
                                    <a:rPr lang="en-US" sz="1200" i="1">
                                      <a:latin typeface="Cambria Math" panose="02040503050406030204" pitchFamily="18" charset="0"/>
                                      <a:ea typeface="Cambria Math" panose="02040503050406030204" pitchFamily="18" charset="0"/>
                                    </a:rPr>
                                  </m:ctrlPr>
                                </m:sSubPr>
                                <m:e>
                                  <m:r>
                                    <a:rPr lang="en-US" sz="1200" b="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sub>
                              </m:sSub>
                            </m:den>
                          </m:f>
                        </m:e>
                      </m:d>
                      <m:r>
                        <a:rPr lang="en-US" sz="1200" b="1"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𝒩</m:t>
                      </m:r>
                      <m:d>
                        <m:dPr>
                          <m:ctrlPr>
                            <a:rPr lang="en-US" sz="1200" i="1" smtClean="0">
                              <a:latin typeface="Cambria Math" panose="02040503050406030204" pitchFamily="18" charset="0"/>
                              <a:ea typeface="Cambria Math" panose="02040503050406030204" pitchFamily="18" charset="0"/>
                            </a:rPr>
                          </m:ctrlPr>
                        </m:dPr>
                        <m:e>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0</m:t>
                                  </m:r>
                                </m:num>
                                <m:den>
                                  <m:r>
                                    <a:rPr lang="en-US" sz="1200" i="1">
                                      <a:latin typeface="Cambria Math" panose="02040503050406030204" pitchFamily="18" charset="0"/>
                                      <a:ea typeface="Cambria Math" panose="02040503050406030204" pitchFamily="18" charset="0"/>
                                    </a:rPr>
                                    <m:t>0</m:t>
                                  </m:r>
                                </m:den>
                              </m:f>
                            </m:e>
                          </m:d>
                          <m:r>
                            <a:rPr lang="en-US" sz="1200" b="1" i="1">
                              <a:latin typeface="Cambria Math" panose="02040503050406030204" pitchFamily="18" charset="0"/>
                              <a:ea typeface="Cambria Math" panose="02040503050406030204" pitchFamily="18" charset="0"/>
                            </a:rPr>
                            <m:t>, </m:t>
                          </m:r>
                          <m:d>
                            <m:dPr>
                              <m:ctrlPr>
                                <a:rPr lang="en-US" sz="1200" i="1">
                                  <a:latin typeface="Cambria Math" panose="02040503050406030204" pitchFamily="18" charset="0"/>
                                  <a:ea typeface="Cambria Math" panose="02040503050406030204" pitchFamily="18" charset="0"/>
                                </a:rPr>
                              </m:ctrlPr>
                            </m:dPr>
                            <m:e>
                              <m:m>
                                <m:mPr>
                                  <m:mcs>
                                    <m:mc>
                                      <m:mcPr>
                                        <m:count m:val="2"/>
                                        <m:mcJc m:val="center"/>
                                      </m:mcPr>
                                    </m:mc>
                                  </m:mcs>
                                  <m:ctrlPr>
                                    <a:rPr lang="en-US" sz="1200" i="1">
                                      <a:latin typeface="Cambria Math" panose="02040503050406030204" pitchFamily="18" charset="0"/>
                                      <a:ea typeface="Cambria Math" panose="02040503050406030204" pitchFamily="18" charset="0"/>
                                    </a:rPr>
                                  </m:ctrlPr>
                                </m:mPr>
                                <m:mr>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up>
                                        <m:r>
                                          <a:rPr lang="en-US" sz="1200" i="1">
                                            <a:latin typeface="Cambria Math" panose="02040503050406030204" pitchFamily="18" charset="0"/>
                                            <a:ea typeface="Cambria Math" panose="02040503050406030204" pitchFamily="18" charset="0"/>
                                          </a:rPr>
                                          <m:t>2</m:t>
                                        </m:r>
                                      </m:sup>
                                    </m:sSubSup>
                                  </m:e>
                                  <m:e>
                                    <m:r>
                                      <a:rPr lang="en-US" sz="1200" i="1">
                                        <a:latin typeface="Cambria Math" panose="02040503050406030204" pitchFamily="18" charset="0"/>
                                        <a:ea typeface="Cambria Math" panose="02040503050406030204" pitchFamily="18" charset="0"/>
                                      </a:rPr>
                                      <m:t>𝜌</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Sub>
                                  </m:e>
                                </m:mr>
                                <m:mr>
                                  <m:e>
                                    <m:r>
                                      <a:rPr lang="en-US" sz="1200" i="1">
                                        <a:latin typeface="Cambria Math" panose="02040503050406030204" pitchFamily="18" charset="0"/>
                                        <a:ea typeface="Cambria Math" panose="02040503050406030204" pitchFamily="18" charset="0"/>
                                      </a:rPr>
                                      <m:t>𝜌</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Sub>
                                  </m:e>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up>
                                        <m:r>
                                          <a:rPr lang="en-US" sz="1200" i="1">
                                            <a:latin typeface="Cambria Math" panose="02040503050406030204" pitchFamily="18" charset="0"/>
                                            <a:ea typeface="Cambria Math" panose="02040503050406030204" pitchFamily="18" charset="0"/>
                                          </a:rPr>
                                          <m:t>2</m:t>
                                        </m:r>
                                      </m:sup>
                                    </m:sSubSup>
                                  </m:e>
                                </m:mr>
                              </m:m>
                            </m:e>
                          </m:d>
                        </m:e>
                      </m:d>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25DE4E96-B49F-C9A1-5F19-A83862B41CEF}"/>
                  </a:ext>
                </a:extLst>
              </p:cNvPr>
              <p:cNvSpPr txBox="1">
                <a:spLocks noRot="1" noChangeAspect="1" noMove="1" noResize="1" noEditPoints="1" noAdjustHandles="1" noChangeArrowheads="1" noChangeShapeType="1" noTextEdit="1"/>
              </p:cNvSpPr>
              <p:nvPr/>
            </p:nvSpPr>
            <p:spPr>
              <a:xfrm>
                <a:off x="949021" y="2892824"/>
                <a:ext cx="7085707" cy="569643"/>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7321169-3480-AA57-C71A-2EBEC2847259}"/>
              </a:ext>
            </a:extLst>
          </p:cNvPr>
          <p:cNvSpPr txBox="1"/>
          <p:nvPr/>
        </p:nvSpPr>
        <p:spPr>
          <a:xfrm>
            <a:off x="1018519" y="1200818"/>
            <a:ext cx="6884626" cy="954107"/>
          </a:xfrm>
          <a:prstGeom prst="rect">
            <a:avLst/>
          </a:prstGeom>
          <a:noFill/>
        </p:spPr>
        <p:txBody>
          <a:bodyPr wrap="square">
            <a:spAutoFit/>
          </a:bodyPr>
          <a:lstStyle/>
          <a:p>
            <a:r>
              <a:rPr lang="en-US" sz="1400" dirty="0"/>
              <a:t>The Bayesian multivariate normal mean model extends the univariate case by accounting for relationships between multiple parameters, allowing information from one variable to influence our beliefs about others through their correlation structure, which results in more precise posterior estimates than if we had treated each parameter independently.</a:t>
            </a:r>
          </a:p>
        </p:txBody>
      </p:sp>
      <p:sp>
        <p:nvSpPr>
          <p:cNvPr id="9" name="TextBox 8">
            <a:extLst>
              <a:ext uri="{FF2B5EF4-FFF2-40B4-BE49-F238E27FC236}">
                <a16:creationId xmlns:a16="http://schemas.microsoft.com/office/drawing/2014/main" id="{BEDE5AC1-646A-4E95-692D-D24C9BD79BD2}"/>
              </a:ext>
            </a:extLst>
          </p:cNvPr>
          <p:cNvSpPr txBox="1"/>
          <p:nvPr/>
        </p:nvSpPr>
        <p:spPr>
          <a:xfrm>
            <a:off x="1591247" y="473736"/>
            <a:ext cx="5961504" cy="646331"/>
          </a:xfrm>
          <a:prstGeom prst="rect">
            <a:avLst/>
          </a:prstGeom>
          <a:noFill/>
        </p:spPr>
        <p:txBody>
          <a:bodyPr wrap="none" rtlCol="0">
            <a:spAutoFit/>
          </a:bodyPr>
          <a:lstStyle/>
          <a:p>
            <a:pPr algn="ctr"/>
            <a:r>
              <a:rPr lang="en-US" sz="1200" b="1" dirty="0"/>
              <a:t>Posterior = our prior belief</a:t>
            </a:r>
            <a:r>
              <a:rPr lang="en-US" sz="1200" dirty="0"/>
              <a:t> about a multivariate normal distribution's mean + </a:t>
            </a:r>
            <a:r>
              <a:rPr lang="en-US" sz="1200" b="1" dirty="0"/>
              <a:t>observed data</a:t>
            </a:r>
          </a:p>
          <a:p>
            <a:pPr algn="ctr"/>
            <a:r>
              <a:rPr lang="en-US" sz="1200" b="1" dirty="0"/>
              <a:t>Key: considers the correlation between variables</a:t>
            </a:r>
            <a:endParaRPr lang="en-US" sz="1200" dirty="0"/>
          </a:p>
          <a:p>
            <a:pPr algn="ctr"/>
            <a:endParaRPr lang="en-US" sz="1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C70C433-4844-98BE-EA4F-E9C588D93D60}"/>
                  </a:ext>
                </a:extLst>
              </p:cNvPr>
              <p:cNvSpPr txBox="1"/>
              <p:nvPr/>
            </p:nvSpPr>
            <p:spPr>
              <a:xfrm>
                <a:off x="936556" y="3386707"/>
                <a:ext cx="7085707" cy="276999"/>
              </a:xfrm>
              <a:prstGeom prst="rect">
                <a:avLst/>
              </a:prstGeom>
              <a:noFill/>
            </p:spPr>
            <p:txBody>
              <a:bodyPr wrap="square">
                <a:spAutoFit/>
              </a:bodyPr>
              <a:lstStyle/>
              <a:p>
                <a:pPr algn="ct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𝑎</m:t>
                        </m:r>
                      </m:sub>
                    </m:sSub>
                  </m:oMath>
                </a14:m>
                <a:r>
                  <a:rPr lang="en-US" sz="1200" dirty="0">
                    <a:ea typeface="Cambria Math" panose="02040503050406030204" pitchFamily="18" charset="0"/>
                  </a:rPr>
                  <a:t> and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sub>
                    </m:sSub>
                  </m:oMath>
                </a14:m>
                <a:r>
                  <a:rPr lang="en-US" sz="1200" dirty="0">
                    <a:ea typeface="Cambria Math" panose="02040503050406030204" pitchFamily="18" charset="0"/>
                  </a:rPr>
                  <a:t> follows a bi-variate normal distribution with correlation </a:t>
                </a:r>
                <a14:m>
                  <m:oMath xmlns:m="http://schemas.openxmlformats.org/officeDocument/2006/math">
                    <m:r>
                      <a:rPr lang="en-US" sz="1200" i="1" smtClean="0">
                        <a:latin typeface="Cambria Math" panose="02040503050406030204" pitchFamily="18" charset="0"/>
                        <a:ea typeface="Cambria Math" panose="02040503050406030204" pitchFamily="18" charset="0"/>
                      </a:rPr>
                      <m:t>𝜌</m:t>
                    </m:r>
                  </m:oMath>
                </a14:m>
                <a:endParaRPr lang="en-US" sz="1200"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8C70C433-4844-98BE-EA4F-E9C588D93D60}"/>
                  </a:ext>
                </a:extLst>
              </p:cNvPr>
              <p:cNvSpPr txBox="1">
                <a:spLocks noRot="1" noChangeAspect="1" noMove="1" noResize="1" noEditPoints="1" noAdjustHandles="1" noChangeArrowheads="1" noChangeShapeType="1" noTextEdit="1"/>
              </p:cNvSpPr>
              <p:nvPr/>
            </p:nvSpPr>
            <p:spPr>
              <a:xfrm>
                <a:off x="936556" y="3386707"/>
                <a:ext cx="7085707" cy="276999"/>
              </a:xfrm>
              <a:prstGeom prst="rect">
                <a:avLst/>
              </a:prstGeom>
              <a:blipFill>
                <a:blip r:embed="rId3"/>
                <a:stretch>
                  <a:fillRect b="-13043"/>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EB34B2D8-9697-755F-E342-60243A37FE3E}"/>
              </a:ext>
            </a:extLst>
          </p:cNvPr>
          <p:cNvPicPr>
            <a:picLocks noChangeAspect="1"/>
          </p:cNvPicPr>
          <p:nvPr/>
        </p:nvPicPr>
        <p:blipFill>
          <a:blip r:embed="rId4"/>
          <a:srcRect/>
          <a:stretch/>
        </p:blipFill>
        <p:spPr>
          <a:xfrm>
            <a:off x="1412160" y="4457145"/>
            <a:ext cx="6319680" cy="4213119"/>
          </a:xfrm>
          <a:prstGeom prst="rect">
            <a:avLst/>
          </a:prstGeom>
        </p:spPr>
      </p:pic>
    </p:spTree>
    <p:extLst>
      <p:ext uri="{BB962C8B-B14F-4D97-AF65-F5344CB8AC3E}">
        <p14:creationId xmlns:p14="http://schemas.microsoft.com/office/powerpoint/2010/main" val="2379464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D8EBF-0138-9C7C-F603-50FFB309AB7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8201820-FA4A-1AE4-29F1-AC391332A681}"/>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Mixture Model</a:t>
            </a:r>
          </a:p>
        </p:txBody>
      </p:sp>
      <p:sp>
        <p:nvSpPr>
          <p:cNvPr id="4" name="Rounded Rectangle 3">
            <a:extLst>
              <a:ext uri="{FF2B5EF4-FFF2-40B4-BE49-F238E27FC236}">
                <a16:creationId xmlns:a16="http://schemas.microsoft.com/office/drawing/2014/main" id="{B4E4CB0B-73BD-1F1A-EEED-F9968A651A62}"/>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050B966-1A46-3434-0E8A-EB45A9FA9CBB}"/>
              </a:ext>
            </a:extLst>
          </p:cNvPr>
          <p:cNvSpPr/>
          <p:nvPr/>
        </p:nvSpPr>
        <p:spPr>
          <a:xfrm>
            <a:off x="786149" y="4676173"/>
            <a:ext cx="7487739" cy="41273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58012DA0-8286-2BA8-825A-D0E405126AA2}"/>
              </a:ext>
            </a:extLst>
          </p:cNvPr>
          <p:cNvSpPr/>
          <p:nvPr/>
        </p:nvSpPr>
        <p:spPr>
          <a:xfrm>
            <a:off x="763840" y="2523591"/>
            <a:ext cx="7510048" cy="19442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0F71A3F9-5944-FEDB-16A0-B7B6C52982DF}"/>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7760014-3BE4-94C2-B46F-3A431448C5C9}"/>
                  </a:ext>
                </a:extLst>
              </p:cNvPr>
              <p:cNvSpPr txBox="1"/>
              <p:nvPr/>
            </p:nvSpPr>
            <p:spPr>
              <a:xfrm>
                <a:off x="976010" y="2898685"/>
                <a:ext cx="7085707" cy="7846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𝑝</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𝛽</m:t>
                          </m:r>
                        </m:e>
                      </m:d>
                      <m:r>
                        <a:rPr lang="en-US" sz="1600" b="1" i="1" smtClean="0">
                          <a:latin typeface="Cambria Math" panose="02040503050406030204" pitchFamily="18" charset="0"/>
                          <a:ea typeface="Cambria Math" panose="02040503050406030204" pitchFamily="18" charset="0"/>
                        </a:rPr>
                        <m:t>=</m:t>
                      </m:r>
                      <m:nary>
                        <m:naryPr>
                          <m:chr m:val="∑"/>
                          <m:ctrlPr>
                            <a:rPr lang="en-US" sz="160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𝐾</m:t>
                          </m:r>
                        </m:sup>
                        <m:e>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𝜋</m:t>
                              </m:r>
                            </m:e>
                            <m:sub>
                              <m:r>
                                <a:rPr lang="en-US" sz="1600" b="0" i="1" smtClean="0">
                                  <a:latin typeface="Cambria Math" panose="02040503050406030204" pitchFamily="18" charset="0"/>
                                  <a:ea typeface="Cambria Math" panose="02040503050406030204" pitchFamily="18" charset="0"/>
                                </a:rPr>
                                <m:t>𝑘</m:t>
                              </m:r>
                            </m:sub>
                          </m:sSub>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𝑘</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𝛽</m:t>
                          </m:r>
                          <m:r>
                            <a:rPr lang="en-US" sz="1600" b="0" i="1" smtClean="0">
                              <a:latin typeface="Cambria Math" panose="02040503050406030204" pitchFamily="18" charset="0"/>
                              <a:ea typeface="Cambria Math" panose="02040503050406030204" pitchFamily="18" charset="0"/>
                            </a:rPr>
                            <m:t>)</m:t>
                          </m:r>
                        </m:e>
                      </m:nary>
                    </m:oMath>
                  </m:oMathPara>
                </a14:m>
                <a:endParaRPr lang="en-US" sz="16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67760014-3BE4-94C2-B46F-3A431448C5C9}"/>
                  </a:ext>
                </a:extLst>
              </p:cNvPr>
              <p:cNvSpPr txBox="1">
                <a:spLocks noRot="1" noChangeAspect="1" noMove="1" noResize="1" noEditPoints="1" noAdjustHandles="1" noChangeArrowheads="1" noChangeShapeType="1" noTextEdit="1"/>
              </p:cNvSpPr>
              <p:nvPr/>
            </p:nvSpPr>
            <p:spPr>
              <a:xfrm>
                <a:off x="976010" y="2898685"/>
                <a:ext cx="7085707" cy="784638"/>
              </a:xfrm>
              <a:prstGeom prst="rect">
                <a:avLst/>
              </a:prstGeom>
              <a:blipFill>
                <a:blip r:embed="rId2"/>
                <a:stretch>
                  <a:fillRect t="-98387" b="-15322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A7A22FF-F5D6-687A-DD19-EFD3433394F2}"/>
              </a:ext>
            </a:extLst>
          </p:cNvPr>
          <p:cNvSpPr txBox="1"/>
          <p:nvPr/>
        </p:nvSpPr>
        <p:spPr>
          <a:xfrm>
            <a:off x="1018519" y="1200818"/>
            <a:ext cx="6884626" cy="954107"/>
          </a:xfrm>
          <a:prstGeom prst="rect">
            <a:avLst/>
          </a:prstGeom>
          <a:noFill/>
        </p:spPr>
        <p:txBody>
          <a:bodyPr wrap="square">
            <a:spAutoFit/>
          </a:bodyPr>
          <a:lstStyle/>
          <a:p>
            <a:pPr algn="just"/>
            <a:r>
              <a:rPr lang="en-US" sz="1400" dirty="0"/>
              <a:t>A Bayesian mixture model assumes that parameters come from a weighted combination of different distributions rather than a single distribution, allowing the model to automatically identify and handle heterogeneity in parameter types while providing uncertainty quantification about which component each parameter belongs to.</a:t>
            </a:r>
            <a:endParaRPr lang="en-US" sz="11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44841D-DEAE-193C-F795-759FCBF07B3D}"/>
                  </a:ext>
                </a:extLst>
              </p:cNvPr>
              <p:cNvSpPr txBox="1"/>
              <p:nvPr/>
            </p:nvSpPr>
            <p:spPr>
              <a:xfrm>
                <a:off x="917978" y="3748659"/>
                <a:ext cx="7085707" cy="653833"/>
              </a:xfrm>
              <a:prstGeom prst="rect">
                <a:avLst/>
              </a:prstGeom>
              <a:noFill/>
            </p:spPr>
            <p:txBody>
              <a:bodyPr wrap="square">
                <a:spAutoFit/>
              </a:bodyPr>
              <a:lstStyle/>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comes from a weighted sum of </a:t>
                </a:r>
                <a14:m>
                  <m:oMath xmlns:m="http://schemas.openxmlformats.org/officeDocument/2006/math">
                    <m:r>
                      <a:rPr lang="en-US" sz="1200" b="0" i="1" smtClean="0">
                        <a:latin typeface="Cambria Math" panose="02040503050406030204" pitchFamily="18" charset="0"/>
                        <a:ea typeface="Cambria Math" panose="02040503050406030204" pitchFamily="18" charset="0"/>
                      </a:rPr>
                      <m:t>𝐾</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different distributions (components), each with weight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oMath>
                </a14:m>
                <a:endParaRPr lang="en-US" sz="1200" dirty="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oMath>
                </a14:m>
                <a:r>
                  <a:rPr lang="en-US" sz="1200" dirty="0">
                    <a:ea typeface="Cambria Math" panose="02040503050406030204" pitchFamily="18" charset="0"/>
                  </a:rPr>
                  <a:t>: mixture weight for the </a:t>
                </a:r>
                <a14:m>
                  <m:oMath xmlns:m="http://schemas.openxmlformats.org/officeDocument/2006/math">
                    <m:r>
                      <a:rPr lang="en-US" sz="1200" i="1">
                        <a:latin typeface="Cambria Math" panose="02040503050406030204" pitchFamily="18" charset="0"/>
                        <a:ea typeface="Cambria Math" panose="02040503050406030204" pitchFamily="18" charset="0"/>
                      </a:rPr>
                      <m:t>𝑘</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 </a:t>
                </a:r>
                <a14:m>
                  <m:oMath xmlns:m="http://schemas.openxmlformats.org/officeDocument/2006/math">
                    <m:nary>
                      <m:naryPr>
                        <m:chr m:val="∑"/>
                        <m:ctrlPr>
                          <a:rPr lang="en-US" sz="1200" i="1" smtClean="0">
                            <a:latin typeface="Cambria Math" panose="02040503050406030204" pitchFamily="18" charset="0"/>
                            <a:ea typeface="Cambria Math" panose="02040503050406030204" pitchFamily="18" charset="0"/>
                          </a:rPr>
                        </m:ctrlPr>
                      </m:naryPr>
                      <m:sub>
                        <m:r>
                          <m:rPr>
                            <m:brk m:alnAt="23"/>
                          </m:rPr>
                          <a:rPr lang="en-US" sz="1200" i="1">
                            <a:latin typeface="Cambria Math" panose="02040503050406030204" pitchFamily="18" charset="0"/>
                            <a:ea typeface="Cambria Math" panose="02040503050406030204" pitchFamily="18" charset="0"/>
                          </a:rPr>
                          <m:t>𝑘</m:t>
                        </m:r>
                        <m:r>
                          <a:rPr lang="en-US" sz="1200" i="1">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𝐾</m:t>
                        </m:r>
                      </m:sup>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e>
                    </m:nary>
                    <m:r>
                      <a:rPr lang="en-US" sz="1200" b="0" i="1" smtClean="0">
                        <a:latin typeface="Cambria Math" panose="02040503050406030204" pitchFamily="18" charset="0"/>
                        <a:ea typeface="Cambria Math" panose="02040503050406030204" pitchFamily="18" charset="0"/>
                      </a:rPr>
                      <m:t>=1</m:t>
                    </m:r>
                  </m:oMath>
                </a14:m>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𝑝</m:t>
                        </m:r>
                      </m:e>
                      <m:sub>
                        <m:r>
                          <a:rPr lang="en-US" sz="1200" i="1">
                            <a:latin typeface="Cambria Math" panose="02040503050406030204" pitchFamily="18" charset="0"/>
                            <a:ea typeface="Cambria Math" panose="02040503050406030204" pitchFamily="18" charset="0"/>
                          </a:rPr>
                          <m:t>𝑘</m:t>
                        </m:r>
                      </m:sub>
                    </m:sSub>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𝛽</m:t>
                        </m:r>
                      </m:e>
                    </m:d>
                  </m:oMath>
                </a14:m>
                <a:r>
                  <a:rPr lang="en-US" sz="1200" dirty="0">
                    <a:ea typeface="Cambria Math" panose="02040503050406030204" pitchFamily="18" charset="0"/>
                  </a:rPr>
                  <a:t>: probability density function of the </a:t>
                </a:r>
                <a14:m>
                  <m:oMath xmlns:m="http://schemas.openxmlformats.org/officeDocument/2006/math">
                    <m:r>
                      <a:rPr lang="en-US" sz="1200" b="0" i="1" smtClean="0">
                        <a:latin typeface="Cambria Math" panose="02040503050406030204" pitchFamily="18" charset="0"/>
                        <a:ea typeface="Cambria Math" panose="02040503050406030204" pitchFamily="18" charset="0"/>
                      </a:rPr>
                      <m:t>𝑘</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a:t>
                </a:r>
                <a:endParaRPr lang="en-US" sz="1200" i="1" dirty="0">
                  <a:latin typeface="Cambria Math" panose="02040503050406030204" pitchFamily="18" charset="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944841D-DEAE-193C-F795-759FCBF07B3D}"/>
                  </a:ext>
                </a:extLst>
              </p:cNvPr>
              <p:cNvSpPr txBox="1">
                <a:spLocks noRot="1" noChangeAspect="1" noMove="1" noResize="1" noEditPoints="1" noAdjustHandles="1" noChangeArrowheads="1" noChangeShapeType="1" noTextEdit="1"/>
              </p:cNvSpPr>
              <p:nvPr/>
            </p:nvSpPr>
            <p:spPr>
              <a:xfrm>
                <a:off x="917978" y="3748659"/>
                <a:ext cx="7085707" cy="653833"/>
              </a:xfrm>
              <a:prstGeom prst="rect">
                <a:avLst/>
              </a:prstGeom>
              <a:blipFill>
                <a:blip r:embed="rId3"/>
                <a:stretch>
                  <a:fillRect t="-13462" b="-38462"/>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A800AE15-2B31-4D36-74CD-4B4C0119A24C}"/>
              </a:ext>
            </a:extLst>
          </p:cNvPr>
          <p:cNvPicPr>
            <a:picLocks noChangeAspect="1"/>
          </p:cNvPicPr>
          <p:nvPr/>
        </p:nvPicPr>
        <p:blipFill>
          <a:blip r:embed="rId4"/>
          <a:srcRect/>
          <a:stretch/>
        </p:blipFill>
        <p:spPr>
          <a:xfrm>
            <a:off x="1412160" y="4953847"/>
            <a:ext cx="6319680" cy="3791808"/>
          </a:xfrm>
          <a:prstGeom prst="rect">
            <a:avLst/>
          </a:prstGeom>
        </p:spPr>
      </p:pic>
    </p:spTree>
    <p:extLst>
      <p:ext uri="{BB962C8B-B14F-4D97-AF65-F5344CB8AC3E}">
        <p14:creationId xmlns:p14="http://schemas.microsoft.com/office/powerpoint/2010/main" val="1760134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CC2D-21C3-82FC-7B07-12D51751B59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C1B17F9-32B7-13AC-B950-F1F4F11857B8}"/>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Model Comparison</a:t>
            </a:r>
          </a:p>
        </p:txBody>
      </p:sp>
      <p:sp>
        <p:nvSpPr>
          <p:cNvPr id="4" name="Rounded Rectangle 3">
            <a:extLst>
              <a:ext uri="{FF2B5EF4-FFF2-40B4-BE49-F238E27FC236}">
                <a16:creationId xmlns:a16="http://schemas.microsoft.com/office/drawing/2014/main" id="{C8471445-B0DE-495E-B9C4-8E71C3ED1582}"/>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B9E0EB7-6DB0-EBF3-E715-08DB885B9BEC}"/>
              </a:ext>
            </a:extLst>
          </p:cNvPr>
          <p:cNvSpPr/>
          <p:nvPr/>
        </p:nvSpPr>
        <p:spPr>
          <a:xfrm>
            <a:off x="786149" y="4676173"/>
            <a:ext cx="7487739" cy="41273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FC9F822D-9896-EB77-B526-6FA2104DAA49}"/>
              </a:ext>
            </a:extLst>
          </p:cNvPr>
          <p:cNvSpPr/>
          <p:nvPr/>
        </p:nvSpPr>
        <p:spPr>
          <a:xfrm>
            <a:off x="763840" y="2523591"/>
            <a:ext cx="7510048" cy="19442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95C2CB35-3A72-CD8E-ECA8-808A5AC005B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Workflow</a:t>
            </a:r>
          </a:p>
        </p:txBody>
      </p:sp>
      <p:sp>
        <p:nvSpPr>
          <p:cNvPr id="6" name="TextBox 5">
            <a:extLst>
              <a:ext uri="{FF2B5EF4-FFF2-40B4-BE49-F238E27FC236}">
                <a16:creationId xmlns:a16="http://schemas.microsoft.com/office/drawing/2014/main" id="{1C8D5C9C-2278-DA13-BC7B-F9B3DA409B4D}"/>
              </a:ext>
            </a:extLst>
          </p:cNvPr>
          <p:cNvSpPr txBox="1"/>
          <p:nvPr/>
        </p:nvSpPr>
        <p:spPr>
          <a:xfrm>
            <a:off x="1018519" y="1200818"/>
            <a:ext cx="6884626" cy="738664"/>
          </a:xfrm>
          <a:prstGeom prst="rect">
            <a:avLst/>
          </a:prstGeom>
          <a:noFill/>
        </p:spPr>
        <p:txBody>
          <a:bodyPr wrap="square">
            <a:spAutoFit/>
          </a:bodyPr>
          <a:lstStyle/>
          <a:p>
            <a:pPr algn="just"/>
            <a:r>
              <a:rPr lang="en-US" sz="1400" dirty="0"/>
              <a:t>Bayesian model comparison evaluates </a:t>
            </a:r>
            <a:r>
              <a:rPr lang="en-US" sz="1400" b="1" dirty="0"/>
              <a:t>competing models</a:t>
            </a:r>
            <a:r>
              <a:rPr lang="en-US" sz="1400" dirty="0"/>
              <a:t> by measuring how well they predict observed data while accounting for model complexity, which is reflected in how broadly the prior distribution spreads probability across the parameter space.</a:t>
            </a:r>
            <a:endParaRPr lang="en-US" sz="1100" dirty="0"/>
          </a:p>
        </p:txBody>
      </p:sp>
      <p:sp>
        <p:nvSpPr>
          <p:cNvPr id="3" name="Oval 2">
            <a:extLst>
              <a:ext uri="{FF2B5EF4-FFF2-40B4-BE49-F238E27FC236}">
                <a16:creationId xmlns:a16="http://schemas.microsoft.com/office/drawing/2014/main" id="{B70D14BE-03B0-E100-B497-12018AC07E26}"/>
              </a:ext>
            </a:extLst>
          </p:cNvPr>
          <p:cNvSpPr/>
          <p:nvPr/>
        </p:nvSpPr>
        <p:spPr>
          <a:xfrm>
            <a:off x="879268" y="3061507"/>
            <a:ext cx="1097280" cy="1097280"/>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Prior</a:t>
            </a:r>
          </a:p>
        </p:txBody>
      </p:sp>
      <p:sp>
        <p:nvSpPr>
          <p:cNvPr id="5" name="Oval 4">
            <a:extLst>
              <a:ext uri="{FF2B5EF4-FFF2-40B4-BE49-F238E27FC236}">
                <a16:creationId xmlns:a16="http://schemas.microsoft.com/office/drawing/2014/main" id="{7CA3252B-7C36-0A4C-80CD-E103A0F0E661}"/>
              </a:ext>
            </a:extLst>
          </p:cNvPr>
          <p:cNvSpPr/>
          <p:nvPr/>
        </p:nvSpPr>
        <p:spPr>
          <a:xfrm>
            <a:off x="2235435" y="3074393"/>
            <a:ext cx="1097280" cy="109728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Data</a:t>
            </a:r>
          </a:p>
        </p:txBody>
      </p:sp>
      <p:sp>
        <p:nvSpPr>
          <p:cNvPr id="8" name="TextBox 7">
            <a:extLst>
              <a:ext uri="{FF2B5EF4-FFF2-40B4-BE49-F238E27FC236}">
                <a16:creationId xmlns:a16="http://schemas.microsoft.com/office/drawing/2014/main" id="{7F315271-1A0A-246C-8040-24943139CF90}"/>
              </a:ext>
            </a:extLst>
          </p:cNvPr>
          <p:cNvSpPr txBox="1"/>
          <p:nvPr/>
        </p:nvSpPr>
        <p:spPr>
          <a:xfrm>
            <a:off x="1955951" y="3425481"/>
            <a:ext cx="300082" cy="369332"/>
          </a:xfrm>
          <a:prstGeom prst="rect">
            <a:avLst/>
          </a:prstGeom>
          <a:noFill/>
        </p:spPr>
        <p:txBody>
          <a:bodyPr wrap="none" rtlCol="0">
            <a:spAutoFit/>
          </a:bodyPr>
          <a:lstStyle/>
          <a:p>
            <a:r>
              <a:rPr lang="en-US" dirty="0"/>
              <a:t>+</a:t>
            </a:r>
          </a:p>
        </p:txBody>
      </p:sp>
      <p:sp>
        <p:nvSpPr>
          <p:cNvPr id="9" name="Right Arrow 8">
            <a:extLst>
              <a:ext uri="{FF2B5EF4-FFF2-40B4-BE49-F238E27FC236}">
                <a16:creationId xmlns:a16="http://schemas.microsoft.com/office/drawing/2014/main" id="{4CE26AFE-9C4B-8D96-E0A5-094432F91299}"/>
              </a:ext>
            </a:extLst>
          </p:cNvPr>
          <p:cNvSpPr/>
          <p:nvPr/>
        </p:nvSpPr>
        <p:spPr>
          <a:xfrm>
            <a:off x="3591602" y="3535908"/>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210B48C-4DDC-CF67-FEA4-320EB04D4735}"/>
              </a:ext>
            </a:extLst>
          </p:cNvPr>
          <p:cNvSpPr>
            <a:spLocks noChangeAspect="1"/>
          </p:cNvSpPr>
          <p:nvPr/>
        </p:nvSpPr>
        <p:spPr>
          <a:xfrm>
            <a:off x="4443859" y="2891512"/>
            <a:ext cx="1463040" cy="146304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sp>
        <p:nvSpPr>
          <p:cNvPr id="16" name="Right Arrow 15">
            <a:extLst>
              <a:ext uri="{FF2B5EF4-FFF2-40B4-BE49-F238E27FC236}">
                <a16:creationId xmlns:a16="http://schemas.microsoft.com/office/drawing/2014/main" id="{C4FB0B48-AAAB-35CE-DE76-3825E862A388}"/>
              </a:ext>
            </a:extLst>
          </p:cNvPr>
          <p:cNvSpPr/>
          <p:nvPr/>
        </p:nvSpPr>
        <p:spPr>
          <a:xfrm>
            <a:off x="5961862" y="3506125"/>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8D9DEC0-0EA2-D976-9771-67EB8722CC49}"/>
              </a:ext>
            </a:extLst>
          </p:cNvPr>
          <p:cNvSpPr/>
          <p:nvPr/>
        </p:nvSpPr>
        <p:spPr>
          <a:xfrm>
            <a:off x="6789109" y="2878627"/>
            <a:ext cx="1463040" cy="146304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Model</a:t>
            </a:r>
          </a:p>
          <a:p>
            <a:pPr algn="ctr"/>
            <a:r>
              <a:rPr lang="en-US" sz="1200" dirty="0"/>
              <a:t>Comparison</a:t>
            </a:r>
          </a:p>
        </p:txBody>
      </p:sp>
      <p:pic>
        <p:nvPicPr>
          <p:cNvPr id="19" name="Picture 18">
            <a:extLst>
              <a:ext uri="{FF2B5EF4-FFF2-40B4-BE49-F238E27FC236}">
                <a16:creationId xmlns:a16="http://schemas.microsoft.com/office/drawing/2014/main" id="{947BB0B2-3548-900B-913D-2BBD8A3C412B}"/>
              </a:ext>
            </a:extLst>
          </p:cNvPr>
          <p:cNvPicPr>
            <a:picLocks noChangeAspect="1"/>
          </p:cNvPicPr>
          <p:nvPr/>
        </p:nvPicPr>
        <p:blipFill>
          <a:blip r:embed="rId2"/>
          <a:stretch>
            <a:fillRect/>
          </a:stretch>
        </p:blipFill>
        <p:spPr>
          <a:xfrm>
            <a:off x="1136207" y="4793154"/>
            <a:ext cx="6765313" cy="4059188"/>
          </a:xfrm>
          <a:prstGeom prst="rect">
            <a:avLst/>
          </a:prstGeom>
        </p:spPr>
      </p:pic>
    </p:spTree>
    <p:extLst>
      <p:ext uri="{BB962C8B-B14F-4D97-AF65-F5344CB8AC3E}">
        <p14:creationId xmlns:p14="http://schemas.microsoft.com/office/powerpoint/2010/main" val="260604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AD74185D-9629-B1E1-6431-CEFCFE489923}"/>
              </a:ext>
            </a:extLst>
          </p:cNvPr>
          <p:cNvSpPr/>
          <p:nvPr/>
        </p:nvSpPr>
        <p:spPr>
          <a:xfrm>
            <a:off x="2997831" y="8040995"/>
            <a:ext cx="2905075" cy="700698"/>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D237A23B-5808-A7DB-4853-1ECE29948599}"/>
              </a:ext>
            </a:extLst>
          </p:cNvPr>
          <p:cNvSpPr txBox="1"/>
          <p:nvPr/>
        </p:nvSpPr>
        <p:spPr>
          <a:xfrm>
            <a:off x="1638822" y="300845"/>
            <a:ext cx="5949483" cy="407099"/>
          </a:xfrm>
          <a:prstGeom prst="rect">
            <a:avLst/>
          </a:prstGeom>
          <a:noFill/>
        </p:spPr>
        <p:txBody>
          <a:bodyPr wrap="square" rtlCol="0" anchor="ctr">
            <a:spAutoFit/>
          </a:bodyPr>
          <a:lstStyle/>
          <a:p>
            <a:pPr algn="ctr"/>
            <a:r>
              <a:rPr lang="en-US" sz="2000" b="1" dirty="0">
                <a:solidFill>
                  <a:schemeClr val="tx1"/>
                </a:solidFill>
              </a:rPr>
              <a:t>Hardy-Weinberg Equilibrium</a:t>
            </a:r>
          </a:p>
        </p:txBody>
      </p:sp>
      <p:sp>
        <p:nvSpPr>
          <p:cNvPr id="6" name="TextBox 5">
            <a:extLst>
              <a:ext uri="{FF2B5EF4-FFF2-40B4-BE49-F238E27FC236}">
                <a16:creationId xmlns:a16="http://schemas.microsoft.com/office/drawing/2014/main" id="{DADBC1A1-65E0-C4B5-2146-D849932C5A1C}"/>
              </a:ext>
            </a:extLst>
          </p:cNvPr>
          <p:cNvSpPr txBox="1"/>
          <p:nvPr/>
        </p:nvSpPr>
        <p:spPr>
          <a:xfrm>
            <a:off x="1413164" y="7434163"/>
            <a:ext cx="3200400" cy="365760"/>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spAutoFit/>
          </a:bodyPr>
          <a:lstStyle/>
          <a:p>
            <a:pPr algn="ctr"/>
            <a:endParaRPr lang="en-US" sz="800" dirty="0"/>
          </a:p>
        </p:txBody>
      </p:sp>
      <p:sp>
        <p:nvSpPr>
          <p:cNvPr id="8" name="Rectangle 7">
            <a:extLst>
              <a:ext uri="{FF2B5EF4-FFF2-40B4-BE49-F238E27FC236}">
                <a16:creationId xmlns:a16="http://schemas.microsoft.com/office/drawing/2014/main" id="{38A4EF0D-5861-630B-4E46-8C008CF5C3D5}"/>
              </a:ext>
            </a:extLst>
          </p:cNvPr>
          <p:cNvSpPr/>
          <p:nvPr/>
        </p:nvSpPr>
        <p:spPr>
          <a:xfrm>
            <a:off x="2030812" y="1424760"/>
            <a:ext cx="3840480" cy="384048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FCFDA689-20F3-E2F9-2BA6-7B6943F71B95}"/>
              </a:ext>
            </a:extLst>
          </p:cNvPr>
          <p:cNvSpPr/>
          <p:nvPr/>
        </p:nvSpPr>
        <p:spPr>
          <a:xfrm>
            <a:off x="5877820" y="1424759"/>
            <a:ext cx="1645920" cy="3840479"/>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B7E1410B-E6A1-710C-40D4-ED92087DA109}"/>
              </a:ext>
            </a:extLst>
          </p:cNvPr>
          <p:cNvSpPr/>
          <p:nvPr/>
        </p:nvSpPr>
        <p:spPr>
          <a:xfrm>
            <a:off x="2030811" y="5267392"/>
            <a:ext cx="3840480" cy="164592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DBCCE174-A920-8F52-A2BA-26CE4EF6F554}"/>
              </a:ext>
            </a:extLst>
          </p:cNvPr>
          <p:cNvSpPr/>
          <p:nvPr/>
        </p:nvSpPr>
        <p:spPr>
          <a:xfrm>
            <a:off x="5877822" y="5266608"/>
            <a:ext cx="1645920" cy="164592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0E0237-EE02-3176-A98D-DF37C60715AA}"/>
                  </a:ext>
                </a:extLst>
              </p:cNvPr>
              <p:cNvSpPr txBox="1"/>
              <p:nvPr/>
            </p:nvSpPr>
            <p:spPr>
              <a:xfrm>
                <a:off x="2347114" y="2915109"/>
                <a:ext cx="320040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=0.49</m:t>
                    </m:r>
                  </m:oMath>
                </a14:m>
                <a:r>
                  <a:rPr lang="en-US" dirty="0">
                    <a:solidFill>
                      <a:schemeClr val="tx1"/>
                    </a:solidFill>
                  </a:rPr>
                  <a:t>)</a:t>
                </a:r>
              </a:p>
            </p:txBody>
          </p:sp>
        </mc:Choice>
        <mc:Fallback xmlns="">
          <p:sp>
            <p:nvSpPr>
              <p:cNvPr id="12" name="TextBox 11">
                <a:extLst>
                  <a:ext uri="{FF2B5EF4-FFF2-40B4-BE49-F238E27FC236}">
                    <a16:creationId xmlns:a16="http://schemas.microsoft.com/office/drawing/2014/main" id="{FE0E0237-EE02-3176-A98D-DF37C60715AA}"/>
                  </a:ext>
                </a:extLst>
              </p:cNvPr>
              <p:cNvSpPr txBox="1">
                <a:spLocks noRot="1" noChangeAspect="1" noMove="1" noResize="1" noEditPoints="1" noAdjustHandles="1" noChangeArrowheads="1" noChangeShapeType="1" noTextEdit="1"/>
              </p:cNvSpPr>
              <p:nvPr/>
            </p:nvSpPr>
            <p:spPr>
              <a:xfrm>
                <a:off x="2347114" y="2915109"/>
                <a:ext cx="3200400" cy="861774"/>
              </a:xfrm>
              <a:prstGeom prst="rect">
                <a:avLst/>
              </a:prstGeom>
              <a:blipFill>
                <a:blip r:embed="rId2"/>
                <a:stretch>
                  <a:fillRect t="-8696"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9F79E72-754E-B958-3D63-C24326A74739}"/>
                  </a:ext>
                </a:extLst>
              </p:cNvPr>
              <p:cNvSpPr txBox="1"/>
              <p:nvPr/>
            </p:nvSpPr>
            <p:spPr>
              <a:xfrm>
                <a:off x="5644743" y="2893563"/>
                <a:ext cx="2183974"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3" name="TextBox 12">
                <a:extLst>
                  <a:ext uri="{FF2B5EF4-FFF2-40B4-BE49-F238E27FC236}">
                    <a16:creationId xmlns:a16="http://schemas.microsoft.com/office/drawing/2014/main" id="{59F79E72-754E-B958-3D63-C24326A74739}"/>
                  </a:ext>
                </a:extLst>
              </p:cNvPr>
              <p:cNvSpPr txBox="1">
                <a:spLocks noRot="1" noChangeAspect="1" noMove="1" noResize="1" noEditPoints="1" noAdjustHandles="1" noChangeArrowheads="1" noChangeShapeType="1" noTextEdit="1"/>
              </p:cNvSpPr>
              <p:nvPr/>
            </p:nvSpPr>
            <p:spPr>
              <a:xfrm>
                <a:off x="5644743" y="2893563"/>
                <a:ext cx="2183974" cy="861774"/>
              </a:xfrm>
              <a:prstGeom prst="rect">
                <a:avLst/>
              </a:prstGeom>
              <a:blipFill>
                <a:blip r:embed="rId3"/>
                <a:stretch>
                  <a:fillRect t="-8824" b="-10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C688AB4-2215-39CE-1DF7-0794D60BE8A4}"/>
                  </a:ext>
                </a:extLst>
              </p:cNvPr>
              <p:cNvSpPr txBox="1"/>
              <p:nvPr/>
            </p:nvSpPr>
            <p:spPr>
              <a:xfrm>
                <a:off x="2360019" y="5642539"/>
                <a:ext cx="3200400" cy="896112"/>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4" name="TextBox 13">
                <a:extLst>
                  <a:ext uri="{FF2B5EF4-FFF2-40B4-BE49-F238E27FC236}">
                    <a16:creationId xmlns:a16="http://schemas.microsoft.com/office/drawing/2014/main" id="{DC688AB4-2215-39CE-1DF7-0794D60BE8A4}"/>
                  </a:ext>
                </a:extLst>
              </p:cNvPr>
              <p:cNvSpPr txBox="1">
                <a:spLocks noRot="1" noChangeAspect="1" noMove="1" noResize="1" noEditPoints="1" noAdjustHandles="1" noChangeArrowheads="1" noChangeShapeType="1" noTextEdit="1"/>
              </p:cNvSpPr>
              <p:nvPr/>
            </p:nvSpPr>
            <p:spPr>
              <a:xfrm>
                <a:off x="2360019" y="5642539"/>
                <a:ext cx="3200400" cy="896112"/>
              </a:xfrm>
              <a:prstGeom prst="rect">
                <a:avLst/>
              </a:prstGeom>
              <a:blipFill>
                <a:blip r:embed="rId4"/>
                <a:stretch>
                  <a:fillRect t="-6944" b="-69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58E6366-48A2-219C-BFFE-9BB9E3E5A3E3}"/>
                  </a:ext>
                </a:extLst>
              </p:cNvPr>
              <p:cNvSpPr txBox="1"/>
              <p:nvPr/>
            </p:nvSpPr>
            <p:spPr>
              <a:xfrm>
                <a:off x="5762070" y="5584502"/>
                <a:ext cx="187742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=0.09</m:t>
                    </m:r>
                  </m:oMath>
                </a14:m>
                <a:r>
                  <a:rPr lang="en-US" dirty="0">
                    <a:solidFill>
                      <a:schemeClr val="tx1"/>
                    </a:solidFill>
                  </a:rPr>
                  <a:t>)</a:t>
                </a:r>
              </a:p>
            </p:txBody>
          </p:sp>
        </mc:Choice>
        <mc:Fallback xmlns="">
          <p:sp>
            <p:nvSpPr>
              <p:cNvPr id="15" name="TextBox 14">
                <a:extLst>
                  <a:ext uri="{FF2B5EF4-FFF2-40B4-BE49-F238E27FC236}">
                    <a16:creationId xmlns:a16="http://schemas.microsoft.com/office/drawing/2014/main" id="{F58E6366-48A2-219C-BFFE-9BB9E3E5A3E3}"/>
                  </a:ext>
                </a:extLst>
              </p:cNvPr>
              <p:cNvSpPr txBox="1">
                <a:spLocks noRot="1" noChangeAspect="1" noMove="1" noResize="1" noEditPoints="1" noAdjustHandles="1" noChangeArrowheads="1" noChangeShapeType="1" noTextEdit="1"/>
              </p:cNvSpPr>
              <p:nvPr/>
            </p:nvSpPr>
            <p:spPr>
              <a:xfrm>
                <a:off x="5762070" y="5584502"/>
                <a:ext cx="1877420" cy="861774"/>
              </a:xfrm>
              <a:prstGeom prst="rect">
                <a:avLst/>
              </a:prstGeom>
              <a:blipFill>
                <a:blip r:embed="rId5"/>
                <a:stretch>
                  <a:fillRect t="-8696" b="-11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C695F4E-72EB-E11A-ECBF-6C05C8FC8768}"/>
                  </a:ext>
                </a:extLst>
              </p:cNvPr>
              <p:cNvSpPr txBox="1"/>
              <p:nvPr/>
            </p:nvSpPr>
            <p:spPr>
              <a:xfrm>
                <a:off x="1841237" y="1056061"/>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𝑓</m:t>
                          </m:r>
                        </m:e>
                        <m:sub>
                          <m:r>
                            <a:rPr lang="en-US" b="0" i="1" smtClean="0">
                              <a:solidFill>
                                <a:schemeClr val="tx1"/>
                              </a:solidFill>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=0.7</m:t>
                      </m:r>
                    </m:oMath>
                  </m:oMathPara>
                </a14:m>
                <a:endParaRPr lang="en-US" dirty="0">
                  <a:solidFill>
                    <a:schemeClr val="tx1"/>
                  </a:solidFill>
                </a:endParaRPr>
              </a:p>
            </p:txBody>
          </p:sp>
        </mc:Choice>
        <mc:Fallback xmlns="">
          <p:sp>
            <p:nvSpPr>
              <p:cNvPr id="17" name="TextBox 16">
                <a:extLst>
                  <a:ext uri="{FF2B5EF4-FFF2-40B4-BE49-F238E27FC236}">
                    <a16:creationId xmlns:a16="http://schemas.microsoft.com/office/drawing/2014/main" id="{6C695F4E-72EB-E11A-ECBF-6C05C8FC8768}"/>
                  </a:ext>
                </a:extLst>
              </p:cNvPr>
              <p:cNvSpPr txBox="1">
                <a:spLocks noRot="1" noChangeAspect="1" noMove="1" noResize="1" noEditPoints="1" noAdjustHandles="1" noChangeArrowheads="1" noChangeShapeType="1" noTextEdit="1"/>
              </p:cNvSpPr>
              <p:nvPr/>
            </p:nvSpPr>
            <p:spPr>
              <a:xfrm>
                <a:off x="1841237" y="1056061"/>
                <a:ext cx="4572000"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81EF444-50C3-C944-3494-717498CABB1D}"/>
                  </a:ext>
                </a:extLst>
              </p:cNvPr>
              <p:cNvSpPr txBox="1"/>
              <p:nvPr/>
            </p:nvSpPr>
            <p:spPr>
              <a:xfrm>
                <a:off x="6206176" y="1071125"/>
                <a:ext cx="101846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8" name="TextBox 17">
                <a:extLst>
                  <a:ext uri="{FF2B5EF4-FFF2-40B4-BE49-F238E27FC236}">
                    <a16:creationId xmlns:a16="http://schemas.microsoft.com/office/drawing/2014/main" id="{A81EF444-50C3-C944-3494-717498CABB1D}"/>
                  </a:ext>
                </a:extLst>
              </p:cNvPr>
              <p:cNvSpPr txBox="1">
                <a:spLocks noRot="1" noChangeAspect="1" noMove="1" noResize="1" noEditPoints="1" noAdjustHandles="1" noChangeArrowheads="1" noChangeShapeType="1" noTextEdit="1"/>
              </p:cNvSpPr>
              <p:nvPr/>
            </p:nvSpPr>
            <p:spPr>
              <a:xfrm>
                <a:off x="6206176" y="1071125"/>
                <a:ext cx="1018468"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85DDB2-BECA-AE13-4F74-B55FE67FFCB7}"/>
                  </a:ext>
                </a:extLst>
              </p:cNvPr>
              <p:cNvSpPr txBox="1"/>
              <p:nvPr/>
            </p:nvSpPr>
            <p:spPr>
              <a:xfrm>
                <a:off x="357158" y="6003101"/>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9" name="TextBox 18">
                <a:extLst>
                  <a:ext uri="{FF2B5EF4-FFF2-40B4-BE49-F238E27FC236}">
                    <a16:creationId xmlns:a16="http://schemas.microsoft.com/office/drawing/2014/main" id="{B885DDB2-BECA-AE13-4F74-B55FE67FFCB7}"/>
                  </a:ext>
                </a:extLst>
              </p:cNvPr>
              <p:cNvSpPr txBox="1">
                <a:spLocks noRot="1" noChangeAspect="1" noMove="1" noResize="1" noEditPoints="1" noAdjustHandles="1" noChangeArrowheads="1" noChangeShapeType="1" noTextEdit="1"/>
              </p:cNvSpPr>
              <p:nvPr/>
            </p:nvSpPr>
            <p:spPr>
              <a:xfrm>
                <a:off x="357158" y="6003101"/>
                <a:ext cx="1877420"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FBEA180-58A3-BC2E-2949-98981C24EDE7}"/>
                  </a:ext>
                </a:extLst>
              </p:cNvPr>
              <p:cNvSpPr txBox="1"/>
              <p:nvPr/>
            </p:nvSpPr>
            <p:spPr>
              <a:xfrm>
                <a:off x="357158" y="3192260"/>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=0.7</m:t>
                      </m:r>
                    </m:oMath>
                  </m:oMathPara>
                </a14:m>
                <a:endParaRPr lang="en-US" dirty="0">
                  <a:solidFill>
                    <a:schemeClr val="tx1"/>
                  </a:solidFill>
                </a:endParaRPr>
              </a:p>
            </p:txBody>
          </p:sp>
        </mc:Choice>
        <mc:Fallback xmlns="">
          <p:sp>
            <p:nvSpPr>
              <p:cNvPr id="20" name="TextBox 19">
                <a:extLst>
                  <a:ext uri="{FF2B5EF4-FFF2-40B4-BE49-F238E27FC236}">
                    <a16:creationId xmlns:a16="http://schemas.microsoft.com/office/drawing/2014/main" id="{9FBEA180-58A3-BC2E-2949-98981C24EDE7}"/>
                  </a:ext>
                </a:extLst>
              </p:cNvPr>
              <p:cNvSpPr txBox="1">
                <a:spLocks noRot="1" noChangeAspect="1" noMove="1" noResize="1" noEditPoints="1" noAdjustHandles="1" noChangeArrowheads="1" noChangeShapeType="1" noTextEdit="1"/>
              </p:cNvSpPr>
              <p:nvPr/>
            </p:nvSpPr>
            <p:spPr>
              <a:xfrm>
                <a:off x="357158" y="3192260"/>
                <a:ext cx="1877420" cy="369332"/>
              </a:xfrm>
              <a:prstGeom prst="rect">
                <a:avLst/>
              </a:prstGeom>
              <a:blipFill>
                <a:blip r:embed="rId9"/>
                <a:stretch>
                  <a:fillRect b="-16667"/>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1A2FE6A4-A907-31FC-5110-E799C0F771B3}"/>
              </a:ext>
            </a:extLst>
          </p:cNvPr>
          <p:cNvSpPr txBox="1"/>
          <p:nvPr/>
        </p:nvSpPr>
        <p:spPr>
          <a:xfrm>
            <a:off x="4618538" y="7434990"/>
            <a:ext cx="2743200" cy="365760"/>
          </a:xfrm>
          <a:prstGeom prst="rect">
            <a:avLst/>
          </a:prstGeom>
          <a:solidFill>
            <a:schemeClr val="accent6">
              <a:lumMod val="40000"/>
              <a:lumOff val="60000"/>
            </a:schemeClr>
          </a:solidFill>
          <a:ln>
            <a:solidFill>
              <a:schemeClr val="accent6">
                <a:lumMod val="40000"/>
                <a:lumOff val="60000"/>
              </a:schemeClr>
            </a:solidFill>
          </a:ln>
        </p:spPr>
        <p:txBody>
          <a:bodyPr wrap="square" rtlCol="0" anchor="ctr">
            <a:spAutoFit/>
          </a:bodyPr>
          <a:lstStyle/>
          <a:p>
            <a:pPr algn="ctr"/>
            <a:endParaRPr lang="en-US" sz="800" dirty="0"/>
          </a:p>
        </p:txBody>
      </p:sp>
      <p:sp>
        <p:nvSpPr>
          <p:cNvPr id="22" name="TextBox 21">
            <a:extLst>
              <a:ext uri="{FF2B5EF4-FFF2-40B4-BE49-F238E27FC236}">
                <a16:creationId xmlns:a16="http://schemas.microsoft.com/office/drawing/2014/main" id="{A7A467F0-31F6-B316-7F6B-12A8FBA79FDD}"/>
              </a:ext>
            </a:extLst>
          </p:cNvPr>
          <p:cNvSpPr txBox="1"/>
          <p:nvPr/>
        </p:nvSpPr>
        <p:spPr>
          <a:xfrm>
            <a:off x="7361738" y="7434163"/>
            <a:ext cx="585216" cy="365760"/>
          </a:xfrm>
          <a:prstGeom prst="rect">
            <a:avLst/>
          </a:prstGeom>
          <a:solidFill>
            <a:schemeClr val="accent2">
              <a:lumMod val="40000"/>
              <a:lumOff val="60000"/>
            </a:schemeClr>
          </a:solidFill>
          <a:ln>
            <a:solidFill>
              <a:schemeClr val="accent2">
                <a:lumMod val="40000"/>
                <a:lumOff val="60000"/>
              </a:schemeClr>
            </a:solidFill>
          </a:ln>
        </p:spPr>
        <p:txBody>
          <a:bodyPr wrap="square" rtlCol="0" anchor="ctr">
            <a:spAutoFit/>
          </a:bodyP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1422EBA-B9E5-EB2F-E427-59B953A7B62C}"/>
                  </a:ext>
                </a:extLst>
              </p:cNvPr>
              <p:cNvSpPr txBox="1"/>
              <p:nvPr/>
            </p:nvSpPr>
            <p:spPr>
              <a:xfrm>
                <a:off x="4914244" y="7480330"/>
                <a:ext cx="1927151" cy="30777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400" b="0" i="1">
                          <a:latin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𝐴</m:t>
                          </m:r>
                        </m:sub>
                      </m:sSub>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𝑎</m:t>
                          </m:r>
                        </m:sub>
                      </m:sSub>
                      <m:r>
                        <a:rPr lang="en-US" sz="1400" i="1">
                          <a:latin typeface="Cambria Math" panose="02040503050406030204" pitchFamily="18" charset="0"/>
                          <a:ea typeface="Cambria Math" panose="02040503050406030204" pitchFamily="18" charset="0"/>
                        </a:rPr>
                        <m:t>=0.4</m:t>
                      </m:r>
                      <m:r>
                        <a:rPr lang="en-US" sz="1400" b="0" i="1" smtClean="0">
                          <a:latin typeface="Cambria Math" panose="02040503050406030204" pitchFamily="18" charset="0"/>
                          <a:ea typeface="Cambria Math" panose="02040503050406030204" pitchFamily="18" charset="0"/>
                        </a:rPr>
                        <m:t>2</m:t>
                      </m:r>
                    </m:oMath>
                  </m:oMathPara>
                </a14:m>
                <a:endParaRPr lang="en-US" sz="1400" dirty="0"/>
              </a:p>
            </p:txBody>
          </p:sp>
        </mc:Choice>
        <mc:Fallback xmlns="">
          <p:sp>
            <p:nvSpPr>
              <p:cNvPr id="24" name="TextBox 23">
                <a:extLst>
                  <a:ext uri="{FF2B5EF4-FFF2-40B4-BE49-F238E27FC236}">
                    <a16:creationId xmlns:a16="http://schemas.microsoft.com/office/drawing/2014/main" id="{F1422EBA-B9E5-EB2F-E427-59B953A7B62C}"/>
                  </a:ext>
                </a:extLst>
              </p:cNvPr>
              <p:cNvSpPr txBox="1">
                <a:spLocks noRot="1" noChangeAspect="1" noMove="1" noResize="1" noEditPoints="1" noAdjustHandles="1" noChangeArrowheads="1" noChangeShapeType="1" noTextEdit="1"/>
              </p:cNvSpPr>
              <p:nvPr/>
            </p:nvSpPr>
            <p:spPr>
              <a:xfrm>
                <a:off x="4914244" y="7480330"/>
                <a:ext cx="1927151" cy="307777"/>
              </a:xfrm>
              <a:prstGeom prst="rect">
                <a:avLst/>
              </a:prstGeom>
              <a:blipFill>
                <a:blip r:embed="rId10"/>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9F11074-1B9F-37C0-267A-9F99DF5CA30D}"/>
                  </a:ext>
                </a:extLst>
              </p:cNvPr>
              <p:cNvSpPr txBox="1"/>
              <p:nvPr/>
            </p:nvSpPr>
            <p:spPr>
              <a:xfrm>
                <a:off x="1916110" y="7476290"/>
                <a:ext cx="2044109" cy="31181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𝑓</m:t>
                          </m:r>
                        </m:e>
                        <m:sub>
                          <m:r>
                            <a:rPr lang="en-US" sz="1400" b="0" i="1" smtClean="0">
                              <a:latin typeface="Cambria Math" panose="02040503050406030204" pitchFamily="18" charset="0"/>
                              <a:ea typeface="Cambria Math" panose="02040503050406030204" pitchFamily="18" charset="0"/>
                            </a:rPr>
                            <m:t>𝐴</m:t>
                          </m:r>
                        </m:sub>
                        <m:sup>
                          <m:r>
                            <a:rPr lang="en-US" sz="1400" b="0" i="1" smtClean="0">
                              <a:latin typeface="Cambria Math" panose="02040503050406030204" pitchFamily="18" charset="0"/>
                              <a:ea typeface="Cambria Math" panose="02040503050406030204" pitchFamily="18" charset="0"/>
                            </a:rPr>
                            <m:t>2</m:t>
                          </m:r>
                        </m:sup>
                      </m:sSubSup>
                      <m:r>
                        <a:rPr lang="en-US" sz="1400" i="1">
                          <a:latin typeface="Cambria Math" panose="02040503050406030204" pitchFamily="18" charset="0"/>
                          <a:ea typeface="Cambria Math" panose="02040503050406030204" pitchFamily="18" charset="0"/>
                        </a:rPr>
                        <m:t>=0.49</m:t>
                      </m:r>
                    </m:oMath>
                  </m:oMathPara>
                </a14:m>
                <a:endParaRPr lang="en-US" sz="1400" dirty="0"/>
              </a:p>
            </p:txBody>
          </p:sp>
        </mc:Choice>
        <mc:Fallback xmlns="">
          <p:sp>
            <p:nvSpPr>
              <p:cNvPr id="28" name="TextBox 27">
                <a:extLst>
                  <a:ext uri="{FF2B5EF4-FFF2-40B4-BE49-F238E27FC236}">
                    <a16:creationId xmlns:a16="http://schemas.microsoft.com/office/drawing/2014/main" id="{39F11074-1B9F-37C0-267A-9F99DF5CA30D}"/>
                  </a:ext>
                </a:extLst>
              </p:cNvPr>
              <p:cNvSpPr txBox="1">
                <a:spLocks noRot="1" noChangeAspect="1" noMove="1" noResize="1" noEditPoints="1" noAdjustHandles="1" noChangeArrowheads="1" noChangeShapeType="1" noTextEdit="1"/>
              </p:cNvSpPr>
              <p:nvPr/>
            </p:nvSpPr>
            <p:spPr>
              <a:xfrm>
                <a:off x="1916110" y="7476290"/>
                <a:ext cx="2044109" cy="311817"/>
              </a:xfrm>
              <a:prstGeom prst="rect">
                <a:avLst/>
              </a:prstGeom>
              <a:blipFill>
                <a:blip r:embed="rId11"/>
                <a:stretch>
                  <a:fillRect b="-7692"/>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DAB877DB-BDAF-68D8-AD72-DF1A4C10DDCD}"/>
              </a:ext>
            </a:extLst>
          </p:cNvPr>
          <p:cNvSpPr/>
          <p:nvPr/>
        </p:nvSpPr>
        <p:spPr>
          <a:xfrm>
            <a:off x="1675557" y="7120377"/>
            <a:ext cx="126962" cy="124406"/>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CE775C4-D94C-D622-0560-7D9AA32E5DD1}"/>
              </a:ext>
            </a:extLst>
          </p:cNvPr>
          <p:cNvSpPr txBox="1"/>
          <p:nvPr/>
        </p:nvSpPr>
        <p:spPr>
          <a:xfrm>
            <a:off x="1802518" y="7045252"/>
            <a:ext cx="1947869" cy="276999"/>
          </a:xfrm>
          <a:prstGeom prst="rect">
            <a:avLst/>
          </a:prstGeom>
          <a:noFill/>
          <a:ln>
            <a:noFill/>
          </a:ln>
        </p:spPr>
        <p:txBody>
          <a:bodyPr wrap="square">
            <a:spAutoFit/>
          </a:bodyPr>
          <a:lstStyle/>
          <a:p>
            <a:r>
              <a:rPr lang="en-US" sz="1200" dirty="0">
                <a:solidFill>
                  <a:schemeClr val="accent5">
                    <a:lumMod val="60000"/>
                    <a:lumOff val="40000"/>
                  </a:schemeClr>
                </a:solidFill>
              </a:rPr>
              <a:t>AA (Homozygous dominant)</a:t>
            </a:r>
          </a:p>
        </p:txBody>
      </p:sp>
      <p:sp>
        <p:nvSpPr>
          <p:cNvPr id="37" name="Rectangle 36">
            <a:extLst>
              <a:ext uri="{FF2B5EF4-FFF2-40B4-BE49-F238E27FC236}">
                <a16:creationId xmlns:a16="http://schemas.microsoft.com/office/drawing/2014/main" id="{DF702066-0B26-6BFA-4325-72C7EBEE1A63}"/>
              </a:ext>
            </a:extLst>
          </p:cNvPr>
          <p:cNvSpPr/>
          <p:nvPr/>
        </p:nvSpPr>
        <p:spPr>
          <a:xfrm>
            <a:off x="4078673" y="7120377"/>
            <a:ext cx="126962" cy="124406"/>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C8118C0-11BE-E4C7-386F-7D93ED9EEBB1}"/>
              </a:ext>
            </a:extLst>
          </p:cNvPr>
          <p:cNvSpPr txBox="1"/>
          <p:nvPr/>
        </p:nvSpPr>
        <p:spPr>
          <a:xfrm>
            <a:off x="4205634" y="7045252"/>
            <a:ext cx="1947869" cy="276999"/>
          </a:xfrm>
          <a:prstGeom prst="rect">
            <a:avLst/>
          </a:prstGeom>
          <a:noFill/>
          <a:ln>
            <a:noFill/>
          </a:ln>
        </p:spPr>
        <p:txBody>
          <a:bodyPr wrap="square">
            <a:spAutoFit/>
          </a:bodyPr>
          <a:lstStyle/>
          <a:p>
            <a:r>
              <a:rPr lang="en-US" sz="1200" dirty="0">
                <a:solidFill>
                  <a:schemeClr val="accent6">
                    <a:lumMod val="40000"/>
                    <a:lumOff val="60000"/>
                  </a:schemeClr>
                </a:solidFill>
              </a:rPr>
              <a:t>Aa (Heterozygous)</a:t>
            </a:r>
          </a:p>
        </p:txBody>
      </p:sp>
      <p:sp>
        <p:nvSpPr>
          <p:cNvPr id="39" name="Rectangle 38">
            <a:extLst>
              <a:ext uri="{FF2B5EF4-FFF2-40B4-BE49-F238E27FC236}">
                <a16:creationId xmlns:a16="http://schemas.microsoft.com/office/drawing/2014/main" id="{C4A8B4FC-AD28-085C-C3FD-8CB710CB44E1}"/>
              </a:ext>
            </a:extLst>
          </p:cNvPr>
          <p:cNvSpPr/>
          <p:nvPr/>
        </p:nvSpPr>
        <p:spPr>
          <a:xfrm>
            <a:off x="5775945" y="7119550"/>
            <a:ext cx="126962" cy="124406"/>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42297BF-3A46-226D-F427-C27E45F857FB}"/>
              </a:ext>
            </a:extLst>
          </p:cNvPr>
          <p:cNvSpPr txBox="1"/>
          <p:nvPr/>
        </p:nvSpPr>
        <p:spPr>
          <a:xfrm>
            <a:off x="5902906" y="7044425"/>
            <a:ext cx="1947869" cy="276999"/>
          </a:xfrm>
          <a:prstGeom prst="rect">
            <a:avLst/>
          </a:prstGeom>
          <a:noFill/>
          <a:ln>
            <a:noFill/>
          </a:ln>
        </p:spPr>
        <p:txBody>
          <a:bodyPr wrap="square">
            <a:spAutoFit/>
          </a:bodyPr>
          <a:lstStyle/>
          <a:p>
            <a:r>
              <a:rPr lang="en-US" sz="1200" dirty="0">
                <a:solidFill>
                  <a:schemeClr val="accent2">
                    <a:lumMod val="40000"/>
                    <a:lumOff val="60000"/>
                  </a:schemeClr>
                </a:solidFill>
              </a:rPr>
              <a:t>AA (Homozygous recessive)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7DAA102-A450-687C-FFE6-DE0B516C0129}"/>
                  </a:ext>
                </a:extLst>
              </p:cNvPr>
              <p:cNvSpPr txBox="1"/>
              <p:nvPr/>
            </p:nvSpPr>
            <p:spPr>
              <a:xfrm>
                <a:off x="2955262" y="8127497"/>
                <a:ext cx="2983269" cy="54514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e>
                        <m:sup>
                          <m:r>
                            <a:rPr lang="en-US" sz="1600" b="0" i="1">
                              <a:latin typeface="Cambria Math" panose="02040503050406030204" pitchFamily="18" charset="0"/>
                            </a:rPr>
                            <m:t>2</m:t>
                          </m:r>
                        </m:sup>
                      </m:sSup>
                      <m:r>
                        <a:rPr lang="en-US" sz="1600" b="0" i="1">
                          <a:latin typeface="Cambria Math" panose="02040503050406030204" pitchFamily="18" charset="0"/>
                        </a:rPr>
                        <m:t>+2</m:t>
                      </m:r>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r>
                        <a:rPr lang="en-US" sz="1600" b="0" i="1">
                          <a:latin typeface="Cambria Math" panose="02040503050406030204" pitchFamily="18" charset="0"/>
                        </a:rPr>
                        <m:t>+</m:t>
                      </m:r>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e>
                        <m:sup>
                          <m:r>
                            <a:rPr lang="en-US" sz="1600" b="0" i="1">
                              <a:latin typeface="Cambria Math" panose="02040503050406030204" pitchFamily="18" charset="0"/>
                            </a:rPr>
                            <m:t>2</m:t>
                          </m:r>
                        </m:sup>
                      </m:sSup>
                      <m:r>
                        <a:rPr lang="en-US" sz="1600" b="0" i="1">
                          <a:latin typeface="Cambria Math" panose="02040503050406030204" pitchFamily="18" charset="0"/>
                        </a:rPr>
                        <m:t>=1</m:t>
                      </m:r>
                    </m:oMath>
                  </m:oMathPara>
                </a14:m>
                <a:endParaRPr lang="en-US" sz="1600" dirty="0"/>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0.49+0.42+0.09=1</m:t>
                      </m:r>
                    </m:oMath>
                  </m:oMathPara>
                </a14:m>
                <a:endParaRPr lang="en-US" sz="1200" dirty="0"/>
              </a:p>
            </p:txBody>
          </p:sp>
        </mc:Choice>
        <mc:Fallback xmlns="">
          <p:sp>
            <p:nvSpPr>
              <p:cNvPr id="3" name="TextBox 2">
                <a:extLst>
                  <a:ext uri="{FF2B5EF4-FFF2-40B4-BE49-F238E27FC236}">
                    <a16:creationId xmlns:a16="http://schemas.microsoft.com/office/drawing/2014/main" id="{E7DAA102-A450-687C-FFE6-DE0B516C0129}"/>
                  </a:ext>
                </a:extLst>
              </p:cNvPr>
              <p:cNvSpPr txBox="1">
                <a:spLocks noRot="1" noChangeAspect="1" noMove="1" noResize="1" noEditPoints="1" noAdjustHandles="1" noChangeArrowheads="1" noChangeShapeType="1" noTextEdit="1"/>
              </p:cNvSpPr>
              <p:nvPr/>
            </p:nvSpPr>
            <p:spPr>
              <a:xfrm>
                <a:off x="2955262" y="8127497"/>
                <a:ext cx="2983269" cy="54514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A497D3-F618-D12D-CBC9-4B34EC15B022}"/>
                  </a:ext>
                </a:extLst>
              </p:cNvPr>
              <p:cNvSpPr txBox="1"/>
              <p:nvPr/>
            </p:nvSpPr>
            <p:spPr>
              <a:xfrm>
                <a:off x="7064407" y="7502026"/>
                <a:ext cx="1213958" cy="26161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𝑓</m:t>
                          </m:r>
                        </m:e>
                        <m:sub>
                          <m:r>
                            <a:rPr lang="en-US" sz="1100" b="0" i="1" smtClean="0">
                              <a:latin typeface="Cambria Math" panose="02040503050406030204" pitchFamily="18" charset="0"/>
                              <a:ea typeface="Cambria Math" panose="02040503050406030204" pitchFamily="18" charset="0"/>
                            </a:rPr>
                            <m:t>𝑎</m:t>
                          </m:r>
                        </m:sub>
                        <m:sup>
                          <m:r>
                            <a:rPr lang="en-US" sz="1100" b="0" i="1" smtClean="0">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=0.</m:t>
                      </m:r>
                      <m:r>
                        <a:rPr lang="en-US" sz="1100" b="0" i="1" smtClean="0">
                          <a:latin typeface="Cambria Math" panose="02040503050406030204" pitchFamily="18" charset="0"/>
                          <a:ea typeface="Cambria Math" panose="02040503050406030204" pitchFamily="18" charset="0"/>
                        </a:rPr>
                        <m:t>0</m:t>
                      </m:r>
                      <m:r>
                        <a:rPr lang="en-US" sz="1100" i="1">
                          <a:latin typeface="Cambria Math" panose="02040503050406030204" pitchFamily="18" charset="0"/>
                          <a:ea typeface="Cambria Math" panose="02040503050406030204" pitchFamily="18" charset="0"/>
                        </a:rPr>
                        <m:t>9</m:t>
                      </m:r>
                    </m:oMath>
                  </m:oMathPara>
                </a14:m>
                <a:endParaRPr lang="en-US" sz="1100" dirty="0"/>
              </a:p>
            </p:txBody>
          </p:sp>
        </mc:Choice>
        <mc:Fallback xmlns="">
          <p:sp>
            <p:nvSpPr>
              <p:cNvPr id="4" name="TextBox 3">
                <a:extLst>
                  <a:ext uri="{FF2B5EF4-FFF2-40B4-BE49-F238E27FC236}">
                    <a16:creationId xmlns:a16="http://schemas.microsoft.com/office/drawing/2014/main" id="{B4A497D3-F618-D12D-CBC9-4B34EC15B022}"/>
                  </a:ext>
                </a:extLst>
              </p:cNvPr>
              <p:cNvSpPr txBox="1">
                <a:spLocks noRot="1" noChangeAspect="1" noMove="1" noResize="1" noEditPoints="1" noAdjustHandles="1" noChangeArrowheads="1" noChangeShapeType="1" noTextEdit="1"/>
              </p:cNvSpPr>
              <p:nvPr/>
            </p:nvSpPr>
            <p:spPr>
              <a:xfrm>
                <a:off x="7064407" y="7502026"/>
                <a:ext cx="1213958" cy="261610"/>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526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C456F47-8E15-AC38-959B-4BA613A0503A}"/>
              </a:ext>
            </a:extLst>
          </p:cNvPr>
          <p:cNvSpPr/>
          <p:nvPr/>
        </p:nvSpPr>
        <p:spPr>
          <a:xfrm>
            <a:off x="3707184" y="3694615"/>
            <a:ext cx="1739515" cy="65102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Rounded Rectangle 7">
            <a:extLst>
              <a:ext uri="{FF2B5EF4-FFF2-40B4-BE49-F238E27FC236}">
                <a16:creationId xmlns:a16="http://schemas.microsoft.com/office/drawing/2014/main" id="{72638F3D-7079-F9CA-94E8-2BEA0B1FA89A}"/>
              </a:ext>
            </a:extLst>
          </p:cNvPr>
          <p:cNvSpPr/>
          <p:nvPr/>
        </p:nvSpPr>
        <p:spPr>
          <a:xfrm>
            <a:off x="573930" y="4431023"/>
            <a:ext cx="7992342" cy="43943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5083FCF7-2D40-7A42-32C8-8E3656B95178}"/>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Linkage Disequilibrium (LD)</a:t>
            </a:r>
          </a:p>
        </p:txBody>
      </p:sp>
      <p:sp>
        <p:nvSpPr>
          <p:cNvPr id="3" name="TextBox 2">
            <a:extLst>
              <a:ext uri="{FF2B5EF4-FFF2-40B4-BE49-F238E27FC236}">
                <a16:creationId xmlns:a16="http://schemas.microsoft.com/office/drawing/2014/main" id="{C8D3AE9D-4557-3F58-28D9-699207550D33}"/>
              </a:ext>
            </a:extLst>
          </p:cNvPr>
          <p:cNvSpPr txBox="1"/>
          <p:nvPr/>
        </p:nvSpPr>
        <p:spPr>
          <a:xfrm>
            <a:off x="577728" y="499364"/>
            <a:ext cx="7988544" cy="461665"/>
          </a:xfrm>
          <a:prstGeom prst="rect">
            <a:avLst/>
          </a:prstGeom>
          <a:noFill/>
        </p:spPr>
        <p:txBody>
          <a:bodyPr wrap="square" rtlCol="0">
            <a:spAutoFit/>
          </a:bodyPr>
          <a:lstStyle/>
          <a:p>
            <a:pPr algn="ctr"/>
            <a:r>
              <a:rPr lang="en-US" sz="1200" dirty="0"/>
              <a:t>Non-random association between alleles at different genetic loci,</a:t>
            </a:r>
          </a:p>
          <a:p>
            <a:pPr algn="ctr"/>
            <a:r>
              <a:rPr lang="en-US" sz="1200" dirty="0"/>
              <a:t>where certain combinations occur more or less frequently than expected by chance</a:t>
            </a:r>
          </a:p>
        </p:txBody>
      </p:sp>
      <p:graphicFrame>
        <p:nvGraphicFramePr>
          <p:cNvPr id="4" name="Table 3">
            <a:extLst>
              <a:ext uri="{FF2B5EF4-FFF2-40B4-BE49-F238E27FC236}">
                <a16:creationId xmlns:a16="http://schemas.microsoft.com/office/drawing/2014/main" id="{8723BFAF-8C3A-9C2F-297F-ADC5968AAD17}"/>
              </a:ext>
            </a:extLst>
          </p:cNvPr>
          <p:cNvGraphicFramePr>
            <a:graphicFrameLocks noGrp="1"/>
          </p:cNvGraphicFramePr>
          <p:nvPr>
            <p:extLst>
              <p:ext uri="{D42A27DB-BD31-4B8C-83A1-F6EECF244321}">
                <p14:modId xmlns:p14="http://schemas.microsoft.com/office/powerpoint/2010/main" val="1746727882"/>
              </p:ext>
            </p:extLst>
          </p:nvPr>
        </p:nvGraphicFramePr>
        <p:xfrm>
          <a:off x="573930"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CC</a:t>
                      </a:r>
                    </a:p>
                  </a:txBody>
                  <a:tcPr anchor="ctr"/>
                </a:tc>
                <a:tc>
                  <a:txBody>
                    <a:bodyPr/>
                    <a:lstStyle/>
                    <a:p>
                      <a:pPr algn="ctr"/>
                      <a:r>
                        <a:rPr lang="en-US" sz="1600" dirty="0"/>
                        <a:t>CT</a:t>
                      </a:r>
                    </a:p>
                  </a:txBody>
                  <a:tcPr anchor="ctr"/>
                </a:tc>
                <a:tc>
                  <a:txBody>
                    <a:bodyPr/>
                    <a:lstStyle/>
                    <a:p>
                      <a:pPr algn="ctr"/>
                      <a:r>
                        <a:rPr lang="en-US" sz="1600" dirty="0"/>
                        <a:t>AT</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TT</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CT</a:t>
                      </a:r>
                    </a:p>
                  </a:txBody>
                  <a:tcPr anchor="ctr"/>
                </a:tc>
                <a:tc>
                  <a:txBody>
                    <a:bodyPr/>
                    <a:lstStyle/>
                    <a:p>
                      <a:pPr algn="ctr"/>
                      <a:r>
                        <a:rPr lang="en-US" sz="1600" dirty="0"/>
                        <a:t>CT</a:t>
                      </a:r>
                    </a:p>
                  </a:txBody>
                  <a:tcPr anchor="ctr"/>
                </a:tc>
                <a:tc>
                  <a:txBody>
                    <a:bodyPr/>
                    <a:lstStyle/>
                    <a:p>
                      <a:pPr algn="ctr"/>
                      <a:r>
                        <a:rPr lang="en-US" sz="1600" dirty="0"/>
                        <a:t>AA</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algn="ctr"/>
                      <a:r>
                        <a:rPr lang="en-US" sz="1600" dirty="0"/>
                        <a:t>CC</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algn="ctr"/>
                      <a:r>
                        <a:rPr lang="en-US" sz="1600" dirty="0"/>
                        <a:t>CC</a:t>
                      </a:r>
                    </a:p>
                  </a:txBody>
                  <a:tcPr anchor="ctr"/>
                </a:tc>
                <a:tc>
                  <a:txBody>
                    <a:bodyPr/>
                    <a:lstStyle/>
                    <a:p>
                      <a:pPr algn="ctr"/>
                      <a:r>
                        <a:rPr lang="en-US" sz="1600" dirty="0"/>
                        <a:t>CC</a:t>
                      </a:r>
                    </a:p>
                  </a:txBody>
                  <a:tcPr anchor="ctr"/>
                </a:tc>
                <a:tc>
                  <a:txBody>
                    <a:bodyPr/>
                    <a:lstStyle/>
                    <a:p>
                      <a:pPr algn="ctr"/>
                      <a:r>
                        <a:rPr lang="en-US" sz="1600" dirty="0"/>
                        <a:t>TT</a:t>
                      </a:r>
                    </a:p>
                  </a:txBody>
                  <a:tcPr anchor="ctr"/>
                </a:tc>
                <a:extLst>
                  <a:ext uri="{0D108BD9-81ED-4DB2-BD59-A6C34878D82A}">
                    <a16:rowId xmlns:a16="http://schemas.microsoft.com/office/drawing/2014/main" val="3523511550"/>
                  </a:ext>
                </a:extLst>
              </a:tr>
            </a:tbl>
          </a:graphicData>
        </a:graphic>
      </p:graphicFrame>
      <p:graphicFrame>
        <p:nvGraphicFramePr>
          <p:cNvPr id="5" name="Table 4">
            <a:extLst>
              <a:ext uri="{FF2B5EF4-FFF2-40B4-BE49-F238E27FC236}">
                <a16:creationId xmlns:a16="http://schemas.microsoft.com/office/drawing/2014/main" id="{45ACC476-EE10-AD57-7308-E1E170FF3817}"/>
              </a:ext>
            </a:extLst>
          </p:cNvPr>
          <p:cNvGraphicFramePr>
            <a:graphicFrameLocks noGrp="1"/>
          </p:cNvGraphicFramePr>
          <p:nvPr>
            <p:extLst>
              <p:ext uri="{D42A27DB-BD31-4B8C-83A1-F6EECF244321}">
                <p14:modId xmlns:p14="http://schemas.microsoft.com/office/powerpoint/2010/main" val="3993109030"/>
              </p:ext>
            </p:extLst>
          </p:nvPr>
        </p:nvGraphicFramePr>
        <p:xfrm>
          <a:off x="5233393"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-0.671</a:t>
                      </a:r>
                    </a:p>
                  </a:txBody>
                  <a:tcPr anchor="ctr"/>
                </a:tc>
                <a:tc>
                  <a:txBody>
                    <a:bodyPr/>
                    <a:lstStyle/>
                    <a:p>
                      <a:pPr algn="ctr"/>
                      <a:r>
                        <a:rPr lang="en-US" sz="1600" dirty="0"/>
                        <a:t>0.239</a:t>
                      </a:r>
                    </a:p>
                  </a:txBody>
                  <a:tcPr anchor="ctr"/>
                </a:tc>
                <a:tc>
                  <a:txBody>
                    <a:bodyPr/>
                    <a:lstStyle/>
                    <a:p>
                      <a:pPr algn="ctr"/>
                      <a:r>
                        <a:rPr lang="en-US" sz="1600" dirty="0"/>
                        <a:t>0.447</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1.565</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0.447</a:t>
                      </a:r>
                    </a:p>
                  </a:txBody>
                  <a:tcPr anchor="ctr"/>
                </a:tc>
                <a:tc>
                  <a:txBody>
                    <a:bodyPr/>
                    <a:lstStyle/>
                    <a:p>
                      <a:pPr algn="ctr"/>
                      <a:r>
                        <a:rPr lang="en-US" sz="1600" dirty="0"/>
                        <a:t>0.239</a:t>
                      </a:r>
                    </a:p>
                  </a:txBody>
                  <a:tcPr anchor="ctr"/>
                </a:tc>
                <a:tc>
                  <a:txBody>
                    <a:bodyPr/>
                    <a:lstStyle/>
                    <a:p>
                      <a:pPr algn="ctr"/>
                      <a:r>
                        <a:rPr lang="en-US" sz="1600" dirty="0"/>
                        <a:t>-0.671</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1.434</a:t>
                      </a:r>
                    </a:p>
                  </a:txBody>
                  <a:tcPr anchor="ctr"/>
                </a:tc>
                <a:tc>
                  <a:txBody>
                    <a:bodyPr/>
                    <a:lstStyle/>
                    <a:p>
                      <a:pPr algn="ctr"/>
                      <a:r>
                        <a:rPr lang="en-US" sz="1600" dirty="0"/>
                        <a:t>1.565</a:t>
                      </a:r>
                    </a:p>
                  </a:txBody>
                  <a:tcPr anchor="ctr"/>
                </a:tc>
                <a:extLst>
                  <a:ext uri="{0D108BD9-81ED-4DB2-BD59-A6C34878D82A}">
                    <a16:rowId xmlns:a16="http://schemas.microsoft.com/office/drawing/2014/main" val="3523511550"/>
                  </a:ext>
                </a:extLst>
              </a:tr>
            </a:tbl>
          </a:graphicData>
        </a:graphic>
      </p:graphicFrame>
      <p:sp>
        <p:nvSpPr>
          <p:cNvPr id="6" name="TextBox 5">
            <a:extLst>
              <a:ext uri="{FF2B5EF4-FFF2-40B4-BE49-F238E27FC236}">
                <a16:creationId xmlns:a16="http://schemas.microsoft.com/office/drawing/2014/main" id="{A63246F3-1BA5-6A79-1018-2B984E9D6B6F}"/>
              </a:ext>
            </a:extLst>
          </p:cNvPr>
          <p:cNvSpPr txBox="1"/>
          <p:nvPr/>
        </p:nvSpPr>
        <p:spPr>
          <a:xfrm>
            <a:off x="1141475" y="1088434"/>
            <a:ext cx="2279085" cy="369332"/>
          </a:xfrm>
          <a:prstGeom prst="rect">
            <a:avLst/>
          </a:prstGeom>
          <a:noFill/>
        </p:spPr>
        <p:txBody>
          <a:bodyPr wrap="none" rtlCol="0">
            <a:spAutoFit/>
          </a:bodyPr>
          <a:lstStyle/>
          <a:p>
            <a:r>
              <a:rPr lang="en-US" b="1" dirty="0"/>
              <a:t>Raw Genotype Matrix</a:t>
            </a:r>
          </a:p>
        </p:txBody>
      </p:sp>
      <p:sp>
        <p:nvSpPr>
          <p:cNvPr id="7" name="TextBox 6">
            <a:extLst>
              <a:ext uri="{FF2B5EF4-FFF2-40B4-BE49-F238E27FC236}">
                <a16:creationId xmlns:a16="http://schemas.microsoft.com/office/drawing/2014/main" id="{17A5D6CE-0D31-7AC2-EA8C-223AF8AC7C83}"/>
              </a:ext>
            </a:extLst>
          </p:cNvPr>
          <p:cNvSpPr txBox="1"/>
          <p:nvPr/>
        </p:nvSpPr>
        <p:spPr>
          <a:xfrm>
            <a:off x="5294446" y="1107931"/>
            <a:ext cx="3234925" cy="369332"/>
          </a:xfrm>
          <a:prstGeom prst="rect">
            <a:avLst/>
          </a:prstGeom>
          <a:noFill/>
        </p:spPr>
        <p:txBody>
          <a:bodyPr wrap="none" rtlCol="0">
            <a:spAutoFit/>
          </a:bodyPr>
          <a:lstStyle/>
          <a:p>
            <a:r>
              <a:rPr lang="en-US" b="1" dirty="0"/>
              <a:t>Standardized Genotyped Matrix</a:t>
            </a:r>
          </a:p>
        </p:txBody>
      </p:sp>
      <p:cxnSp>
        <p:nvCxnSpPr>
          <p:cNvPr id="9" name="Straight Arrow Connector 8">
            <a:extLst>
              <a:ext uri="{FF2B5EF4-FFF2-40B4-BE49-F238E27FC236}">
                <a16:creationId xmlns:a16="http://schemas.microsoft.com/office/drawing/2014/main" id="{1ADF69D0-61AE-437D-0EE3-AC4A96D50944}"/>
              </a:ext>
            </a:extLst>
          </p:cNvPr>
          <p:cNvCxnSpPr>
            <a:cxnSpLocks/>
          </p:cNvCxnSpPr>
          <p:nvPr/>
        </p:nvCxnSpPr>
        <p:spPr>
          <a:xfrm>
            <a:off x="4117806" y="2523886"/>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74DCCE-4BCC-B2E8-B822-931B08D1CFD6}"/>
              </a:ext>
            </a:extLst>
          </p:cNvPr>
          <p:cNvSpPr txBox="1"/>
          <p:nvPr/>
        </p:nvSpPr>
        <p:spPr>
          <a:xfrm>
            <a:off x="3952172" y="2570053"/>
            <a:ext cx="1443487" cy="369332"/>
          </a:xfrm>
          <a:prstGeom prst="rect">
            <a:avLst/>
          </a:prstGeom>
          <a:noFill/>
        </p:spPr>
        <p:txBody>
          <a:bodyPr wrap="square" rtlCol="0">
            <a:spAutoFit/>
          </a:bodyPr>
          <a:lstStyle/>
          <a:p>
            <a:r>
              <a:rPr lang="en-US" b="1" i="1" dirty="0"/>
              <a:t>Standardize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B8755EA-8201-0C7D-59AB-06FC800295D2}"/>
                  </a:ext>
                </a:extLst>
              </p:cNvPr>
              <p:cNvSpPr txBox="1"/>
              <p:nvPr/>
            </p:nvSpPr>
            <p:spPr>
              <a:xfrm>
                <a:off x="3707185" y="3693542"/>
                <a:ext cx="1739514" cy="65210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𝑳𝑫</m:t>
                      </m:r>
                      <m:r>
                        <a:rPr lang="en-US" b="1" i="1" smtClean="0">
                          <a:latin typeface="Cambria Math" panose="02040503050406030204" pitchFamily="18" charset="0"/>
                        </a:rPr>
                        <m:t>=</m:t>
                      </m:r>
                      <m:r>
                        <a:rPr lang="en-US" b="1" i="1" smtClean="0">
                          <a:latin typeface="Cambria Math" panose="02040503050406030204" pitchFamily="18" charset="0"/>
                        </a:rPr>
                        <m:t>𝑹</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𝑻</m:t>
                              </m:r>
                            </m:sup>
                          </m:sSup>
                          <m:r>
                            <a:rPr lang="en-US" b="1" i="1" smtClean="0">
                              <a:latin typeface="Cambria Math" panose="02040503050406030204" pitchFamily="18" charset="0"/>
                            </a:rPr>
                            <m:t>𝑿</m:t>
                          </m:r>
                        </m:num>
                        <m:den>
                          <m:r>
                            <a:rPr lang="en-US" b="1" i="1" smtClean="0">
                              <a:latin typeface="Cambria Math" panose="02040503050406030204" pitchFamily="18" charset="0"/>
                            </a:rPr>
                            <m:t>𝑵</m:t>
                          </m:r>
                        </m:den>
                      </m:f>
                    </m:oMath>
                  </m:oMathPara>
                </a14:m>
                <a:endParaRPr lang="en-US" b="1" dirty="0"/>
              </a:p>
            </p:txBody>
          </p:sp>
        </mc:Choice>
        <mc:Fallback xmlns="">
          <p:sp>
            <p:nvSpPr>
              <p:cNvPr id="12" name="TextBox 11">
                <a:extLst>
                  <a:ext uri="{FF2B5EF4-FFF2-40B4-BE49-F238E27FC236}">
                    <a16:creationId xmlns:a16="http://schemas.microsoft.com/office/drawing/2014/main" id="{AB8755EA-8201-0C7D-59AB-06FC800295D2}"/>
                  </a:ext>
                </a:extLst>
              </p:cNvPr>
              <p:cNvSpPr txBox="1">
                <a:spLocks noRot="1" noChangeAspect="1" noMove="1" noResize="1" noEditPoints="1" noAdjustHandles="1" noChangeArrowheads="1" noChangeShapeType="1" noTextEdit="1"/>
              </p:cNvSpPr>
              <p:nvPr/>
            </p:nvSpPr>
            <p:spPr>
              <a:xfrm>
                <a:off x="3707185" y="3693542"/>
                <a:ext cx="1739514" cy="652102"/>
              </a:xfrm>
              <a:prstGeom prst="rect">
                <a:avLst/>
              </a:prstGeom>
              <a:blipFill>
                <a:blip r:embed="rId2"/>
                <a:stretch>
                  <a:fillRect b="-3774"/>
                </a:stretch>
              </a:blipFill>
              <a:ln>
                <a:noFill/>
              </a:ln>
            </p:spPr>
            <p:txBody>
              <a:bodyPr/>
              <a:lstStyle/>
              <a:p>
                <a:r>
                  <a:rPr lang="en-US">
                    <a:noFill/>
                  </a:rPr>
                  <a:t> </a:t>
                </a:r>
              </a:p>
            </p:txBody>
          </p:sp>
        </mc:Fallback>
      </mc:AlternateContent>
      <p:pic>
        <p:nvPicPr>
          <p:cNvPr id="15" name="Picture 14">
            <a:extLst>
              <a:ext uri="{FF2B5EF4-FFF2-40B4-BE49-F238E27FC236}">
                <a16:creationId xmlns:a16="http://schemas.microsoft.com/office/drawing/2014/main" id="{69CE1954-769B-3FAF-8130-28481778D5E0}"/>
              </a:ext>
            </a:extLst>
          </p:cNvPr>
          <p:cNvPicPr>
            <a:picLocks noChangeAspect="1"/>
          </p:cNvPicPr>
          <p:nvPr/>
        </p:nvPicPr>
        <p:blipFill>
          <a:blip r:embed="rId3"/>
          <a:srcRect l="418" t="7890" r="-545" b="11545"/>
          <a:stretch>
            <a:fillRect/>
          </a:stretch>
        </p:blipFill>
        <p:spPr>
          <a:xfrm>
            <a:off x="2024076" y="4892449"/>
            <a:ext cx="4887833" cy="3932896"/>
          </a:xfrm>
          <a:prstGeom prst="rect">
            <a:avLst/>
          </a:prstGeom>
        </p:spPr>
      </p:pic>
      <p:sp>
        <p:nvSpPr>
          <p:cNvPr id="16" name="TextBox 15">
            <a:extLst>
              <a:ext uri="{FF2B5EF4-FFF2-40B4-BE49-F238E27FC236}">
                <a16:creationId xmlns:a16="http://schemas.microsoft.com/office/drawing/2014/main" id="{EAFA4B69-8235-E860-EECF-6138B1CB9BC2}"/>
              </a:ext>
            </a:extLst>
          </p:cNvPr>
          <p:cNvSpPr txBox="1"/>
          <p:nvPr/>
        </p:nvSpPr>
        <p:spPr>
          <a:xfrm>
            <a:off x="2435921" y="4523117"/>
            <a:ext cx="4475988" cy="369332"/>
          </a:xfrm>
          <a:prstGeom prst="rect">
            <a:avLst/>
          </a:prstGeom>
          <a:noFill/>
        </p:spPr>
        <p:txBody>
          <a:bodyPr wrap="square" rtlCol="0" anchor="ctr">
            <a:spAutoFit/>
          </a:bodyPr>
          <a:lstStyle/>
          <a:p>
            <a:pPr algn="ctr"/>
            <a:r>
              <a:rPr lang="en-US" b="1" dirty="0"/>
              <a:t>LD Matrix (correlation)</a:t>
            </a:r>
          </a:p>
        </p:txBody>
      </p:sp>
    </p:spTree>
    <p:extLst>
      <p:ext uri="{BB962C8B-B14F-4D97-AF65-F5344CB8AC3E}">
        <p14:creationId xmlns:p14="http://schemas.microsoft.com/office/powerpoint/2010/main" val="2801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4D04880-05EF-42E1-866C-B9786BBFD751}"/>
              </a:ext>
            </a:extLst>
          </p:cNvPr>
          <p:cNvSpPr/>
          <p:nvPr/>
        </p:nvSpPr>
        <p:spPr>
          <a:xfrm>
            <a:off x="401781" y="522652"/>
            <a:ext cx="8368145" cy="20813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2" name="Picture 1">
            <a:extLst>
              <a:ext uri="{FF2B5EF4-FFF2-40B4-BE49-F238E27FC236}">
                <a16:creationId xmlns:a16="http://schemas.microsoft.com/office/drawing/2014/main" id="{9EE4EB81-722D-D316-3433-2CA1BC7EEF73}"/>
              </a:ext>
            </a:extLst>
          </p:cNvPr>
          <p:cNvPicPr>
            <a:picLocks noChangeAspect="1"/>
          </p:cNvPicPr>
          <p:nvPr/>
        </p:nvPicPr>
        <p:blipFill>
          <a:blip r:embed="rId2"/>
          <a:srcRect l="-1" t="7402" r="-545" b="11178"/>
          <a:stretch>
            <a:fillRect/>
          </a:stretch>
        </p:blipFill>
        <p:spPr>
          <a:xfrm>
            <a:off x="5747492" y="728651"/>
            <a:ext cx="2234037" cy="1809070"/>
          </a:xfrm>
          <a:prstGeom prst="rect">
            <a:avLst/>
          </a:prstGeom>
        </p:spPr>
      </p:pic>
      <p:sp>
        <p:nvSpPr>
          <p:cNvPr id="3" name="TextBox 2">
            <a:extLst>
              <a:ext uri="{FF2B5EF4-FFF2-40B4-BE49-F238E27FC236}">
                <a16:creationId xmlns:a16="http://schemas.microsoft.com/office/drawing/2014/main" id="{9EBCB39D-1A76-7616-9774-DACD6AEF3745}"/>
              </a:ext>
            </a:extLst>
          </p:cNvPr>
          <p:cNvSpPr txBox="1"/>
          <p:nvPr/>
        </p:nvSpPr>
        <p:spPr>
          <a:xfrm>
            <a:off x="2334006" y="145048"/>
            <a:ext cx="4475988" cy="400110"/>
          </a:xfrm>
          <a:prstGeom prst="rect">
            <a:avLst/>
          </a:prstGeom>
          <a:noFill/>
        </p:spPr>
        <p:txBody>
          <a:bodyPr wrap="square" rtlCol="0" anchor="ctr">
            <a:spAutoFit/>
          </a:bodyPr>
          <a:lstStyle/>
          <a:p>
            <a:pPr algn="ctr"/>
            <a:r>
              <a:rPr lang="en-US" sz="2000" b="1" dirty="0"/>
              <a:t>Linkage Disequilibrium (LD) Scores</a:t>
            </a:r>
          </a:p>
        </p:txBody>
      </p:sp>
      <p:sp>
        <p:nvSpPr>
          <p:cNvPr id="5" name="TextBox 4">
            <a:extLst>
              <a:ext uri="{FF2B5EF4-FFF2-40B4-BE49-F238E27FC236}">
                <a16:creationId xmlns:a16="http://schemas.microsoft.com/office/drawing/2014/main" id="{710F4CDC-D790-44A6-638F-C3C7CF59E890}"/>
              </a:ext>
            </a:extLst>
          </p:cNvPr>
          <p:cNvSpPr txBox="1"/>
          <p:nvPr/>
        </p:nvSpPr>
        <p:spPr>
          <a:xfrm>
            <a:off x="2250921" y="493295"/>
            <a:ext cx="4475988" cy="369332"/>
          </a:xfrm>
          <a:prstGeom prst="rect">
            <a:avLst/>
          </a:prstGeom>
          <a:noFill/>
        </p:spPr>
        <p:txBody>
          <a:bodyPr wrap="square" rtlCol="0" anchor="ctr">
            <a:spAutoFit/>
          </a:bodyPr>
          <a:lstStyle/>
          <a:p>
            <a:pPr algn="ctr"/>
            <a:r>
              <a:rPr lang="en-US" b="1" dirty="0"/>
              <a:t>LD matrix (correlation)</a:t>
            </a:r>
          </a:p>
        </p:txBody>
      </p:sp>
      <p:sp>
        <p:nvSpPr>
          <p:cNvPr id="6" name="Rounded Rectangle 5">
            <a:extLst>
              <a:ext uri="{FF2B5EF4-FFF2-40B4-BE49-F238E27FC236}">
                <a16:creationId xmlns:a16="http://schemas.microsoft.com/office/drawing/2014/main" id="{6BE8EDB1-07FF-8D53-2C1E-7FBFFB2E0A28}"/>
              </a:ext>
            </a:extLst>
          </p:cNvPr>
          <p:cNvSpPr/>
          <p:nvPr/>
        </p:nvSpPr>
        <p:spPr>
          <a:xfrm>
            <a:off x="401781" y="2778994"/>
            <a:ext cx="8368145" cy="215522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4B99E53-13F8-65C2-4242-35DB6F1AA499}"/>
                  </a:ext>
                </a:extLst>
              </p:cNvPr>
              <p:cNvSpPr txBox="1"/>
              <p:nvPr/>
            </p:nvSpPr>
            <p:spPr>
              <a:xfrm>
                <a:off x="2250921" y="2753179"/>
                <a:ext cx="4475988" cy="375552"/>
              </a:xfrm>
              <a:prstGeom prst="rect">
                <a:avLst/>
              </a:prstGeom>
              <a:noFill/>
            </p:spPr>
            <p:txBody>
              <a:bodyPr wrap="square" rtlCol="0" anchor="ctr">
                <a:spAutoFit/>
              </a:bodyPr>
              <a:lstStyle/>
              <a:p>
                <a:pPr algn="ctr"/>
                <a:r>
                  <a:rPr lang="en-US" b="1" dirty="0"/>
                  <a:t>Squared Correlations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oMath>
                </a14:m>
                <a:r>
                  <a:rPr lang="en-US" b="1" dirty="0"/>
                  <a:t>)</a:t>
                </a:r>
              </a:p>
            </p:txBody>
          </p:sp>
        </mc:Choice>
        <mc:Fallback xmlns="">
          <p:sp>
            <p:nvSpPr>
              <p:cNvPr id="8" name="TextBox 7">
                <a:extLst>
                  <a:ext uri="{FF2B5EF4-FFF2-40B4-BE49-F238E27FC236}">
                    <a16:creationId xmlns:a16="http://schemas.microsoft.com/office/drawing/2014/main" id="{74B99E53-13F8-65C2-4242-35DB6F1AA499}"/>
                  </a:ext>
                </a:extLst>
              </p:cNvPr>
              <p:cNvSpPr txBox="1">
                <a:spLocks noRot="1" noChangeAspect="1" noMove="1" noResize="1" noEditPoints="1" noAdjustHandles="1" noChangeArrowheads="1" noChangeShapeType="1" noTextEdit="1"/>
              </p:cNvSpPr>
              <p:nvPr/>
            </p:nvSpPr>
            <p:spPr>
              <a:xfrm>
                <a:off x="2250921" y="2753179"/>
                <a:ext cx="4475988" cy="375552"/>
              </a:xfrm>
              <a:prstGeom prst="rect">
                <a:avLst/>
              </a:prstGeom>
              <a:blipFill>
                <a:blip r:embed="rId3"/>
                <a:stretch>
                  <a:fillRect t="-6452" b="-22581"/>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7026FED4-DC21-AF8D-3004-B3E9F94813AB}"/>
              </a:ext>
            </a:extLst>
          </p:cNvPr>
          <p:cNvCxnSpPr/>
          <p:nvPr/>
        </p:nvCxnSpPr>
        <p:spPr>
          <a:xfrm>
            <a:off x="1454227" y="3941872"/>
            <a:ext cx="6323681" cy="0"/>
          </a:xfrm>
          <a:prstGeom prst="line">
            <a:avLst/>
          </a:prstGeom>
          <a:ln w="38100"/>
        </p:spPr>
        <p:style>
          <a:lnRef idx="1">
            <a:schemeClr val="dk1"/>
          </a:lnRef>
          <a:fillRef idx="0">
            <a:schemeClr val="dk1"/>
          </a:fillRef>
          <a:effectRef idx="0">
            <a:schemeClr val="dk1"/>
          </a:effectRef>
          <a:fontRef idx="minor">
            <a:schemeClr val="tx1"/>
          </a:fontRef>
        </p:style>
      </p:cxnSp>
      <p:sp>
        <p:nvSpPr>
          <p:cNvPr id="14" name="Arc 13">
            <a:extLst>
              <a:ext uri="{FF2B5EF4-FFF2-40B4-BE49-F238E27FC236}">
                <a16:creationId xmlns:a16="http://schemas.microsoft.com/office/drawing/2014/main" id="{84B81864-E2FE-74D1-2155-59230529F6B8}"/>
              </a:ext>
            </a:extLst>
          </p:cNvPr>
          <p:cNvSpPr/>
          <p:nvPr/>
        </p:nvSpPr>
        <p:spPr>
          <a:xfrm>
            <a:off x="1952740" y="3188471"/>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10B6FF51-9EEF-6B01-E79A-FE3AE905EF15}"/>
              </a:ext>
            </a:extLst>
          </p:cNvPr>
          <p:cNvSpPr/>
          <p:nvPr/>
        </p:nvSpPr>
        <p:spPr>
          <a:xfrm>
            <a:off x="4370114" y="3188470"/>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D48EDD97-5127-9E5C-2C6B-9BA3616ACF13}"/>
              </a:ext>
            </a:extLst>
          </p:cNvPr>
          <p:cNvSpPr/>
          <p:nvPr/>
        </p:nvSpPr>
        <p:spPr>
          <a:xfrm rot="10800000">
            <a:off x="1222870" y="-165254"/>
            <a:ext cx="6786392" cy="4671154"/>
          </a:xfrm>
          <a:prstGeom prst="arc">
            <a:avLst>
              <a:gd name="adj1" fmla="val 13014533"/>
              <a:gd name="adj2" fmla="val 1947151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a:extLst>
              <a:ext uri="{FF2B5EF4-FFF2-40B4-BE49-F238E27FC236}">
                <a16:creationId xmlns:a16="http://schemas.microsoft.com/office/drawing/2014/main" id="{D12BB8C6-046A-A6C3-E8BD-FB84622D3410}"/>
              </a:ext>
            </a:extLst>
          </p:cNvPr>
          <p:cNvSpPr/>
          <p:nvPr/>
        </p:nvSpPr>
        <p:spPr>
          <a:xfrm>
            <a:off x="1927952" y="3699500"/>
            <a:ext cx="502920" cy="50292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C0AB213A-0298-2ED6-1956-6FA03AAB3F95}"/>
              </a:ext>
            </a:extLst>
          </p:cNvPr>
          <p:cNvSpPr/>
          <p:nvPr/>
        </p:nvSpPr>
        <p:spPr>
          <a:xfrm>
            <a:off x="4320539" y="3699500"/>
            <a:ext cx="502920" cy="50292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Oval 12">
            <a:extLst>
              <a:ext uri="{FF2B5EF4-FFF2-40B4-BE49-F238E27FC236}">
                <a16:creationId xmlns:a16="http://schemas.microsoft.com/office/drawing/2014/main" id="{0305425F-561F-3582-0DAB-E30E5A517B03}"/>
              </a:ext>
            </a:extLst>
          </p:cNvPr>
          <p:cNvSpPr/>
          <p:nvPr/>
        </p:nvSpPr>
        <p:spPr>
          <a:xfrm>
            <a:off x="6713126" y="3699500"/>
            <a:ext cx="502920" cy="50292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91DBCB8-957B-6F3A-EA11-BF2691FCD452}"/>
                  </a:ext>
                </a:extLst>
              </p:cNvPr>
              <p:cNvSpPr txBox="1"/>
              <p:nvPr/>
            </p:nvSpPr>
            <p:spPr>
              <a:xfrm>
                <a:off x="4947535" y="3347744"/>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𝟕𝟓𝟒</m:t>
                      </m:r>
                    </m:oMath>
                  </m:oMathPara>
                </a14:m>
                <a:endParaRPr lang="en-US" sz="1200" dirty="0"/>
              </a:p>
            </p:txBody>
          </p:sp>
        </mc:Choice>
        <mc:Fallback xmlns="">
          <p:sp>
            <p:nvSpPr>
              <p:cNvPr id="18" name="TextBox 17">
                <a:extLst>
                  <a:ext uri="{FF2B5EF4-FFF2-40B4-BE49-F238E27FC236}">
                    <a16:creationId xmlns:a16="http://schemas.microsoft.com/office/drawing/2014/main" id="{391DBCB8-957B-6F3A-EA11-BF2691FCD452}"/>
                  </a:ext>
                </a:extLst>
              </p:cNvPr>
              <p:cNvSpPr txBox="1">
                <a:spLocks noRot="1" noChangeAspect="1" noMove="1" noResize="1" noEditPoints="1" noAdjustHandles="1" noChangeArrowheads="1" noChangeShapeType="1" noTextEdit="1"/>
              </p:cNvSpPr>
              <p:nvPr/>
            </p:nvSpPr>
            <p:spPr>
              <a:xfrm>
                <a:off x="4947535" y="3347744"/>
                <a:ext cx="1691089" cy="28116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F2908D1-5873-BFDB-6655-48E326F7098E}"/>
                  </a:ext>
                </a:extLst>
              </p:cNvPr>
              <p:cNvSpPr txBox="1"/>
              <p:nvPr/>
            </p:nvSpPr>
            <p:spPr>
              <a:xfrm>
                <a:off x="2530162" y="3380267"/>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𝟐𝟏𝟗</m:t>
                      </m:r>
                    </m:oMath>
                  </m:oMathPara>
                </a14:m>
                <a:endParaRPr lang="en-US" sz="1200" dirty="0"/>
              </a:p>
            </p:txBody>
          </p:sp>
        </mc:Choice>
        <mc:Fallback xmlns="">
          <p:sp>
            <p:nvSpPr>
              <p:cNvPr id="19" name="TextBox 18">
                <a:extLst>
                  <a:ext uri="{FF2B5EF4-FFF2-40B4-BE49-F238E27FC236}">
                    <a16:creationId xmlns:a16="http://schemas.microsoft.com/office/drawing/2014/main" id="{FF2908D1-5873-BFDB-6655-48E326F7098E}"/>
                  </a:ext>
                </a:extLst>
              </p:cNvPr>
              <p:cNvSpPr txBox="1">
                <a:spLocks noRot="1" noChangeAspect="1" noMove="1" noResize="1" noEditPoints="1" noAdjustHandles="1" noChangeArrowheads="1" noChangeShapeType="1" noTextEdit="1"/>
              </p:cNvSpPr>
              <p:nvPr/>
            </p:nvSpPr>
            <p:spPr>
              <a:xfrm>
                <a:off x="2530162" y="3380267"/>
                <a:ext cx="1691089" cy="28116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D15408-2007-7706-AFAD-EF578302DC0A}"/>
                  </a:ext>
                </a:extLst>
              </p:cNvPr>
              <p:cNvSpPr txBox="1"/>
              <p:nvPr/>
            </p:nvSpPr>
            <p:spPr>
              <a:xfrm>
                <a:off x="3726454" y="4601569"/>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𝟑𝟏𝟔</m:t>
                      </m:r>
                    </m:oMath>
                  </m:oMathPara>
                </a14:m>
                <a:endParaRPr lang="en-US" sz="1200" dirty="0"/>
              </a:p>
            </p:txBody>
          </p:sp>
        </mc:Choice>
        <mc:Fallback xmlns="">
          <p:sp>
            <p:nvSpPr>
              <p:cNvPr id="20" name="TextBox 19">
                <a:extLst>
                  <a:ext uri="{FF2B5EF4-FFF2-40B4-BE49-F238E27FC236}">
                    <a16:creationId xmlns:a16="http://schemas.microsoft.com/office/drawing/2014/main" id="{AAD15408-2007-7706-AFAD-EF578302DC0A}"/>
                  </a:ext>
                </a:extLst>
              </p:cNvPr>
              <p:cNvSpPr txBox="1">
                <a:spLocks noRot="1" noChangeAspect="1" noMove="1" noResize="1" noEditPoints="1" noAdjustHandles="1" noChangeArrowheads="1" noChangeShapeType="1" noTextEdit="1"/>
              </p:cNvSpPr>
              <p:nvPr/>
            </p:nvSpPr>
            <p:spPr>
              <a:xfrm>
                <a:off x="3726454" y="4601569"/>
                <a:ext cx="1691089" cy="281167"/>
              </a:xfrm>
              <a:prstGeom prst="rect">
                <a:avLst/>
              </a:prstGeom>
              <a:blipFill>
                <a:blip r:embed="rId6"/>
                <a:stretch>
                  <a:fillRect/>
                </a:stretch>
              </a:blipFill>
            </p:spPr>
            <p:txBody>
              <a:bodyPr/>
              <a:lstStyle/>
              <a:p>
                <a:r>
                  <a:rPr lang="en-US">
                    <a:noFill/>
                  </a:rPr>
                  <a:t> </a:t>
                </a:r>
              </a:p>
            </p:txBody>
          </p:sp>
        </mc:Fallback>
      </mc:AlternateContent>
      <p:sp>
        <p:nvSpPr>
          <p:cNvPr id="22" name="Rounded Rectangle 21">
            <a:extLst>
              <a:ext uri="{FF2B5EF4-FFF2-40B4-BE49-F238E27FC236}">
                <a16:creationId xmlns:a16="http://schemas.microsoft.com/office/drawing/2014/main" id="{168B91C9-D57A-F7F4-7277-ADAB830E9CDC}"/>
              </a:ext>
            </a:extLst>
          </p:cNvPr>
          <p:cNvSpPr/>
          <p:nvPr/>
        </p:nvSpPr>
        <p:spPr>
          <a:xfrm>
            <a:off x="401781" y="5122588"/>
            <a:ext cx="8368145" cy="359739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7" name="TextBox 26">
            <a:extLst>
              <a:ext uri="{FF2B5EF4-FFF2-40B4-BE49-F238E27FC236}">
                <a16:creationId xmlns:a16="http://schemas.microsoft.com/office/drawing/2014/main" id="{89620B43-ADE6-8D88-DFFF-CD431E3A5308}"/>
              </a:ext>
            </a:extLst>
          </p:cNvPr>
          <p:cNvSpPr txBox="1"/>
          <p:nvPr/>
        </p:nvSpPr>
        <p:spPr>
          <a:xfrm>
            <a:off x="2430872" y="5148701"/>
            <a:ext cx="4475988" cy="369332"/>
          </a:xfrm>
          <a:prstGeom prst="rect">
            <a:avLst/>
          </a:prstGeom>
          <a:noFill/>
        </p:spPr>
        <p:txBody>
          <a:bodyPr wrap="square" rtlCol="0" anchor="ctr">
            <a:spAutoFit/>
          </a:bodyPr>
          <a:lstStyle/>
          <a:p>
            <a:pPr algn="ctr"/>
            <a:r>
              <a:rPr lang="en-US" b="1" dirty="0"/>
              <a:t>LD Scores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1494CFE-423B-A4C1-B2AD-6756355C45CE}"/>
                  </a:ext>
                </a:extLst>
              </p:cNvPr>
              <p:cNvSpPr txBox="1"/>
              <p:nvPr/>
            </p:nvSpPr>
            <p:spPr>
              <a:xfrm>
                <a:off x="5997831" y="6026421"/>
                <a:ext cx="2744388" cy="902748"/>
              </a:xfrm>
              <a:prstGeom prst="rect">
                <a:avLst/>
              </a:prstGeom>
              <a:noFill/>
            </p:spPr>
            <p:txBody>
              <a:bodyPr wrap="square" rtlCol="0" anchor="ctr">
                <a:spAutoFit/>
              </a:bodyPr>
              <a:lstStyle/>
              <a:p>
                <a:pPr algn="ctr"/>
                <a:r>
                  <a:rPr lang="en-US" sz="2000" b="1" dirty="0"/>
                  <a:t>LD Scores Formula</a:t>
                </a:r>
              </a:p>
              <a:p>
                <a:r>
                  <a:rPr lang="en-US" sz="1200" dirty="0"/>
                  <a:t>Raw LD score: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𝑙</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nary>
                      <m:naryPr>
                        <m:chr m:val="∑"/>
                        <m:limLoc m:val="subSup"/>
                        <m:supHide m:val="on"/>
                        <m:ctrlPr>
                          <a:rPr lang="en-US" sz="1200" i="1" smtClean="0">
                            <a:latin typeface="Cambria Math" panose="02040503050406030204" pitchFamily="18" charset="0"/>
                          </a:rPr>
                        </m:ctrlPr>
                      </m:naryPr>
                      <m:sub>
                        <m:r>
                          <m:rPr>
                            <m:brk m:alnAt="9"/>
                          </m:rPr>
                          <a:rPr lang="en-US" sz="1200" b="0" i="1" smtClean="0">
                            <a:latin typeface="Cambria Math" panose="02040503050406030204" pitchFamily="18" charset="0"/>
                          </a:rPr>
                          <m:t>𝑘</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𝑗</m:t>
                        </m:r>
                      </m:sub>
                      <m:sup/>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𝑘𝑗</m:t>
                            </m:r>
                          </m:sub>
                          <m:sup>
                            <m:r>
                              <a:rPr lang="en-US" sz="1200" b="0" i="1" smtClean="0">
                                <a:latin typeface="Cambria Math" panose="02040503050406030204" pitchFamily="18" charset="0"/>
                              </a:rPr>
                              <m:t>2</m:t>
                            </m:r>
                          </m:sup>
                        </m:sSubSup>
                      </m:e>
                    </m:nary>
                  </m:oMath>
                </a14:m>
                <a:endParaRPr lang="en-US" sz="1200" dirty="0"/>
              </a:p>
              <a:p>
                <a:r>
                  <a:rPr lang="en-US" sz="1200" dirty="0"/>
                  <a:t>Adjusted LD score: </a:t>
                </a:r>
                <a14:m>
                  <m:oMath xmlns:m="http://schemas.openxmlformats.org/officeDocument/2006/math">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𝑎𝑑𝑗</m:t>
                        </m:r>
                      </m:sub>
                      <m:sup>
                        <m:r>
                          <a:rPr lang="en-US" sz="1200" b="0" i="1" smtClean="0">
                            <a:latin typeface="Cambria Math" panose="02040503050406030204" pitchFamily="18" charset="0"/>
                          </a:rPr>
                          <m:t>2</m:t>
                        </m:r>
                      </m:sup>
                    </m:sSubSup>
                    <m:r>
                      <a:rPr lang="en-US" sz="1200" b="0" i="1">
                        <a:latin typeface="Cambria Math" panose="02040503050406030204" pitchFamily="18" charset="0"/>
                      </a:rPr>
                      <m:t>=</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f>
                      <m:fPr>
                        <m:ctrlPr>
                          <a:rPr lang="en-US" sz="1200" i="1" smtClean="0">
                            <a:latin typeface="Cambria Math" panose="02040503050406030204" pitchFamily="18" charset="0"/>
                          </a:rPr>
                        </m:ctrlPr>
                      </m:fPr>
                      <m:num>
                        <m:r>
                          <a:rPr lang="en-US" sz="1200" b="0" i="1" smtClean="0">
                            <a:latin typeface="Cambria Math" panose="02040503050406030204" pitchFamily="18" charset="0"/>
                          </a:rPr>
                          <m:t>1−</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num>
                      <m:den>
                        <m:r>
                          <a:rPr lang="en-US" sz="1200" b="0" i="1" smtClean="0">
                            <a:latin typeface="Cambria Math" panose="02040503050406030204" pitchFamily="18" charset="0"/>
                          </a:rPr>
                          <m:t>𝑁</m:t>
                        </m:r>
                        <m:r>
                          <a:rPr lang="en-US" sz="1200" b="0" i="1" smtClean="0">
                            <a:latin typeface="Cambria Math" panose="02040503050406030204" pitchFamily="18" charset="0"/>
                          </a:rPr>
                          <m:t>−2</m:t>
                        </m:r>
                      </m:den>
                    </m:f>
                  </m:oMath>
                </a14:m>
                <a:endParaRPr lang="en-US" sz="1200" dirty="0"/>
              </a:p>
            </p:txBody>
          </p:sp>
        </mc:Choice>
        <mc:Fallback xmlns="">
          <p:sp>
            <p:nvSpPr>
              <p:cNvPr id="28" name="TextBox 27">
                <a:extLst>
                  <a:ext uri="{FF2B5EF4-FFF2-40B4-BE49-F238E27FC236}">
                    <a16:creationId xmlns:a16="http://schemas.microsoft.com/office/drawing/2014/main" id="{71494CFE-423B-A4C1-B2AD-6756355C45CE}"/>
                  </a:ext>
                </a:extLst>
              </p:cNvPr>
              <p:cNvSpPr txBox="1">
                <a:spLocks noRot="1" noChangeAspect="1" noMove="1" noResize="1" noEditPoints="1" noAdjustHandles="1" noChangeArrowheads="1" noChangeShapeType="1" noTextEdit="1"/>
              </p:cNvSpPr>
              <p:nvPr/>
            </p:nvSpPr>
            <p:spPr>
              <a:xfrm>
                <a:off x="5997831" y="6026421"/>
                <a:ext cx="2744388" cy="902748"/>
              </a:xfrm>
              <a:prstGeom prst="rect">
                <a:avLst/>
              </a:prstGeom>
              <a:blipFill>
                <a:blip r:embed="rId7"/>
                <a:stretch>
                  <a:fillRect t="-2778" b="-15278"/>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FD213AB7-50F1-384D-B8C1-1FD4CE6FE6F2}"/>
              </a:ext>
            </a:extLst>
          </p:cNvPr>
          <p:cNvSpPr txBox="1"/>
          <p:nvPr/>
        </p:nvSpPr>
        <p:spPr>
          <a:xfrm>
            <a:off x="6012996" y="7354991"/>
            <a:ext cx="2375572" cy="584775"/>
          </a:xfrm>
          <a:prstGeom prst="rect">
            <a:avLst/>
          </a:prstGeom>
          <a:noFill/>
        </p:spPr>
        <p:txBody>
          <a:bodyPr wrap="square" rtlCol="0" anchor="ctr">
            <a:spAutoFit/>
          </a:bodyPr>
          <a:lstStyle/>
          <a:p>
            <a:pPr algn="ctr"/>
            <a:r>
              <a:rPr lang="en-US" sz="1600" b="1" dirty="0"/>
              <a:t>Variant 3 shows the highest connectivity.</a:t>
            </a:r>
            <a:endParaRPr lang="en-US" sz="1600" dirty="0"/>
          </a:p>
        </p:txBody>
      </p:sp>
      <p:pic>
        <p:nvPicPr>
          <p:cNvPr id="36" name="Picture 35">
            <a:extLst>
              <a:ext uri="{FF2B5EF4-FFF2-40B4-BE49-F238E27FC236}">
                <a16:creationId xmlns:a16="http://schemas.microsoft.com/office/drawing/2014/main" id="{AFC41531-6B8B-3F54-83B5-68D32BD68C17}"/>
              </a:ext>
            </a:extLst>
          </p:cNvPr>
          <p:cNvPicPr>
            <a:picLocks noChangeAspect="1"/>
          </p:cNvPicPr>
          <p:nvPr/>
        </p:nvPicPr>
        <p:blipFill>
          <a:blip r:embed="rId8"/>
          <a:stretch>
            <a:fillRect/>
          </a:stretch>
        </p:blipFill>
        <p:spPr>
          <a:xfrm>
            <a:off x="605175" y="5530292"/>
            <a:ext cx="5359667" cy="3215800"/>
          </a:xfrm>
          <a:prstGeom prst="rect">
            <a:avLst/>
          </a:prstGeom>
        </p:spPr>
      </p:pic>
      <p:graphicFrame>
        <p:nvGraphicFramePr>
          <p:cNvPr id="7" name="Table 6">
            <a:extLst>
              <a:ext uri="{FF2B5EF4-FFF2-40B4-BE49-F238E27FC236}">
                <a16:creationId xmlns:a16="http://schemas.microsoft.com/office/drawing/2014/main" id="{314411F6-11C5-C6A2-02A8-A7CD7DF3FC83}"/>
              </a:ext>
            </a:extLst>
          </p:cNvPr>
          <p:cNvGraphicFramePr>
            <a:graphicFrameLocks noGrp="1"/>
          </p:cNvGraphicFramePr>
          <p:nvPr>
            <p:extLst>
              <p:ext uri="{D42A27DB-BD31-4B8C-83A1-F6EECF244321}">
                <p14:modId xmlns:p14="http://schemas.microsoft.com/office/powerpoint/2010/main" val="784790487"/>
              </p:ext>
            </p:extLst>
          </p:nvPr>
        </p:nvGraphicFramePr>
        <p:xfrm>
          <a:off x="912008" y="787530"/>
          <a:ext cx="3236308" cy="1630680"/>
        </p:xfrm>
        <a:graphic>
          <a:graphicData uri="http://schemas.openxmlformats.org/drawingml/2006/table">
            <a:tbl>
              <a:tblPr firstRow="1" firstCol="1" bandRow="1">
                <a:tableStyleId>{5C22544A-7EE6-4342-B048-85BDC9FD1C3A}</a:tableStyleId>
              </a:tblPr>
              <a:tblGrid>
                <a:gridCol w="809077">
                  <a:extLst>
                    <a:ext uri="{9D8B030D-6E8A-4147-A177-3AD203B41FA5}">
                      <a16:colId xmlns:a16="http://schemas.microsoft.com/office/drawing/2014/main" val="4160922130"/>
                    </a:ext>
                  </a:extLst>
                </a:gridCol>
                <a:gridCol w="809077">
                  <a:extLst>
                    <a:ext uri="{9D8B030D-6E8A-4147-A177-3AD203B41FA5}">
                      <a16:colId xmlns:a16="http://schemas.microsoft.com/office/drawing/2014/main" val="1403903358"/>
                    </a:ext>
                  </a:extLst>
                </a:gridCol>
                <a:gridCol w="809077">
                  <a:extLst>
                    <a:ext uri="{9D8B030D-6E8A-4147-A177-3AD203B41FA5}">
                      <a16:colId xmlns:a16="http://schemas.microsoft.com/office/drawing/2014/main" val="2306704740"/>
                    </a:ext>
                  </a:extLst>
                </a:gridCol>
                <a:gridCol w="809077">
                  <a:extLst>
                    <a:ext uri="{9D8B030D-6E8A-4147-A177-3AD203B41FA5}">
                      <a16:colId xmlns:a16="http://schemas.microsoft.com/office/drawing/2014/main" val="3844363200"/>
                    </a:ext>
                  </a:extLst>
                </a:gridCol>
              </a:tblGrid>
              <a:tr h="198937">
                <a:tc>
                  <a:txBody>
                    <a:bodyPr/>
                    <a:lstStyle/>
                    <a:p>
                      <a:pPr algn="ctr"/>
                      <a:endParaRPr lang="en-US" sz="900" dirty="0"/>
                    </a:p>
                  </a:txBody>
                  <a:tcPr anchor="ctr"/>
                </a:tc>
                <a:tc>
                  <a:txBody>
                    <a:bodyPr/>
                    <a:lstStyle/>
                    <a:p>
                      <a:pPr algn="ctr"/>
                      <a:r>
                        <a:rPr lang="en-US" sz="1100" dirty="0"/>
                        <a:t>Variant 1</a:t>
                      </a:r>
                    </a:p>
                  </a:txBody>
                  <a:tcPr anchor="ctr"/>
                </a:tc>
                <a:tc>
                  <a:txBody>
                    <a:bodyPr/>
                    <a:lstStyle/>
                    <a:p>
                      <a:pPr algn="ctr"/>
                      <a:r>
                        <a:rPr lang="en-US" sz="1100" dirty="0"/>
                        <a:t>Variant 2</a:t>
                      </a:r>
                    </a:p>
                  </a:txBody>
                  <a:tcPr anchor="ctr"/>
                </a:tc>
                <a:tc>
                  <a:txBody>
                    <a:bodyPr/>
                    <a:lstStyle/>
                    <a:p>
                      <a:pPr algn="ctr"/>
                      <a:r>
                        <a:rPr lang="en-US" sz="1100" dirty="0"/>
                        <a:t>Variant 3</a:t>
                      </a:r>
                    </a:p>
                  </a:txBody>
                  <a:tcPr anchor="ctr"/>
                </a:tc>
                <a:extLst>
                  <a:ext uri="{0D108BD9-81ED-4DB2-BD59-A6C34878D82A}">
                    <a16:rowId xmlns:a16="http://schemas.microsoft.com/office/drawing/2014/main" val="1627297001"/>
                  </a:ext>
                </a:extLst>
              </a:tr>
              <a:tr h="261089">
                <a:tc>
                  <a:txBody>
                    <a:bodyPr/>
                    <a:lstStyle/>
                    <a:p>
                      <a:pPr algn="ctr"/>
                      <a:r>
                        <a:rPr lang="en-US" sz="900" dirty="0"/>
                        <a:t>Individual 1</a:t>
                      </a:r>
                    </a:p>
                  </a:txBody>
                  <a:tcPr anchor="ctr"/>
                </a:tc>
                <a:tc>
                  <a:txBody>
                    <a:bodyPr/>
                    <a:lstStyle/>
                    <a:p>
                      <a:pPr algn="ctr"/>
                      <a:r>
                        <a:rPr lang="en-US" sz="1200" dirty="0"/>
                        <a:t>CC</a:t>
                      </a:r>
                    </a:p>
                  </a:txBody>
                  <a:tcPr anchor="ctr"/>
                </a:tc>
                <a:tc>
                  <a:txBody>
                    <a:bodyPr/>
                    <a:lstStyle/>
                    <a:p>
                      <a:pPr algn="ctr"/>
                      <a:r>
                        <a:rPr lang="en-US" sz="1200" dirty="0"/>
                        <a:t>CT</a:t>
                      </a:r>
                    </a:p>
                  </a:txBody>
                  <a:tcPr anchor="ctr"/>
                </a:tc>
                <a:tc>
                  <a:txBody>
                    <a:bodyPr/>
                    <a:lstStyle/>
                    <a:p>
                      <a:pPr algn="ctr"/>
                      <a:r>
                        <a:rPr lang="en-US" sz="1200" dirty="0"/>
                        <a:t>AT</a:t>
                      </a:r>
                    </a:p>
                  </a:txBody>
                  <a:tcPr anchor="ctr"/>
                </a:tc>
                <a:extLst>
                  <a:ext uri="{0D108BD9-81ED-4DB2-BD59-A6C34878D82A}">
                    <a16:rowId xmlns:a16="http://schemas.microsoft.com/office/drawing/2014/main" val="612860694"/>
                  </a:ext>
                </a:extLst>
              </a:tr>
              <a:tr h="261089">
                <a:tc>
                  <a:txBody>
                    <a:bodyPr/>
                    <a:lstStyle/>
                    <a:p>
                      <a:pPr algn="ctr"/>
                      <a:r>
                        <a:rPr lang="en-US" sz="900" dirty="0"/>
                        <a:t>Individual 2</a:t>
                      </a:r>
                    </a:p>
                  </a:txBody>
                  <a:tcPr anchor="ctr"/>
                </a:tc>
                <a:tc>
                  <a:txBody>
                    <a:bodyPr/>
                    <a:lstStyle/>
                    <a:p>
                      <a:pPr algn="ctr"/>
                      <a:r>
                        <a:rPr lang="en-US" sz="1200" dirty="0"/>
                        <a:t>TT</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3817050502"/>
                  </a:ext>
                </a:extLst>
              </a:tr>
              <a:tr h="261089">
                <a:tc>
                  <a:txBody>
                    <a:bodyPr/>
                    <a:lstStyle/>
                    <a:p>
                      <a:pPr algn="ctr"/>
                      <a:r>
                        <a:rPr lang="en-US" sz="900" dirty="0"/>
                        <a:t>Individual 3</a:t>
                      </a:r>
                    </a:p>
                  </a:txBody>
                  <a:tcPr anchor="ctr"/>
                </a:tc>
                <a:tc>
                  <a:txBody>
                    <a:bodyPr/>
                    <a:lstStyle/>
                    <a:p>
                      <a:pPr algn="ctr"/>
                      <a:r>
                        <a:rPr lang="en-US" sz="1200" dirty="0"/>
                        <a:t>CT</a:t>
                      </a:r>
                    </a:p>
                  </a:txBody>
                  <a:tcPr anchor="ctr"/>
                </a:tc>
                <a:tc>
                  <a:txBody>
                    <a:bodyPr/>
                    <a:lstStyle/>
                    <a:p>
                      <a:pPr algn="ctr"/>
                      <a:r>
                        <a:rPr lang="en-US" sz="1200" dirty="0"/>
                        <a:t>CT</a:t>
                      </a:r>
                    </a:p>
                  </a:txBody>
                  <a:tcPr anchor="ctr"/>
                </a:tc>
                <a:tc>
                  <a:txBody>
                    <a:bodyPr/>
                    <a:lstStyle/>
                    <a:p>
                      <a:pPr algn="ctr"/>
                      <a:r>
                        <a:rPr lang="en-US" sz="1200" dirty="0"/>
                        <a:t>AA</a:t>
                      </a:r>
                    </a:p>
                  </a:txBody>
                  <a:tcPr anchor="ctr"/>
                </a:tc>
                <a:extLst>
                  <a:ext uri="{0D108BD9-81ED-4DB2-BD59-A6C34878D82A}">
                    <a16:rowId xmlns:a16="http://schemas.microsoft.com/office/drawing/2014/main" val="4061852596"/>
                  </a:ext>
                </a:extLst>
              </a:tr>
              <a:tr h="261089">
                <a:tc>
                  <a:txBody>
                    <a:bodyPr/>
                    <a:lstStyle/>
                    <a:p>
                      <a:pPr algn="ctr"/>
                      <a:r>
                        <a:rPr lang="en-US" sz="900" dirty="0"/>
                        <a:t>Individual 4</a:t>
                      </a:r>
                    </a:p>
                  </a:txBody>
                  <a:tcPr anchor="ctr"/>
                </a:tc>
                <a:tc>
                  <a:txBody>
                    <a:bodyPr/>
                    <a:lstStyle/>
                    <a:p>
                      <a:pPr algn="ctr"/>
                      <a:r>
                        <a:rPr lang="en-US" sz="1200" dirty="0"/>
                        <a:t>CC</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1350519049"/>
                  </a:ext>
                </a:extLst>
              </a:tr>
              <a:tr h="261089">
                <a:tc>
                  <a:txBody>
                    <a:bodyPr/>
                    <a:lstStyle/>
                    <a:p>
                      <a:pPr algn="ctr"/>
                      <a:r>
                        <a:rPr lang="en-US" sz="900" dirty="0"/>
                        <a:t>Individual 5</a:t>
                      </a:r>
                    </a:p>
                  </a:txBody>
                  <a:tcPr anchor="ctr"/>
                </a:tc>
                <a:tc>
                  <a:txBody>
                    <a:bodyPr/>
                    <a:lstStyle/>
                    <a:p>
                      <a:pPr algn="ctr"/>
                      <a:r>
                        <a:rPr lang="en-US" sz="1200" dirty="0"/>
                        <a:t>CC</a:t>
                      </a:r>
                    </a:p>
                  </a:txBody>
                  <a:tcPr anchor="ctr"/>
                </a:tc>
                <a:tc>
                  <a:txBody>
                    <a:bodyPr/>
                    <a:lstStyle/>
                    <a:p>
                      <a:pPr algn="ctr"/>
                      <a:r>
                        <a:rPr lang="en-US" sz="1200" dirty="0"/>
                        <a:t>CC</a:t>
                      </a:r>
                    </a:p>
                  </a:txBody>
                  <a:tcPr anchor="ctr"/>
                </a:tc>
                <a:tc>
                  <a:txBody>
                    <a:bodyPr/>
                    <a:lstStyle/>
                    <a:p>
                      <a:pPr algn="ctr"/>
                      <a:r>
                        <a:rPr lang="en-US" sz="1200" dirty="0"/>
                        <a:t>TT</a:t>
                      </a:r>
                    </a:p>
                  </a:txBody>
                  <a:tcPr anchor="ctr"/>
                </a:tc>
                <a:extLst>
                  <a:ext uri="{0D108BD9-81ED-4DB2-BD59-A6C34878D82A}">
                    <a16:rowId xmlns:a16="http://schemas.microsoft.com/office/drawing/2014/main" val="3523511550"/>
                  </a:ext>
                </a:extLst>
              </a:tr>
            </a:tbl>
          </a:graphicData>
        </a:graphic>
      </p:graphicFrame>
      <p:cxnSp>
        <p:nvCxnSpPr>
          <p:cNvPr id="9" name="Straight Arrow Connector 8">
            <a:extLst>
              <a:ext uri="{FF2B5EF4-FFF2-40B4-BE49-F238E27FC236}">
                <a16:creationId xmlns:a16="http://schemas.microsoft.com/office/drawing/2014/main" id="{5CB2D04E-FBB0-46FE-641A-6AA6AF7B8429}"/>
              </a:ext>
            </a:extLst>
          </p:cNvPr>
          <p:cNvCxnSpPr>
            <a:cxnSpLocks/>
          </p:cNvCxnSpPr>
          <p:nvPr/>
        </p:nvCxnSpPr>
        <p:spPr>
          <a:xfrm>
            <a:off x="4457284" y="1554068"/>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34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CBBD270-D97E-B4FD-6370-DB8E7586DF25}"/>
              </a:ext>
            </a:extLst>
          </p:cNvPr>
          <p:cNvSpPr/>
          <p:nvPr/>
        </p:nvSpPr>
        <p:spPr>
          <a:xfrm>
            <a:off x="340209" y="5518762"/>
            <a:ext cx="8402009" cy="31258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C9D5E90D-39B1-9A85-0E16-7A4AD13A9E5A}"/>
              </a:ext>
            </a:extLst>
          </p:cNvPr>
          <p:cNvSpPr/>
          <p:nvPr/>
        </p:nvSpPr>
        <p:spPr>
          <a:xfrm>
            <a:off x="340209" y="2804117"/>
            <a:ext cx="8402009" cy="25316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A759F683-3317-78A5-57E9-8B367D02691F}"/>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Genetic Relationship Matrix (GRM)</a:t>
            </a:r>
          </a:p>
        </p:txBody>
      </p:sp>
      <p:sp>
        <p:nvSpPr>
          <p:cNvPr id="3" name="TextBox 2">
            <a:extLst>
              <a:ext uri="{FF2B5EF4-FFF2-40B4-BE49-F238E27FC236}">
                <a16:creationId xmlns:a16="http://schemas.microsoft.com/office/drawing/2014/main" id="{DF951DE2-86EE-D616-1A58-04171D07458C}"/>
              </a:ext>
            </a:extLst>
          </p:cNvPr>
          <p:cNvSpPr txBox="1"/>
          <p:nvPr/>
        </p:nvSpPr>
        <p:spPr>
          <a:xfrm>
            <a:off x="577728" y="499364"/>
            <a:ext cx="7988544" cy="338554"/>
          </a:xfrm>
          <a:prstGeom prst="rect">
            <a:avLst/>
          </a:prstGeom>
          <a:noFill/>
        </p:spPr>
        <p:txBody>
          <a:bodyPr wrap="square" rtlCol="0">
            <a:spAutoFit/>
          </a:bodyPr>
          <a:lstStyle/>
          <a:p>
            <a:pPr algn="ctr"/>
            <a:r>
              <a:rPr lang="en-US" sz="1600" dirty="0"/>
              <a:t>Quantifying Genetic Similarity Between Individuals</a:t>
            </a:r>
          </a:p>
        </p:txBody>
      </p:sp>
      <p:graphicFrame>
        <p:nvGraphicFramePr>
          <p:cNvPr id="5" name="Table 4">
            <a:extLst>
              <a:ext uri="{FF2B5EF4-FFF2-40B4-BE49-F238E27FC236}">
                <a16:creationId xmlns:a16="http://schemas.microsoft.com/office/drawing/2014/main" id="{EBB91871-0DC0-D39E-9401-3EF94C4D7B4E}"/>
              </a:ext>
            </a:extLst>
          </p:cNvPr>
          <p:cNvGraphicFramePr>
            <a:graphicFrameLocks noGrp="1"/>
          </p:cNvGraphicFramePr>
          <p:nvPr>
            <p:extLst>
              <p:ext uri="{D42A27DB-BD31-4B8C-83A1-F6EECF244321}">
                <p14:modId xmlns:p14="http://schemas.microsoft.com/office/powerpoint/2010/main" val="773319552"/>
              </p:ext>
            </p:extLst>
          </p:nvPr>
        </p:nvGraphicFramePr>
        <p:xfrm>
          <a:off x="1967832" y="3314481"/>
          <a:ext cx="4931084" cy="1890042"/>
        </p:xfrm>
        <a:graphic>
          <a:graphicData uri="http://schemas.openxmlformats.org/drawingml/2006/table">
            <a:tbl>
              <a:tblPr firstRow="1" firstCol="1" bandRow="1">
                <a:tableStyleId>{5C22544A-7EE6-4342-B048-85BDC9FD1C3A}</a:tableStyleId>
              </a:tblPr>
              <a:tblGrid>
                <a:gridCol w="1232771">
                  <a:extLst>
                    <a:ext uri="{9D8B030D-6E8A-4147-A177-3AD203B41FA5}">
                      <a16:colId xmlns:a16="http://schemas.microsoft.com/office/drawing/2014/main" val="4160922130"/>
                    </a:ext>
                  </a:extLst>
                </a:gridCol>
                <a:gridCol w="1232771">
                  <a:extLst>
                    <a:ext uri="{9D8B030D-6E8A-4147-A177-3AD203B41FA5}">
                      <a16:colId xmlns:a16="http://schemas.microsoft.com/office/drawing/2014/main" val="1403903358"/>
                    </a:ext>
                  </a:extLst>
                </a:gridCol>
                <a:gridCol w="1232771">
                  <a:extLst>
                    <a:ext uri="{9D8B030D-6E8A-4147-A177-3AD203B41FA5}">
                      <a16:colId xmlns:a16="http://schemas.microsoft.com/office/drawing/2014/main" val="2306704740"/>
                    </a:ext>
                  </a:extLst>
                </a:gridCol>
                <a:gridCol w="1232771">
                  <a:extLst>
                    <a:ext uri="{9D8B030D-6E8A-4147-A177-3AD203B41FA5}">
                      <a16:colId xmlns:a16="http://schemas.microsoft.com/office/drawing/2014/main" val="3844363200"/>
                    </a:ext>
                  </a:extLst>
                </a:gridCol>
              </a:tblGrid>
              <a:tr h="315007">
                <a:tc>
                  <a:txBody>
                    <a:bodyPr/>
                    <a:lstStyle/>
                    <a:p>
                      <a:pPr algn="ctr"/>
                      <a:endParaRPr lang="en-US" sz="140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15007">
                <a:tc>
                  <a:txBody>
                    <a:bodyPr/>
                    <a:lstStyle/>
                    <a:p>
                      <a:pPr algn="ctr"/>
                      <a:r>
                        <a:rPr lang="en-US" sz="1400" dirty="0"/>
                        <a:t>Individual 1</a:t>
                      </a:r>
                    </a:p>
                  </a:txBody>
                  <a:tcPr anchor="ctr"/>
                </a:tc>
                <a:tc>
                  <a:txBody>
                    <a:bodyPr/>
                    <a:lstStyle/>
                    <a:p>
                      <a:pPr algn="ctr"/>
                      <a:r>
                        <a:rPr lang="en-US" sz="1400" dirty="0"/>
                        <a:t>-0.671</a:t>
                      </a:r>
                    </a:p>
                  </a:txBody>
                  <a:tcPr anchor="ctr"/>
                </a:tc>
                <a:tc>
                  <a:txBody>
                    <a:bodyPr/>
                    <a:lstStyle/>
                    <a:p>
                      <a:pPr algn="ctr"/>
                      <a:r>
                        <a:rPr lang="en-US" sz="1400" dirty="0"/>
                        <a:t>0.239</a:t>
                      </a:r>
                    </a:p>
                  </a:txBody>
                  <a:tcPr anchor="ctr"/>
                </a:tc>
                <a:tc>
                  <a:txBody>
                    <a:bodyPr/>
                    <a:lstStyle/>
                    <a:p>
                      <a:pPr algn="ctr"/>
                      <a:r>
                        <a:rPr lang="en-US" sz="1400" dirty="0"/>
                        <a:t>0.447</a:t>
                      </a:r>
                    </a:p>
                  </a:txBody>
                  <a:tcPr anchor="ctr"/>
                </a:tc>
                <a:extLst>
                  <a:ext uri="{0D108BD9-81ED-4DB2-BD59-A6C34878D82A}">
                    <a16:rowId xmlns:a16="http://schemas.microsoft.com/office/drawing/2014/main" val="612860694"/>
                  </a:ext>
                </a:extLst>
              </a:tr>
              <a:tr h="315007">
                <a:tc>
                  <a:txBody>
                    <a:bodyPr/>
                    <a:lstStyle/>
                    <a:p>
                      <a:pPr algn="ctr"/>
                      <a:r>
                        <a:rPr lang="en-US" sz="1400" dirty="0"/>
                        <a:t>Individual 2</a:t>
                      </a:r>
                    </a:p>
                  </a:txBody>
                  <a:tcPr anchor="ctr"/>
                </a:tc>
                <a:tc>
                  <a:txBody>
                    <a:bodyPr/>
                    <a:lstStyle/>
                    <a:p>
                      <a:pPr algn="ctr"/>
                      <a:r>
                        <a:rPr lang="en-US" sz="1400" dirty="0"/>
                        <a:t>1.565</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3817050502"/>
                  </a:ext>
                </a:extLst>
              </a:tr>
              <a:tr h="315007">
                <a:tc>
                  <a:txBody>
                    <a:bodyPr/>
                    <a:lstStyle/>
                    <a:p>
                      <a:pPr algn="ctr"/>
                      <a:r>
                        <a:rPr lang="en-US" sz="1400" dirty="0"/>
                        <a:t>Individual 3</a:t>
                      </a:r>
                    </a:p>
                  </a:txBody>
                  <a:tcPr anchor="ctr"/>
                </a:tc>
                <a:tc>
                  <a:txBody>
                    <a:bodyPr/>
                    <a:lstStyle/>
                    <a:p>
                      <a:pPr algn="ctr"/>
                      <a:r>
                        <a:rPr lang="en-US" sz="1400" dirty="0"/>
                        <a:t>0.447</a:t>
                      </a:r>
                    </a:p>
                  </a:txBody>
                  <a:tcPr anchor="ctr"/>
                </a:tc>
                <a:tc>
                  <a:txBody>
                    <a:bodyPr/>
                    <a:lstStyle/>
                    <a:p>
                      <a:pPr algn="ctr"/>
                      <a:r>
                        <a:rPr lang="en-US" sz="1400" dirty="0"/>
                        <a:t>0.239</a:t>
                      </a:r>
                    </a:p>
                  </a:txBody>
                  <a:tcPr anchor="ctr"/>
                </a:tc>
                <a:tc>
                  <a:txBody>
                    <a:bodyPr/>
                    <a:lstStyle/>
                    <a:p>
                      <a:pPr algn="ctr"/>
                      <a:r>
                        <a:rPr lang="en-US" sz="1400" dirty="0"/>
                        <a:t>-0.671</a:t>
                      </a:r>
                    </a:p>
                  </a:txBody>
                  <a:tcPr anchor="ctr"/>
                </a:tc>
                <a:extLst>
                  <a:ext uri="{0D108BD9-81ED-4DB2-BD59-A6C34878D82A}">
                    <a16:rowId xmlns:a16="http://schemas.microsoft.com/office/drawing/2014/main" val="4061852596"/>
                  </a:ext>
                </a:extLst>
              </a:tr>
              <a:tr h="315007">
                <a:tc>
                  <a:txBody>
                    <a:bodyPr/>
                    <a:lstStyle/>
                    <a:p>
                      <a:pPr algn="ctr"/>
                      <a:r>
                        <a:rPr lang="en-US" sz="14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1350519049"/>
                  </a:ext>
                </a:extLst>
              </a:tr>
              <a:tr h="315007">
                <a:tc>
                  <a:txBody>
                    <a:bodyPr/>
                    <a:lstStyle/>
                    <a:p>
                      <a:pPr algn="ctr"/>
                      <a:r>
                        <a:rPr lang="en-US" sz="14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1.434</a:t>
                      </a:r>
                    </a:p>
                  </a:txBody>
                  <a:tcPr anchor="ctr"/>
                </a:tc>
                <a:tc>
                  <a:txBody>
                    <a:bodyPr/>
                    <a:lstStyle/>
                    <a:p>
                      <a:pPr algn="ctr"/>
                      <a:r>
                        <a:rPr lang="en-US" sz="1400" dirty="0"/>
                        <a:t>1.565</a:t>
                      </a:r>
                    </a:p>
                  </a:txBody>
                  <a:tcPr anchor="ctr"/>
                </a:tc>
                <a:extLst>
                  <a:ext uri="{0D108BD9-81ED-4DB2-BD59-A6C34878D82A}">
                    <a16:rowId xmlns:a16="http://schemas.microsoft.com/office/drawing/2014/main" val="3523511550"/>
                  </a:ext>
                </a:extLst>
              </a:tr>
            </a:tbl>
          </a:graphicData>
        </a:graphic>
      </p:graphicFrame>
      <p:sp>
        <p:nvSpPr>
          <p:cNvPr id="7" name="TextBox 6">
            <a:extLst>
              <a:ext uri="{FF2B5EF4-FFF2-40B4-BE49-F238E27FC236}">
                <a16:creationId xmlns:a16="http://schemas.microsoft.com/office/drawing/2014/main" id="{CC9B34F8-AB9E-3B2F-BFFB-00FAAB810A23}"/>
              </a:ext>
            </a:extLst>
          </p:cNvPr>
          <p:cNvSpPr txBox="1"/>
          <p:nvPr/>
        </p:nvSpPr>
        <p:spPr>
          <a:xfrm>
            <a:off x="2940607" y="2888535"/>
            <a:ext cx="3414461" cy="369332"/>
          </a:xfrm>
          <a:prstGeom prst="rect">
            <a:avLst/>
          </a:prstGeom>
          <a:noFill/>
        </p:spPr>
        <p:txBody>
          <a:bodyPr wrap="none" rtlCol="0">
            <a:spAutoFit/>
          </a:bodyPr>
          <a:lstStyle/>
          <a:p>
            <a:r>
              <a:rPr lang="en-US" b="1" dirty="0"/>
              <a:t>Standardized Genotyped Matrix X</a:t>
            </a:r>
          </a:p>
        </p:txBody>
      </p:sp>
      <p:sp>
        <p:nvSpPr>
          <p:cNvPr id="13" name="Rounded Rectangle 12">
            <a:extLst>
              <a:ext uri="{FF2B5EF4-FFF2-40B4-BE49-F238E27FC236}">
                <a16:creationId xmlns:a16="http://schemas.microsoft.com/office/drawing/2014/main" id="{1352E1A4-0EBE-20DD-E847-BB5B43AD36B0}"/>
              </a:ext>
            </a:extLst>
          </p:cNvPr>
          <p:cNvSpPr/>
          <p:nvPr/>
        </p:nvSpPr>
        <p:spPr>
          <a:xfrm>
            <a:off x="340209" y="881691"/>
            <a:ext cx="8402009" cy="15705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B05CF0C-002E-3236-B6FD-5CE21F0C6EB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pic>
        <p:nvPicPr>
          <p:cNvPr id="16" name="Graphic 15" descr="Man with solid fill">
            <a:extLst>
              <a:ext uri="{FF2B5EF4-FFF2-40B4-BE49-F238E27FC236}">
                <a16:creationId xmlns:a16="http://schemas.microsoft.com/office/drawing/2014/main" id="{892B90BF-F80B-4D63-92C7-E6366A6722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7833" y="1509093"/>
            <a:ext cx="742445" cy="742445"/>
          </a:xfrm>
          <a:prstGeom prst="rect">
            <a:avLst/>
          </a:prstGeom>
        </p:spPr>
      </p:pic>
      <p:pic>
        <p:nvPicPr>
          <p:cNvPr id="17" name="Graphic 16" descr="Man with solid fill">
            <a:extLst>
              <a:ext uri="{FF2B5EF4-FFF2-40B4-BE49-F238E27FC236}">
                <a16:creationId xmlns:a16="http://schemas.microsoft.com/office/drawing/2014/main" id="{35EAA85A-8454-BEE4-2431-3774FF44FA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53416" y="1509092"/>
            <a:ext cx="742445" cy="742445"/>
          </a:xfrm>
          <a:prstGeom prst="rect">
            <a:avLst/>
          </a:prstGeom>
        </p:spPr>
      </p:pic>
      <p:pic>
        <p:nvPicPr>
          <p:cNvPr id="18" name="Graphic 17" descr="Man with solid fill">
            <a:extLst>
              <a:ext uri="{FF2B5EF4-FFF2-40B4-BE49-F238E27FC236}">
                <a16:creationId xmlns:a16="http://schemas.microsoft.com/office/drawing/2014/main" id="{D44ADE72-08B9-1E12-2FFD-FAF0415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21460" y="1509095"/>
            <a:ext cx="742445" cy="742445"/>
          </a:xfrm>
          <a:prstGeom prst="rect">
            <a:avLst/>
          </a:prstGeom>
        </p:spPr>
      </p:pic>
      <p:pic>
        <p:nvPicPr>
          <p:cNvPr id="19" name="Graphic 18" descr="Man with solid fill">
            <a:extLst>
              <a:ext uri="{FF2B5EF4-FFF2-40B4-BE49-F238E27FC236}">
                <a16:creationId xmlns:a16="http://schemas.microsoft.com/office/drawing/2014/main" id="{72D45E0D-2276-2452-4A34-5ABE7A02F0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48927" y="1509094"/>
            <a:ext cx="742445" cy="742445"/>
          </a:xfrm>
          <a:prstGeom prst="rect">
            <a:avLst/>
          </a:prstGeom>
        </p:spPr>
      </p:pic>
      <p:pic>
        <p:nvPicPr>
          <p:cNvPr id="20" name="Graphic 19" descr="Man with solid fill">
            <a:extLst>
              <a:ext uri="{FF2B5EF4-FFF2-40B4-BE49-F238E27FC236}">
                <a16:creationId xmlns:a16="http://schemas.microsoft.com/office/drawing/2014/main" id="{8BE5FAD1-75E6-549F-CA9A-280B46C5057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33722" y="1509091"/>
            <a:ext cx="742445" cy="742445"/>
          </a:xfrm>
          <a:prstGeom prst="rect">
            <a:avLst/>
          </a:prstGeom>
        </p:spPr>
      </p:pic>
      <p:graphicFrame>
        <p:nvGraphicFramePr>
          <p:cNvPr id="22" name="Table 21">
            <a:extLst>
              <a:ext uri="{FF2B5EF4-FFF2-40B4-BE49-F238E27FC236}">
                <a16:creationId xmlns:a16="http://schemas.microsoft.com/office/drawing/2014/main" id="{08AA84FC-BAB0-B99B-F60B-C1B87BC6A882}"/>
              </a:ext>
            </a:extLst>
          </p:cNvPr>
          <p:cNvGraphicFramePr>
            <a:graphicFrameLocks noGrp="1"/>
          </p:cNvGraphicFramePr>
          <p:nvPr>
            <p:extLst>
              <p:ext uri="{D42A27DB-BD31-4B8C-83A1-F6EECF244321}">
                <p14:modId xmlns:p14="http://schemas.microsoft.com/office/powerpoint/2010/main" val="1749498955"/>
              </p:ext>
            </p:extLst>
          </p:nvPr>
        </p:nvGraphicFramePr>
        <p:xfrm>
          <a:off x="2422928" y="6001324"/>
          <a:ext cx="6068484" cy="2374074"/>
        </p:xfrm>
        <a:graphic>
          <a:graphicData uri="http://schemas.openxmlformats.org/drawingml/2006/table">
            <a:tbl>
              <a:tblPr firstRow="1" firstCol="1" bandRow="1">
                <a:tableStyleId>{5C22544A-7EE6-4342-B048-85BDC9FD1C3A}</a:tableStyleId>
              </a:tblPr>
              <a:tblGrid>
                <a:gridCol w="1011414">
                  <a:extLst>
                    <a:ext uri="{9D8B030D-6E8A-4147-A177-3AD203B41FA5}">
                      <a16:colId xmlns:a16="http://schemas.microsoft.com/office/drawing/2014/main" val="4160922130"/>
                    </a:ext>
                  </a:extLst>
                </a:gridCol>
                <a:gridCol w="1011414">
                  <a:extLst>
                    <a:ext uri="{9D8B030D-6E8A-4147-A177-3AD203B41FA5}">
                      <a16:colId xmlns:a16="http://schemas.microsoft.com/office/drawing/2014/main" val="1403903358"/>
                    </a:ext>
                  </a:extLst>
                </a:gridCol>
                <a:gridCol w="1011414">
                  <a:extLst>
                    <a:ext uri="{9D8B030D-6E8A-4147-A177-3AD203B41FA5}">
                      <a16:colId xmlns:a16="http://schemas.microsoft.com/office/drawing/2014/main" val="2306704740"/>
                    </a:ext>
                  </a:extLst>
                </a:gridCol>
                <a:gridCol w="1011414">
                  <a:extLst>
                    <a:ext uri="{9D8B030D-6E8A-4147-A177-3AD203B41FA5}">
                      <a16:colId xmlns:a16="http://schemas.microsoft.com/office/drawing/2014/main" val="3844363200"/>
                    </a:ext>
                  </a:extLst>
                </a:gridCol>
                <a:gridCol w="1011414">
                  <a:extLst>
                    <a:ext uri="{9D8B030D-6E8A-4147-A177-3AD203B41FA5}">
                      <a16:colId xmlns:a16="http://schemas.microsoft.com/office/drawing/2014/main" val="1656253250"/>
                    </a:ext>
                  </a:extLst>
                </a:gridCol>
                <a:gridCol w="1011414">
                  <a:extLst>
                    <a:ext uri="{9D8B030D-6E8A-4147-A177-3AD203B41FA5}">
                      <a16:colId xmlns:a16="http://schemas.microsoft.com/office/drawing/2014/main" val="3449159927"/>
                    </a:ext>
                  </a:extLst>
                </a:gridCol>
              </a:tblGrid>
              <a:tr h="395679">
                <a:tc>
                  <a:txBody>
                    <a:bodyPr/>
                    <a:lstStyle/>
                    <a:p>
                      <a:pPr algn="ctr"/>
                      <a:endParaRPr lang="en-US" sz="1200" dirty="0"/>
                    </a:p>
                  </a:txBody>
                  <a:tcPr anchor="ctr"/>
                </a:tc>
                <a:tc>
                  <a:txBody>
                    <a:bodyPr/>
                    <a:lstStyle/>
                    <a:p>
                      <a:pPr algn="ctr"/>
                      <a:r>
                        <a:rPr lang="en-US" sz="1200" dirty="0"/>
                        <a:t>Individual 1</a:t>
                      </a:r>
                    </a:p>
                  </a:txBody>
                  <a:tcPr anchor="ctr"/>
                </a:tc>
                <a:tc>
                  <a:txBody>
                    <a:bodyPr/>
                    <a:lstStyle/>
                    <a:p>
                      <a:pPr algn="ctr"/>
                      <a:r>
                        <a:rPr lang="en-US" sz="1200" dirty="0"/>
                        <a:t>Individual 2</a:t>
                      </a:r>
                    </a:p>
                  </a:txBody>
                  <a:tcPr anchor="ctr"/>
                </a:tc>
                <a:tc>
                  <a:txBody>
                    <a:bodyPr/>
                    <a:lstStyle/>
                    <a:p>
                      <a:pPr algn="ctr"/>
                      <a:r>
                        <a:rPr lang="en-US" sz="1200" dirty="0"/>
                        <a:t>Individual 3</a:t>
                      </a:r>
                    </a:p>
                  </a:txBody>
                  <a:tcPr anchor="ctr"/>
                </a:tc>
                <a:tc>
                  <a:txBody>
                    <a:bodyPr/>
                    <a:lstStyle/>
                    <a:p>
                      <a:pPr algn="ctr"/>
                      <a:r>
                        <a:rPr lang="en-US" sz="1200" dirty="0"/>
                        <a:t>Individual 4</a:t>
                      </a:r>
                    </a:p>
                  </a:txBody>
                  <a:tcPr anchor="ctr"/>
                </a:tc>
                <a:tc>
                  <a:txBody>
                    <a:bodyPr/>
                    <a:lstStyle/>
                    <a:p>
                      <a:pPr algn="ctr"/>
                      <a:r>
                        <a:rPr lang="en-US" sz="1200" dirty="0"/>
                        <a:t>Individual 5</a:t>
                      </a:r>
                    </a:p>
                  </a:txBody>
                  <a:tcPr anchor="ctr"/>
                </a:tc>
                <a:extLst>
                  <a:ext uri="{0D108BD9-81ED-4DB2-BD59-A6C34878D82A}">
                    <a16:rowId xmlns:a16="http://schemas.microsoft.com/office/drawing/2014/main" val="1627297001"/>
                  </a:ext>
                </a:extLst>
              </a:tr>
              <a:tr h="395679">
                <a:tc>
                  <a:txBody>
                    <a:bodyPr/>
                    <a:lstStyle/>
                    <a:p>
                      <a:pPr algn="ctr"/>
                      <a:r>
                        <a:rPr lang="en-US" sz="1200" dirty="0"/>
                        <a:t>Individual 1</a:t>
                      </a:r>
                    </a:p>
                  </a:txBody>
                  <a:tcPr anchor="ctr"/>
                </a:tc>
                <a:tc>
                  <a:txBody>
                    <a:bodyPr/>
                    <a:lstStyle/>
                    <a:p>
                      <a:pPr algn="ctr"/>
                      <a:r>
                        <a:rPr lang="en-US" sz="1200" dirty="0"/>
                        <a:t>0.236</a:t>
                      </a:r>
                    </a:p>
                  </a:txBody>
                  <a:tcPr anchor="ctr"/>
                </a:tc>
                <a:tc>
                  <a:txBody>
                    <a:bodyPr/>
                    <a:lstStyle/>
                    <a:p>
                      <a:pPr algn="ctr"/>
                      <a:r>
                        <a:rPr lang="en-US" sz="1200" dirty="0"/>
                        <a:t>-0.526</a:t>
                      </a:r>
                    </a:p>
                  </a:txBody>
                  <a:tcPr anchor="ctr"/>
                </a:tc>
                <a:tc>
                  <a:txBody>
                    <a:bodyPr/>
                    <a:lstStyle/>
                    <a:p>
                      <a:pPr algn="ctr"/>
                      <a:r>
                        <a:rPr lang="en-US" sz="1200" dirty="0"/>
                        <a:t>-0.181</a:t>
                      </a:r>
                    </a:p>
                  </a:txBody>
                  <a:tcPr anchor="ctr"/>
                </a:tc>
                <a:tc>
                  <a:txBody>
                    <a:bodyPr/>
                    <a:lstStyle/>
                    <a:p>
                      <a:pPr algn="ctr"/>
                      <a:r>
                        <a:rPr lang="en-US" sz="1200" dirty="0"/>
                        <a:t>-0.026</a:t>
                      </a:r>
                    </a:p>
                  </a:txBody>
                  <a:tcPr anchor="ctr"/>
                </a:tc>
                <a:tc>
                  <a:txBody>
                    <a:bodyPr/>
                    <a:lstStyle/>
                    <a:p>
                      <a:pPr algn="ctr"/>
                      <a:r>
                        <a:rPr lang="en-US" sz="1200" dirty="0"/>
                        <a:t>0.498</a:t>
                      </a:r>
                    </a:p>
                  </a:txBody>
                  <a:tcPr anchor="ctr"/>
                </a:tc>
                <a:extLst>
                  <a:ext uri="{0D108BD9-81ED-4DB2-BD59-A6C34878D82A}">
                    <a16:rowId xmlns:a16="http://schemas.microsoft.com/office/drawing/2014/main" val="612860694"/>
                  </a:ext>
                </a:extLst>
              </a:tr>
              <a:tr h="395679">
                <a:tc>
                  <a:txBody>
                    <a:bodyPr/>
                    <a:lstStyle/>
                    <a:p>
                      <a:pPr algn="ctr"/>
                      <a:r>
                        <a:rPr lang="en-US" sz="1200" dirty="0"/>
                        <a:t>Individual 2</a:t>
                      </a:r>
                    </a:p>
                  </a:txBody>
                  <a:tcPr anchor="ctr"/>
                </a:tc>
                <a:tc>
                  <a:txBody>
                    <a:bodyPr/>
                    <a:lstStyle/>
                    <a:p>
                      <a:pPr algn="ctr"/>
                      <a:r>
                        <a:rPr lang="en-US" sz="1200" dirty="0"/>
                        <a:t>-0.526</a:t>
                      </a:r>
                    </a:p>
                  </a:txBody>
                  <a:tcPr anchor="ctr"/>
                </a:tc>
                <a:tc>
                  <a:txBody>
                    <a:bodyPr/>
                    <a:lstStyle/>
                    <a:p>
                      <a:pPr algn="ctr"/>
                      <a:r>
                        <a:rPr lang="en-US" sz="1200" dirty="0"/>
                        <a:t>1.271</a:t>
                      </a:r>
                    </a:p>
                  </a:txBody>
                  <a:tcPr anchor="ctr"/>
                </a:tc>
                <a:tc>
                  <a:txBody>
                    <a:bodyPr/>
                    <a:lstStyle/>
                    <a:p>
                      <a:pPr algn="ctr"/>
                      <a:r>
                        <a:rPr lang="en-US" sz="1200" dirty="0"/>
                        <a:t>0.307</a:t>
                      </a:r>
                    </a:p>
                  </a:txBody>
                  <a:tcPr anchor="ctr"/>
                </a:tc>
                <a:tc>
                  <a:txBody>
                    <a:bodyPr/>
                    <a:lstStyle/>
                    <a:p>
                      <a:pPr algn="ctr"/>
                      <a:r>
                        <a:rPr lang="en-US" sz="1200" dirty="0"/>
                        <a:t>0.105</a:t>
                      </a:r>
                    </a:p>
                  </a:txBody>
                  <a:tcPr anchor="ctr"/>
                </a:tc>
                <a:tc>
                  <a:txBody>
                    <a:bodyPr/>
                    <a:lstStyle/>
                    <a:p>
                      <a:pPr algn="ctr"/>
                      <a:r>
                        <a:rPr lang="en-US" sz="1200" dirty="0"/>
                        <a:t>-1.157</a:t>
                      </a:r>
                    </a:p>
                  </a:txBody>
                  <a:tcPr anchor="ctr"/>
                </a:tc>
                <a:extLst>
                  <a:ext uri="{0D108BD9-81ED-4DB2-BD59-A6C34878D82A}">
                    <a16:rowId xmlns:a16="http://schemas.microsoft.com/office/drawing/2014/main" val="3817050502"/>
                  </a:ext>
                </a:extLst>
              </a:tr>
              <a:tr h="395679">
                <a:tc>
                  <a:txBody>
                    <a:bodyPr/>
                    <a:lstStyle/>
                    <a:p>
                      <a:pPr algn="ctr"/>
                      <a:r>
                        <a:rPr lang="en-US" sz="1200" dirty="0"/>
                        <a:t>Individual 3</a:t>
                      </a:r>
                    </a:p>
                  </a:txBody>
                  <a:tcPr anchor="ctr"/>
                </a:tc>
                <a:tc>
                  <a:txBody>
                    <a:bodyPr/>
                    <a:lstStyle/>
                    <a:p>
                      <a:pPr algn="ctr"/>
                      <a:r>
                        <a:rPr lang="en-US" sz="1200" dirty="0"/>
                        <a:t>-0.181</a:t>
                      </a:r>
                    </a:p>
                  </a:txBody>
                  <a:tcPr anchor="ctr"/>
                </a:tc>
                <a:tc>
                  <a:txBody>
                    <a:bodyPr/>
                    <a:lstStyle/>
                    <a:p>
                      <a:pPr algn="ctr"/>
                      <a:r>
                        <a:rPr lang="en-US" sz="1200" dirty="0"/>
                        <a:t>0.307</a:t>
                      </a:r>
                    </a:p>
                  </a:txBody>
                  <a:tcPr anchor="ctr"/>
                </a:tc>
                <a:tc>
                  <a:txBody>
                    <a:bodyPr/>
                    <a:lstStyle/>
                    <a:p>
                      <a:pPr algn="ctr"/>
                      <a:r>
                        <a:rPr lang="en-US" sz="1200" dirty="0"/>
                        <a:t>0.236</a:t>
                      </a:r>
                    </a:p>
                  </a:txBody>
                  <a:tcPr anchor="ctr"/>
                </a:tc>
                <a:tc>
                  <a:txBody>
                    <a:bodyPr/>
                    <a:lstStyle/>
                    <a:p>
                      <a:pPr algn="ctr"/>
                      <a:r>
                        <a:rPr lang="en-US" sz="1200" dirty="0"/>
                        <a:t>-0.026</a:t>
                      </a:r>
                    </a:p>
                  </a:txBody>
                  <a:tcPr anchor="ctr"/>
                </a:tc>
                <a:tc>
                  <a:txBody>
                    <a:bodyPr/>
                    <a:lstStyle/>
                    <a:p>
                      <a:pPr algn="ctr"/>
                      <a:r>
                        <a:rPr lang="en-US" sz="1200" dirty="0"/>
                        <a:t>-0.336</a:t>
                      </a:r>
                    </a:p>
                  </a:txBody>
                  <a:tcPr anchor="ctr"/>
                </a:tc>
                <a:extLst>
                  <a:ext uri="{0D108BD9-81ED-4DB2-BD59-A6C34878D82A}">
                    <a16:rowId xmlns:a16="http://schemas.microsoft.com/office/drawing/2014/main" val="4061852596"/>
                  </a:ext>
                </a:extLst>
              </a:tr>
              <a:tr h="395679">
                <a:tc>
                  <a:txBody>
                    <a:bodyPr/>
                    <a:lstStyle/>
                    <a:p>
                      <a:pPr algn="ctr"/>
                      <a:r>
                        <a:rPr lang="en-US" sz="12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-0.026</a:t>
                      </a:r>
                    </a:p>
                  </a:txBody>
                  <a:tcPr anchor="ctr"/>
                </a:tc>
                <a:tc>
                  <a:txBody>
                    <a:bodyPr/>
                    <a:lstStyle/>
                    <a:p>
                      <a:pPr algn="ctr"/>
                      <a:r>
                        <a:rPr lang="en-US" sz="1200" dirty="0"/>
                        <a:t>0.105</a:t>
                      </a:r>
                    </a:p>
                  </a:txBody>
                  <a:tcPr anchor="ctr"/>
                </a:tc>
                <a:tc>
                  <a:txBody>
                    <a:bodyPr/>
                    <a:lstStyle/>
                    <a:p>
                      <a:pPr algn="ctr"/>
                      <a:r>
                        <a:rPr lang="en-US" sz="1200" dirty="0"/>
                        <a:t>-0.026</a:t>
                      </a:r>
                    </a:p>
                  </a:txBody>
                  <a:tcPr anchor="ctr"/>
                </a:tc>
                <a:tc>
                  <a:txBody>
                    <a:bodyPr/>
                    <a:lstStyle/>
                    <a:p>
                      <a:pPr algn="ctr"/>
                      <a:r>
                        <a:rPr lang="en-US" sz="1200" dirty="0"/>
                        <a:t>0.605</a:t>
                      </a:r>
                    </a:p>
                  </a:txBody>
                  <a:tcPr anchor="ctr"/>
                </a:tc>
                <a:tc>
                  <a:txBody>
                    <a:bodyPr/>
                    <a:lstStyle/>
                    <a:p>
                      <a:pPr algn="ctr"/>
                      <a:r>
                        <a:rPr lang="en-US" sz="1200" dirty="0"/>
                        <a:t>-0.657</a:t>
                      </a:r>
                    </a:p>
                  </a:txBody>
                  <a:tcPr anchor="ctr"/>
                </a:tc>
                <a:extLst>
                  <a:ext uri="{0D108BD9-81ED-4DB2-BD59-A6C34878D82A}">
                    <a16:rowId xmlns:a16="http://schemas.microsoft.com/office/drawing/2014/main" val="1350519049"/>
                  </a:ext>
                </a:extLst>
              </a:tr>
              <a:tr h="395679">
                <a:tc>
                  <a:txBody>
                    <a:bodyPr/>
                    <a:lstStyle/>
                    <a:p>
                      <a:pPr algn="ctr"/>
                      <a:r>
                        <a:rPr lang="en-US" sz="12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0.498</a:t>
                      </a:r>
                    </a:p>
                  </a:txBody>
                  <a:tcPr anchor="ctr"/>
                </a:tc>
                <a:tc>
                  <a:txBody>
                    <a:bodyPr/>
                    <a:lstStyle/>
                    <a:p>
                      <a:pPr algn="ctr"/>
                      <a:r>
                        <a:rPr lang="en-US" sz="1200" dirty="0"/>
                        <a:t>-1.157</a:t>
                      </a:r>
                    </a:p>
                  </a:txBody>
                  <a:tcPr anchor="ctr"/>
                </a:tc>
                <a:tc>
                  <a:txBody>
                    <a:bodyPr/>
                    <a:lstStyle/>
                    <a:p>
                      <a:pPr algn="ctr"/>
                      <a:r>
                        <a:rPr lang="en-US" sz="1200" dirty="0"/>
                        <a:t>-0.336</a:t>
                      </a:r>
                    </a:p>
                  </a:txBody>
                  <a:tcPr anchor="ctr"/>
                </a:tc>
                <a:tc>
                  <a:txBody>
                    <a:bodyPr/>
                    <a:lstStyle/>
                    <a:p>
                      <a:pPr algn="ctr"/>
                      <a:r>
                        <a:rPr lang="en-US" sz="1200" dirty="0"/>
                        <a:t>-0.657</a:t>
                      </a:r>
                    </a:p>
                  </a:txBody>
                  <a:tcPr anchor="ctr"/>
                </a:tc>
                <a:tc>
                  <a:txBody>
                    <a:bodyPr/>
                    <a:lstStyle/>
                    <a:p>
                      <a:pPr algn="ctr"/>
                      <a:r>
                        <a:rPr lang="en-US" sz="1200" dirty="0"/>
                        <a:t>1.652</a:t>
                      </a:r>
                    </a:p>
                  </a:txBody>
                  <a:tcPr anchor="ctr"/>
                </a:tc>
                <a:extLst>
                  <a:ext uri="{0D108BD9-81ED-4DB2-BD59-A6C34878D82A}">
                    <a16:rowId xmlns:a16="http://schemas.microsoft.com/office/drawing/2014/main" val="3523511550"/>
                  </a:ext>
                </a:extLst>
              </a:tr>
            </a:tbl>
          </a:graphicData>
        </a:graphic>
      </p:graphicFrame>
      <p:sp>
        <p:nvSpPr>
          <p:cNvPr id="23" name="TextBox 22">
            <a:extLst>
              <a:ext uri="{FF2B5EF4-FFF2-40B4-BE49-F238E27FC236}">
                <a16:creationId xmlns:a16="http://schemas.microsoft.com/office/drawing/2014/main" id="{CCDEE876-363E-A78B-31B4-EC0F93396428}"/>
              </a:ext>
            </a:extLst>
          </p:cNvPr>
          <p:cNvSpPr txBox="1"/>
          <p:nvPr/>
        </p:nvSpPr>
        <p:spPr>
          <a:xfrm>
            <a:off x="3018715" y="5575377"/>
            <a:ext cx="3192284" cy="369332"/>
          </a:xfrm>
          <a:prstGeom prst="rect">
            <a:avLst/>
          </a:prstGeom>
          <a:noFill/>
        </p:spPr>
        <p:txBody>
          <a:bodyPr wrap="none" rtlCol="0">
            <a:spAutoFit/>
          </a:bodyPr>
          <a:lstStyle/>
          <a:p>
            <a:r>
              <a:rPr lang="en-US" b="1" dirty="0"/>
              <a:t>Genetic Relationship Matrix (G)</a:t>
            </a:r>
          </a:p>
        </p:txBody>
      </p:sp>
      <p:sp>
        <p:nvSpPr>
          <p:cNvPr id="6" name="Rounded Rectangle 5">
            <a:extLst>
              <a:ext uri="{FF2B5EF4-FFF2-40B4-BE49-F238E27FC236}">
                <a16:creationId xmlns:a16="http://schemas.microsoft.com/office/drawing/2014/main" id="{27578F8D-A2C1-DABE-AAD7-D1F326BC5EB9}"/>
              </a:ext>
            </a:extLst>
          </p:cNvPr>
          <p:cNvSpPr/>
          <p:nvPr/>
        </p:nvSpPr>
        <p:spPr>
          <a:xfrm>
            <a:off x="1000316" y="6559662"/>
            <a:ext cx="1086395" cy="696635"/>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16D2258-9373-7D76-EF9F-C9CEE77F9932}"/>
                  </a:ext>
                </a:extLst>
              </p:cNvPr>
              <p:cNvSpPr txBox="1"/>
              <p:nvPr/>
            </p:nvSpPr>
            <p:spPr>
              <a:xfrm>
                <a:off x="963775" y="6584751"/>
                <a:ext cx="1122936" cy="646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𝑮</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a:latin typeface="Cambria Math" panose="02040503050406030204" pitchFamily="18" charset="0"/>
                                </a:rPr>
                                <m:t>𝑿</m:t>
                              </m:r>
                              <m:r>
                                <a:rPr lang="en-US" b="1" i="1" smtClean="0">
                                  <a:latin typeface="Cambria Math" panose="02040503050406030204" pitchFamily="18" charset="0"/>
                                </a:rPr>
                                <m:t>𝑿</m:t>
                              </m:r>
                            </m:e>
                            <m:sup>
                              <m:r>
                                <a:rPr lang="en-US" b="1" i="1" smtClean="0">
                                  <a:latin typeface="Cambria Math" panose="02040503050406030204" pitchFamily="18" charset="0"/>
                                </a:rPr>
                                <m:t>𝑻</m:t>
                              </m:r>
                            </m:sup>
                          </m:sSup>
                        </m:num>
                        <m:den>
                          <m:r>
                            <a:rPr lang="en-US" b="1" i="1" smtClean="0">
                              <a:latin typeface="Cambria Math" panose="02040503050406030204" pitchFamily="18" charset="0"/>
                            </a:rPr>
                            <m:t>𝑴</m:t>
                          </m:r>
                        </m:den>
                      </m:f>
                    </m:oMath>
                  </m:oMathPara>
                </a14:m>
                <a:endParaRPr lang="en-US" b="1" dirty="0"/>
              </a:p>
            </p:txBody>
          </p:sp>
        </mc:Choice>
        <mc:Fallback xmlns="">
          <p:sp>
            <p:nvSpPr>
              <p:cNvPr id="10" name="TextBox 9">
                <a:extLst>
                  <a:ext uri="{FF2B5EF4-FFF2-40B4-BE49-F238E27FC236}">
                    <a16:creationId xmlns:a16="http://schemas.microsoft.com/office/drawing/2014/main" id="{116D2258-9373-7D76-EF9F-C9CEE77F9932}"/>
                  </a:ext>
                </a:extLst>
              </p:cNvPr>
              <p:cNvSpPr txBox="1">
                <a:spLocks noRot="1" noChangeAspect="1" noMove="1" noResize="1" noEditPoints="1" noAdjustHandles="1" noChangeArrowheads="1" noChangeShapeType="1" noTextEdit="1"/>
              </p:cNvSpPr>
              <p:nvPr/>
            </p:nvSpPr>
            <p:spPr>
              <a:xfrm>
                <a:off x="963775" y="6584751"/>
                <a:ext cx="1122936" cy="646459"/>
              </a:xfrm>
              <a:prstGeom prst="rect">
                <a:avLst/>
              </a:prstGeom>
              <a:blipFill>
                <a:blip r:embed="rId12"/>
                <a:stretch>
                  <a:fillRect b="-5769"/>
                </a:stretch>
              </a:blipFill>
            </p:spPr>
            <p:txBody>
              <a:bodyPr/>
              <a:lstStyle/>
              <a:p>
                <a:r>
                  <a:rPr lang="en-US">
                    <a:noFill/>
                  </a:rPr>
                  <a:t> </a:t>
                </a:r>
              </a:p>
            </p:txBody>
          </p:sp>
        </mc:Fallback>
      </mc:AlternateContent>
    </p:spTree>
    <p:extLst>
      <p:ext uri="{BB962C8B-B14F-4D97-AF65-F5344CB8AC3E}">
        <p14:creationId xmlns:p14="http://schemas.microsoft.com/office/powerpoint/2010/main" val="171717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46CF7A03-4C92-B025-75B5-613B0054C4B2}"/>
              </a:ext>
            </a:extLst>
          </p:cNvPr>
          <p:cNvSpPr/>
          <p:nvPr/>
        </p:nvSpPr>
        <p:spPr>
          <a:xfrm>
            <a:off x="4718457" y="788653"/>
            <a:ext cx="4023091" cy="31305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47F16303-8982-EE8C-7D78-1466CBC5E774}"/>
              </a:ext>
            </a:extLst>
          </p:cNvPr>
          <p:cNvSpPr/>
          <p:nvPr/>
        </p:nvSpPr>
        <p:spPr>
          <a:xfrm>
            <a:off x="402452" y="4527359"/>
            <a:ext cx="8339098" cy="38279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91542E76-FFF2-AB24-44A9-EBB13578D4C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Single Marker Linear Regression and OLS</a:t>
            </a:r>
          </a:p>
        </p:txBody>
      </p:sp>
      <p:sp>
        <p:nvSpPr>
          <p:cNvPr id="9" name="Rounded Rectangle 8">
            <a:extLst>
              <a:ext uri="{FF2B5EF4-FFF2-40B4-BE49-F238E27FC236}">
                <a16:creationId xmlns:a16="http://schemas.microsoft.com/office/drawing/2014/main" id="{D1945AAA-5D87-E427-4324-CFFB0AD01246}"/>
              </a:ext>
            </a:extLst>
          </p:cNvPr>
          <p:cNvSpPr/>
          <p:nvPr/>
        </p:nvSpPr>
        <p:spPr>
          <a:xfrm>
            <a:off x="402451" y="788653"/>
            <a:ext cx="3952680" cy="332421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ECA50362-9EF5-38FE-E9FF-A24FC49BF568}"/>
              </a:ext>
            </a:extLst>
          </p:cNvPr>
          <p:cNvSpPr txBox="1"/>
          <p:nvPr/>
        </p:nvSpPr>
        <p:spPr>
          <a:xfrm>
            <a:off x="168197" y="859454"/>
            <a:ext cx="4475988" cy="369332"/>
          </a:xfrm>
          <a:prstGeom prst="rect">
            <a:avLst/>
          </a:prstGeom>
          <a:noFill/>
        </p:spPr>
        <p:txBody>
          <a:bodyPr wrap="square" rtlCol="0" anchor="ctr">
            <a:spAutoFit/>
          </a:bodyPr>
          <a:lstStyle/>
          <a:p>
            <a:pPr algn="ctr"/>
            <a:r>
              <a:rPr lang="en-US" b="1" dirty="0"/>
              <a:t>Single Variant Regression</a:t>
            </a:r>
          </a:p>
        </p:txBody>
      </p:sp>
      <p:sp>
        <p:nvSpPr>
          <p:cNvPr id="18" name="Rounded Rectangle 17">
            <a:extLst>
              <a:ext uri="{FF2B5EF4-FFF2-40B4-BE49-F238E27FC236}">
                <a16:creationId xmlns:a16="http://schemas.microsoft.com/office/drawing/2014/main" id="{1E309D4E-789B-D918-E065-B551B2B34C48}"/>
              </a:ext>
            </a:extLst>
          </p:cNvPr>
          <p:cNvSpPr/>
          <p:nvPr/>
        </p:nvSpPr>
        <p:spPr>
          <a:xfrm>
            <a:off x="1024117" y="1395303"/>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BB31A0D-5C03-B87F-145E-6D738D9AC999}"/>
              </a:ext>
            </a:extLst>
          </p:cNvPr>
          <p:cNvSpPr txBox="1"/>
          <p:nvPr/>
        </p:nvSpPr>
        <p:spPr>
          <a:xfrm>
            <a:off x="1463867" y="2138997"/>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4CD0D2A1-9F83-C196-6174-A667D52F2C73}"/>
              </a:ext>
            </a:extLst>
          </p:cNvPr>
          <p:cNvSpPr/>
          <p:nvPr/>
        </p:nvSpPr>
        <p:spPr>
          <a:xfrm>
            <a:off x="1973352" y="1395303"/>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E8130970-1FF4-5E40-9281-96412FDE2B2B}"/>
                  </a:ext>
                </a:extLst>
              </p:cNvPr>
              <p:cNvSpPr/>
              <p:nvPr/>
            </p:nvSpPr>
            <p:spPr>
              <a:xfrm>
                <a:off x="3530561" y="1394656"/>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21" name="Rounded Rectangle 20">
                <a:extLst>
                  <a:ext uri="{FF2B5EF4-FFF2-40B4-BE49-F238E27FC236}">
                    <a16:creationId xmlns:a16="http://schemas.microsoft.com/office/drawing/2014/main" id="{E8130970-1FF4-5E40-9281-96412FDE2B2B}"/>
                  </a:ext>
                </a:extLst>
              </p:cNvPr>
              <p:cNvSpPr>
                <a:spLocks noRot="1" noChangeAspect="1" noMove="1" noResize="1" noEditPoints="1" noAdjustHandles="1" noChangeArrowheads="1" noChangeShapeType="1" noTextEdit="1"/>
              </p:cNvSpPr>
              <p:nvPr/>
            </p:nvSpPr>
            <p:spPr>
              <a:xfrm>
                <a:off x="3530561" y="1394656"/>
                <a:ext cx="286187" cy="1856721"/>
              </a:xfrm>
              <a:prstGeom prst="roundRect">
                <a:avLst/>
              </a:prstGeom>
              <a:blipFill>
                <a:blip r:embed="rId2"/>
                <a:stretch>
                  <a:fillRect/>
                </a:stretch>
              </a:blipFill>
              <a:ln>
                <a:solidFill>
                  <a:schemeClr val="bg1">
                    <a:lumMod val="65000"/>
                  </a:schemeClr>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id="{927903E3-F464-04DF-A692-078C4085A8BE}"/>
              </a:ext>
            </a:extLst>
          </p:cNvPr>
          <p:cNvSpPr txBox="1"/>
          <p:nvPr/>
        </p:nvSpPr>
        <p:spPr>
          <a:xfrm>
            <a:off x="3134556" y="213899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B1157A8-9D2D-3C91-724A-4CDA38177C10}"/>
                  </a:ext>
                </a:extLst>
              </p:cNvPr>
              <p:cNvSpPr txBox="1"/>
              <p:nvPr/>
            </p:nvSpPr>
            <p:spPr>
              <a:xfrm>
                <a:off x="1013428" y="3362220"/>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B1157A8-9D2D-3C91-724A-4CDA38177C10}"/>
                  </a:ext>
                </a:extLst>
              </p:cNvPr>
              <p:cNvSpPr txBox="1">
                <a:spLocks noRot="1" noChangeAspect="1" noMove="1" noResize="1" noEditPoints="1" noAdjustHandles="1" noChangeArrowheads="1" noChangeShapeType="1" noTextEdit="1"/>
              </p:cNvSpPr>
              <p:nvPr/>
            </p:nvSpPr>
            <p:spPr>
              <a:xfrm>
                <a:off x="1013428" y="3362220"/>
                <a:ext cx="450439"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E7B27FA-5C6E-0D10-5436-2152EBCC6E13}"/>
                  </a:ext>
                </a:extLst>
              </p:cNvPr>
              <p:cNvSpPr txBox="1"/>
              <p:nvPr/>
            </p:nvSpPr>
            <p:spPr>
              <a:xfrm>
                <a:off x="1660881"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DE7B27FA-5C6E-0D10-5436-2152EBCC6E13}"/>
                  </a:ext>
                </a:extLst>
              </p:cNvPr>
              <p:cNvSpPr txBox="1">
                <a:spLocks noRot="1" noChangeAspect="1" noMove="1" noResize="1" noEditPoints="1" noAdjustHandles="1" noChangeArrowheads="1" noChangeShapeType="1" noTextEdit="1"/>
              </p:cNvSpPr>
              <p:nvPr/>
            </p:nvSpPr>
            <p:spPr>
              <a:xfrm>
                <a:off x="1660881" y="3362220"/>
                <a:ext cx="745310" cy="400110"/>
              </a:xfrm>
              <a:prstGeom prst="rect">
                <a:avLst/>
              </a:prstGeom>
              <a:blipFill>
                <a:blip r:embed="rId4"/>
                <a:stretch>
                  <a:fillRect b="-6061"/>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4AF686E6-BC57-0CA3-4CB5-09D65579E03E}"/>
              </a:ext>
            </a:extLst>
          </p:cNvPr>
          <p:cNvSpPr txBox="1"/>
          <p:nvPr/>
        </p:nvSpPr>
        <p:spPr>
          <a:xfrm>
            <a:off x="2299622" y="3365184"/>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73A43FF-E2AB-654B-BBE1-70D1FE8878FF}"/>
                  </a:ext>
                </a:extLst>
              </p:cNvPr>
              <p:cNvSpPr txBox="1"/>
              <p:nvPr/>
            </p:nvSpPr>
            <p:spPr>
              <a:xfrm>
                <a:off x="3354459"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173A43FF-E2AB-654B-BBE1-70D1FE8878FF}"/>
                  </a:ext>
                </a:extLst>
              </p:cNvPr>
              <p:cNvSpPr txBox="1">
                <a:spLocks noRot="1" noChangeAspect="1" noMove="1" noResize="1" noEditPoints="1" noAdjustHandles="1" noChangeArrowheads="1" noChangeShapeType="1" noTextEdit="1"/>
              </p:cNvSpPr>
              <p:nvPr/>
            </p:nvSpPr>
            <p:spPr>
              <a:xfrm>
                <a:off x="3354459" y="3362220"/>
                <a:ext cx="745310" cy="400110"/>
              </a:xfrm>
              <a:prstGeom prst="rect">
                <a:avLst/>
              </a:prstGeom>
              <a:blipFill>
                <a:blip r:embed="rId5"/>
                <a:stretch>
                  <a:fillRect b="-6061"/>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34DA3C6F-D385-C4E4-2D2C-C2D803B5999B}"/>
              </a:ext>
            </a:extLst>
          </p:cNvPr>
          <p:cNvGrpSpPr/>
          <p:nvPr/>
        </p:nvGrpSpPr>
        <p:grpSpPr>
          <a:xfrm>
            <a:off x="2578271" y="2138995"/>
            <a:ext cx="490169" cy="379843"/>
            <a:chOff x="4744080" y="2138995"/>
            <a:chExt cx="490169" cy="379843"/>
          </a:xfrm>
        </p:grpSpPr>
        <p:sp>
          <p:nvSpPr>
            <p:cNvPr id="22" name="Rounded Rectangle 21">
              <a:extLst>
                <a:ext uri="{FF2B5EF4-FFF2-40B4-BE49-F238E27FC236}">
                  <a16:creationId xmlns:a16="http://schemas.microsoft.com/office/drawing/2014/main" id="{83C03071-FE89-D5D0-B1E5-69CB762979E9}"/>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2AB21CB-3C0B-0C46-E8FE-4FA81DB9261C}"/>
                    </a:ext>
                  </a:extLst>
                </p:cNvPr>
                <p:cNvSpPr txBox="1"/>
                <p:nvPr/>
              </p:nvSpPr>
              <p:spPr>
                <a:xfrm>
                  <a:off x="4744080" y="2138995"/>
                  <a:ext cx="490169"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𝛽</m:t>
                        </m:r>
                      </m:oMath>
                    </m:oMathPara>
                  </a14:m>
                  <a:endParaRPr lang="en-US" dirty="0"/>
                </a:p>
              </p:txBody>
            </p:sp>
          </mc:Choice>
          <mc:Fallback xmlns="">
            <p:sp>
              <p:nvSpPr>
                <p:cNvPr id="30" name="TextBox 29">
                  <a:extLst>
                    <a:ext uri="{FF2B5EF4-FFF2-40B4-BE49-F238E27FC236}">
                      <a16:creationId xmlns:a16="http://schemas.microsoft.com/office/drawing/2014/main" id="{12AB21CB-3C0B-0C46-E8FE-4FA81DB9261C}"/>
                    </a:ext>
                  </a:extLst>
                </p:cNvPr>
                <p:cNvSpPr txBox="1">
                  <a:spLocks noRot="1" noChangeAspect="1" noMove="1" noResize="1" noEditPoints="1" noAdjustHandles="1" noChangeArrowheads="1" noChangeShapeType="1" noTextEdit="1"/>
                </p:cNvSpPr>
                <p:nvPr/>
              </p:nvSpPr>
              <p:spPr>
                <a:xfrm>
                  <a:off x="4744080" y="2138995"/>
                  <a:ext cx="490169" cy="379843"/>
                </a:xfrm>
                <a:prstGeom prst="rect">
                  <a:avLst/>
                </a:prstGeom>
                <a:blipFill>
                  <a:blip r:embed="rId6"/>
                  <a:stretch>
                    <a:fillRect b="-967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EDF5CCD-C126-FF1D-CD9C-68EA0430E0BB}"/>
                  </a:ext>
                </a:extLst>
              </p:cNvPr>
              <p:cNvSpPr txBox="1"/>
              <p:nvPr/>
            </p:nvSpPr>
            <p:spPr>
              <a:xfrm>
                <a:off x="1688089" y="2127193"/>
                <a:ext cx="893237"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oMath>
                  </m:oMathPara>
                </a14:m>
                <a:endParaRPr lang="en-US" dirty="0"/>
              </a:p>
            </p:txBody>
          </p:sp>
        </mc:Choice>
        <mc:Fallback xmlns="">
          <p:sp>
            <p:nvSpPr>
              <p:cNvPr id="32" name="TextBox 31">
                <a:extLst>
                  <a:ext uri="{FF2B5EF4-FFF2-40B4-BE49-F238E27FC236}">
                    <a16:creationId xmlns:a16="http://schemas.microsoft.com/office/drawing/2014/main" id="{8EDF5CCD-C126-FF1D-CD9C-68EA0430E0BB}"/>
                  </a:ext>
                </a:extLst>
              </p:cNvPr>
              <p:cNvSpPr txBox="1">
                <a:spLocks noRot="1" noChangeAspect="1" noMove="1" noResize="1" noEditPoints="1" noAdjustHandles="1" noChangeArrowheads="1" noChangeShapeType="1" noTextEdit="1"/>
              </p:cNvSpPr>
              <p:nvPr/>
            </p:nvSpPr>
            <p:spPr>
              <a:xfrm>
                <a:off x="1688089" y="2127193"/>
                <a:ext cx="893237" cy="391646"/>
              </a:xfrm>
              <a:prstGeom prst="rect">
                <a:avLst/>
              </a:prstGeom>
              <a:blipFill>
                <a:blip r:embed="rId7"/>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F777E7A-A44A-7EAB-5480-CD35E22EB1DB}"/>
                  </a:ext>
                </a:extLst>
              </p:cNvPr>
              <p:cNvSpPr txBox="1"/>
              <p:nvPr/>
            </p:nvSpPr>
            <p:spPr>
              <a:xfrm>
                <a:off x="886264" y="2151106"/>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2F777E7A-A44A-7EAB-5480-CD35E22EB1DB}"/>
                  </a:ext>
                </a:extLst>
              </p:cNvPr>
              <p:cNvSpPr txBox="1">
                <a:spLocks noRot="1" noChangeAspect="1" noMove="1" noResize="1" noEditPoints="1" noAdjustHandles="1" noChangeArrowheads="1" noChangeShapeType="1" noTextEdit="1"/>
              </p:cNvSpPr>
              <p:nvPr/>
            </p:nvSpPr>
            <p:spPr>
              <a:xfrm>
                <a:off x="886264" y="2151106"/>
                <a:ext cx="592422" cy="369332"/>
              </a:xfrm>
              <a:prstGeom prst="rect">
                <a:avLst/>
              </a:prstGeom>
              <a:blipFill>
                <a:blip r:embed="rId8"/>
                <a:stretch>
                  <a:fillRect/>
                </a:stretch>
              </a:blipFill>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4D5B4E45-F2B3-0AF2-5450-32868A61C664}"/>
              </a:ext>
            </a:extLst>
          </p:cNvPr>
          <p:cNvGrpSpPr/>
          <p:nvPr/>
        </p:nvGrpSpPr>
        <p:grpSpPr>
          <a:xfrm>
            <a:off x="4860474" y="2247815"/>
            <a:ext cx="490169" cy="384336"/>
            <a:chOff x="4744080" y="2138995"/>
            <a:chExt cx="490169" cy="384336"/>
          </a:xfrm>
        </p:grpSpPr>
        <p:sp>
          <p:nvSpPr>
            <p:cNvPr id="39" name="Rounded Rectangle 38">
              <a:extLst>
                <a:ext uri="{FF2B5EF4-FFF2-40B4-BE49-F238E27FC236}">
                  <a16:creationId xmlns:a16="http://schemas.microsoft.com/office/drawing/2014/main" id="{EE7BE836-0A13-7E67-0C5D-5007DB723653}"/>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2594E4-BA98-059A-ABD1-EF7F1A418F54}"/>
                    </a:ext>
                  </a:extLst>
                </p:cNvPr>
                <p:cNvSpPr txBox="1"/>
                <p:nvPr/>
              </p:nvSpPr>
              <p:spPr>
                <a:xfrm>
                  <a:off x="4744080" y="2138995"/>
                  <a:ext cx="490169" cy="3843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ea typeface="Cambria Math" panose="02040503050406030204" pitchFamily="18" charset="0"/>
                              </a:rPr>
                            </m:ctrlPr>
                          </m:accPr>
                          <m:e>
                            <m:r>
                              <a:rPr lang="en-US" sz="1800" b="0" i="1" smtClean="0">
                                <a:latin typeface="Cambria Math" panose="02040503050406030204" pitchFamily="18" charset="0"/>
                                <a:ea typeface="Cambria Math" panose="02040503050406030204" pitchFamily="18" charset="0"/>
                              </a:rPr>
                              <m:t>𝛽</m:t>
                            </m:r>
                          </m:e>
                        </m:acc>
                      </m:oMath>
                    </m:oMathPara>
                  </a14:m>
                  <a:endParaRPr lang="en-US" dirty="0"/>
                </a:p>
              </p:txBody>
            </p:sp>
          </mc:Choice>
          <mc:Fallback xmlns="">
            <p:sp>
              <p:nvSpPr>
                <p:cNvPr id="40" name="TextBox 39">
                  <a:extLst>
                    <a:ext uri="{FF2B5EF4-FFF2-40B4-BE49-F238E27FC236}">
                      <a16:creationId xmlns:a16="http://schemas.microsoft.com/office/drawing/2014/main" id="{DF2594E4-BA98-059A-ABD1-EF7F1A418F54}"/>
                    </a:ext>
                  </a:extLst>
                </p:cNvPr>
                <p:cNvSpPr txBox="1">
                  <a:spLocks noRot="1" noChangeAspect="1" noMove="1" noResize="1" noEditPoints="1" noAdjustHandles="1" noChangeArrowheads="1" noChangeShapeType="1" noTextEdit="1"/>
                </p:cNvSpPr>
                <p:nvPr/>
              </p:nvSpPr>
              <p:spPr>
                <a:xfrm>
                  <a:off x="4744080" y="2138995"/>
                  <a:ext cx="490169" cy="384336"/>
                </a:xfrm>
                <a:prstGeom prst="rect">
                  <a:avLst/>
                </a:prstGeom>
                <a:blipFill>
                  <a:blip r:embed="rId9"/>
                  <a:stretch>
                    <a:fillRect t="-6452" b="-12903"/>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D565D144-90B5-6594-A8F6-09D7091BA7EF}"/>
              </a:ext>
            </a:extLst>
          </p:cNvPr>
          <p:cNvSpPr txBox="1"/>
          <p:nvPr/>
        </p:nvSpPr>
        <p:spPr>
          <a:xfrm>
            <a:off x="5207578" y="2258326"/>
            <a:ext cx="300082" cy="369332"/>
          </a:xfrm>
          <a:prstGeom prst="rect">
            <a:avLst/>
          </a:prstGeom>
          <a:noFill/>
        </p:spPr>
        <p:txBody>
          <a:bodyPr wrap="none" rtlCol="0">
            <a:spAutoFit/>
          </a:bodyPr>
          <a:lstStyle/>
          <a:p>
            <a:r>
              <a:rPr lang="en-US" dirty="0"/>
              <a:t>=</a:t>
            </a:r>
          </a:p>
        </p:txBody>
      </p:sp>
      <p:sp>
        <p:nvSpPr>
          <p:cNvPr id="42" name="Rounded Rectangle 41">
            <a:extLst>
              <a:ext uri="{FF2B5EF4-FFF2-40B4-BE49-F238E27FC236}">
                <a16:creationId xmlns:a16="http://schemas.microsoft.com/office/drawing/2014/main" id="{F4C36C40-50E4-F125-725D-E9D78F92B394}"/>
              </a:ext>
            </a:extLst>
          </p:cNvPr>
          <p:cNvSpPr/>
          <p:nvPr/>
        </p:nvSpPr>
        <p:spPr>
          <a:xfrm rot="5400000">
            <a:off x="6953988" y="1520300"/>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BA5DE1E-8E53-D3E9-734A-D9BA92A98352}"/>
                  </a:ext>
                </a:extLst>
              </p:cNvPr>
              <p:cNvSpPr txBox="1"/>
              <p:nvPr/>
            </p:nvSpPr>
            <p:spPr>
              <a:xfrm>
                <a:off x="6546253" y="2238899"/>
                <a:ext cx="1037968" cy="4298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𝑗</m:t>
                          </m:r>
                        </m:sub>
                        <m:sup>
                          <m:r>
                            <a:rPr lang="en-US" b="0" i="1" smtClean="0">
                              <a:latin typeface="Cambria Math" panose="02040503050406030204" pitchFamily="18" charset="0"/>
                            </a:rPr>
                            <m:t>𝑇</m:t>
                          </m:r>
                        </m:sup>
                      </m:sSubSup>
                    </m:oMath>
                  </m:oMathPara>
                </a14:m>
                <a:endParaRPr lang="en-US" dirty="0"/>
              </a:p>
            </p:txBody>
          </p:sp>
        </mc:Choice>
        <mc:Fallback xmlns="">
          <p:sp>
            <p:nvSpPr>
              <p:cNvPr id="46" name="TextBox 45">
                <a:extLst>
                  <a:ext uri="{FF2B5EF4-FFF2-40B4-BE49-F238E27FC236}">
                    <a16:creationId xmlns:a16="http://schemas.microsoft.com/office/drawing/2014/main" id="{0BA5DE1E-8E53-D3E9-734A-D9BA92A98352}"/>
                  </a:ext>
                </a:extLst>
              </p:cNvPr>
              <p:cNvSpPr txBox="1">
                <a:spLocks noRot="1" noChangeAspect="1" noMove="1" noResize="1" noEditPoints="1" noAdjustHandles="1" noChangeArrowheads="1" noChangeShapeType="1" noTextEdit="1"/>
              </p:cNvSpPr>
              <p:nvPr/>
            </p:nvSpPr>
            <p:spPr>
              <a:xfrm>
                <a:off x="6546253" y="2238899"/>
                <a:ext cx="1037968" cy="429852"/>
              </a:xfrm>
              <a:prstGeom prst="rect">
                <a:avLst/>
              </a:prstGeom>
              <a:blipFill>
                <a:blip r:embed="rId10"/>
                <a:stretch>
                  <a:fillRect/>
                </a:stretch>
              </a:blipFill>
            </p:spPr>
            <p:txBody>
              <a:bodyPr/>
              <a:lstStyle/>
              <a:p>
                <a:r>
                  <a:rPr lang="en-US">
                    <a:noFill/>
                  </a:rPr>
                  <a:t> </a:t>
                </a:r>
              </a:p>
            </p:txBody>
          </p:sp>
        </mc:Fallback>
      </mc:AlternateContent>
      <p:sp>
        <p:nvSpPr>
          <p:cNvPr id="48" name="Rounded Rectangle 47">
            <a:extLst>
              <a:ext uri="{FF2B5EF4-FFF2-40B4-BE49-F238E27FC236}">
                <a16:creationId xmlns:a16="http://schemas.microsoft.com/office/drawing/2014/main" id="{01D459BA-D79E-B149-FD9C-019F5A30863A}"/>
              </a:ext>
            </a:extLst>
          </p:cNvPr>
          <p:cNvSpPr/>
          <p:nvPr/>
        </p:nvSpPr>
        <p:spPr>
          <a:xfrm>
            <a:off x="5494512" y="2247815"/>
            <a:ext cx="422769" cy="384336"/>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545DBEE-E2E9-9DF3-213C-EE74376AE7E6}"/>
                  </a:ext>
                </a:extLst>
              </p:cNvPr>
              <p:cNvSpPr txBox="1"/>
              <p:nvPr/>
            </p:nvSpPr>
            <p:spPr>
              <a:xfrm>
                <a:off x="5359709" y="2303652"/>
                <a:ext cx="799713" cy="2811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050" i="1">
                              <a:latin typeface="Cambria Math" panose="02040503050406030204" pitchFamily="18" charset="0"/>
                            </a:rPr>
                          </m:ctrlPr>
                        </m:sSupPr>
                        <m:e>
                          <m:r>
                            <a:rPr lang="en-US" sz="1050" i="1">
                              <a:latin typeface="Cambria Math" panose="02040503050406030204" pitchFamily="18" charset="0"/>
                            </a:rPr>
                            <m:t>(</m:t>
                          </m:r>
                          <m:sSubSup>
                            <m:sSubSupPr>
                              <m:ctrlPr>
                                <a:rPr lang="en-US" sz="1050" i="1">
                                  <a:latin typeface="Cambria Math" panose="02040503050406030204" pitchFamily="18" charset="0"/>
                                </a:rPr>
                              </m:ctrlPr>
                            </m:sSubSupPr>
                            <m:e>
                              <m:r>
                                <a:rPr lang="en-US" sz="1050" i="1">
                                  <a:latin typeface="Cambria Math" panose="02040503050406030204" pitchFamily="18" charset="0"/>
                                </a:rPr>
                                <m:t>𝑋</m:t>
                              </m:r>
                            </m:e>
                            <m:sub>
                              <m:r>
                                <a:rPr lang="en-US" sz="1050" i="1">
                                  <a:latin typeface="Cambria Math" panose="02040503050406030204" pitchFamily="18" charset="0"/>
                                </a:rPr>
                                <m:t>𝑗</m:t>
                              </m:r>
                            </m:sub>
                            <m:sup>
                              <m:r>
                                <a:rPr lang="en-US" sz="1050" i="1">
                                  <a:latin typeface="Cambria Math" panose="02040503050406030204" pitchFamily="18" charset="0"/>
                                </a:rPr>
                                <m:t>𝑇</m:t>
                              </m:r>
                            </m:sup>
                          </m:sSubSup>
                          <m:sSub>
                            <m:sSubPr>
                              <m:ctrlPr>
                                <a:rPr lang="en-US" sz="1050" i="1">
                                  <a:latin typeface="Cambria Math" panose="02040503050406030204" pitchFamily="18" charset="0"/>
                                </a:rPr>
                              </m:ctrlPr>
                            </m:sSubPr>
                            <m:e>
                              <m:r>
                                <a:rPr lang="en-US" sz="1050" i="1">
                                  <a:latin typeface="Cambria Math" panose="02040503050406030204" pitchFamily="18" charset="0"/>
                                </a:rPr>
                                <m:t>𝑋</m:t>
                              </m:r>
                            </m:e>
                            <m:sub>
                              <m:r>
                                <a:rPr lang="en-US" sz="1050" i="1">
                                  <a:latin typeface="Cambria Math" panose="02040503050406030204" pitchFamily="18" charset="0"/>
                                </a:rPr>
                                <m:t>𝑗</m:t>
                              </m:r>
                            </m:sub>
                          </m:sSub>
                          <m:r>
                            <a:rPr lang="en-US" sz="1050" i="1">
                              <a:latin typeface="Cambria Math" panose="02040503050406030204" pitchFamily="18" charset="0"/>
                            </a:rPr>
                            <m:t>)</m:t>
                          </m:r>
                        </m:e>
                        <m:sup>
                          <m:r>
                            <a:rPr lang="en-US" sz="1050" i="1">
                              <a:latin typeface="Cambria Math" panose="02040503050406030204" pitchFamily="18" charset="0"/>
                            </a:rPr>
                            <m:t>−1</m:t>
                          </m:r>
                        </m:sup>
                      </m:sSup>
                    </m:oMath>
                  </m:oMathPara>
                </a14:m>
                <a:endParaRPr lang="en-US" sz="1050" dirty="0"/>
              </a:p>
            </p:txBody>
          </p:sp>
        </mc:Choice>
        <mc:Fallback xmlns="">
          <p:sp>
            <p:nvSpPr>
              <p:cNvPr id="49" name="TextBox 48">
                <a:extLst>
                  <a:ext uri="{FF2B5EF4-FFF2-40B4-BE49-F238E27FC236}">
                    <a16:creationId xmlns:a16="http://schemas.microsoft.com/office/drawing/2014/main" id="{7545DBEE-E2E9-9DF3-213C-EE74376AE7E6}"/>
                  </a:ext>
                </a:extLst>
              </p:cNvPr>
              <p:cNvSpPr txBox="1">
                <a:spLocks noRot="1" noChangeAspect="1" noMove="1" noResize="1" noEditPoints="1" noAdjustHandles="1" noChangeArrowheads="1" noChangeShapeType="1" noTextEdit="1"/>
              </p:cNvSpPr>
              <p:nvPr/>
            </p:nvSpPr>
            <p:spPr>
              <a:xfrm>
                <a:off x="5359709" y="2303652"/>
                <a:ext cx="799713" cy="281103"/>
              </a:xfrm>
              <a:prstGeom prst="rect">
                <a:avLst/>
              </a:prstGeom>
              <a:blipFill>
                <a:blip r:embed="rId11"/>
                <a:stretch>
                  <a:fillRect b="-4348"/>
                </a:stretch>
              </a:blipFill>
              <a:ln>
                <a:noFill/>
              </a:ln>
            </p:spPr>
            <p:txBody>
              <a:bodyPr/>
              <a:lstStyle/>
              <a:p>
                <a:r>
                  <a:rPr lang="en-US">
                    <a:noFill/>
                  </a:rPr>
                  <a:t> </a:t>
                </a:r>
              </a:p>
            </p:txBody>
          </p:sp>
        </mc:Fallback>
      </mc:AlternateContent>
      <p:sp>
        <p:nvSpPr>
          <p:cNvPr id="50" name="Rounded Rectangle 49">
            <a:extLst>
              <a:ext uri="{FF2B5EF4-FFF2-40B4-BE49-F238E27FC236}">
                <a16:creationId xmlns:a16="http://schemas.microsoft.com/office/drawing/2014/main" id="{FAEAB6E5-4B48-C327-ED09-6DD490A7B64F}"/>
              </a:ext>
            </a:extLst>
          </p:cNvPr>
          <p:cNvSpPr/>
          <p:nvPr/>
        </p:nvSpPr>
        <p:spPr>
          <a:xfrm>
            <a:off x="8243622" y="150482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EF75A7A-5FA3-4B68-AFD4-1A4DACD71B9C}"/>
                  </a:ext>
                </a:extLst>
              </p:cNvPr>
              <p:cNvSpPr txBox="1"/>
              <p:nvPr/>
            </p:nvSpPr>
            <p:spPr>
              <a:xfrm>
                <a:off x="8105769" y="226062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51" name="TextBox 50">
                <a:extLst>
                  <a:ext uri="{FF2B5EF4-FFF2-40B4-BE49-F238E27FC236}">
                    <a16:creationId xmlns:a16="http://schemas.microsoft.com/office/drawing/2014/main" id="{EEF75A7A-5FA3-4B68-AFD4-1A4DACD71B9C}"/>
                  </a:ext>
                </a:extLst>
              </p:cNvPr>
              <p:cNvSpPr txBox="1">
                <a:spLocks noRot="1" noChangeAspect="1" noMove="1" noResize="1" noEditPoints="1" noAdjustHandles="1" noChangeArrowheads="1" noChangeShapeType="1" noTextEdit="1"/>
              </p:cNvSpPr>
              <p:nvPr/>
            </p:nvSpPr>
            <p:spPr>
              <a:xfrm>
                <a:off x="8105769" y="2260629"/>
                <a:ext cx="59242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AFF3014-2A76-4374-7456-B8088FD91C93}"/>
                  </a:ext>
                </a:extLst>
              </p:cNvPr>
              <p:cNvSpPr txBox="1"/>
              <p:nvPr/>
            </p:nvSpPr>
            <p:spPr>
              <a:xfrm>
                <a:off x="5428222" y="1447502"/>
                <a:ext cx="2314673" cy="4222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𝑂𝐿𝑆</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b="0" i="1" smtClean="0">
                              <a:latin typeface="Cambria Math" panose="02040503050406030204" pitchFamily="18" charset="0"/>
                            </a:rPr>
                            <m:t>)</m:t>
                          </m:r>
                        </m:e>
                        <m:sup>
                          <m:r>
                            <a:rPr lang="en-US" b="0" i="1" smtClean="0">
                              <a:latin typeface="Cambria Math" panose="02040503050406030204" pitchFamily="18" charset="0"/>
                            </a:rPr>
                            <m:t>−1</m:t>
                          </m:r>
                        </m:sup>
                      </m:sSup>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r>
                        <a:rPr lang="en-US" b="0" i="1" smtClean="0">
                          <a:latin typeface="Cambria Math" panose="02040503050406030204" pitchFamily="18" charset="0"/>
                        </a:rPr>
                        <m:t>𝑌</m:t>
                      </m:r>
                    </m:oMath>
                  </m:oMathPara>
                </a14:m>
                <a:endParaRPr lang="en-US" dirty="0"/>
              </a:p>
            </p:txBody>
          </p:sp>
        </mc:Choice>
        <mc:Fallback xmlns="">
          <p:sp>
            <p:nvSpPr>
              <p:cNvPr id="52" name="TextBox 51">
                <a:extLst>
                  <a:ext uri="{FF2B5EF4-FFF2-40B4-BE49-F238E27FC236}">
                    <a16:creationId xmlns:a16="http://schemas.microsoft.com/office/drawing/2014/main" id="{4AFF3014-2A76-4374-7456-B8088FD91C93}"/>
                  </a:ext>
                </a:extLst>
              </p:cNvPr>
              <p:cNvSpPr txBox="1">
                <a:spLocks noRot="1" noChangeAspect="1" noMove="1" noResize="1" noEditPoints="1" noAdjustHandles="1" noChangeArrowheads="1" noChangeShapeType="1" noTextEdit="1"/>
              </p:cNvSpPr>
              <p:nvPr/>
            </p:nvSpPr>
            <p:spPr>
              <a:xfrm>
                <a:off x="5428222" y="1447502"/>
                <a:ext cx="2314673" cy="422231"/>
              </a:xfrm>
              <a:prstGeom prst="rect">
                <a:avLst/>
              </a:prstGeom>
              <a:blipFill>
                <a:blip r:embed="rId13"/>
                <a:stretch>
                  <a:fillRect b="-5714"/>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56020F65-763F-A1A2-3F5C-030AD8286708}"/>
              </a:ext>
            </a:extLst>
          </p:cNvPr>
          <p:cNvPicPr>
            <a:picLocks noChangeAspect="1"/>
          </p:cNvPicPr>
          <p:nvPr/>
        </p:nvPicPr>
        <p:blipFill>
          <a:blip r:embed="rId14"/>
          <a:stretch>
            <a:fillRect/>
          </a:stretch>
        </p:blipFill>
        <p:spPr>
          <a:xfrm>
            <a:off x="1079322" y="5079499"/>
            <a:ext cx="5256848" cy="3154109"/>
          </a:xfrm>
          <a:prstGeom prst="rect">
            <a:avLst/>
          </a:prstGeom>
        </p:spPr>
      </p:pic>
      <p:sp>
        <p:nvSpPr>
          <p:cNvPr id="58" name="TextBox 57">
            <a:extLst>
              <a:ext uri="{FF2B5EF4-FFF2-40B4-BE49-F238E27FC236}">
                <a16:creationId xmlns:a16="http://schemas.microsoft.com/office/drawing/2014/main" id="{1FAAD7EE-7373-E79F-A65C-7CEAC691F276}"/>
              </a:ext>
            </a:extLst>
          </p:cNvPr>
          <p:cNvSpPr txBox="1"/>
          <p:nvPr/>
        </p:nvSpPr>
        <p:spPr>
          <a:xfrm>
            <a:off x="4644185" y="863624"/>
            <a:ext cx="4475988" cy="369332"/>
          </a:xfrm>
          <a:prstGeom prst="rect">
            <a:avLst/>
          </a:prstGeom>
          <a:noFill/>
        </p:spPr>
        <p:txBody>
          <a:bodyPr wrap="square" rtlCol="0" anchor="ctr">
            <a:spAutoFit/>
          </a:bodyPr>
          <a:lstStyle/>
          <a:p>
            <a:pPr algn="ctr"/>
            <a:r>
              <a:rPr lang="en-US" b="1" dirty="0"/>
              <a:t>Ordinary Least Squares (OLS)</a:t>
            </a:r>
          </a:p>
        </p:txBody>
      </p:sp>
      <p:sp>
        <p:nvSpPr>
          <p:cNvPr id="59" name="TextBox 58">
            <a:extLst>
              <a:ext uri="{FF2B5EF4-FFF2-40B4-BE49-F238E27FC236}">
                <a16:creationId xmlns:a16="http://schemas.microsoft.com/office/drawing/2014/main" id="{37E7C3C7-F127-5564-3677-A60B449BABCD}"/>
              </a:ext>
            </a:extLst>
          </p:cNvPr>
          <p:cNvSpPr txBox="1"/>
          <p:nvPr/>
        </p:nvSpPr>
        <p:spPr>
          <a:xfrm>
            <a:off x="1969930" y="4599322"/>
            <a:ext cx="4475988" cy="369332"/>
          </a:xfrm>
          <a:prstGeom prst="rect">
            <a:avLst/>
          </a:prstGeom>
          <a:noFill/>
        </p:spPr>
        <p:txBody>
          <a:bodyPr wrap="square" rtlCol="0" anchor="ctr">
            <a:spAutoFit/>
          </a:bodyPr>
          <a:lstStyle/>
          <a:p>
            <a:pPr algn="ctr"/>
            <a:r>
              <a:rPr lang="en-US" b="1" dirty="0"/>
              <a:t>Ordinary Least Squares</a:t>
            </a:r>
            <a:r>
              <a:rPr lang="zh-CN" altLang="en-US" b="1" dirty="0"/>
              <a:t> </a:t>
            </a:r>
            <a:r>
              <a:rPr lang="en-US" altLang="zh-CN" b="1" dirty="0"/>
              <a:t>Visualization</a:t>
            </a:r>
            <a:endParaRPr lang="en-US" b="1" dirty="0"/>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7DB5D44-5A0D-56BC-081C-4F608E68D77E}"/>
                  </a:ext>
                </a:extLst>
              </p:cNvPr>
              <p:cNvSpPr txBox="1"/>
              <p:nvPr/>
            </p:nvSpPr>
            <p:spPr>
              <a:xfrm>
                <a:off x="6252143" y="5263400"/>
                <a:ext cx="49186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oMath>
                  </m:oMathPara>
                </a14:m>
                <a:endParaRPr lang="en-US" dirty="0"/>
              </a:p>
            </p:txBody>
          </p:sp>
        </mc:Choice>
        <mc:Fallback xmlns="">
          <p:sp>
            <p:nvSpPr>
              <p:cNvPr id="60" name="TextBox 59">
                <a:extLst>
                  <a:ext uri="{FF2B5EF4-FFF2-40B4-BE49-F238E27FC236}">
                    <a16:creationId xmlns:a16="http://schemas.microsoft.com/office/drawing/2014/main" id="{77DB5D44-5A0D-56BC-081C-4F608E68D77E}"/>
                  </a:ext>
                </a:extLst>
              </p:cNvPr>
              <p:cNvSpPr txBox="1">
                <a:spLocks noRot="1" noChangeAspect="1" noMove="1" noResize="1" noEditPoints="1" noAdjustHandles="1" noChangeArrowheads="1" noChangeShapeType="1" noTextEdit="1"/>
              </p:cNvSpPr>
              <p:nvPr/>
            </p:nvSpPr>
            <p:spPr>
              <a:xfrm>
                <a:off x="6252143" y="5263400"/>
                <a:ext cx="491865" cy="292003"/>
              </a:xfrm>
              <a:prstGeom prst="rect">
                <a:avLst/>
              </a:prstGeom>
              <a:blipFill>
                <a:blip r:embed="rId15"/>
                <a:stretch>
                  <a:fillRect l="-17949" t="-20833" r="-2564"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696B4DF-40B4-A299-300B-8AA5833FA8E1}"/>
                  </a:ext>
                </a:extLst>
              </p:cNvPr>
              <p:cNvSpPr txBox="1"/>
              <p:nvPr/>
            </p:nvSpPr>
            <p:spPr>
              <a:xfrm>
                <a:off x="2550754" y="7489916"/>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61" name="TextBox 60">
                <a:extLst>
                  <a:ext uri="{FF2B5EF4-FFF2-40B4-BE49-F238E27FC236}">
                    <a16:creationId xmlns:a16="http://schemas.microsoft.com/office/drawing/2014/main" id="{D696B4DF-40B4-A299-300B-8AA5833FA8E1}"/>
                  </a:ext>
                </a:extLst>
              </p:cNvPr>
              <p:cNvSpPr txBox="1">
                <a:spLocks noRot="1" noChangeAspect="1" noMove="1" noResize="1" noEditPoints="1" noAdjustHandles="1" noChangeArrowheads="1" noChangeShapeType="1" noTextEdit="1"/>
              </p:cNvSpPr>
              <p:nvPr/>
            </p:nvSpPr>
            <p:spPr>
              <a:xfrm>
                <a:off x="2550754" y="7489916"/>
                <a:ext cx="189474" cy="276999"/>
              </a:xfrm>
              <a:prstGeom prst="rect">
                <a:avLst/>
              </a:prstGeom>
              <a:blipFill>
                <a:blip r:embed="rId16"/>
                <a:stretch>
                  <a:fillRect l="-23529" r="-17647"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24D08ED-E914-6308-E00D-38AE0764974E}"/>
                  </a:ext>
                </a:extLst>
              </p:cNvPr>
              <p:cNvSpPr txBox="1"/>
              <p:nvPr/>
            </p:nvSpPr>
            <p:spPr>
              <a:xfrm>
                <a:off x="6645828" y="5859169"/>
                <a:ext cx="128727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xmlns="">
          <p:sp>
            <p:nvSpPr>
              <p:cNvPr id="62" name="TextBox 61">
                <a:extLst>
                  <a:ext uri="{FF2B5EF4-FFF2-40B4-BE49-F238E27FC236}">
                    <a16:creationId xmlns:a16="http://schemas.microsoft.com/office/drawing/2014/main" id="{124D08ED-E914-6308-E00D-38AE0764974E}"/>
                  </a:ext>
                </a:extLst>
              </p:cNvPr>
              <p:cNvSpPr txBox="1">
                <a:spLocks noRot="1" noChangeAspect="1" noMove="1" noResize="1" noEditPoints="1" noAdjustHandles="1" noChangeArrowheads="1" noChangeShapeType="1" noTextEdit="1"/>
              </p:cNvSpPr>
              <p:nvPr/>
            </p:nvSpPr>
            <p:spPr>
              <a:xfrm>
                <a:off x="6645828" y="5859169"/>
                <a:ext cx="1287275" cy="292003"/>
              </a:xfrm>
              <a:prstGeom prst="rect">
                <a:avLst/>
              </a:prstGeom>
              <a:blipFill>
                <a:blip r:embed="rId17"/>
                <a:stretch>
                  <a:fillRect l="-6863" t="-20833" r="-294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D0324ED-E380-71E6-2021-1F82644C2BC2}"/>
                  </a:ext>
                </a:extLst>
              </p:cNvPr>
              <p:cNvSpPr txBox="1"/>
              <p:nvPr/>
            </p:nvSpPr>
            <p:spPr>
              <a:xfrm>
                <a:off x="6645827" y="6354383"/>
                <a:ext cx="1883981" cy="751937"/>
              </a:xfrm>
              <a:prstGeom prst="rect">
                <a:avLst/>
              </a:prstGeom>
              <a:noFill/>
            </p:spPr>
            <p:txBody>
              <a:bodyPr wrap="square" lIns="0" tIns="0" rIns="0" bIns="0" rtlCol="0">
                <a:spAutoFit/>
              </a:bodyPr>
              <a:lstStyle/>
              <a:p>
                <a:r>
                  <a:rPr lang="en-US" sz="1600" dirty="0"/>
                  <a:t>OLS finds </a:t>
                </a:r>
                <a14:m>
                  <m:oMath xmlns:m="http://schemas.openxmlformats.org/officeDocument/2006/math">
                    <m:acc>
                      <m:accPr>
                        <m:chr m:val="̂"/>
                        <m:ctrlPr>
                          <a:rPr lang="en-US" sz="1600" i="1" smtClean="0">
                            <a:latin typeface="Cambria Math" panose="02040503050406030204" pitchFamily="18" charset="0"/>
                          </a:rPr>
                        </m:ctrlPr>
                      </m:accPr>
                      <m:e>
                        <m:r>
                          <a:rPr lang="en-US" sz="1600" i="1" smtClean="0">
                            <a:latin typeface="Cambria Math" panose="02040503050406030204" pitchFamily="18" charset="0"/>
                            <a:ea typeface="Cambria Math" panose="02040503050406030204" pitchFamily="18" charset="0"/>
                          </a:rPr>
                          <m:t>𝛽</m:t>
                        </m:r>
                      </m:e>
                    </m:acc>
                  </m:oMath>
                </a14:m>
                <a:r>
                  <a:rPr lang="en-US" sz="1600" dirty="0"/>
                  <a:t> that minimizes the sum of the squared residuals.</a:t>
                </a:r>
              </a:p>
            </p:txBody>
          </p:sp>
        </mc:Choice>
        <mc:Fallback xmlns="">
          <p:sp>
            <p:nvSpPr>
              <p:cNvPr id="63" name="TextBox 62">
                <a:extLst>
                  <a:ext uri="{FF2B5EF4-FFF2-40B4-BE49-F238E27FC236}">
                    <a16:creationId xmlns:a16="http://schemas.microsoft.com/office/drawing/2014/main" id="{3D0324ED-E380-71E6-2021-1F82644C2BC2}"/>
                  </a:ext>
                </a:extLst>
              </p:cNvPr>
              <p:cNvSpPr txBox="1">
                <a:spLocks noRot="1" noChangeAspect="1" noMove="1" noResize="1" noEditPoints="1" noAdjustHandles="1" noChangeArrowheads="1" noChangeShapeType="1" noTextEdit="1"/>
              </p:cNvSpPr>
              <p:nvPr/>
            </p:nvSpPr>
            <p:spPr>
              <a:xfrm>
                <a:off x="6645827" y="6354383"/>
                <a:ext cx="1883981" cy="751937"/>
              </a:xfrm>
              <a:prstGeom prst="rect">
                <a:avLst/>
              </a:prstGeom>
              <a:blipFill>
                <a:blip r:embed="rId18"/>
                <a:stretch>
                  <a:fillRect l="-6711" t="-6667" r="-2685" b="-150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C6C6FD4-8406-19CD-4BA4-16FCE0FB5D48}"/>
              </a:ext>
            </a:extLst>
          </p:cNvPr>
          <p:cNvSpPr txBox="1"/>
          <p:nvPr/>
        </p:nvSpPr>
        <p:spPr>
          <a:xfrm>
            <a:off x="5493820" y="3400465"/>
            <a:ext cx="844465" cy="400110"/>
          </a:xfrm>
          <a:prstGeom prst="rect">
            <a:avLst/>
          </a:prstGeom>
          <a:noFill/>
        </p:spPr>
        <p:txBody>
          <a:bodyPr wrap="square">
            <a:spAutoFit/>
          </a:bodyPr>
          <a:lstStyle/>
          <a:p>
            <a:pPr algn="ctr"/>
            <a:r>
              <a:rPr lang="en-US" sz="1000" dirty="0"/>
              <a:t>Scalar</a:t>
            </a:r>
          </a:p>
          <a:p>
            <a:pPr algn="ctr"/>
            <a:r>
              <a:rPr lang="en-US" sz="1000" dirty="0"/>
              <a:t>(scale for X)</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B9E8C26-E581-D821-B1D5-947976726B4F}"/>
                  </a:ext>
                </a:extLst>
              </p:cNvPr>
              <p:cNvSpPr txBox="1"/>
              <p:nvPr/>
            </p:nvSpPr>
            <p:spPr>
              <a:xfrm>
                <a:off x="6664333" y="3400464"/>
                <a:ext cx="1078562" cy="41248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𝑁</m:t>
                      </m:r>
                      <m:r>
                        <a:rPr lang="en-US" sz="1000" i="1">
                          <a:latin typeface="Cambria Math" panose="02040503050406030204" pitchFamily="18" charset="0"/>
                          <a:ea typeface="Cambria Math" panose="02040503050406030204" pitchFamily="18" charset="0"/>
                        </a:rPr>
                        <m:t>×1</m:t>
                      </m:r>
                    </m:oMath>
                  </m:oMathPara>
                </a14:m>
                <a:endParaRPr lang="en-US" sz="1000" dirty="0">
                  <a:ea typeface="Cambria Math" panose="02040503050406030204" pitchFamily="18" charset="0"/>
                </a:endParaRPr>
              </a:p>
              <a:p>
                <a:pPr algn="ctr"/>
                <a:r>
                  <a:rPr lang="en-US" sz="1000" dirty="0"/>
                  <a:t>Transpose of </a:t>
                </a:r>
                <a14:m>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𝑋</m:t>
                        </m:r>
                      </m:e>
                      <m:sub>
                        <m:r>
                          <a:rPr lang="en-US" sz="1000" i="1">
                            <a:latin typeface="Cambria Math" panose="02040503050406030204" pitchFamily="18" charset="0"/>
                          </a:rPr>
                          <m:t>𝑗</m:t>
                        </m:r>
                      </m:sub>
                    </m:sSub>
                  </m:oMath>
                </a14:m>
                <a:endParaRPr lang="en-US" sz="1000" dirty="0"/>
              </a:p>
            </p:txBody>
          </p:sp>
        </mc:Choice>
        <mc:Fallback xmlns="">
          <p:sp>
            <p:nvSpPr>
              <p:cNvPr id="6" name="TextBox 5">
                <a:extLst>
                  <a:ext uri="{FF2B5EF4-FFF2-40B4-BE49-F238E27FC236}">
                    <a16:creationId xmlns:a16="http://schemas.microsoft.com/office/drawing/2014/main" id="{CB9E8C26-E581-D821-B1D5-947976726B4F}"/>
                  </a:ext>
                </a:extLst>
              </p:cNvPr>
              <p:cNvSpPr txBox="1">
                <a:spLocks noRot="1" noChangeAspect="1" noMove="1" noResize="1" noEditPoints="1" noAdjustHandles="1" noChangeArrowheads="1" noChangeShapeType="1" noTextEdit="1"/>
              </p:cNvSpPr>
              <p:nvPr/>
            </p:nvSpPr>
            <p:spPr>
              <a:xfrm>
                <a:off x="6664333" y="3400464"/>
                <a:ext cx="1078562" cy="412485"/>
              </a:xfrm>
              <a:prstGeom prst="rect">
                <a:avLst/>
              </a:prstGeom>
              <a:blipFill>
                <a:blip r:embed="rId1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971A86-96C7-45E2-DD50-A9CF4BC5DD51}"/>
                  </a:ext>
                </a:extLst>
              </p:cNvPr>
              <p:cNvSpPr txBox="1"/>
              <p:nvPr/>
            </p:nvSpPr>
            <p:spPr>
              <a:xfrm>
                <a:off x="8158036" y="3401625"/>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8" name="TextBox 7">
                <a:extLst>
                  <a:ext uri="{FF2B5EF4-FFF2-40B4-BE49-F238E27FC236}">
                    <a16:creationId xmlns:a16="http://schemas.microsoft.com/office/drawing/2014/main" id="{33971A86-96C7-45E2-DD50-A9CF4BC5DD51}"/>
                  </a:ext>
                </a:extLst>
              </p:cNvPr>
              <p:cNvSpPr txBox="1">
                <a:spLocks noRot="1" noChangeAspect="1" noMove="1" noResize="1" noEditPoints="1" noAdjustHandles="1" noChangeArrowheads="1" noChangeShapeType="1" noTextEdit="1"/>
              </p:cNvSpPr>
              <p:nvPr/>
            </p:nvSpPr>
            <p:spPr>
              <a:xfrm>
                <a:off x="8158036" y="3401625"/>
                <a:ext cx="450439" cy="400110"/>
              </a:xfrm>
              <a:prstGeom prst="rect">
                <a:avLst/>
              </a:prstGeom>
              <a:blipFill>
                <a:blip r:embed="rId20"/>
                <a:stretch>
                  <a:fillRect b="-606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491CA2B-E454-0D7E-F500-36EBCD06A9A5}"/>
              </a:ext>
            </a:extLst>
          </p:cNvPr>
          <p:cNvSpPr txBox="1"/>
          <p:nvPr/>
        </p:nvSpPr>
        <p:spPr>
          <a:xfrm>
            <a:off x="4627165" y="3283295"/>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6E38FF-BA0E-E95F-26E2-BD0DDA952C7E}"/>
                  </a:ext>
                </a:extLst>
              </p:cNvPr>
              <p:cNvSpPr txBox="1"/>
              <p:nvPr/>
            </p:nvSpPr>
            <p:spPr>
              <a:xfrm>
                <a:off x="2192311" y="2128130"/>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5A6E38FF-BA0E-E95F-26E2-BD0DDA952C7E}"/>
                  </a:ext>
                </a:extLst>
              </p:cNvPr>
              <p:cNvSpPr txBox="1">
                <a:spLocks noRot="1" noChangeAspect="1" noMove="1" noResize="1" noEditPoints="1" noAdjustHandles="1" noChangeArrowheads="1" noChangeShapeType="1" noTextEdit="1"/>
              </p:cNvSpPr>
              <p:nvPr/>
            </p:nvSpPr>
            <p:spPr>
              <a:xfrm>
                <a:off x="2192311" y="2128130"/>
                <a:ext cx="596578"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4A5083-71DE-297B-1B66-0DC394701D29}"/>
                  </a:ext>
                </a:extLst>
              </p:cNvPr>
              <p:cNvSpPr txBox="1"/>
              <p:nvPr/>
            </p:nvSpPr>
            <p:spPr>
              <a:xfrm>
                <a:off x="5756047" y="2296181"/>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3" name="TextBox 12">
                <a:extLst>
                  <a:ext uri="{FF2B5EF4-FFF2-40B4-BE49-F238E27FC236}">
                    <a16:creationId xmlns:a16="http://schemas.microsoft.com/office/drawing/2014/main" id="{9B4A5083-71DE-297B-1B66-0DC394701D29}"/>
                  </a:ext>
                </a:extLst>
              </p:cNvPr>
              <p:cNvSpPr txBox="1">
                <a:spLocks noRot="1" noChangeAspect="1" noMove="1" noResize="1" noEditPoints="1" noAdjustHandles="1" noChangeArrowheads="1" noChangeShapeType="1" noTextEdit="1"/>
              </p:cNvSpPr>
              <p:nvPr/>
            </p:nvSpPr>
            <p:spPr>
              <a:xfrm>
                <a:off x="5756047" y="2296181"/>
                <a:ext cx="596578"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4E566C-4A07-5460-34CD-E2455799CF89}"/>
                  </a:ext>
                </a:extLst>
              </p:cNvPr>
              <p:cNvSpPr txBox="1"/>
              <p:nvPr/>
            </p:nvSpPr>
            <p:spPr>
              <a:xfrm>
                <a:off x="7847886" y="2283977"/>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4" name="TextBox 13">
                <a:extLst>
                  <a:ext uri="{FF2B5EF4-FFF2-40B4-BE49-F238E27FC236}">
                    <a16:creationId xmlns:a16="http://schemas.microsoft.com/office/drawing/2014/main" id="{014E566C-4A07-5460-34CD-E2455799CF89}"/>
                  </a:ext>
                </a:extLst>
              </p:cNvPr>
              <p:cNvSpPr txBox="1">
                <a:spLocks noRot="1" noChangeAspect="1" noMove="1" noResize="1" noEditPoints="1" noAdjustHandles="1" noChangeArrowheads="1" noChangeShapeType="1" noTextEdit="1"/>
              </p:cNvSpPr>
              <p:nvPr/>
            </p:nvSpPr>
            <p:spPr>
              <a:xfrm>
                <a:off x="7847886" y="2283977"/>
                <a:ext cx="596578" cy="307777"/>
              </a:xfrm>
              <a:prstGeom prst="rect">
                <a:avLst/>
              </a:prstGeom>
              <a:blipFill>
                <a:blip r:embed="rId23"/>
                <a:stretch>
                  <a:fillRect/>
                </a:stretch>
              </a:blipFill>
            </p:spPr>
            <p:txBody>
              <a:bodyPr/>
              <a:lstStyle/>
              <a:p>
                <a:r>
                  <a:rPr lang="en-US">
                    <a:noFill/>
                  </a:rPr>
                  <a:t> </a:t>
                </a:r>
              </a:p>
            </p:txBody>
          </p:sp>
        </mc:Fallback>
      </mc:AlternateContent>
      <p:sp>
        <p:nvSpPr>
          <p:cNvPr id="4" name="Arc 3">
            <a:extLst>
              <a:ext uri="{FF2B5EF4-FFF2-40B4-BE49-F238E27FC236}">
                <a16:creationId xmlns:a16="http://schemas.microsoft.com/office/drawing/2014/main" id="{CB794DEE-27B5-25DE-0DC3-23870F4FE028}"/>
              </a:ext>
            </a:extLst>
          </p:cNvPr>
          <p:cNvSpPr/>
          <p:nvPr/>
        </p:nvSpPr>
        <p:spPr>
          <a:xfrm>
            <a:off x="2110148" y="7489916"/>
            <a:ext cx="189474" cy="571690"/>
          </a:xfrm>
          <a:prstGeom prst="arc">
            <a:avLst>
              <a:gd name="adj1" fmla="val 16200000"/>
              <a:gd name="adj2" fmla="val 1894427"/>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7748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50D18-F833-AD80-4C69-7CE8D97BAA2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7" name="Rounded Rectangle 56">
                <a:extLst>
                  <a:ext uri="{FF2B5EF4-FFF2-40B4-BE49-F238E27FC236}">
                    <a16:creationId xmlns:a16="http://schemas.microsoft.com/office/drawing/2014/main" id="{B3F43628-9759-A61F-5D75-AEC5B8D7B4F3}"/>
                  </a:ext>
                </a:extLst>
              </p:cNvPr>
              <p:cNvSpPr/>
              <p:nvPr/>
            </p:nvSpPr>
            <p:spPr>
              <a:xfrm>
                <a:off x="4660922" y="788653"/>
                <a:ext cx="4093334" cy="314810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Odds Ratio</a:t>
                </a:r>
              </a:p>
              <a:p>
                <a:r>
                  <a:rPr lang="en-US" sz="1600" b="1" dirty="0">
                    <a:solidFill>
                      <a:schemeClr val="tx1"/>
                    </a:solidFill>
                  </a:rPr>
                  <a:t>Definition</a:t>
                </a:r>
                <a:r>
                  <a:rPr lang="en-US" sz="1600" dirty="0">
                    <a:solidFill>
                      <a:schemeClr val="tx1"/>
                    </a:solidFill>
                  </a:rPr>
                  <a:t>: </a:t>
                </a:r>
              </a:p>
              <a:p>
                <a:pPr/>
                <a14:m>
                  <m:oMathPara xmlns:m="http://schemas.openxmlformats.org/officeDocument/2006/math">
                    <m:oMathParaPr>
                      <m:jc m:val="centerGroup"/>
                    </m:oMathParaPr>
                    <m:oMath xmlns:m="http://schemas.openxmlformats.org/officeDocument/2006/math">
                      <m:r>
                        <a:rPr lang="en-US" sz="1600" i="1">
                          <a:solidFill>
                            <a:schemeClr val="tx1"/>
                          </a:solidFill>
                          <a:latin typeface="Cambria Math" panose="02040503050406030204" pitchFamily="18" charset="0"/>
                        </a:rPr>
                        <m:t>𝑂𝑅</m:t>
                      </m:r>
                      <m:r>
                        <a:rPr lang="en-US" sz="1600" i="1">
                          <a:solidFill>
                            <a:schemeClr val="tx1"/>
                          </a:solidFill>
                          <a:latin typeface="Cambria Math" panose="02040503050406030204" pitchFamily="18" charset="0"/>
                        </a:rPr>
                        <m:t>= </m:t>
                      </m:r>
                      <m:f>
                        <m:fPr>
                          <m:ctrlPr>
                            <a:rPr lang="en-US" sz="1600" i="1">
                              <a:solidFill>
                                <a:schemeClr val="tx1"/>
                              </a:solidFill>
                              <a:latin typeface="Cambria Math" panose="02040503050406030204" pitchFamily="18" charset="0"/>
                            </a:rPr>
                          </m:ctrlPr>
                        </m:fPr>
                        <m:num>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𝑂𝑑𝑑𝑠</m:t>
                              </m:r>
                            </m:e>
                            <m:sub>
                              <m:r>
                                <a:rPr lang="en-US" sz="1600" i="1">
                                  <a:solidFill>
                                    <a:schemeClr val="tx1"/>
                                  </a:solidFill>
                                  <a:latin typeface="Cambria Math" panose="02040503050406030204" pitchFamily="18" charset="0"/>
                                </a:rPr>
                                <m:t>1</m:t>
                              </m:r>
                            </m:sub>
                          </m:sSub>
                        </m:num>
                        <m:den>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𝑂𝑑𝑑𝑠</m:t>
                              </m:r>
                            </m:e>
                            <m:sub>
                              <m:r>
                                <a:rPr lang="en-US" sz="1600" i="1">
                                  <a:solidFill>
                                    <a:schemeClr val="tx1"/>
                                  </a:solidFill>
                                  <a:latin typeface="Cambria Math" panose="02040503050406030204" pitchFamily="18" charset="0"/>
                                </a:rPr>
                                <m:t>2</m:t>
                              </m:r>
                            </m:sub>
                          </m:sSub>
                        </m:den>
                      </m:f>
                    </m:oMath>
                  </m:oMathPara>
                </a14:m>
                <a:endParaRPr lang="en-US" sz="1600" dirty="0">
                  <a:solidFill>
                    <a:schemeClr val="tx1"/>
                  </a:solidFill>
                </a:endParaRPr>
              </a:p>
              <a:p>
                <a:endParaRPr lang="en-US" sz="1600" b="1" dirty="0">
                  <a:solidFill>
                    <a:schemeClr val="tx1"/>
                  </a:solidFill>
                </a:endParaRPr>
              </a:p>
              <a:p>
                <a:r>
                  <a:rPr lang="en-US" sz="1600" b="1" dirty="0">
                    <a:solidFill>
                      <a:schemeClr val="tx1"/>
                    </a:solidFill>
                  </a:rPr>
                  <a:t>Interpretation</a:t>
                </a:r>
                <a:r>
                  <a:rPr lang="en-US" sz="1600" dirty="0">
                    <a:solidFill>
                      <a:schemeClr val="tx1"/>
                    </a:solidFill>
                  </a:rPr>
                  <a:t>:</a:t>
                </a:r>
              </a:p>
              <a:p>
                <a:pPr marL="285750" indent="-285750">
                  <a:buFont typeface="Arial" panose="020B0604020202020204" pitchFamily="34" charset="0"/>
                  <a:buChar char="•"/>
                </a:pPr>
                <a:r>
                  <a:rPr lang="en-US" sz="1600" dirty="0">
                    <a:solidFill>
                      <a:schemeClr val="tx1"/>
                    </a:solidFill>
                  </a:rPr>
                  <a:t>OR = 1: No association</a:t>
                </a:r>
              </a:p>
              <a:p>
                <a:pPr marL="285750" indent="-285750">
                  <a:buFont typeface="Arial" panose="020B0604020202020204" pitchFamily="34" charset="0"/>
                  <a:buChar char="•"/>
                </a:pPr>
                <a:r>
                  <a:rPr lang="en-US" sz="1600" dirty="0">
                    <a:solidFill>
                      <a:schemeClr val="tx1"/>
                    </a:solidFill>
                  </a:rPr>
                  <a:t>OR &gt; 1: Increased risk</a:t>
                </a:r>
              </a:p>
              <a:p>
                <a:pPr marL="285750" indent="-285750">
                  <a:buFont typeface="Arial" panose="020B0604020202020204" pitchFamily="34" charset="0"/>
                  <a:buChar char="•"/>
                </a:pPr>
                <a:r>
                  <a:rPr lang="en-US" sz="1600" dirty="0">
                    <a:solidFill>
                      <a:schemeClr val="tx1"/>
                    </a:solidFill>
                  </a:rPr>
                  <a:t>OR &lt; 1: Decreased Risk</a:t>
                </a:r>
              </a:p>
              <a:p>
                <a:pPr algn="ctr"/>
                <a:endParaRPr lang="en-US" sz="1600" dirty="0">
                  <a:solidFill>
                    <a:schemeClr val="tx1"/>
                  </a:solidFill>
                </a:endParaRPr>
              </a:p>
            </p:txBody>
          </p:sp>
        </mc:Choice>
        <mc:Fallback xmlns="">
          <p:sp>
            <p:nvSpPr>
              <p:cNvPr id="57" name="Rounded Rectangle 56">
                <a:extLst>
                  <a:ext uri="{FF2B5EF4-FFF2-40B4-BE49-F238E27FC236}">
                    <a16:creationId xmlns:a16="http://schemas.microsoft.com/office/drawing/2014/main" id="{B3F43628-9759-A61F-5D75-AEC5B8D7B4F3}"/>
                  </a:ext>
                </a:extLst>
              </p:cNvPr>
              <p:cNvSpPr>
                <a:spLocks noRot="1" noChangeAspect="1" noMove="1" noResize="1" noEditPoints="1" noAdjustHandles="1" noChangeArrowheads="1" noChangeShapeType="1" noTextEdit="1"/>
              </p:cNvSpPr>
              <p:nvPr/>
            </p:nvSpPr>
            <p:spPr>
              <a:xfrm>
                <a:off x="4660922" y="788653"/>
                <a:ext cx="4093334" cy="3148103"/>
              </a:xfrm>
              <a:prstGeom prst="roundRect">
                <a:avLst/>
              </a:prstGeom>
              <a:blipFill>
                <a:blip r:embed="rId3"/>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6C77BAA-1F5E-1B86-D97E-06BF782D70C6}"/>
              </a:ext>
            </a:extLst>
          </p:cNvPr>
          <p:cNvSpPr txBox="1"/>
          <p:nvPr/>
        </p:nvSpPr>
        <p:spPr>
          <a:xfrm>
            <a:off x="1737819" y="260467"/>
            <a:ext cx="5668361" cy="400110"/>
          </a:xfrm>
          <a:prstGeom prst="rect">
            <a:avLst/>
          </a:prstGeom>
          <a:noFill/>
        </p:spPr>
        <p:txBody>
          <a:bodyPr wrap="square" rtlCol="0" anchor="ctr">
            <a:spAutoFit/>
          </a:bodyPr>
          <a:lstStyle/>
          <a:p>
            <a:pPr algn="ctr"/>
            <a:r>
              <a:rPr lang="en-US" sz="2000" b="1" dirty="0"/>
              <a:t>Odds, Odds Ratio and Logistic Regression</a:t>
            </a:r>
          </a:p>
        </p:txBody>
      </p:sp>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A9AC1B3E-236E-2025-5A33-0A588ABCCFB9}"/>
                  </a:ext>
                </a:extLst>
              </p:cNvPr>
              <p:cNvSpPr/>
              <p:nvPr/>
            </p:nvSpPr>
            <p:spPr>
              <a:xfrm>
                <a:off x="389744" y="788654"/>
                <a:ext cx="4093334" cy="31185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Odds</a:t>
                </a:r>
              </a:p>
              <a:p>
                <a:r>
                  <a:rPr lang="en-US" sz="1600" b="1" dirty="0">
                    <a:solidFill>
                      <a:schemeClr val="tx1"/>
                    </a:solidFill>
                  </a:rPr>
                  <a:t>Definition</a:t>
                </a:r>
                <a:r>
                  <a:rPr lang="en-US" sz="1600" dirty="0">
                    <a:solidFill>
                      <a:schemeClr val="tx1"/>
                    </a:solidFill>
                  </a:rPr>
                  <a:t>: </a:t>
                </a:r>
              </a:p>
              <a:p>
                <a:endParaRPr lang="en-US" sz="1600" dirty="0">
                  <a:solidFill>
                    <a:schemeClr val="tx1"/>
                  </a:solidFill>
                </a:endParaRPr>
              </a:p>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𝑂𝑑𝑑𝑠</m:t>
                      </m:r>
                      <m:r>
                        <a:rPr lang="en-US" sz="1600" b="0" i="1" smtClean="0">
                          <a:solidFill>
                            <a:schemeClr val="tx1"/>
                          </a:solidFill>
                          <a:latin typeface="Cambria Math" panose="02040503050406030204" pitchFamily="18" charset="0"/>
                        </a:rPr>
                        <m:t>= </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𝑝</m:t>
                          </m:r>
                        </m:num>
                        <m:den>
                          <m:r>
                            <a:rPr lang="en-US" sz="1600" b="0" i="1" smtClean="0">
                              <a:solidFill>
                                <a:schemeClr val="tx1"/>
                              </a:solidFill>
                              <a:latin typeface="Cambria Math" panose="02040503050406030204" pitchFamily="18" charset="0"/>
                            </a:rPr>
                            <m:t>1−</m:t>
                          </m:r>
                          <m:r>
                            <a:rPr lang="en-US" sz="1600" b="0" i="1" smtClean="0">
                              <a:solidFill>
                                <a:schemeClr val="tx1"/>
                              </a:solidFill>
                              <a:latin typeface="Cambria Math" panose="02040503050406030204" pitchFamily="18" charset="0"/>
                            </a:rPr>
                            <m:t>𝑝</m:t>
                          </m:r>
                        </m:den>
                      </m:f>
                    </m:oMath>
                  </m:oMathPara>
                </a14:m>
                <a:endParaRPr lang="en-US" sz="1600" b="0" dirty="0">
                  <a:solidFill>
                    <a:schemeClr val="tx1"/>
                  </a:solidFill>
                </a:endParaRPr>
              </a:p>
              <a:p>
                <a:endParaRPr lang="en-US" sz="1600" b="1" dirty="0">
                  <a:solidFill>
                    <a:schemeClr val="tx1"/>
                  </a:solidFill>
                </a:endParaRPr>
              </a:p>
              <a:p>
                <a:r>
                  <a:rPr lang="en-US" sz="1600" b="1" dirty="0">
                    <a:solidFill>
                      <a:schemeClr val="tx1"/>
                    </a:solidFill>
                  </a:rPr>
                  <a:t>Example</a:t>
                </a:r>
                <a:r>
                  <a:rPr lang="en-US" sz="1600" dirty="0">
                    <a:solidFill>
                      <a:schemeClr val="tx1"/>
                    </a:solidFill>
                  </a:rPr>
                  <a:t>:</a:t>
                </a:r>
              </a:p>
              <a:p>
                <a:endParaRPr lang="en-US" sz="1600" dirty="0">
                  <a:solidFill>
                    <a:schemeClr val="tx1"/>
                  </a:solidFill>
                </a:endParaRPr>
              </a:p>
              <a:p>
                <a:r>
                  <a:rPr lang="en-US" sz="1600" dirty="0">
                    <a:solidFill>
                      <a:schemeClr val="tx1"/>
                    </a:solidFill>
                  </a:rPr>
                  <a:t>If disease risk = 20%, then </a:t>
                </a:r>
              </a:p>
              <a:p>
                <a:pPr algn="ctr"/>
                <a:r>
                  <a:rPr lang="en-US" sz="1600" dirty="0">
                    <a:solidFill>
                      <a:schemeClr val="tx1"/>
                    </a:solidFill>
                  </a:rPr>
                  <a:t>Odds = 0.2/0.8=0.25 (1:4)</a:t>
                </a:r>
              </a:p>
            </p:txBody>
          </p:sp>
        </mc:Choice>
        <mc:Fallback xmlns="">
          <p:sp>
            <p:nvSpPr>
              <p:cNvPr id="9" name="Rounded Rectangle 8">
                <a:extLst>
                  <a:ext uri="{FF2B5EF4-FFF2-40B4-BE49-F238E27FC236}">
                    <a16:creationId xmlns:a16="http://schemas.microsoft.com/office/drawing/2014/main" id="{A9AC1B3E-236E-2025-5A33-0A588ABCCFB9}"/>
                  </a:ext>
                </a:extLst>
              </p:cNvPr>
              <p:cNvSpPr>
                <a:spLocks noRot="1" noChangeAspect="1" noMove="1" noResize="1" noEditPoints="1" noAdjustHandles="1" noChangeArrowheads="1" noChangeShapeType="1" noTextEdit="1"/>
              </p:cNvSpPr>
              <p:nvPr/>
            </p:nvSpPr>
            <p:spPr>
              <a:xfrm>
                <a:off x="389744" y="788654"/>
                <a:ext cx="4093334" cy="3118530"/>
              </a:xfrm>
              <a:prstGeom prst="roundRect">
                <a:avLst/>
              </a:prstGeom>
              <a:blipFill>
                <a:blip r:embed="rId4"/>
                <a:stretch>
                  <a:fillRect/>
                </a:stretch>
              </a:blipFill>
            </p:spPr>
            <p:txBody>
              <a:bodyPr/>
              <a:lstStyle/>
              <a:p>
                <a:r>
                  <a:rPr lang="en-US">
                    <a:noFill/>
                  </a:rPr>
                  <a:t> </a:t>
                </a:r>
              </a:p>
            </p:txBody>
          </p:sp>
        </mc:Fallback>
      </mc:AlternateContent>
      <p:sp>
        <p:nvSpPr>
          <p:cNvPr id="6" name="Rounded Rectangle 5">
            <a:extLst>
              <a:ext uri="{FF2B5EF4-FFF2-40B4-BE49-F238E27FC236}">
                <a16:creationId xmlns:a16="http://schemas.microsoft.com/office/drawing/2014/main" id="{E394D516-9BB5-8EB7-5CB2-2FB1CC2F8D3B}"/>
              </a:ext>
            </a:extLst>
          </p:cNvPr>
          <p:cNvSpPr/>
          <p:nvPr/>
        </p:nvSpPr>
        <p:spPr>
          <a:xfrm>
            <a:off x="4660922" y="4107860"/>
            <a:ext cx="4093334" cy="298511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7" name="Rounded Rectangle 6">
                <a:extLst>
                  <a:ext uri="{FF2B5EF4-FFF2-40B4-BE49-F238E27FC236}">
                    <a16:creationId xmlns:a16="http://schemas.microsoft.com/office/drawing/2014/main" id="{4E7B7929-E409-A0DF-DCA1-6145EFC2A34E}"/>
                  </a:ext>
                </a:extLst>
              </p:cNvPr>
              <p:cNvSpPr/>
              <p:nvPr/>
            </p:nvSpPr>
            <p:spPr>
              <a:xfrm>
                <a:off x="389743" y="4161000"/>
                <a:ext cx="4093334" cy="298511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Logistic Regression</a:t>
                </a:r>
              </a:p>
              <a:p>
                <a:endParaRPr lang="en-US" sz="1600" b="1" dirty="0">
                  <a:solidFill>
                    <a:schemeClr val="tx1"/>
                  </a:solidFill>
                </a:endParaRPr>
              </a:p>
              <a:p>
                <a:r>
                  <a:rPr lang="en-US" sz="1600" b="1" dirty="0">
                    <a:solidFill>
                      <a:schemeClr val="tx1"/>
                    </a:solidFill>
                  </a:rPr>
                  <a:t>Model</a:t>
                </a:r>
                <a:r>
                  <a:rPr lang="en-US" sz="1600" dirty="0">
                    <a:solidFill>
                      <a:schemeClr val="tx1"/>
                    </a:solidFill>
                  </a:rPr>
                  <a:t>:</a:t>
                </a:r>
              </a:p>
              <a:p>
                <a:endParaRPr lang="en-US" sz="1600" dirty="0">
                  <a:solidFill>
                    <a:schemeClr val="tx1"/>
                  </a:solidFill>
                </a:endParaRPr>
              </a:p>
              <a:p>
                <a:pPr/>
                <a14:m>
                  <m:oMathPara xmlns:m="http://schemas.openxmlformats.org/officeDocument/2006/math">
                    <m:oMathParaPr>
                      <m:jc m:val="centerGroup"/>
                    </m:oMathParaPr>
                    <m:oMath xmlns:m="http://schemas.openxmlformats.org/officeDocument/2006/math">
                      <m:r>
                        <m:rPr>
                          <m:sty m:val="p"/>
                        </m:rPr>
                        <a:rPr lang="en-US" sz="1600" b="0" i="0" smtClean="0">
                          <a:solidFill>
                            <a:schemeClr val="tx1"/>
                          </a:solidFill>
                          <a:latin typeface="Cambria Math" panose="02040503050406030204" pitchFamily="18" charset="0"/>
                        </a:rPr>
                        <m:t>logit</m:t>
                      </m:r>
                      <m:d>
                        <m:dPr>
                          <m:ctrlPr>
                            <a:rPr lang="en-US" sz="1600" b="0" i="1" smtClean="0">
                              <a:solidFill>
                                <a:schemeClr val="tx1"/>
                              </a:solidFill>
                              <a:latin typeface="Cambria Math" panose="02040503050406030204" pitchFamily="18" charset="0"/>
                            </a:rPr>
                          </m:ctrlPr>
                        </m:dPr>
                        <m:e>
                          <m:r>
                            <m:rPr>
                              <m:sty m:val="p"/>
                            </m:rPr>
                            <a:rPr lang="en-US" sz="1600" b="0" i="0" smtClean="0">
                              <a:solidFill>
                                <a:schemeClr val="tx1"/>
                              </a:solidFill>
                              <a:latin typeface="Cambria Math" panose="02040503050406030204" pitchFamily="18" charset="0"/>
                            </a:rPr>
                            <m:t>p</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e>
                      </m:d>
                      <m:r>
                        <a:rPr lang="en-US" sz="1600" b="0" i="1" smtClean="0">
                          <a:solidFill>
                            <a:schemeClr val="tx1"/>
                          </a:solidFill>
                          <a:latin typeface="Cambria Math" panose="02040503050406030204" pitchFamily="18" charset="0"/>
                        </a:rPr>
                        <m:t>=</m:t>
                      </m:r>
                      <m:func>
                        <m:funcPr>
                          <m:ctrlPr>
                            <a:rPr lang="en-US" sz="1600" b="0" i="1" smtClean="0">
                              <a:solidFill>
                                <a:schemeClr val="tx1"/>
                              </a:solidFill>
                              <a:latin typeface="Cambria Math" panose="02040503050406030204" pitchFamily="18" charset="0"/>
                            </a:rPr>
                          </m:ctrlPr>
                        </m:funcPr>
                        <m:fName>
                          <m:r>
                            <m:rPr>
                              <m:sty m:val="p"/>
                            </m:rPr>
                            <a:rPr lang="en-US" sz="1600" b="0" i="0" smtClean="0">
                              <a:solidFill>
                                <a:schemeClr val="tx1"/>
                              </a:solidFill>
                              <a:latin typeface="Cambria Math" panose="02040503050406030204" pitchFamily="18" charset="0"/>
                            </a:rPr>
                            <m:t>ln</m:t>
                          </m:r>
                        </m:fName>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𝑝</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num>
                            <m:den>
                              <m:r>
                                <a:rPr lang="en-US" sz="1600" i="1">
                                  <a:solidFill>
                                    <a:schemeClr val="tx1"/>
                                  </a:solidFill>
                                  <a:latin typeface="Cambria Math" panose="02040503050406030204" pitchFamily="18" charset="0"/>
                                </a:rPr>
                                <m:t>1−</m:t>
                              </m:r>
                              <m:r>
                                <a:rPr lang="en-US" sz="1600" i="1">
                                  <a:solidFill>
                                    <a:schemeClr val="tx1"/>
                                  </a:solidFill>
                                  <a:latin typeface="Cambria Math" panose="02040503050406030204" pitchFamily="18" charset="0"/>
                                </a:rPr>
                                <m:t>𝑝</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𝑋</m:t>
                              </m:r>
                              <m:r>
                                <a:rPr lang="en-US" sz="1600" b="0" i="1" smtClean="0">
                                  <a:solidFill>
                                    <a:schemeClr val="tx1"/>
                                  </a:solidFill>
                                  <a:latin typeface="Cambria Math" panose="02040503050406030204" pitchFamily="18" charset="0"/>
                                </a:rPr>
                                <m:t>)</m:t>
                              </m:r>
                            </m:den>
                          </m:f>
                        </m:e>
                      </m:func>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1</m:t>
                          </m:r>
                        </m:sub>
                      </m:sSub>
                      <m:r>
                        <a:rPr lang="en-US" sz="1600" b="0" i="1" smtClean="0">
                          <a:solidFill>
                            <a:schemeClr val="tx1"/>
                          </a:solidFill>
                          <a:latin typeface="Cambria Math" panose="02040503050406030204" pitchFamily="18" charset="0"/>
                        </a:rPr>
                        <m:t>𝑋</m:t>
                      </m:r>
                    </m:oMath>
                  </m:oMathPara>
                </a14:m>
                <a:endParaRPr lang="en-US" sz="1600" b="0" dirty="0">
                  <a:solidFill>
                    <a:schemeClr val="tx1"/>
                  </a:solidFill>
                </a:endParaRPr>
              </a:p>
              <a:p>
                <a:endParaRPr lang="en-US" sz="1600" b="0" dirty="0">
                  <a:solidFill>
                    <a:schemeClr val="tx1"/>
                  </a:solidFill>
                </a:endParaRPr>
              </a:p>
              <a:p>
                <a:endParaRPr lang="en-US" sz="1600" b="0" dirty="0">
                  <a:solidFill>
                    <a:schemeClr val="tx1"/>
                  </a:solidFill>
                </a:endParaRPr>
              </a:p>
              <a:p>
                <a:r>
                  <a:rPr lang="en-US" sz="1600" b="1" dirty="0">
                    <a:solidFill>
                      <a:schemeClr val="tx1"/>
                    </a:solidFill>
                  </a:rPr>
                  <a:t>Relationship to OR</a:t>
                </a:r>
                <a:r>
                  <a:rPr lang="en-US" sz="1600" dirty="0">
                    <a:solidFill>
                      <a:schemeClr val="tx1"/>
                    </a:solidFill>
                  </a:rPr>
                  <a:t>:</a:t>
                </a:r>
              </a:p>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𝑂𝑅</m:t>
                      </m:r>
                      <m:r>
                        <a:rPr lang="en-US" sz="1600" b="0" i="1" smtClean="0">
                          <a:solidFill>
                            <a:schemeClr val="tx1"/>
                          </a:solidFill>
                          <a:latin typeface="Cambria Math" panose="02040503050406030204" pitchFamily="18" charset="0"/>
                        </a:rPr>
                        <m:t>=</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𝑒</m:t>
                          </m:r>
                        </m:e>
                        <m:sup>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1</m:t>
                              </m:r>
                            </m:sub>
                          </m:sSub>
                        </m:sup>
                      </m:sSup>
                    </m:oMath>
                  </m:oMathPara>
                </a14:m>
                <a:endParaRPr lang="en-US" sz="1600" dirty="0">
                  <a:solidFill>
                    <a:schemeClr val="tx1"/>
                  </a:solidFill>
                </a:endParaRPr>
              </a:p>
            </p:txBody>
          </p:sp>
        </mc:Choice>
        <mc:Fallback xmlns="">
          <p:sp>
            <p:nvSpPr>
              <p:cNvPr id="7" name="Rounded Rectangle 6">
                <a:extLst>
                  <a:ext uri="{FF2B5EF4-FFF2-40B4-BE49-F238E27FC236}">
                    <a16:creationId xmlns:a16="http://schemas.microsoft.com/office/drawing/2014/main" id="{4E7B7929-E409-A0DF-DCA1-6145EFC2A34E}"/>
                  </a:ext>
                </a:extLst>
              </p:cNvPr>
              <p:cNvSpPr>
                <a:spLocks noRot="1" noChangeAspect="1" noMove="1" noResize="1" noEditPoints="1" noAdjustHandles="1" noChangeArrowheads="1" noChangeShapeType="1" noTextEdit="1"/>
              </p:cNvSpPr>
              <p:nvPr/>
            </p:nvSpPr>
            <p:spPr>
              <a:xfrm>
                <a:off x="389743" y="4161000"/>
                <a:ext cx="4093334" cy="2985114"/>
              </a:xfrm>
              <a:prstGeom prst="round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18F0B58-E23F-A0A1-CD95-EC1DB85A20FF}"/>
              </a:ext>
            </a:extLst>
          </p:cNvPr>
          <p:cNvSpPr txBox="1"/>
          <p:nvPr/>
        </p:nvSpPr>
        <p:spPr>
          <a:xfrm>
            <a:off x="4571999" y="4222478"/>
            <a:ext cx="4475988" cy="369332"/>
          </a:xfrm>
          <a:prstGeom prst="rect">
            <a:avLst/>
          </a:prstGeom>
          <a:noFill/>
        </p:spPr>
        <p:txBody>
          <a:bodyPr wrap="square" rtlCol="0" anchor="ctr">
            <a:spAutoFit/>
          </a:bodyPr>
          <a:lstStyle/>
          <a:p>
            <a:pPr algn="ctr"/>
            <a:r>
              <a:rPr lang="en-US" b="1" dirty="0"/>
              <a:t>Logistic Function</a:t>
            </a:r>
          </a:p>
        </p:txBody>
      </p:sp>
      <p:pic>
        <p:nvPicPr>
          <p:cNvPr id="14" name="Picture 13">
            <a:extLst>
              <a:ext uri="{FF2B5EF4-FFF2-40B4-BE49-F238E27FC236}">
                <a16:creationId xmlns:a16="http://schemas.microsoft.com/office/drawing/2014/main" id="{323910E6-6463-80B9-884A-441E80D0C0C2}"/>
              </a:ext>
            </a:extLst>
          </p:cNvPr>
          <p:cNvPicPr>
            <a:picLocks noChangeAspect="1"/>
          </p:cNvPicPr>
          <p:nvPr/>
        </p:nvPicPr>
        <p:blipFill>
          <a:blip r:embed="rId6"/>
          <a:stretch>
            <a:fillRect/>
          </a:stretch>
        </p:blipFill>
        <p:spPr>
          <a:xfrm>
            <a:off x="4764346" y="4802212"/>
            <a:ext cx="3825018" cy="2295011"/>
          </a:xfrm>
          <a:prstGeom prst="rect">
            <a:avLst/>
          </a:prstGeom>
        </p:spPr>
      </p:pic>
      <p:sp>
        <p:nvSpPr>
          <p:cNvPr id="15" name="Rounded Rectangle 14">
            <a:extLst>
              <a:ext uri="{FF2B5EF4-FFF2-40B4-BE49-F238E27FC236}">
                <a16:creationId xmlns:a16="http://schemas.microsoft.com/office/drawing/2014/main" id="{CCCAD386-AAA3-6893-F5DD-E7E72091FD0E}"/>
              </a:ext>
            </a:extLst>
          </p:cNvPr>
          <p:cNvSpPr/>
          <p:nvPr/>
        </p:nvSpPr>
        <p:spPr>
          <a:xfrm>
            <a:off x="389743" y="7453070"/>
            <a:ext cx="8364513" cy="142449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200" dirty="0">
              <a:solidFill>
                <a:schemeClr val="tx1"/>
              </a:solidFill>
            </a:endParaRPr>
          </a:p>
        </p:txBody>
      </p:sp>
      <p:sp>
        <p:nvSpPr>
          <p:cNvPr id="16" name="TextBox 15">
            <a:extLst>
              <a:ext uri="{FF2B5EF4-FFF2-40B4-BE49-F238E27FC236}">
                <a16:creationId xmlns:a16="http://schemas.microsoft.com/office/drawing/2014/main" id="{E0FE4354-8F71-5641-96E0-031CE469CD7E}"/>
              </a:ext>
            </a:extLst>
          </p:cNvPr>
          <p:cNvSpPr txBox="1"/>
          <p:nvPr/>
        </p:nvSpPr>
        <p:spPr>
          <a:xfrm>
            <a:off x="1584803" y="7544466"/>
            <a:ext cx="6179206" cy="369332"/>
          </a:xfrm>
          <a:prstGeom prst="rect">
            <a:avLst/>
          </a:prstGeom>
          <a:noFill/>
        </p:spPr>
        <p:txBody>
          <a:bodyPr wrap="square" rtlCol="0" anchor="ctr">
            <a:spAutoFit/>
          </a:bodyPr>
          <a:lstStyle/>
          <a:p>
            <a:pPr algn="ctr"/>
            <a:r>
              <a:rPr lang="en-US" b="1" dirty="0"/>
              <a:t>Application in Statistical Genetics</a:t>
            </a:r>
          </a:p>
        </p:txBody>
      </p:sp>
      <p:sp>
        <p:nvSpPr>
          <p:cNvPr id="27" name="TextBox 26">
            <a:extLst>
              <a:ext uri="{FF2B5EF4-FFF2-40B4-BE49-F238E27FC236}">
                <a16:creationId xmlns:a16="http://schemas.microsoft.com/office/drawing/2014/main" id="{8469889F-61E8-0901-763A-AD367CAA7B3F}"/>
              </a:ext>
            </a:extLst>
          </p:cNvPr>
          <p:cNvSpPr txBox="1"/>
          <p:nvPr/>
        </p:nvSpPr>
        <p:spPr>
          <a:xfrm>
            <a:off x="876821" y="7923458"/>
            <a:ext cx="7481029" cy="954107"/>
          </a:xfrm>
          <a:prstGeom prst="rect">
            <a:avLst/>
          </a:prstGeom>
          <a:noFill/>
        </p:spPr>
        <p:txBody>
          <a:bodyPr wrap="square">
            <a:spAutoFit/>
          </a:bodyPr>
          <a:lstStyle/>
          <a:p>
            <a:pPr marL="171450" indent="-171450">
              <a:buFont typeface="Arial" panose="020B0604020202020204" pitchFamily="34" charset="0"/>
              <a:buChar char="•"/>
            </a:pPr>
            <a:r>
              <a:rPr lang="en-US" sz="1400" dirty="0">
                <a:solidFill>
                  <a:schemeClr val="tx1"/>
                </a:solidFill>
              </a:rPr>
              <a:t>GWAS: often identify the genetic variants associated with disease (0 or 1) using logistic regression</a:t>
            </a:r>
          </a:p>
          <a:p>
            <a:pPr marL="171450" indent="-171450">
              <a:buFont typeface="Arial" panose="020B0604020202020204" pitchFamily="34" charset="0"/>
              <a:buChar char="•"/>
            </a:pPr>
            <a:r>
              <a:rPr lang="en-US" sz="1400" dirty="0">
                <a:solidFill>
                  <a:schemeClr val="tx1"/>
                </a:solidFill>
              </a:rPr>
              <a:t>OR=1: No association between genotype and disease</a:t>
            </a:r>
          </a:p>
          <a:p>
            <a:pPr marL="171450" indent="-171450">
              <a:buFont typeface="Arial" panose="020B0604020202020204" pitchFamily="34" charset="0"/>
              <a:buChar char="•"/>
            </a:pPr>
            <a:r>
              <a:rPr lang="en-US" sz="1400" dirty="0"/>
              <a:t>OR&gt;1</a:t>
            </a:r>
            <a:r>
              <a:rPr lang="en-US" sz="1400" dirty="0">
                <a:solidFill>
                  <a:schemeClr val="tx1"/>
                </a:solidFill>
              </a:rPr>
              <a:t>: The variant increases disease risk</a:t>
            </a:r>
          </a:p>
          <a:p>
            <a:pPr marL="171450" indent="-171450">
              <a:buFont typeface="Arial" panose="020B0604020202020204" pitchFamily="34" charset="0"/>
              <a:buChar char="•"/>
            </a:pPr>
            <a:r>
              <a:rPr lang="en-US" sz="1400" dirty="0">
                <a:solidFill>
                  <a:schemeClr val="tx1"/>
                </a:solidFill>
              </a:rPr>
              <a:t>OR&lt;1: The variant decreases disease risk (protective effect)</a:t>
            </a:r>
          </a:p>
        </p:txBody>
      </p:sp>
    </p:spTree>
    <p:extLst>
      <p:ext uri="{BB962C8B-B14F-4D97-AF65-F5344CB8AC3E}">
        <p14:creationId xmlns:p14="http://schemas.microsoft.com/office/powerpoint/2010/main" val="361570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08735-56BD-649B-9E12-1E1EEBED184A}"/>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DB17D1B4-4D8E-64E4-8779-1486451FC0EB}"/>
              </a:ext>
            </a:extLst>
          </p:cNvPr>
          <p:cNvSpPr/>
          <p:nvPr/>
        </p:nvSpPr>
        <p:spPr>
          <a:xfrm>
            <a:off x="4718457" y="788652"/>
            <a:ext cx="4023092" cy="777629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C776B572-7470-F058-B34D-535FB4ACA26C}"/>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Marginal vs. Joint Effects</a:t>
            </a:r>
          </a:p>
        </p:txBody>
      </p:sp>
      <p:sp>
        <p:nvSpPr>
          <p:cNvPr id="9" name="Rounded Rectangle 8">
            <a:extLst>
              <a:ext uri="{FF2B5EF4-FFF2-40B4-BE49-F238E27FC236}">
                <a16:creationId xmlns:a16="http://schemas.microsoft.com/office/drawing/2014/main" id="{3A25B38E-CEA9-D5B9-55A6-B6E0C121CD9B}"/>
              </a:ext>
            </a:extLst>
          </p:cNvPr>
          <p:cNvSpPr/>
          <p:nvPr/>
        </p:nvSpPr>
        <p:spPr>
          <a:xfrm>
            <a:off x="297521" y="788653"/>
            <a:ext cx="4054274" cy="783539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86B0CC3-E83D-AF59-34CB-F9B9E5E78E99}"/>
                  </a:ext>
                </a:extLst>
              </p:cNvPr>
              <p:cNvSpPr txBox="1"/>
              <p:nvPr/>
            </p:nvSpPr>
            <p:spPr>
              <a:xfrm>
                <a:off x="236469" y="870132"/>
                <a:ext cx="4475988" cy="568874"/>
              </a:xfrm>
              <a:prstGeom prst="rect">
                <a:avLst/>
              </a:prstGeom>
              <a:noFill/>
            </p:spPr>
            <p:txBody>
              <a:bodyPr wrap="square" rtlCol="0" anchor="ctr">
                <a:spAutoFit/>
              </a:bodyPr>
              <a:lstStyle/>
              <a:p>
                <a:pPr algn="ctr"/>
                <a:r>
                  <a:rPr lang="en-US" b="1" dirty="0"/>
                  <a:t>Marginal Effects</a:t>
                </a:r>
              </a:p>
              <a:p>
                <a:pPr algn="ctr"/>
                <a:r>
                  <a:rPr lang="en-US" sz="1200" dirty="0"/>
                  <a:t>(Three separate models, </a:t>
                </a:r>
                <a14:m>
                  <m:oMath xmlns:m="http://schemas.openxmlformats.org/officeDocument/2006/math">
                    <m:r>
                      <a:rPr lang="en-US" sz="1200" b="1" i="1" smtClean="0">
                        <a:latin typeface="Cambria Math" panose="02040503050406030204" pitchFamily="18" charset="0"/>
                      </a:rPr>
                      <m:t>𝒀</m:t>
                    </m:r>
                    <m:r>
                      <a:rPr lang="en-US" sz="1200" b="0" i="1" smtClean="0">
                        <a:latin typeface="Cambria Math" panose="02040503050406030204" pitchFamily="18" charset="0"/>
                      </a:rPr>
                      <m:t>=</m:t>
                    </m:r>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𝑿</m:t>
                        </m:r>
                      </m:e>
                      <m:sub>
                        <m:r>
                          <a:rPr lang="en-US" sz="1200" b="1" i="1" smtClean="0">
                            <a:latin typeface="Cambria Math" panose="02040503050406030204" pitchFamily="18" charset="0"/>
                          </a:rPr>
                          <m:t>𝒋</m:t>
                        </m:r>
                      </m:sub>
                    </m:sSub>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𝜀</m:t>
                        </m:r>
                      </m:e>
                      <m:sub>
                        <m:r>
                          <a:rPr lang="en-US" sz="1200" b="0" i="1" smtClean="0">
                            <a:latin typeface="Cambria Math" panose="02040503050406030204" pitchFamily="18" charset="0"/>
                          </a:rPr>
                          <m:t>𝑗</m:t>
                        </m:r>
                      </m:sub>
                    </m:sSub>
                  </m:oMath>
                </a14:m>
                <a:endParaRPr lang="en-US" sz="1200" dirty="0"/>
              </a:p>
            </p:txBody>
          </p:sp>
        </mc:Choice>
        <mc:Fallback xmlns="">
          <p:sp>
            <p:nvSpPr>
              <p:cNvPr id="10" name="TextBox 9">
                <a:extLst>
                  <a:ext uri="{FF2B5EF4-FFF2-40B4-BE49-F238E27FC236}">
                    <a16:creationId xmlns:a16="http://schemas.microsoft.com/office/drawing/2014/main" id="{186B0CC3-E83D-AF59-34CB-F9B9E5E78E99}"/>
                  </a:ext>
                </a:extLst>
              </p:cNvPr>
              <p:cNvSpPr txBox="1">
                <a:spLocks noRot="1" noChangeAspect="1" noMove="1" noResize="1" noEditPoints="1" noAdjustHandles="1" noChangeArrowheads="1" noChangeShapeType="1" noTextEdit="1"/>
              </p:cNvSpPr>
              <p:nvPr/>
            </p:nvSpPr>
            <p:spPr>
              <a:xfrm>
                <a:off x="236469" y="870132"/>
                <a:ext cx="4475988" cy="568874"/>
              </a:xfrm>
              <a:prstGeom prst="rect">
                <a:avLst/>
              </a:prstGeom>
              <a:blipFill>
                <a:blip r:embed="rId2"/>
                <a:stretch>
                  <a:fillRect t="-4348" b="-4348"/>
                </a:stretch>
              </a:blipFill>
            </p:spPr>
            <p:txBody>
              <a:bodyPr/>
              <a:lstStyle/>
              <a:p>
                <a:r>
                  <a:rPr lang="en-US">
                    <a:noFill/>
                  </a:rPr>
                  <a:t> </a:t>
                </a:r>
              </a:p>
            </p:txBody>
          </p:sp>
        </mc:Fallback>
      </mc:AlternateContent>
      <p:sp>
        <p:nvSpPr>
          <p:cNvPr id="18" name="Rounded Rectangle 17">
            <a:extLst>
              <a:ext uri="{FF2B5EF4-FFF2-40B4-BE49-F238E27FC236}">
                <a16:creationId xmlns:a16="http://schemas.microsoft.com/office/drawing/2014/main" id="{2F629022-D1E2-7CE9-643C-113572085C75}"/>
              </a:ext>
            </a:extLst>
          </p:cNvPr>
          <p:cNvSpPr/>
          <p:nvPr/>
        </p:nvSpPr>
        <p:spPr>
          <a:xfrm>
            <a:off x="105640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5C58730-B864-80AE-72BA-47E1F061F1C5}"/>
              </a:ext>
            </a:extLst>
          </p:cNvPr>
          <p:cNvSpPr txBox="1"/>
          <p:nvPr/>
        </p:nvSpPr>
        <p:spPr>
          <a:xfrm>
            <a:off x="149615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F64F323B-79B1-A05B-D28A-120EE0F8AD67}"/>
              </a:ext>
            </a:extLst>
          </p:cNvPr>
          <p:cNvSpPr/>
          <p:nvPr/>
        </p:nvSpPr>
        <p:spPr>
          <a:xfrm>
            <a:off x="200563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E0239794-E778-4345-24A5-D908954D8169}"/>
              </a:ext>
            </a:extLst>
          </p:cNvPr>
          <p:cNvSpPr/>
          <p:nvPr/>
        </p:nvSpPr>
        <p:spPr>
          <a:xfrm>
            <a:off x="356284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8D470089-286E-4026-5B43-5E0A38FAB27D}"/>
              </a:ext>
            </a:extLst>
          </p:cNvPr>
          <p:cNvSpPr txBox="1"/>
          <p:nvPr/>
        </p:nvSpPr>
        <p:spPr>
          <a:xfrm>
            <a:off x="316684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6944304-628F-0C4A-A283-EC938ECF6B2A}"/>
                  </a:ext>
                </a:extLst>
              </p:cNvPr>
              <p:cNvSpPr txBox="1"/>
              <p:nvPr/>
            </p:nvSpPr>
            <p:spPr>
              <a:xfrm>
                <a:off x="804859" y="3681712"/>
                <a:ext cx="751254"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24" name="TextBox 23">
                <a:extLst>
                  <a:ext uri="{FF2B5EF4-FFF2-40B4-BE49-F238E27FC236}">
                    <a16:creationId xmlns:a16="http://schemas.microsoft.com/office/drawing/2014/main" id="{D6944304-628F-0C4A-A283-EC938ECF6B2A}"/>
                  </a:ext>
                </a:extLst>
              </p:cNvPr>
              <p:cNvSpPr txBox="1">
                <a:spLocks noRot="1" noChangeAspect="1" noMove="1" noResize="1" noEditPoints="1" noAdjustHandles="1" noChangeArrowheads="1" noChangeShapeType="1" noTextEdit="1"/>
              </p:cNvSpPr>
              <p:nvPr/>
            </p:nvSpPr>
            <p:spPr>
              <a:xfrm>
                <a:off x="804859" y="3681712"/>
                <a:ext cx="751254" cy="415498"/>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B05C512-7F8E-A223-6F85-642EAE2FBCCA}"/>
                  </a:ext>
                </a:extLst>
              </p:cNvPr>
              <p:cNvSpPr txBox="1"/>
              <p:nvPr/>
            </p:nvSpPr>
            <p:spPr>
              <a:xfrm>
                <a:off x="1693166"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25" name="TextBox 24">
                <a:extLst>
                  <a:ext uri="{FF2B5EF4-FFF2-40B4-BE49-F238E27FC236}">
                    <a16:creationId xmlns:a16="http://schemas.microsoft.com/office/drawing/2014/main" id="{BB05C512-7F8E-A223-6F85-642EAE2FBCCA}"/>
                  </a:ext>
                </a:extLst>
              </p:cNvPr>
              <p:cNvSpPr txBox="1">
                <a:spLocks noRot="1" noChangeAspect="1" noMove="1" noResize="1" noEditPoints="1" noAdjustHandles="1" noChangeArrowheads="1" noChangeShapeType="1" noTextEdit="1"/>
              </p:cNvSpPr>
              <p:nvPr/>
            </p:nvSpPr>
            <p:spPr>
              <a:xfrm>
                <a:off x="1693166" y="3681712"/>
                <a:ext cx="745310" cy="415498"/>
              </a:xfrm>
              <a:prstGeom prst="rect">
                <a:avLst/>
              </a:prstGeom>
              <a:blipFill>
                <a:blip r:embed="rId4"/>
                <a:stretch>
                  <a:fillRect b="-8824"/>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7F94A0D6-285F-83D7-EC60-A86DE0AB6064}"/>
              </a:ext>
            </a:extLst>
          </p:cNvPr>
          <p:cNvSpPr txBox="1"/>
          <p:nvPr/>
        </p:nvSpPr>
        <p:spPr>
          <a:xfrm>
            <a:off x="2331907" y="3684676"/>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8FA981F-7843-28B7-927C-AA267BD29408}"/>
                  </a:ext>
                </a:extLst>
              </p:cNvPr>
              <p:cNvSpPr txBox="1"/>
              <p:nvPr/>
            </p:nvSpPr>
            <p:spPr>
              <a:xfrm>
                <a:off x="3386744"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8" name="TextBox 27">
                <a:extLst>
                  <a:ext uri="{FF2B5EF4-FFF2-40B4-BE49-F238E27FC236}">
                    <a16:creationId xmlns:a16="http://schemas.microsoft.com/office/drawing/2014/main" id="{B8FA981F-7843-28B7-927C-AA267BD29408}"/>
                  </a:ext>
                </a:extLst>
              </p:cNvPr>
              <p:cNvSpPr txBox="1">
                <a:spLocks noRot="1" noChangeAspect="1" noMove="1" noResize="1" noEditPoints="1" noAdjustHandles="1" noChangeArrowheads="1" noChangeShapeType="1" noTextEdit="1"/>
              </p:cNvSpPr>
              <p:nvPr/>
            </p:nvSpPr>
            <p:spPr>
              <a:xfrm>
                <a:off x="3386744" y="3681712"/>
                <a:ext cx="745310" cy="415498"/>
              </a:xfrm>
              <a:prstGeom prst="rect">
                <a:avLst/>
              </a:prstGeom>
              <a:blipFill>
                <a:blip r:embed="rId5"/>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CC328CC-E588-B6F5-5C9B-B9C747429710}"/>
                  </a:ext>
                </a:extLst>
              </p:cNvPr>
              <p:cNvSpPr txBox="1"/>
              <p:nvPr/>
            </p:nvSpPr>
            <p:spPr>
              <a:xfrm>
                <a:off x="172037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FCC328CC-E588-B6F5-5C9B-B9C747429710}"/>
                  </a:ext>
                </a:extLst>
              </p:cNvPr>
              <p:cNvSpPr txBox="1">
                <a:spLocks noRot="1" noChangeAspect="1" noMove="1" noResize="1" noEditPoints="1" noAdjustHandles="1" noChangeArrowheads="1" noChangeShapeType="1" noTextEdit="1"/>
              </p:cNvSpPr>
              <p:nvPr/>
            </p:nvSpPr>
            <p:spPr>
              <a:xfrm>
                <a:off x="1720374" y="1700190"/>
                <a:ext cx="893237"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97E4DB4-B558-506E-0FF5-0E1006EC98ED}"/>
                  </a:ext>
                </a:extLst>
              </p:cNvPr>
              <p:cNvSpPr txBox="1"/>
              <p:nvPr/>
            </p:nvSpPr>
            <p:spPr>
              <a:xfrm>
                <a:off x="91854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997E4DB4-B558-506E-0FF5-0E1006EC98ED}"/>
                  </a:ext>
                </a:extLst>
              </p:cNvPr>
              <p:cNvSpPr txBox="1">
                <a:spLocks noRot="1" noChangeAspect="1" noMove="1" noResize="1" noEditPoints="1" noAdjustHandles="1" noChangeArrowheads="1" noChangeShapeType="1" noTextEdit="1"/>
              </p:cNvSpPr>
              <p:nvPr/>
            </p:nvSpPr>
            <p:spPr>
              <a:xfrm>
                <a:off x="918549" y="2470598"/>
                <a:ext cx="59242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EFF2A2D-6A3D-2153-0B26-B474A1D9BCB7}"/>
                  </a:ext>
                </a:extLst>
              </p:cNvPr>
              <p:cNvSpPr txBox="1"/>
              <p:nvPr/>
            </p:nvSpPr>
            <p:spPr>
              <a:xfrm>
                <a:off x="4265562" y="881917"/>
                <a:ext cx="4475988" cy="553998"/>
              </a:xfrm>
              <a:prstGeom prst="rect">
                <a:avLst/>
              </a:prstGeom>
              <a:noFill/>
            </p:spPr>
            <p:txBody>
              <a:bodyPr wrap="square" rtlCol="0" anchor="ctr">
                <a:spAutoFit/>
              </a:bodyPr>
              <a:lstStyle/>
              <a:p>
                <a:pPr algn="ctr"/>
                <a:r>
                  <a:rPr lang="en-US" b="1" dirty="0"/>
                  <a:t>Joint Effects</a:t>
                </a:r>
              </a:p>
              <a:p>
                <a:pPr algn="ctr"/>
                <a:r>
                  <a:rPr lang="en-US" sz="1200" dirty="0"/>
                  <a:t>(One model with all variants, </a:t>
                </a:r>
                <a14:m>
                  <m:oMath xmlns:m="http://schemas.openxmlformats.org/officeDocument/2006/math">
                    <m:r>
                      <a:rPr lang="en-US" sz="1200" b="1" i="1" smtClean="0">
                        <a:latin typeface="Cambria Math" panose="02040503050406030204" pitchFamily="18" charset="0"/>
                      </a:rPr>
                      <m:t>𝒀</m:t>
                    </m:r>
                    <m:r>
                      <a:rPr lang="en-US" sz="1200" b="1" i="1" smtClean="0">
                        <a:latin typeface="Cambria Math" panose="02040503050406030204" pitchFamily="18" charset="0"/>
                      </a:rPr>
                      <m:t>=</m:t>
                    </m:r>
                    <m:r>
                      <a:rPr lang="en-US" sz="1200" b="1" i="1" smtClean="0">
                        <a:latin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𝜺</m:t>
                    </m:r>
                    <m:r>
                      <a:rPr lang="en-US" sz="1200" b="0" i="1" smtClean="0">
                        <a:latin typeface="Cambria Math" panose="02040503050406030204" pitchFamily="18" charset="0"/>
                        <a:ea typeface="Cambria Math" panose="02040503050406030204" pitchFamily="18" charset="0"/>
                      </a:rPr>
                      <m:t>)</m:t>
                    </m:r>
                  </m:oMath>
                </a14:m>
                <a:endParaRPr lang="en-US" sz="1200" dirty="0"/>
              </a:p>
            </p:txBody>
          </p:sp>
        </mc:Choice>
        <mc:Fallback xmlns="">
          <p:sp>
            <p:nvSpPr>
              <p:cNvPr id="58" name="TextBox 57">
                <a:extLst>
                  <a:ext uri="{FF2B5EF4-FFF2-40B4-BE49-F238E27FC236}">
                    <a16:creationId xmlns:a16="http://schemas.microsoft.com/office/drawing/2014/main" id="{7EFF2A2D-6A3D-2153-0B26-B474A1D9BCB7}"/>
                  </a:ext>
                </a:extLst>
              </p:cNvPr>
              <p:cNvSpPr txBox="1">
                <a:spLocks noRot="1" noChangeAspect="1" noMove="1" noResize="1" noEditPoints="1" noAdjustHandles="1" noChangeArrowheads="1" noChangeShapeType="1" noTextEdit="1"/>
              </p:cNvSpPr>
              <p:nvPr/>
            </p:nvSpPr>
            <p:spPr>
              <a:xfrm>
                <a:off x="4265562" y="881917"/>
                <a:ext cx="4475988" cy="553998"/>
              </a:xfrm>
              <a:prstGeom prst="rect">
                <a:avLst/>
              </a:prstGeom>
              <a:blipFill>
                <a:blip r:embed="rId8"/>
                <a:stretch>
                  <a:fillRect t="-4444" b="-6667"/>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A2BBD631-EF0C-4969-34CA-BEE691E25C74}"/>
              </a:ext>
            </a:extLst>
          </p:cNvPr>
          <p:cNvSpPr/>
          <p:nvPr/>
        </p:nvSpPr>
        <p:spPr>
          <a:xfrm>
            <a:off x="1056402" y="5349289"/>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C5FF0416-50C1-FB04-1156-F1DF10B6EA53}"/>
              </a:ext>
            </a:extLst>
          </p:cNvPr>
          <p:cNvSpPr txBox="1"/>
          <p:nvPr/>
        </p:nvSpPr>
        <p:spPr>
          <a:xfrm>
            <a:off x="1496152" y="6092983"/>
            <a:ext cx="300082" cy="369332"/>
          </a:xfrm>
          <a:prstGeom prst="rect">
            <a:avLst/>
          </a:prstGeom>
          <a:noFill/>
        </p:spPr>
        <p:txBody>
          <a:bodyPr wrap="square" rtlCol="0">
            <a:spAutoFit/>
          </a:bodyPr>
          <a:lstStyle/>
          <a:p>
            <a:r>
              <a:rPr lang="en-US" dirty="0"/>
              <a:t>=</a:t>
            </a:r>
          </a:p>
        </p:txBody>
      </p:sp>
      <p:sp>
        <p:nvSpPr>
          <p:cNvPr id="12" name="Rounded Rectangle 11">
            <a:extLst>
              <a:ext uri="{FF2B5EF4-FFF2-40B4-BE49-F238E27FC236}">
                <a16:creationId xmlns:a16="http://schemas.microsoft.com/office/drawing/2014/main" id="{7A18A895-2F0D-69A5-7241-4E8CEAB17682}"/>
              </a:ext>
            </a:extLst>
          </p:cNvPr>
          <p:cNvSpPr/>
          <p:nvPr/>
        </p:nvSpPr>
        <p:spPr>
          <a:xfrm>
            <a:off x="2005637" y="5349289"/>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ounded Rectangle 12">
            <a:extLst>
              <a:ext uri="{FF2B5EF4-FFF2-40B4-BE49-F238E27FC236}">
                <a16:creationId xmlns:a16="http://schemas.microsoft.com/office/drawing/2014/main" id="{12CC5E92-A844-6FDC-63BE-1F778E5F4D6F}"/>
              </a:ext>
            </a:extLst>
          </p:cNvPr>
          <p:cNvSpPr/>
          <p:nvPr/>
        </p:nvSpPr>
        <p:spPr>
          <a:xfrm>
            <a:off x="3562846" y="5348642"/>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a:extLst>
              <a:ext uri="{FF2B5EF4-FFF2-40B4-BE49-F238E27FC236}">
                <a16:creationId xmlns:a16="http://schemas.microsoft.com/office/drawing/2014/main" id="{2D6FC7B1-EE6F-8407-DF45-2BFC4ABD61CA}"/>
              </a:ext>
            </a:extLst>
          </p:cNvPr>
          <p:cNvSpPr txBox="1"/>
          <p:nvPr/>
        </p:nvSpPr>
        <p:spPr>
          <a:xfrm>
            <a:off x="3166841" y="6092982"/>
            <a:ext cx="300082"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01AB6E-9E74-5767-22DA-B5605A2C2FCD}"/>
                  </a:ext>
                </a:extLst>
              </p:cNvPr>
              <p:cNvSpPr txBox="1"/>
              <p:nvPr/>
            </p:nvSpPr>
            <p:spPr>
              <a:xfrm>
                <a:off x="779891" y="7316206"/>
                <a:ext cx="821192"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15" name="TextBox 14">
                <a:extLst>
                  <a:ext uri="{FF2B5EF4-FFF2-40B4-BE49-F238E27FC236}">
                    <a16:creationId xmlns:a16="http://schemas.microsoft.com/office/drawing/2014/main" id="{3C01AB6E-9E74-5767-22DA-B5605A2C2FCD}"/>
                  </a:ext>
                </a:extLst>
              </p:cNvPr>
              <p:cNvSpPr txBox="1">
                <a:spLocks noRot="1" noChangeAspect="1" noMove="1" noResize="1" noEditPoints="1" noAdjustHandles="1" noChangeArrowheads="1" noChangeShapeType="1" noTextEdit="1"/>
              </p:cNvSpPr>
              <p:nvPr/>
            </p:nvSpPr>
            <p:spPr>
              <a:xfrm>
                <a:off x="779891" y="7316206"/>
                <a:ext cx="821192" cy="415498"/>
              </a:xfrm>
              <a:prstGeom prst="rect">
                <a:avLst/>
              </a:prstGeom>
              <a:blipFill>
                <a:blip r:embed="rId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BA2AE30-10C7-413A-6129-5A9DDD52C00A}"/>
                  </a:ext>
                </a:extLst>
              </p:cNvPr>
              <p:cNvSpPr txBox="1"/>
              <p:nvPr/>
            </p:nvSpPr>
            <p:spPr>
              <a:xfrm>
                <a:off x="1693166"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16" name="TextBox 15">
                <a:extLst>
                  <a:ext uri="{FF2B5EF4-FFF2-40B4-BE49-F238E27FC236}">
                    <a16:creationId xmlns:a16="http://schemas.microsoft.com/office/drawing/2014/main" id="{6BA2AE30-10C7-413A-6129-5A9DDD52C00A}"/>
                  </a:ext>
                </a:extLst>
              </p:cNvPr>
              <p:cNvSpPr txBox="1">
                <a:spLocks noRot="1" noChangeAspect="1" noMove="1" noResize="1" noEditPoints="1" noAdjustHandles="1" noChangeArrowheads="1" noChangeShapeType="1" noTextEdit="1"/>
              </p:cNvSpPr>
              <p:nvPr/>
            </p:nvSpPr>
            <p:spPr>
              <a:xfrm>
                <a:off x="1693166" y="7316206"/>
                <a:ext cx="745310" cy="415498"/>
              </a:xfrm>
              <a:prstGeom prst="rect">
                <a:avLst/>
              </a:prstGeom>
              <a:blipFill>
                <a:blip r:embed="rId10"/>
                <a:stretch>
                  <a:fillRect b="-9091"/>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BC74DF5-CFF6-82AB-CA40-4274534FD5F4}"/>
              </a:ext>
            </a:extLst>
          </p:cNvPr>
          <p:cNvSpPr txBox="1"/>
          <p:nvPr/>
        </p:nvSpPr>
        <p:spPr>
          <a:xfrm>
            <a:off x="2331907" y="7319170"/>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3208DB8-0A69-8346-AFF1-995311887FCA}"/>
                  </a:ext>
                </a:extLst>
              </p:cNvPr>
              <p:cNvSpPr txBox="1"/>
              <p:nvPr/>
            </p:nvSpPr>
            <p:spPr>
              <a:xfrm>
                <a:off x="3386744"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7" name="TextBox 26">
                <a:extLst>
                  <a:ext uri="{FF2B5EF4-FFF2-40B4-BE49-F238E27FC236}">
                    <a16:creationId xmlns:a16="http://schemas.microsoft.com/office/drawing/2014/main" id="{53208DB8-0A69-8346-AFF1-995311887FCA}"/>
                  </a:ext>
                </a:extLst>
              </p:cNvPr>
              <p:cNvSpPr txBox="1">
                <a:spLocks noRot="1" noChangeAspect="1" noMove="1" noResize="1" noEditPoints="1" noAdjustHandles="1" noChangeArrowheads="1" noChangeShapeType="1" noTextEdit="1"/>
              </p:cNvSpPr>
              <p:nvPr/>
            </p:nvSpPr>
            <p:spPr>
              <a:xfrm>
                <a:off x="3386744" y="7316206"/>
                <a:ext cx="745310" cy="415498"/>
              </a:xfrm>
              <a:prstGeom prst="rect">
                <a:avLst/>
              </a:prstGeom>
              <a:blipFill>
                <a:blip r:embed="rId11"/>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6D34B08-1181-6844-B3AA-B4455AE4D161}"/>
                  </a:ext>
                </a:extLst>
              </p:cNvPr>
              <p:cNvSpPr txBox="1"/>
              <p:nvPr/>
            </p:nvSpPr>
            <p:spPr>
              <a:xfrm>
                <a:off x="918549" y="6105092"/>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6" name="TextBox 35">
                <a:extLst>
                  <a:ext uri="{FF2B5EF4-FFF2-40B4-BE49-F238E27FC236}">
                    <a16:creationId xmlns:a16="http://schemas.microsoft.com/office/drawing/2014/main" id="{56D34B08-1181-6844-B3AA-B4455AE4D161}"/>
                  </a:ext>
                </a:extLst>
              </p:cNvPr>
              <p:cNvSpPr txBox="1">
                <a:spLocks noRot="1" noChangeAspect="1" noMove="1" noResize="1" noEditPoints="1" noAdjustHandles="1" noChangeArrowheads="1" noChangeShapeType="1" noTextEdit="1"/>
              </p:cNvSpPr>
              <p:nvPr/>
            </p:nvSpPr>
            <p:spPr>
              <a:xfrm>
                <a:off x="918549" y="6105092"/>
                <a:ext cx="592422" cy="369332"/>
              </a:xfrm>
              <a:prstGeom prst="rect">
                <a:avLst/>
              </a:prstGeom>
              <a:blipFill>
                <a:blip r:embed="rId7"/>
                <a:stretch>
                  <a:fillRect/>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4E2CCB2-4235-21F5-FE9A-52F91E33A711}"/>
              </a:ext>
            </a:extLst>
          </p:cNvPr>
          <p:cNvSpPr txBox="1"/>
          <p:nvPr/>
        </p:nvSpPr>
        <p:spPr>
          <a:xfrm rot="5400000">
            <a:off x="2522954" y="4468676"/>
            <a:ext cx="538930" cy="707886"/>
          </a:xfrm>
          <a:prstGeom prst="rect">
            <a:avLst/>
          </a:prstGeom>
          <a:noFill/>
        </p:spPr>
        <p:txBody>
          <a:bodyPr wrap="none" rtlCol="0">
            <a:spAutoFit/>
          </a:bodyPr>
          <a:lstStyle/>
          <a:p>
            <a:r>
              <a:rPr lang="en-US" sz="4000" dirty="0"/>
              <a:t>…</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D446E55-37C7-08B4-F60C-5976BF469DAB}"/>
                  </a:ext>
                </a:extLst>
              </p:cNvPr>
              <p:cNvSpPr txBox="1"/>
              <p:nvPr/>
            </p:nvSpPr>
            <p:spPr>
              <a:xfrm>
                <a:off x="221473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FD446E55-37C7-08B4-F60C-5976BF469DAB}"/>
                  </a:ext>
                </a:extLst>
              </p:cNvPr>
              <p:cNvSpPr txBox="1">
                <a:spLocks noRot="1" noChangeAspect="1" noMove="1" noResize="1" noEditPoints="1" noAdjustHandles="1" noChangeArrowheads="1" noChangeShapeType="1" noTextEdit="1"/>
              </p:cNvSpPr>
              <p:nvPr/>
            </p:nvSpPr>
            <p:spPr>
              <a:xfrm>
                <a:off x="2214737" y="2460102"/>
                <a:ext cx="596578"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329DBDA-B33A-341E-3C2F-376CC44007D6}"/>
                  </a:ext>
                </a:extLst>
              </p:cNvPr>
              <p:cNvSpPr txBox="1"/>
              <p:nvPr/>
            </p:nvSpPr>
            <p:spPr>
              <a:xfrm>
                <a:off x="2189912" y="6081179"/>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7" name="TextBox 46">
                <a:extLst>
                  <a:ext uri="{FF2B5EF4-FFF2-40B4-BE49-F238E27FC236}">
                    <a16:creationId xmlns:a16="http://schemas.microsoft.com/office/drawing/2014/main" id="{B329DBDA-B33A-341E-3C2F-376CC44007D6}"/>
                  </a:ext>
                </a:extLst>
              </p:cNvPr>
              <p:cNvSpPr txBox="1">
                <a:spLocks noRot="1" noChangeAspect="1" noMove="1" noResize="1" noEditPoints="1" noAdjustHandles="1" noChangeArrowheads="1" noChangeShapeType="1" noTextEdit="1"/>
              </p:cNvSpPr>
              <p:nvPr/>
            </p:nvSpPr>
            <p:spPr>
              <a:xfrm>
                <a:off x="2189912" y="6081179"/>
                <a:ext cx="596578" cy="369332"/>
              </a:xfrm>
              <a:prstGeom prst="rect">
                <a:avLst/>
              </a:prstGeom>
              <a:blipFill>
                <a:blip r:embed="rId13"/>
                <a:stretch>
                  <a:fillRect/>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A0E6E643-41C1-F596-63CD-6C1D8996906E}"/>
              </a:ext>
            </a:extLst>
          </p:cNvPr>
          <p:cNvSpPr/>
          <p:nvPr/>
        </p:nvSpPr>
        <p:spPr>
          <a:xfrm>
            <a:off x="5079443" y="3494982"/>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FE64B9E7-53F8-38AC-9433-B26871A51188}"/>
              </a:ext>
            </a:extLst>
          </p:cNvPr>
          <p:cNvSpPr txBox="1"/>
          <p:nvPr/>
        </p:nvSpPr>
        <p:spPr>
          <a:xfrm>
            <a:off x="5519193" y="4238676"/>
            <a:ext cx="300082" cy="369332"/>
          </a:xfrm>
          <a:prstGeom prst="rect">
            <a:avLst/>
          </a:prstGeom>
          <a:noFill/>
        </p:spPr>
        <p:txBody>
          <a:bodyPr wrap="none" rtlCol="0">
            <a:spAutoFit/>
          </a:bodyPr>
          <a:lstStyle/>
          <a:p>
            <a:r>
              <a:rPr lang="en-US" dirty="0"/>
              <a:t>=</a:t>
            </a:r>
          </a:p>
        </p:txBody>
      </p:sp>
      <p:sp>
        <p:nvSpPr>
          <p:cNvPr id="55" name="Rounded Rectangle 54">
            <a:extLst>
              <a:ext uri="{FF2B5EF4-FFF2-40B4-BE49-F238E27FC236}">
                <a16:creationId xmlns:a16="http://schemas.microsoft.com/office/drawing/2014/main" id="{5C746F94-7D8A-9BB2-1FCF-31D49F8F06ED}"/>
              </a:ext>
            </a:extLst>
          </p:cNvPr>
          <p:cNvSpPr/>
          <p:nvPr/>
        </p:nvSpPr>
        <p:spPr>
          <a:xfrm>
            <a:off x="6028678" y="3494982"/>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64" name="Rounded Rectangle 63">
                <a:extLst>
                  <a:ext uri="{FF2B5EF4-FFF2-40B4-BE49-F238E27FC236}">
                    <a16:creationId xmlns:a16="http://schemas.microsoft.com/office/drawing/2014/main" id="{BB292414-3CE9-E5A3-92FD-59FC159EDFA1}"/>
                  </a:ext>
                </a:extLst>
              </p:cNvPr>
              <p:cNvSpPr/>
              <p:nvPr/>
            </p:nvSpPr>
            <p:spPr>
              <a:xfrm>
                <a:off x="7963392" y="3494335"/>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64" name="Rounded Rectangle 63">
                <a:extLst>
                  <a:ext uri="{FF2B5EF4-FFF2-40B4-BE49-F238E27FC236}">
                    <a16:creationId xmlns:a16="http://schemas.microsoft.com/office/drawing/2014/main" id="{BB292414-3CE9-E5A3-92FD-59FC159EDFA1}"/>
                  </a:ext>
                </a:extLst>
              </p:cNvPr>
              <p:cNvSpPr>
                <a:spLocks noRot="1" noChangeAspect="1" noMove="1" noResize="1" noEditPoints="1" noAdjustHandles="1" noChangeArrowheads="1" noChangeShapeType="1" noTextEdit="1"/>
              </p:cNvSpPr>
              <p:nvPr/>
            </p:nvSpPr>
            <p:spPr>
              <a:xfrm>
                <a:off x="7963392" y="3494335"/>
                <a:ext cx="286187" cy="1856721"/>
              </a:xfrm>
              <a:prstGeom prst="roundRect">
                <a:avLst/>
              </a:prstGeom>
              <a:blipFill>
                <a:blip r:embed="rId14"/>
                <a:stretch>
                  <a:fillRect/>
                </a:stretch>
              </a:blipFill>
              <a:ln>
                <a:solidFill>
                  <a:schemeClr val="bg1">
                    <a:lumMod val="65000"/>
                  </a:schemeClr>
                </a:solidFill>
              </a:ln>
            </p:spPr>
            <p:txBody>
              <a:bodyPr/>
              <a:lstStyle/>
              <a:p>
                <a:r>
                  <a:rPr lang="en-US">
                    <a:noFill/>
                  </a:rPr>
                  <a:t> </a:t>
                </a:r>
              </a:p>
            </p:txBody>
          </p:sp>
        </mc:Fallback>
      </mc:AlternateContent>
      <p:sp>
        <p:nvSpPr>
          <p:cNvPr id="65" name="TextBox 64">
            <a:extLst>
              <a:ext uri="{FF2B5EF4-FFF2-40B4-BE49-F238E27FC236}">
                <a16:creationId xmlns:a16="http://schemas.microsoft.com/office/drawing/2014/main" id="{24665D14-F6E1-4E4B-8B4D-352943D01CEE}"/>
              </a:ext>
            </a:extLst>
          </p:cNvPr>
          <p:cNvSpPr txBox="1"/>
          <p:nvPr/>
        </p:nvSpPr>
        <p:spPr>
          <a:xfrm>
            <a:off x="7567387" y="4238675"/>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705AFE9-800F-A06F-4173-04D04CE7E6FD}"/>
                  </a:ext>
                </a:extLst>
              </p:cNvPr>
              <p:cNvSpPr txBox="1"/>
              <p:nvPr/>
            </p:nvSpPr>
            <p:spPr>
              <a:xfrm>
                <a:off x="4941590" y="4250785"/>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70" name="TextBox 69">
                <a:extLst>
                  <a:ext uri="{FF2B5EF4-FFF2-40B4-BE49-F238E27FC236}">
                    <a16:creationId xmlns:a16="http://schemas.microsoft.com/office/drawing/2014/main" id="{A705AFE9-800F-A06F-4173-04D04CE7E6FD}"/>
                  </a:ext>
                </a:extLst>
              </p:cNvPr>
              <p:cNvSpPr txBox="1">
                <a:spLocks noRot="1" noChangeAspect="1" noMove="1" noResize="1" noEditPoints="1" noAdjustHandles="1" noChangeArrowheads="1" noChangeShapeType="1" noTextEdit="1"/>
              </p:cNvSpPr>
              <p:nvPr/>
            </p:nvSpPr>
            <p:spPr>
              <a:xfrm>
                <a:off x="4941590" y="4250785"/>
                <a:ext cx="592422" cy="369332"/>
              </a:xfrm>
              <a:prstGeom prst="rect">
                <a:avLst/>
              </a:prstGeom>
              <a:blipFill>
                <a:blip r:embed="rId15"/>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E17B16CF-F20A-7716-5D39-B7A6BBE7F264}"/>
              </a:ext>
            </a:extLst>
          </p:cNvPr>
          <p:cNvSpPr/>
          <p:nvPr/>
        </p:nvSpPr>
        <p:spPr>
          <a:xfrm>
            <a:off x="269480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69AE6F40-5D46-F25D-BED8-6FC5C6928A51}"/>
                  </a:ext>
                </a:extLst>
              </p:cNvPr>
              <p:cNvSpPr txBox="1"/>
              <p:nvPr/>
            </p:nvSpPr>
            <p:spPr>
              <a:xfrm>
                <a:off x="259272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69AE6F40-5D46-F25D-BED8-6FC5C6928A51}"/>
                  </a:ext>
                </a:extLst>
              </p:cNvPr>
              <p:cNvSpPr txBox="1">
                <a:spLocks noRot="1" noChangeAspect="1" noMove="1" noResize="1" noEditPoints="1" noAdjustHandles="1" noChangeArrowheads="1" noChangeShapeType="1" noTextEdit="1"/>
              </p:cNvSpPr>
              <p:nvPr/>
            </p:nvSpPr>
            <p:spPr>
              <a:xfrm>
                <a:off x="2592724" y="2461831"/>
                <a:ext cx="629027" cy="379843"/>
              </a:xfrm>
              <a:prstGeom prst="rect">
                <a:avLst/>
              </a:prstGeom>
              <a:blipFill>
                <a:blip r:embed="rId16"/>
                <a:stretch>
                  <a:fillRect b="-1290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115E72A1-8B10-1F75-9E8C-452D8E3661C2}"/>
              </a:ext>
            </a:extLst>
          </p:cNvPr>
          <p:cNvSpPr/>
          <p:nvPr/>
        </p:nvSpPr>
        <p:spPr>
          <a:xfrm>
            <a:off x="2694564" y="6081179"/>
            <a:ext cx="405922" cy="369332"/>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BADA9E71-5618-056B-8AC9-9FD6F5344F29}"/>
              </a:ext>
            </a:extLst>
          </p:cNvPr>
          <p:cNvSpPr/>
          <p:nvPr/>
        </p:nvSpPr>
        <p:spPr>
          <a:xfrm>
            <a:off x="6323555" y="3494335"/>
            <a:ext cx="286187"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Rounded Rectangle 79">
            <a:extLst>
              <a:ext uri="{FF2B5EF4-FFF2-40B4-BE49-F238E27FC236}">
                <a16:creationId xmlns:a16="http://schemas.microsoft.com/office/drawing/2014/main" id="{E16D5D45-5E91-38BC-F588-46774C2FB1B6}"/>
              </a:ext>
            </a:extLst>
          </p:cNvPr>
          <p:cNvSpPr/>
          <p:nvPr/>
        </p:nvSpPr>
        <p:spPr>
          <a:xfrm>
            <a:off x="6617997" y="3494335"/>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8054C4D6-F527-358E-7E6B-CEFED48C0220}"/>
                  </a:ext>
                </a:extLst>
              </p:cNvPr>
              <p:cNvSpPr txBox="1"/>
              <p:nvPr/>
            </p:nvSpPr>
            <p:spPr>
              <a:xfrm>
                <a:off x="2642624" y="6059913"/>
                <a:ext cx="545176" cy="3798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3</m:t>
                          </m:r>
                        </m:sub>
                      </m:sSub>
                    </m:oMath>
                  </m:oMathPara>
                </a14:m>
                <a:endParaRPr lang="en-US" dirty="0"/>
              </a:p>
            </p:txBody>
          </p:sp>
        </mc:Choice>
        <mc:Fallback xmlns="">
          <p:sp>
            <p:nvSpPr>
              <p:cNvPr id="75" name="TextBox 74">
                <a:extLst>
                  <a:ext uri="{FF2B5EF4-FFF2-40B4-BE49-F238E27FC236}">
                    <a16:creationId xmlns:a16="http://schemas.microsoft.com/office/drawing/2014/main" id="{8054C4D6-F527-358E-7E6B-CEFED48C0220}"/>
                  </a:ext>
                </a:extLst>
              </p:cNvPr>
              <p:cNvSpPr txBox="1">
                <a:spLocks noRot="1" noChangeAspect="1" noMove="1" noResize="1" noEditPoints="1" noAdjustHandles="1" noChangeArrowheads="1" noChangeShapeType="1" noTextEdit="1"/>
              </p:cNvSpPr>
              <p:nvPr/>
            </p:nvSpPr>
            <p:spPr>
              <a:xfrm>
                <a:off x="2642624" y="6059913"/>
                <a:ext cx="545176" cy="379842"/>
              </a:xfrm>
              <a:prstGeom prst="rect">
                <a:avLst/>
              </a:prstGeom>
              <a:blipFill>
                <a:blip r:embed="rId1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4BB19799-8D9A-B7F5-EEBB-A5C1E141964F}"/>
                  </a:ext>
                </a:extLst>
              </p:cNvPr>
              <p:cNvSpPr txBox="1"/>
              <p:nvPr/>
            </p:nvSpPr>
            <p:spPr>
              <a:xfrm>
                <a:off x="172037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4BB19799-8D9A-B7F5-EEBB-A5C1E141964F}"/>
                  </a:ext>
                </a:extLst>
              </p:cNvPr>
              <p:cNvSpPr txBox="1">
                <a:spLocks noRot="1" noChangeAspect="1" noMove="1" noResize="1" noEditPoints="1" noAdjustHandles="1" noChangeArrowheads="1" noChangeShapeType="1" noTextEdit="1"/>
              </p:cNvSpPr>
              <p:nvPr/>
            </p:nvSpPr>
            <p:spPr>
              <a:xfrm>
                <a:off x="1720373" y="2044593"/>
                <a:ext cx="893237"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4C5B9FC-D827-49DC-8C99-6C015529790A}"/>
                  </a:ext>
                </a:extLst>
              </p:cNvPr>
              <p:cNvSpPr txBox="1"/>
              <p:nvPr/>
            </p:nvSpPr>
            <p:spPr>
              <a:xfrm>
                <a:off x="1720374" y="3221029"/>
                <a:ext cx="893237"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lumMod val="95000"/>
                                </a:schemeClr>
                              </a:solidFill>
                              <a:latin typeface="Cambria Math" panose="02040503050406030204" pitchFamily="18" charset="0"/>
                            </a:rPr>
                          </m:ctrlPr>
                        </m:sSubPr>
                        <m:e>
                          <m:r>
                            <a:rPr lang="en-US" sz="1600" i="1">
                              <a:solidFill>
                                <a:schemeClr val="bg1">
                                  <a:lumMod val="95000"/>
                                </a:schemeClr>
                              </a:solidFill>
                              <a:latin typeface="Cambria Math" panose="02040503050406030204" pitchFamily="18" charset="0"/>
                            </a:rPr>
                            <m:t>𝑋</m:t>
                          </m:r>
                        </m:e>
                        <m:sub>
                          <m:r>
                            <a:rPr lang="en-US" sz="1600" b="0" i="1" smtClean="0">
                              <a:solidFill>
                                <a:schemeClr val="bg1">
                                  <a:lumMod val="95000"/>
                                </a:schemeClr>
                              </a:solidFill>
                              <a:latin typeface="Cambria Math" panose="02040503050406030204" pitchFamily="18" charset="0"/>
                            </a:rPr>
                            <m:t>𝑁</m:t>
                          </m:r>
                          <m:r>
                            <a:rPr lang="en-US" sz="1600" b="0" i="1" smtClean="0">
                              <a:solidFill>
                                <a:schemeClr val="bg1">
                                  <a:lumMod val="95000"/>
                                </a:schemeClr>
                              </a:solidFill>
                              <a:latin typeface="Cambria Math" panose="02040503050406030204" pitchFamily="18" charset="0"/>
                            </a:rPr>
                            <m:t>1</m:t>
                          </m:r>
                        </m:sub>
                      </m:sSub>
                    </m:oMath>
                  </m:oMathPara>
                </a14:m>
                <a:endParaRPr lang="en-US" sz="16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64C5B9FC-D827-49DC-8C99-6C015529790A}"/>
                  </a:ext>
                </a:extLst>
              </p:cNvPr>
              <p:cNvSpPr txBox="1">
                <a:spLocks noRot="1" noChangeAspect="1" noMove="1" noResize="1" noEditPoints="1" noAdjustHandles="1" noChangeArrowheads="1" noChangeShapeType="1" noTextEdit="1"/>
              </p:cNvSpPr>
              <p:nvPr/>
            </p:nvSpPr>
            <p:spPr>
              <a:xfrm>
                <a:off x="1720374" y="3221029"/>
                <a:ext cx="893237" cy="338554"/>
              </a:xfrm>
              <a:prstGeom prst="rect">
                <a:avLst/>
              </a:prstGeom>
              <a:blipFill>
                <a:blip r:embed="rId19"/>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3F828C75-9B63-07C7-9844-60AC067FB402}"/>
              </a:ext>
            </a:extLst>
          </p:cNvPr>
          <p:cNvSpPr txBox="1"/>
          <p:nvPr/>
        </p:nvSpPr>
        <p:spPr>
          <a:xfrm rot="5400000">
            <a:off x="205985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2991D28E-823A-262C-3503-7CEBBF0C3775}"/>
                  </a:ext>
                </a:extLst>
              </p:cNvPr>
              <p:cNvSpPr txBox="1"/>
              <p:nvPr/>
            </p:nvSpPr>
            <p:spPr>
              <a:xfrm>
                <a:off x="172231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2991D28E-823A-262C-3503-7CEBBF0C3775}"/>
                  </a:ext>
                </a:extLst>
              </p:cNvPr>
              <p:cNvSpPr txBox="1">
                <a:spLocks noRot="1" noChangeAspect="1" noMove="1" noResize="1" noEditPoints="1" noAdjustHandles="1" noChangeArrowheads="1" noChangeShapeType="1" noTextEdit="1"/>
              </p:cNvSpPr>
              <p:nvPr/>
            </p:nvSpPr>
            <p:spPr>
              <a:xfrm>
                <a:off x="1722313" y="232911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A45306E4-8FB1-CFFA-E7DE-28C88DC7F5E3}"/>
                  </a:ext>
                </a:extLst>
              </p:cNvPr>
              <p:cNvSpPr txBox="1"/>
              <p:nvPr/>
            </p:nvSpPr>
            <p:spPr>
              <a:xfrm>
                <a:off x="1720508" y="537822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89" name="TextBox 88">
                <a:extLst>
                  <a:ext uri="{FF2B5EF4-FFF2-40B4-BE49-F238E27FC236}">
                    <a16:creationId xmlns:a16="http://schemas.microsoft.com/office/drawing/2014/main" id="{A45306E4-8FB1-CFFA-E7DE-28C88DC7F5E3}"/>
                  </a:ext>
                </a:extLst>
              </p:cNvPr>
              <p:cNvSpPr txBox="1">
                <a:spLocks noRot="1" noChangeAspect="1" noMove="1" noResize="1" noEditPoints="1" noAdjustHandles="1" noChangeArrowheads="1" noChangeShapeType="1" noTextEdit="1"/>
              </p:cNvSpPr>
              <p:nvPr/>
            </p:nvSpPr>
            <p:spPr>
              <a:xfrm>
                <a:off x="1720508" y="5378222"/>
                <a:ext cx="893237" cy="307777"/>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77B0CB7-9497-D8C9-5499-97018535BB19}"/>
                  </a:ext>
                </a:extLst>
              </p:cNvPr>
              <p:cNvSpPr txBox="1"/>
              <p:nvPr/>
            </p:nvSpPr>
            <p:spPr>
              <a:xfrm>
                <a:off x="1720507" y="572262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90" name="TextBox 89">
                <a:extLst>
                  <a:ext uri="{FF2B5EF4-FFF2-40B4-BE49-F238E27FC236}">
                    <a16:creationId xmlns:a16="http://schemas.microsoft.com/office/drawing/2014/main" id="{177B0CB7-9497-D8C9-5499-97018535BB19}"/>
                  </a:ext>
                </a:extLst>
              </p:cNvPr>
              <p:cNvSpPr txBox="1">
                <a:spLocks noRot="1" noChangeAspect="1" noMove="1" noResize="1" noEditPoints="1" noAdjustHandles="1" noChangeArrowheads="1" noChangeShapeType="1" noTextEdit="1"/>
              </p:cNvSpPr>
              <p:nvPr/>
            </p:nvSpPr>
            <p:spPr>
              <a:xfrm>
                <a:off x="1720507" y="5722625"/>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22BB0DC-B864-BD20-DC98-E6B612AC37F3}"/>
                  </a:ext>
                </a:extLst>
              </p:cNvPr>
              <p:cNvSpPr txBox="1"/>
              <p:nvPr/>
            </p:nvSpPr>
            <p:spPr>
              <a:xfrm>
                <a:off x="1720508" y="6899061"/>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91" name="TextBox 90">
                <a:extLst>
                  <a:ext uri="{FF2B5EF4-FFF2-40B4-BE49-F238E27FC236}">
                    <a16:creationId xmlns:a16="http://schemas.microsoft.com/office/drawing/2014/main" id="{D22BB0DC-B864-BD20-DC98-E6B612AC37F3}"/>
                  </a:ext>
                </a:extLst>
              </p:cNvPr>
              <p:cNvSpPr txBox="1">
                <a:spLocks noRot="1" noChangeAspect="1" noMove="1" noResize="1" noEditPoints="1" noAdjustHandles="1" noChangeArrowheads="1" noChangeShapeType="1" noTextEdit="1"/>
              </p:cNvSpPr>
              <p:nvPr/>
            </p:nvSpPr>
            <p:spPr>
              <a:xfrm>
                <a:off x="1720508" y="6899061"/>
                <a:ext cx="893237" cy="307777"/>
              </a:xfrm>
              <a:prstGeom prst="rect">
                <a:avLst/>
              </a:prstGeom>
              <a:blipFill>
                <a:blip r:embed="rId23"/>
                <a:stretch>
                  <a:fillRect/>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7904382E-1A0E-D3B1-BDCD-BF6FE1DD3B4F}"/>
              </a:ext>
            </a:extLst>
          </p:cNvPr>
          <p:cNvSpPr txBox="1"/>
          <p:nvPr/>
        </p:nvSpPr>
        <p:spPr>
          <a:xfrm rot="5400000">
            <a:off x="2059990" y="6471384"/>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7E93304C-D54E-DDB1-75B1-B98CB87CDEB9}"/>
                  </a:ext>
                </a:extLst>
              </p:cNvPr>
              <p:cNvSpPr txBox="1"/>
              <p:nvPr/>
            </p:nvSpPr>
            <p:spPr>
              <a:xfrm>
                <a:off x="1722447" y="600714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93" name="TextBox 92">
                <a:extLst>
                  <a:ext uri="{FF2B5EF4-FFF2-40B4-BE49-F238E27FC236}">
                    <a16:creationId xmlns:a16="http://schemas.microsoft.com/office/drawing/2014/main" id="{7E93304C-D54E-DDB1-75B1-B98CB87CDEB9}"/>
                  </a:ext>
                </a:extLst>
              </p:cNvPr>
              <p:cNvSpPr txBox="1">
                <a:spLocks noRot="1" noChangeAspect="1" noMove="1" noResize="1" noEditPoints="1" noAdjustHandles="1" noChangeArrowheads="1" noChangeShapeType="1" noTextEdit="1"/>
              </p:cNvSpPr>
              <p:nvPr/>
            </p:nvSpPr>
            <p:spPr>
              <a:xfrm>
                <a:off x="1722447" y="6007145"/>
                <a:ext cx="893237" cy="307777"/>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2EE9D233-E9CB-75D9-ED9B-116A33FD43C1}"/>
                  </a:ext>
                </a:extLst>
              </p:cNvPr>
              <p:cNvSpPr txBox="1"/>
              <p:nvPr/>
            </p:nvSpPr>
            <p:spPr>
              <a:xfrm>
                <a:off x="5733537" y="352267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94" name="TextBox 93">
                <a:extLst>
                  <a:ext uri="{FF2B5EF4-FFF2-40B4-BE49-F238E27FC236}">
                    <a16:creationId xmlns:a16="http://schemas.microsoft.com/office/drawing/2014/main" id="{2EE9D233-E9CB-75D9-ED9B-116A33FD43C1}"/>
                  </a:ext>
                </a:extLst>
              </p:cNvPr>
              <p:cNvSpPr txBox="1">
                <a:spLocks noRot="1" noChangeAspect="1" noMove="1" noResize="1" noEditPoints="1" noAdjustHandles="1" noChangeArrowheads="1" noChangeShapeType="1" noTextEdit="1"/>
              </p:cNvSpPr>
              <p:nvPr/>
            </p:nvSpPr>
            <p:spPr>
              <a:xfrm>
                <a:off x="5733537" y="3522673"/>
                <a:ext cx="893237" cy="307777"/>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C01AB203-B4BE-4472-59F0-48B20407B535}"/>
                  </a:ext>
                </a:extLst>
              </p:cNvPr>
              <p:cNvSpPr txBox="1"/>
              <p:nvPr/>
            </p:nvSpPr>
            <p:spPr>
              <a:xfrm>
                <a:off x="5733536" y="386707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95" name="TextBox 94">
                <a:extLst>
                  <a:ext uri="{FF2B5EF4-FFF2-40B4-BE49-F238E27FC236}">
                    <a16:creationId xmlns:a16="http://schemas.microsoft.com/office/drawing/2014/main" id="{C01AB203-B4BE-4472-59F0-48B20407B535}"/>
                  </a:ext>
                </a:extLst>
              </p:cNvPr>
              <p:cNvSpPr txBox="1">
                <a:spLocks noRot="1" noChangeAspect="1" noMove="1" noResize="1" noEditPoints="1" noAdjustHandles="1" noChangeArrowheads="1" noChangeShapeType="1" noTextEdit="1"/>
              </p:cNvSpPr>
              <p:nvPr/>
            </p:nvSpPr>
            <p:spPr>
              <a:xfrm>
                <a:off x="5733536" y="3867076"/>
                <a:ext cx="893237" cy="307777"/>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369CEA49-6942-092F-529E-C665B7BB43F2}"/>
                  </a:ext>
                </a:extLst>
              </p:cNvPr>
              <p:cNvSpPr txBox="1"/>
              <p:nvPr/>
            </p:nvSpPr>
            <p:spPr>
              <a:xfrm>
                <a:off x="5733537" y="504351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96" name="TextBox 95">
                <a:extLst>
                  <a:ext uri="{FF2B5EF4-FFF2-40B4-BE49-F238E27FC236}">
                    <a16:creationId xmlns:a16="http://schemas.microsoft.com/office/drawing/2014/main" id="{369CEA49-6942-092F-529E-C665B7BB43F2}"/>
                  </a:ext>
                </a:extLst>
              </p:cNvPr>
              <p:cNvSpPr txBox="1">
                <a:spLocks noRot="1" noChangeAspect="1" noMove="1" noResize="1" noEditPoints="1" noAdjustHandles="1" noChangeArrowheads="1" noChangeShapeType="1" noTextEdit="1"/>
              </p:cNvSpPr>
              <p:nvPr/>
            </p:nvSpPr>
            <p:spPr>
              <a:xfrm>
                <a:off x="5733537" y="5043512"/>
                <a:ext cx="893237" cy="307777"/>
              </a:xfrm>
              <a:prstGeom prst="rect">
                <a:avLst/>
              </a:prstGeom>
              <a:blipFill>
                <a:blip r:embed="rId27"/>
                <a:stretch>
                  <a:fillRect/>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5EEE3DDE-F59D-1381-38BE-BF1016771991}"/>
              </a:ext>
            </a:extLst>
          </p:cNvPr>
          <p:cNvSpPr txBox="1"/>
          <p:nvPr/>
        </p:nvSpPr>
        <p:spPr>
          <a:xfrm rot="5400000">
            <a:off x="6073019" y="4615835"/>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B7283EDA-81BD-04A7-4E33-D13406D70182}"/>
                  </a:ext>
                </a:extLst>
              </p:cNvPr>
              <p:cNvSpPr txBox="1"/>
              <p:nvPr/>
            </p:nvSpPr>
            <p:spPr>
              <a:xfrm>
                <a:off x="5735476" y="415159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98" name="TextBox 97">
                <a:extLst>
                  <a:ext uri="{FF2B5EF4-FFF2-40B4-BE49-F238E27FC236}">
                    <a16:creationId xmlns:a16="http://schemas.microsoft.com/office/drawing/2014/main" id="{B7283EDA-81BD-04A7-4E33-D13406D70182}"/>
                  </a:ext>
                </a:extLst>
              </p:cNvPr>
              <p:cNvSpPr txBox="1">
                <a:spLocks noRot="1" noChangeAspect="1" noMove="1" noResize="1" noEditPoints="1" noAdjustHandles="1" noChangeArrowheads="1" noChangeShapeType="1" noTextEdit="1"/>
              </p:cNvSpPr>
              <p:nvPr/>
            </p:nvSpPr>
            <p:spPr>
              <a:xfrm>
                <a:off x="5735476" y="4151596"/>
                <a:ext cx="893237" cy="307777"/>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97EA0D7A-5721-E3DE-463A-E366AECC9569}"/>
                  </a:ext>
                </a:extLst>
              </p:cNvPr>
              <p:cNvSpPr txBox="1"/>
              <p:nvPr/>
            </p:nvSpPr>
            <p:spPr>
              <a:xfrm>
                <a:off x="6028460" y="352244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12</m:t>
                          </m:r>
                        </m:sub>
                      </m:sSub>
                    </m:oMath>
                  </m:oMathPara>
                </a14:m>
                <a:endParaRPr lang="en-US" sz="1400" dirty="0">
                  <a:solidFill>
                    <a:schemeClr val="bg1">
                      <a:lumMod val="95000"/>
                    </a:schemeClr>
                  </a:solidFill>
                </a:endParaRPr>
              </a:p>
            </p:txBody>
          </p:sp>
        </mc:Choice>
        <mc:Fallback xmlns="">
          <p:sp>
            <p:nvSpPr>
              <p:cNvPr id="99" name="TextBox 98">
                <a:extLst>
                  <a:ext uri="{FF2B5EF4-FFF2-40B4-BE49-F238E27FC236}">
                    <a16:creationId xmlns:a16="http://schemas.microsoft.com/office/drawing/2014/main" id="{97EA0D7A-5721-E3DE-463A-E366AECC9569}"/>
                  </a:ext>
                </a:extLst>
              </p:cNvPr>
              <p:cNvSpPr txBox="1">
                <a:spLocks noRot="1" noChangeAspect="1" noMove="1" noResize="1" noEditPoints="1" noAdjustHandles="1" noChangeArrowheads="1" noChangeShapeType="1" noTextEdit="1"/>
              </p:cNvSpPr>
              <p:nvPr/>
            </p:nvSpPr>
            <p:spPr>
              <a:xfrm>
                <a:off x="6028460" y="3522440"/>
                <a:ext cx="893237" cy="307777"/>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2CB5C92F-6C54-980E-1AFF-2BAD16A20B3E}"/>
                  </a:ext>
                </a:extLst>
              </p:cNvPr>
              <p:cNvSpPr txBox="1"/>
              <p:nvPr/>
            </p:nvSpPr>
            <p:spPr>
              <a:xfrm>
                <a:off x="6028459" y="386684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22</m:t>
                          </m:r>
                        </m:sub>
                      </m:sSub>
                    </m:oMath>
                  </m:oMathPara>
                </a14:m>
                <a:endParaRPr lang="en-US" sz="1400" dirty="0">
                  <a:solidFill>
                    <a:schemeClr val="bg1">
                      <a:lumMod val="95000"/>
                    </a:schemeClr>
                  </a:solidFill>
                </a:endParaRPr>
              </a:p>
            </p:txBody>
          </p:sp>
        </mc:Choice>
        <mc:Fallback xmlns="">
          <p:sp>
            <p:nvSpPr>
              <p:cNvPr id="100" name="TextBox 99">
                <a:extLst>
                  <a:ext uri="{FF2B5EF4-FFF2-40B4-BE49-F238E27FC236}">
                    <a16:creationId xmlns:a16="http://schemas.microsoft.com/office/drawing/2014/main" id="{2CB5C92F-6C54-980E-1AFF-2BAD16A20B3E}"/>
                  </a:ext>
                </a:extLst>
              </p:cNvPr>
              <p:cNvSpPr txBox="1">
                <a:spLocks noRot="1" noChangeAspect="1" noMove="1" noResize="1" noEditPoints="1" noAdjustHandles="1" noChangeArrowheads="1" noChangeShapeType="1" noTextEdit="1"/>
              </p:cNvSpPr>
              <p:nvPr/>
            </p:nvSpPr>
            <p:spPr>
              <a:xfrm>
                <a:off x="6028459" y="3866843"/>
                <a:ext cx="893237" cy="307777"/>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518FC831-4DD9-D267-ACC7-B6EC24AE4D34}"/>
                  </a:ext>
                </a:extLst>
              </p:cNvPr>
              <p:cNvSpPr txBox="1"/>
              <p:nvPr/>
            </p:nvSpPr>
            <p:spPr>
              <a:xfrm>
                <a:off x="6028460" y="504327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101" name="TextBox 100">
                <a:extLst>
                  <a:ext uri="{FF2B5EF4-FFF2-40B4-BE49-F238E27FC236}">
                    <a16:creationId xmlns:a16="http://schemas.microsoft.com/office/drawing/2014/main" id="{518FC831-4DD9-D267-ACC7-B6EC24AE4D34}"/>
                  </a:ext>
                </a:extLst>
              </p:cNvPr>
              <p:cNvSpPr txBox="1">
                <a:spLocks noRot="1" noChangeAspect="1" noMove="1" noResize="1" noEditPoints="1" noAdjustHandles="1" noChangeArrowheads="1" noChangeShapeType="1" noTextEdit="1"/>
              </p:cNvSpPr>
              <p:nvPr/>
            </p:nvSpPr>
            <p:spPr>
              <a:xfrm>
                <a:off x="6028460" y="5043279"/>
                <a:ext cx="893237" cy="307777"/>
              </a:xfrm>
              <a:prstGeom prst="rect">
                <a:avLst/>
              </a:prstGeom>
              <a:blipFill>
                <a:blip r:embed="rId31"/>
                <a:stretch>
                  <a:fillRect/>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F6AB3452-245E-337A-7B12-E9D2A7C8B5F3}"/>
              </a:ext>
            </a:extLst>
          </p:cNvPr>
          <p:cNvSpPr txBox="1"/>
          <p:nvPr/>
        </p:nvSpPr>
        <p:spPr>
          <a:xfrm rot="5400000">
            <a:off x="6367942" y="461560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D26B32F0-250C-053C-7329-AA60C391AA6F}"/>
                  </a:ext>
                </a:extLst>
              </p:cNvPr>
              <p:cNvSpPr txBox="1"/>
              <p:nvPr/>
            </p:nvSpPr>
            <p:spPr>
              <a:xfrm>
                <a:off x="6030399" y="415136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32</m:t>
                          </m:r>
                        </m:sub>
                      </m:sSub>
                    </m:oMath>
                  </m:oMathPara>
                </a14:m>
                <a:endParaRPr lang="en-US" sz="1400" dirty="0">
                  <a:solidFill>
                    <a:schemeClr val="bg1">
                      <a:lumMod val="95000"/>
                    </a:schemeClr>
                  </a:solidFill>
                </a:endParaRPr>
              </a:p>
            </p:txBody>
          </p:sp>
        </mc:Choice>
        <mc:Fallback xmlns="">
          <p:sp>
            <p:nvSpPr>
              <p:cNvPr id="103" name="TextBox 102">
                <a:extLst>
                  <a:ext uri="{FF2B5EF4-FFF2-40B4-BE49-F238E27FC236}">
                    <a16:creationId xmlns:a16="http://schemas.microsoft.com/office/drawing/2014/main" id="{D26B32F0-250C-053C-7329-AA60C391AA6F}"/>
                  </a:ext>
                </a:extLst>
              </p:cNvPr>
              <p:cNvSpPr txBox="1">
                <a:spLocks noRot="1" noChangeAspect="1" noMove="1" noResize="1" noEditPoints="1" noAdjustHandles="1" noChangeArrowheads="1" noChangeShapeType="1" noTextEdit="1"/>
              </p:cNvSpPr>
              <p:nvPr/>
            </p:nvSpPr>
            <p:spPr>
              <a:xfrm>
                <a:off x="6030399" y="4151363"/>
                <a:ext cx="893237" cy="307777"/>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49AE106E-1D76-8185-9022-CF2F9D3552AD}"/>
                  </a:ext>
                </a:extLst>
              </p:cNvPr>
              <p:cNvSpPr txBox="1"/>
              <p:nvPr/>
            </p:nvSpPr>
            <p:spPr>
              <a:xfrm>
                <a:off x="6439060" y="3522259"/>
                <a:ext cx="68238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104" name="TextBox 103">
                <a:extLst>
                  <a:ext uri="{FF2B5EF4-FFF2-40B4-BE49-F238E27FC236}">
                    <a16:creationId xmlns:a16="http://schemas.microsoft.com/office/drawing/2014/main" id="{49AE106E-1D76-8185-9022-CF2F9D3552AD}"/>
                  </a:ext>
                </a:extLst>
              </p:cNvPr>
              <p:cNvSpPr txBox="1">
                <a:spLocks noRot="1" noChangeAspect="1" noMove="1" noResize="1" noEditPoints="1" noAdjustHandles="1" noChangeArrowheads="1" noChangeShapeType="1" noTextEdit="1"/>
              </p:cNvSpPr>
              <p:nvPr/>
            </p:nvSpPr>
            <p:spPr>
              <a:xfrm>
                <a:off x="6439060" y="3522259"/>
                <a:ext cx="682380" cy="307777"/>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9436828-06FC-54DD-D646-821591E0239A}"/>
                  </a:ext>
                </a:extLst>
              </p:cNvPr>
              <p:cNvSpPr txBox="1"/>
              <p:nvPr/>
            </p:nvSpPr>
            <p:spPr>
              <a:xfrm>
                <a:off x="6328811" y="386684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105" name="TextBox 104">
                <a:extLst>
                  <a:ext uri="{FF2B5EF4-FFF2-40B4-BE49-F238E27FC236}">
                    <a16:creationId xmlns:a16="http://schemas.microsoft.com/office/drawing/2014/main" id="{D9436828-06FC-54DD-D646-821591E0239A}"/>
                  </a:ext>
                </a:extLst>
              </p:cNvPr>
              <p:cNvSpPr txBox="1">
                <a:spLocks noRot="1" noChangeAspect="1" noMove="1" noResize="1" noEditPoints="1" noAdjustHandles="1" noChangeArrowheads="1" noChangeShapeType="1" noTextEdit="1"/>
              </p:cNvSpPr>
              <p:nvPr/>
            </p:nvSpPr>
            <p:spPr>
              <a:xfrm>
                <a:off x="6328811" y="3866843"/>
                <a:ext cx="893237" cy="307777"/>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36BF0B9-398B-771F-C2D2-187B729F42C8}"/>
                  </a:ext>
                </a:extLst>
              </p:cNvPr>
              <p:cNvSpPr txBox="1"/>
              <p:nvPr/>
            </p:nvSpPr>
            <p:spPr>
              <a:xfrm>
                <a:off x="6328812" y="504327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106" name="TextBox 105">
                <a:extLst>
                  <a:ext uri="{FF2B5EF4-FFF2-40B4-BE49-F238E27FC236}">
                    <a16:creationId xmlns:a16="http://schemas.microsoft.com/office/drawing/2014/main" id="{D36BF0B9-398B-771F-C2D2-187B729F42C8}"/>
                  </a:ext>
                </a:extLst>
              </p:cNvPr>
              <p:cNvSpPr txBox="1">
                <a:spLocks noRot="1" noChangeAspect="1" noMove="1" noResize="1" noEditPoints="1" noAdjustHandles="1" noChangeArrowheads="1" noChangeShapeType="1" noTextEdit="1"/>
              </p:cNvSpPr>
              <p:nvPr/>
            </p:nvSpPr>
            <p:spPr>
              <a:xfrm>
                <a:off x="6328812" y="5043279"/>
                <a:ext cx="893237" cy="307777"/>
              </a:xfrm>
              <a:prstGeom prst="rect">
                <a:avLst/>
              </a:prstGeom>
              <a:blipFill>
                <a:blip r:embed="rId35"/>
                <a:stretch>
                  <a:fillRect/>
                </a:stretch>
              </a:blipFill>
            </p:spPr>
            <p:txBody>
              <a:bodyPr/>
              <a:lstStyle/>
              <a:p>
                <a:r>
                  <a:rPr lang="en-US">
                    <a:noFill/>
                  </a:rPr>
                  <a:t> </a:t>
                </a:r>
              </a:p>
            </p:txBody>
          </p:sp>
        </mc:Fallback>
      </mc:AlternateContent>
      <p:sp>
        <p:nvSpPr>
          <p:cNvPr id="109" name="Rounded Rectangle 108">
            <a:extLst>
              <a:ext uri="{FF2B5EF4-FFF2-40B4-BE49-F238E27FC236}">
                <a16:creationId xmlns:a16="http://schemas.microsoft.com/office/drawing/2014/main" id="{05B73B41-B86C-0474-8EEA-835EFEC6EFC3}"/>
              </a:ext>
            </a:extLst>
          </p:cNvPr>
          <p:cNvSpPr/>
          <p:nvPr/>
        </p:nvSpPr>
        <p:spPr>
          <a:xfrm>
            <a:off x="6975638" y="3971385"/>
            <a:ext cx="589885" cy="902619"/>
          </a:xfrm>
          <a:prstGeom prst="roundRect">
            <a:avLst/>
          </a:prstGeom>
          <a:solidFill>
            <a:srgbClr val="FFC7D1"/>
          </a:solidFill>
          <a:ln>
            <a:solidFill>
              <a:srgbClr val="FFC7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7" name="TextBox 106">
            <a:extLst>
              <a:ext uri="{FF2B5EF4-FFF2-40B4-BE49-F238E27FC236}">
                <a16:creationId xmlns:a16="http://schemas.microsoft.com/office/drawing/2014/main" id="{DCBFCD90-2BDD-A177-4914-9C2EDDA5D0FB}"/>
              </a:ext>
            </a:extLst>
          </p:cNvPr>
          <p:cNvSpPr txBox="1"/>
          <p:nvPr/>
        </p:nvSpPr>
        <p:spPr>
          <a:xfrm rot="5400000">
            <a:off x="6668294" y="461560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093AA122-BC07-63C1-850D-DB27947E371C}"/>
                  </a:ext>
                </a:extLst>
              </p:cNvPr>
              <p:cNvSpPr txBox="1"/>
              <p:nvPr/>
            </p:nvSpPr>
            <p:spPr>
              <a:xfrm>
                <a:off x="6330751" y="415136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108" name="TextBox 107">
                <a:extLst>
                  <a:ext uri="{FF2B5EF4-FFF2-40B4-BE49-F238E27FC236}">
                    <a16:creationId xmlns:a16="http://schemas.microsoft.com/office/drawing/2014/main" id="{093AA122-BC07-63C1-850D-DB27947E371C}"/>
                  </a:ext>
                </a:extLst>
              </p:cNvPr>
              <p:cNvSpPr txBox="1">
                <a:spLocks noRot="1" noChangeAspect="1" noMove="1" noResize="1" noEditPoints="1" noAdjustHandles="1" noChangeArrowheads="1" noChangeShapeType="1" noTextEdit="1"/>
              </p:cNvSpPr>
              <p:nvPr/>
            </p:nvSpPr>
            <p:spPr>
              <a:xfrm>
                <a:off x="6330751" y="4151363"/>
                <a:ext cx="893237" cy="307777"/>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4795711A-6321-D2B7-C655-2400C6087F67}"/>
                  </a:ext>
                </a:extLst>
              </p:cNvPr>
              <p:cNvSpPr txBox="1"/>
              <p:nvPr/>
            </p:nvSpPr>
            <p:spPr>
              <a:xfrm>
                <a:off x="6926952" y="3971385"/>
                <a:ext cx="490169" cy="902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e>
                            </m:mr>
                          </m:m>
                        </m:e>
                      </m:d>
                    </m:oMath>
                  </m:oMathPara>
                </a14:m>
                <a:endParaRPr lang="en-US" dirty="0"/>
              </a:p>
            </p:txBody>
          </p:sp>
        </mc:Choice>
        <mc:Fallback xmlns="">
          <p:sp>
            <p:nvSpPr>
              <p:cNvPr id="68" name="TextBox 67">
                <a:extLst>
                  <a:ext uri="{FF2B5EF4-FFF2-40B4-BE49-F238E27FC236}">
                    <a16:creationId xmlns:a16="http://schemas.microsoft.com/office/drawing/2014/main" id="{4795711A-6321-D2B7-C655-2400C6087F67}"/>
                  </a:ext>
                </a:extLst>
              </p:cNvPr>
              <p:cNvSpPr txBox="1">
                <a:spLocks noRot="1" noChangeAspect="1" noMove="1" noResize="1" noEditPoints="1" noAdjustHandles="1" noChangeArrowheads="1" noChangeShapeType="1" noTextEdit="1"/>
              </p:cNvSpPr>
              <p:nvPr/>
            </p:nvSpPr>
            <p:spPr>
              <a:xfrm>
                <a:off x="6926952" y="3971385"/>
                <a:ext cx="490169" cy="902619"/>
              </a:xfrm>
              <a:prstGeom prst="rect">
                <a:avLst/>
              </a:prstGeom>
              <a:blipFill>
                <a:blip r:embed="rId37"/>
                <a:stretch>
                  <a:fillRect r="-17500"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9F757298-C2FA-474F-099C-99638954B8D1}"/>
                  </a:ext>
                </a:extLst>
              </p:cNvPr>
              <p:cNvSpPr txBox="1"/>
              <p:nvPr/>
            </p:nvSpPr>
            <p:spPr>
              <a:xfrm>
                <a:off x="1453178" y="2450051"/>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9F757298-C2FA-474F-099C-99638954B8D1}"/>
                  </a:ext>
                </a:extLst>
              </p:cNvPr>
              <p:cNvSpPr txBox="1">
                <a:spLocks noRot="1" noChangeAspect="1" noMove="1" noResize="1" noEditPoints="1" noAdjustHandles="1" noChangeArrowheads="1" noChangeShapeType="1" noTextEdit="1"/>
              </p:cNvSpPr>
              <p:nvPr/>
            </p:nvSpPr>
            <p:spPr>
              <a:xfrm>
                <a:off x="1453178" y="2450051"/>
                <a:ext cx="4572000" cy="369332"/>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23BD20DE-2184-FBB8-C2AE-850A6AB35E9E}"/>
                  </a:ext>
                </a:extLst>
              </p:cNvPr>
              <p:cNvSpPr txBox="1"/>
              <p:nvPr/>
            </p:nvSpPr>
            <p:spPr>
              <a:xfrm>
                <a:off x="1453178" y="6394764"/>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ea typeface="Cambria Math" panose="02040503050406030204" pitchFamily="18" charset="0"/>
                            </a:rPr>
                            <m:t>3</m:t>
                          </m:r>
                        </m:sub>
                      </m:sSub>
                    </m:oMath>
                  </m:oMathPara>
                </a14:m>
                <a:endParaRPr lang="en-US" dirty="0">
                  <a:solidFill>
                    <a:schemeClr val="tx1"/>
                  </a:solidFill>
                </a:endParaRPr>
              </a:p>
            </p:txBody>
          </p:sp>
        </mc:Choice>
        <mc:Fallback xmlns="">
          <p:sp>
            <p:nvSpPr>
              <p:cNvPr id="112" name="TextBox 111">
                <a:extLst>
                  <a:ext uri="{FF2B5EF4-FFF2-40B4-BE49-F238E27FC236}">
                    <a16:creationId xmlns:a16="http://schemas.microsoft.com/office/drawing/2014/main" id="{23BD20DE-2184-FBB8-C2AE-850A6AB35E9E}"/>
                  </a:ext>
                </a:extLst>
              </p:cNvPr>
              <p:cNvSpPr txBox="1">
                <a:spLocks noRot="1" noChangeAspect="1" noMove="1" noResize="1" noEditPoints="1" noAdjustHandles="1" noChangeArrowheads="1" noChangeShapeType="1" noTextEdit="1"/>
              </p:cNvSpPr>
              <p:nvPr/>
            </p:nvSpPr>
            <p:spPr>
              <a:xfrm>
                <a:off x="1453178" y="6394764"/>
                <a:ext cx="4572000" cy="369332"/>
              </a:xfrm>
              <a:prstGeom prst="rect">
                <a:avLst/>
              </a:prstGeom>
              <a:blipFill>
                <a:blip r:embed="rId39"/>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2D8A7C4A-83CB-7723-9CF4-3534D0198E7D}"/>
              </a:ext>
            </a:extLst>
          </p:cNvPr>
          <p:cNvSpPr txBox="1"/>
          <p:nvPr/>
        </p:nvSpPr>
        <p:spPr>
          <a:xfrm>
            <a:off x="905040" y="8041729"/>
            <a:ext cx="3227013" cy="584775"/>
          </a:xfrm>
          <a:prstGeom prst="rect">
            <a:avLst/>
          </a:prstGeom>
          <a:noFill/>
        </p:spPr>
        <p:txBody>
          <a:bodyPr wrap="square" rtlCol="0">
            <a:spAutoFit/>
          </a:bodyPr>
          <a:lstStyle/>
          <a:p>
            <a:pPr algn="ctr"/>
            <a:r>
              <a:rPr lang="en-US" sz="1600" dirty="0"/>
              <a:t>Each variant is analyzed independently.</a:t>
            </a:r>
          </a:p>
        </p:txBody>
      </p:sp>
      <p:sp>
        <p:nvSpPr>
          <p:cNvPr id="114" name="TextBox 113">
            <a:extLst>
              <a:ext uri="{FF2B5EF4-FFF2-40B4-BE49-F238E27FC236}">
                <a16:creationId xmlns:a16="http://schemas.microsoft.com/office/drawing/2014/main" id="{7934CAA0-54FF-5B65-5DD0-1B7A65539BF5}"/>
              </a:ext>
            </a:extLst>
          </p:cNvPr>
          <p:cNvSpPr txBox="1"/>
          <p:nvPr/>
        </p:nvSpPr>
        <p:spPr>
          <a:xfrm>
            <a:off x="5119904" y="7997871"/>
            <a:ext cx="3227013" cy="523220"/>
          </a:xfrm>
          <a:prstGeom prst="rect">
            <a:avLst/>
          </a:prstGeom>
          <a:noFill/>
        </p:spPr>
        <p:txBody>
          <a:bodyPr wrap="square" rtlCol="0">
            <a:spAutoFit/>
          </a:bodyPr>
          <a:lstStyle/>
          <a:p>
            <a:pPr algn="ctr"/>
            <a:r>
              <a:rPr lang="en-US" sz="1400" dirty="0"/>
              <a:t>Accounts the correlations between variants (i.e., LD)</a:t>
            </a:r>
          </a:p>
        </p:txBody>
      </p:sp>
    </p:spTree>
    <p:extLst>
      <p:ext uri="{BB962C8B-B14F-4D97-AF65-F5344CB8AC3E}">
        <p14:creationId xmlns:p14="http://schemas.microsoft.com/office/powerpoint/2010/main" val="12217441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5117</TotalTime>
  <Words>3604</Words>
  <Application>Microsoft Macintosh PowerPoint</Application>
  <PresentationFormat>Custom</PresentationFormat>
  <Paragraphs>865</Paragraphs>
  <Slides>28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Rui Dong</dc:creator>
  <cp:lastModifiedBy>Rui Dong</cp:lastModifiedBy>
  <cp:revision>184</cp:revision>
  <dcterms:created xsi:type="dcterms:W3CDTF">2025-05-31T15:31:52Z</dcterms:created>
  <dcterms:modified xsi:type="dcterms:W3CDTF">2025-06-12T14:51:05Z</dcterms:modified>
</cp:coreProperties>
</file>