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5" r:id="rId5"/>
    <p:sldId id="258" r:id="rId6"/>
    <p:sldId id="266" r:id="rId7"/>
    <p:sldId id="277" r:id="rId8"/>
    <p:sldId id="267" r:id="rId9"/>
    <p:sldId id="270" r:id="rId10"/>
    <p:sldId id="268" r:id="rId11"/>
    <p:sldId id="260" r:id="rId12"/>
    <p:sldId id="273" r:id="rId13"/>
    <p:sldId id="272" r:id="rId14"/>
    <p:sldId id="274" r:id="rId15"/>
    <p:sldId id="261" r:id="rId16"/>
    <p:sldId id="276" r:id="rId17"/>
    <p:sldId id="262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6D09A-4266-4C3E-A8D3-A694D9CB955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28EBA-7DDE-40FC-BC70-476CB56D6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6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779B-BD10-340E-6A51-D9E72C976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58EF0-3204-4FEA-8E3B-E8A6B3214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06280-2C4A-1CD7-D309-3CB70F58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F10A-3ABD-4525-A60E-E5C024CC7428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51D1-6C81-BA67-41D9-A9D50531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A2F75-A718-FE8E-5D30-7B89DA85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41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0CF9-4662-4FD0-0BFF-D4B5432E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FF4B3-194F-E01D-FCC3-C7AAED121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C58C5-61F9-F841-DAF6-E24B59BB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1855-A5EE-4344-9CC8-11629570B8F7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3D7EC-9EAC-21F4-A75B-4AED84FF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28704-15FD-49FC-72E5-5F6615CF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5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05696-891B-67CF-66E5-8189F2D83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69296-B932-D6A9-5032-721710ACD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2994-53DB-DD9D-E9D1-56E34C82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E1ED-3814-4E02-9B34-C09FE4D659A6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C8CC-40E0-B793-DA86-85129117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D043-C531-8809-7A84-7C1CE0B5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16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4375-1B67-7A0F-0A12-F89700B5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2F34-5F38-BF41-50C7-7152D47E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FA4E-0EBD-1235-3A2C-30CC0E95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F10A-3ABD-4525-A60E-E5C024CC7428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D896-4D74-1CB1-B3C5-172AAAD5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CCEF0-03BE-19C3-A714-A2C16334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07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8ECD-B864-9A5D-2B4D-03BC4F49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6D589-F388-19F4-CC30-41CC0273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EDEB-B5D8-4956-AA53-73B8ADE6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F10A-3ABD-4525-A60E-E5C024CC7428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97546-D7B7-1684-C2E5-C8F36364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0D0A-4963-1DFB-72AF-07B74001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DD1B-F1E2-8B70-7DCE-8C3CB7C7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949F-D6D2-6684-149F-C2497AE95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C02D5-D953-309A-4A9D-9DD8CFE83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C8788-A084-8BA9-A439-F14ADAAD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F10A-3ABD-4525-A60E-E5C024CC7428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7A74A-678B-8FD5-4E1B-74E90E0E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DBEE7-C0CA-0E41-F3AA-65E3C82B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30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3782-D334-7583-A521-12A409A8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8DF4D-4564-CA86-3003-12864A6B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D8E00-95A4-2278-D2EE-903A50A69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E6102-100D-68E9-89ED-81AB3D7BA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A3E35-750A-9221-1E1B-838DDDC1E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6EFDF-CC26-6BB2-02F5-1BE6C559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247D-FE31-49CA-B924-E8CCEAC796AC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EDE04-75F9-FDA1-4593-9BC0B8B6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980B2-57C3-6774-5D38-665B837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20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24C0-17E7-481F-A16F-8D4DDEAB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25149-1F60-5EE8-CCEB-A2F19A0E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0B39-C40D-4470-8FF2-BAD4DB12A879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CE24E-8C92-125F-B442-15EB2087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9AF3-24CC-0E97-D509-64CCA6B9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1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1D5AA-AF88-6336-A405-88ED2175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88A0-F531-4F10-8186-A777765633B1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96D3A-3577-C00E-AA70-3BC3FA6A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D0B3-8135-06D3-6851-8251397C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27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EB0C-5E93-6107-423B-7D82A3CC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D509-9D34-0C71-5F97-FDC3D9B3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B2E28-5E26-DBC8-6564-4CD9CFB03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6955D-D3C9-5FAD-D910-4B65A140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8C93-8432-4BA2-B564-E35B5AB08CBB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560E4-272B-8AF2-E6DD-A40949E6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84563-39CE-6FF1-005B-C5D2CD2F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69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194B-9F4A-8428-A5B2-D8C4909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D7ECF-FBC8-B3E6-EE36-7FFD5D822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3FF92-94F5-0342-FB5B-852E41DC5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F7EE5-3446-E3B3-2548-5CBD5596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BFF7-065F-4DE3-9ACA-21401591BF0A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C2226-CAB3-D6F0-4ABC-EB079432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4C8B-CFC2-F945-BD16-E7D85B2C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3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84EFF-0EA8-3E8D-22B4-F4324369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73A5-C2DE-D67A-AA7B-D8E46FA4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1773B-6604-207A-A119-F202C7130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4BA5-8AE9-4E43-AB0C-0D483EF4651F}" type="datetime1">
              <a:rPr lang="en-GB" smtClean="0"/>
              <a:t>28/06/2025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9D993-BA78-6EFA-FAAD-D21C9B149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3A25-9B7A-109C-5AEA-8BFA3A611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6065-9178-4AEF-A744-116DA684C8E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83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E4C717F-6567-B18F-C03C-803B280C0C53}"/>
              </a:ext>
            </a:extLst>
          </p:cNvPr>
          <p:cNvSpPr txBox="1">
            <a:spLocks noChangeArrowheads="1"/>
          </p:cNvSpPr>
          <p:nvPr/>
        </p:nvSpPr>
        <p:spPr>
          <a:xfrm>
            <a:off x="1368425" y="386170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dirty="0">
                <a:solidFill>
                  <a:srgbClr val="5C5C5C"/>
                </a:solidFill>
              </a:rPr>
              <a:t>Rui Filipe Santos Peres</a:t>
            </a:r>
          </a:p>
          <a:p>
            <a:pPr marL="0" indent="0">
              <a:buFont typeface="Calibri" panose="020F050202020403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dirty="0">
                <a:solidFill>
                  <a:srgbClr val="5C5C5C"/>
                </a:solidFill>
              </a:rPr>
              <a:t>1212204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ACB134E-E3BB-5BD7-1A61-1D1663A6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4" y="2236788"/>
            <a:ext cx="6779895" cy="10080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>
            <a:lvl1pPr marL="339725" indent="-339725" algn="just" defTabSz="449263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1pPr>
            <a:lvl2pPr marL="739775" indent="-282575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algn="l">
              <a:buFont typeface="Calibri" panose="020F050202020403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altLang="pt-PT" sz="3000" kern="0" dirty="0">
                <a:solidFill>
                  <a:srgbClr val="5C5C5C"/>
                </a:solidFill>
              </a:rPr>
              <a:t>Analisador de Sinais Áudio de Dois Canais Baseado em Sistemas Embebidos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8DE2F-50BF-91DB-DBDF-F23CD7FBDD9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LEEC – </a:t>
            </a:r>
            <a:r>
              <a:rPr lang="en-GB" sz="2400" b="1" dirty="0" err="1">
                <a:solidFill>
                  <a:schemeClr val="bg1"/>
                </a:solidFill>
              </a:rPr>
              <a:t>Projeto</a:t>
            </a:r>
            <a:r>
              <a:rPr lang="en-GB" sz="2400" b="1" dirty="0">
                <a:solidFill>
                  <a:schemeClr val="bg1"/>
                </a:solidFill>
              </a:rPr>
              <a:t>/</a:t>
            </a:r>
            <a:r>
              <a:rPr lang="en-GB" sz="2400" b="1" dirty="0" err="1">
                <a:solidFill>
                  <a:schemeClr val="bg1"/>
                </a:solidFill>
              </a:rPr>
              <a:t>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FE06E-4550-CA75-B538-266296F698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21883060-92BF-403E-85B7-86FBF24E5549}" type="datetime1">
              <a:rPr lang="en-GB" smtClean="0"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58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D4249-6738-7D63-94DF-AC90AA0C9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BBAB98-E221-30D7-1ACA-972AB324EE09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489856"/>
            <a:ext cx="7318375" cy="935945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2400" dirty="0">
                <a:solidFill>
                  <a:schemeClr val="bg1"/>
                </a:solidFill>
                <a:latin typeface="+mn-lt"/>
              </a:rPr>
              <a:t>Processamento Analógico de Sinal – Limitador de Tensão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147D62-4A4E-C72D-CE04-837E4130B099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1688420"/>
            <a:ext cx="8064500" cy="448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PT" sz="1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BE0EEE2-B189-AD45-1114-527534B807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CF6CA9D0-41E5-406A-BB0B-C2560EB37320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5DFE7-E9C2-821B-29D0-A3EC48671DC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LEEC – </a:t>
            </a:r>
            <a:r>
              <a:rPr lang="en-GB" sz="2400" b="1" dirty="0" err="1">
                <a:solidFill>
                  <a:schemeClr val="bg1"/>
                </a:solidFill>
              </a:rPr>
              <a:t>Projeto</a:t>
            </a:r>
            <a:r>
              <a:rPr lang="en-GB" sz="2400" b="1" dirty="0">
                <a:solidFill>
                  <a:schemeClr val="bg1"/>
                </a:solidFill>
              </a:rPr>
              <a:t>/</a:t>
            </a:r>
            <a:r>
              <a:rPr lang="en-GB" sz="2400" b="1" dirty="0" err="1">
                <a:solidFill>
                  <a:schemeClr val="bg1"/>
                </a:solidFill>
              </a:rPr>
              <a:t>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4240D1F-7867-0ABF-2930-7FCE7417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5" y="2256427"/>
            <a:ext cx="5455880" cy="312715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75AF03-22F7-B769-6B2A-924B6FC4B2AB}"/>
              </a:ext>
            </a:extLst>
          </p:cNvPr>
          <p:cNvSpPr txBox="1"/>
          <p:nvPr/>
        </p:nvSpPr>
        <p:spPr>
          <a:xfrm>
            <a:off x="346442" y="16885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Esquemático – Limitador de Tensão</a:t>
            </a:r>
            <a:endParaRPr lang="en-GB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E92B32-DA4A-5C99-D930-7170F27C7DEE}"/>
              </a:ext>
            </a:extLst>
          </p:cNvPr>
          <p:cNvSpPr txBox="1"/>
          <p:nvPr/>
        </p:nvSpPr>
        <p:spPr>
          <a:xfrm>
            <a:off x="5791235" y="1698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Medição Experimental</a:t>
            </a: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BD9D82-9275-2441-7355-754B3449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8558" y="2149887"/>
            <a:ext cx="4890966" cy="293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743A7-211F-5EB6-7BD7-C8C08F6B8324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489856"/>
            <a:ext cx="7318375" cy="935945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2400" dirty="0">
                <a:solidFill>
                  <a:schemeClr val="bg1"/>
                </a:solidFill>
                <a:latin typeface="+mn-lt"/>
              </a:rPr>
              <a:t>Desenvolvimento do </a:t>
            </a:r>
            <a:r>
              <a:rPr lang="pt-PT" altLang="pt-PT" sz="2400" i="1" dirty="0" err="1">
                <a:solidFill>
                  <a:schemeClr val="bg1"/>
                </a:solidFill>
                <a:latin typeface="+mn-lt"/>
              </a:rPr>
              <a:t>Firmware</a:t>
            </a:r>
            <a:endParaRPr lang="en-GB" altLang="pt-PT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A6DA18E-154D-83D9-6310-E07FB0E113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F2E9DAE4-E9FC-4FC7-8C34-AD551A1D6256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A7944-DA76-C12E-B678-885824B42C6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LEEC – </a:t>
            </a:r>
            <a:r>
              <a:rPr lang="en-GB" sz="2400" b="1" dirty="0" err="1">
                <a:solidFill>
                  <a:schemeClr val="bg1"/>
                </a:solidFill>
              </a:rPr>
              <a:t>Projeto</a:t>
            </a:r>
            <a:r>
              <a:rPr lang="en-GB" sz="2400" b="1" dirty="0">
                <a:solidFill>
                  <a:schemeClr val="bg1"/>
                </a:solidFill>
              </a:rPr>
              <a:t>/</a:t>
            </a:r>
            <a:r>
              <a:rPr lang="en-GB" sz="2400" b="1" dirty="0" err="1">
                <a:solidFill>
                  <a:schemeClr val="bg1"/>
                </a:solidFill>
              </a:rPr>
              <a:t>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11" name="Imagem 10" descr="Uma imagem com eletrónica, circuito, Engenharia eletrónica, Componente eletrónico&#10;&#10;Os conteúdos gerados por IA podem estar incorretos.">
            <a:extLst>
              <a:ext uri="{FF2B5EF4-FFF2-40B4-BE49-F238E27FC236}">
                <a16:creationId xmlns:a16="http://schemas.microsoft.com/office/drawing/2014/main" id="{C5AE5BFC-7F89-F438-CF7A-73DC7252A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79" y="1425801"/>
            <a:ext cx="3952679" cy="471696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8CC7B84-8E3C-47F5-0ED8-BD08BB824141}"/>
              </a:ext>
            </a:extLst>
          </p:cNvPr>
          <p:cNvSpPr txBox="1"/>
          <p:nvPr/>
        </p:nvSpPr>
        <p:spPr>
          <a:xfrm>
            <a:off x="571970" y="18251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/>
              <a:t>Microcontrolador STM32F410RB</a:t>
            </a:r>
            <a:endParaRPr lang="en-GB" sz="2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AC7F7AD-C3BB-964F-4E4E-96C190A797C4}"/>
              </a:ext>
            </a:extLst>
          </p:cNvPr>
          <p:cNvSpPr txBox="1"/>
          <p:nvPr/>
        </p:nvSpPr>
        <p:spPr>
          <a:xfrm>
            <a:off x="571970" y="25022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</a:t>
            </a:r>
            <a:r>
              <a:rPr lang="pt-PT" baseline="-25000" dirty="0" err="1"/>
              <a:t>clock</a:t>
            </a:r>
            <a:r>
              <a:rPr lang="pt-PT" dirty="0"/>
              <a:t> = 100MHz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Resolução (ADC) = 12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Frequência Amostragem = 48kHz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2 canais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6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A02AD-CE72-6958-2396-A686FFBEF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0A002C-98B4-9FDC-AD5B-A1A8B00C734F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489856"/>
            <a:ext cx="7318375" cy="935945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2400" dirty="0">
                <a:solidFill>
                  <a:schemeClr val="bg1"/>
                </a:solidFill>
                <a:latin typeface="+mn-lt"/>
              </a:rPr>
              <a:t>Desenvolvimento do </a:t>
            </a:r>
            <a:r>
              <a:rPr lang="pt-PT" altLang="pt-PT" sz="2400" i="1" dirty="0" err="1">
                <a:solidFill>
                  <a:schemeClr val="bg1"/>
                </a:solidFill>
                <a:latin typeface="+mn-lt"/>
              </a:rPr>
              <a:t>Firmware</a:t>
            </a:r>
            <a:endParaRPr lang="en-GB" altLang="pt-PT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7979780-80C7-2D0E-3243-BAAD5A324A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F2E9DAE4-E9FC-4FC7-8C34-AD551A1D6256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FB8D0-A1F6-C2B7-0215-D0F9A583624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LEEC – </a:t>
            </a:r>
            <a:r>
              <a:rPr lang="en-GB" sz="2400" b="1" dirty="0" err="1">
                <a:solidFill>
                  <a:schemeClr val="bg1"/>
                </a:solidFill>
              </a:rPr>
              <a:t>Projeto</a:t>
            </a:r>
            <a:r>
              <a:rPr lang="en-GB" sz="2400" b="1" dirty="0">
                <a:solidFill>
                  <a:schemeClr val="bg1"/>
                </a:solidFill>
              </a:rPr>
              <a:t>/</a:t>
            </a:r>
            <a:r>
              <a:rPr lang="en-GB" sz="2400" b="1" dirty="0" err="1">
                <a:solidFill>
                  <a:schemeClr val="bg1"/>
                </a:solidFill>
              </a:rPr>
              <a:t>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4" name="Imagem 3" descr="Uma imagem com texto, captura de ecrã, Software de multimédia, software&#10;&#10;Os conteúdos gerados por IA podem estar incorretos.">
            <a:extLst>
              <a:ext uri="{FF2B5EF4-FFF2-40B4-BE49-F238E27FC236}">
                <a16:creationId xmlns:a16="http://schemas.microsoft.com/office/drawing/2014/main" id="{17C17382-397C-A268-D3A5-E0D325F64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86" y="2365874"/>
            <a:ext cx="6096528" cy="36579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842D81E-03F7-CEE3-EA75-D837BC9A7D6A}"/>
              </a:ext>
            </a:extLst>
          </p:cNvPr>
          <p:cNvSpPr txBox="1"/>
          <p:nvPr/>
        </p:nvSpPr>
        <p:spPr>
          <a:xfrm>
            <a:off x="2864214" y="16847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Sinal PWM a 48kHz como </a:t>
            </a:r>
            <a:r>
              <a:rPr lang="pt-PT" i="1" dirty="0" err="1"/>
              <a:t>trigger</a:t>
            </a:r>
            <a:r>
              <a:rPr lang="pt-PT" dirty="0"/>
              <a:t> do ADC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06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DCA8D-71B5-A584-4055-44B215AB9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33DD49-DCCA-42D7-B065-8CE1E16F7BDA}"/>
              </a:ext>
            </a:extLst>
          </p:cNvPr>
          <p:cNvSpPr txBox="1">
            <a:spLocks noChangeArrowheads="1"/>
          </p:cNvSpPr>
          <p:nvPr/>
        </p:nvSpPr>
        <p:spPr>
          <a:xfrm>
            <a:off x="1006512" y="489856"/>
            <a:ext cx="7318375" cy="935945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2400" dirty="0">
                <a:solidFill>
                  <a:schemeClr val="bg1"/>
                </a:solidFill>
                <a:latin typeface="+mn-lt"/>
              </a:rPr>
              <a:t>Desenvolvimento do </a:t>
            </a:r>
            <a:r>
              <a:rPr lang="pt-PT" altLang="pt-PT" sz="2400" i="1" dirty="0" err="1">
                <a:solidFill>
                  <a:schemeClr val="bg1"/>
                </a:solidFill>
                <a:latin typeface="+mn-lt"/>
              </a:rPr>
              <a:t>Firmware</a:t>
            </a:r>
            <a:r>
              <a:rPr lang="pt-PT" altLang="pt-PT" sz="2400" i="1" dirty="0">
                <a:solidFill>
                  <a:schemeClr val="bg1"/>
                </a:solidFill>
                <a:latin typeface="+mn-lt"/>
              </a:rPr>
              <a:t> – </a:t>
            </a:r>
            <a:r>
              <a:rPr lang="pt-PT" altLang="pt-PT" sz="2400" dirty="0">
                <a:solidFill>
                  <a:schemeClr val="bg1"/>
                </a:solidFill>
                <a:latin typeface="+mn-lt"/>
              </a:rPr>
              <a:t>Arquitetura Geral</a:t>
            </a:r>
            <a:endParaRPr lang="en-GB" altLang="pt-PT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4FCDC5E-3A5C-36BD-1911-62789E5DC1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F2E9DAE4-E9FC-4FC7-8C34-AD551A1D6256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D20F8-2B19-2578-3A82-1AA732201EC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LEEC – </a:t>
            </a:r>
            <a:r>
              <a:rPr lang="en-GB" sz="2400" b="1" dirty="0" err="1">
                <a:solidFill>
                  <a:schemeClr val="bg1"/>
                </a:solidFill>
              </a:rPr>
              <a:t>Projeto</a:t>
            </a:r>
            <a:r>
              <a:rPr lang="en-GB" sz="2400" b="1" dirty="0">
                <a:solidFill>
                  <a:schemeClr val="bg1"/>
                </a:solidFill>
              </a:rPr>
              <a:t>/</a:t>
            </a:r>
            <a:r>
              <a:rPr lang="en-GB" sz="2400" b="1" dirty="0" err="1">
                <a:solidFill>
                  <a:schemeClr val="bg1"/>
                </a:solidFill>
              </a:rPr>
              <a:t>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58AD6E-4263-B2E0-97EA-F14C8D6D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70" y="1329072"/>
            <a:ext cx="5458899" cy="515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0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8DD50-7A46-AD8E-BA16-BAA83A4A3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27A40C-26D1-3D7C-9438-2DD237961785}"/>
              </a:ext>
            </a:extLst>
          </p:cNvPr>
          <p:cNvSpPr txBox="1">
            <a:spLocks noChangeArrowheads="1"/>
          </p:cNvSpPr>
          <p:nvPr/>
        </p:nvSpPr>
        <p:spPr>
          <a:xfrm>
            <a:off x="1006512" y="489856"/>
            <a:ext cx="7318375" cy="935945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2400">
                <a:solidFill>
                  <a:schemeClr val="bg1"/>
                </a:solidFill>
                <a:latin typeface="+mn-lt"/>
              </a:rPr>
              <a:t>Interface Gráfica</a:t>
            </a:r>
            <a:endParaRPr lang="en-GB" altLang="pt-PT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D25C512-0F3A-041A-CBE7-A0E61236A2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F2E9DAE4-E9FC-4FC7-8C34-AD551A1D6256}" type="datetime1">
              <a:rPr lang="en-GB" smtClean="0"/>
              <a:pPr/>
              <a:t>28/06/2025</a:t>
            </a:fld>
            <a:r>
              <a:rPr lang="en-GB"/>
              <a:t> | </a:t>
            </a:r>
            <a:fld id="{79E06065-9178-4AEF-A744-116DA684C8E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C6468-2BE9-CD7D-64F1-EEC27EDB9B1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LEEC – Projeto/Estágio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4" name="Imagem 3" descr="Uma imagem com texto, file, Gráfico, diagrama&#10;&#10;Os conteúdos gerados por IA podem estar incorretos.">
            <a:extLst>
              <a:ext uri="{FF2B5EF4-FFF2-40B4-BE49-F238E27FC236}">
                <a16:creationId xmlns:a16="http://schemas.microsoft.com/office/drawing/2014/main" id="{945C69E6-B540-C533-5511-D1230596B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9" y="1425801"/>
            <a:ext cx="9422352" cy="46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9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743A7-211F-5EB6-7BD7-C8C08F6B8324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489856"/>
            <a:ext cx="7318375" cy="935945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2400" dirty="0">
                <a:solidFill>
                  <a:schemeClr val="bg1"/>
                </a:solidFill>
                <a:latin typeface="+mn-lt"/>
              </a:rPr>
              <a:t>Desenho PCB – Fonte de Alimentação</a:t>
            </a:r>
            <a:endParaRPr lang="en-GB" altLang="pt-PT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6446E89-9451-0288-64A7-2A89870904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A49571F9-FA8E-4FAD-9B89-8C2E7D270555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B07A6-2453-F253-97B0-8AAEF8413E9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LEEC – </a:t>
            </a:r>
            <a:r>
              <a:rPr lang="en-GB" sz="2400" b="1" dirty="0" err="1">
                <a:solidFill>
                  <a:schemeClr val="bg1"/>
                </a:solidFill>
              </a:rPr>
              <a:t>Projeto</a:t>
            </a:r>
            <a:r>
              <a:rPr lang="en-GB" sz="2400" b="1" dirty="0">
                <a:solidFill>
                  <a:schemeClr val="bg1"/>
                </a:solidFill>
              </a:rPr>
              <a:t>/</a:t>
            </a:r>
            <a:r>
              <a:rPr lang="en-GB" sz="2400" b="1" dirty="0" err="1">
                <a:solidFill>
                  <a:schemeClr val="bg1"/>
                </a:solidFill>
              </a:rPr>
              <a:t>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9" name="Imagem 8" descr="Uma imagem com diagrama, texto, Esquema, Desenho técnico&#10;&#10;Os conteúdos gerados por IA podem estar incorretos.">
            <a:extLst>
              <a:ext uri="{FF2B5EF4-FFF2-40B4-BE49-F238E27FC236}">
                <a16:creationId xmlns:a16="http://schemas.microsoft.com/office/drawing/2014/main" id="{85A3CFA0-8EC7-8085-1B71-7E1AADF8A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717" y="1593069"/>
            <a:ext cx="7318375" cy="442926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BE9BF9F-D9D1-708E-C53D-F970EFEF11B3}"/>
              </a:ext>
            </a:extLst>
          </p:cNvPr>
          <p:cNvSpPr txBox="1"/>
          <p:nvPr/>
        </p:nvSpPr>
        <p:spPr>
          <a:xfrm>
            <a:off x="507406" y="301391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Alimentação a 9V</a:t>
            </a:r>
            <a:r>
              <a:rPr lang="pt-PT" baseline="-25000" dirty="0"/>
              <a:t>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Ponte Retificadora Onda Completa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Reguladores de Tensão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LM317 (+)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LM337 (-)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Alimentação Simétrica 3,3V</a:t>
            </a:r>
          </a:p>
        </p:txBody>
      </p:sp>
    </p:spTree>
    <p:extLst>
      <p:ext uri="{BB962C8B-B14F-4D97-AF65-F5344CB8AC3E}">
        <p14:creationId xmlns:p14="http://schemas.microsoft.com/office/powerpoint/2010/main" val="122709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D8494-F1FA-E142-A54B-C0E9C5028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AA0D87-9F72-2F0E-850C-377EF3E38A92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489856"/>
            <a:ext cx="7318375" cy="935945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2400" dirty="0">
                <a:solidFill>
                  <a:schemeClr val="bg1"/>
                </a:solidFill>
                <a:latin typeface="+mn-lt"/>
              </a:rPr>
              <a:t>Desenho PCB – Acessos Externos e conectividade</a:t>
            </a:r>
            <a:endParaRPr lang="en-GB" altLang="pt-PT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313FCD3-858E-8CBC-088C-1A7AF51B9F2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A49571F9-FA8E-4FAD-9B89-8C2E7D270555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30A9E-A21B-5FE4-3F44-760F1D76E11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LEEC – </a:t>
            </a:r>
            <a:r>
              <a:rPr lang="en-GB" sz="2400" b="1" dirty="0" err="1">
                <a:solidFill>
                  <a:schemeClr val="bg1"/>
                </a:solidFill>
              </a:rPr>
              <a:t>Projeto</a:t>
            </a:r>
            <a:r>
              <a:rPr lang="en-GB" sz="2400" b="1" dirty="0">
                <a:solidFill>
                  <a:schemeClr val="bg1"/>
                </a:solidFill>
              </a:rPr>
              <a:t>/</a:t>
            </a:r>
            <a:r>
              <a:rPr lang="en-GB" sz="2400" b="1" dirty="0" err="1">
                <a:solidFill>
                  <a:schemeClr val="bg1"/>
                </a:solidFill>
              </a:rPr>
              <a:t>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FD35ED-7FB4-00D8-5BCC-4FAC4F11502E}"/>
              </a:ext>
            </a:extLst>
          </p:cNvPr>
          <p:cNvSpPr txBox="1"/>
          <p:nvPr/>
        </p:nvSpPr>
        <p:spPr>
          <a:xfrm>
            <a:off x="267643" y="176423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Acesso a Pinos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Acesso a PA2 e PA3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Pinos de comunicação USART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Entrada de Áudio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Entrada de Sinal (Filtro)</a:t>
            </a:r>
          </a:p>
        </p:txBody>
      </p:sp>
      <p:pic>
        <p:nvPicPr>
          <p:cNvPr id="4" name="Imagem 3" descr="Uma imagem com circuito, eletrónica, Engenharia eletrónica, Componente eletrónico&#10;&#10;Os conteúdos gerados por IA podem estar incorretos.">
            <a:extLst>
              <a:ext uri="{FF2B5EF4-FFF2-40B4-BE49-F238E27FC236}">
                <a16:creationId xmlns:a16="http://schemas.microsoft.com/office/drawing/2014/main" id="{A9FAFF9C-FAD3-1BAE-0AAB-33C7881C1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21" y="1959006"/>
            <a:ext cx="5594638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743A7-211F-5EB6-7BD7-C8C08F6B8324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489856"/>
            <a:ext cx="7318375" cy="935945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2400" dirty="0">
                <a:solidFill>
                  <a:schemeClr val="bg1"/>
                </a:solidFill>
                <a:latin typeface="+mn-lt"/>
              </a:rPr>
              <a:t>Conclusões e Trabalhos Futuros</a:t>
            </a:r>
            <a:endParaRPr lang="en-GB" altLang="pt-PT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9793A-A8C5-1B1F-8D72-0F7BCA81726E}"/>
              </a:ext>
            </a:extLst>
          </p:cNvPr>
          <p:cNvSpPr txBox="1">
            <a:spLocks noChangeArrowheads="1"/>
          </p:cNvSpPr>
          <p:nvPr/>
        </p:nvSpPr>
        <p:spPr>
          <a:xfrm>
            <a:off x="436561" y="1646350"/>
            <a:ext cx="4866959" cy="448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PT" sz="1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33D41C2-6DF2-3386-0A7B-B21ACEB446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545E81ED-31A7-49A4-AEF9-654C9DE758AE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2E1F1-EE8D-28C2-26DA-9D3942B9AA4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LEEC – </a:t>
            </a:r>
            <a:r>
              <a:rPr lang="en-GB" sz="2400" b="1" dirty="0" err="1">
                <a:solidFill>
                  <a:schemeClr val="bg1"/>
                </a:solidFill>
              </a:rPr>
              <a:t>Projeto</a:t>
            </a:r>
            <a:r>
              <a:rPr lang="en-GB" sz="2400" b="1" dirty="0">
                <a:solidFill>
                  <a:schemeClr val="bg1"/>
                </a:solidFill>
              </a:rPr>
              <a:t>/</a:t>
            </a:r>
            <a:r>
              <a:rPr lang="en-GB" sz="2400" b="1" dirty="0" err="1">
                <a:solidFill>
                  <a:schemeClr val="bg1"/>
                </a:solidFill>
              </a:rPr>
              <a:t>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B51A46-AEA4-154D-EFF7-779712135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578" y="2103120"/>
            <a:ext cx="4175124" cy="40715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5D4D87-2A2E-D48D-21B6-D5D4BC9DDE7A}"/>
              </a:ext>
            </a:extLst>
          </p:cNvPr>
          <p:cNvSpPr txBox="1"/>
          <p:nvPr/>
        </p:nvSpPr>
        <p:spPr>
          <a:xfrm>
            <a:off x="335280" y="1633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Características Técnicas do Sistema (Protótipo)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999FC3-EE69-F279-6078-3A1AC1D603C0}"/>
              </a:ext>
            </a:extLst>
          </p:cNvPr>
          <p:cNvSpPr txBox="1"/>
          <p:nvPr/>
        </p:nvSpPr>
        <p:spPr>
          <a:xfrm>
            <a:off x="5659439" y="301391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Estável, síncrono e sem perda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Exibição em Tempo Real dos sinais no tempo e em frequência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Adequado para o contexto laboratorial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SNR consideravelmente abaixo do cenário ideal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336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743A7-211F-5EB6-7BD7-C8C08F6B8324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489856"/>
            <a:ext cx="7318375" cy="935945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2400" dirty="0">
                <a:solidFill>
                  <a:schemeClr val="bg1"/>
                </a:solidFill>
                <a:latin typeface="+mn-lt"/>
              </a:rPr>
              <a:t>Sumário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9793A-A8C5-1B1F-8D72-0F7BCA81726E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1688420"/>
            <a:ext cx="8064500" cy="448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altLang="pt-PT" sz="2000" dirty="0"/>
              <a:t>Contextualização e Objetivos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altLang="pt-PT" sz="2000" dirty="0"/>
              <a:t>Arquitetura Geral do Sistema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altLang="pt-PT" sz="2000" dirty="0"/>
              <a:t>Processamento Analógico de Sinal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altLang="pt-PT" sz="2000" dirty="0"/>
              <a:t>Desenvolvimento do </a:t>
            </a:r>
            <a:r>
              <a:rPr lang="pt-PT" altLang="pt-PT" sz="2000" i="1" dirty="0" err="1"/>
              <a:t>Firmware</a:t>
            </a:r>
            <a:endParaRPr lang="pt-PT" altLang="pt-PT" sz="2000" dirty="0"/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altLang="pt-PT" sz="2000" dirty="0"/>
              <a:t>Interface Gráfica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altLang="pt-PT" sz="2000" dirty="0"/>
              <a:t>Desenho do PCB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altLang="pt-PT" sz="2000" dirty="0"/>
              <a:t>Conclusões e Trabalhos Futuros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B58FB1-01F4-78A4-6871-8E77498ED4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2E2E3821-E83A-4F95-AF4C-0071FD12CB04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65729-FC69-6238-79D3-A5125D731A8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LEEC – </a:t>
            </a:r>
            <a:r>
              <a:rPr lang="en-GB" sz="2400" b="1" dirty="0" err="1">
                <a:solidFill>
                  <a:schemeClr val="bg1"/>
                </a:solidFill>
              </a:rPr>
              <a:t>Projeto</a:t>
            </a:r>
            <a:r>
              <a:rPr lang="en-GB" sz="2400" b="1" dirty="0">
                <a:solidFill>
                  <a:schemeClr val="bg1"/>
                </a:solidFill>
              </a:rPr>
              <a:t>/</a:t>
            </a:r>
            <a:r>
              <a:rPr lang="en-GB" sz="2400" b="1" dirty="0" err="1">
                <a:solidFill>
                  <a:schemeClr val="bg1"/>
                </a:solidFill>
              </a:rPr>
              <a:t>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3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743A7-211F-5EB6-7BD7-C8C08F6B8324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489856"/>
            <a:ext cx="7318375" cy="935945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2400" dirty="0">
                <a:solidFill>
                  <a:schemeClr val="bg1"/>
                </a:solidFill>
                <a:latin typeface="+mn-lt"/>
              </a:rPr>
              <a:t>Contextualização e Objetivos</a:t>
            </a:r>
            <a:endParaRPr lang="en-GB" altLang="pt-PT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9793A-A8C5-1B1F-8D72-0F7BCA81726E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1688420"/>
            <a:ext cx="8064500" cy="448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altLang="pt-PT" sz="2200" dirty="0"/>
              <a:t>Objetivos e características do guião laboratorial de Eletrónica II</a:t>
            </a:r>
          </a:p>
          <a:p>
            <a:pPr marL="742950" lvl="1" indent="-285750" algn="l"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altLang="pt-PT" dirty="0"/>
              <a:t>Implementação de um filtro ativo de 4 bandas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altLang="pt-PT" dirty="0"/>
              <a:t>Ganho variável (</a:t>
            </a:r>
            <a:r>
              <a:rPr lang="pt-PT" altLang="pt-PT" i="1" dirty="0" err="1"/>
              <a:t>boost</a:t>
            </a:r>
            <a:r>
              <a:rPr lang="pt-PT" altLang="pt-PT" i="1" dirty="0"/>
              <a:t> </a:t>
            </a:r>
            <a:r>
              <a:rPr lang="pt-PT" altLang="pt-PT" dirty="0"/>
              <a:t>e </a:t>
            </a:r>
            <a:r>
              <a:rPr lang="pt-PT" altLang="pt-PT" i="1" dirty="0"/>
              <a:t>cut) </a:t>
            </a:r>
            <a:r>
              <a:rPr lang="pt-PT" altLang="pt-PT" dirty="0"/>
              <a:t>de 12,5dB a 500Hz, 1kHz, 2kHz e 4kHz.</a:t>
            </a:r>
          </a:p>
          <a:p>
            <a:pPr marL="742950" lvl="1" indent="-285750" algn="l"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altLang="pt-PT" dirty="0"/>
              <a:t>Introduzir os alunos ao desenvolvimento de circuitos de processamento analógico de sinais áudio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PT" sz="1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AD54B76-1911-C1E8-D1E5-64B6CFB75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88363223-A7D7-4BE3-9D77-0C04C3497B37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9C59C-AB0C-AD7F-4437-16DF4E10A4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LEEC – </a:t>
            </a:r>
            <a:r>
              <a:rPr lang="en-GB" sz="2400" b="1" dirty="0" err="1">
                <a:solidFill>
                  <a:schemeClr val="bg1"/>
                </a:solidFill>
              </a:rPr>
              <a:t>Projeto</a:t>
            </a:r>
            <a:r>
              <a:rPr lang="en-GB" sz="2400" b="1" dirty="0">
                <a:solidFill>
                  <a:schemeClr val="bg1"/>
                </a:solidFill>
              </a:rPr>
              <a:t>/</a:t>
            </a:r>
            <a:r>
              <a:rPr lang="en-GB" sz="2400" b="1" dirty="0" err="1">
                <a:solidFill>
                  <a:schemeClr val="bg1"/>
                </a:solidFill>
              </a:rPr>
              <a:t>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8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E1947-B1F9-91A9-CAB7-8BBEF3F63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56013E-0DD5-015B-531B-6CD2E8B920D6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489856"/>
            <a:ext cx="7318375" cy="935945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2400" dirty="0">
                <a:solidFill>
                  <a:schemeClr val="bg1"/>
                </a:solidFill>
                <a:latin typeface="+mn-lt"/>
              </a:rPr>
              <a:t>Arquitetura Geral do Sistema</a:t>
            </a:r>
            <a:endParaRPr lang="en-GB" altLang="pt-PT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65AAB8-22B5-4A4D-942A-E068BB2D063B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1688420"/>
            <a:ext cx="8064500" cy="448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PT" sz="1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041E18F-A47B-F653-80A9-3CCB223D34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88363223-A7D7-4BE3-9D77-0C04C3497B37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6174B-4E97-7E69-7A5D-BF7DD34CC6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LEEC – </a:t>
            </a:r>
            <a:r>
              <a:rPr lang="en-GB" sz="2400" b="1" dirty="0" err="1">
                <a:solidFill>
                  <a:schemeClr val="bg1"/>
                </a:solidFill>
              </a:rPr>
              <a:t>Projeto</a:t>
            </a:r>
            <a:r>
              <a:rPr lang="en-GB" sz="2400" b="1" dirty="0">
                <a:solidFill>
                  <a:schemeClr val="bg1"/>
                </a:solidFill>
              </a:rPr>
              <a:t>/</a:t>
            </a:r>
            <a:r>
              <a:rPr lang="en-GB" sz="2400" b="1" dirty="0" err="1">
                <a:solidFill>
                  <a:schemeClr val="bg1"/>
                </a:solidFill>
              </a:rPr>
              <a:t>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AA6B7B-A8FF-00CD-30DB-CB8BB37D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94230" y="1604281"/>
            <a:ext cx="5781510" cy="47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9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743A7-211F-5EB6-7BD7-C8C08F6B8324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489856"/>
            <a:ext cx="7318375" cy="935945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2400" dirty="0">
                <a:solidFill>
                  <a:schemeClr val="bg1"/>
                </a:solidFill>
                <a:latin typeface="+mn-lt"/>
              </a:rPr>
              <a:t>Processamento Analógico de Sinal - Filtro RC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9793A-A8C5-1B1F-8D72-0F7BCA81726E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1688420"/>
            <a:ext cx="8064500" cy="448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PT" sz="1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FB6BA23-AF7E-8DD9-7EAD-AB13FF088D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CF6CA9D0-41E5-406A-BB0B-C2560EB37320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285CC-7FFC-F917-ACCC-C37B40675DE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LEEC – </a:t>
            </a:r>
            <a:r>
              <a:rPr lang="en-GB" sz="2400" b="1" dirty="0" err="1">
                <a:solidFill>
                  <a:schemeClr val="bg1"/>
                </a:solidFill>
              </a:rPr>
              <a:t>Projeto</a:t>
            </a:r>
            <a:r>
              <a:rPr lang="en-GB" sz="2400" b="1" dirty="0">
                <a:solidFill>
                  <a:schemeClr val="bg1"/>
                </a:solidFill>
              </a:rPr>
              <a:t>/</a:t>
            </a:r>
            <a:r>
              <a:rPr lang="en-GB" sz="2400" b="1" dirty="0" err="1">
                <a:solidFill>
                  <a:schemeClr val="bg1"/>
                </a:solidFill>
              </a:rPr>
              <a:t>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9" name="Imagem 8" descr="Uma imagem com escuridão, preto, estrela&#10;&#10;Os conteúdos gerados por IA podem estar incorretos.">
            <a:extLst>
              <a:ext uri="{FF2B5EF4-FFF2-40B4-BE49-F238E27FC236}">
                <a16:creationId xmlns:a16="http://schemas.microsoft.com/office/drawing/2014/main" id="{895EB903-919A-C95B-C7DF-E329849A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688420"/>
            <a:ext cx="5273942" cy="4041820"/>
          </a:xfrm>
          <a:prstGeom prst="rect">
            <a:avLst/>
          </a:prstGeom>
        </p:spPr>
      </p:pic>
      <p:pic>
        <p:nvPicPr>
          <p:cNvPr id="11" name="Imagem 10" descr="Uma imagem com diagrama, Desenho técnico, Esquema, esquemático&#10;&#10;Os conteúdos gerados por IA podem estar incorretos.">
            <a:extLst>
              <a:ext uri="{FF2B5EF4-FFF2-40B4-BE49-F238E27FC236}">
                <a16:creationId xmlns:a16="http://schemas.microsoft.com/office/drawing/2014/main" id="{C70B9C4F-C96D-5AC7-B08C-995549A06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17" y="1688419"/>
            <a:ext cx="5552430" cy="404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7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2D896-B26E-AE5F-50A6-3BDCA084E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F2F5BD-D23A-5839-1F8D-96DABC7F7248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489856"/>
            <a:ext cx="7318375" cy="935945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2400" dirty="0">
                <a:solidFill>
                  <a:schemeClr val="bg1"/>
                </a:solidFill>
                <a:latin typeface="+mn-lt"/>
              </a:rPr>
              <a:t>Processamento Analógico de Sinal – Atenuação e </a:t>
            </a:r>
            <a:r>
              <a:rPr lang="pt-PT" altLang="pt-PT" sz="2400" i="1" dirty="0">
                <a:solidFill>
                  <a:schemeClr val="bg1"/>
                </a:solidFill>
                <a:latin typeface="+mn-lt"/>
              </a:rPr>
              <a:t>Offset</a:t>
            </a:r>
            <a:endParaRPr lang="pt-PT" altLang="pt-PT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86E18B-960B-736C-07F5-797F18B118AD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1688420"/>
            <a:ext cx="8064500" cy="448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PT" sz="1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64DC8E7-3AA0-914F-C531-9C1E6EC980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CF6CA9D0-41E5-406A-BB0B-C2560EB37320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FB48A-C058-8934-D0D7-814084A480B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LEEC – </a:t>
            </a:r>
            <a:r>
              <a:rPr lang="en-GB" sz="2400" b="1" dirty="0" err="1">
                <a:solidFill>
                  <a:schemeClr val="bg1"/>
                </a:solidFill>
              </a:rPr>
              <a:t>Projeto</a:t>
            </a:r>
            <a:r>
              <a:rPr lang="en-GB" sz="2400" b="1" dirty="0">
                <a:solidFill>
                  <a:schemeClr val="bg1"/>
                </a:solidFill>
              </a:rPr>
              <a:t>/</a:t>
            </a:r>
            <a:r>
              <a:rPr lang="en-GB" sz="2400" b="1" dirty="0" err="1">
                <a:solidFill>
                  <a:schemeClr val="bg1"/>
                </a:solidFill>
              </a:rPr>
              <a:t>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20EBFF4-98E1-BBBE-6C2D-A294D0634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079" y="2197591"/>
            <a:ext cx="9466427" cy="372147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B9D3E26-D168-269B-0549-145622C02827}"/>
              </a:ext>
            </a:extLst>
          </p:cNvPr>
          <p:cNvSpPr txBox="1"/>
          <p:nvPr/>
        </p:nvSpPr>
        <p:spPr>
          <a:xfrm>
            <a:off x="3749492" y="1825262"/>
            <a:ext cx="441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Esquemático – Circuito de Atenuação e </a:t>
            </a:r>
            <a:r>
              <a:rPr lang="pt-PT" i="1" dirty="0"/>
              <a:t>Offset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75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45C3C-6CD6-1DFF-AD6A-972A96D41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5B4E03-E14F-F78A-087E-EA9378AD9C2D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489856"/>
            <a:ext cx="7318375" cy="935945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2400" dirty="0">
                <a:solidFill>
                  <a:schemeClr val="bg1"/>
                </a:solidFill>
                <a:latin typeface="+mn-lt"/>
              </a:rPr>
              <a:t>Processamento Analógico de Sinal – Atenuação e </a:t>
            </a:r>
            <a:r>
              <a:rPr lang="pt-PT" altLang="pt-PT" sz="2400" i="1" dirty="0">
                <a:solidFill>
                  <a:schemeClr val="bg1"/>
                </a:solidFill>
                <a:latin typeface="+mn-lt"/>
              </a:rPr>
              <a:t>Offset</a:t>
            </a:r>
            <a:endParaRPr lang="pt-PT" altLang="pt-PT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63C6B6-88FC-9485-7FCA-853D05FC1811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1688420"/>
            <a:ext cx="8064500" cy="448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PT" sz="1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AF38D1A-4768-1877-AE8C-59087A780E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CF6CA9D0-41E5-406A-BB0B-C2560EB37320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5F8AC-8CCB-D661-7E5E-06E1D2703D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LEEC – </a:t>
            </a:r>
            <a:r>
              <a:rPr lang="en-GB" sz="2400" b="1" dirty="0" err="1">
                <a:solidFill>
                  <a:schemeClr val="bg1"/>
                </a:solidFill>
              </a:rPr>
              <a:t>Projeto</a:t>
            </a:r>
            <a:r>
              <a:rPr lang="en-GB" sz="2400" b="1" dirty="0">
                <a:solidFill>
                  <a:schemeClr val="bg1"/>
                </a:solidFill>
              </a:rPr>
              <a:t>/</a:t>
            </a:r>
            <a:r>
              <a:rPr lang="en-GB" sz="2400" b="1" dirty="0" err="1">
                <a:solidFill>
                  <a:schemeClr val="bg1"/>
                </a:solidFill>
              </a:rPr>
              <a:t>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C1B1E4B-6D96-489A-8A88-9C58ECC59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8060" y="2197591"/>
            <a:ext cx="6202464" cy="372147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B7A2C74-60AA-595F-53CB-91642A05B6D4}"/>
              </a:ext>
            </a:extLst>
          </p:cNvPr>
          <p:cNvSpPr txBox="1"/>
          <p:nvPr/>
        </p:nvSpPr>
        <p:spPr>
          <a:xfrm>
            <a:off x="3172658" y="1739019"/>
            <a:ext cx="5846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Avaliação Experimental do Circuito de Atenuação e Offset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11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C08C2-BC4E-1829-477D-9FB9E9757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E36D8A-D6D6-7218-A846-50475776A7DB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489856"/>
            <a:ext cx="7318375" cy="935945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2400" dirty="0">
                <a:solidFill>
                  <a:schemeClr val="bg1"/>
                </a:solidFill>
                <a:latin typeface="+mn-lt"/>
              </a:rPr>
              <a:t>Processamento Analógico de Sinal – Filtro </a:t>
            </a:r>
            <a:r>
              <a:rPr lang="pt-PT" altLang="pt-PT" sz="2400" i="1" dirty="0">
                <a:solidFill>
                  <a:schemeClr val="bg1"/>
                </a:solidFill>
                <a:latin typeface="+mn-lt"/>
              </a:rPr>
              <a:t>AA</a:t>
            </a:r>
            <a:endParaRPr lang="pt-PT" altLang="pt-PT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C61FD9-BDB1-44B6-3C0D-70930C3837EE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1688420"/>
            <a:ext cx="8064500" cy="448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PT" sz="1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A849FFA-C192-5BB1-58DB-FC43206891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CF6CA9D0-41E5-406A-BB0B-C2560EB37320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F0E41-6BF3-94AE-D674-C40819CC45B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LEEC – </a:t>
            </a:r>
            <a:r>
              <a:rPr lang="en-GB" sz="2400" b="1" dirty="0" err="1">
                <a:solidFill>
                  <a:schemeClr val="bg1"/>
                </a:solidFill>
              </a:rPr>
              <a:t>Projeto</a:t>
            </a:r>
            <a:r>
              <a:rPr lang="en-GB" sz="2400" b="1" dirty="0">
                <a:solidFill>
                  <a:schemeClr val="bg1"/>
                </a:solidFill>
              </a:rPr>
              <a:t>/</a:t>
            </a:r>
            <a:r>
              <a:rPr lang="en-GB" sz="2400" b="1" dirty="0" err="1">
                <a:solidFill>
                  <a:schemeClr val="bg1"/>
                </a:solidFill>
              </a:rPr>
              <a:t>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46C500D-2952-5B33-8226-F423AF89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1" y="2049845"/>
            <a:ext cx="10678886" cy="338389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BE9F8A-F270-226B-43C7-C2F9AD233A4F}"/>
              </a:ext>
            </a:extLst>
          </p:cNvPr>
          <p:cNvSpPr txBox="1"/>
          <p:nvPr/>
        </p:nvSpPr>
        <p:spPr>
          <a:xfrm>
            <a:off x="2884794" y="18693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Esquemático – Filtro Ativo de </a:t>
            </a:r>
            <a:r>
              <a:rPr lang="pt-PT" dirty="0" err="1"/>
              <a:t>Butterworth</a:t>
            </a:r>
            <a:r>
              <a:rPr lang="pt-PT" dirty="0"/>
              <a:t> de 7ª ordem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42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CBC31-A66E-7EEB-1391-AEC48D6F2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BE88BA-DD1B-E635-5975-4ABB52210B82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489856"/>
            <a:ext cx="7318375" cy="935945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sz="2400" dirty="0">
                <a:solidFill>
                  <a:schemeClr val="bg1"/>
                </a:solidFill>
                <a:latin typeface="+mn-lt"/>
              </a:rPr>
              <a:t>Processamento Analógico de Sinal – Filtro </a:t>
            </a:r>
            <a:r>
              <a:rPr lang="pt-PT" altLang="pt-PT" sz="2400" i="1" dirty="0">
                <a:solidFill>
                  <a:schemeClr val="bg1"/>
                </a:solidFill>
                <a:latin typeface="+mn-lt"/>
              </a:rPr>
              <a:t>AA</a:t>
            </a:r>
            <a:endParaRPr lang="pt-PT" altLang="pt-PT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ADBEB-5B8A-6127-7411-7B8D21FC9033}"/>
              </a:ext>
            </a:extLst>
          </p:cNvPr>
          <p:cNvSpPr txBox="1">
            <a:spLocks noChangeArrowheads="1"/>
          </p:cNvSpPr>
          <p:nvPr/>
        </p:nvSpPr>
        <p:spPr>
          <a:xfrm>
            <a:off x="995361" y="1688420"/>
            <a:ext cx="8064500" cy="448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PT" sz="1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0B40233-74B8-9BE1-4ACB-EC8663FB76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CF6CA9D0-41E5-406A-BB0B-C2560EB37320}" type="datetime1">
              <a:rPr lang="en-GB" smtClean="0"/>
              <a:pPr/>
              <a:t>28/06/2025</a:t>
            </a:fld>
            <a:r>
              <a:rPr lang="en-GB" dirty="0"/>
              <a:t> | </a:t>
            </a:r>
            <a:fld id="{79E06065-9178-4AEF-A744-116DA684C8EF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9A95-B68A-F20E-C99E-BE72EFFD9BA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362940" y="1638557"/>
            <a:ext cx="304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LEEC – </a:t>
            </a:r>
            <a:r>
              <a:rPr lang="en-GB" sz="2400" b="1" dirty="0" err="1">
                <a:solidFill>
                  <a:schemeClr val="bg1"/>
                </a:solidFill>
              </a:rPr>
              <a:t>Projeto</a:t>
            </a:r>
            <a:r>
              <a:rPr lang="en-GB" sz="2400" b="1" dirty="0">
                <a:solidFill>
                  <a:schemeClr val="bg1"/>
                </a:solidFill>
              </a:rPr>
              <a:t>/</a:t>
            </a:r>
            <a:r>
              <a:rPr lang="en-GB" sz="2400" b="1" dirty="0" err="1">
                <a:solidFill>
                  <a:schemeClr val="bg1"/>
                </a:solidFill>
              </a:rPr>
              <a:t>Estágio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84C42A-4D1D-0FA7-3852-E4B499F3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2" y="1366296"/>
            <a:ext cx="6986075" cy="499005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1E6BE8-B0ED-E00F-EE23-F8ED5FACBBFE}"/>
              </a:ext>
            </a:extLst>
          </p:cNvPr>
          <p:cNvSpPr txBox="1"/>
          <p:nvPr/>
        </p:nvSpPr>
        <p:spPr>
          <a:xfrm>
            <a:off x="7074437" y="24703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</a:t>
            </a:r>
            <a:r>
              <a:rPr lang="pt-PT" baseline="-25000" dirty="0" err="1"/>
              <a:t>c</a:t>
            </a:r>
            <a:r>
              <a:rPr lang="pt-PT" baseline="-25000" dirty="0"/>
              <a:t> </a:t>
            </a:r>
            <a:r>
              <a:rPr lang="pt-PT" dirty="0"/>
              <a:t>= 8kHz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Atenuação</a:t>
            </a:r>
            <a:r>
              <a:rPr lang="en-GB" dirty="0"/>
              <a:t> a 24kHz = 70,8dB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7A78F6-7AED-C879-7CE4-2C507C17114D}"/>
              </a:ext>
            </a:extLst>
          </p:cNvPr>
          <p:cNvSpPr txBox="1"/>
          <p:nvPr/>
        </p:nvSpPr>
        <p:spPr>
          <a:xfrm>
            <a:off x="7074437" y="1894722"/>
            <a:ext cx="441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Simulação Filtro </a:t>
            </a:r>
            <a:r>
              <a:rPr lang="pt-PT" i="1" dirty="0" err="1"/>
              <a:t>Anti-Aliasing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70924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452</Words>
  <Application>Microsoft Office PowerPoint</Application>
  <PresentationFormat>Ecrã Panorâmico</PresentationFormat>
  <Paragraphs>95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Verissimo Santos</dc:creator>
  <cp:lastModifiedBy>Rui Filipe Santos Peres</cp:lastModifiedBy>
  <cp:revision>23</cp:revision>
  <dcterms:created xsi:type="dcterms:W3CDTF">2023-07-06T19:25:36Z</dcterms:created>
  <dcterms:modified xsi:type="dcterms:W3CDTF">2025-06-28T17:53:17Z</dcterms:modified>
</cp:coreProperties>
</file>