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0691813" cy="1511935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1F9"/>
    <a:srgbClr val="005E8F"/>
    <a:srgbClr val="96D5EB"/>
    <a:srgbClr val="006191"/>
    <a:srgbClr val="FFFFFF"/>
    <a:srgbClr val="006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C9734C-0A08-4B48-A9C3-CE10E2750E13}" v="1" dt="2023-10-17T15:01:16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5118" autoAdjust="0"/>
  </p:normalViewPr>
  <p:slideViewPr>
    <p:cSldViewPr snapToGrid="0" snapToObjects="1">
      <p:cViewPr>
        <p:scale>
          <a:sx n="66" d="100"/>
          <a:sy n="66" d="100"/>
        </p:scale>
        <p:origin x="1546" y="-18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5" d="100"/>
          <a:sy n="125" d="100"/>
        </p:scale>
        <p:origin x="447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1615CC70-876D-0947-8CCF-37B3AAFEB3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5DCA205-4204-8840-8411-F7CD707FB6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D4E647A-7ACB-614C-B3D0-9FDBCC3C23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D61E05A-F8BC-7242-A6A9-E2ECF5BA0C96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4B58A406-0516-5F4B-B49E-2091597640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7E2C58E-65E8-144A-9659-18C45F25646D}" type="datetimeFigureOut">
              <a:rPr lang="pt-PT" smtClean="0"/>
              <a:t>28/06/2025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0368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5F00C28-B1DA-49C0-866D-5640A1CF7369}" type="datetimeFigureOut">
              <a:rPr lang="pt-PT" smtClean="0"/>
              <a:t>28/06/2025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1279525"/>
            <a:ext cx="24415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BF9CDFC-2F49-4B05-B855-7EF03887EA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489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F9CDFC-2F49-4B05-B855-7EF03887EACB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6209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00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1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7B74110-4BB5-0445-ACD8-F847718FEC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56" y="3175"/>
            <a:ext cx="10680700" cy="1511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52BF0FE-855F-DC45-988A-37CD5CC98E9B}"/>
              </a:ext>
            </a:extLst>
          </p:cNvPr>
          <p:cNvSpPr txBox="1">
            <a:spLocks/>
          </p:cNvSpPr>
          <p:nvPr userDrawn="1"/>
        </p:nvSpPr>
        <p:spPr>
          <a:xfrm>
            <a:off x="390507" y="1639857"/>
            <a:ext cx="4955400" cy="255206"/>
          </a:xfrm>
          <a:prstGeom prst="rect">
            <a:avLst/>
          </a:prstGeom>
        </p:spPr>
        <p:txBody>
          <a:bodyPr lIns="0" tIns="0" rIns="0" bIns="0"/>
          <a:lstStyle>
            <a:lvl1pPr algn="l" defTabSz="10692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4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>
                <a:solidFill>
                  <a:srgbClr val="006D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Projeto</a:t>
            </a:r>
            <a:r>
              <a:rPr lang="en-US" sz="1800" b="1" dirty="0">
                <a:solidFill>
                  <a:srgbClr val="006D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800" b="1" dirty="0" err="1">
                <a:solidFill>
                  <a:srgbClr val="006D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Estágio</a:t>
            </a:r>
            <a:endParaRPr lang="en-US" sz="1800" b="1" dirty="0">
              <a:solidFill>
                <a:srgbClr val="006D9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924D5B3-81A3-4542-845F-CC2CE360087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1156" y="2653246"/>
            <a:ext cx="9969500" cy="3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2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1069208" rtl="0" eaLnBrk="1" latinLnBrk="0" hangingPunct="1">
        <a:lnSpc>
          <a:spcPct val="90000"/>
        </a:lnSpc>
        <a:spcBef>
          <a:spcPct val="0"/>
        </a:spcBef>
        <a:buNone/>
        <a:defRPr sz="51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7302" indent="-267302" algn="l" defTabSz="1069208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3274" kern="1200">
          <a:solidFill>
            <a:schemeClr val="tx1"/>
          </a:solidFill>
          <a:latin typeface="+mn-lt"/>
          <a:ea typeface="+mn-ea"/>
          <a:cs typeface="+mn-cs"/>
        </a:defRPr>
      </a:lvl1pPr>
      <a:lvl2pPr marL="801906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336510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871114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405718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940322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474926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4009530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544134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1pPr>
      <a:lvl2pPr marL="534604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69208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603812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138416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207624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3742228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276832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B97CF94-0218-38FB-EAF5-820018D65F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57541" y="9141125"/>
            <a:ext cx="5934272" cy="298229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2D50C55-4B74-5A49-BA06-782A599BB20A}"/>
              </a:ext>
            </a:extLst>
          </p:cNvPr>
          <p:cNvSpPr txBox="1">
            <a:spLocks/>
          </p:cNvSpPr>
          <p:nvPr/>
        </p:nvSpPr>
        <p:spPr>
          <a:xfrm>
            <a:off x="6968359" y="1639857"/>
            <a:ext cx="3332946" cy="255206"/>
          </a:xfrm>
          <a:prstGeom prst="rect">
            <a:avLst/>
          </a:prstGeom>
        </p:spPr>
        <p:txBody>
          <a:bodyPr lIns="0" tIns="0" rIns="0" bIns="0"/>
          <a:lstStyle>
            <a:lvl1pPr algn="l" defTabSz="10692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4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800" dirty="0">
                <a:solidFill>
                  <a:srgbClr val="005E8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José Resende</a:t>
            </a:r>
            <a:endParaRPr lang="en-US" sz="1800" dirty="0">
              <a:solidFill>
                <a:srgbClr val="005E8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6165E91-D266-4249-9364-49F9E6CC4F1A}"/>
              </a:ext>
            </a:extLst>
          </p:cNvPr>
          <p:cNvSpPr txBox="1">
            <a:spLocks/>
          </p:cNvSpPr>
          <p:nvPr/>
        </p:nvSpPr>
        <p:spPr>
          <a:xfrm>
            <a:off x="7170420" y="1978696"/>
            <a:ext cx="4016703" cy="255206"/>
          </a:xfrm>
          <a:prstGeom prst="rect">
            <a:avLst/>
          </a:prstGeom>
        </p:spPr>
        <p:txBody>
          <a:bodyPr lIns="0" tIns="0" rIns="0" bIns="0"/>
          <a:lstStyle>
            <a:lvl1pPr algn="l" defTabSz="10692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4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800" dirty="0">
                <a:solidFill>
                  <a:srgbClr val="005E8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José Maravalhas-Silva</a:t>
            </a:r>
            <a:endParaRPr lang="en-US" sz="1800" dirty="0">
              <a:solidFill>
                <a:srgbClr val="005E8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DCFF96-CB0E-ED4E-8ECE-238511955E8F}"/>
              </a:ext>
            </a:extLst>
          </p:cNvPr>
          <p:cNvSpPr txBox="1">
            <a:spLocks/>
          </p:cNvSpPr>
          <p:nvPr/>
        </p:nvSpPr>
        <p:spPr>
          <a:xfrm>
            <a:off x="7384174" y="2309306"/>
            <a:ext cx="2917131" cy="255206"/>
          </a:xfrm>
          <a:prstGeom prst="rect">
            <a:avLst/>
          </a:prstGeom>
        </p:spPr>
        <p:txBody>
          <a:bodyPr lIns="0" tIns="0" rIns="0" bIns="0"/>
          <a:lstStyle>
            <a:lvl1pPr algn="l" defTabSz="10692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4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3DCBE07-E4AB-4D4B-AD4D-459E9B8FEAD7}"/>
              </a:ext>
            </a:extLst>
          </p:cNvPr>
          <p:cNvSpPr txBox="1">
            <a:spLocks/>
          </p:cNvSpPr>
          <p:nvPr/>
        </p:nvSpPr>
        <p:spPr>
          <a:xfrm>
            <a:off x="387728" y="1979866"/>
            <a:ext cx="4613642" cy="255206"/>
          </a:xfrm>
          <a:prstGeom prst="rect">
            <a:avLst/>
          </a:prstGeom>
        </p:spPr>
        <p:txBody>
          <a:bodyPr lIns="0" tIns="0" rIns="0" bIns="0"/>
          <a:lstStyle>
            <a:lvl1pPr algn="l" defTabSz="10692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4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800" b="1" dirty="0">
                <a:solidFill>
                  <a:srgbClr val="005E8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1212204</a:t>
            </a:r>
            <a:endParaRPr lang="en-US" sz="1800" b="1" dirty="0">
              <a:solidFill>
                <a:srgbClr val="005E8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6887125-3BDD-4141-844D-D69F1368F872}"/>
              </a:ext>
            </a:extLst>
          </p:cNvPr>
          <p:cNvSpPr txBox="1">
            <a:spLocks/>
          </p:cNvSpPr>
          <p:nvPr/>
        </p:nvSpPr>
        <p:spPr>
          <a:xfrm>
            <a:off x="0" y="2896376"/>
            <a:ext cx="10686256" cy="1017361"/>
          </a:xfrm>
          <a:prstGeom prst="rect">
            <a:avLst/>
          </a:prstGeom>
          <a:solidFill>
            <a:srgbClr val="ECF1F9"/>
          </a:solidFill>
        </p:spPr>
        <p:txBody>
          <a:bodyPr lIns="0" tIns="0" rIns="0" bIns="0"/>
          <a:lstStyle>
            <a:lvl1pPr algn="l" defTabSz="10692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4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b="1" dirty="0">
                <a:solidFill>
                  <a:srgbClr val="005E8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 Didático para o Ensino de Circuitos de Equalização Baseados em Topologias Paralelas</a:t>
            </a:r>
            <a:endParaRPr lang="en-US" sz="3600" b="1" dirty="0">
              <a:solidFill>
                <a:srgbClr val="005E8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6A9C2C2-7A12-E60F-CA57-60276DAAD1E8}"/>
              </a:ext>
            </a:extLst>
          </p:cNvPr>
          <p:cNvSpPr txBox="1"/>
          <p:nvPr/>
        </p:nvSpPr>
        <p:spPr>
          <a:xfrm>
            <a:off x="1868560" y="1590663"/>
            <a:ext cx="2464904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69208">
              <a:lnSpc>
                <a:spcPct val="90000"/>
              </a:lnSpc>
              <a:spcBef>
                <a:spcPct val="0"/>
              </a:spcBef>
            </a:pPr>
            <a:r>
              <a:rPr lang="pt-PT" b="1" dirty="0">
                <a:solidFill>
                  <a:srgbClr val="006D93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2024/2025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41B1A5E-E529-DC5F-57DA-3E22D68A3B0B}"/>
              </a:ext>
            </a:extLst>
          </p:cNvPr>
          <p:cNvSpPr txBox="1">
            <a:spLocks/>
          </p:cNvSpPr>
          <p:nvPr/>
        </p:nvSpPr>
        <p:spPr>
          <a:xfrm>
            <a:off x="387728" y="2330666"/>
            <a:ext cx="4613642" cy="255206"/>
          </a:xfrm>
          <a:prstGeom prst="rect">
            <a:avLst/>
          </a:prstGeom>
        </p:spPr>
        <p:txBody>
          <a:bodyPr lIns="0" tIns="0" rIns="0" bIns="0"/>
          <a:lstStyle>
            <a:lvl1pPr algn="l" defTabSz="10692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4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800" b="1" dirty="0">
                <a:solidFill>
                  <a:srgbClr val="005E8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Rui Peres</a:t>
            </a:r>
            <a:endParaRPr lang="en-US" sz="1800" b="1" dirty="0">
              <a:solidFill>
                <a:srgbClr val="005E8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F7476D-9FEC-88C4-93C1-EED66B67CC77}"/>
              </a:ext>
            </a:extLst>
          </p:cNvPr>
          <p:cNvSpPr txBox="1">
            <a:spLocks/>
          </p:cNvSpPr>
          <p:nvPr/>
        </p:nvSpPr>
        <p:spPr>
          <a:xfrm>
            <a:off x="5345906" y="1639857"/>
            <a:ext cx="1622453" cy="255206"/>
          </a:xfrm>
          <a:prstGeom prst="rect">
            <a:avLst/>
          </a:prstGeom>
        </p:spPr>
        <p:txBody>
          <a:bodyPr lIns="0" tIns="0" rIns="0" bIns="0"/>
          <a:lstStyle>
            <a:lvl1pPr algn="l" defTabSz="10692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4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800" b="1" dirty="0">
                <a:solidFill>
                  <a:srgbClr val="006D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Orientador ISEP: </a:t>
            </a:r>
            <a:endParaRPr lang="en-US" sz="1800" b="1" dirty="0">
              <a:solidFill>
                <a:srgbClr val="006D9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7E45C0-55CB-30A3-3F3E-29E1851AEBDC}"/>
              </a:ext>
            </a:extLst>
          </p:cNvPr>
          <p:cNvSpPr txBox="1">
            <a:spLocks/>
          </p:cNvSpPr>
          <p:nvPr/>
        </p:nvSpPr>
        <p:spPr>
          <a:xfrm>
            <a:off x="5345906" y="1982155"/>
            <a:ext cx="1824514" cy="255206"/>
          </a:xfrm>
          <a:prstGeom prst="rect">
            <a:avLst/>
          </a:prstGeom>
        </p:spPr>
        <p:txBody>
          <a:bodyPr lIns="0" tIns="0" rIns="0" bIns="0"/>
          <a:lstStyle>
            <a:lvl1pPr algn="l" defTabSz="10692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4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800" b="1" dirty="0">
                <a:solidFill>
                  <a:srgbClr val="006D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Coorientador ISEP: </a:t>
            </a:r>
            <a:endParaRPr lang="en-US" sz="1800" b="1" dirty="0">
              <a:solidFill>
                <a:srgbClr val="006D9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5894BC4-1AFB-047B-3C19-49E22912E5F2}"/>
              </a:ext>
            </a:extLst>
          </p:cNvPr>
          <p:cNvSpPr txBox="1"/>
          <p:nvPr/>
        </p:nvSpPr>
        <p:spPr>
          <a:xfrm>
            <a:off x="539838" y="4079965"/>
            <a:ext cx="1846373" cy="369332"/>
          </a:xfrm>
          <a:prstGeom prst="rect">
            <a:avLst/>
          </a:prstGeom>
          <a:solidFill>
            <a:srgbClr val="006191"/>
          </a:solidFill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Contextualização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6138D9E-0267-2D6E-D4A4-86ED32B956C5}"/>
              </a:ext>
            </a:extLst>
          </p:cNvPr>
          <p:cNvSpPr txBox="1"/>
          <p:nvPr/>
        </p:nvSpPr>
        <p:spPr>
          <a:xfrm>
            <a:off x="539838" y="4458683"/>
            <a:ext cx="4461532" cy="156966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1600" dirty="0"/>
              <a:t>Desenvolvido no intuito de servir como ferramenta de apoio a um guião laboratorial de Eletrónica II - que consiste no desenvolvimento de um equalizador – este sistema permite comparar o espectro em frequência do sinal de entrada com o sinal de saída, em tempo real.</a:t>
            </a:r>
            <a:endParaRPr lang="en-GB" sz="16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6466AAC-AD2B-FC33-02DC-BA9FF30ADB8B}"/>
              </a:ext>
            </a:extLst>
          </p:cNvPr>
          <p:cNvSpPr txBox="1"/>
          <p:nvPr/>
        </p:nvSpPr>
        <p:spPr>
          <a:xfrm>
            <a:off x="5266928" y="4079965"/>
            <a:ext cx="1291104" cy="369332"/>
          </a:xfrm>
          <a:prstGeom prst="rect">
            <a:avLst/>
          </a:prstGeom>
          <a:solidFill>
            <a:srgbClr val="006191"/>
          </a:solidFill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Arquitetura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AFF2A63-35B3-48F6-520F-8BD84E9D476F}"/>
              </a:ext>
            </a:extLst>
          </p:cNvPr>
          <p:cNvSpPr txBox="1"/>
          <p:nvPr/>
        </p:nvSpPr>
        <p:spPr>
          <a:xfrm>
            <a:off x="539837" y="6500879"/>
            <a:ext cx="4461533" cy="1815882"/>
          </a:xfrm>
          <a:prstGeom prst="rect">
            <a:avLst/>
          </a:prstGeom>
          <a:solidFill>
            <a:srgbClr val="ECF1F9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Análise no domínio do tempo e da frequência (FFT) de dois canais áudio, em tempo real.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Frequência Dominante do sinal e nota musical (mais próxima) correspondente.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Estimativa da Resposta do Filtro pela diferença de amplitudes dos sinais de entrada.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Modo </a:t>
            </a:r>
            <a:r>
              <a:rPr lang="pt-PT" sz="1600" dirty="0" err="1"/>
              <a:t>full-scale</a:t>
            </a:r>
            <a:r>
              <a:rPr lang="pt-PT" sz="1600" dirty="0"/>
              <a:t> e controlo automático de escala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29813D3-D7AE-7852-6E8A-E40B3C10200A}"/>
              </a:ext>
            </a:extLst>
          </p:cNvPr>
          <p:cNvSpPr txBox="1"/>
          <p:nvPr/>
        </p:nvSpPr>
        <p:spPr>
          <a:xfrm>
            <a:off x="539837" y="6195072"/>
            <a:ext cx="1752224" cy="369332"/>
          </a:xfrm>
          <a:prstGeom prst="rect">
            <a:avLst/>
          </a:prstGeom>
          <a:solidFill>
            <a:srgbClr val="006191"/>
          </a:solidFill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Funcionalidades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5671F79-54C1-E24E-EC6E-F3E8261183E5}"/>
              </a:ext>
            </a:extLst>
          </p:cNvPr>
          <p:cNvSpPr txBox="1"/>
          <p:nvPr/>
        </p:nvSpPr>
        <p:spPr>
          <a:xfrm>
            <a:off x="5269521" y="8784480"/>
            <a:ext cx="1775222" cy="369332"/>
          </a:xfrm>
          <a:prstGeom prst="rect">
            <a:avLst/>
          </a:prstGeom>
          <a:solidFill>
            <a:srgbClr val="006191"/>
          </a:solidFill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Interface Gráfica</a:t>
            </a:r>
            <a:endParaRPr lang="pt-PT" b="1" i="1" dirty="0">
              <a:solidFill>
                <a:schemeClr val="bg1"/>
              </a:solidFill>
            </a:endParaRP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9BB2C3F8-92E3-4313-A879-8A72A7819E2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39838" y="9144994"/>
            <a:ext cx="4461532" cy="2643495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62E82FB4-B126-45B8-0E5D-781F831BD941}"/>
              </a:ext>
            </a:extLst>
          </p:cNvPr>
          <p:cNvSpPr txBox="1"/>
          <p:nvPr/>
        </p:nvSpPr>
        <p:spPr>
          <a:xfrm>
            <a:off x="539838" y="8784480"/>
            <a:ext cx="1176923" cy="369332"/>
          </a:xfrm>
          <a:prstGeom prst="rect">
            <a:avLst/>
          </a:prstGeom>
          <a:solidFill>
            <a:srgbClr val="006191"/>
          </a:solidFill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9B06876-93FA-948A-359A-90B1B702EEE4}"/>
              </a:ext>
            </a:extLst>
          </p:cNvPr>
          <p:cNvSpPr txBox="1"/>
          <p:nvPr/>
        </p:nvSpPr>
        <p:spPr>
          <a:xfrm>
            <a:off x="555160" y="12435916"/>
            <a:ext cx="1297211" cy="369333"/>
          </a:xfrm>
          <a:prstGeom prst="rect">
            <a:avLst/>
          </a:prstGeom>
          <a:solidFill>
            <a:srgbClr val="006191"/>
          </a:solidFill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Conclusões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7A106285-3E7B-2DD7-03B3-3FF525F1288D}"/>
              </a:ext>
            </a:extLst>
          </p:cNvPr>
          <p:cNvSpPr txBox="1"/>
          <p:nvPr/>
        </p:nvSpPr>
        <p:spPr>
          <a:xfrm>
            <a:off x="539837" y="12810510"/>
            <a:ext cx="9761467" cy="1569660"/>
          </a:xfrm>
          <a:prstGeom prst="rect">
            <a:avLst/>
          </a:prstGeom>
          <a:solidFill>
            <a:srgbClr val="ECF1F9"/>
          </a:solidFill>
        </p:spPr>
        <p:txBody>
          <a:bodyPr wrap="square">
            <a:spAutoFit/>
          </a:bodyPr>
          <a:lstStyle/>
          <a:p>
            <a:r>
              <a:rPr lang="pt-PT" sz="1600" dirty="0"/>
              <a:t>O desenvolvimento deste sistema permitiu aprofundar os conceitos adquiridos ao longo do ciclo de estudos, nomeadamente nas áreas de Eletrónica, Eletrónica de Potência, desenvolvimento de </a:t>
            </a:r>
            <a:r>
              <a:rPr lang="pt-PT" sz="1600" i="1" dirty="0" err="1"/>
              <a:t>firmware</a:t>
            </a:r>
            <a:r>
              <a:rPr lang="pt-PT" sz="1600" i="1" dirty="0"/>
              <a:t>,</a:t>
            </a:r>
            <a:r>
              <a:rPr lang="pt-PT" sz="1600" dirty="0"/>
              <a:t> Programação, e da Transmissão e Processamento de Sinais.</a:t>
            </a:r>
          </a:p>
          <a:p>
            <a:r>
              <a:rPr lang="pt-PT" sz="1600" dirty="0"/>
              <a:t>Em termos de desempenho, o sistema revelou estabilidade em funcionamento contínuo. Futuramente, poderia ser interessante o desenvolvimento de uma solução autónoma baseada exclusivamente no microcontrolador, exibindo-se os dados no ecrã.</a:t>
            </a:r>
            <a:endParaRPr lang="en-GB" sz="16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BA7CABD-086F-A93B-484A-76E9836D2B3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282397" y="4488025"/>
            <a:ext cx="5003438" cy="412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443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</TotalTime>
  <Words>211</Words>
  <Application>Microsoft Office PowerPoint</Application>
  <PresentationFormat>Personalizados</PresentationFormat>
  <Paragraphs>22</Paragraphs>
  <Slides>1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Joel Vilas Boas</dc:creator>
  <cp:lastModifiedBy>Rui Filipe Santos Peres</cp:lastModifiedBy>
  <cp:revision>32</cp:revision>
  <cp:lastPrinted>2025-06-25T13:45:30Z</cp:lastPrinted>
  <dcterms:created xsi:type="dcterms:W3CDTF">2019-06-26T09:31:42Z</dcterms:created>
  <dcterms:modified xsi:type="dcterms:W3CDTF">2025-06-28T17:20:19Z</dcterms:modified>
</cp:coreProperties>
</file>