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811" autoAdjust="0"/>
  </p:normalViewPr>
  <p:slideViewPr>
    <p:cSldViewPr snapToGrid="0">
      <p:cViewPr varScale="1">
        <p:scale>
          <a:sx n="80" d="100"/>
          <a:sy n="80" d="100"/>
        </p:scale>
        <p:origin x="48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5AD6CB-F657-417B-BE59-C664FD0165FF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72BFBC-AAEF-4B0B-836D-84E9F7A04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039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72BFBC-AAEF-4B0B-836D-84E9F7A04CD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973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72BFBC-AAEF-4B0B-836D-84E9F7A04CD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755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472FD-533B-4248-BF9F-A39319EAE6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BDA4D1-0CF1-42D2-93F4-C2457AD68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210E8-691F-4279-B656-FE0B0AC22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1E73F-0902-4795-BE48-9C579C7925FF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A2322-DFE5-4B2C-96CD-43C94657A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F6DF4-5DC7-4F9E-AFC9-F053CA895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42014-C9E7-4851-81A7-EE81C1EC5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02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CFCB8-E0EA-4BEE-A5D8-FA68A4790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6A369E-07A8-41D9-8377-5B2DBB0BD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CE18B-9CE9-46A5-B236-6BE61C1F8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1E73F-0902-4795-BE48-9C579C7925FF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EDDCD-E499-43AA-AB6D-63CC54447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89D29-3BB0-45A7-AF18-7B2B47894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42014-C9E7-4851-81A7-EE81C1EC5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08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25349A-18D5-4014-BD60-F1AEC3E8C0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9D3DE9-7A21-4427-BD3E-46059B6CD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19B0C-FD20-4386-BB89-3E49EB289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1E73F-0902-4795-BE48-9C579C7925FF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B6EB3-F521-4C8D-A3EA-37D721FEA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42AB2-560F-4F8B-BFEC-094EE95C4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42014-C9E7-4851-81A7-EE81C1EC5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701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1C579-1BD3-4A02-89C6-F7BECFCBB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9AF63-A57D-45DE-B54A-E311C3F05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8C86D-1FC9-41DB-9F50-8BC0D84E0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1E73F-0902-4795-BE48-9C579C7925FF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B5F3C-DB6C-43C2-BB16-76A9C4B8F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71868-B757-43DF-B399-A33B657ED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42014-C9E7-4851-81A7-EE81C1EC5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380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C7882-0343-46A6-8ACF-11FBC69E8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AB477-C3BB-4ED8-A856-D28B3BF68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9D5C6-A021-4010-AAF0-109FD5CD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1E73F-0902-4795-BE48-9C579C7925FF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A1149-BE30-48FA-B0E3-AE65EA102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0A169-684B-4FB5-BE3D-BD5C959DF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42014-C9E7-4851-81A7-EE81C1EC5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3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4038B-B513-45A7-8DFF-BE81443DE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44483-EBC3-49EA-89AA-477A9DA022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05872B-C139-4719-91F4-87E0DA074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EC5F5A-F251-4DCA-AD45-E41DBFB56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1E73F-0902-4795-BE48-9C579C7925FF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B59B4C-B450-41EA-8B02-93F605BB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75A63F-35E5-43EC-B89B-4384ED8C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42014-C9E7-4851-81A7-EE81C1EC5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94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CFFA4-5CDA-419D-9140-895A7AC01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471AA-850E-4190-98E6-C6489DF9E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A04E8C-C61F-4543-BB29-3B229FC1F0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059890-6896-4BB7-A938-2193D2A328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0A1CEE-D4A3-4FBE-BCED-4050A92C5E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E88ECC-7CD1-40B1-9F48-062C00FFC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1E73F-0902-4795-BE48-9C579C7925FF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2E13BC-28EA-41B1-AA2C-2858D6CB4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62B61D-35EE-469C-A6C3-CCF5A8239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42014-C9E7-4851-81A7-EE81C1EC5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36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71338-B64C-4ED7-9A48-C2D97214A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A65E27-2E00-451C-9C79-2083E3532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1E73F-0902-4795-BE48-9C579C7925FF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20B613-96CB-4A88-BB96-5D4C82A6D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D70D1B-8530-4B76-97CD-3540DEC07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42014-C9E7-4851-81A7-EE81C1EC5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298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52C0DB-0364-4EFA-8F63-6B4441A03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1E73F-0902-4795-BE48-9C579C7925FF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BFE3F2-3C16-47C5-AE95-84491685F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859D3E-B96E-4E85-BE3D-92A1EC0A0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42014-C9E7-4851-81A7-EE81C1EC5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175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24DD-8686-455C-8FD8-68CC2170D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0A11C-90FE-42ED-BC33-0EA112DA3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298357-B233-4DA0-BEF6-B3350C072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930680-14B8-4500-9504-A7319819A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1E73F-0902-4795-BE48-9C579C7925FF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458FFD-4AF6-4003-BA34-816E0FA1E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0C4903-F0FD-4EDC-8DD6-D62177310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42014-C9E7-4851-81A7-EE81C1EC5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36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70E19-99FF-42DD-B74F-586F03700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B30C0D-6CD7-4ABD-91AA-CFC7808C33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445D71-242E-4962-8D4A-D0EB6ECEC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DEB51-FB08-4EAB-B162-9ED5DE2B0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1E73F-0902-4795-BE48-9C579C7925FF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C5AA9F-E38A-46A1-B7CE-8C8789B9A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C32A4-B859-46E7-BD20-008378454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42014-C9E7-4851-81A7-EE81C1EC5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08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B8C1D-1654-4384-BAA0-476998EA1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3F425-A6B3-454D-AED9-763BAD801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B6164-46D2-4E10-9330-71E30DF951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1E73F-0902-4795-BE48-9C579C7925FF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DE937-8C47-4AC6-8C41-36566F355F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3A895-2917-4616-A8FC-80145E5F48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42014-C9E7-4851-81A7-EE81C1EC5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14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ody of water with mountains in the background&#10;&#10;Description automatically generated with medium confidence">
            <a:extLst>
              <a:ext uri="{FF2B5EF4-FFF2-40B4-BE49-F238E27FC236}">
                <a16:creationId xmlns:a16="http://schemas.microsoft.com/office/drawing/2014/main" id="{24528283-A055-4749-888D-A420A820FC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E350BD-3B9F-42AB-96BF-AF1CEEC0B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US" sz="4000" b="1" dirty="0" err="1">
                <a:latin typeface="Garamond" panose="02020404030301010803" pitchFamily="18" charset="0"/>
              </a:rPr>
              <a:t>Hillshade</a:t>
            </a:r>
            <a:r>
              <a:rPr lang="en-US" sz="4000" b="1" dirty="0">
                <a:latin typeface="Garamond" panose="02020404030301010803" pitchFamily="18" charset="0"/>
              </a:rPr>
              <a:t> calculation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C83DCD-5B5D-468B-BFF7-FA1580750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4"/>
            <a:ext cx="4330262" cy="1041167"/>
          </a:xfrm>
        </p:spPr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Rui Gao</a:t>
            </a:r>
          </a:p>
          <a:p>
            <a:r>
              <a:rPr lang="en-US" dirty="0">
                <a:latin typeface="Garamond" panose="02020404030301010803" pitchFamily="18" charset="0"/>
              </a:rPr>
              <a:t>Rui.Gao@usu.edu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847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D6FB25B-EABE-44E6-BD7B-79DE75A6E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5727"/>
            <a:ext cx="12192000" cy="48441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78DE79-382A-4D9E-A0D0-342D56788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205" y="1158169"/>
            <a:ext cx="5397795" cy="567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13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9F338-1464-42B1-A12D-7E1D3321B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5. How do we write a general python code (a function) for more data processing?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51117F-0569-404A-83CD-2DE896B39D45}"/>
              </a:ext>
            </a:extLst>
          </p:cNvPr>
          <p:cNvSpPr txBox="1"/>
          <p:nvPr/>
        </p:nvSpPr>
        <p:spPr>
          <a:xfrm>
            <a:off x="838200" y="1926771"/>
            <a:ext cx="1076597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sz="2800" dirty="0">
              <a:latin typeface="Garamond" panose="02020404030301010803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latin typeface="Garamond" panose="02020404030301010803" pitchFamily="18" charset="0"/>
              </a:rPr>
              <a:t>Make the parameters in the “</a:t>
            </a:r>
            <a:r>
              <a:rPr lang="en-US" sz="2800" dirty="0" err="1">
                <a:latin typeface="Garamond" panose="02020404030301010803" pitchFamily="18" charset="0"/>
              </a:rPr>
              <a:t>Hillshade</a:t>
            </a:r>
            <a:r>
              <a:rPr lang="en-US" sz="2800" dirty="0">
                <a:latin typeface="Garamond" panose="02020404030301010803" pitchFamily="18" charset="0"/>
              </a:rPr>
              <a:t>” function easier to access.</a:t>
            </a:r>
          </a:p>
          <a:p>
            <a:pPr marL="342900" indent="-342900">
              <a:buFont typeface="+mj-lt"/>
              <a:buAutoNum type="arabicPeriod"/>
            </a:pPr>
            <a:endParaRPr lang="en-US" sz="2800" dirty="0">
              <a:latin typeface="Garamond" panose="02020404030301010803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latin typeface="Garamond" panose="02020404030301010803" pitchFamily="18" charset="0"/>
              </a:rPr>
              <a:t>Providing table, list, etc. for the function, and then setting up a loop for automation.</a:t>
            </a:r>
          </a:p>
          <a:p>
            <a:pPr marL="342900" indent="-342900">
              <a:buFont typeface="+mj-lt"/>
              <a:buAutoNum type="arabicPeriod"/>
            </a:pPr>
            <a:endParaRPr lang="en-US" sz="2800" dirty="0">
              <a:latin typeface="Garamond" panose="02020404030301010803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2800" dirty="0">
              <a:latin typeface="Garamond" panose="02020404030301010803" pitchFamily="18" charset="0"/>
            </a:endParaRPr>
          </a:p>
          <a:p>
            <a:r>
              <a:rPr lang="en-US" sz="2800" dirty="0">
                <a:latin typeface="Garamond" panose="02020404030301010803" pitchFamily="18" charset="0"/>
              </a:rPr>
              <a:t>Example for how to set up the function:</a:t>
            </a:r>
          </a:p>
        </p:txBody>
      </p:sp>
    </p:spTree>
    <p:extLst>
      <p:ext uri="{BB962C8B-B14F-4D97-AF65-F5344CB8AC3E}">
        <p14:creationId xmlns:p14="http://schemas.microsoft.com/office/powerpoint/2010/main" val="2495568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4C8335-1A7C-4930-B2D9-51B0D8998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039"/>
            <a:ext cx="12192000" cy="65439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542377-E5E4-4F46-B843-598EA2F5D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715" y="925033"/>
            <a:ext cx="5953285" cy="593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3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9F338-1464-42B1-A12D-7E1D3321B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8372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Garamond" panose="02020404030301010803" pitchFamily="18" charset="0"/>
              </a:rPr>
              <a:t>Now,</a:t>
            </a:r>
            <a:br>
              <a:rPr lang="en-US" dirty="0">
                <a:latin typeface="Garamond" panose="02020404030301010803" pitchFamily="18" charset="0"/>
              </a:rPr>
            </a:br>
            <a:br>
              <a:rPr lang="en-US" dirty="0">
                <a:latin typeface="Garamond" panose="02020404030301010803" pitchFamily="18" charset="0"/>
              </a:rPr>
            </a:br>
            <a:r>
              <a:rPr lang="en-US" dirty="0">
                <a:latin typeface="Garamond" panose="02020404030301010803" pitchFamily="18" charset="0"/>
              </a:rPr>
              <a:t>Can you write your own python program to process 1,000</a:t>
            </a:r>
            <a:r>
              <a:rPr lang="en-US" baseline="30000" dirty="0">
                <a:latin typeface="Garamond" panose="02020404030301010803" pitchFamily="18" charset="0"/>
              </a:rPr>
              <a:t>+</a:t>
            </a:r>
            <a:r>
              <a:rPr lang="en-US" dirty="0">
                <a:latin typeface="Garamond" panose="02020404030301010803" pitchFamily="18" charset="0"/>
              </a:rPr>
              <a:t> DSM images at different times during a year?</a:t>
            </a:r>
            <a:br>
              <a:rPr lang="en-US" dirty="0">
                <a:latin typeface="Garamond" panose="02020404030301010803" pitchFamily="18" charset="0"/>
              </a:rPr>
            </a:br>
            <a:br>
              <a:rPr lang="en-US" dirty="0">
                <a:latin typeface="Garamond" panose="02020404030301010803" pitchFamily="18" charset="0"/>
              </a:rPr>
            </a:br>
            <a:r>
              <a:rPr lang="en-US" dirty="0">
                <a:latin typeface="Garamond" panose="02020404030301010803" pitchFamily="18" charset="0"/>
              </a:rPr>
              <a:t>How can we expand this work? Such as knowing the shadow area for each 10-meter pixel? </a:t>
            </a:r>
            <a:br>
              <a:rPr lang="en-US" dirty="0">
                <a:latin typeface="Garamond" panose="02020404030301010803" pitchFamily="18" charset="0"/>
              </a:rPr>
            </a:br>
            <a:br>
              <a:rPr lang="en-US" dirty="0">
                <a:latin typeface="Garamond" panose="02020404030301010803" pitchFamily="18" charset="0"/>
              </a:rPr>
            </a:br>
            <a:r>
              <a:rPr lang="en-US" dirty="0">
                <a:latin typeface="Garamond" panose="02020404030301010803" pitchFamily="18" charset="0"/>
              </a:rPr>
              <a:t>Do you have a big picture for your research by using these tools?</a:t>
            </a:r>
            <a:br>
              <a:rPr lang="en-US" dirty="0">
                <a:latin typeface="Garamond" panose="02020404030301010803" pitchFamily="18" charset="0"/>
              </a:rPr>
            </a:br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483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9F338-1464-42B1-A12D-7E1D3321B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Content of this class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1CD3330-642E-43F0-9474-F792E2C47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Garamond" panose="02020404030301010803" pitchFamily="18" charset="0"/>
              </a:rPr>
              <a:t>Basic concepts need to know.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Garamond" panose="02020404030301010803" pitchFamily="18" charset="0"/>
              </a:rPr>
              <a:t>How do we use the “</a:t>
            </a:r>
            <a:r>
              <a:rPr lang="en-US" dirty="0" err="1">
                <a:latin typeface="Garamond" panose="02020404030301010803" pitchFamily="18" charset="0"/>
              </a:rPr>
              <a:t>Hillshade</a:t>
            </a:r>
            <a:r>
              <a:rPr lang="en-US" dirty="0">
                <a:latin typeface="Garamond" panose="02020404030301010803" pitchFamily="18" charset="0"/>
              </a:rPr>
              <a:t>” tool in ArcGIS Pro for 1 image processing?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Garamond" panose="02020404030301010803" pitchFamily="18" charset="0"/>
              </a:rPr>
              <a:t>How do we write python code for the same processing? Write the code by ourselves?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Garamond" panose="02020404030301010803" pitchFamily="18" charset="0"/>
              </a:rPr>
              <a:t>How can we repeat the same process via </a:t>
            </a:r>
            <a:r>
              <a:rPr lang="en-US" dirty="0" err="1">
                <a:latin typeface="Garamond" panose="02020404030301010803" pitchFamily="18" charset="0"/>
              </a:rPr>
              <a:t>Jupyter</a:t>
            </a:r>
            <a:r>
              <a:rPr lang="en-US" dirty="0">
                <a:latin typeface="Garamond" panose="02020404030301010803" pitchFamily="18" charset="0"/>
              </a:rPr>
              <a:t> Notebook?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Garamond" panose="02020404030301010803" pitchFamily="18" charset="0"/>
              </a:rPr>
              <a:t>How do we write a general python code (a function) for more data processing?</a:t>
            </a:r>
          </a:p>
        </p:txBody>
      </p:sp>
    </p:spTree>
    <p:extLst>
      <p:ext uri="{BB962C8B-B14F-4D97-AF65-F5344CB8AC3E}">
        <p14:creationId xmlns:p14="http://schemas.microsoft.com/office/powerpoint/2010/main" val="144762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9F338-1464-42B1-A12D-7E1D3321B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1. Basic concepts you need to know</a:t>
            </a:r>
          </a:p>
        </p:txBody>
      </p:sp>
      <p:pic>
        <p:nvPicPr>
          <p:cNvPr id="5" name="Content Placeholder 4" descr="Radar chart&#10;&#10;Description automatically generated with low confidence">
            <a:extLst>
              <a:ext uri="{FF2B5EF4-FFF2-40B4-BE49-F238E27FC236}">
                <a16:creationId xmlns:a16="http://schemas.microsoft.com/office/drawing/2014/main" id="{4E47C079-6445-4D1B-9465-89DFDB96F6F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1690688"/>
            <a:ext cx="451695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A8E5B7-6DC5-4985-B10B-592FB768F552}"/>
              </a:ext>
            </a:extLst>
          </p:cNvPr>
          <p:cNvSpPr txBox="1"/>
          <p:nvPr/>
        </p:nvSpPr>
        <p:spPr>
          <a:xfrm>
            <a:off x="6781801" y="6042026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https://en.wikipedia.org/wiki/Azimuth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090FD0-B36F-4D3F-93FC-E913C4CE8DFA}"/>
              </a:ext>
            </a:extLst>
          </p:cNvPr>
          <p:cNvSpPr txBox="1"/>
          <p:nvPr/>
        </p:nvSpPr>
        <p:spPr>
          <a:xfrm>
            <a:off x="613064" y="1766455"/>
            <a:ext cx="5257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Garamond" panose="020204040303010108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Garamond" panose="02020404030301010803" pitchFamily="18" charset="0"/>
              </a:rPr>
              <a:t>Altitude</a:t>
            </a:r>
          </a:p>
          <a:p>
            <a:r>
              <a:rPr lang="en-US" sz="2800" dirty="0">
                <a:latin typeface="Garamond" panose="02020404030301010803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Garamond" panose="02020404030301010803" pitchFamily="18" charset="0"/>
              </a:rPr>
              <a:t>Azimuth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Garamond" panose="020204040303010108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Garamond" panose="02020404030301010803" pitchFamily="18" charset="0"/>
              </a:rPr>
              <a:t>Parameter calculation</a:t>
            </a:r>
          </a:p>
          <a:p>
            <a:r>
              <a:rPr lang="en-US" sz="2800" dirty="0">
                <a:latin typeface="Garamond" panose="02020404030301010803" pitchFamily="18" charset="0"/>
              </a:rPr>
              <a:t> </a:t>
            </a:r>
            <a:r>
              <a:rPr lang="en-US" sz="1600" dirty="0">
                <a:latin typeface="Garamond" panose="02020404030301010803" pitchFamily="18" charset="0"/>
              </a:rPr>
              <a:t>https://gml.noaa.gov/grad/solcalc/azel.html</a:t>
            </a:r>
            <a:endParaRPr lang="en-US" sz="28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20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9F338-1464-42B1-A12D-7E1D3321B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2. How do we use the “</a:t>
            </a:r>
            <a:r>
              <a:rPr lang="en-US" dirty="0" err="1">
                <a:latin typeface="Garamond" panose="02020404030301010803" pitchFamily="18" charset="0"/>
              </a:rPr>
              <a:t>Hillshade</a:t>
            </a:r>
            <a:r>
              <a:rPr lang="en-US" dirty="0">
                <a:latin typeface="Garamond" panose="02020404030301010803" pitchFamily="18" charset="0"/>
              </a:rPr>
              <a:t>” tool in ArcGIS Pro for 1 image processing?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090FD0-B36F-4D3F-93FC-E913C4CE8DFA}"/>
              </a:ext>
            </a:extLst>
          </p:cNvPr>
          <p:cNvSpPr txBox="1"/>
          <p:nvPr/>
        </p:nvSpPr>
        <p:spPr>
          <a:xfrm>
            <a:off x="613063" y="1766455"/>
            <a:ext cx="53411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Garamond" panose="020204040303010108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Garamond" panose="02020404030301010803" pitchFamily="18" charset="0"/>
              </a:rPr>
              <a:t>Put parameters there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7C534D-77D7-484B-8DFC-7DE130D2AB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64"/>
          <a:stretch/>
        </p:blipFill>
        <p:spPr>
          <a:xfrm>
            <a:off x="1007191" y="2796329"/>
            <a:ext cx="10177617" cy="39659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C92FB1E-857C-427C-93DC-BC75E9460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9740" y="2642717"/>
            <a:ext cx="8162260" cy="420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675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9F338-1464-42B1-A12D-7E1D3321B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3. How do we write python code for the same processing? Write the code by ourselves? – No!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4757FB-9848-454B-9C86-7005B332A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86937"/>
            <a:ext cx="12192000" cy="340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143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9F338-1464-42B1-A12D-7E1D3321B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3. How do we write python code for the same processing? Write the code by ourselves? – No!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13CB4C-847A-40AD-B59B-C0755D5D80E5}"/>
              </a:ext>
            </a:extLst>
          </p:cNvPr>
          <p:cNvSpPr txBox="1"/>
          <p:nvPr/>
        </p:nvSpPr>
        <p:spPr>
          <a:xfrm>
            <a:off x="838200" y="1766455"/>
            <a:ext cx="10515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Garamond" panose="020204040303010108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Garamond" panose="02020404030301010803" pitchFamily="18" charset="0"/>
              </a:rPr>
              <a:t>Get the code from “</a:t>
            </a:r>
            <a:r>
              <a:rPr lang="en-US" altLang="zh-CN" sz="1400" dirty="0" err="1">
                <a:latin typeface="Garamond" panose="02020404030301010803" pitchFamily="18" charset="0"/>
              </a:rPr>
              <a:t>Analysi</a:t>
            </a:r>
            <a:r>
              <a:rPr lang="en-US" altLang="zh-CN" sz="1400" dirty="0">
                <a:latin typeface="Garamond" panose="02020404030301010803" pitchFamily="18" charset="0"/>
              </a:rPr>
              <a:t> – History”, and right click the “</a:t>
            </a:r>
            <a:r>
              <a:rPr lang="en-US" altLang="zh-CN" sz="1400" dirty="0" err="1">
                <a:latin typeface="Garamond" panose="02020404030301010803" pitchFamily="18" charset="0"/>
              </a:rPr>
              <a:t>Hillshade</a:t>
            </a:r>
            <a:r>
              <a:rPr lang="en-US" altLang="zh-CN" sz="1400" dirty="0">
                <a:latin typeface="Garamond" panose="02020404030301010803" pitchFamily="18" charset="0"/>
              </a:rPr>
              <a:t>.”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Garamond" panose="02020404030301010803" pitchFamily="18" charset="0"/>
              </a:rPr>
              <a:t>“Copy Python Command”</a:t>
            </a:r>
          </a:p>
          <a:p>
            <a:endParaRPr lang="en-US" sz="1400" dirty="0">
              <a:latin typeface="Garamond" panose="02020404030301010803" pitchFamily="18" charset="0"/>
            </a:endParaRPr>
          </a:p>
          <a:p>
            <a:r>
              <a:rPr lang="en-US" sz="1400" dirty="0" err="1">
                <a:latin typeface="Garamond" panose="02020404030301010803" pitchFamily="18" charset="0"/>
              </a:rPr>
              <a:t>arcpy.ddd.HillShade</a:t>
            </a:r>
            <a:r>
              <a:rPr lang="en-US" sz="1400" dirty="0">
                <a:latin typeface="Garamond" panose="02020404030301010803" pitchFamily="18" charset="0"/>
              </a:rPr>
              <a:t>("</a:t>
            </a:r>
            <a:r>
              <a:rPr lang="en-US" sz="1400" dirty="0" err="1">
                <a:latin typeface="Garamond" panose="02020404030301010803" pitchFamily="18" charset="0"/>
              </a:rPr>
              <a:t>DSM_Example.tif</a:t>
            </a:r>
            <a:r>
              <a:rPr lang="en-US" sz="1400" dirty="0">
                <a:latin typeface="Garamond" panose="02020404030301010803" pitchFamily="18" charset="0"/>
              </a:rPr>
              <a:t>", </a:t>
            </a:r>
            <a:r>
              <a:rPr lang="en-US" sz="1400" dirty="0" err="1">
                <a:latin typeface="Garamond" panose="02020404030301010803" pitchFamily="18" charset="0"/>
              </a:rPr>
              <a:t>r"C</a:t>
            </a:r>
            <a:r>
              <a:rPr lang="en-US" sz="1400" dirty="0">
                <a:latin typeface="Garamond" panose="02020404030301010803" pitchFamily="18" charset="0"/>
              </a:rPr>
              <a:t>:\Users\grui9\Box\GitHub_Rui\CEE6190_GIS_Hillshade\3_Results\DSM_HS_1.tif", 315, 45, "NO_SHADOWS", 1)</a:t>
            </a:r>
          </a:p>
        </p:txBody>
      </p:sp>
    </p:spTree>
    <p:extLst>
      <p:ext uri="{BB962C8B-B14F-4D97-AF65-F5344CB8AC3E}">
        <p14:creationId xmlns:p14="http://schemas.microsoft.com/office/powerpoint/2010/main" val="2118457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9F338-1464-42B1-A12D-7E1D3321B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4. How can we repeat the same process via </a:t>
            </a:r>
            <a:r>
              <a:rPr lang="en-US" dirty="0" err="1">
                <a:latin typeface="Garamond" panose="02020404030301010803" pitchFamily="18" charset="0"/>
              </a:rPr>
              <a:t>Jupyter</a:t>
            </a:r>
            <a:r>
              <a:rPr lang="en-US" dirty="0">
                <a:latin typeface="Garamond" panose="02020404030301010803" pitchFamily="18" charset="0"/>
              </a:rPr>
              <a:t> Notebook?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65F74F-98EF-4CCA-BE3C-4D8D06A22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3277773" cy="51673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5335E17-D7E4-4481-AD1D-E2877C221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3805" y="3138893"/>
            <a:ext cx="8598195" cy="37191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3EBC4FA-171E-4BE4-91AE-B2CE381EBE0B}"/>
              </a:ext>
            </a:extLst>
          </p:cNvPr>
          <p:cNvSpPr txBox="1"/>
          <p:nvPr/>
        </p:nvSpPr>
        <p:spPr>
          <a:xfrm>
            <a:off x="3593805" y="1766456"/>
            <a:ext cx="8598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Create a folder to organize your code(s).</a:t>
            </a:r>
          </a:p>
        </p:txBody>
      </p:sp>
    </p:spTree>
    <p:extLst>
      <p:ext uri="{BB962C8B-B14F-4D97-AF65-F5344CB8AC3E}">
        <p14:creationId xmlns:p14="http://schemas.microsoft.com/office/powerpoint/2010/main" val="1029727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9F338-1464-42B1-A12D-7E1D3321B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4. How can we repeat the same process via </a:t>
            </a:r>
            <a:r>
              <a:rPr lang="en-US" dirty="0" err="1">
                <a:latin typeface="Garamond" panose="02020404030301010803" pitchFamily="18" charset="0"/>
              </a:rPr>
              <a:t>Jupyter</a:t>
            </a:r>
            <a:r>
              <a:rPr lang="en-US" dirty="0">
                <a:latin typeface="Garamond" panose="02020404030301010803" pitchFamily="18" charset="0"/>
              </a:rPr>
              <a:t> Notebook?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EBC4FA-171E-4BE4-91AE-B2CE381EBE0B}"/>
              </a:ext>
            </a:extLst>
          </p:cNvPr>
          <p:cNvSpPr txBox="1"/>
          <p:nvPr/>
        </p:nvSpPr>
        <p:spPr>
          <a:xfrm>
            <a:off x="838200" y="1986413"/>
            <a:ext cx="8598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Create a folder to organize your code(s).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F8FFDB-8534-43B9-AAFF-36FA2F866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51471"/>
            <a:ext cx="12192000" cy="340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057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9F338-1464-42B1-A12D-7E1D3321B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4. How can we repeat the same process via </a:t>
            </a:r>
            <a:r>
              <a:rPr lang="en-US" dirty="0" err="1">
                <a:latin typeface="Garamond" panose="02020404030301010803" pitchFamily="18" charset="0"/>
              </a:rPr>
              <a:t>Jupyter</a:t>
            </a:r>
            <a:r>
              <a:rPr lang="en-US" dirty="0">
                <a:latin typeface="Garamond" panose="02020404030301010803" pitchFamily="18" charset="0"/>
              </a:rPr>
              <a:t> Notebook?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EBC4FA-171E-4BE4-91AE-B2CE381EBE0B}"/>
              </a:ext>
            </a:extLst>
          </p:cNvPr>
          <p:cNvSpPr txBox="1"/>
          <p:nvPr/>
        </p:nvSpPr>
        <p:spPr>
          <a:xfrm>
            <a:off x="838200" y="1986413"/>
            <a:ext cx="8598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Create a folder to organize your code(s).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F8FFDB-8534-43B9-AAFF-36FA2F866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51471"/>
            <a:ext cx="12192000" cy="340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934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4960</TotalTime>
  <Words>458</Words>
  <Application>Microsoft Office PowerPoint</Application>
  <PresentationFormat>Widescreen</PresentationFormat>
  <Paragraphs>45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Garamond</vt:lpstr>
      <vt:lpstr>Office Theme</vt:lpstr>
      <vt:lpstr>Hillshade calculation</vt:lpstr>
      <vt:lpstr>Content of this class</vt:lpstr>
      <vt:lpstr>1. Basic concepts you need to know</vt:lpstr>
      <vt:lpstr>2. How do we use the “Hillshade” tool in ArcGIS Pro for 1 image processing? </vt:lpstr>
      <vt:lpstr>3. How do we write python code for the same processing? Write the code by ourselves? – No!</vt:lpstr>
      <vt:lpstr>3. How do we write python code for the same processing? Write the code by ourselves? – No!</vt:lpstr>
      <vt:lpstr>4. How can we repeat the same process via Jupyter Notebook?</vt:lpstr>
      <vt:lpstr>4. How can we repeat the same process via Jupyter Notebook?</vt:lpstr>
      <vt:lpstr>4. How can we repeat the same process via Jupyter Notebook?</vt:lpstr>
      <vt:lpstr>PowerPoint Presentation</vt:lpstr>
      <vt:lpstr>5. How do we write a general python code (a function) for more data processing?</vt:lpstr>
      <vt:lpstr>PowerPoint Presentation</vt:lpstr>
      <vt:lpstr>Now,  Can you write your own python program to process 1,000+ DSM images at different times during a year?  How can we expand this work? Such as knowing the shadow area for each 10-meter pixel?   Do you have a big picture for your research by using these tools?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Hillshade calculation</dc:title>
  <dc:creator>Rui Gao</dc:creator>
  <cp:lastModifiedBy>Rui Gao</cp:lastModifiedBy>
  <cp:revision>4</cp:revision>
  <dcterms:created xsi:type="dcterms:W3CDTF">2021-12-22T21:30:11Z</dcterms:created>
  <dcterms:modified xsi:type="dcterms:W3CDTF">2022-01-06T18:38:31Z</dcterms:modified>
</cp:coreProperties>
</file>