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64" r:id="rId4"/>
    <p:sldId id="265" r:id="rId5"/>
    <p:sldId id="256" r:id="rId6"/>
    <p:sldId id="261" r:id="rId7"/>
    <p:sldId id="258" r:id="rId8"/>
    <p:sldId id="259" r:id="rId9"/>
    <p:sldId id="260"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B487-FEA2-4AD7-BB72-3F02F31D0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B0D6A-9825-4E1B-9360-EBF8EC9D7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7DA84D-57C7-42DA-A52C-C30F51C8A905}"/>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12EEF477-9549-4DEF-82FA-DFFD6E7C4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2B046-16EC-4698-9387-512737717134}"/>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87673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2E73-73BD-4A9F-B9A2-5E2404574F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B9146-A469-420D-8576-2E42A629B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FC9F6-74D1-41B0-AD6A-E93CE7D2BF48}"/>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83CAC3B8-59AF-4BFB-B3A5-01F21692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76295-9EC1-4E9C-A8DD-8043E66740C3}"/>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370152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8A1B9-4D8F-4AB9-897B-633F585AD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7DCFF-3FB3-4385-81C4-E902FD189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2000D-4C56-45C0-A814-E1B96DA32D2F}"/>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8AD5F4E8-1BF3-4599-BCBF-5AFBA1653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74BD8-DE6B-4DBE-9CB7-E4E52EFCCDAB}"/>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354022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FCFF-D292-4EF8-98ED-59222D7C9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3F442-5541-43E5-8947-CE0E818FC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8C128-6BE0-4C7A-93F1-FE1633D8E60F}"/>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10F61F6A-3E64-4B20-81E2-DF936573A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A16B3-A481-4F08-88E5-45C3846417E7}"/>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51474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F160-02BF-43B4-9F6E-83B127CDA2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E17F9-1199-4545-9131-536874F6A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22382-BCDE-40E0-B3EA-1D1322229220}"/>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EDB0FDB0-69D3-49DD-8E72-036700936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5659F-E370-4888-A0E2-C5282D7F1374}"/>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129874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B5E0-7B91-4E60-AF3C-09D5741B9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19363-FDAD-4713-B3B6-1398CF3D6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AFAE5-F5B7-4884-AE65-51ED7CD69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98B34-65B2-475B-BA48-059CFA92ECAC}"/>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6" name="Footer Placeholder 5">
            <a:extLst>
              <a:ext uri="{FF2B5EF4-FFF2-40B4-BE49-F238E27FC236}">
                <a16:creationId xmlns:a16="http://schemas.microsoft.com/office/drawing/2014/main" id="{36416BAB-D4D7-4D3E-9C69-E3C8A8C56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00013-000C-496A-ABC6-B34C8EE18977}"/>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34767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8A86-90B0-427F-9E05-5C6EB36DC9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AC2F5-13E7-4AF5-AE95-205DEEC4B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CB6BF-637A-475F-955A-595B7EB57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FE8009-3D51-4EDA-9F40-2D5B2FFA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CB76C-8620-45C6-AD70-116CE47C3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B71E3-3102-4318-A070-7EC303527156}"/>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8" name="Footer Placeholder 7">
            <a:extLst>
              <a:ext uri="{FF2B5EF4-FFF2-40B4-BE49-F238E27FC236}">
                <a16:creationId xmlns:a16="http://schemas.microsoft.com/office/drawing/2014/main" id="{F363FACA-5893-430E-9E4F-91F59EED4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2419BF-3A07-4603-B445-89576D6C00D2}"/>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372145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5A6-DF3F-4063-B828-5249AC7E8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96FC26-A760-4C61-9382-985F013D7345}"/>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4" name="Footer Placeholder 3">
            <a:extLst>
              <a:ext uri="{FF2B5EF4-FFF2-40B4-BE49-F238E27FC236}">
                <a16:creationId xmlns:a16="http://schemas.microsoft.com/office/drawing/2014/main" id="{CB81DC97-EB83-4CAC-9FE2-B660262A5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98AE52-8D46-41C8-AD57-A9038BD0F7A5}"/>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357591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2F83F-3D80-479A-984A-5579245C00E4}"/>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3" name="Footer Placeholder 2">
            <a:extLst>
              <a:ext uri="{FF2B5EF4-FFF2-40B4-BE49-F238E27FC236}">
                <a16:creationId xmlns:a16="http://schemas.microsoft.com/office/drawing/2014/main" id="{CC208ABB-D73F-45AB-9C6E-7C78E3D85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650C1B-D161-414A-B2EF-70A46A507BC4}"/>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26568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5870-33E8-4464-94A1-EBA3EEB32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13258-4500-4C75-80C4-241B6935D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72C16D-E3C5-40F9-BC9A-B180475E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655C0-994E-4A81-B5EC-3A0F353DF8E6}"/>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6" name="Footer Placeholder 5">
            <a:extLst>
              <a:ext uri="{FF2B5EF4-FFF2-40B4-BE49-F238E27FC236}">
                <a16:creationId xmlns:a16="http://schemas.microsoft.com/office/drawing/2014/main" id="{BC9FDA41-052C-4D24-A576-5BB392165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23B5D-1CF9-4499-B68B-233092FD2C9F}"/>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41866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DB79-872C-43AC-8678-7C287F8B5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D0B32-61ED-4F4C-AEEA-9F6335D36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FC282-D42A-481E-B1CD-723108123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AEAE3-00AA-4879-83B6-2DA89876C856}"/>
              </a:ext>
            </a:extLst>
          </p:cNvPr>
          <p:cNvSpPr>
            <a:spLocks noGrp="1"/>
          </p:cNvSpPr>
          <p:nvPr>
            <p:ph type="dt" sz="half" idx="10"/>
          </p:nvPr>
        </p:nvSpPr>
        <p:spPr/>
        <p:txBody>
          <a:bodyPr/>
          <a:lstStyle/>
          <a:p>
            <a:fld id="{5FB63800-8983-491A-A86C-743824C78FE5}" type="datetimeFigureOut">
              <a:rPr lang="en-US" smtClean="0"/>
              <a:t>1/5/2022</a:t>
            </a:fld>
            <a:endParaRPr lang="en-US"/>
          </a:p>
        </p:txBody>
      </p:sp>
      <p:sp>
        <p:nvSpPr>
          <p:cNvPr id="6" name="Footer Placeholder 5">
            <a:extLst>
              <a:ext uri="{FF2B5EF4-FFF2-40B4-BE49-F238E27FC236}">
                <a16:creationId xmlns:a16="http://schemas.microsoft.com/office/drawing/2014/main" id="{E60FD823-D109-457B-9C95-FD93F98A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F824C-9EF9-4FAF-862B-4A0F342A50C4}"/>
              </a:ext>
            </a:extLst>
          </p:cNvPr>
          <p:cNvSpPr>
            <a:spLocks noGrp="1"/>
          </p:cNvSpPr>
          <p:nvPr>
            <p:ph type="sldNum" sz="quarter" idx="12"/>
          </p:nvPr>
        </p:nvSpPr>
        <p:spPr/>
        <p:txBody>
          <a:bodyPr/>
          <a:lstStyle/>
          <a:p>
            <a:fld id="{2850672B-B2FD-4046-A134-AF58979B8172}" type="slidenum">
              <a:rPr lang="en-US" smtClean="0"/>
              <a:t>‹#›</a:t>
            </a:fld>
            <a:endParaRPr lang="en-US"/>
          </a:p>
        </p:txBody>
      </p:sp>
    </p:spTree>
    <p:extLst>
      <p:ext uri="{BB962C8B-B14F-4D97-AF65-F5344CB8AC3E}">
        <p14:creationId xmlns:p14="http://schemas.microsoft.com/office/powerpoint/2010/main" val="86954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DFA07-757E-4401-A79F-DBCD0C436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41DA0-FBA4-439D-B379-F75D26935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6BCE0-3A2E-4BEC-AA01-24D6B6CB3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3800-8983-491A-A86C-743824C78FE5}" type="datetimeFigureOut">
              <a:rPr lang="en-US" smtClean="0"/>
              <a:t>1/5/2022</a:t>
            </a:fld>
            <a:endParaRPr lang="en-US"/>
          </a:p>
        </p:txBody>
      </p:sp>
      <p:sp>
        <p:nvSpPr>
          <p:cNvPr id="5" name="Footer Placeholder 4">
            <a:extLst>
              <a:ext uri="{FF2B5EF4-FFF2-40B4-BE49-F238E27FC236}">
                <a16:creationId xmlns:a16="http://schemas.microsoft.com/office/drawing/2014/main" id="{287693D1-51C4-4859-B13D-049B03539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393F9-486F-4352-8989-53C77EB35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672B-B2FD-4046-A134-AF58979B8172}" type="slidenum">
              <a:rPr lang="en-US" smtClean="0"/>
              <a:t>‹#›</a:t>
            </a:fld>
            <a:endParaRPr lang="en-US"/>
          </a:p>
        </p:txBody>
      </p:sp>
    </p:spTree>
    <p:extLst>
      <p:ext uri="{BB962C8B-B14F-4D97-AF65-F5344CB8AC3E}">
        <p14:creationId xmlns:p14="http://schemas.microsoft.com/office/powerpoint/2010/main" val="3972185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9q3U9EKSut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a:xfrm>
            <a:off x="838200" y="365125"/>
            <a:ext cx="10515600" cy="6139370"/>
          </a:xfrm>
        </p:spPr>
        <p:txBody>
          <a:bodyPr>
            <a:normAutofit/>
          </a:bodyPr>
          <a:lstStyle/>
          <a:p>
            <a:pPr algn="ctr"/>
            <a:r>
              <a:rPr lang="en-US" dirty="0">
                <a:latin typeface="Garamond" panose="02020404030301010803" pitchFamily="18" charset="0"/>
              </a:rPr>
              <a:t>CEE-5190/6190 </a:t>
            </a:r>
            <a:br>
              <a:rPr lang="en-US" dirty="0">
                <a:latin typeface="Garamond" panose="02020404030301010803" pitchFamily="18" charset="0"/>
              </a:rPr>
            </a:br>
            <a:r>
              <a:rPr lang="en-US" dirty="0">
                <a:latin typeface="Garamond" panose="02020404030301010803" pitchFamily="18" charset="0"/>
              </a:rPr>
              <a:t>GIS for civil engineering</a:t>
            </a:r>
            <a:br>
              <a:rPr lang="en-US" dirty="0">
                <a:latin typeface="Garamond" panose="02020404030301010803" pitchFamily="18" charset="0"/>
              </a:rPr>
            </a:br>
            <a:br>
              <a:rPr lang="en-US" dirty="0">
                <a:latin typeface="Garamond" panose="02020404030301010803" pitchFamily="18" charset="0"/>
              </a:rPr>
            </a:br>
            <a:r>
              <a:rPr lang="en-US" sz="2400" dirty="0">
                <a:latin typeface="Garamond" panose="02020404030301010803" pitchFamily="18" charset="0"/>
              </a:rPr>
              <a:t>Instructor: Dr. Alfonso Torres</a:t>
            </a:r>
            <a:br>
              <a:rPr lang="en-US" sz="2400" dirty="0">
                <a:latin typeface="Garamond" panose="02020404030301010803" pitchFamily="18" charset="0"/>
              </a:rPr>
            </a:br>
            <a:r>
              <a:rPr lang="en-US" sz="2400" dirty="0">
                <a:latin typeface="Garamond" panose="02020404030301010803" pitchFamily="18" charset="0"/>
              </a:rPr>
              <a:t>2022 Spring semester</a:t>
            </a:r>
            <a:br>
              <a:rPr lang="en-US" sz="2400" dirty="0">
                <a:latin typeface="Garamond" panose="02020404030301010803" pitchFamily="18" charset="0"/>
              </a:rPr>
            </a:br>
            <a:endParaRPr lang="en-US" sz="2400" dirty="0">
              <a:latin typeface="Garamond" panose="02020404030301010803" pitchFamily="18" charset="0"/>
            </a:endParaRPr>
          </a:p>
        </p:txBody>
      </p:sp>
    </p:spTree>
    <p:extLst>
      <p:ext uri="{BB962C8B-B14F-4D97-AF65-F5344CB8AC3E}">
        <p14:creationId xmlns:p14="http://schemas.microsoft.com/office/powerpoint/2010/main" val="3152434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C606CE3-3675-4AE3-8DCF-82289551E484}"/>
              </a:ext>
            </a:extLst>
          </p:cNvPr>
          <p:cNvSpPr txBox="1"/>
          <p:nvPr/>
        </p:nvSpPr>
        <p:spPr>
          <a:xfrm>
            <a:off x="756920" y="1690688"/>
            <a:ext cx="10596880" cy="4406656"/>
          </a:xfrm>
          <a:prstGeom prst="rect">
            <a:avLst/>
          </a:prstGeom>
          <a:noFill/>
        </p:spPr>
        <p:txBody>
          <a:bodyPr wrap="square">
            <a:spAutoFit/>
          </a:bodyPr>
          <a:lstStyle/>
          <a:p>
            <a:pPr marL="0" indent="0">
              <a:lnSpc>
                <a:spcPct val="150000"/>
              </a:lnSpc>
              <a:spcBef>
                <a:spcPts val="600"/>
              </a:spcBef>
              <a:spcAft>
                <a:spcPts val="600"/>
              </a:spcAft>
              <a:buNone/>
            </a:pPr>
            <a:r>
              <a:rPr lang="en-US" sz="1800" dirty="0">
                <a:latin typeface="Garamond" panose="02020404030301010803" pitchFamily="18" charset="0"/>
              </a:rPr>
              <a:t>A </a:t>
            </a:r>
            <a:r>
              <a:rPr lang="en-US" dirty="0">
                <a:latin typeface="Garamond" panose="02020404030301010803" pitchFamily="18" charset="0"/>
              </a:rPr>
              <a:t>Y</a:t>
            </a:r>
            <a:r>
              <a:rPr lang="en-US" sz="1800" dirty="0">
                <a:latin typeface="Garamond" panose="02020404030301010803" pitchFamily="18" charset="0"/>
              </a:rPr>
              <a:t>ouTube video to have more knowledge: </a:t>
            </a:r>
            <a:r>
              <a:rPr lang="en-US" sz="1800" dirty="0">
                <a:latin typeface="Garamond" panose="02020404030301010803" pitchFamily="18" charset="0"/>
                <a:hlinkClick r:id="rId2"/>
              </a:rPr>
              <a:t>https://www.youtube.com/watch?v=9q3U9EKSutk</a:t>
            </a:r>
            <a:endParaRPr lang="en-US" sz="1800" dirty="0">
              <a:latin typeface="Garamond" panose="02020404030301010803" pitchFamily="18" charset="0"/>
            </a:endParaRPr>
          </a:p>
          <a:p>
            <a:pPr marL="0" indent="0">
              <a:lnSpc>
                <a:spcPct val="150000"/>
              </a:lnSpc>
              <a:spcBef>
                <a:spcPts val="600"/>
              </a:spcBef>
              <a:spcAft>
                <a:spcPts val="600"/>
              </a:spcAft>
              <a:buNone/>
            </a:pPr>
            <a:r>
              <a:rPr lang="en-US" dirty="0">
                <a:latin typeface="Garamond" panose="02020404030301010803" pitchFamily="18" charset="0"/>
              </a:rPr>
              <a:t>Feature extraction approaches for leaf area index estimation in California vineyards via machine learning algorithms. https://doi.org/10.4211/hs.923cf9a7a3bb49369a4e65d48237002b </a:t>
            </a:r>
          </a:p>
          <a:p>
            <a:pPr marL="0" indent="0">
              <a:lnSpc>
                <a:spcPct val="150000"/>
              </a:lnSpc>
              <a:spcBef>
                <a:spcPts val="600"/>
              </a:spcBef>
              <a:spcAft>
                <a:spcPts val="600"/>
              </a:spcAft>
              <a:buNone/>
            </a:pPr>
            <a:r>
              <a:rPr lang="en-US" dirty="0">
                <a:latin typeface="Garamond" panose="02020404030301010803" pitchFamily="18" charset="0"/>
              </a:rPr>
              <a:t>Footprint area generating based on eddy covariance records. https://doi.org/10.4211/hs.9118e2c1034e40e4ba4721cd17702f70</a:t>
            </a:r>
          </a:p>
          <a:p>
            <a:pPr marL="0" indent="0">
              <a:lnSpc>
                <a:spcPct val="150000"/>
              </a:lnSpc>
              <a:spcBef>
                <a:spcPts val="600"/>
              </a:spcBef>
              <a:spcAft>
                <a:spcPts val="600"/>
              </a:spcAft>
              <a:buNone/>
            </a:pPr>
            <a:r>
              <a:rPr lang="en-US" dirty="0">
                <a:latin typeface="Garamond" panose="02020404030301010803" pitchFamily="18" charset="0"/>
              </a:rPr>
              <a:t>TSEB modeling and the comparison between the model results and the eddy-covariance monitored data within the footprint area. https://doi.org/10.4211/hs.eb6eeeccdbe546fc941f3c219cb05a34</a:t>
            </a:r>
          </a:p>
          <a:p>
            <a:pPr marL="0" indent="0">
              <a:lnSpc>
                <a:spcPct val="150000"/>
              </a:lnSpc>
              <a:spcBef>
                <a:spcPts val="600"/>
              </a:spcBef>
              <a:spcAft>
                <a:spcPts val="600"/>
              </a:spcAft>
              <a:buNone/>
            </a:pPr>
            <a:r>
              <a:rPr lang="en-US" dirty="0">
                <a:latin typeface="Garamond" panose="02020404030301010803" pitchFamily="18" charset="0"/>
              </a:rPr>
              <a:t>Features extraction from the LAI2200C Plant Canopy Analyzer. https://doi.org/10.4211/hs.6d0c4a14289742d0951ba5ab9eca7dc0</a:t>
            </a:r>
          </a:p>
        </p:txBody>
      </p:sp>
      <p:sp>
        <p:nvSpPr>
          <p:cNvPr id="14" name="Title 1">
            <a:extLst>
              <a:ext uri="{FF2B5EF4-FFF2-40B4-BE49-F238E27FC236}">
                <a16:creationId xmlns:a16="http://schemas.microsoft.com/office/drawing/2014/main" id="{F56A41B9-70C8-41B3-849B-350C20B8ABB1}"/>
              </a:ext>
            </a:extLst>
          </p:cNvPr>
          <p:cNvSpPr>
            <a:spLocks noGrp="1"/>
          </p:cNvSpPr>
          <p:nvPr>
            <p:ph type="title"/>
          </p:nvPr>
        </p:nvSpPr>
        <p:spPr>
          <a:xfrm>
            <a:off x="838200" y="365125"/>
            <a:ext cx="10515600" cy="1325563"/>
          </a:xfrm>
        </p:spPr>
        <p:txBody>
          <a:bodyPr/>
          <a:lstStyle/>
          <a:p>
            <a:r>
              <a:rPr lang="en-US" dirty="0">
                <a:latin typeface="Garamond" panose="02020404030301010803" pitchFamily="18" charset="0"/>
              </a:rPr>
              <a:t>To get more ideas</a:t>
            </a:r>
          </a:p>
        </p:txBody>
      </p:sp>
    </p:spTree>
    <p:extLst>
      <p:ext uri="{BB962C8B-B14F-4D97-AF65-F5344CB8AC3E}">
        <p14:creationId xmlns:p14="http://schemas.microsoft.com/office/powerpoint/2010/main" val="104183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a:xfrm>
            <a:off x="3049270" y="2766218"/>
            <a:ext cx="6093460" cy="1325563"/>
          </a:xfrm>
        </p:spPr>
        <p:txBody>
          <a:bodyPr/>
          <a:lstStyle/>
          <a:p>
            <a:r>
              <a:rPr lang="en-US" dirty="0">
                <a:latin typeface="Garamond" panose="02020404030301010803" pitchFamily="18" charset="0"/>
              </a:rPr>
              <a:t>Start coding and ‘fun’ !!!</a:t>
            </a:r>
          </a:p>
        </p:txBody>
      </p:sp>
    </p:spTree>
    <p:extLst>
      <p:ext uri="{BB962C8B-B14F-4D97-AF65-F5344CB8AC3E}">
        <p14:creationId xmlns:p14="http://schemas.microsoft.com/office/powerpoint/2010/main" val="26246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normAutofit/>
          </a:bodyPr>
          <a:lstStyle/>
          <a:p>
            <a:r>
              <a:rPr lang="en-US" dirty="0">
                <a:latin typeface="Garamond" panose="02020404030301010803" pitchFamily="18" charset="0"/>
              </a:rPr>
              <a:t>Questions</a:t>
            </a:r>
            <a:br>
              <a:rPr lang="en-US" dirty="0">
                <a:latin typeface="Garamond" panose="02020404030301010803" pitchFamily="18" charset="0"/>
              </a:rPr>
            </a:br>
            <a:r>
              <a:rPr lang="en-US" sz="2000" dirty="0">
                <a:latin typeface="Garamond" panose="02020404030301010803" pitchFamily="18" charset="0"/>
              </a:rPr>
              <a:t>we may have before we knowing how to use python and ArcGIS Pro work for us:</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p:txBody>
          <a:bodyPr>
            <a:normAutofit fontScale="92500" lnSpcReduction="20000"/>
          </a:bodyPr>
          <a:lstStyle/>
          <a:p>
            <a:pPr marL="0" indent="0">
              <a:buNone/>
            </a:pPr>
            <a:r>
              <a:rPr lang="en-US" sz="2400" dirty="0">
                <a:latin typeface="Garamond" panose="02020404030301010803" pitchFamily="18" charset="0"/>
              </a:rPr>
              <a:t>Appetizer: using </a:t>
            </a:r>
            <a:r>
              <a:rPr lang="en-US" sz="2400" dirty="0" err="1">
                <a:latin typeface="Garamond" panose="02020404030301010803" pitchFamily="18" charset="0"/>
              </a:rPr>
              <a:t>Hillshade</a:t>
            </a:r>
            <a:r>
              <a:rPr lang="en-US" sz="2400" dirty="0">
                <a:latin typeface="Garamond" panose="02020404030301010803" pitchFamily="18" charset="0"/>
              </a:rPr>
              <a:t> to process one DEM data at 2:00 pm to get the shadow pixels.</a:t>
            </a:r>
          </a:p>
          <a:p>
            <a:pPr marL="0" indent="0">
              <a:buNone/>
            </a:pPr>
            <a:r>
              <a:rPr lang="en-US" sz="2400" dirty="0">
                <a:latin typeface="Garamond" panose="02020404030301010803" pitchFamily="18" charset="0"/>
              </a:rPr>
              <a:t>Followed questions:</a:t>
            </a:r>
          </a:p>
          <a:p>
            <a:pPr marL="457200" indent="-457200">
              <a:lnSpc>
                <a:spcPct val="150000"/>
              </a:lnSpc>
              <a:spcBef>
                <a:spcPts val="600"/>
              </a:spcBef>
              <a:spcAft>
                <a:spcPts val="600"/>
              </a:spcAft>
              <a:buFont typeface="+mj-lt"/>
              <a:buAutoNum type="arabicPeriod"/>
            </a:pPr>
            <a:r>
              <a:rPr lang="en-US" sz="2400" dirty="0">
                <a:latin typeface="Garamond" panose="02020404030301010803" pitchFamily="18" charset="0"/>
              </a:rPr>
              <a:t>Using the same tool to process 1000 DEM images at the same time (ideal situation).</a:t>
            </a:r>
          </a:p>
          <a:p>
            <a:pPr marL="457200" indent="-457200">
              <a:lnSpc>
                <a:spcPct val="150000"/>
              </a:lnSpc>
              <a:spcBef>
                <a:spcPts val="600"/>
              </a:spcBef>
              <a:spcAft>
                <a:spcPts val="600"/>
              </a:spcAft>
              <a:buFont typeface="+mj-lt"/>
              <a:buAutoNum type="arabicPeriod"/>
            </a:pPr>
            <a:r>
              <a:rPr lang="en-US" sz="2400" dirty="0">
                <a:latin typeface="Garamond" panose="02020404030301010803" pitchFamily="18" charset="0"/>
              </a:rPr>
              <a:t>1000 DEM image</a:t>
            </a:r>
            <a:r>
              <a:rPr lang="en-US" altLang="zh-CN" sz="2400" dirty="0">
                <a:latin typeface="Garamond" panose="02020404030301010803" pitchFamily="18" charset="0"/>
              </a:rPr>
              <a:t>s</a:t>
            </a:r>
            <a:r>
              <a:rPr lang="en-US" sz="2400" dirty="0">
                <a:latin typeface="Garamond" panose="02020404030301010803" pitchFamily="18" charset="0"/>
              </a:rPr>
              <a:t> come from different times (azimuth and elevation vary from time to time).</a:t>
            </a:r>
          </a:p>
          <a:p>
            <a:pPr marL="457200" indent="-457200">
              <a:lnSpc>
                <a:spcPct val="150000"/>
              </a:lnSpc>
              <a:spcBef>
                <a:spcPts val="600"/>
              </a:spcBef>
              <a:spcAft>
                <a:spcPts val="600"/>
              </a:spcAft>
              <a:buFont typeface="+mj-lt"/>
              <a:buAutoNum type="arabicPeriod"/>
            </a:pPr>
            <a:r>
              <a:rPr lang="en-US" sz="2400" dirty="0">
                <a:latin typeface="Garamond" panose="02020404030301010803" pitchFamily="18" charset="0"/>
              </a:rPr>
              <a:t>Knowing more information when running the model for different DEM images at different times, such as knowing the statistics (e.g., what is the area of the shadow pixel in every 10-m pixel).</a:t>
            </a:r>
          </a:p>
          <a:p>
            <a:pPr marL="0" indent="0">
              <a:buNone/>
            </a:pPr>
            <a:r>
              <a:rPr lang="en-US" dirty="0">
                <a:latin typeface="Garamond" panose="02020404030301010803" pitchFamily="18" charset="0"/>
              </a:rPr>
              <a:t>Is this cup of your tea? If not, do not leave </a:t>
            </a:r>
            <a:r>
              <a:rPr lang="en-US" dirty="0">
                <a:latin typeface="Garamond" panose="02020404030301010803" pitchFamily="18" charset="0"/>
                <a:sym typeface="Wingdings" panose="05000000000000000000" pitchFamily="2" charset="2"/>
              </a:rPr>
              <a:t></a:t>
            </a:r>
            <a:endParaRPr lang="en-US" dirty="0">
              <a:latin typeface="Garamond" panose="02020404030301010803" pitchFamily="18" charset="0"/>
            </a:endParaRPr>
          </a:p>
        </p:txBody>
      </p:sp>
    </p:spTree>
    <p:extLst>
      <p:ext uri="{BB962C8B-B14F-4D97-AF65-F5344CB8AC3E}">
        <p14:creationId xmlns:p14="http://schemas.microsoft.com/office/powerpoint/2010/main" val="9867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normAutofit/>
          </a:bodyPr>
          <a:lstStyle/>
          <a:p>
            <a:r>
              <a:rPr lang="en-US" dirty="0">
                <a:latin typeface="Garamond" panose="02020404030301010803" pitchFamily="18" charset="0"/>
              </a:rPr>
              <a:t>Skills </a:t>
            </a:r>
            <a:br>
              <a:rPr lang="en-US" dirty="0">
                <a:latin typeface="Garamond" panose="02020404030301010803" pitchFamily="18" charset="0"/>
              </a:rPr>
            </a:br>
            <a:r>
              <a:rPr lang="en-US" sz="2000" dirty="0">
                <a:latin typeface="Garamond" panose="02020404030301010803" pitchFamily="18" charset="0"/>
              </a:rPr>
              <a:t>that you need to obtain after this course:</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p:txBody>
          <a:bodyPr>
            <a:normAutofit lnSpcReduction="10000"/>
          </a:bodyPr>
          <a:lstStyle/>
          <a:p>
            <a:pPr marL="0" indent="0">
              <a:buNone/>
            </a:pPr>
            <a:r>
              <a:rPr lang="en-US" dirty="0">
                <a:latin typeface="Garamond" panose="02020404030301010803" pitchFamily="18" charset="0"/>
              </a:rPr>
              <a:t>Have some ideas about:</a:t>
            </a:r>
          </a:p>
          <a:p>
            <a:pPr marL="514350" indent="-514350">
              <a:buFont typeface="+mj-lt"/>
              <a:buAutoNum type="arabicPeriod"/>
            </a:pPr>
            <a:r>
              <a:rPr lang="en-US" dirty="0">
                <a:latin typeface="Garamond" panose="02020404030301010803" pitchFamily="18" charset="0"/>
              </a:rPr>
              <a:t>Anaconda</a:t>
            </a:r>
          </a:p>
          <a:p>
            <a:pPr marL="514350" indent="-514350">
              <a:buFont typeface="+mj-lt"/>
              <a:buAutoNum type="arabicPeriod"/>
            </a:pPr>
            <a:r>
              <a:rPr lang="en-US" dirty="0">
                <a:latin typeface="Garamond" panose="02020404030301010803" pitchFamily="18" charset="0"/>
              </a:rPr>
              <a:t>Python</a:t>
            </a:r>
          </a:p>
          <a:p>
            <a:pPr marL="514350" indent="-514350">
              <a:buFont typeface="+mj-lt"/>
              <a:buAutoNum type="arabicPeriod"/>
            </a:pPr>
            <a:r>
              <a:rPr lang="en-US" dirty="0" err="1">
                <a:latin typeface="Garamond" panose="02020404030301010803" pitchFamily="18" charset="0"/>
              </a:rPr>
              <a:t>arcpy</a:t>
            </a:r>
            <a:r>
              <a:rPr lang="en-US" dirty="0">
                <a:latin typeface="Garamond" panose="02020404030301010803" pitchFamily="18" charset="0"/>
              </a:rPr>
              <a:t> from ArcGIS Pro</a:t>
            </a:r>
          </a:p>
          <a:p>
            <a:pPr marL="514350" indent="-514350">
              <a:buFont typeface="+mj-lt"/>
              <a:buAutoNum type="arabicPeriod"/>
            </a:pPr>
            <a:r>
              <a:rPr lang="en-US" dirty="0">
                <a:latin typeface="Garamond" panose="02020404030301010803" pitchFamily="18" charset="0"/>
              </a:rPr>
              <a:t>GitHub</a:t>
            </a:r>
          </a:p>
          <a:p>
            <a:pPr marL="514350" indent="-514350">
              <a:buFont typeface="+mj-lt"/>
              <a:buAutoNum type="arabicPeriod"/>
            </a:pPr>
            <a:r>
              <a:rPr lang="en-US" dirty="0">
                <a:latin typeface="Garamond" panose="02020404030301010803" pitchFamily="18" charset="0"/>
              </a:rPr>
              <a:t>How to set up your working environment</a:t>
            </a:r>
          </a:p>
          <a:p>
            <a:pPr marL="514350" indent="-514350">
              <a:buFont typeface="+mj-lt"/>
              <a:buAutoNum type="arabicPeriod"/>
            </a:pPr>
            <a:endParaRPr lang="en-US" dirty="0">
              <a:latin typeface="Garamond" panose="02020404030301010803" pitchFamily="18" charset="0"/>
            </a:endParaRPr>
          </a:p>
          <a:p>
            <a:pPr marL="0" indent="0">
              <a:buNone/>
            </a:pPr>
            <a:r>
              <a:rPr lang="en-US" dirty="0">
                <a:latin typeface="Garamond" panose="02020404030301010803" pitchFamily="18" charset="0"/>
              </a:rPr>
              <a:t>You will also have your first python function as a reference for your later research if you still need to use the ArcGIS Pro for your research.</a:t>
            </a:r>
          </a:p>
        </p:txBody>
      </p:sp>
    </p:spTree>
    <p:extLst>
      <p:ext uri="{BB962C8B-B14F-4D97-AF65-F5344CB8AC3E}">
        <p14:creationId xmlns:p14="http://schemas.microsoft.com/office/powerpoint/2010/main" val="149229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normAutofit/>
          </a:bodyPr>
          <a:lstStyle/>
          <a:p>
            <a:r>
              <a:rPr lang="en-US" dirty="0">
                <a:latin typeface="Garamond" panose="02020404030301010803" pitchFamily="18" charset="0"/>
              </a:rPr>
              <a:t>Course content</a:t>
            </a: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p:txBody>
          <a:bodyPr>
            <a:normAutofit/>
          </a:bodyPr>
          <a:lstStyle/>
          <a:p>
            <a:pPr marL="514350" indent="-514350">
              <a:buFont typeface="+mj-lt"/>
              <a:buAutoNum type="arabicPeriod"/>
            </a:pPr>
            <a:r>
              <a:rPr lang="en-US" dirty="0">
                <a:latin typeface="Garamond" panose="02020404030301010803" pitchFamily="18" charset="0"/>
              </a:rPr>
              <a:t>Software installation</a:t>
            </a:r>
          </a:p>
          <a:p>
            <a:pPr marL="514350" indent="-514350">
              <a:buFont typeface="+mj-lt"/>
              <a:buAutoNum type="arabicPeriod"/>
            </a:pPr>
            <a:r>
              <a:rPr lang="en-US" dirty="0" err="1">
                <a:latin typeface="Garamond" panose="02020404030301010803" pitchFamily="18" charset="0"/>
              </a:rPr>
              <a:t>Hillshade</a:t>
            </a:r>
            <a:r>
              <a:rPr lang="en-US" dirty="0">
                <a:latin typeface="Garamond" panose="02020404030301010803" pitchFamily="18" charset="0"/>
              </a:rPr>
              <a:t> calculation</a:t>
            </a: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49288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grass, sky, outdoor, nature&#10;&#10;Description automatically generated">
            <a:extLst>
              <a:ext uri="{FF2B5EF4-FFF2-40B4-BE49-F238E27FC236}">
                <a16:creationId xmlns:a16="http://schemas.microsoft.com/office/drawing/2014/main" id="{FBFD5069-06D7-42E8-92A6-34D6C29464B9}"/>
              </a:ext>
            </a:extLst>
          </p:cNvPr>
          <p:cNvPicPr>
            <a:picLocks noChangeAspect="1"/>
          </p:cNvPicPr>
          <p:nvPr/>
        </p:nvPicPr>
        <p:blipFill rotWithShape="1">
          <a:blip r:embed="rId2">
            <a:extLst>
              <a:ext uri="{28A0092B-C50C-407E-A947-70E740481C1C}">
                <a14:useLocalDpi xmlns:a14="http://schemas.microsoft.com/office/drawing/2010/main" val="0"/>
              </a:ext>
            </a:extLst>
          </a:blip>
          <a:srcRect l="5791" r="3543" b="1"/>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1371117-1F3A-4AA5-ABAA-92A494E8B4AC}"/>
              </a:ext>
            </a:extLst>
          </p:cNvPr>
          <p:cNvSpPr>
            <a:spLocks noGrp="1"/>
          </p:cNvSpPr>
          <p:nvPr>
            <p:ph type="ctrTitle"/>
          </p:nvPr>
        </p:nvSpPr>
        <p:spPr>
          <a:xfrm>
            <a:off x="8022021" y="3231931"/>
            <a:ext cx="3852041" cy="1834056"/>
          </a:xfrm>
        </p:spPr>
        <p:txBody>
          <a:bodyPr>
            <a:normAutofit/>
          </a:bodyPr>
          <a:lstStyle/>
          <a:p>
            <a:r>
              <a:rPr lang="en-US" sz="4000" b="1" dirty="0">
                <a:latin typeface="Garamond" panose="02020404030301010803" pitchFamily="18" charset="0"/>
              </a:rPr>
              <a:t>Software installation</a:t>
            </a:r>
          </a:p>
        </p:txBody>
      </p:sp>
      <p:sp>
        <p:nvSpPr>
          <p:cNvPr id="3" name="Subtitle 2">
            <a:extLst>
              <a:ext uri="{FF2B5EF4-FFF2-40B4-BE49-F238E27FC236}">
                <a16:creationId xmlns:a16="http://schemas.microsoft.com/office/drawing/2014/main" id="{0F706614-F920-4856-954C-D842EAD574B8}"/>
              </a:ext>
            </a:extLst>
          </p:cNvPr>
          <p:cNvSpPr>
            <a:spLocks noGrp="1"/>
          </p:cNvSpPr>
          <p:nvPr>
            <p:ph type="subTitle" idx="1"/>
          </p:nvPr>
        </p:nvSpPr>
        <p:spPr>
          <a:xfrm>
            <a:off x="7782910" y="5242674"/>
            <a:ext cx="4330262" cy="1100973"/>
          </a:xfrm>
        </p:spPr>
        <p:txBody>
          <a:bodyPr>
            <a:normAutofit/>
          </a:bodyPr>
          <a:lstStyle/>
          <a:p>
            <a:r>
              <a:rPr lang="en-US" dirty="0">
                <a:latin typeface="Garamond" panose="02020404030301010803" pitchFamily="18" charset="0"/>
              </a:rPr>
              <a:t>Rui Gao</a:t>
            </a:r>
          </a:p>
          <a:p>
            <a:r>
              <a:rPr lang="en-US" dirty="0">
                <a:latin typeface="Garamond" panose="02020404030301010803" pitchFamily="18" charset="0"/>
              </a:rPr>
              <a:t>Rui.Gao@usu.edu</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3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lstStyle/>
          <a:p>
            <a:r>
              <a:rPr lang="en-US" dirty="0">
                <a:latin typeface="Garamond" panose="02020404030301010803" pitchFamily="18" charset="0"/>
              </a:rPr>
              <a:t>Required software</a:t>
            </a: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p:txBody>
          <a:bodyPr/>
          <a:lstStyle/>
          <a:p>
            <a:r>
              <a:rPr lang="en-US" dirty="0">
                <a:latin typeface="Garamond" panose="02020404030301010803" pitchFamily="18" charset="0"/>
              </a:rPr>
              <a:t>ArcGIS Pro</a:t>
            </a:r>
          </a:p>
          <a:p>
            <a:r>
              <a:rPr lang="en-US" dirty="0">
                <a:latin typeface="Garamond" panose="02020404030301010803" pitchFamily="18" charset="0"/>
              </a:rPr>
              <a:t>Anaconda</a:t>
            </a:r>
          </a:p>
          <a:p>
            <a:pPr marL="1371600" indent="-457200">
              <a:buFont typeface="Courier New" panose="02070309020205020404" pitchFamily="49" charset="0"/>
              <a:buChar char="o"/>
            </a:pPr>
            <a:r>
              <a:rPr lang="en-US" dirty="0">
                <a:latin typeface="Garamond" panose="02020404030301010803" pitchFamily="18" charset="0"/>
              </a:rPr>
              <a:t>Download from </a:t>
            </a:r>
            <a:r>
              <a:rPr lang="en-US" dirty="0">
                <a:latin typeface="Garamond" panose="02020404030301010803" pitchFamily="18" charset="0"/>
                <a:hlinkClick r:id="rId2"/>
              </a:rPr>
              <a:t>https://www.anaconda.com/products/individual</a:t>
            </a:r>
            <a:endParaRPr lang="en-US" dirty="0">
              <a:latin typeface="Garamond" panose="02020404030301010803" pitchFamily="18" charset="0"/>
            </a:endParaRPr>
          </a:p>
          <a:p>
            <a:pPr marL="1371600" indent="-457200">
              <a:buFont typeface="Courier New" panose="02070309020205020404" pitchFamily="49" charset="0"/>
              <a:buChar char="o"/>
            </a:pPr>
            <a:r>
              <a:rPr lang="en-US" dirty="0">
                <a:latin typeface="Garamond" panose="02020404030301010803" pitchFamily="18" charset="0"/>
              </a:rPr>
              <a:t>Basic knowledge about Python, </a:t>
            </a:r>
            <a:r>
              <a:rPr lang="en-US" dirty="0" err="1">
                <a:latin typeface="Garamond" panose="02020404030301010803" pitchFamily="18" charset="0"/>
              </a:rPr>
              <a:t>Jupyter</a:t>
            </a:r>
            <a:r>
              <a:rPr lang="en-US" dirty="0">
                <a:latin typeface="Garamond" panose="02020404030301010803" pitchFamily="18" charset="0"/>
              </a:rPr>
              <a:t> Notebook (or </a:t>
            </a:r>
            <a:r>
              <a:rPr lang="en-US" dirty="0" err="1">
                <a:latin typeface="Garamond" panose="02020404030301010803" pitchFamily="18" charset="0"/>
              </a:rPr>
              <a:t>Jupyter</a:t>
            </a:r>
            <a:r>
              <a:rPr lang="en-US" dirty="0">
                <a:latin typeface="Garamond" panose="02020404030301010803" pitchFamily="18" charset="0"/>
              </a:rPr>
              <a:t> Lab)</a:t>
            </a:r>
          </a:p>
        </p:txBody>
      </p:sp>
    </p:spTree>
    <p:extLst>
      <p:ext uri="{BB962C8B-B14F-4D97-AF65-F5344CB8AC3E}">
        <p14:creationId xmlns:p14="http://schemas.microsoft.com/office/powerpoint/2010/main" val="362510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lstStyle/>
          <a:p>
            <a:r>
              <a:rPr lang="en-US" dirty="0">
                <a:latin typeface="Garamond" panose="02020404030301010803" pitchFamily="18" charset="0"/>
              </a:rPr>
              <a:t>Environment setting in Anaconda</a:t>
            </a: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a:xfrm>
            <a:off x="838200" y="1825625"/>
            <a:ext cx="2789444" cy="4351338"/>
          </a:xfrm>
        </p:spPr>
        <p:txBody>
          <a:bodyPr/>
          <a:lstStyle/>
          <a:p>
            <a:pPr marL="0" indent="0">
              <a:buNone/>
            </a:pPr>
            <a:r>
              <a:rPr lang="en-US" dirty="0">
                <a:latin typeface="Garamond" panose="02020404030301010803" pitchFamily="18" charset="0"/>
              </a:rPr>
              <a:t>1. Install Anaconda</a:t>
            </a:r>
          </a:p>
          <a:p>
            <a:pPr marL="0" indent="0">
              <a:buNone/>
            </a:pPr>
            <a:r>
              <a:rPr lang="en-US" sz="1600" dirty="0">
                <a:latin typeface="Garamond" panose="02020404030301010803" pitchFamily="18" charset="0"/>
              </a:rPr>
              <a:t>After the installation, open Anaconda, the right screenshot will show up.</a:t>
            </a:r>
          </a:p>
          <a:p>
            <a:pPr marL="0" indent="0">
              <a:buNone/>
            </a:pPr>
            <a:endParaRPr lang="en-US" dirty="0">
              <a:latin typeface="Garamond" panose="02020404030301010803" pitchFamily="18" charset="0"/>
            </a:endParaRPr>
          </a:p>
        </p:txBody>
      </p:sp>
      <p:pic>
        <p:nvPicPr>
          <p:cNvPr id="5" name="Picture 4">
            <a:extLst>
              <a:ext uri="{FF2B5EF4-FFF2-40B4-BE49-F238E27FC236}">
                <a16:creationId xmlns:a16="http://schemas.microsoft.com/office/drawing/2014/main" id="{4472A98A-08DE-48CA-BED6-AE9CA42EEB1E}"/>
              </a:ext>
            </a:extLst>
          </p:cNvPr>
          <p:cNvPicPr>
            <a:picLocks noChangeAspect="1"/>
          </p:cNvPicPr>
          <p:nvPr/>
        </p:nvPicPr>
        <p:blipFill rotWithShape="1">
          <a:blip r:embed="rId2"/>
          <a:srcRect t="870"/>
          <a:stretch/>
        </p:blipFill>
        <p:spPr>
          <a:xfrm>
            <a:off x="3627644" y="1869440"/>
            <a:ext cx="8564356" cy="4988560"/>
          </a:xfrm>
          <a:prstGeom prst="rect">
            <a:avLst/>
          </a:prstGeom>
        </p:spPr>
      </p:pic>
    </p:spTree>
    <p:extLst>
      <p:ext uri="{BB962C8B-B14F-4D97-AF65-F5344CB8AC3E}">
        <p14:creationId xmlns:p14="http://schemas.microsoft.com/office/powerpoint/2010/main" val="333447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lstStyle/>
          <a:p>
            <a:r>
              <a:rPr lang="en-US" dirty="0">
                <a:latin typeface="Garamond" panose="02020404030301010803" pitchFamily="18" charset="0"/>
              </a:rPr>
              <a:t>Environment setting in Anaconda</a:t>
            </a: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a:xfrm>
            <a:off x="838200" y="1825625"/>
            <a:ext cx="2789444" cy="4351338"/>
          </a:xfrm>
        </p:spPr>
        <p:txBody>
          <a:bodyPr/>
          <a:lstStyle/>
          <a:p>
            <a:pPr marL="0" indent="0">
              <a:buNone/>
            </a:pPr>
            <a:r>
              <a:rPr lang="en-US" dirty="0">
                <a:latin typeface="Garamond" panose="02020404030301010803" pitchFamily="18" charset="0"/>
              </a:rPr>
              <a:t>2. Find python environment of the ArcGIS Pro</a:t>
            </a:r>
          </a:p>
          <a:p>
            <a:r>
              <a:rPr lang="en-US" sz="1600" dirty="0">
                <a:latin typeface="Garamond" panose="02020404030301010803" pitchFamily="18" charset="0"/>
              </a:rPr>
              <a:t>O</a:t>
            </a:r>
            <a:r>
              <a:rPr lang="en-US" altLang="zh-CN" sz="1600" dirty="0">
                <a:latin typeface="Garamond" panose="02020404030301010803" pitchFamily="18" charset="0"/>
              </a:rPr>
              <a:t>pen ArcGIS Pro</a:t>
            </a:r>
          </a:p>
          <a:p>
            <a:r>
              <a:rPr lang="en-US" sz="1600" dirty="0">
                <a:latin typeface="Garamond" panose="02020404030301010803" pitchFamily="18" charset="0"/>
              </a:rPr>
              <a:t>“Setting”</a:t>
            </a:r>
          </a:p>
          <a:p>
            <a:r>
              <a:rPr lang="en-US" sz="1600" dirty="0">
                <a:latin typeface="Garamond" panose="02020404030301010803" pitchFamily="18" charset="0"/>
              </a:rPr>
              <a:t>“Python”</a:t>
            </a:r>
          </a:p>
          <a:p>
            <a:r>
              <a:rPr lang="en-US" sz="1600" dirty="0">
                <a:latin typeface="Garamond" panose="02020404030301010803" pitchFamily="18" charset="0"/>
              </a:rPr>
              <a:t>Go to the folder and copy the folder into the “environment” folder of the Anaconda software.</a:t>
            </a:r>
          </a:p>
          <a:p>
            <a:endParaRPr lang="en-US" sz="1600" dirty="0">
              <a:latin typeface="Garamond" panose="02020404030301010803" pitchFamily="18" charset="0"/>
            </a:endParaRPr>
          </a:p>
          <a:p>
            <a:pPr marL="0" indent="0">
              <a:buNone/>
            </a:pPr>
            <a:endParaRPr lang="en-US" dirty="0">
              <a:latin typeface="Garamond" panose="02020404030301010803" pitchFamily="18" charset="0"/>
            </a:endParaRPr>
          </a:p>
        </p:txBody>
      </p:sp>
      <p:pic>
        <p:nvPicPr>
          <p:cNvPr id="6" name="Picture 5">
            <a:extLst>
              <a:ext uri="{FF2B5EF4-FFF2-40B4-BE49-F238E27FC236}">
                <a16:creationId xmlns:a16="http://schemas.microsoft.com/office/drawing/2014/main" id="{B115E552-057E-4D0B-92D7-91CD70A7EA77}"/>
              </a:ext>
            </a:extLst>
          </p:cNvPr>
          <p:cNvPicPr>
            <a:picLocks noChangeAspect="1"/>
          </p:cNvPicPr>
          <p:nvPr/>
        </p:nvPicPr>
        <p:blipFill>
          <a:blip r:embed="rId2"/>
          <a:stretch>
            <a:fillRect/>
          </a:stretch>
        </p:blipFill>
        <p:spPr>
          <a:xfrm>
            <a:off x="3776470" y="1825624"/>
            <a:ext cx="8415530" cy="4351337"/>
          </a:xfrm>
          <a:prstGeom prst="rect">
            <a:avLst/>
          </a:prstGeom>
        </p:spPr>
      </p:pic>
      <p:pic>
        <p:nvPicPr>
          <p:cNvPr id="8" name="Picture 7">
            <a:extLst>
              <a:ext uri="{FF2B5EF4-FFF2-40B4-BE49-F238E27FC236}">
                <a16:creationId xmlns:a16="http://schemas.microsoft.com/office/drawing/2014/main" id="{CC848D40-4516-4CE3-9D6F-CBFE4969B9B4}"/>
              </a:ext>
            </a:extLst>
          </p:cNvPr>
          <p:cNvPicPr>
            <a:picLocks noChangeAspect="1"/>
          </p:cNvPicPr>
          <p:nvPr/>
        </p:nvPicPr>
        <p:blipFill>
          <a:blip r:embed="rId3"/>
          <a:stretch>
            <a:fillRect/>
          </a:stretch>
        </p:blipFill>
        <p:spPr>
          <a:xfrm>
            <a:off x="3265482" y="5201217"/>
            <a:ext cx="8415530" cy="1656783"/>
          </a:xfrm>
          <a:prstGeom prst="rect">
            <a:avLst/>
          </a:prstGeom>
        </p:spPr>
      </p:pic>
    </p:spTree>
    <p:extLst>
      <p:ext uri="{BB962C8B-B14F-4D97-AF65-F5344CB8AC3E}">
        <p14:creationId xmlns:p14="http://schemas.microsoft.com/office/powerpoint/2010/main" val="33437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110-81EF-4AAC-B41A-5E47D83A7C6B}"/>
              </a:ext>
            </a:extLst>
          </p:cNvPr>
          <p:cNvSpPr>
            <a:spLocks noGrp="1"/>
          </p:cNvSpPr>
          <p:nvPr>
            <p:ph type="title"/>
          </p:nvPr>
        </p:nvSpPr>
        <p:spPr/>
        <p:txBody>
          <a:bodyPr/>
          <a:lstStyle/>
          <a:p>
            <a:r>
              <a:rPr lang="en-US" dirty="0">
                <a:latin typeface="Garamond" panose="02020404030301010803" pitchFamily="18" charset="0"/>
              </a:rPr>
              <a:t>Environment setting in Anaconda</a:t>
            </a:r>
          </a:p>
        </p:txBody>
      </p:sp>
      <p:sp>
        <p:nvSpPr>
          <p:cNvPr id="3" name="Content Placeholder 2">
            <a:extLst>
              <a:ext uri="{FF2B5EF4-FFF2-40B4-BE49-F238E27FC236}">
                <a16:creationId xmlns:a16="http://schemas.microsoft.com/office/drawing/2014/main" id="{881C6239-378F-461E-A545-8AFEFD40FA17}"/>
              </a:ext>
            </a:extLst>
          </p:cNvPr>
          <p:cNvSpPr>
            <a:spLocks noGrp="1"/>
          </p:cNvSpPr>
          <p:nvPr>
            <p:ph idx="1"/>
          </p:nvPr>
        </p:nvSpPr>
        <p:spPr>
          <a:xfrm>
            <a:off x="838200" y="1825625"/>
            <a:ext cx="2789444" cy="4351338"/>
          </a:xfrm>
        </p:spPr>
        <p:txBody>
          <a:bodyPr/>
          <a:lstStyle/>
          <a:p>
            <a:pPr marL="0" indent="0">
              <a:buNone/>
            </a:pPr>
            <a:r>
              <a:rPr lang="en-US" dirty="0">
                <a:latin typeface="Garamond" panose="02020404030301010803" pitchFamily="18" charset="0"/>
              </a:rPr>
              <a:t>3. Build new environment in Anaconda</a:t>
            </a:r>
          </a:p>
          <a:p>
            <a:r>
              <a:rPr lang="en-US" sz="1600" dirty="0">
                <a:latin typeface="Garamond" panose="02020404030301010803" pitchFamily="18" charset="0"/>
              </a:rPr>
              <a:t>Find the folder for the environment of Anaconda</a:t>
            </a:r>
          </a:p>
          <a:p>
            <a:r>
              <a:rPr lang="en-US" altLang="zh-CN" sz="1600" dirty="0">
                <a:latin typeface="Garamond" panose="02020404030301010803" pitchFamily="18" charset="0"/>
              </a:rPr>
              <a:t>Past that folder into this folder, and you can rename it</a:t>
            </a:r>
          </a:p>
          <a:p>
            <a:r>
              <a:rPr lang="en-US" altLang="zh-CN" sz="1600" dirty="0">
                <a:latin typeface="Garamond" panose="02020404030301010803" pitchFamily="18" charset="0"/>
              </a:rPr>
              <a:t>Open the Anaconda again, and now we should see the activated environment</a:t>
            </a:r>
          </a:p>
          <a:p>
            <a:r>
              <a:rPr lang="en-US" altLang="zh-CN" sz="1600" dirty="0">
                <a:latin typeface="Garamond" panose="02020404030301010803" pitchFamily="18" charset="0"/>
              </a:rPr>
              <a:t>Open </a:t>
            </a:r>
            <a:r>
              <a:rPr lang="en-US" altLang="zh-CN" sz="1600" dirty="0" err="1">
                <a:latin typeface="Garamond" panose="02020404030301010803" pitchFamily="18" charset="0"/>
              </a:rPr>
              <a:t>jupyter</a:t>
            </a:r>
            <a:r>
              <a:rPr lang="en-US" altLang="zh-CN" sz="1600" dirty="0">
                <a:latin typeface="Garamond" panose="02020404030301010803" pitchFamily="18" charset="0"/>
              </a:rPr>
              <a:t> notebook and/or </a:t>
            </a:r>
            <a:r>
              <a:rPr lang="en-US" altLang="zh-CN" sz="1600" dirty="0" err="1">
                <a:latin typeface="Garamond" panose="02020404030301010803" pitchFamily="18" charset="0"/>
              </a:rPr>
              <a:t>jupyter</a:t>
            </a:r>
            <a:r>
              <a:rPr lang="en-US" altLang="zh-CN" sz="1600" dirty="0">
                <a:latin typeface="Garamond" panose="02020404030301010803" pitchFamily="18" charset="0"/>
              </a:rPr>
              <a:t> lab through Anaconda and good to code</a:t>
            </a:r>
          </a:p>
          <a:p>
            <a:endParaRPr lang="en-US" sz="1600" dirty="0">
              <a:latin typeface="Garamond" panose="02020404030301010803" pitchFamily="18" charset="0"/>
            </a:endParaRPr>
          </a:p>
          <a:p>
            <a:endParaRPr lang="en-US" sz="1600" dirty="0">
              <a:latin typeface="Garamond" panose="02020404030301010803" pitchFamily="18" charset="0"/>
            </a:endParaRPr>
          </a:p>
          <a:p>
            <a:pPr marL="0" indent="0">
              <a:buNone/>
            </a:pPr>
            <a:endParaRPr lang="en-US" dirty="0">
              <a:latin typeface="Garamond" panose="02020404030301010803" pitchFamily="18" charset="0"/>
            </a:endParaRPr>
          </a:p>
        </p:txBody>
      </p:sp>
      <p:pic>
        <p:nvPicPr>
          <p:cNvPr id="5" name="Picture 4">
            <a:extLst>
              <a:ext uri="{FF2B5EF4-FFF2-40B4-BE49-F238E27FC236}">
                <a16:creationId xmlns:a16="http://schemas.microsoft.com/office/drawing/2014/main" id="{AE4A9177-29A5-46B7-87C9-F2701A2D80FF}"/>
              </a:ext>
            </a:extLst>
          </p:cNvPr>
          <p:cNvPicPr>
            <a:picLocks noChangeAspect="1"/>
          </p:cNvPicPr>
          <p:nvPr/>
        </p:nvPicPr>
        <p:blipFill>
          <a:blip r:embed="rId2"/>
          <a:stretch>
            <a:fillRect/>
          </a:stretch>
        </p:blipFill>
        <p:spPr>
          <a:xfrm>
            <a:off x="4847534" y="2076450"/>
            <a:ext cx="6124575" cy="1352550"/>
          </a:xfrm>
          <a:prstGeom prst="rect">
            <a:avLst/>
          </a:prstGeom>
        </p:spPr>
      </p:pic>
      <p:pic>
        <p:nvPicPr>
          <p:cNvPr id="9" name="Picture 8">
            <a:extLst>
              <a:ext uri="{FF2B5EF4-FFF2-40B4-BE49-F238E27FC236}">
                <a16:creationId xmlns:a16="http://schemas.microsoft.com/office/drawing/2014/main" id="{B2E607FA-3B25-4A0B-94FA-81407A8E3FF6}"/>
              </a:ext>
            </a:extLst>
          </p:cNvPr>
          <p:cNvPicPr>
            <a:picLocks noChangeAspect="1"/>
          </p:cNvPicPr>
          <p:nvPr/>
        </p:nvPicPr>
        <p:blipFill>
          <a:blip r:embed="rId3"/>
          <a:stretch>
            <a:fillRect/>
          </a:stretch>
        </p:blipFill>
        <p:spPr>
          <a:xfrm>
            <a:off x="3627644" y="3429000"/>
            <a:ext cx="8564356" cy="2271600"/>
          </a:xfrm>
          <a:prstGeom prst="rect">
            <a:avLst/>
          </a:prstGeom>
        </p:spPr>
      </p:pic>
    </p:spTree>
    <p:extLst>
      <p:ext uri="{BB962C8B-B14F-4D97-AF65-F5344CB8AC3E}">
        <p14:creationId xmlns:p14="http://schemas.microsoft.com/office/powerpoint/2010/main" val="236879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500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Garamond</vt:lpstr>
      <vt:lpstr>Office Theme</vt:lpstr>
      <vt:lpstr>CEE-5190/6190  GIS for civil engineering  Instructor: Dr. Alfonso Torres 2022 Spring semester </vt:lpstr>
      <vt:lpstr>Questions we may have before we knowing how to use python and ArcGIS Pro work for us:</vt:lpstr>
      <vt:lpstr>Skills  that you need to obtain after this course:</vt:lpstr>
      <vt:lpstr>Course content</vt:lpstr>
      <vt:lpstr>Software installation</vt:lpstr>
      <vt:lpstr>Required software</vt:lpstr>
      <vt:lpstr>Environment setting in Anaconda</vt:lpstr>
      <vt:lpstr>Environment setting in Anaconda</vt:lpstr>
      <vt:lpstr>Environment setting in Anaconda</vt:lpstr>
      <vt:lpstr>To get more ideas</vt:lpstr>
      <vt:lpstr>Start coding and ‘fun’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installation</dc:title>
  <dc:creator>Rui Gao</dc:creator>
  <cp:lastModifiedBy>Rui Gao</cp:lastModifiedBy>
  <cp:revision>7</cp:revision>
  <dcterms:created xsi:type="dcterms:W3CDTF">2021-12-22T21:28:55Z</dcterms:created>
  <dcterms:modified xsi:type="dcterms:W3CDTF">2022-01-05T19:39:05Z</dcterms:modified>
</cp:coreProperties>
</file>