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A29147-E0CD-4CD5-AA31-E7C0DE2D82E8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29BA0FC-2B1E-4380-BB7A-26CE43FB1E41}">
      <dgm:prSet/>
      <dgm:spPr/>
      <dgm:t>
        <a:bodyPr/>
        <a:lstStyle/>
        <a:p>
          <a:r>
            <a:rPr lang="en-US"/>
            <a:t>Music recommendations </a:t>
          </a:r>
        </a:p>
      </dgm:t>
    </dgm:pt>
    <dgm:pt modelId="{E00C31F3-1F30-4681-8BCD-DBD4F96292F9}" type="parTrans" cxnId="{16A33BA6-6F21-4FAC-9AEF-58CAB3F982FD}">
      <dgm:prSet/>
      <dgm:spPr/>
      <dgm:t>
        <a:bodyPr/>
        <a:lstStyle/>
        <a:p>
          <a:endParaRPr lang="en-US"/>
        </a:p>
      </dgm:t>
    </dgm:pt>
    <dgm:pt modelId="{EA1313D8-46A7-4179-802E-469926AACF20}" type="sibTrans" cxnId="{16A33BA6-6F21-4FAC-9AEF-58CAB3F982FD}">
      <dgm:prSet/>
      <dgm:spPr/>
      <dgm:t>
        <a:bodyPr/>
        <a:lstStyle/>
        <a:p>
          <a:endParaRPr lang="en-US"/>
        </a:p>
      </dgm:t>
    </dgm:pt>
    <dgm:pt modelId="{D38AE450-837B-43EE-A470-0290EAA62C6E}">
      <dgm:prSet/>
      <dgm:spPr/>
      <dgm:t>
        <a:bodyPr/>
        <a:lstStyle/>
        <a:p>
          <a:r>
            <a:rPr lang="en-US"/>
            <a:t>Personalize tags on different users</a:t>
          </a:r>
        </a:p>
      </dgm:t>
    </dgm:pt>
    <dgm:pt modelId="{0245631D-AD2B-437A-874E-6CD66338A3B7}" type="parTrans" cxnId="{310CDDEA-99F4-4052-A042-328D566D45B7}">
      <dgm:prSet/>
      <dgm:spPr/>
      <dgm:t>
        <a:bodyPr/>
        <a:lstStyle/>
        <a:p>
          <a:endParaRPr lang="en-US"/>
        </a:p>
      </dgm:t>
    </dgm:pt>
    <dgm:pt modelId="{E737CA9A-ADCC-48C9-AF20-AC1BD76DE1E1}" type="sibTrans" cxnId="{310CDDEA-99F4-4052-A042-328D566D45B7}">
      <dgm:prSet/>
      <dgm:spPr/>
      <dgm:t>
        <a:bodyPr/>
        <a:lstStyle/>
        <a:p>
          <a:endParaRPr lang="en-US"/>
        </a:p>
      </dgm:t>
    </dgm:pt>
    <dgm:pt modelId="{8A30F506-6EEF-40CF-B3AE-BD0239BF8312}">
      <dgm:prSet/>
      <dgm:spPr/>
      <dgm:t>
        <a:bodyPr/>
        <a:lstStyle/>
        <a:p>
          <a:r>
            <a:rPr lang="en-US"/>
            <a:t>Search by sound similarity</a:t>
          </a:r>
        </a:p>
      </dgm:t>
    </dgm:pt>
    <dgm:pt modelId="{028343FF-0CED-4D7A-B49C-085C3033EF8A}" type="parTrans" cxnId="{845EDAB2-1AB0-443F-B2DE-247870699B00}">
      <dgm:prSet/>
      <dgm:spPr/>
      <dgm:t>
        <a:bodyPr/>
        <a:lstStyle/>
        <a:p>
          <a:endParaRPr lang="en-US"/>
        </a:p>
      </dgm:t>
    </dgm:pt>
    <dgm:pt modelId="{4522FA79-DF29-494B-A94C-AA035C09DDF0}" type="sibTrans" cxnId="{845EDAB2-1AB0-443F-B2DE-247870699B00}">
      <dgm:prSet/>
      <dgm:spPr/>
      <dgm:t>
        <a:bodyPr/>
        <a:lstStyle/>
        <a:p>
          <a:endParaRPr lang="en-US"/>
        </a:p>
      </dgm:t>
    </dgm:pt>
    <dgm:pt modelId="{6CDE43F7-39DC-413C-B28B-35A8F8ED85FF}" type="pres">
      <dgm:prSet presAssocID="{1EA29147-E0CD-4CD5-AA31-E7C0DE2D82E8}" presName="root" presStyleCnt="0">
        <dgm:presLayoutVars>
          <dgm:dir/>
          <dgm:resizeHandles val="exact"/>
        </dgm:presLayoutVars>
      </dgm:prSet>
      <dgm:spPr/>
    </dgm:pt>
    <dgm:pt modelId="{96D8347D-EEB9-446B-9D2E-A00DFE92B80A}" type="pres">
      <dgm:prSet presAssocID="{C29BA0FC-2B1E-4380-BB7A-26CE43FB1E41}" presName="compNode" presStyleCnt="0"/>
      <dgm:spPr/>
    </dgm:pt>
    <dgm:pt modelId="{D4B1A327-72B1-4C83-B25C-D655E8119951}" type="pres">
      <dgm:prSet presAssocID="{C29BA0FC-2B1E-4380-BB7A-26CE43FB1E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8C70E643-DBAC-4A94-9F59-D7A43AAAA600}" type="pres">
      <dgm:prSet presAssocID="{C29BA0FC-2B1E-4380-BB7A-26CE43FB1E41}" presName="spaceRect" presStyleCnt="0"/>
      <dgm:spPr/>
    </dgm:pt>
    <dgm:pt modelId="{DCDDD362-ECC4-4692-848B-B7D93C4FF96D}" type="pres">
      <dgm:prSet presAssocID="{C29BA0FC-2B1E-4380-BB7A-26CE43FB1E41}" presName="textRect" presStyleLbl="revTx" presStyleIdx="0" presStyleCnt="3">
        <dgm:presLayoutVars>
          <dgm:chMax val="1"/>
          <dgm:chPref val="1"/>
        </dgm:presLayoutVars>
      </dgm:prSet>
      <dgm:spPr/>
    </dgm:pt>
    <dgm:pt modelId="{2D315CD0-796B-4C1A-9071-25F33F630673}" type="pres">
      <dgm:prSet presAssocID="{EA1313D8-46A7-4179-802E-469926AACF20}" presName="sibTrans" presStyleCnt="0"/>
      <dgm:spPr/>
    </dgm:pt>
    <dgm:pt modelId="{208BC71F-D45C-422E-BEF8-1F72D0112048}" type="pres">
      <dgm:prSet presAssocID="{D38AE450-837B-43EE-A470-0290EAA62C6E}" presName="compNode" presStyleCnt="0"/>
      <dgm:spPr/>
    </dgm:pt>
    <dgm:pt modelId="{887DD6A3-04FD-4B7F-8D5D-759AE95D0EC2}" type="pres">
      <dgm:prSet presAssocID="{D38AE450-837B-43EE-A470-0290EAA62C6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D65B07D-7474-46FD-9B5F-3081AC7E28DD}" type="pres">
      <dgm:prSet presAssocID="{D38AE450-837B-43EE-A470-0290EAA62C6E}" presName="spaceRect" presStyleCnt="0"/>
      <dgm:spPr/>
    </dgm:pt>
    <dgm:pt modelId="{60CC307F-0719-48CC-AAAC-14E5A4A704D4}" type="pres">
      <dgm:prSet presAssocID="{D38AE450-837B-43EE-A470-0290EAA62C6E}" presName="textRect" presStyleLbl="revTx" presStyleIdx="1" presStyleCnt="3">
        <dgm:presLayoutVars>
          <dgm:chMax val="1"/>
          <dgm:chPref val="1"/>
        </dgm:presLayoutVars>
      </dgm:prSet>
      <dgm:spPr/>
    </dgm:pt>
    <dgm:pt modelId="{AEF8876D-CE45-495D-A19C-EAEA3A12D58B}" type="pres">
      <dgm:prSet presAssocID="{E737CA9A-ADCC-48C9-AF20-AC1BD76DE1E1}" presName="sibTrans" presStyleCnt="0"/>
      <dgm:spPr/>
    </dgm:pt>
    <dgm:pt modelId="{E9592BB9-7CA1-45F6-8E1D-2F5708344922}" type="pres">
      <dgm:prSet presAssocID="{8A30F506-6EEF-40CF-B3AE-BD0239BF8312}" presName="compNode" presStyleCnt="0"/>
      <dgm:spPr/>
    </dgm:pt>
    <dgm:pt modelId="{74235986-380C-45C9-8028-E54D17E44B98}" type="pres">
      <dgm:prSet presAssocID="{8A30F506-6EEF-40CF-B3AE-BD0239BF831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 Notation"/>
        </a:ext>
      </dgm:extLst>
    </dgm:pt>
    <dgm:pt modelId="{A1C785C3-E355-4967-948E-0289A5143C53}" type="pres">
      <dgm:prSet presAssocID="{8A30F506-6EEF-40CF-B3AE-BD0239BF8312}" presName="spaceRect" presStyleCnt="0"/>
      <dgm:spPr/>
    </dgm:pt>
    <dgm:pt modelId="{037434D1-04C5-4159-84A2-58B551501FB9}" type="pres">
      <dgm:prSet presAssocID="{8A30F506-6EEF-40CF-B3AE-BD0239BF831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0E9E96B-D8A2-4AB5-8739-33875136290D}" type="presOf" srcId="{8A30F506-6EEF-40CF-B3AE-BD0239BF8312}" destId="{037434D1-04C5-4159-84A2-58B551501FB9}" srcOrd="0" destOrd="0" presId="urn:microsoft.com/office/officeart/2018/2/layout/IconLabelList"/>
    <dgm:cxn modelId="{ACCCE676-2F2C-4C44-A315-A07B4007838A}" type="presOf" srcId="{C29BA0FC-2B1E-4380-BB7A-26CE43FB1E41}" destId="{DCDDD362-ECC4-4692-848B-B7D93C4FF96D}" srcOrd="0" destOrd="0" presId="urn:microsoft.com/office/officeart/2018/2/layout/IconLabelList"/>
    <dgm:cxn modelId="{2E9AD57D-8251-428B-B246-B75597BD8536}" type="presOf" srcId="{1EA29147-E0CD-4CD5-AA31-E7C0DE2D82E8}" destId="{6CDE43F7-39DC-413C-B28B-35A8F8ED85FF}" srcOrd="0" destOrd="0" presId="urn:microsoft.com/office/officeart/2018/2/layout/IconLabelList"/>
    <dgm:cxn modelId="{16A33BA6-6F21-4FAC-9AEF-58CAB3F982FD}" srcId="{1EA29147-E0CD-4CD5-AA31-E7C0DE2D82E8}" destId="{C29BA0FC-2B1E-4380-BB7A-26CE43FB1E41}" srcOrd="0" destOrd="0" parTransId="{E00C31F3-1F30-4681-8BCD-DBD4F96292F9}" sibTransId="{EA1313D8-46A7-4179-802E-469926AACF20}"/>
    <dgm:cxn modelId="{845EDAB2-1AB0-443F-B2DE-247870699B00}" srcId="{1EA29147-E0CD-4CD5-AA31-E7C0DE2D82E8}" destId="{8A30F506-6EEF-40CF-B3AE-BD0239BF8312}" srcOrd="2" destOrd="0" parTransId="{028343FF-0CED-4D7A-B49C-085C3033EF8A}" sibTransId="{4522FA79-DF29-494B-A94C-AA035C09DDF0}"/>
    <dgm:cxn modelId="{310CDDEA-99F4-4052-A042-328D566D45B7}" srcId="{1EA29147-E0CD-4CD5-AA31-E7C0DE2D82E8}" destId="{D38AE450-837B-43EE-A470-0290EAA62C6E}" srcOrd="1" destOrd="0" parTransId="{0245631D-AD2B-437A-874E-6CD66338A3B7}" sibTransId="{E737CA9A-ADCC-48C9-AF20-AC1BD76DE1E1}"/>
    <dgm:cxn modelId="{9A1A73F1-E0A3-4296-9948-1BA369445072}" type="presOf" srcId="{D38AE450-837B-43EE-A470-0290EAA62C6E}" destId="{60CC307F-0719-48CC-AAAC-14E5A4A704D4}" srcOrd="0" destOrd="0" presId="urn:microsoft.com/office/officeart/2018/2/layout/IconLabelList"/>
    <dgm:cxn modelId="{C6A99D73-6C9F-4B90-BA09-80B369F2145A}" type="presParOf" srcId="{6CDE43F7-39DC-413C-B28B-35A8F8ED85FF}" destId="{96D8347D-EEB9-446B-9D2E-A00DFE92B80A}" srcOrd="0" destOrd="0" presId="urn:microsoft.com/office/officeart/2018/2/layout/IconLabelList"/>
    <dgm:cxn modelId="{E76E0AD7-5053-450F-92A6-08B06ABE32FF}" type="presParOf" srcId="{96D8347D-EEB9-446B-9D2E-A00DFE92B80A}" destId="{D4B1A327-72B1-4C83-B25C-D655E8119951}" srcOrd="0" destOrd="0" presId="urn:microsoft.com/office/officeart/2018/2/layout/IconLabelList"/>
    <dgm:cxn modelId="{DE958D2D-55B0-4179-8758-EE87E5E4049E}" type="presParOf" srcId="{96D8347D-EEB9-446B-9D2E-A00DFE92B80A}" destId="{8C70E643-DBAC-4A94-9F59-D7A43AAAA600}" srcOrd="1" destOrd="0" presId="urn:microsoft.com/office/officeart/2018/2/layout/IconLabelList"/>
    <dgm:cxn modelId="{95F84643-E607-477E-A2C5-E9A1C41B6579}" type="presParOf" srcId="{96D8347D-EEB9-446B-9D2E-A00DFE92B80A}" destId="{DCDDD362-ECC4-4692-848B-B7D93C4FF96D}" srcOrd="2" destOrd="0" presId="urn:microsoft.com/office/officeart/2018/2/layout/IconLabelList"/>
    <dgm:cxn modelId="{E23A192A-5B55-4DB8-92FC-2398A01F8473}" type="presParOf" srcId="{6CDE43F7-39DC-413C-B28B-35A8F8ED85FF}" destId="{2D315CD0-796B-4C1A-9071-25F33F630673}" srcOrd="1" destOrd="0" presId="urn:microsoft.com/office/officeart/2018/2/layout/IconLabelList"/>
    <dgm:cxn modelId="{52C9C6D9-4FC8-484C-BEEB-F540A2FF9801}" type="presParOf" srcId="{6CDE43F7-39DC-413C-B28B-35A8F8ED85FF}" destId="{208BC71F-D45C-422E-BEF8-1F72D0112048}" srcOrd="2" destOrd="0" presId="urn:microsoft.com/office/officeart/2018/2/layout/IconLabelList"/>
    <dgm:cxn modelId="{7FBADA90-8949-41A5-A6AF-849B82462385}" type="presParOf" srcId="{208BC71F-D45C-422E-BEF8-1F72D0112048}" destId="{887DD6A3-04FD-4B7F-8D5D-759AE95D0EC2}" srcOrd="0" destOrd="0" presId="urn:microsoft.com/office/officeart/2018/2/layout/IconLabelList"/>
    <dgm:cxn modelId="{604181C8-E2E9-4305-BC07-E41C0FB87947}" type="presParOf" srcId="{208BC71F-D45C-422E-BEF8-1F72D0112048}" destId="{AD65B07D-7474-46FD-9B5F-3081AC7E28DD}" srcOrd="1" destOrd="0" presId="urn:microsoft.com/office/officeart/2018/2/layout/IconLabelList"/>
    <dgm:cxn modelId="{9A13281D-F59B-4FF7-A9DC-2803C6C5A3A8}" type="presParOf" srcId="{208BC71F-D45C-422E-BEF8-1F72D0112048}" destId="{60CC307F-0719-48CC-AAAC-14E5A4A704D4}" srcOrd="2" destOrd="0" presId="urn:microsoft.com/office/officeart/2018/2/layout/IconLabelList"/>
    <dgm:cxn modelId="{08191D83-1B0B-437D-9F08-2414A747A070}" type="presParOf" srcId="{6CDE43F7-39DC-413C-B28B-35A8F8ED85FF}" destId="{AEF8876D-CE45-495D-A19C-EAEA3A12D58B}" srcOrd="3" destOrd="0" presId="urn:microsoft.com/office/officeart/2018/2/layout/IconLabelList"/>
    <dgm:cxn modelId="{99AEEA1E-BC7E-4C92-A17C-848DEB2FE740}" type="presParOf" srcId="{6CDE43F7-39DC-413C-B28B-35A8F8ED85FF}" destId="{E9592BB9-7CA1-45F6-8E1D-2F5708344922}" srcOrd="4" destOrd="0" presId="urn:microsoft.com/office/officeart/2018/2/layout/IconLabelList"/>
    <dgm:cxn modelId="{79EABBA3-B500-4913-8F61-38B73A22E1F1}" type="presParOf" srcId="{E9592BB9-7CA1-45F6-8E1D-2F5708344922}" destId="{74235986-380C-45C9-8028-E54D17E44B98}" srcOrd="0" destOrd="0" presId="urn:microsoft.com/office/officeart/2018/2/layout/IconLabelList"/>
    <dgm:cxn modelId="{91867530-6DCF-40EB-A4C6-F3CFA866AB50}" type="presParOf" srcId="{E9592BB9-7CA1-45F6-8E1D-2F5708344922}" destId="{A1C785C3-E355-4967-948E-0289A5143C53}" srcOrd="1" destOrd="0" presId="urn:microsoft.com/office/officeart/2018/2/layout/IconLabelList"/>
    <dgm:cxn modelId="{7376755D-7EA8-46B3-8C47-D5CD4B9A1C15}" type="presParOf" srcId="{E9592BB9-7CA1-45F6-8E1D-2F5708344922}" destId="{037434D1-04C5-4159-84A2-58B551501FB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FEB39A-CB14-4C94-AED0-38CCE78555B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757933F-FF34-468F-ACF5-C0460E751936}">
      <dgm:prSet/>
      <dgm:spPr/>
      <dgm:t>
        <a:bodyPr/>
        <a:lstStyle/>
        <a:p>
          <a:r>
            <a:rPr lang="en-US"/>
            <a:t>We split the original full data set into two parts: Train Set (75%) and Test Set (25%).</a:t>
          </a:r>
        </a:p>
      </dgm:t>
    </dgm:pt>
    <dgm:pt modelId="{747F3428-B52F-45FE-8B15-14E09296206A}" type="parTrans" cxnId="{A3DB27B5-186A-4151-A80F-CA601CBB96FD}">
      <dgm:prSet/>
      <dgm:spPr/>
      <dgm:t>
        <a:bodyPr/>
        <a:lstStyle/>
        <a:p>
          <a:endParaRPr lang="en-US"/>
        </a:p>
      </dgm:t>
    </dgm:pt>
    <dgm:pt modelId="{A3C1599C-E6B1-4DA5-B837-97038D7E8725}" type="sibTrans" cxnId="{A3DB27B5-186A-4151-A80F-CA601CBB96FD}">
      <dgm:prSet/>
      <dgm:spPr/>
      <dgm:t>
        <a:bodyPr/>
        <a:lstStyle/>
        <a:p>
          <a:endParaRPr lang="en-US"/>
        </a:p>
      </dgm:t>
    </dgm:pt>
    <dgm:pt modelId="{33F1F5EE-843E-44F3-B071-1E21AEF28302}">
      <dgm:prSet/>
      <dgm:spPr/>
      <dgm:t>
        <a:bodyPr/>
        <a:lstStyle/>
        <a:p>
          <a:r>
            <a:rPr lang="en-US"/>
            <a:t>This is a 5 layer Convolutional Neural Network </a:t>
          </a:r>
        </a:p>
      </dgm:t>
    </dgm:pt>
    <dgm:pt modelId="{3516FF4B-3E49-4CF1-8A4E-B053FE1100AC}" type="parTrans" cxnId="{90CA6BC7-E945-4FFD-B139-E20C1F242E29}">
      <dgm:prSet/>
      <dgm:spPr/>
      <dgm:t>
        <a:bodyPr/>
        <a:lstStyle/>
        <a:p>
          <a:endParaRPr lang="en-US"/>
        </a:p>
      </dgm:t>
    </dgm:pt>
    <dgm:pt modelId="{33E296C2-F576-473A-B47A-1D612BE7F321}" type="sibTrans" cxnId="{90CA6BC7-E945-4FFD-B139-E20C1F242E29}">
      <dgm:prSet/>
      <dgm:spPr/>
      <dgm:t>
        <a:bodyPr/>
        <a:lstStyle/>
        <a:p>
          <a:endParaRPr lang="en-US"/>
        </a:p>
      </dgm:t>
    </dgm:pt>
    <dgm:pt modelId="{42914322-7B2C-4B6F-836C-FF0DD981EC0F}" type="pres">
      <dgm:prSet presAssocID="{75FEB39A-CB14-4C94-AED0-38CCE78555BF}" presName="root" presStyleCnt="0">
        <dgm:presLayoutVars>
          <dgm:dir/>
          <dgm:resizeHandles val="exact"/>
        </dgm:presLayoutVars>
      </dgm:prSet>
      <dgm:spPr/>
    </dgm:pt>
    <dgm:pt modelId="{9570F71D-6FA9-4FE9-8B1E-55051DC813DA}" type="pres">
      <dgm:prSet presAssocID="{C757933F-FF34-468F-ACF5-C0460E751936}" presName="compNode" presStyleCnt="0"/>
      <dgm:spPr/>
    </dgm:pt>
    <dgm:pt modelId="{46FE51AA-A654-4112-8CCC-56B24FB0C737}" type="pres">
      <dgm:prSet presAssocID="{C757933F-FF34-468F-ACF5-C0460E751936}" presName="bgRect" presStyleLbl="bgShp" presStyleIdx="0" presStyleCnt="2"/>
      <dgm:spPr/>
    </dgm:pt>
    <dgm:pt modelId="{D516B70C-4568-4F44-82BE-7CDCBBD6B1EC}" type="pres">
      <dgm:prSet presAssocID="{C757933F-FF34-468F-ACF5-C0460E75193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B2FD6E3-6E32-4634-BE79-95862A422618}" type="pres">
      <dgm:prSet presAssocID="{C757933F-FF34-468F-ACF5-C0460E751936}" presName="spaceRect" presStyleCnt="0"/>
      <dgm:spPr/>
    </dgm:pt>
    <dgm:pt modelId="{5CB65259-C4A3-411F-9DED-A68B29A0FC7C}" type="pres">
      <dgm:prSet presAssocID="{C757933F-FF34-468F-ACF5-C0460E751936}" presName="parTx" presStyleLbl="revTx" presStyleIdx="0" presStyleCnt="2">
        <dgm:presLayoutVars>
          <dgm:chMax val="0"/>
          <dgm:chPref val="0"/>
        </dgm:presLayoutVars>
      </dgm:prSet>
      <dgm:spPr/>
    </dgm:pt>
    <dgm:pt modelId="{79C3A37D-9EC1-4588-9A3A-819786534C26}" type="pres">
      <dgm:prSet presAssocID="{A3C1599C-E6B1-4DA5-B837-97038D7E8725}" presName="sibTrans" presStyleCnt="0"/>
      <dgm:spPr/>
    </dgm:pt>
    <dgm:pt modelId="{66A4FA6D-C3F2-423C-9580-4221710785B5}" type="pres">
      <dgm:prSet presAssocID="{33F1F5EE-843E-44F3-B071-1E21AEF28302}" presName="compNode" presStyleCnt="0"/>
      <dgm:spPr/>
    </dgm:pt>
    <dgm:pt modelId="{0BED511D-1FCD-48DC-A049-45374E01D4A9}" type="pres">
      <dgm:prSet presAssocID="{33F1F5EE-843E-44F3-B071-1E21AEF28302}" presName="bgRect" presStyleLbl="bgShp" presStyleIdx="1" presStyleCnt="2"/>
      <dgm:spPr/>
    </dgm:pt>
    <dgm:pt modelId="{0C87CFF6-E67C-438D-9B37-05199ACBA61C}" type="pres">
      <dgm:prSet presAssocID="{33F1F5EE-843E-44F3-B071-1E21AEF2830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EA1B20EE-4371-467E-8EC7-44C546CF0721}" type="pres">
      <dgm:prSet presAssocID="{33F1F5EE-843E-44F3-B071-1E21AEF28302}" presName="spaceRect" presStyleCnt="0"/>
      <dgm:spPr/>
    </dgm:pt>
    <dgm:pt modelId="{9C9E4CF0-030D-4118-9D61-6BD2DA36160A}" type="pres">
      <dgm:prSet presAssocID="{33F1F5EE-843E-44F3-B071-1E21AEF2830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28BC607-FB34-4416-99C4-7F4EF72E26B4}" type="presOf" srcId="{33F1F5EE-843E-44F3-B071-1E21AEF28302}" destId="{9C9E4CF0-030D-4118-9D61-6BD2DA36160A}" srcOrd="0" destOrd="0" presId="urn:microsoft.com/office/officeart/2018/2/layout/IconVerticalSolidList"/>
    <dgm:cxn modelId="{C00F0849-D444-4729-8D4E-519FF417D9F8}" type="presOf" srcId="{75FEB39A-CB14-4C94-AED0-38CCE78555BF}" destId="{42914322-7B2C-4B6F-836C-FF0DD981EC0F}" srcOrd="0" destOrd="0" presId="urn:microsoft.com/office/officeart/2018/2/layout/IconVerticalSolidList"/>
    <dgm:cxn modelId="{2AC244A5-59EF-4C87-AA47-C1E81932EB51}" type="presOf" srcId="{C757933F-FF34-468F-ACF5-C0460E751936}" destId="{5CB65259-C4A3-411F-9DED-A68B29A0FC7C}" srcOrd="0" destOrd="0" presId="urn:microsoft.com/office/officeart/2018/2/layout/IconVerticalSolidList"/>
    <dgm:cxn modelId="{A3DB27B5-186A-4151-A80F-CA601CBB96FD}" srcId="{75FEB39A-CB14-4C94-AED0-38CCE78555BF}" destId="{C757933F-FF34-468F-ACF5-C0460E751936}" srcOrd="0" destOrd="0" parTransId="{747F3428-B52F-45FE-8B15-14E09296206A}" sibTransId="{A3C1599C-E6B1-4DA5-B837-97038D7E8725}"/>
    <dgm:cxn modelId="{90CA6BC7-E945-4FFD-B139-E20C1F242E29}" srcId="{75FEB39A-CB14-4C94-AED0-38CCE78555BF}" destId="{33F1F5EE-843E-44F3-B071-1E21AEF28302}" srcOrd="1" destOrd="0" parTransId="{3516FF4B-3E49-4CF1-8A4E-B053FE1100AC}" sibTransId="{33E296C2-F576-473A-B47A-1D612BE7F321}"/>
    <dgm:cxn modelId="{E71B6DA9-C855-43A7-AD35-3DFAF0F069C7}" type="presParOf" srcId="{42914322-7B2C-4B6F-836C-FF0DD981EC0F}" destId="{9570F71D-6FA9-4FE9-8B1E-55051DC813DA}" srcOrd="0" destOrd="0" presId="urn:microsoft.com/office/officeart/2018/2/layout/IconVerticalSolidList"/>
    <dgm:cxn modelId="{EA47D976-E8F9-4667-A0CA-0B09E38DCEC2}" type="presParOf" srcId="{9570F71D-6FA9-4FE9-8B1E-55051DC813DA}" destId="{46FE51AA-A654-4112-8CCC-56B24FB0C737}" srcOrd="0" destOrd="0" presId="urn:microsoft.com/office/officeart/2018/2/layout/IconVerticalSolidList"/>
    <dgm:cxn modelId="{E01EC219-ACB3-47DC-9FB4-AEA608804FF6}" type="presParOf" srcId="{9570F71D-6FA9-4FE9-8B1E-55051DC813DA}" destId="{D516B70C-4568-4F44-82BE-7CDCBBD6B1EC}" srcOrd="1" destOrd="0" presId="urn:microsoft.com/office/officeart/2018/2/layout/IconVerticalSolidList"/>
    <dgm:cxn modelId="{1B412259-8E34-46C2-A7FB-42AE89534701}" type="presParOf" srcId="{9570F71D-6FA9-4FE9-8B1E-55051DC813DA}" destId="{3B2FD6E3-6E32-4634-BE79-95862A422618}" srcOrd="2" destOrd="0" presId="urn:microsoft.com/office/officeart/2018/2/layout/IconVerticalSolidList"/>
    <dgm:cxn modelId="{1BBCFD4F-142A-461E-98A9-866F1817AB1E}" type="presParOf" srcId="{9570F71D-6FA9-4FE9-8B1E-55051DC813DA}" destId="{5CB65259-C4A3-411F-9DED-A68B29A0FC7C}" srcOrd="3" destOrd="0" presId="urn:microsoft.com/office/officeart/2018/2/layout/IconVerticalSolidList"/>
    <dgm:cxn modelId="{F747729E-AD23-427E-A675-90760B781195}" type="presParOf" srcId="{42914322-7B2C-4B6F-836C-FF0DD981EC0F}" destId="{79C3A37D-9EC1-4588-9A3A-819786534C26}" srcOrd="1" destOrd="0" presId="urn:microsoft.com/office/officeart/2018/2/layout/IconVerticalSolidList"/>
    <dgm:cxn modelId="{4E6BD796-081D-4519-8C42-12C660076570}" type="presParOf" srcId="{42914322-7B2C-4B6F-836C-FF0DD981EC0F}" destId="{66A4FA6D-C3F2-423C-9580-4221710785B5}" srcOrd="2" destOrd="0" presId="urn:microsoft.com/office/officeart/2018/2/layout/IconVerticalSolidList"/>
    <dgm:cxn modelId="{164E5CA5-90DF-4FE0-8551-B533CC3E5D42}" type="presParOf" srcId="{66A4FA6D-C3F2-423C-9580-4221710785B5}" destId="{0BED511D-1FCD-48DC-A049-45374E01D4A9}" srcOrd="0" destOrd="0" presId="urn:microsoft.com/office/officeart/2018/2/layout/IconVerticalSolidList"/>
    <dgm:cxn modelId="{A7DD45FA-B0DF-4FB6-8BDF-C291C5E5A588}" type="presParOf" srcId="{66A4FA6D-C3F2-423C-9580-4221710785B5}" destId="{0C87CFF6-E67C-438D-9B37-05199ACBA61C}" srcOrd="1" destOrd="0" presId="urn:microsoft.com/office/officeart/2018/2/layout/IconVerticalSolidList"/>
    <dgm:cxn modelId="{1BFB02D9-C1DF-41CF-B1B8-022D8CAA1AD7}" type="presParOf" srcId="{66A4FA6D-C3F2-423C-9580-4221710785B5}" destId="{EA1B20EE-4371-467E-8EC7-44C546CF0721}" srcOrd="2" destOrd="0" presId="urn:microsoft.com/office/officeart/2018/2/layout/IconVerticalSolidList"/>
    <dgm:cxn modelId="{B6433FFE-5F72-4C86-9DF7-7AD6B7B4E17A}" type="presParOf" srcId="{66A4FA6D-C3F2-423C-9580-4221710785B5}" destId="{9C9E4CF0-030D-4118-9D61-6BD2DA3616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B1A327-72B1-4C83-B25C-D655E8119951}">
      <dsp:nvSpPr>
        <dsp:cNvPr id="0" name=""/>
        <dsp:cNvSpPr/>
      </dsp:nvSpPr>
      <dsp:spPr>
        <a:xfrm>
          <a:off x="1083792" y="390377"/>
          <a:ext cx="1277963" cy="12779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DDD362-ECC4-4692-848B-B7D93C4FF96D}">
      <dsp:nvSpPr>
        <dsp:cNvPr id="0" name=""/>
        <dsp:cNvSpPr/>
      </dsp:nvSpPr>
      <dsp:spPr>
        <a:xfrm>
          <a:off x="302814" y="2020986"/>
          <a:ext cx="28399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Music recommendations </a:t>
          </a:r>
        </a:p>
      </dsp:txBody>
      <dsp:txXfrm>
        <a:off x="302814" y="2020986"/>
        <a:ext cx="2839919" cy="720000"/>
      </dsp:txXfrm>
    </dsp:sp>
    <dsp:sp modelId="{887DD6A3-04FD-4B7F-8D5D-759AE95D0EC2}">
      <dsp:nvSpPr>
        <dsp:cNvPr id="0" name=""/>
        <dsp:cNvSpPr/>
      </dsp:nvSpPr>
      <dsp:spPr>
        <a:xfrm>
          <a:off x="4420698" y="390377"/>
          <a:ext cx="1277963" cy="12779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CC307F-0719-48CC-AAAC-14E5A4A704D4}">
      <dsp:nvSpPr>
        <dsp:cNvPr id="0" name=""/>
        <dsp:cNvSpPr/>
      </dsp:nvSpPr>
      <dsp:spPr>
        <a:xfrm>
          <a:off x="3639720" y="2020986"/>
          <a:ext cx="28399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Personalize tags on different users</a:t>
          </a:r>
        </a:p>
      </dsp:txBody>
      <dsp:txXfrm>
        <a:off x="3639720" y="2020986"/>
        <a:ext cx="2839919" cy="720000"/>
      </dsp:txXfrm>
    </dsp:sp>
    <dsp:sp modelId="{74235986-380C-45C9-8028-E54D17E44B98}">
      <dsp:nvSpPr>
        <dsp:cNvPr id="0" name=""/>
        <dsp:cNvSpPr/>
      </dsp:nvSpPr>
      <dsp:spPr>
        <a:xfrm>
          <a:off x="7757604" y="390377"/>
          <a:ext cx="1277963" cy="12779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7434D1-04C5-4159-84A2-58B551501FB9}">
      <dsp:nvSpPr>
        <dsp:cNvPr id="0" name=""/>
        <dsp:cNvSpPr/>
      </dsp:nvSpPr>
      <dsp:spPr>
        <a:xfrm>
          <a:off x="6976626" y="2020986"/>
          <a:ext cx="28399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Search by sound similarity</a:t>
          </a:r>
        </a:p>
      </dsp:txBody>
      <dsp:txXfrm>
        <a:off x="6976626" y="2020986"/>
        <a:ext cx="283991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E51AA-A654-4112-8CCC-56B24FB0C737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16B70C-4568-4F44-82BE-7CDCBBD6B1EC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B65259-C4A3-411F-9DED-A68B29A0FC7C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split the original full data set into two parts: Train Set (75%) and Test Set (25%).</a:t>
          </a:r>
        </a:p>
      </dsp:txBody>
      <dsp:txXfrm>
        <a:off x="2039300" y="956381"/>
        <a:ext cx="4474303" cy="1765627"/>
      </dsp:txXfrm>
    </dsp:sp>
    <dsp:sp modelId="{0BED511D-1FCD-48DC-A049-45374E01D4A9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C87CFF6-E67C-438D-9B37-05199ACBA61C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9E4CF0-030D-4118-9D61-6BD2DA36160A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This is a 5 layer Convolutional Neural Network 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192D-1742-4325-928B-42303C151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EC5B6-6464-4850-859D-8FCFEBA0A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A5276-174B-4426-86F0-E1FB665DC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BB2A-CA90-409E-A47E-F7F82C039C4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95A51-CEC7-43CF-8E2A-D255E40D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0E167-7C2B-4C9E-A0B6-11D84EAB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5190-FB58-4A28-B86E-61C779398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1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9FC05-29EF-4B72-ACB0-D9F59F18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49849-D47B-43F7-ADB7-8205053AF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10162-8E7B-4624-9143-98A91E14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BB2A-CA90-409E-A47E-F7F82C039C4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76639-CE5F-43D8-A9AA-333D46E79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F653A-35E6-4699-B0B4-1D8F76EF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5190-FB58-4A28-B86E-61C779398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8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CCA942-601A-4A70-81DD-AAF55EE76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FAAC1-1DCF-4E3F-B1F6-BC9B1DCEE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15936-4083-445B-9132-A7277ABB5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BB2A-CA90-409E-A47E-F7F82C039C4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F9A10-477F-4D2B-A579-41071057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39D5E-EF60-4F5D-A7D3-D158A2BC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5190-FB58-4A28-B86E-61C779398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F2331-A1CB-465E-A416-6DEC20F7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6256F-B0C7-4D06-B3F3-89B133F94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11DF0-741E-4C05-A8F2-27650299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BB2A-CA90-409E-A47E-F7F82C039C4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AA485-7189-4112-9B9D-733938A6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29E61-9839-4D22-AA4B-BB98D28C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5190-FB58-4A28-B86E-61C779398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5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5588-3E16-4F4C-B808-209BE3574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8D89B-3B16-4A73-9A2E-B475EB5FC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EF5D5-0E7B-4DF9-ADF8-58EEE971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BB2A-CA90-409E-A47E-F7F82C039C4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4A386-4E68-4BA9-8D7F-D212AF0A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7D143-ABFC-4C68-AFA2-E8558068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5190-FB58-4A28-B86E-61C779398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0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B194-065B-49D3-BCCC-61CDB35D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F3006-3C7B-417E-89AF-3294C17DC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32ABD-ADCF-4E82-BF13-65730DEFD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4BACA-76B4-46FA-8FF1-3077A398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BB2A-CA90-409E-A47E-F7F82C039C4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12154-8E88-412D-A707-96C3F82C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0A9C2-A294-47C2-A9C0-3AD3E9F9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5190-FB58-4A28-B86E-61C779398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0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A661-DA12-45B5-A7C5-2641027FE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FA50D-1F8C-48C0-8C65-D33623218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68BE4-1F7E-4B3A-AE5B-C0DD47F18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FCBED3-CF87-4517-97B3-26132F933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336508-86D5-4C5B-934A-BB8FA8AF4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1677D-E7C8-4E85-9059-400B608E9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BB2A-CA90-409E-A47E-F7F82C039C4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3DE53-ACA3-4ADB-A5B7-22F6E2D6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657479-F9D2-494B-B186-C5632D80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5190-FB58-4A28-B86E-61C779398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5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4ED8-0FB8-4180-A835-2734F953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64967-D9B0-42F5-9C5B-4629B01BF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BB2A-CA90-409E-A47E-F7F82C039C4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8F88A-649A-49B6-82B3-F4C19011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8CBAD-F127-4E1A-B984-A81D0880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5190-FB58-4A28-B86E-61C779398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2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9FD0E6-08CB-4149-8AAB-10677468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BB2A-CA90-409E-A47E-F7F82C039C4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CA3926-CA54-431C-9CDB-7B00DA74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A8599-E593-42CA-B460-2F5415CEC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5190-FB58-4A28-B86E-61C779398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9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9633-8A60-45E6-A339-F8B917E5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D6EEE-3E0B-42A9-A8DC-3E3D30FCC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7B71F-2796-4CED-9318-58C9504C3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CBB16-85E2-4FE8-B5D7-75F293F3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BB2A-CA90-409E-A47E-F7F82C039C4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EE727-E9DB-4621-83EF-E378A8F2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7D8BE-29CF-4573-9268-156DD279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5190-FB58-4A28-B86E-61C779398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6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3BA1-F2CA-4E3C-A95E-5F008B638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206FFF-ED2D-4566-923F-0E891DA0F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48CCD-0822-48F1-A1C0-773DB8A07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C1282-1905-451D-A5FA-0E9386EEB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BB2A-CA90-409E-A47E-F7F82C039C4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9A498-C73C-465D-A723-E3210BFEC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FBD76-50A3-404C-B943-B03E2ADE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5190-FB58-4A28-B86E-61C779398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5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FD30E4-8009-496F-BA31-DC2D6642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C850D-9E2C-4016-961E-3CD20BD3B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F5B0F-0C94-4677-9B89-C733D6E10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1BB2A-CA90-409E-A47E-F7F82C039C4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A37C7-5E1E-47E6-98A8-DF26FB9D5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BEF35-B714-4576-9A3B-F29480315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E5190-FB58-4A28-B86E-61C779398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7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A8F9C-85F6-4CC3-83F9-BE3B6393A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Musical Instrument Identification Using Convolutional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0F4ED-35DD-467C-954D-2D3659EF3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 err="1"/>
              <a:t>RuiHengZhang</a:t>
            </a:r>
            <a:r>
              <a:rPr lang="en-US" altLang="zh-CN" sz="2000" dirty="0"/>
              <a:t> </a:t>
            </a:r>
          </a:p>
          <a:p>
            <a:pPr algn="l"/>
            <a:endParaRPr lang="en-US" altLang="zh-CN" sz="2000" dirty="0"/>
          </a:p>
          <a:p>
            <a:pPr algn="l"/>
            <a:endParaRPr lang="en-US" sz="2000" dirty="0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9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04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C1BAA-6FCD-4824-A6C3-E6936886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Training Results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4A8AFE-BB6E-4596-82B3-A6C7E1E94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36067"/>
            <a:ext cx="7188199" cy="458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12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B53AA-D1FD-4B5F-8D08-866A0FB87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Recognition results 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5EF0F1-7048-4FB6-886A-244A65315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962" y="307730"/>
            <a:ext cx="3530047" cy="3997637"/>
          </a:xfrm>
          <a:prstGeom prst="rect">
            <a:avLst/>
          </a:prstGeom>
        </p:spPr>
      </p:pic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95C7391-70C3-4723-82D8-982D063B7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77" y="307730"/>
            <a:ext cx="4244470" cy="39976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771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48CB6-5623-49E0-B0E8-5C1CFF2EC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303030"/>
                </a:solidFill>
              </a:rPr>
              <a:t>Conclusion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574891-0B84-4839-AEFE-04A98597A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21" y="2221296"/>
            <a:ext cx="5941068" cy="14768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A5F0F-73C3-4F20-8838-9BCB78945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965199"/>
            <a:ext cx="4008101" cy="4020458"/>
          </a:xfrm>
        </p:spPr>
        <p:txBody>
          <a:bodyPr anchor="ctr">
            <a:normAutofit/>
          </a:bodyPr>
          <a:lstStyle/>
          <a:p>
            <a:r>
              <a:rPr lang="en-US" sz="2000"/>
              <a:t>Learned a lot </a:t>
            </a:r>
          </a:p>
          <a:p>
            <a:endParaRPr lang="en-US" sz="2000"/>
          </a:p>
          <a:p>
            <a:r>
              <a:rPr lang="en-US" sz="2000"/>
              <a:t>Limitation&amp; future work</a:t>
            </a:r>
          </a:p>
          <a:p>
            <a:r>
              <a:rPr lang="en-US" sz="2000"/>
              <a:t>As we involved in Tensorboard the accuracy gets pretty low.</a:t>
            </a:r>
          </a:p>
        </p:txBody>
      </p:sp>
    </p:spTree>
    <p:extLst>
      <p:ext uri="{BB962C8B-B14F-4D97-AF65-F5344CB8AC3E}">
        <p14:creationId xmlns:p14="http://schemas.microsoft.com/office/powerpoint/2010/main" val="2910067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B3E78-53C6-4789-B003-22AA876B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032" y="2939172"/>
            <a:ext cx="6833936" cy="979656"/>
          </a:xfrm>
        </p:spPr>
        <p:txBody>
          <a:bodyPr anchor="ctr">
            <a:norm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64B80E21-D0A3-445C-9C86-54E18998A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0200" y="1567572"/>
            <a:ext cx="1371600" cy="13716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DE0CB-E1ED-4598-80C1-32F29E66C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9032" y="4079695"/>
            <a:ext cx="6833936" cy="2097266"/>
          </a:xfrm>
        </p:spPr>
        <p:txBody>
          <a:bodyPr anchor="t">
            <a:normAutofit/>
          </a:bodyPr>
          <a:lstStyle/>
          <a:p>
            <a:pPr algn="ctr"/>
            <a:r>
              <a:rPr lang="en-US" sz="1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1642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5D07C4-5EB2-474C-9339-625D3AD4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325FDD3-2724-4F37-B2A3-87678C6F7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In this project, we design</a:t>
            </a:r>
            <a:r>
              <a:rPr lang="en-US" altLang="zh-CN" sz="2000" dirty="0">
                <a:solidFill>
                  <a:srgbClr val="000000"/>
                </a:solidFill>
              </a:rPr>
              <a:t>ed</a:t>
            </a:r>
            <a:r>
              <a:rPr lang="en-US" sz="2000" dirty="0">
                <a:solidFill>
                  <a:srgbClr val="000000"/>
                </a:solidFill>
              </a:rPr>
              <a:t> a convolutional neural network model to classify musical instruments from a collection of audio samples of each instrument.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Motivation: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Everybody loves music. It is sometimes difficult for humans to identify musical instruments by ear. Wouldn’t it be great if we have a computer program that can do that for us?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It is interesting to see a computer program that is able to identify the sound of each musical instrument. It will serve helpful for when people search for specific instrumental </a:t>
            </a:r>
            <a:r>
              <a:rPr lang="en-US" sz="2000" dirty="0" err="1">
                <a:solidFill>
                  <a:srgbClr val="000000"/>
                </a:solidFill>
              </a:rPr>
              <a:t>musics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27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A15377-CC37-4108-8817-9521E749E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Applications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2A4FF8-9A72-4B2B-9885-85F2D7F0E9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949946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93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097BFF-B308-43C9-B492-9AC8D2C8B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A49C2-020A-4C11-96BA-8AE01AFB9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1.</a:t>
            </a:r>
            <a:r>
              <a:rPr lang="en-US" altLang="zh-CN" sz="2000" dirty="0">
                <a:solidFill>
                  <a:srgbClr val="000000"/>
                </a:solidFill>
              </a:rPr>
              <a:t>Download the data from “https://owncloud.tuwien.ac.at/</a:t>
            </a:r>
            <a:r>
              <a:rPr lang="en-US" altLang="zh-CN" sz="2000" dirty="0" err="1">
                <a:solidFill>
                  <a:srgbClr val="000000"/>
                </a:solidFill>
              </a:rPr>
              <a:t>index.php</a:t>
            </a:r>
            <a:r>
              <a:rPr lang="en-US" altLang="zh-CN" sz="2000" dirty="0">
                <a:solidFill>
                  <a:srgbClr val="000000"/>
                </a:solidFill>
              </a:rPr>
              <a:t>/s/</a:t>
            </a:r>
            <a:r>
              <a:rPr lang="en-US" altLang="zh-CN" sz="2000" dirty="0" err="1">
                <a:solidFill>
                  <a:srgbClr val="000000"/>
                </a:solidFill>
              </a:rPr>
              <a:t>hivOGXKoUQtacbo</a:t>
            </a:r>
            <a:r>
              <a:rPr lang="en-US" altLang="zh-CN" sz="2000" dirty="0">
                <a:solidFill>
                  <a:srgbClr val="000000"/>
                </a:solidFill>
              </a:rPr>
              <a:t>”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2.Set path in '/home/data/</a:t>
            </a:r>
            <a:r>
              <a:rPr lang="en-US" sz="2000" dirty="0" err="1">
                <a:solidFill>
                  <a:srgbClr val="000000"/>
                </a:solidFill>
              </a:rPr>
              <a:t>gtzan_music_speech</a:t>
            </a:r>
            <a:r>
              <a:rPr lang="en-US" sz="2000" dirty="0">
                <a:solidFill>
                  <a:srgbClr val="000000"/>
                </a:solidFill>
              </a:rPr>
              <a:t>’</a:t>
            </a:r>
          </a:p>
          <a:p>
            <a:r>
              <a:rPr lang="en-US" sz="2000" dirty="0">
                <a:solidFill>
                  <a:srgbClr val="000000"/>
                </a:solidFill>
              </a:rPr>
              <a:t>3.Load the file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4. Encode Labels to Numbers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5. Standardization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52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B640B6-1BC3-4414-94A4-285CA1A7A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rgbClr val="000000"/>
                </a:solidFill>
              </a:rPr>
              <a:t>Instrumental vs. Vocal Detection to Instruments Detection</a:t>
            </a:r>
            <a:br>
              <a:rPr lang="en-US" sz="3100" b="1" dirty="0">
                <a:solidFill>
                  <a:srgbClr val="000000"/>
                </a:solidFill>
              </a:rPr>
            </a:br>
            <a:endParaRPr lang="en-US" sz="3100" dirty="0">
              <a:solidFill>
                <a:srgbClr val="000000"/>
              </a:solidFill>
            </a:endParaRPr>
          </a:p>
        </p:txBody>
      </p:sp>
      <p:sp>
        <p:nvSpPr>
          <p:cNvPr id="37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sky, full, flock, filled&#10;&#10;Description automatically generated">
            <a:extLst>
              <a:ext uri="{FF2B5EF4-FFF2-40B4-BE49-F238E27FC236}">
                <a16:creationId xmlns:a16="http://schemas.microsoft.com/office/drawing/2014/main" id="{2B9C1C74-ABB0-45E6-83C7-7DD61840F7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872" b="-1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0435E-9C1A-421A-A670-B70FADEB9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this is a binary classification task (output decision is between 0 and 1)</a:t>
            </a:r>
          </a:p>
          <a:p>
            <a:endParaRPr lang="en-US" sz="2000">
              <a:solidFill>
                <a:srgbClr val="000000"/>
              </a:solidFill>
            </a:endParaRPr>
          </a:p>
          <a:p>
            <a:r>
              <a:rPr lang="en-US" sz="2000" b="1">
                <a:solidFill>
                  <a:srgbClr val="000000"/>
                </a:solidFill>
              </a:rPr>
              <a:t>Create 2 classes from a list of tags</a:t>
            </a:r>
          </a:p>
          <a:p>
            <a:r>
              <a:rPr lang="en-US" sz="2000">
                <a:solidFill>
                  <a:srgbClr val="000000"/>
                </a:solidFill>
              </a:rPr>
              <a:t>There are plenty of "tags" in this data set which hint at wether a track is "vocal" or "instrumental". We group these tags and finally come up with 1 boolean column saying whether a track is "vocal" or "instrumental".</a:t>
            </a: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226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41B8E-CD8C-4D2D-B9C2-86EAF1E2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 b="1">
                <a:solidFill>
                  <a:srgbClr val="FFFFFF"/>
                </a:solidFill>
              </a:rPr>
              <a:t>Load the Audio Files</a:t>
            </a:r>
            <a:br>
              <a:rPr lang="en-US" b="1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CF6D3D2-A63E-41EF-837D-17C18CBE4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95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49953-55CA-4E93-9C33-7F650C854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1700" b="1" dirty="0">
                <a:solidFill>
                  <a:srgbClr val="FFFFFF"/>
                </a:solidFill>
              </a:rPr>
              <a:t>Function to analyze audio files and get small or large spectrogram excerpts</a:t>
            </a:r>
          </a:p>
          <a:p>
            <a:r>
              <a:rPr lang="en-US" sz="1700" b="1" dirty="0">
                <a:solidFill>
                  <a:srgbClr val="FFFFFF"/>
                </a:solidFill>
              </a:rPr>
              <a:t>Show Waveform and Spectrogram (just for illustration)</a:t>
            </a:r>
          </a:p>
          <a:p>
            <a:endParaRPr lang="en-US" sz="1700" b="1" dirty="0">
              <a:solidFill>
                <a:srgbClr val="FFFFFF"/>
              </a:solidFill>
            </a:endParaRPr>
          </a:p>
          <a:p>
            <a:r>
              <a:rPr lang="en-US" sz="1700" b="1" dirty="0">
                <a:solidFill>
                  <a:srgbClr val="FFFFFF"/>
                </a:solidFill>
              </a:rPr>
              <a:t>Standardization</a:t>
            </a:r>
          </a:p>
          <a:p>
            <a:r>
              <a:rPr lang="en-US" sz="1700" b="1" dirty="0">
                <a:solidFill>
                  <a:srgbClr val="FFFFFF"/>
                </a:solidFill>
              </a:rPr>
              <a:t>Always standardize</a:t>
            </a:r>
            <a:r>
              <a:rPr lang="en-US" sz="1700" dirty="0">
                <a:solidFill>
                  <a:srgbClr val="FFFFFF"/>
                </a:solidFill>
              </a:rPr>
              <a:t> the data before feeding it into the Neural Network!</a:t>
            </a:r>
          </a:p>
          <a:p>
            <a:r>
              <a:rPr lang="en-US" sz="1700" dirty="0">
                <a:solidFill>
                  <a:srgbClr val="FFFFFF"/>
                </a:solidFill>
              </a:rPr>
              <a:t>We use the </a:t>
            </a:r>
            <a:r>
              <a:rPr lang="en-US" sz="1700" dirty="0" err="1">
                <a:solidFill>
                  <a:srgbClr val="FFFFFF"/>
                </a:solidFill>
              </a:rPr>
              <a:t>StandardScaler</a:t>
            </a:r>
            <a:r>
              <a:rPr lang="en-US" sz="1700" dirty="0">
                <a:solidFill>
                  <a:srgbClr val="FFFFFF"/>
                </a:solidFill>
              </a:rPr>
              <a:t> from the </a:t>
            </a:r>
            <a:r>
              <a:rPr lang="en-US" sz="1700" dirty="0" err="1">
                <a:solidFill>
                  <a:srgbClr val="FFFFFF"/>
                </a:solidFill>
              </a:rPr>
              <a:t>scikit</a:t>
            </a:r>
            <a:r>
              <a:rPr lang="en-US" sz="1700" dirty="0">
                <a:solidFill>
                  <a:srgbClr val="FFFFFF"/>
                </a:solidFill>
              </a:rPr>
              <a:t>-learn package for our purpose. As it works typically on vector data, we have to vectorize (i.e. reshape) our matrices first.</a:t>
            </a:r>
            <a:endParaRPr lang="en-US" sz="1700" b="1" dirty="0">
              <a:solidFill>
                <a:srgbClr val="FFFFFF"/>
              </a:solidFill>
            </a:endParaRPr>
          </a:p>
          <a:p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038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82157-C518-4093-91CC-10A98E6A1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Adding the channel</a:t>
            </a:r>
            <a:br>
              <a:rPr lang="en-US" sz="2800" b="1">
                <a:solidFill>
                  <a:schemeClr val="bg1"/>
                </a:solidFill>
              </a:rPr>
            </a:b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BF46B-8F6D-453D-82F8-861C39E93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1900">
                <a:solidFill>
                  <a:schemeClr val="bg1"/>
                </a:solidFill>
              </a:rPr>
              <a:t>As CNNs were initially made for image data, we need to add a dimension for the color channel to the data. RGB images typically have a 3rd dimension with the color.</a:t>
            </a:r>
          </a:p>
          <a:p>
            <a:r>
              <a:rPr lang="en-US" sz="1900" b="1">
                <a:solidFill>
                  <a:schemeClr val="bg1"/>
                </a:solidFill>
              </a:rPr>
              <a:t>Spectrograms, however, are considered like greyscale images. Likewise we need to add an extra dimension for compatibility with the CNN implementation.</a:t>
            </a:r>
          </a:p>
          <a:p>
            <a:endParaRPr lang="en-US" sz="1900">
              <a:solidFill>
                <a:schemeClr val="bg1"/>
              </a:solidFill>
            </a:endParaRPr>
          </a:p>
          <a:p>
            <a:endParaRPr lang="en-US" sz="190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A35B6E-2863-42E7-A312-BF2D762A4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575194"/>
            <a:ext cx="6250769" cy="354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13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D17B2-B5C1-4E2A-8759-B0A73E0C6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Train &amp; Test Set Split</a:t>
            </a:r>
            <a:br>
              <a:rPr lang="en-US" b="1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E1079A-7527-4DB7-B673-3DB464D48E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03305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6574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3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9ECF5-9F16-4FDE-A442-F8544895B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4" y="1053042"/>
            <a:ext cx="4458424" cy="30683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Training results 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A4F5DE-4C71-4B02-B0A8-F3E2B06F8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523" y="3741197"/>
            <a:ext cx="5390093" cy="114365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Content Placeholder 6">
            <a:extLst>
              <a:ext uri="{FF2B5EF4-FFF2-40B4-BE49-F238E27FC236}">
                <a16:creationId xmlns:a16="http://schemas.microsoft.com/office/drawing/2014/main" id="{A5260FED-DBE2-48B0-8CE0-8ADCECEC1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423" y="578223"/>
            <a:ext cx="5645439" cy="2667470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2B1004-ACEA-4252-A2F3-54D8F74676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523" y="4895354"/>
            <a:ext cx="4838901" cy="122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38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Musical Instrument Identification Using Convolutional Neural Networks</vt:lpstr>
      <vt:lpstr>Introduction</vt:lpstr>
      <vt:lpstr>Applications </vt:lpstr>
      <vt:lpstr>Datasets</vt:lpstr>
      <vt:lpstr>Instrumental vs. Vocal Detection to Instruments Detection </vt:lpstr>
      <vt:lpstr>Load the Audio Files </vt:lpstr>
      <vt:lpstr>Adding the channel </vt:lpstr>
      <vt:lpstr>Train &amp; Test Set Split </vt:lpstr>
      <vt:lpstr>Training results </vt:lpstr>
      <vt:lpstr>Training Results</vt:lpstr>
      <vt:lpstr>Recognition results 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Musical Instrument Identification Using Convolutional Neural Networks</dc:title>
  <dc:creator>睿恒 张</dc:creator>
  <cp:lastModifiedBy>睿恒 张</cp:lastModifiedBy>
  <cp:revision>1</cp:revision>
  <dcterms:created xsi:type="dcterms:W3CDTF">2018-12-10T21:33:26Z</dcterms:created>
  <dcterms:modified xsi:type="dcterms:W3CDTF">2018-12-10T21:33:32Z</dcterms:modified>
</cp:coreProperties>
</file>