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0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CA15-3934-4DBD-9371-88A1C78D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E50AFA-652D-48AF-93E7-E57365CEC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93667-E58C-4512-B392-6447494B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18B26-95EA-4C9F-B4A6-764CA579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93676-24B1-4A17-BE4B-BAC2BBA3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B6E31-4E85-4109-8668-A562DCE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8505D-53B8-4697-B4FB-C7A1667C8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66FD9-5DEB-4F24-916C-E5A417C2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F5FF2-9D58-4FCF-88CC-BFC0A97E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46F5B-4B2F-477A-858C-EE479416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4A8BB7-9EF8-4835-9427-90E42E0E8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30424-1817-4532-8B8E-E39BAEE6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DB5C2-E0F0-4002-8E55-D2A451C7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A02BD-9C04-456F-83FA-7205CD92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6431B-74FE-4501-8AAE-95FCAC16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40F3F-D233-4FC5-A2D6-BDE89B4E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53F1-6F86-496D-AF07-C9B0F0CA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B3EEF-9A04-4757-804B-71165B2D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C838D-274F-47E9-A051-1E57F8FA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D0A44-FA23-4631-B3BB-8A15FFD6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F0B3F-F6CF-4DF9-9560-FABA78A8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32A22-7E25-4951-A9D6-AFF04498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D7306-6048-491A-8398-35523D24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A208D-37F7-43C4-ABE1-C11999E6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9F0FD-3593-4EC4-B845-6696C0EC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2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4E48A-4C77-47E1-B830-EA559E8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B558A-4C7D-4DEF-9CBD-5622B669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46951-6BDB-413C-AA12-FFF208DD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11805-B717-4F18-BE24-9E698C7A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6C759-F862-4D74-AEA6-AF65B7BE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6E237-2727-40DF-AD2E-6A4B23C8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3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99058-0C00-4242-A14F-D1D7718D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8EA42E-713C-42C8-99E7-0F5BC64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F40D3-1124-49EA-AE54-C0073A3F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5DBA0-5983-420C-88FF-6C8A52C6B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0CD41-488B-4A61-B879-C0AE2BDD0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67182-296C-42AF-8513-81C05A0A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73B66-AEE2-4D4F-9DE3-E74832AF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FFC683-726A-4605-A900-8D4033F3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CC15-78F6-4664-B544-CCE4FC7E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6A0625-554A-4AF7-A7B5-DD12BC66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A01DA-B554-454B-8775-A2ED52B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7F0030-1767-4717-9F05-4DF7F408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00621-04C7-4DA0-98DB-0E96FAA4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9C3ABB-9326-4C18-BDCF-38FA10D2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60C05-86F2-40F8-ADFA-1231118F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BC602-0AD5-474E-AD48-08BE5D2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A2092-1C57-4440-A919-108552EF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985AB-B1B1-4156-B5BC-1B17530A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528A59-8846-4EF5-A3A5-09B9B4C3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A85EC-DCD1-4E04-8BE6-7EA303E0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95649-A4E7-4C51-B3E7-8DC3A0D2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A595E-7D3D-43FE-BBCD-0ECCA008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AE2BF7-DA4C-4F46-B9FA-C47BEE09E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5FCFC-3051-4D16-9A52-E02CCB96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09016-EC49-423F-9CEE-17FDD456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D738A-96F1-4A21-A812-C18041D3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E467F-AD4E-4E5F-9C62-0F17E01B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594E3-BE7F-4E6C-A176-05D08EFC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0B2F7-EB9F-4CE0-B8AF-F7DA054B6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58BB-9CB7-4E22-AE93-321EA25E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2B84-703B-4345-B4A0-5C9BEDE64AAA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564EA-AD22-4C70-BFD1-EE63EC6B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4E0AA-9DCB-40F4-8A44-3C028A566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2D78-A9F2-46E5-A023-D72BDFE0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4FDCB9-D4B5-4361-A44B-66CCCF46452D}"/>
              </a:ext>
            </a:extLst>
          </p:cNvPr>
          <p:cNvSpPr/>
          <p:nvPr/>
        </p:nvSpPr>
        <p:spPr>
          <a:xfrm>
            <a:off x="3205529" y="423782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0842463-16E2-4660-8268-910279BA8E0E}"/>
              </a:ext>
            </a:extLst>
          </p:cNvPr>
          <p:cNvSpPr/>
          <p:nvPr/>
        </p:nvSpPr>
        <p:spPr>
          <a:xfrm>
            <a:off x="8886068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D5BBFE-13A9-4A74-800E-9F8085B76FE4}"/>
              </a:ext>
            </a:extLst>
          </p:cNvPr>
          <p:cNvSpPr/>
          <p:nvPr/>
        </p:nvSpPr>
        <p:spPr>
          <a:xfrm>
            <a:off x="9622042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857ACF-AA60-4BA7-83B0-939934DE7D53}"/>
              </a:ext>
            </a:extLst>
          </p:cNvPr>
          <p:cNvSpPr/>
          <p:nvPr/>
        </p:nvSpPr>
        <p:spPr>
          <a:xfrm>
            <a:off x="4381276" y="274761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F679CAB-E819-4E7D-88E2-F9D5C0964FBB}"/>
              </a:ext>
            </a:extLst>
          </p:cNvPr>
          <p:cNvSpPr/>
          <p:nvPr/>
        </p:nvSpPr>
        <p:spPr>
          <a:xfrm>
            <a:off x="5203693" y="276618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EBB71CE-6010-496A-9568-77ACD7BE9813}"/>
              </a:ext>
            </a:extLst>
          </p:cNvPr>
          <p:cNvSpPr/>
          <p:nvPr/>
        </p:nvSpPr>
        <p:spPr>
          <a:xfrm>
            <a:off x="6852085" y="243677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B88DB1-A818-4279-A7A3-66F33B8F085F}"/>
              </a:ext>
            </a:extLst>
          </p:cNvPr>
          <p:cNvSpPr/>
          <p:nvPr/>
        </p:nvSpPr>
        <p:spPr>
          <a:xfrm>
            <a:off x="7520201" y="211415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C6AC8D-1050-4FE4-A7D4-D9603216EDE3}"/>
              </a:ext>
            </a:extLst>
          </p:cNvPr>
          <p:cNvSpPr/>
          <p:nvPr/>
        </p:nvSpPr>
        <p:spPr>
          <a:xfrm>
            <a:off x="6724830" y="33324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6776578-8914-4E86-900D-798F15F03D39}"/>
              </a:ext>
            </a:extLst>
          </p:cNvPr>
          <p:cNvSpPr/>
          <p:nvPr/>
        </p:nvSpPr>
        <p:spPr>
          <a:xfrm>
            <a:off x="7356086" y="403360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E102A7A-1D07-4814-BF6F-30C34474F07F}"/>
              </a:ext>
            </a:extLst>
          </p:cNvPr>
          <p:cNvSpPr/>
          <p:nvPr/>
        </p:nvSpPr>
        <p:spPr>
          <a:xfrm>
            <a:off x="5705305" y="36128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D74C57-DF26-42C6-A53D-E87DCD62D1E6}"/>
              </a:ext>
            </a:extLst>
          </p:cNvPr>
          <p:cNvSpPr/>
          <p:nvPr/>
        </p:nvSpPr>
        <p:spPr>
          <a:xfrm>
            <a:off x="5226334" y="445951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9CE923-4CCA-4C9E-80A1-50DCC31E30CC}"/>
              </a:ext>
            </a:extLst>
          </p:cNvPr>
          <p:cNvSpPr/>
          <p:nvPr/>
        </p:nvSpPr>
        <p:spPr>
          <a:xfrm>
            <a:off x="8130597" y="40477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4D7D93-BBF9-413B-AC76-709D746FC4AA}"/>
              </a:ext>
            </a:extLst>
          </p:cNvPr>
          <p:cNvSpPr/>
          <p:nvPr/>
        </p:nvSpPr>
        <p:spPr>
          <a:xfrm>
            <a:off x="5625496" y="13532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AF41BBF-2C9D-4554-A8CF-3417CAF62673}"/>
              </a:ext>
            </a:extLst>
          </p:cNvPr>
          <p:cNvSpPr/>
          <p:nvPr/>
        </p:nvSpPr>
        <p:spPr>
          <a:xfrm>
            <a:off x="5864981" y="515091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799D9A-70E5-455D-844F-E62A58613864}"/>
              </a:ext>
            </a:extLst>
          </p:cNvPr>
          <p:cNvSpPr/>
          <p:nvPr/>
        </p:nvSpPr>
        <p:spPr>
          <a:xfrm>
            <a:off x="6917633" y="500674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79CD96-0EE9-43B6-937D-8FC994A8C337}"/>
              </a:ext>
            </a:extLst>
          </p:cNvPr>
          <p:cNvSpPr/>
          <p:nvPr/>
        </p:nvSpPr>
        <p:spPr>
          <a:xfrm>
            <a:off x="6359277" y="44441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EA4D22-5F6A-42C3-B2AA-E73B0E4187FF}"/>
              </a:ext>
            </a:extLst>
          </p:cNvPr>
          <p:cNvSpPr/>
          <p:nvPr/>
        </p:nvSpPr>
        <p:spPr>
          <a:xfrm>
            <a:off x="4311205" y="33144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BA0BF2F-B8D8-4125-9890-B020F31178F5}"/>
              </a:ext>
            </a:extLst>
          </p:cNvPr>
          <p:cNvSpPr/>
          <p:nvPr/>
        </p:nvSpPr>
        <p:spPr>
          <a:xfrm>
            <a:off x="4683042" y="391020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6882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 all ignorable vertices            </a:t>
            </a:r>
          </a:p>
          <a:p>
            <a:r>
              <a:rPr lang="en-CA" dirty="0"/>
              <a:t>Note: ignorable vertices are the ones whose degree are no more than 2</a:t>
            </a:r>
          </a:p>
          <a:p>
            <a:r>
              <a:rPr lang="en-CA" dirty="0"/>
              <a:t>Note: “R” denotes reserved vertices, whose degree are more than 2</a:t>
            </a:r>
            <a:endParaRPr 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C6E8CA6-35B9-4211-82A0-FDAB0ABE3028}"/>
              </a:ext>
            </a:extLst>
          </p:cNvPr>
          <p:cNvSpPr/>
          <p:nvPr/>
        </p:nvSpPr>
        <p:spPr>
          <a:xfrm>
            <a:off x="5981666" y="367110"/>
            <a:ext cx="350381" cy="3503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2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4792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Calculate G’s all-pairs shortest paths based on Rs’</a:t>
            </a:r>
          </a:p>
          <a:p>
            <a:r>
              <a:rPr lang="en-CA" dirty="0"/>
              <a:t>I will explain how to do it later</a:t>
            </a:r>
          </a:p>
          <a:p>
            <a:r>
              <a:rPr lang="en-CA" dirty="0"/>
              <a:t>Assume that we can get the result</a:t>
            </a:r>
          </a:p>
        </p:txBody>
      </p:sp>
    </p:spTree>
    <p:extLst>
      <p:ext uri="{BB962C8B-B14F-4D97-AF65-F5344CB8AC3E}">
        <p14:creationId xmlns:p14="http://schemas.microsoft.com/office/powerpoint/2010/main" val="60055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37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Set G as R, since we get the all-pairs shortest path of </a:t>
            </a:r>
            <a:r>
              <a:rPr lang="en-CA" dirty="0" err="1"/>
              <a:t>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294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C4FDCB9-D4B5-4361-A44B-66CCCF46452D}"/>
              </a:ext>
            </a:extLst>
          </p:cNvPr>
          <p:cNvSpPr/>
          <p:nvPr/>
        </p:nvSpPr>
        <p:spPr>
          <a:xfrm>
            <a:off x="3205529" y="423782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0842463-16E2-4660-8268-910279BA8E0E}"/>
              </a:ext>
            </a:extLst>
          </p:cNvPr>
          <p:cNvSpPr/>
          <p:nvPr/>
        </p:nvSpPr>
        <p:spPr>
          <a:xfrm>
            <a:off x="8886068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D5BBFE-13A9-4A74-800E-9F8085B76FE4}"/>
              </a:ext>
            </a:extLst>
          </p:cNvPr>
          <p:cNvSpPr/>
          <p:nvPr/>
        </p:nvSpPr>
        <p:spPr>
          <a:xfrm>
            <a:off x="9622042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7857ACF-AA60-4BA7-83B0-939934DE7D53}"/>
              </a:ext>
            </a:extLst>
          </p:cNvPr>
          <p:cNvSpPr/>
          <p:nvPr/>
        </p:nvSpPr>
        <p:spPr>
          <a:xfrm>
            <a:off x="4381276" y="274761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5F679CAB-E819-4E7D-88E2-F9D5C0964FBB}"/>
              </a:ext>
            </a:extLst>
          </p:cNvPr>
          <p:cNvSpPr/>
          <p:nvPr/>
        </p:nvSpPr>
        <p:spPr>
          <a:xfrm>
            <a:off x="5203693" y="276618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EBB71CE-6010-496A-9568-77ACD7BE9813}"/>
              </a:ext>
            </a:extLst>
          </p:cNvPr>
          <p:cNvSpPr/>
          <p:nvPr/>
        </p:nvSpPr>
        <p:spPr>
          <a:xfrm>
            <a:off x="6852085" y="2436772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B88DB1-A818-4279-A7A3-66F33B8F085F}"/>
              </a:ext>
            </a:extLst>
          </p:cNvPr>
          <p:cNvSpPr/>
          <p:nvPr/>
        </p:nvSpPr>
        <p:spPr>
          <a:xfrm>
            <a:off x="7520201" y="211415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7C6AC8D-1050-4FE4-A7D4-D9603216EDE3}"/>
              </a:ext>
            </a:extLst>
          </p:cNvPr>
          <p:cNvSpPr/>
          <p:nvPr/>
        </p:nvSpPr>
        <p:spPr>
          <a:xfrm>
            <a:off x="6724830" y="33324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6776578-8914-4E86-900D-798F15F03D39}"/>
              </a:ext>
            </a:extLst>
          </p:cNvPr>
          <p:cNvSpPr/>
          <p:nvPr/>
        </p:nvSpPr>
        <p:spPr>
          <a:xfrm>
            <a:off x="7356086" y="4033607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E102A7A-1D07-4814-BF6F-30C34474F07F}"/>
              </a:ext>
            </a:extLst>
          </p:cNvPr>
          <p:cNvSpPr/>
          <p:nvPr/>
        </p:nvSpPr>
        <p:spPr>
          <a:xfrm>
            <a:off x="5705305" y="361284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AD74C57-DF26-42C6-A53D-E87DCD62D1E6}"/>
              </a:ext>
            </a:extLst>
          </p:cNvPr>
          <p:cNvSpPr/>
          <p:nvPr/>
        </p:nvSpPr>
        <p:spPr>
          <a:xfrm>
            <a:off x="5226334" y="4459514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19CE923-4CCA-4C9E-80A1-50DCC31E30CC}"/>
              </a:ext>
            </a:extLst>
          </p:cNvPr>
          <p:cNvSpPr/>
          <p:nvPr/>
        </p:nvSpPr>
        <p:spPr>
          <a:xfrm>
            <a:off x="8130597" y="4047753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A4D7D93-BBF9-413B-AC76-709D746FC4AA}"/>
              </a:ext>
            </a:extLst>
          </p:cNvPr>
          <p:cNvSpPr/>
          <p:nvPr/>
        </p:nvSpPr>
        <p:spPr>
          <a:xfrm>
            <a:off x="5625496" y="13532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AF41BBF-2C9D-4554-A8CF-3417CAF62673}"/>
              </a:ext>
            </a:extLst>
          </p:cNvPr>
          <p:cNvSpPr/>
          <p:nvPr/>
        </p:nvSpPr>
        <p:spPr>
          <a:xfrm>
            <a:off x="5864981" y="5150916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4799D9A-70E5-455D-844F-E62A58613864}"/>
              </a:ext>
            </a:extLst>
          </p:cNvPr>
          <p:cNvSpPr/>
          <p:nvPr/>
        </p:nvSpPr>
        <p:spPr>
          <a:xfrm>
            <a:off x="6917633" y="500674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E079CD96-0EE9-43B6-937D-8FC994A8C337}"/>
              </a:ext>
            </a:extLst>
          </p:cNvPr>
          <p:cNvSpPr/>
          <p:nvPr/>
        </p:nvSpPr>
        <p:spPr>
          <a:xfrm>
            <a:off x="6359277" y="4444108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EEA4D22-5F6A-42C3-B2AA-E73B0E4187FF}"/>
              </a:ext>
            </a:extLst>
          </p:cNvPr>
          <p:cNvSpPr/>
          <p:nvPr/>
        </p:nvSpPr>
        <p:spPr>
          <a:xfrm>
            <a:off x="4311205" y="3314485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0BA0BF2F-B8D8-4125-9890-B020F31178F5}"/>
              </a:ext>
            </a:extLst>
          </p:cNvPr>
          <p:cNvSpPr/>
          <p:nvPr/>
        </p:nvSpPr>
        <p:spPr>
          <a:xfrm>
            <a:off x="4683042" y="391020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Continue to recover graph until we get the original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A24C0-645F-4114-8359-5A311C1C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shortest paths of “G” based on “R”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6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/>
              <p:nvPr/>
            </p:nvSpPr>
            <p:spPr>
              <a:xfrm>
                <a:off x="3396793" y="365069"/>
                <a:ext cx="72363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Assume that we want to get the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CA" dirty="0"/>
                  <a:t>The dark nodes denote the reserved vertices</a:t>
                </a:r>
              </a:p>
              <a:p>
                <a:r>
                  <a:rPr lang="en-CA" dirty="0"/>
                  <a:t>In other words, we already know all-pairs shortest paths among dark nodes</a:t>
                </a:r>
                <a:endParaRPr 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93" y="365069"/>
                <a:ext cx="7236340" cy="923330"/>
              </a:xfrm>
              <a:prstGeom prst="rect">
                <a:avLst/>
              </a:prstGeom>
              <a:blipFill>
                <a:blip r:embed="rId8"/>
                <a:stretch>
                  <a:fillRect l="-67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6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A62C72-72ED-4B4D-BD60-1DAB3C9B557C}"/>
              </a:ext>
            </a:extLst>
          </p:cNvPr>
          <p:cNvCxnSpPr>
            <a:cxnSpLocks/>
          </p:cNvCxnSpPr>
          <p:nvPr/>
        </p:nvCxnSpPr>
        <p:spPr>
          <a:xfrm>
            <a:off x="4284844" y="4240976"/>
            <a:ext cx="587602" cy="122901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587602" cy="122901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/>
              <p:nvPr/>
            </p:nvSpPr>
            <p:spPr>
              <a:xfrm>
                <a:off x="3396793" y="365069"/>
                <a:ext cx="62905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It is easy for us to calculate the shortest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</a:t>
                </a:r>
                <a:r>
                  <a:rPr lang="en-US" dirty="0"/>
                  <a:t>.e. the minimum of the yellow line and the green line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93" y="365069"/>
                <a:ext cx="6290505" cy="1200329"/>
              </a:xfrm>
              <a:prstGeom prst="rect">
                <a:avLst/>
              </a:prstGeom>
              <a:blipFill>
                <a:blip r:embed="rId8"/>
                <a:stretch>
                  <a:fillRect l="-775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0D4146-55C8-4586-BDF5-E12394AF5BCB}"/>
                  </a:ext>
                </a:extLst>
              </p:cNvPr>
              <p:cNvSpPr/>
              <p:nvPr/>
            </p:nvSpPr>
            <p:spPr>
              <a:xfrm>
                <a:off x="3448821" y="792216"/>
                <a:ext cx="69230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e>
                                    <m:sub>
                                      <m: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CA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40D4146-55C8-4586-BDF5-E12394AF5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1" y="792216"/>
                <a:ext cx="6923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96EB5C5-5807-4571-9D28-47DE15DDD8C3}"/>
              </a:ext>
            </a:extLst>
          </p:cNvPr>
          <p:cNvSpPr/>
          <p:nvPr/>
        </p:nvSpPr>
        <p:spPr>
          <a:xfrm>
            <a:off x="3665989" y="3077497"/>
            <a:ext cx="1262527" cy="2566641"/>
          </a:xfrm>
          <a:custGeom>
            <a:avLst/>
            <a:gdLst>
              <a:gd name="connsiteX0" fmla="*/ 21108 w 1262527"/>
              <a:gd name="connsiteY0" fmla="*/ 0 h 2566641"/>
              <a:gd name="connsiteX1" fmla="*/ 70269 w 1262527"/>
              <a:gd name="connsiteY1" fmla="*/ 1258529 h 2566641"/>
              <a:gd name="connsiteX2" fmla="*/ 601211 w 1262527"/>
              <a:gd name="connsiteY2" fmla="*/ 2300748 h 2566641"/>
              <a:gd name="connsiteX3" fmla="*/ 1161650 w 1262527"/>
              <a:gd name="connsiteY3" fmla="*/ 2566219 h 2566641"/>
              <a:gd name="connsiteX4" fmla="*/ 1259972 w 1262527"/>
              <a:gd name="connsiteY4" fmla="*/ 2349909 h 256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27" h="2566641">
                <a:moveTo>
                  <a:pt x="21108" y="0"/>
                </a:moveTo>
                <a:cubicBezTo>
                  <a:pt x="-2654" y="437535"/>
                  <a:pt x="-26415" y="875071"/>
                  <a:pt x="70269" y="1258529"/>
                </a:cubicBezTo>
                <a:cubicBezTo>
                  <a:pt x="166953" y="1641987"/>
                  <a:pt x="419314" y="2082800"/>
                  <a:pt x="601211" y="2300748"/>
                </a:cubicBezTo>
                <a:cubicBezTo>
                  <a:pt x="783108" y="2518696"/>
                  <a:pt x="1051857" y="2558026"/>
                  <a:pt x="1161650" y="2566219"/>
                </a:cubicBezTo>
                <a:cubicBezTo>
                  <a:pt x="1271443" y="2574412"/>
                  <a:pt x="1265707" y="2462160"/>
                  <a:pt x="1259972" y="2349909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3ADDEF-CFDD-4BE4-B57A-C5B051AB6AC5}"/>
                  </a:ext>
                </a:extLst>
              </p:cNvPr>
              <p:cNvSpPr/>
              <p:nvPr/>
            </p:nvSpPr>
            <p:spPr>
              <a:xfrm>
                <a:off x="3851806" y="3351842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𝑆𝑃𝐼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3ADDEF-CFDD-4BE4-B57A-C5B051AB6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06" y="3351842"/>
                <a:ext cx="14030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ABD548-E207-4BE1-A1B3-612F8179DBD6}"/>
                  </a:ext>
                </a:extLst>
              </p:cNvPr>
              <p:cNvSpPr/>
              <p:nvPr/>
            </p:nvSpPr>
            <p:spPr>
              <a:xfrm>
                <a:off x="4225408" y="4550324"/>
                <a:ext cx="1403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𝑆𝑃𝐼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ABD548-E207-4BE1-A1B3-612F8179D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408" y="4550324"/>
                <a:ext cx="14030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AD6362-B821-46AC-A972-2D9A58FA7522}"/>
                  </a:ext>
                </a:extLst>
              </p:cNvPr>
              <p:cNvSpPr/>
              <p:nvPr/>
            </p:nvSpPr>
            <p:spPr>
              <a:xfrm>
                <a:off x="2698567" y="4267348"/>
                <a:ext cx="1408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DAD6362-B821-46AC-A972-2D9A58FA7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567" y="4267348"/>
                <a:ext cx="140884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06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E8C7FC9-7316-446E-B7FF-98A90D9BCB60}"/>
              </a:ext>
            </a:extLst>
          </p:cNvPr>
          <p:cNvSpPr/>
          <p:nvPr/>
        </p:nvSpPr>
        <p:spPr>
          <a:xfrm>
            <a:off x="3632964" y="2998839"/>
            <a:ext cx="644068" cy="1219200"/>
          </a:xfrm>
          <a:custGeom>
            <a:avLst/>
            <a:gdLst>
              <a:gd name="connsiteX0" fmla="*/ 24636 w 644068"/>
              <a:gd name="connsiteY0" fmla="*/ 0 h 1219200"/>
              <a:gd name="connsiteX1" fmla="*/ 73797 w 644068"/>
              <a:gd name="connsiteY1" fmla="*/ 796413 h 1219200"/>
              <a:gd name="connsiteX2" fmla="*/ 644068 w 644068"/>
              <a:gd name="connsiteY2" fmla="*/ 1219200 h 1219200"/>
              <a:gd name="connsiteX3" fmla="*/ 644068 w 644068"/>
              <a:gd name="connsiteY3" fmla="*/ 1219200 h 1219200"/>
              <a:gd name="connsiteX4" fmla="*/ 644068 w 644068"/>
              <a:gd name="connsiteY4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068" h="1219200">
                <a:moveTo>
                  <a:pt x="24636" y="0"/>
                </a:moveTo>
                <a:cubicBezTo>
                  <a:pt x="-2403" y="296606"/>
                  <a:pt x="-29442" y="593213"/>
                  <a:pt x="73797" y="796413"/>
                </a:cubicBezTo>
                <a:cubicBezTo>
                  <a:pt x="177036" y="999613"/>
                  <a:pt x="644068" y="1219200"/>
                  <a:pt x="644068" y="1219200"/>
                </a:cubicBezTo>
                <a:lnTo>
                  <a:pt x="644068" y="1219200"/>
                </a:lnTo>
                <a:lnTo>
                  <a:pt x="644068" y="121920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AE9DB79-0E19-49CF-98B9-019C7E7E8596}"/>
              </a:ext>
            </a:extLst>
          </p:cNvPr>
          <p:cNvSpPr/>
          <p:nvPr/>
        </p:nvSpPr>
        <p:spPr>
          <a:xfrm>
            <a:off x="4252396" y="4316361"/>
            <a:ext cx="644069" cy="1268362"/>
          </a:xfrm>
          <a:custGeom>
            <a:avLst/>
            <a:gdLst>
              <a:gd name="connsiteX0" fmla="*/ 24636 w 644069"/>
              <a:gd name="connsiteY0" fmla="*/ 0 h 1268362"/>
              <a:gd name="connsiteX1" fmla="*/ 73798 w 644069"/>
              <a:gd name="connsiteY1" fmla="*/ 766916 h 1268362"/>
              <a:gd name="connsiteX2" fmla="*/ 644069 w 644069"/>
              <a:gd name="connsiteY2" fmla="*/ 1268362 h 126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069" h="1268362">
                <a:moveTo>
                  <a:pt x="24636" y="0"/>
                </a:moveTo>
                <a:cubicBezTo>
                  <a:pt x="-2403" y="277761"/>
                  <a:pt x="-29441" y="555522"/>
                  <a:pt x="73798" y="766916"/>
                </a:cubicBezTo>
                <a:cubicBezTo>
                  <a:pt x="177037" y="978310"/>
                  <a:pt x="410553" y="1123336"/>
                  <a:pt x="644069" y="1268362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50AF9D8-E723-47AA-8B22-ADD3B2D2D7FF}"/>
              </a:ext>
            </a:extLst>
          </p:cNvPr>
          <p:cNvSpPr/>
          <p:nvPr/>
        </p:nvSpPr>
        <p:spPr>
          <a:xfrm>
            <a:off x="8485239" y="2005781"/>
            <a:ext cx="226216" cy="1553496"/>
          </a:xfrm>
          <a:custGeom>
            <a:avLst/>
            <a:gdLst>
              <a:gd name="connsiteX0" fmla="*/ 19664 w 226216"/>
              <a:gd name="connsiteY0" fmla="*/ 0 h 1553496"/>
              <a:gd name="connsiteX1" fmla="*/ 226142 w 226216"/>
              <a:gd name="connsiteY1" fmla="*/ 894735 h 1553496"/>
              <a:gd name="connsiteX2" fmla="*/ 0 w 226216"/>
              <a:gd name="connsiteY2" fmla="*/ 1553496 h 1553496"/>
              <a:gd name="connsiteX3" fmla="*/ 0 w 226216"/>
              <a:gd name="connsiteY3" fmla="*/ 1553496 h 155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16" h="1553496">
                <a:moveTo>
                  <a:pt x="19664" y="0"/>
                </a:moveTo>
                <a:cubicBezTo>
                  <a:pt x="124541" y="317909"/>
                  <a:pt x="229419" y="635819"/>
                  <a:pt x="226142" y="894735"/>
                </a:cubicBezTo>
                <a:cubicBezTo>
                  <a:pt x="222865" y="1153651"/>
                  <a:pt x="0" y="1553496"/>
                  <a:pt x="0" y="1553496"/>
                </a:cubicBezTo>
                <a:lnTo>
                  <a:pt x="0" y="1553496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0B06923-10B5-474B-A567-749ABA50A109}"/>
              </a:ext>
            </a:extLst>
          </p:cNvPr>
          <p:cNvSpPr/>
          <p:nvPr/>
        </p:nvSpPr>
        <p:spPr>
          <a:xfrm>
            <a:off x="8485239" y="3588774"/>
            <a:ext cx="177653" cy="1494503"/>
          </a:xfrm>
          <a:custGeom>
            <a:avLst/>
            <a:gdLst>
              <a:gd name="connsiteX0" fmla="*/ 49161 w 177653"/>
              <a:gd name="connsiteY0" fmla="*/ 0 h 1494503"/>
              <a:gd name="connsiteX1" fmla="*/ 176980 w 177653"/>
              <a:gd name="connsiteY1" fmla="*/ 786581 h 1494503"/>
              <a:gd name="connsiteX2" fmla="*/ 0 w 177653"/>
              <a:gd name="connsiteY2" fmla="*/ 1494503 h 149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653" h="1494503">
                <a:moveTo>
                  <a:pt x="49161" y="0"/>
                </a:moveTo>
                <a:cubicBezTo>
                  <a:pt x="117167" y="268748"/>
                  <a:pt x="185173" y="537497"/>
                  <a:pt x="176980" y="786581"/>
                </a:cubicBezTo>
                <a:cubicBezTo>
                  <a:pt x="168787" y="1035665"/>
                  <a:pt x="84393" y="1265084"/>
                  <a:pt x="0" y="149450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/>
              <p:nvPr/>
            </p:nvSpPr>
            <p:spPr>
              <a:xfrm>
                <a:off x="1538497" y="456937"/>
                <a:ext cx="9656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 the same way, we can get all the shortest paths between “G” nodes and their neighbour “R” nodes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7" y="456937"/>
                <a:ext cx="9656746" cy="646331"/>
              </a:xfrm>
              <a:prstGeom prst="rect">
                <a:avLst/>
              </a:prstGeom>
              <a:blipFill>
                <a:blip r:embed="rId8"/>
                <a:stretch>
                  <a:fillRect l="-50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3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/>
              <p:nvPr/>
            </p:nvSpPr>
            <p:spPr>
              <a:xfrm>
                <a:off x="1538497" y="456937"/>
                <a:ext cx="99075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Then we get the shortest path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𝑆𝑃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CA" dirty="0"/>
                  <a:t>W</a:t>
                </a: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SP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AF01A89-F485-4235-8C40-3C872535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97" y="456937"/>
                <a:ext cx="9907584" cy="923330"/>
              </a:xfrm>
              <a:prstGeom prst="rect">
                <a:avLst/>
              </a:prstGeom>
              <a:blipFill>
                <a:blip r:embed="rId8"/>
                <a:stretch>
                  <a:fillRect l="-4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2AB8BF9-9076-4489-BACB-E3DEE0A83023}"/>
              </a:ext>
            </a:extLst>
          </p:cNvPr>
          <p:cNvSpPr/>
          <p:nvPr/>
        </p:nvSpPr>
        <p:spPr>
          <a:xfrm>
            <a:off x="3414362" y="2969383"/>
            <a:ext cx="5388128" cy="2140821"/>
          </a:xfrm>
          <a:custGeom>
            <a:avLst/>
            <a:gdLst>
              <a:gd name="connsiteX0" fmla="*/ 862670 w 5388128"/>
              <a:gd name="connsiteY0" fmla="*/ 1258488 h 2140821"/>
              <a:gd name="connsiteX1" fmla="*/ 292399 w 5388128"/>
              <a:gd name="connsiteY1" fmla="*/ 19623 h 2140821"/>
              <a:gd name="connsiteX2" fmla="*/ 4913561 w 5388128"/>
              <a:gd name="connsiteY2" fmla="*/ 2133559 h 2140821"/>
              <a:gd name="connsiteX3" fmla="*/ 5002051 w 5388128"/>
              <a:gd name="connsiteY3" fmla="*/ 580062 h 21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8128" h="2140821">
                <a:moveTo>
                  <a:pt x="862670" y="1258488"/>
                </a:moveTo>
                <a:cubicBezTo>
                  <a:pt x="239960" y="566133"/>
                  <a:pt x="-382749" y="-126222"/>
                  <a:pt x="292399" y="19623"/>
                </a:cubicBezTo>
                <a:cubicBezTo>
                  <a:pt x="967547" y="165468"/>
                  <a:pt x="4128619" y="2040153"/>
                  <a:pt x="4913561" y="2133559"/>
                </a:cubicBezTo>
                <a:cubicBezTo>
                  <a:pt x="5698503" y="2226965"/>
                  <a:pt x="5350277" y="1403513"/>
                  <a:pt x="5002051" y="580062"/>
                </a:cubicBez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9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/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796E03-4DEA-49F0-8825-812E2E4D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822" y="2759242"/>
                <a:ext cx="478971" cy="4789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/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BBA80D9-5B26-4919-A235-8CEA35EFE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610" y="1768952"/>
                <a:ext cx="478971" cy="4789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/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CFBAA9E-F581-459E-AB89-CA3E9A22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81" y="5301033"/>
                <a:ext cx="478971" cy="4789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/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BF16B55-8AA7-431B-AA82-A1C533790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580" y="4840629"/>
                <a:ext cx="478971" cy="4789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/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30C4D20A-095E-4AB4-975E-DC3FDB61A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16" y="3998341"/>
                <a:ext cx="478971" cy="4789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/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32D5FBC-9813-42E1-89E4-39ADE1EAF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094" y="3304790"/>
                <a:ext cx="478971" cy="4789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F01A89-F485-4235-8C40-3C8725357B1E}"/>
              </a:ext>
            </a:extLst>
          </p:cNvPr>
          <p:cNvSpPr txBox="1"/>
          <p:nvPr/>
        </p:nvSpPr>
        <p:spPr>
          <a:xfrm>
            <a:off x="1538497" y="456937"/>
            <a:ext cx="681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At last we get the shortest paths from a “G” node to every other nodes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22AB8BF9-9076-4489-BACB-E3DEE0A83023}"/>
              </a:ext>
            </a:extLst>
          </p:cNvPr>
          <p:cNvSpPr/>
          <p:nvPr/>
        </p:nvSpPr>
        <p:spPr>
          <a:xfrm>
            <a:off x="3414362" y="2969383"/>
            <a:ext cx="5388128" cy="2140821"/>
          </a:xfrm>
          <a:custGeom>
            <a:avLst/>
            <a:gdLst>
              <a:gd name="connsiteX0" fmla="*/ 862670 w 5388128"/>
              <a:gd name="connsiteY0" fmla="*/ 1258488 h 2140821"/>
              <a:gd name="connsiteX1" fmla="*/ 292399 w 5388128"/>
              <a:gd name="connsiteY1" fmla="*/ 19623 h 2140821"/>
              <a:gd name="connsiteX2" fmla="*/ 4913561 w 5388128"/>
              <a:gd name="connsiteY2" fmla="*/ 2133559 h 2140821"/>
              <a:gd name="connsiteX3" fmla="*/ 5002051 w 5388128"/>
              <a:gd name="connsiteY3" fmla="*/ 580062 h 214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8128" h="2140821">
                <a:moveTo>
                  <a:pt x="862670" y="1258488"/>
                </a:moveTo>
                <a:cubicBezTo>
                  <a:pt x="239960" y="566133"/>
                  <a:pt x="-382749" y="-126222"/>
                  <a:pt x="292399" y="19623"/>
                </a:cubicBezTo>
                <a:cubicBezTo>
                  <a:pt x="967547" y="165468"/>
                  <a:pt x="4128619" y="2040153"/>
                  <a:pt x="4913561" y="2133559"/>
                </a:cubicBezTo>
                <a:cubicBezTo>
                  <a:pt x="5698503" y="2226965"/>
                  <a:pt x="5350277" y="1403513"/>
                  <a:pt x="5002051" y="580062"/>
                </a:cubicBezTo>
              </a:path>
            </a:pathLst>
          </a:custGeom>
          <a:noFill/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04BB-D800-46EC-A052-653B3F93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FB6CE-F11F-472A-B169-B1DF399C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possible that all vertices are removed at last, but it makes the calculation more easily in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4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87DB5CF-01BF-4410-9C00-76F20CB9C761}"/>
              </a:ext>
            </a:extLst>
          </p:cNvPr>
          <p:cNvSpPr/>
          <p:nvPr/>
        </p:nvSpPr>
        <p:spPr>
          <a:xfrm>
            <a:off x="4927600" y="4647765"/>
            <a:ext cx="3386667" cy="897902"/>
          </a:xfrm>
          <a:custGeom>
            <a:avLst/>
            <a:gdLst>
              <a:gd name="connsiteX0" fmla="*/ 0 w 3386667"/>
              <a:gd name="connsiteY0" fmla="*/ 897902 h 897902"/>
              <a:gd name="connsiteX1" fmla="*/ 1219200 w 3386667"/>
              <a:gd name="connsiteY1" fmla="*/ 186702 h 897902"/>
              <a:gd name="connsiteX2" fmla="*/ 2116667 w 3386667"/>
              <a:gd name="connsiteY2" fmla="*/ 8902 h 897902"/>
              <a:gd name="connsiteX3" fmla="*/ 3386667 w 3386667"/>
              <a:gd name="connsiteY3" fmla="*/ 389902 h 897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6667" h="897902">
                <a:moveTo>
                  <a:pt x="0" y="897902"/>
                </a:moveTo>
                <a:cubicBezTo>
                  <a:pt x="433211" y="616385"/>
                  <a:pt x="866422" y="334869"/>
                  <a:pt x="1219200" y="186702"/>
                </a:cubicBezTo>
                <a:cubicBezTo>
                  <a:pt x="1571978" y="38535"/>
                  <a:pt x="1755423" y="-24965"/>
                  <a:pt x="2116667" y="8902"/>
                </a:cubicBezTo>
                <a:cubicBezTo>
                  <a:pt x="2477911" y="42769"/>
                  <a:pt x="2932289" y="216335"/>
                  <a:pt x="3386667" y="38990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71E664-BD0D-4710-88CA-39EFF260C962}"/>
              </a:ext>
            </a:extLst>
          </p:cNvPr>
          <p:cNvCxnSpPr>
            <a:cxnSpLocks/>
          </p:cNvCxnSpPr>
          <p:nvPr/>
        </p:nvCxnSpPr>
        <p:spPr>
          <a:xfrm flipV="1">
            <a:off x="8389579" y="3544275"/>
            <a:ext cx="147194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E0AE78E-07E9-4DB7-A39F-419865C2EBF1}"/>
              </a:ext>
            </a:extLst>
          </p:cNvPr>
          <p:cNvCxnSpPr/>
          <p:nvPr/>
        </p:nvCxnSpPr>
        <p:spPr>
          <a:xfrm flipH="1">
            <a:off x="3445014" y="4237826"/>
            <a:ext cx="843287" cy="2394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288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ignorable vertices</a:t>
            </a:r>
          </a:p>
        </p:txBody>
      </p:sp>
    </p:spTree>
    <p:extLst>
      <p:ext uri="{BB962C8B-B14F-4D97-AF65-F5344CB8AC3E}">
        <p14:creationId xmlns:p14="http://schemas.microsoft.com/office/powerpoint/2010/main" val="314619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EC9F1-760D-4CF4-B089-7C33229A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connections which is not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19219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0C4D20A-095E-4AB4-975E-DC3FDB61AD9E}"/>
              </a:ext>
            </a:extLst>
          </p:cNvPr>
          <p:cNvSpPr/>
          <p:nvPr/>
        </p:nvSpPr>
        <p:spPr>
          <a:xfrm>
            <a:off x="4048816" y="3998341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32D5FBC-9813-42E1-89E4-39ADE1EAF6C5}"/>
              </a:ext>
            </a:extLst>
          </p:cNvPr>
          <p:cNvSpPr/>
          <p:nvPr/>
        </p:nvSpPr>
        <p:spPr>
          <a:xfrm>
            <a:off x="8150094" y="3304790"/>
            <a:ext cx="478971" cy="478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391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Pick ignorable vertices in the new graph</a:t>
            </a:r>
          </a:p>
        </p:txBody>
      </p:sp>
    </p:spTree>
    <p:extLst>
      <p:ext uri="{BB962C8B-B14F-4D97-AF65-F5344CB8AC3E}">
        <p14:creationId xmlns:p14="http://schemas.microsoft.com/office/powerpoint/2010/main" val="23297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B49B1D3-13E3-4F3B-BFD7-180EF3AC8855}"/>
              </a:ext>
            </a:extLst>
          </p:cNvPr>
          <p:cNvSpPr/>
          <p:nvPr/>
        </p:nvSpPr>
        <p:spPr>
          <a:xfrm>
            <a:off x="3683000" y="2997200"/>
            <a:ext cx="1289826" cy="2523067"/>
          </a:xfrm>
          <a:custGeom>
            <a:avLst/>
            <a:gdLst>
              <a:gd name="connsiteX0" fmla="*/ 0 w 1289826"/>
              <a:gd name="connsiteY0" fmla="*/ 0 h 2523067"/>
              <a:gd name="connsiteX1" fmla="*/ 973667 w 1289826"/>
              <a:gd name="connsiteY1" fmla="*/ 626533 h 2523067"/>
              <a:gd name="connsiteX2" fmla="*/ 1253067 w 1289826"/>
              <a:gd name="connsiteY2" fmla="*/ 1210733 h 2523067"/>
              <a:gd name="connsiteX3" fmla="*/ 1278467 w 1289826"/>
              <a:gd name="connsiteY3" fmla="*/ 2523067 h 252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826" h="2523067">
                <a:moveTo>
                  <a:pt x="0" y="0"/>
                </a:moveTo>
                <a:cubicBezTo>
                  <a:pt x="382411" y="212372"/>
                  <a:pt x="764823" y="424744"/>
                  <a:pt x="973667" y="626533"/>
                </a:cubicBezTo>
                <a:cubicBezTo>
                  <a:pt x="1182511" y="828322"/>
                  <a:pt x="1202267" y="894644"/>
                  <a:pt x="1253067" y="1210733"/>
                </a:cubicBezTo>
                <a:cubicBezTo>
                  <a:pt x="1303867" y="1526822"/>
                  <a:pt x="1291167" y="2024944"/>
                  <a:pt x="1278467" y="2523067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293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ignorable vertices</a:t>
            </a:r>
          </a:p>
        </p:txBody>
      </p:sp>
    </p:spTree>
    <p:extLst>
      <p:ext uri="{BB962C8B-B14F-4D97-AF65-F5344CB8AC3E}">
        <p14:creationId xmlns:p14="http://schemas.microsoft.com/office/powerpoint/2010/main" val="328315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18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Remove all connections which is not the shortest one</a:t>
            </a:r>
          </a:p>
        </p:txBody>
      </p:sp>
    </p:spTree>
    <p:extLst>
      <p:ext uri="{BB962C8B-B14F-4D97-AF65-F5344CB8AC3E}">
        <p14:creationId xmlns:p14="http://schemas.microsoft.com/office/powerpoint/2010/main" val="127003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5330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If there is no ignorable vertices,</a:t>
            </a:r>
          </a:p>
          <a:p>
            <a:r>
              <a:rPr lang="en-CA" dirty="0"/>
              <a:t>run all-pairs shortest path algorithm on the new graph</a:t>
            </a:r>
          </a:p>
        </p:txBody>
      </p:sp>
    </p:spTree>
    <p:extLst>
      <p:ext uri="{BB962C8B-B14F-4D97-AF65-F5344CB8AC3E}">
        <p14:creationId xmlns:p14="http://schemas.microsoft.com/office/powerpoint/2010/main" val="302854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81E44-8467-4D43-A783-96F0949A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14098"/>
          </a:xfrm>
        </p:spPr>
        <p:txBody>
          <a:bodyPr/>
          <a:lstStyle/>
          <a:p>
            <a:r>
              <a:rPr lang="en-CA" dirty="0"/>
              <a:t>Our goal is the all-pairs shortest paths of the entire map instead of a part of them.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So we need to recover the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0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55C2C412-8CA5-4BC8-9C9C-DC0B2DD846BC}"/>
              </a:ext>
            </a:extLst>
          </p:cNvPr>
          <p:cNvSpPr/>
          <p:nvPr/>
        </p:nvSpPr>
        <p:spPr>
          <a:xfrm>
            <a:off x="3691467" y="1494837"/>
            <a:ext cx="4766733" cy="1510830"/>
          </a:xfrm>
          <a:custGeom>
            <a:avLst/>
            <a:gdLst>
              <a:gd name="connsiteX0" fmla="*/ 0 w 4766733"/>
              <a:gd name="connsiteY0" fmla="*/ 1510830 h 1510830"/>
              <a:gd name="connsiteX1" fmla="*/ 499533 w 4766733"/>
              <a:gd name="connsiteY1" fmla="*/ 825030 h 1510830"/>
              <a:gd name="connsiteX2" fmla="*/ 1303866 w 4766733"/>
              <a:gd name="connsiteY2" fmla="*/ 317030 h 1510830"/>
              <a:gd name="connsiteX3" fmla="*/ 2887133 w 4766733"/>
              <a:gd name="connsiteY3" fmla="*/ 3763 h 1510830"/>
              <a:gd name="connsiteX4" fmla="*/ 4157133 w 4766733"/>
              <a:gd name="connsiteY4" fmla="*/ 164630 h 1510830"/>
              <a:gd name="connsiteX5" fmla="*/ 4766733 w 4766733"/>
              <a:gd name="connsiteY5" fmla="*/ 469430 h 151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6733" h="1510830">
                <a:moveTo>
                  <a:pt x="0" y="1510830"/>
                </a:moveTo>
                <a:cubicBezTo>
                  <a:pt x="141111" y="1267413"/>
                  <a:pt x="282222" y="1023997"/>
                  <a:pt x="499533" y="825030"/>
                </a:cubicBezTo>
                <a:cubicBezTo>
                  <a:pt x="716844" y="626063"/>
                  <a:pt x="905933" y="453908"/>
                  <a:pt x="1303866" y="317030"/>
                </a:cubicBezTo>
                <a:cubicBezTo>
                  <a:pt x="1701799" y="180152"/>
                  <a:pt x="2411589" y="29163"/>
                  <a:pt x="2887133" y="3763"/>
                </a:cubicBezTo>
                <a:cubicBezTo>
                  <a:pt x="3362678" y="-21637"/>
                  <a:pt x="3843866" y="87019"/>
                  <a:pt x="4157133" y="164630"/>
                </a:cubicBezTo>
                <a:cubicBezTo>
                  <a:pt x="4470400" y="242241"/>
                  <a:pt x="4618566" y="355835"/>
                  <a:pt x="4766733" y="46943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409268C-8ECD-4CE3-81A8-2908B4853AB0}"/>
              </a:ext>
            </a:extLst>
          </p:cNvPr>
          <p:cNvCxnSpPr>
            <a:cxnSpLocks/>
          </p:cNvCxnSpPr>
          <p:nvPr/>
        </p:nvCxnSpPr>
        <p:spPr>
          <a:xfrm>
            <a:off x="3688307" y="2998726"/>
            <a:ext cx="273080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1CCBC17-D5F1-45EB-8EC2-2A42DF92C58F}"/>
              </a:ext>
            </a:extLst>
          </p:cNvPr>
          <p:cNvCxnSpPr>
            <a:cxnSpLocks/>
          </p:cNvCxnSpPr>
          <p:nvPr/>
        </p:nvCxnSpPr>
        <p:spPr>
          <a:xfrm flipH="1">
            <a:off x="4958667" y="2998727"/>
            <a:ext cx="1459270" cy="2541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2FB32C2-6DB9-45C8-ACCC-5186725CB832}"/>
              </a:ext>
            </a:extLst>
          </p:cNvPr>
          <p:cNvCxnSpPr>
            <a:cxnSpLocks/>
          </p:cNvCxnSpPr>
          <p:nvPr/>
        </p:nvCxnSpPr>
        <p:spPr>
          <a:xfrm flipH="1">
            <a:off x="8306065" y="2008437"/>
            <a:ext cx="167030" cy="3071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80841D6-3AF7-4EAC-A0B7-459F466EA3ED}"/>
              </a:ext>
            </a:extLst>
          </p:cNvPr>
          <p:cNvCxnSpPr>
            <a:cxnSpLocks/>
          </p:cNvCxnSpPr>
          <p:nvPr/>
        </p:nvCxnSpPr>
        <p:spPr>
          <a:xfrm flipV="1">
            <a:off x="4952066" y="5080114"/>
            <a:ext cx="3353999" cy="4604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D3D655D-CD29-44C0-B0C5-B4B8A7D2A13D}"/>
              </a:ext>
            </a:extLst>
          </p:cNvPr>
          <p:cNvCxnSpPr>
            <a:cxnSpLocks/>
          </p:cNvCxnSpPr>
          <p:nvPr/>
        </p:nvCxnSpPr>
        <p:spPr>
          <a:xfrm>
            <a:off x="3688307" y="2985939"/>
            <a:ext cx="1244117" cy="2554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42F2443-A7EF-4E43-AA1F-DA962451B76C}"/>
              </a:ext>
            </a:extLst>
          </p:cNvPr>
          <p:cNvCxnSpPr>
            <a:cxnSpLocks/>
          </p:cNvCxnSpPr>
          <p:nvPr/>
        </p:nvCxnSpPr>
        <p:spPr>
          <a:xfrm flipV="1">
            <a:off x="6421743" y="2008437"/>
            <a:ext cx="2051352" cy="9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BEDBBE0-47D0-4633-8265-20D8A8D6935B}"/>
              </a:ext>
            </a:extLst>
          </p:cNvPr>
          <p:cNvCxnSpPr>
            <a:cxnSpLocks/>
          </p:cNvCxnSpPr>
          <p:nvPr/>
        </p:nvCxnSpPr>
        <p:spPr>
          <a:xfrm flipH="1" flipV="1">
            <a:off x="6417937" y="2998727"/>
            <a:ext cx="1888128" cy="20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C3796E03-4DEA-49F0-8825-812E2E4D8179}"/>
              </a:ext>
            </a:extLst>
          </p:cNvPr>
          <p:cNvSpPr/>
          <p:nvPr/>
        </p:nvSpPr>
        <p:spPr>
          <a:xfrm>
            <a:off x="3448822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BBA80D9-5B26-4919-A235-8CEA35EFE00C}"/>
              </a:ext>
            </a:extLst>
          </p:cNvPr>
          <p:cNvSpPr/>
          <p:nvPr/>
        </p:nvSpPr>
        <p:spPr>
          <a:xfrm>
            <a:off x="8233610" y="176895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CFBAA9E-F581-459E-AB89-CA3E9A227B97}"/>
              </a:ext>
            </a:extLst>
          </p:cNvPr>
          <p:cNvSpPr/>
          <p:nvPr/>
        </p:nvSpPr>
        <p:spPr>
          <a:xfrm>
            <a:off x="4712581" y="5301033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BF16B55-8AA7-431B-AA82-A1C5337906F2}"/>
              </a:ext>
            </a:extLst>
          </p:cNvPr>
          <p:cNvSpPr/>
          <p:nvPr/>
        </p:nvSpPr>
        <p:spPr>
          <a:xfrm>
            <a:off x="8066580" y="4840629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E7F71F2-0DC9-4BFE-85A3-C930E9C7F1DB}"/>
              </a:ext>
            </a:extLst>
          </p:cNvPr>
          <p:cNvSpPr/>
          <p:nvPr/>
        </p:nvSpPr>
        <p:spPr>
          <a:xfrm>
            <a:off x="6182258" y="2759242"/>
            <a:ext cx="478971" cy="47897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B07C26-061E-46FE-A29B-D44E8E02A7B7}"/>
              </a:ext>
            </a:extLst>
          </p:cNvPr>
          <p:cNvSpPr txBox="1"/>
          <p:nvPr/>
        </p:nvSpPr>
        <p:spPr>
          <a:xfrm>
            <a:off x="3396793" y="365069"/>
            <a:ext cx="606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graph which finished the all-pairs shortest path calculation</a:t>
            </a:r>
          </a:p>
          <a:p>
            <a:r>
              <a:rPr lang="en-CA" dirty="0"/>
              <a:t>Only have a part of vertices in it</a:t>
            </a:r>
          </a:p>
        </p:txBody>
      </p:sp>
    </p:spTree>
    <p:extLst>
      <p:ext uri="{BB962C8B-B14F-4D97-AF65-F5344CB8AC3E}">
        <p14:creationId xmlns:p14="http://schemas.microsoft.com/office/powerpoint/2010/main" val="50980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493</Words>
  <Application>Microsoft Office PowerPoint</Application>
  <PresentationFormat>宽屏</PresentationFormat>
  <Paragraphs>180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Our goal is the all-pairs shortest paths of the entire map instead of a part of them.  So we need to recover the graph.</vt:lpstr>
      <vt:lpstr>PowerPoint 演示文稿</vt:lpstr>
      <vt:lpstr>PowerPoint 演示文稿</vt:lpstr>
      <vt:lpstr>PowerPoint 演示文稿</vt:lpstr>
      <vt:lpstr>PowerPoint 演示文稿</vt:lpstr>
      <vt:lpstr>Get shortest paths of “G” based on “R”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Note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 HUANG</dc:creator>
  <cp:lastModifiedBy>RAY HUANG</cp:lastModifiedBy>
  <cp:revision>8</cp:revision>
  <dcterms:created xsi:type="dcterms:W3CDTF">2017-11-10T19:10:20Z</dcterms:created>
  <dcterms:modified xsi:type="dcterms:W3CDTF">2017-11-10T21:06:35Z</dcterms:modified>
</cp:coreProperties>
</file>