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 睿蠡" initials="冯" lastIdx="2" clrIdx="0">
    <p:extLst>
      <p:ext uri="{19B8F6BF-5375-455C-9EA6-DF929625EA0E}">
        <p15:presenceInfo xmlns:p15="http://schemas.microsoft.com/office/powerpoint/2012/main" userId="2f03ee8f6571fd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7:28:48.77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7:28:48.77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7:28:48.77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7:28:48.77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7:28:48.77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7:28:48.77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7:28:48.77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7:28:48.77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7:28:48.774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4EC6-DA6B-4F81-80AB-EDB9C9C8D71D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是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1B046-5EF8-4FCC-9D33-629B36A54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10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46344-F666-4F26-A9DE-14774AC5E51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smtClean="0"/>
              <a:t>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6C26-620E-4EAC-B8E6-5482EA8477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31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136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38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268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570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3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689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23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3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01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09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91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emerge 219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spectral 101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chebnet208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1stchebnet440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the gnn45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gated86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SSE5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MPNN143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graphsage145</a:t>
            </a:r>
          </a:p>
          <a:p>
            <a:r>
              <a:rPr lang="en-US" altLang="zh-CN" dirty="0" smtClean="0"/>
              <a:t>0-300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300-600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600-1000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1000-2000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2000-4000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4000-5000</a:t>
            </a:r>
          </a:p>
        </p:txBody>
      </p:sp>
    </p:spTree>
    <p:extLst>
      <p:ext uri="{BB962C8B-B14F-4D97-AF65-F5344CB8AC3E}">
        <p14:creationId xmlns:p14="http://schemas.microsoft.com/office/powerpoint/2010/main" val="3216245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218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702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742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449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636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091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906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38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25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70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70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442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40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49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Metric</a:t>
            </a:r>
            <a:r>
              <a:rPr lang="en-US" altLang="zh-CN" baseline="0" dirty="0" smtClean="0"/>
              <a:t> is important, in a word, metric decides pattern. Think about the difference between different people’s appearances, they share common abstract features, but the distance and size of them make they look different.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42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92D1-BC7D-4BE8-83D8-B57CD4C0857F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7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CA84-8C30-4D77-BBE3-7093990F1EEF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0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55CAD-11D8-4FA1-BAA2-39B4C84C2585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4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D6F4-9972-428B-89E6-2A36191C57F9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6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8801-3EB1-422B-BF5F-AFB7103C5616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51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EF73-235F-431E-8D91-D7405BB02FC9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2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9ED5-D808-4D12-B5DC-C81F29D7C0CE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5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DDEA-5EED-4471-8DA7-18A51C989512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1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3FD5-25E3-4913-8ECB-9C28C6F4E328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4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15CF-12A7-4E59-93FE-6B34EEA8E74F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1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EECC-80B0-4708-8300-68BCBD6E706E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8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4789-59DD-4557-9769-A59DE2EA05C1}" type="datetime1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30755-D77B-4BC5-9888-8950CA1911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50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Graph Convolution NN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Ruili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Feng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 of Science and Technology of China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806969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790" y="1230283"/>
            <a:ext cx="9924010" cy="4946679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的发展经过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Spectral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Spectral Graph Theory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Graph convolution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coarsening</a:t>
            </a:r>
            <a:endParaRPr lang="en-US" altLang="zh-CN" sz="2000" i="1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</a:t>
            </a:r>
            <a:r>
              <a:rPr lang="en-US" altLang="zh-CN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ConvNets</a:t>
            </a:r>
            <a:endParaRPr lang="en-US" altLang="zh-CN" sz="2000" i="1" dirty="0" smtClean="0">
              <a:solidFill>
                <a:schemeClr val="accent3">
                  <a:lumMod val="60000"/>
                  <a:lumOff val="4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2: Spatial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4893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Convolution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是时不变线性滤波器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滤波是通过调整不同频率分量大小实现的，即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𝜉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滤波后的信号各频率的分量是输入信号与滤波器频率分量的乘积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Graph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上的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convolution</a:t>
                </a:r>
                <a:r>
                  <a:rPr lang="zh-CN" alt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zh-CN" altLang="en-US" dirty="0"/>
                  <a:t>如果我们令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/>
                  <a:t>，则上式可以简写成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𝑈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上式即图卷积的一般形式</a:t>
                </a:r>
                <a:endParaRPr lang="en-US" altLang="zh-CN" dirty="0"/>
              </a:p>
              <a:p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4893134"/>
              </a:xfrm>
              <a:prstGeom prst="rect">
                <a:avLst/>
              </a:prstGeom>
              <a:blipFill>
                <a:blip r:embed="rId3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Convolution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806969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790" y="1230283"/>
            <a:ext cx="9924010" cy="4946679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的发展经过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Spectral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Spectral Graph Theory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convolution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Graph coarsening</a:t>
            </a:r>
            <a:endParaRPr lang="en-US" altLang="zh-CN" sz="2000" i="1" dirty="0" smtClean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</a:t>
            </a:r>
            <a:r>
              <a:rPr lang="en-US" altLang="zh-CN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ConvNets</a:t>
            </a:r>
            <a:endParaRPr lang="en-US" altLang="zh-CN" sz="2000" i="1" dirty="0" smtClean="0">
              <a:solidFill>
                <a:schemeClr val="accent3">
                  <a:lumMod val="60000"/>
                  <a:lumOff val="4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2: Spatial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9338" y="1330752"/>
            <a:ext cx="10166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目标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汇聚相似的局部特征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增加对全局几何变形的不变性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减少参数量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挑战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图分割</a:t>
            </a:r>
            <a:r>
              <a:rPr lang="en-US" altLang="zh-CN" dirty="0" smtClean="0"/>
              <a:t>NP-hard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如何使得算法通用于不同的图结构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已有的工具：</a:t>
            </a:r>
            <a:r>
              <a:rPr lang="en-US" altLang="zh-CN" dirty="0" smtClean="0"/>
              <a:t>spectral clustering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graph clustering</a:t>
            </a:r>
            <a:endParaRPr lang="en-US" altLang="zh-CN" dirty="0"/>
          </a:p>
          <a:p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</a:t>
            </a:r>
            <a:r>
              <a:rPr lang="en-US" altLang="zh-CN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downsampling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806969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790" y="1230283"/>
            <a:ext cx="9924010" cy="4946679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的发展经过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Spectral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Spectral Graph Theory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convolution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coarsening</a:t>
            </a:r>
            <a:endParaRPr lang="en-US" altLang="zh-CN" sz="2000" i="1" dirty="0" smtClean="0">
              <a:solidFill>
                <a:schemeClr val="bg2">
                  <a:lumMod val="9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Spectral </a:t>
            </a:r>
            <a:r>
              <a:rPr lang="en-US" altLang="zh-CN" sz="2000" i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ConvNets</a:t>
            </a:r>
            <a:endParaRPr lang="en-US" altLang="zh-CN" sz="2000" i="1" dirty="0" smtClean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2: Spatial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9338" y="1330752"/>
            <a:ext cx="10166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将卷积推广到没有平移不变性的图结构上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的优势来源于其对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regular grid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以下三个特征的利用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平移不变性：卷积核可以共享权值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上的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：紧支撑的卷积核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易于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操作的多尺度聚类：减少后续层的参数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使用尽量少的参数量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Network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[1]: J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Bruna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W.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Zaremba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A.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Szlam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and Y.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LeCun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 Spectral Networks and Deep Locally Connected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Networks on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NIPS2014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481" y="3869336"/>
            <a:ext cx="6031119" cy="22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463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spectral construction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主要基于图上的傅里叶变换与卷积等操作，其具体的构造如下：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𝑑𝑖𝑎𝑔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是卷积核的频域信息构成的对角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阵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是一个非线性实值函数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。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作者还提供了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spatial construction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f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filters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layers, thus each layer 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dimensional signal indexed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dimensional signal indexed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sparse matrix with nonzero entries in the locations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outputs the result of a pooling operation over each cluster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实际上是局部全链接网络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4638449"/>
              </a:xfrm>
              <a:prstGeom prst="rect">
                <a:avLst/>
              </a:prstGeom>
              <a:blipFill>
                <a:blip r:embed="rId3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Network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[1]: J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Bruna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W.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Zaremba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A.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Szlam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and Y.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LeCun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 Spectral Networks and Deep Locally Connected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Networks on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NIPS2014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3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50918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/>
                  <a:t>在下采样</a:t>
                </a:r>
                <a:r>
                  <a:rPr lang="en-US" altLang="zh-CN" dirty="0" err="1" smtClean="0"/>
                  <a:t>Mnist</a:t>
                </a:r>
                <a:r>
                  <a:rPr lang="zh-CN" altLang="en-US" dirty="0" smtClean="0"/>
                  <a:t>得到的网格（</a:t>
                </a:r>
                <a:r>
                  <a:rPr lang="en-US" altLang="zh-CN" dirty="0" smtClean="0"/>
                  <a:t>Fig 3)</a:t>
                </a:r>
                <a:r>
                  <a:rPr lang="zh-CN" altLang="en-US" dirty="0" smtClean="0"/>
                  <a:t>与将此网格进一步投影到单位球（</a:t>
                </a:r>
                <a:r>
                  <a:rPr lang="en-US" altLang="zh-CN" dirty="0" smtClean="0"/>
                  <a:t>Fig 7), </a:t>
                </a:r>
                <a:r>
                  <a:rPr lang="zh-CN" altLang="en-US" dirty="0" smtClean="0"/>
                  <a:t>结果如</a:t>
                </a:r>
                <a:r>
                  <a:rPr lang="en-US" altLang="zh-CN" dirty="0" smtClean="0"/>
                  <a:t>Tab 1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2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问题</a:t>
                </a:r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数据</a:t>
                </a:r>
                <a:r>
                  <a:rPr lang="zh-CN" altLang="en-US" dirty="0"/>
                  <a:t>集</a:t>
                </a:r>
                <a:r>
                  <a:rPr lang="zh-CN" altLang="en-US" dirty="0" smtClean="0"/>
                  <a:t>的图结构必须完全相同（权重和拓扑结构相同）</a:t>
                </a:r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涉及大规模矩阵运算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每层卷积核需要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参数</a:t>
                </a:r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Spectral</a:t>
                </a:r>
                <a:r>
                  <a:rPr lang="zh-CN" altLang="en-US" dirty="0" smtClean="0"/>
                  <a:t>方法的卷积核不是局部响应的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5091811" cy="3416320"/>
              </a:xfrm>
              <a:prstGeom prst="rect">
                <a:avLst/>
              </a:prstGeom>
              <a:blipFill>
                <a:blip r:embed="rId3"/>
                <a:stretch>
                  <a:fillRect l="-719" r="-479" b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Network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[1]: J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Bruna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W.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Zaremba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A.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Szlam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and Y.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LeCun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 Spectral Networks and Deep Locally Connected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Networks on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NIPS2014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831" y="1116371"/>
            <a:ext cx="2826329" cy="1461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72094"/>
            <a:ext cx="2575773" cy="12497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5378" y="4557442"/>
            <a:ext cx="5290782" cy="16739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5378" y="2577503"/>
            <a:ext cx="5112443" cy="21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9338" y="1330752"/>
            <a:ext cx="1016646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构建局部响应卷积核，同时减少参数量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频域上的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次多项式卷积核与局部全链接网络等价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加速前向与后向运算效率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利用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Chebyshev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多项式的迭代性质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ChebNet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[2]: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Michaël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Defferrard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Xavier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Bresson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Pierre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Vandergheynst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Convolutional Neural Networks on Graphs with Fast Localized Spectral Filtering. NIPS2016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707" y="3220944"/>
            <a:ext cx="6752381" cy="2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4628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频域上的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次多项式卷积核与局部全链接网络等价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共享权值的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邻域局部全链接网络（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邻域）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是图卷积的特例，对应于卷积核的频域分量是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次多项式的情况，令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𝑐𝑜𝑛𝑠𝑡𝑎𝑛𝑡𝑠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i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注意到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如果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不在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j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邻域中则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，从而令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图卷积成为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邻域全链接。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是指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最短路径长度）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4628062"/>
              </a:xfrm>
              <a:prstGeom prst="rect">
                <a:avLst/>
              </a:prstGeom>
              <a:blipFill>
                <a:blip r:embed="rId3"/>
                <a:stretch>
                  <a:fillRect l="-480" r="-2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ChebNet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[2]: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Michaël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Defferrard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Xavier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Bresson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Pierre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Vandergheynst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Convolutional Neural Networks on Graphs with Fast Localized Spectral Filtering. NIPS2016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444" y="578116"/>
            <a:ext cx="3523809" cy="30666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43609" y="476655"/>
            <a:ext cx="749029" cy="695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11224" y="3297063"/>
            <a:ext cx="749029" cy="695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806969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790" y="1230283"/>
            <a:ext cx="9924010" cy="49466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0: GCN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的发展经过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1: Spectral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Spectral Graph Theory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Graph convolution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Graph coarsening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latin typeface="Bell MT" panose="02020503060305020303" pitchFamily="18" charset="0"/>
                <a:cs typeface="Arial" panose="020B0604020202020204" pitchFamily="34" charset="0"/>
              </a:rPr>
              <a:t>Spectral </a:t>
            </a:r>
            <a:r>
              <a:rPr lang="en-US" altLang="zh-CN" sz="2000" i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ConvNets</a:t>
            </a:r>
            <a:endParaRPr lang="en-US" altLang="zh-CN" sz="2000" i="1" dirty="0" smtClean="0"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2: Spatial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3: GCN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87" y="4690908"/>
            <a:ext cx="3971429" cy="1723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389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/>
                  <a:t>利用</a:t>
                </a:r>
                <a:r>
                  <a:rPr lang="en-US" altLang="zh-CN" dirty="0" err="1" smtClean="0"/>
                  <a:t>Chebyshev</a:t>
                </a:r>
                <a:r>
                  <a:rPr lang="zh-CN" altLang="en-US" dirty="0" smtClean="0"/>
                  <a:t>多项式加速运算</a:t>
                </a:r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Λ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𝑑𝑖𝑎𝑔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，则上述卷积操作可表示为：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无需计算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 smtClean="0"/>
                  <a:t>的特征值分解，只需迭代的计算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,…}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基的多项式表示形式不稳定（对部分噪音敏感），主要是以为基不正交，为了增加网络的稳定性，改用正交多项式作为基，此处使用计算数学中常用的</a:t>
                </a:r>
                <a:r>
                  <a:rPr lang="en-US" altLang="zh-CN" dirty="0" err="1" smtClean="0"/>
                  <a:t>Chebyshev</a:t>
                </a:r>
                <a:r>
                  <a:rPr lang="zh-CN" altLang="en-US" dirty="0" smtClean="0"/>
                  <a:t>多项式，卷积核的计算变为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</m:acc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3897734"/>
              </a:xfrm>
              <a:prstGeom prst="rect">
                <a:avLst/>
              </a:prstGeom>
              <a:blipFill>
                <a:blip r:embed="rId4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ChebNet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[2]: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Michaël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Defferrard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Xavier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Bresson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Pierre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Vandergheynst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Convolutional Neural Networks on Graphs with Fast Localized Spectral Filtering. NIPS2016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/>
                  <a:t>结果：运行速率与模型</a:t>
                </a:r>
                <a:r>
                  <a:rPr lang="en-US" altLang="zh-CN" dirty="0" smtClean="0"/>
                  <a:t>performance</a:t>
                </a:r>
                <a:r>
                  <a:rPr lang="zh-CN" altLang="en-US" dirty="0" smtClean="0"/>
                  <a:t>有了很好的提升</a:t>
                </a:r>
                <a:endParaRPr lang="en-US" altLang="zh-CN" dirty="0" smtClean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/>
                  <a:t>优势：</a:t>
                </a:r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卷积核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参数量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无需</a:t>
                </a:r>
                <a:r>
                  <a:rPr lang="zh-CN" altLang="en-US" dirty="0" smtClean="0"/>
                  <a:t>计算特征分解，对稀疏连接图计算复杂度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卷积</a:t>
                </a:r>
                <a:r>
                  <a:rPr lang="zh-CN" altLang="en-US" dirty="0" smtClean="0"/>
                  <a:t>核严格的局部响应</a:t>
                </a:r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数值稳定性好</a:t>
                </a:r>
                <a:endParaRPr lang="en-US" altLang="zh-CN" dirty="0" smtClean="0"/>
              </a:p>
              <a:p>
                <a:pPr indent="-4572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/>
                  <a:t>问题：数据集的图结构必须完全相同（权重和拓扑结构相同）</a:t>
                </a:r>
                <a:endParaRPr lang="en-US" altLang="zh-CN" dirty="0" smtClean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3416320"/>
              </a:xfrm>
              <a:prstGeom prst="rect">
                <a:avLst/>
              </a:prstGeom>
              <a:blipFill>
                <a:blip r:embed="rId3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ChebNet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[2]: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Michaël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Defferrard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Xavier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Bresson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Pierre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Vandergheynst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Convolutional Neural Networks on Graphs with Fast Localized Spectral Filtering. NIPS2016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029361"/>
            <a:ext cx="3000108" cy="25592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582" y="3762419"/>
            <a:ext cx="3409524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7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534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/>
                  <a:t>进一步减少</a:t>
                </a:r>
                <a:r>
                  <a:rPr lang="en-US" altLang="zh-CN" dirty="0" err="1" smtClean="0"/>
                  <a:t>ChebNet</a:t>
                </a:r>
                <a:r>
                  <a:rPr lang="zh-CN" altLang="en-US" dirty="0" smtClean="0"/>
                  <a:t>的参数量，提升在大规模图上的性能</a:t>
                </a:r>
                <a:endParaRPr lang="en-US" altLang="zh-CN" dirty="0" smtClean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一阶邻域展开</a:t>
                </a:r>
                <a:r>
                  <a:rPr lang="en-US" altLang="zh-CN" sz="14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chebnet</a:t>
                </a: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，即取</a:t>
                </a:r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K=1</a:t>
                </a: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，并假设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（</m:t>
                    </m:r>
                  </m:oMath>
                </a14:m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神经网络的参数可以自适应的调整以适应这样的放缩）：</a:t>
                </a:r>
                <a:endParaRPr lang="en-US" altLang="zh-CN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altLang="zh-CN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单参数设置，限制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=−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得到：</a:t>
                </a:r>
                <a:endParaRPr lang="en-US" altLang="zh-CN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altLang="zh-CN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重规范化技巧：矩阵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的特征值在</a:t>
                </a:r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[0,2]</a:t>
                </a: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之间，从而在深度网络中可能会导致梯度爆炸和训练的不稳定性，因此做以下替换</a:t>
                </a:r>
                <a:endParaRPr lang="en-US" altLang="zh-CN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400" b="0" i="0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最终网络结构：信号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C</m:t>
                    </m:r>
                  </m:oMath>
                </a14:m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为输入信号特征维度，用</a:t>
                </a:r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个卷积核对其进行卷积表达式为</a:t>
                </a:r>
                <a:endParaRPr lang="en-US" altLang="zh-CN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𝑍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acc>
                        <m:accPr>
                          <m:chr m:val="̃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acc>
                      <m:sSup>
                        <m:sSup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m:rPr>
                          <m:sty m:val="p"/>
                        </m:rPr>
                        <a:rPr lang="en-US" altLang="zh-CN" sz="1400" b="0" i="0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altLang="zh-CN" sz="1400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是参数矩阵，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sup>
                    </m:sSup>
                  </m:oMath>
                </a14:m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是卷积信号矩阵，令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acc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acc>
                      <m:accPr>
                        <m:chr m:val="̃"/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acc>
                    <m:sSup>
                      <m:sSupPr>
                        <m:ctrlPr>
                          <a:rPr lang="en-US" altLang="zh-CN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</m:acc>
                      </m:e>
                      <m:sup>
                        <m:r>
                          <a:rPr lang="en-US" altLang="zh-CN" sz="1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4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，则一个两层的</a:t>
                </a:r>
                <a:r>
                  <a:rPr lang="en-US" altLang="zh-CN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GCN</a:t>
                </a:r>
                <a:r>
                  <a:rPr lang="zh-CN" alt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网络可以写成</a:t>
                </a:r>
                <a:endParaRPr lang="en-US" altLang="zh-CN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𝑍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𝑠𝑜𝑓𝑡𝑚𝑎𝑥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𝑅𝑒𝑙𝑢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5348900"/>
              </a:xfrm>
              <a:prstGeom prst="rect">
                <a:avLst/>
              </a:prstGeom>
              <a:blipFill>
                <a:blip r:embed="rId3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1stChebNet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[3]: Thomas N.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Kipf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Max Welling. SEMI-SUPERVISED CLASSIFICATION WITH GRAPH CONVOLUTIONAL NETWORKS. ICLR2017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0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9338" y="1330752"/>
            <a:ext cx="57435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结果：在大规模图上取得了很好的结果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问题：数据集的图结构必须完全相同（权重和拓扑结构相同）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1stChebNet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[3]: Thomas N.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Kipf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, Max Welling. SEMI-SUPERVISED CLASSIFICATION WITH GRAPH CONVOLUTIONAL NETWORKS. ICLR2017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11" y="1140873"/>
            <a:ext cx="5106404" cy="1350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811" y="2460172"/>
            <a:ext cx="5015975" cy="1825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811" y="4351447"/>
            <a:ext cx="5342203" cy="18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9338" y="1330752"/>
            <a:ext cx="1016646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优势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拥有坚实的数学理论和很好的数学性质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实现了较低计算代价的图卷积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挑战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虽然有一系列工作研究如何使</a:t>
            </a:r>
            <a:r>
              <a:rPr lang="en-US" altLang="zh-CN" dirty="0" smtClean="0"/>
              <a:t>spectral</a:t>
            </a:r>
            <a:r>
              <a:rPr lang="zh-CN" altLang="en-US" dirty="0" smtClean="0"/>
              <a:t>网络通用于不同的图，但尚缺乏大的突破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无法处理有向图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无法处理边的特征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Chebnet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1stchebnet</a:t>
            </a:r>
            <a:r>
              <a:rPr lang="zh-CN" altLang="en-US" dirty="0" smtClean="0"/>
              <a:t>虽然在原理上是局部的，但是实现时必须一次性读入图的所有节点，在处理大规模数据时效率低下</a:t>
            </a:r>
          </a:p>
          <a:p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806969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790" y="1230283"/>
            <a:ext cx="9924010" cy="4946679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的发展经过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Spectral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Graph Theory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convolution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coarsening</a:t>
            </a:r>
            <a:endParaRPr lang="en-US" altLang="zh-CN" sz="2000" i="1" dirty="0" smtClean="0">
              <a:solidFill>
                <a:schemeClr val="bg2">
                  <a:lumMod val="9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</a:t>
            </a:r>
            <a:r>
              <a:rPr lang="en-US" altLang="zh-CN" sz="2000" i="1" dirty="0" err="1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ConvNets</a:t>
            </a:r>
            <a:endParaRPr lang="en-US" altLang="zh-CN" sz="2000" i="1" dirty="0" smtClean="0">
              <a:solidFill>
                <a:schemeClr val="bg2">
                  <a:lumMod val="9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2: Spatial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4195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目标</a:t>
                </a:r>
                <a:r>
                  <a:rPr lang="zh-CN" altLang="en-US" dirty="0" smtClean="0"/>
                  <a:t>：学得一个包含了每个结点邻域信息的隐层表示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，并</a:t>
                </a:r>
                <a:endParaRPr lang="en-US" altLang="zh-CN" dirty="0" smtClean="0"/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对顶点顺序具有不变性（不需要</a:t>
                </a:r>
                <a:r>
                  <a:rPr lang="en-US" altLang="zh-CN" dirty="0" smtClean="0"/>
                  <a:t>graph matching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局部响应</a:t>
                </a:r>
                <a:endParaRPr lang="en-US" altLang="zh-CN" dirty="0" smtClean="0"/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权重分享</a:t>
                </a:r>
                <a:endParaRPr lang="en-US" altLang="zh-CN" dirty="0" smtClean="0"/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/>
                  <a:t>与图的大小无关</a:t>
                </a:r>
                <a:endParaRPr lang="en-US" altLang="zh-CN" dirty="0" smtClean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/>
                  <a:t>框架：</a:t>
                </a:r>
                <a:endParaRPr lang="en-US" altLang="zh-CN" b="0" i="1" dirty="0" smtClean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𝑐𝑜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</a:t>
                </a:r>
                <a:r>
                  <a:rPr lang="zh-CN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顶点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zh-CN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的特征，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zh-CN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所有边的特征，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是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zh-CN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所有邻接点的隐层表示，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是所有邻接点的特征</a:t>
                </a:r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4195636"/>
              </a:xfrm>
              <a:prstGeom prst="rect">
                <a:avLst/>
              </a:prstGeom>
              <a:blipFill>
                <a:blip r:embed="rId3"/>
                <a:stretch>
                  <a:fillRect l="-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313" y="1172094"/>
            <a:ext cx="1904762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2956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Graph Neural Network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为以上对应变量全体构成的矩阵，则有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若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是压缩映射，则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是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的唯一不动点，可以通过迭代获取，即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获取此步的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之后，再由梯度下降法更新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的参数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Gated GNN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：将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zh-CN" alt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设置为</a:t>
                </a:r>
                <a:r>
                  <a:rPr lang="en-US" altLang="zh-CN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GRU</a:t>
                </a:r>
                <a:r>
                  <a:rPr lang="zh-CN" alt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以获取稳定的隐层表示</a:t>
                </a:r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2956643"/>
              </a:xfrm>
              <a:prstGeom prst="rect">
                <a:avLst/>
              </a:prstGeom>
              <a:blipFill>
                <a:blip r:embed="rId3"/>
                <a:stretch>
                  <a:fillRect l="-360" b="-2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Recurrent-based Methods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313" y="1172094"/>
            <a:ext cx="1904762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119" y="4119575"/>
            <a:ext cx="3819048" cy="252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373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Message Passing Network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：将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分为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message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update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𝑣𝑤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可以将边的信息整合进隐层表示中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与图的大小无关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容易推广到有向图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GraphSage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：引入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aggregation function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的概念，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aggregation function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将每个顶点邻域的信息聚集起来，必须对输入顶点的顺序具有置换不变性，如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sum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等函数</a:t>
                </a:r>
                <a:endParaRPr lang="en-US" altLang="zh-CN" b="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𝑎𝑔𝑔𝑟𝑒𝑔𝑎𝑡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</m:t>
                      </m:r>
                    </m:oMath>
                  </m:oMathPara>
                </a14:m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3730060"/>
              </a:xfrm>
              <a:prstGeom prst="rect">
                <a:avLst/>
              </a:prstGeom>
              <a:blipFill>
                <a:blip r:embed="rId4"/>
                <a:stretch>
                  <a:fillRect l="-360" r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Composition Based Methods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9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66" y="1330752"/>
            <a:ext cx="5792020" cy="461280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39338" y="1330752"/>
            <a:ext cx="443964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多数的应用使用的是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spatial GCN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对图结构的要求大大的降低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主要的出发点是汇聚图中的信息到中心结点上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大多数工作可以被归纳入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MPNN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的框架中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缺乏可解释性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隐式的嵌入了图的结构信息，对图结构的利用和强调不如</a:t>
            </a: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806969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790" y="1230283"/>
            <a:ext cx="9924010" cy="4946679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0: GCN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的发展经过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Spectral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Graph Theory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convolution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coarsening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</a:t>
            </a:r>
            <a:r>
              <a:rPr lang="en-US" altLang="zh-CN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ConvNets</a:t>
            </a:r>
            <a:endParaRPr lang="en-US" altLang="zh-CN" sz="2000" i="1" dirty="0" smtClean="0">
              <a:solidFill>
                <a:schemeClr val="accent3">
                  <a:lumMod val="60000"/>
                  <a:lumOff val="4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2: Spatial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806969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790" y="1230283"/>
            <a:ext cx="9924010" cy="4946679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的发展经过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Spectral</a:t>
            </a:r>
            <a:r>
              <a:rPr lang="zh-CN" altLang="en-US" sz="24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Graph Theory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convolution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coarsening</a:t>
            </a:r>
            <a:endParaRPr lang="en-US" altLang="zh-CN" sz="2000" i="1" dirty="0" smtClean="0">
              <a:solidFill>
                <a:schemeClr val="bg2">
                  <a:lumMod val="9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</a:t>
            </a:r>
            <a:r>
              <a:rPr lang="en-US" altLang="zh-CN" sz="2000" i="1" dirty="0" err="1" smtClean="0">
                <a:solidFill>
                  <a:schemeClr val="bg2">
                    <a:lumMod val="9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ConvNets</a:t>
            </a:r>
            <a:endParaRPr lang="en-US" altLang="zh-CN" sz="2000" i="1" dirty="0" smtClean="0">
              <a:solidFill>
                <a:schemeClr val="bg2">
                  <a:lumMod val="9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2: Spatial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3: GCN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1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9338" y="1330752"/>
            <a:ext cx="101664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本文提出了一种利用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构成的图来进行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transfer learning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的方法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transfer learning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target domain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既没有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也没有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，但是有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labeled source domain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和有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无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的辅助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，以及各个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metadata</a:t>
            </a:r>
          </a:p>
          <a:p>
            <a:pPr lvl="2"/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AdaGraph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[4]: </a:t>
            </a:r>
            <a:r>
              <a:rPr lang="it-IT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Mancini, S. Bul</a:t>
            </a:r>
            <a:r>
              <a:rPr lang="en-US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it-IT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, B. Caputo, E. Ricci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AdaGraph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Unifying Predictive and Continuous Domain Adaptation through Graphs. CVPR2019(oral)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17" y="2743481"/>
            <a:ext cx="5334038" cy="31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26" y="3475015"/>
            <a:ext cx="5717431" cy="2837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7" y="1330752"/>
                <a:ext cx="11025683" cy="2648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利用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metadata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连接不同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domain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形成一个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图，每个顶点代表一个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domain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利用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Batch Normalization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训练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domain specific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𝐺𝐵𝑁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𝒢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𝒢</m:t>
                          </m:r>
                        </m:sup>
                      </m:sSubSup>
                      <m: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𝒢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𝒩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ℬ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是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当前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batch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中属于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domain v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的元素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利用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domain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图推测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target domain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上模型的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GBN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参数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𝒯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𝒢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𝒯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𝒢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n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7" y="1330752"/>
                <a:ext cx="11025683" cy="2648930"/>
              </a:xfrm>
              <a:prstGeom prst="rect">
                <a:avLst/>
              </a:prstGeom>
              <a:blipFill>
                <a:blip r:embed="rId4"/>
                <a:stretch>
                  <a:fillRect l="-332" t="-1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AdaGraph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[4]: </a:t>
            </a:r>
            <a:r>
              <a:rPr lang="it-IT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it-IT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Mancini, S. Bul</a:t>
            </a:r>
            <a:r>
              <a:rPr lang="en-US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it-IT" altLang="zh-CN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, B. Caputo, E. Ricci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AdaGraph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Unifying Predictive and Continuous Domain Adaptation through Graphs. CVPR2019(oral)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1223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Watch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：视频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被分为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，用不同分类器，每段得到一个概率分布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，</m:t>
                    </m:r>
                  </m:oMath>
                </a14:m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是视频种类数，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可以认为是视频种类关系图上的一个信号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en-US" altLang="zh-CN" dirty="0" smtClean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1223027"/>
              </a:xfrm>
              <a:prstGeom prst="rect">
                <a:avLst/>
              </a:prstGeom>
              <a:blipFill>
                <a:blip r:embed="rId3"/>
                <a:stretch>
                  <a:fillRect l="-360" r="-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Watch, Think, and Attend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[5]: J. Gao, T. Zhang, C. Xu.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Think and Attend: End-to-End Video Classification via Dynamic Knowledge Evolution Modeling.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MM2018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553779"/>
            <a:ext cx="3923809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7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9338" y="1330752"/>
            <a:ext cx="10166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Think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网络对时间序列语义的总结能力得到全局的类别表示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GCN</a:t>
            </a:r>
            <a:r>
              <a:rPr lang="zh-CN" altLang="en-US" dirty="0" smtClean="0"/>
              <a:t>对图结构信息的特征抽取能力，抽取融合了类别关系信息的局部特征供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网络使用</a:t>
            </a:r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Watch, Think, and Attend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[5]: J. Gao, T. Zhang, C. Xu.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Think and Attend: End-to-End Video Classification via Dynamic Knowledge Evolution Modeling.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MM2018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4422246" y="2652319"/>
            <a:ext cx="3808174" cy="3638269"/>
            <a:chOff x="4422246" y="2652319"/>
            <a:chExt cx="3808174" cy="3638269"/>
          </a:xfrm>
        </p:grpSpPr>
        <p:sp>
          <p:nvSpPr>
            <p:cNvPr id="3" name="圆角矩形 2"/>
            <p:cNvSpPr/>
            <p:nvPr/>
          </p:nvSpPr>
          <p:spPr>
            <a:xfrm>
              <a:off x="4951538" y="3584081"/>
              <a:ext cx="2865256" cy="182436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4422246" y="3916590"/>
              <a:ext cx="3808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422246" y="5008328"/>
              <a:ext cx="38081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4865069" y="5866639"/>
              <a:ext cx="407323" cy="42394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连接符 22"/>
            <p:cNvCxnSpPr>
              <a:stCxn id="14" idx="0"/>
            </p:cNvCxnSpPr>
            <p:nvPr/>
          </p:nvCxnSpPr>
          <p:spPr>
            <a:xfrm flipH="1" flipV="1">
              <a:off x="5068730" y="5305247"/>
              <a:ext cx="1" cy="5613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弧形 24"/>
            <p:cNvSpPr/>
            <p:nvPr/>
          </p:nvSpPr>
          <p:spPr>
            <a:xfrm rot="16200000">
              <a:off x="4959393" y="5116879"/>
              <a:ext cx="625794" cy="407116"/>
            </a:xfrm>
            <a:prstGeom prst="arc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>
              <a:endCxn id="32" idx="4"/>
            </p:cNvCxnSpPr>
            <p:nvPr/>
          </p:nvCxnSpPr>
          <p:spPr>
            <a:xfrm flipV="1">
              <a:off x="5414416" y="4033955"/>
              <a:ext cx="0" cy="9703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5287913" y="3780636"/>
              <a:ext cx="253005" cy="253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×</a:t>
              </a:r>
              <a:endParaRPr lang="zh-CN" altLang="en-US" dirty="0"/>
            </a:p>
          </p:txBody>
        </p:sp>
        <p:cxnSp>
          <p:nvCxnSpPr>
            <p:cNvPr id="56" name="直接连接符 55"/>
            <p:cNvCxnSpPr/>
            <p:nvPr/>
          </p:nvCxnSpPr>
          <p:spPr>
            <a:xfrm flipV="1">
              <a:off x="5925648" y="4373791"/>
              <a:ext cx="0" cy="6305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79" idx="4"/>
            </p:cNvCxnSpPr>
            <p:nvPr/>
          </p:nvCxnSpPr>
          <p:spPr>
            <a:xfrm flipV="1">
              <a:off x="6398089" y="4045479"/>
              <a:ext cx="0" cy="9588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234904" y="3915755"/>
              <a:ext cx="5022" cy="1096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H="1" flipV="1">
              <a:off x="7453117" y="3125884"/>
              <a:ext cx="22860" cy="18784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7239584" y="2691627"/>
              <a:ext cx="407323" cy="42394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/>
            <p:cNvCxnSpPr/>
            <p:nvPr/>
          </p:nvCxnSpPr>
          <p:spPr>
            <a:xfrm flipV="1">
              <a:off x="5925648" y="4369803"/>
              <a:ext cx="351559" cy="3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椭圆 78"/>
            <p:cNvSpPr/>
            <p:nvPr/>
          </p:nvSpPr>
          <p:spPr>
            <a:xfrm>
              <a:off x="6271586" y="3792160"/>
              <a:ext cx="253005" cy="253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+</a:t>
              </a:r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271586" y="4243567"/>
              <a:ext cx="253005" cy="253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×</a:t>
              </a:r>
              <a:endParaRPr lang="zh-CN" altLang="en-US" dirty="0"/>
            </a:p>
          </p:txBody>
        </p:sp>
        <p:cxnSp>
          <p:nvCxnSpPr>
            <p:cNvPr id="83" name="直接箭头连接符 82"/>
            <p:cNvCxnSpPr/>
            <p:nvPr/>
          </p:nvCxnSpPr>
          <p:spPr>
            <a:xfrm flipV="1">
              <a:off x="6763983" y="4385933"/>
              <a:ext cx="351559" cy="3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椭圆 83"/>
            <p:cNvSpPr/>
            <p:nvPr/>
          </p:nvSpPr>
          <p:spPr>
            <a:xfrm>
              <a:off x="7109921" y="4249969"/>
              <a:ext cx="253005" cy="253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×</a:t>
              </a:r>
              <a:endParaRPr lang="zh-CN" altLang="en-US" dirty="0"/>
            </a:p>
          </p:txBody>
        </p:sp>
        <p:cxnSp>
          <p:nvCxnSpPr>
            <p:cNvPr id="87" name="直接连接符 86"/>
            <p:cNvCxnSpPr/>
            <p:nvPr/>
          </p:nvCxnSpPr>
          <p:spPr>
            <a:xfrm flipV="1">
              <a:off x="6763983" y="5004342"/>
              <a:ext cx="470921" cy="6400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6763983" y="4380193"/>
              <a:ext cx="0" cy="6305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矩形 107"/>
                <p:cNvSpPr/>
                <p:nvPr/>
              </p:nvSpPr>
              <p:spPr>
                <a:xfrm>
                  <a:off x="5225176" y="4605407"/>
                  <a:ext cx="383220" cy="16543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矩形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176" y="4605407"/>
                  <a:ext cx="383220" cy="1654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矩形 108"/>
                <p:cNvSpPr/>
                <p:nvPr/>
              </p:nvSpPr>
              <p:spPr>
                <a:xfrm>
                  <a:off x="5728208" y="4601795"/>
                  <a:ext cx="383220" cy="16543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矩形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208" y="4601795"/>
                  <a:ext cx="383220" cy="1654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矩形 109"/>
                <p:cNvSpPr/>
                <p:nvPr/>
              </p:nvSpPr>
              <p:spPr>
                <a:xfrm>
                  <a:off x="6221062" y="4605407"/>
                  <a:ext cx="383220" cy="16543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矩形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062" y="4605407"/>
                  <a:ext cx="383220" cy="165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矩形 110"/>
                <p:cNvSpPr/>
                <p:nvPr/>
              </p:nvSpPr>
              <p:spPr>
                <a:xfrm>
                  <a:off x="6673876" y="4601795"/>
                  <a:ext cx="172442" cy="15931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矩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876" y="4601795"/>
                  <a:ext cx="172442" cy="15931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矩形 112"/>
                <p:cNvSpPr/>
                <p:nvPr/>
              </p:nvSpPr>
              <p:spPr>
                <a:xfrm>
                  <a:off x="7044258" y="4009008"/>
                  <a:ext cx="383220" cy="16543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zh-CN" alt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" name="矩形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258" y="4009008"/>
                  <a:ext cx="383220" cy="165433"/>
                </a:xfrm>
                <a:prstGeom prst="rect">
                  <a:avLst/>
                </a:prstGeom>
                <a:blipFill>
                  <a:blip r:embed="rId7"/>
                  <a:stretch>
                    <a:fillRect l="-1538"/>
                  </a:stretch>
                </a:blipFill>
                <a:ln w="1905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文本框 113"/>
                <p:cNvSpPr txBox="1"/>
                <p:nvPr/>
              </p:nvSpPr>
              <p:spPr>
                <a:xfrm>
                  <a:off x="5192636" y="4230510"/>
                  <a:ext cx="2013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636" y="4230510"/>
                  <a:ext cx="201303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24242"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6347571" y="4365152"/>
                  <a:ext cx="2013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571" y="4365152"/>
                  <a:ext cx="201303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303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文本框 115"/>
                <p:cNvSpPr txBox="1"/>
                <p:nvPr/>
              </p:nvSpPr>
              <p:spPr>
                <a:xfrm>
                  <a:off x="5694718" y="4216375"/>
                  <a:ext cx="2013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6" name="文本框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718" y="4216375"/>
                  <a:ext cx="201303" cy="276999"/>
                </a:xfrm>
                <a:prstGeom prst="rect">
                  <a:avLst/>
                </a:prstGeom>
                <a:blipFill>
                  <a:blip r:embed="rId10"/>
                  <a:stretch>
                    <a:fillRect r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3"/>
                <p:cNvSpPr txBox="1"/>
                <p:nvPr/>
              </p:nvSpPr>
              <p:spPr>
                <a:xfrm>
                  <a:off x="6686024" y="4131278"/>
                  <a:ext cx="2013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7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024" y="4131278"/>
                  <a:ext cx="201303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椭圆 117"/>
            <p:cNvSpPr/>
            <p:nvPr/>
          </p:nvSpPr>
          <p:spPr>
            <a:xfrm>
              <a:off x="5294370" y="4866360"/>
              <a:ext cx="253005" cy="253319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00" dirty="0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5790833" y="4880882"/>
              <a:ext cx="253005" cy="253319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6267520" y="4876025"/>
              <a:ext cx="253005" cy="253319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5207919" y="4886682"/>
              <a:ext cx="4421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GCN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711347" y="4904235"/>
              <a:ext cx="4421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GCN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6188635" y="4901650"/>
              <a:ext cx="4421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GCN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6632458" y="4866359"/>
              <a:ext cx="253005" cy="253319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6562469" y="4888462"/>
              <a:ext cx="4421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GCN</a:t>
              </a:r>
              <a:endPara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文本框 113"/>
                <p:cNvSpPr txBox="1"/>
                <p:nvPr/>
              </p:nvSpPr>
              <p:spPr>
                <a:xfrm>
                  <a:off x="6684160" y="3633012"/>
                  <a:ext cx="2013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28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4160" y="3633012"/>
                  <a:ext cx="20130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13"/>
                <p:cNvSpPr txBox="1"/>
                <p:nvPr/>
              </p:nvSpPr>
              <p:spPr>
                <a:xfrm>
                  <a:off x="7849870" y="4732373"/>
                  <a:ext cx="28184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39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9870" y="4732373"/>
                  <a:ext cx="28184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13"/>
                <p:cNvSpPr txBox="1"/>
                <p:nvPr/>
              </p:nvSpPr>
              <p:spPr>
                <a:xfrm>
                  <a:off x="4506499" y="3636679"/>
                  <a:ext cx="2013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40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499" y="3636679"/>
                  <a:ext cx="201303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939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13"/>
                <p:cNvSpPr txBox="1"/>
                <p:nvPr/>
              </p:nvSpPr>
              <p:spPr>
                <a:xfrm>
                  <a:off x="4507887" y="4744642"/>
                  <a:ext cx="2013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41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887" y="4744642"/>
                  <a:ext cx="201303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970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13"/>
                <p:cNvSpPr txBox="1"/>
                <p:nvPr/>
              </p:nvSpPr>
              <p:spPr>
                <a:xfrm>
                  <a:off x="4867427" y="5827036"/>
                  <a:ext cx="2013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42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427" y="5827036"/>
                  <a:ext cx="201303" cy="461665"/>
                </a:xfrm>
                <a:prstGeom prst="rect">
                  <a:avLst/>
                </a:prstGeom>
                <a:blipFill>
                  <a:blip r:embed="rId16"/>
                  <a:stretch>
                    <a:fillRect r="-1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13"/>
                <p:cNvSpPr txBox="1"/>
                <p:nvPr/>
              </p:nvSpPr>
              <p:spPr>
                <a:xfrm>
                  <a:off x="7235835" y="2652319"/>
                  <a:ext cx="2013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43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835" y="2652319"/>
                  <a:ext cx="201303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9091" r="-115152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36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9338" y="1330752"/>
            <a:ext cx="101664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Attend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Graph Attention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网络强化重要类别的信息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Watch, Think, and Attend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[5]: J. Gao, T. Zhang, C. Xu.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Think and Attend: End-to-End Video Classification via Dynamic Knowledge Evolution Modeling.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MM2018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组合 297"/>
          <p:cNvGrpSpPr/>
          <p:nvPr/>
        </p:nvGrpSpPr>
        <p:grpSpPr>
          <a:xfrm>
            <a:off x="1278676" y="2274240"/>
            <a:ext cx="9634648" cy="3304159"/>
            <a:chOff x="1078345" y="2282697"/>
            <a:chExt cx="9634648" cy="33041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7240219" y="3834902"/>
                  <a:ext cx="3142034" cy="1751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zh-CN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219" y="3834902"/>
                  <a:ext cx="3142034" cy="17519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1145690" y="2749375"/>
              <a:ext cx="330740" cy="2568096"/>
              <a:chOff x="2918298" y="2752928"/>
              <a:chExt cx="330740" cy="256809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918298" y="2752928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18298" y="3073940"/>
                <a:ext cx="330740" cy="3210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918298" y="3394952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18298" y="3715964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918298" y="4036976"/>
                <a:ext cx="330740" cy="3210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18298" y="4357988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918298" y="4679000"/>
                <a:ext cx="330740" cy="3210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918298" y="5000012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  <p:cxnSp>
          <p:nvCxnSpPr>
            <p:cNvPr id="21" name="直接箭头连接符 20"/>
            <p:cNvCxnSpPr>
              <a:stCxn id="11" idx="3"/>
              <a:endCxn id="34" idx="4"/>
            </p:cNvCxnSpPr>
            <p:nvPr/>
          </p:nvCxnSpPr>
          <p:spPr>
            <a:xfrm flipV="1">
              <a:off x="1476430" y="3283837"/>
              <a:ext cx="1110575" cy="58908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3" idx="3"/>
              <a:endCxn id="34" idx="1"/>
            </p:cNvCxnSpPr>
            <p:nvPr/>
          </p:nvCxnSpPr>
          <p:spPr>
            <a:xfrm flipV="1">
              <a:off x="1476430" y="2790985"/>
              <a:ext cx="904220" cy="11889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3"/>
              <a:endCxn id="34" idx="3"/>
            </p:cNvCxnSpPr>
            <p:nvPr/>
          </p:nvCxnSpPr>
          <p:spPr>
            <a:xfrm flipV="1">
              <a:off x="1476430" y="3199277"/>
              <a:ext cx="904220" cy="35262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/>
                <p:cNvSpPr/>
                <p:nvPr/>
              </p:nvSpPr>
              <p:spPr>
                <a:xfrm>
                  <a:off x="2295175" y="2706425"/>
                  <a:ext cx="583660" cy="5774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75" y="2706425"/>
                  <a:ext cx="583660" cy="5774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42"/>
            <p:cNvCxnSpPr>
              <a:stCxn id="34" idx="6"/>
            </p:cNvCxnSpPr>
            <p:nvPr/>
          </p:nvCxnSpPr>
          <p:spPr>
            <a:xfrm>
              <a:off x="2878835" y="2995131"/>
              <a:ext cx="1614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3199395" y="2649959"/>
                  <a:ext cx="778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95" y="2649959"/>
                  <a:ext cx="77821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/>
            <p:cNvSpPr txBox="1"/>
            <p:nvPr/>
          </p:nvSpPr>
          <p:spPr>
            <a:xfrm>
              <a:off x="3199395" y="2935654"/>
              <a:ext cx="1022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椭圆 59"/>
                <p:cNvSpPr/>
                <p:nvPr/>
              </p:nvSpPr>
              <p:spPr>
                <a:xfrm>
                  <a:off x="2295175" y="3773388"/>
                  <a:ext cx="583660" cy="5774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0" name="椭圆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75" y="3773388"/>
                  <a:ext cx="583660" cy="5774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箭头连接符 60"/>
            <p:cNvCxnSpPr>
              <a:stCxn id="60" idx="6"/>
            </p:cNvCxnSpPr>
            <p:nvPr/>
          </p:nvCxnSpPr>
          <p:spPr>
            <a:xfrm>
              <a:off x="2878835" y="4062094"/>
              <a:ext cx="1614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199395" y="3716922"/>
                  <a:ext cx="778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95" y="3716922"/>
                  <a:ext cx="7782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文本框 62"/>
            <p:cNvSpPr txBox="1"/>
            <p:nvPr/>
          </p:nvSpPr>
          <p:spPr>
            <a:xfrm>
              <a:off x="3199395" y="4002617"/>
              <a:ext cx="1022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椭圆 67"/>
                <p:cNvSpPr/>
                <p:nvPr/>
              </p:nvSpPr>
              <p:spPr>
                <a:xfrm>
                  <a:off x="2295175" y="4873365"/>
                  <a:ext cx="583660" cy="5774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8" name="椭圆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75" y="4873365"/>
                  <a:ext cx="583660" cy="5774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/>
            <p:cNvCxnSpPr>
              <a:stCxn id="68" idx="6"/>
            </p:cNvCxnSpPr>
            <p:nvPr/>
          </p:nvCxnSpPr>
          <p:spPr>
            <a:xfrm>
              <a:off x="2878835" y="5162071"/>
              <a:ext cx="1614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3199395" y="4816899"/>
                  <a:ext cx="778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95" y="4816899"/>
                  <a:ext cx="7782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本框 70"/>
            <p:cNvSpPr txBox="1"/>
            <p:nvPr/>
          </p:nvSpPr>
          <p:spPr>
            <a:xfrm>
              <a:off x="3199395" y="5102594"/>
              <a:ext cx="1022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箭头连接符 72"/>
            <p:cNvCxnSpPr>
              <a:stCxn id="9" idx="3"/>
              <a:endCxn id="60" idx="1"/>
            </p:cNvCxnSpPr>
            <p:nvPr/>
          </p:nvCxnSpPr>
          <p:spPr>
            <a:xfrm>
              <a:off x="1476430" y="3230893"/>
              <a:ext cx="904220" cy="627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2" idx="3"/>
              <a:endCxn id="60" idx="2"/>
            </p:cNvCxnSpPr>
            <p:nvPr/>
          </p:nvCxnSpPr>
          <p:spPr>
            <a:xfrm flipV="1">
              <a:off x="1476430" y="4062094"/>
              <a:ext cx="818745" cy="13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9" idx="3"/>
              <a:endCxn id="60" idx="4"/>
            </p:cNvCxnSpPr>
            <p:nvPr/>
          </p:nvCxnSpPr>
          <p:spPr>
            <a:xfrm flipV="1">
              <a:off x="1476430" y="4350800"/>
              <a:ext cx="1110575" cy="48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13" idx="3"/>
              <a:endCxn id="68" idx="1"/>
            </p:cNvCxnSpPr>
            <p:nvPr/>
          </p:nvCxnSpPr>
          <p:spPr>
            <a:xfrm>
              <a:off x="1476430" y="4514941"/>
              <a:ext cx="904220" cy="44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20" idx="3"/>
              <a:endCxn id="68" idx="3"/>
            </p:cNvCxnSpPr>
            <p:nvPr/>
          </p:nvCxnSpPr>
          <p:spPr>
            <a:xfrm>
              <a:off x="1476430" y="5156965"/>
              <a:ext cx="904220" cy="20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4608387" y="2782285"/>
              <a:ext cx="171485" cy="451881"/>
              <a:chOff x="6439710" y="2553779"/>
              <a:chExt cx="171485" cy="451881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6439710" y="2553779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439710" y="2706528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439710" y="2859277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608387" y="3867385"/>
              <a:ext cx="171485" cy="451881"/>
              <a:chOff x="6439710" y="2553779"/>
              <a:chExt cx="171485" cy="45188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439710" y="2553779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439710" y="2706528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439710" y="2859277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4748167" y="2829945"/>
                  <a:ext cx="188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167" y="2829945"/>
                  <a:ext cx="18806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6774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4768772" y="3896908"/>
                  <a:ext cx="188068" cy="371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772" y="3896908"/>
                  <a:ext cx="188068" cy="371127"/>
                </a:xfrm>
                <a:prstGeom prst="rect">
                  <a:avLst/>
                </a:prstGeom>
                <a:blipFill>
                  <a:blip r:embed="rId11"/>
                  <a:stretch>
                    <a:fillRect r="-10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4768772" y="4986945"/>
                  <a:ext cx="188068" cy="372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772" y="4986945"/>
                  <a:ext cx="188068" cy="372859"/>
                </a:xfrm>
                <a:prstGeom prst="rect">
                  <a:avLst/>
                </a:prstGeom>
                <a:blipFill>
                  <a:blip r:embed="rId12"/>
                  <a:stretch>
                    <a:fillRect r="-10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5" name="组合 164"/>
            <p:cNvGrpSpPr/>
            <p:nvPr/>
          </p:nvGrpSpPr>
          <p:grpSpPr>
            <a:xfrm>
              <a:off x="5504097" y="2311188"/>
              <a:ext cx="2649303" cy="3252108"/>
              <a:chOff x="6750913" y="2277584"/>
              <a:chExt cx="2649303" cy="325210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8382924" y="2896488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8247351" y="4834789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750913" y="3556956"/>
                <a:ext cx="261516" cy="252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6860029" y="4025308"/>
                <a:ext cx="261516" cy="252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7887428" y="3706349"/>
                <a:ext cx="261516" cy="252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9007942" y="2277584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9138700" y="3101588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62870" y="5276937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cxnSp>
            <p:nvCxnSpPr>
              <p:cNvPr id="112" name="直接连接符 111"/>
              <p:cNvCxnSpPr>
                <a:stCxn id="104" idx="5"/>
                <a:endCxn id="110" idx="1"/>
              </p:cNvCxnSpPr>
              <p:nvPr/>
            </p:nvCxnSpPr>
            <p:spPr>
              <a:xfrm>
                <a:off x="8470569" y="5050529"/>
                <a:ext cx="430599" cy="263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107" idx="4"/>
                <a:endCxn id="104" idx="1"/>
              </p:cNvCxnSpPr>
              <p:nvPr/>
            </p:nvCxnSpPr>
            <p:spPr>
              <a:xfrm>
                <a:off x="8018186" y="3959104"/>
                <a:ext cx="267463" cy="91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106" idx="6"/>
                <a:endCxn id="107" idx="2"/>
              </p:cNvCxnSpPr>
              <p:nvPr/>
            </p:nvCxnSpPr>
            <p:spPr>
              <a:xfrm flipV="1">
                <a:off x="7121545" y="3832727"/>
                <a:ext cx="765883" cy="3189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stCxn id="105" idx="6"/>
                <a:endCxn id="107" idx="1"/>
              </p:cNvCxnSpPr>
              <p:nvPr/>
            </p:nvCxnSpPr>
            <p:spPr>
              <a:xfrm>
                <a:off x="7012429" y="3683334"/>
                <a:ext cx="913297" cy="60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07" idx="6"/>
                <a:endCxn id="103" idx="2"/>
              </p:cNvCxnSpPr>
              <p:nvPr/>
            </p:nvCxnSpPr>
            <p:spPr>
              <a:xfrm flipV="1">
                <a:off x="8148944" y="3022866"/>
                <a:ext cx="233980" cy="809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>
                <a:stCxn id="103" idx="5"/>
                <a:endCxn id="109" idx="1"/>
              </p:cNvCxnSpPr>
              <p:nvPr/>
            </p:nvCxnSpPr>
            <p:spPr>
              <a:xfrm>
                <a:off x="8606142" y="3112228"/>
                <a:ext cx="570856" cy="26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>
                <a:stCxn id="103" idx="7"/>
                <a:endCxn id="108" idx="2"/>
              </p:cNvCxnSpPr>
              <p:nvPr/>
            </p:nvCxnSpPr>
            <p:spPr>
              <a:xfrm flipV="1">
                <a:off x="8606142" y="2403962"/>
                <a:ext cx="401800" cy="5295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直接箭头连接符 140"/>
            <p:cNvCxnSpPr>
              <a:stCxn id="3" idx="3"/>
              <a:endCxn id="60" idx="0"/>
            </p:cNvCxnSpPr>
            <p:nvPr/>
          </p:nvCxnSpPr>
          <p:spPr>
            <a:xfrm>
              <a:off x="1476430" y="2909881"/>
              <a:ext cx="1110575" cy="863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" idx="3"/>
              <a:endCxn id="60" idx="3"/>
            </p:cNvCxnSpPr>
            <p:nvPr/>
          </p:nvCxnSpPr>
          <p:spPr>
            <a:xfrm flipV="1">
              <a:off x="1476430" y="4266240"/>
              <a:ext cx="904220" cy="24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9" idx="3"/>
              <a:endCxn id="34" idx="2"/>
            </p:cNvCxnSpPr>
            <p:nvPr/>
          </p:nvCxnSpPr>
          <p:spPr>
            <a:xfrm flipV="1">
              <a:off x="1476430" y="2995131"/>
              <a:ext cx="818745" cy="23576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9" idx="3"/>
              <a:endCxn id="68" idx="0"/>
            </p:cNvCxnSpPr>
            <p:nvPr/>
          </p:nvCxnSpPr>
          <p:spPr>
            <a:xfrm>
              <a:off x="1476430" y="3230893"/>
              <a:ext cx="1110575" cy="1642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4607773" y="3245629"/>
              <a:ext cx="171485" cy="1463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4607772" y="4315904"/>
              <a:ext cx="171485" cy="1463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4605184" y="4992000"/>
              <a:ext cx="171485" cy="451881"/>
              <a:chOff x="6439710" y="2553779"/>
              <a:chExt cx="171485" cy="451881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6439710" y="2553779"/>
                <a:ext cx="171485" cy="1463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6439710" y="2706528"/>
                <a:ext cx="171485" cy="1463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6439710" y="2859277"/>
                <a:ext cx="171485" cy="1463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71" name="直接箭头连接符 170"/>
            <p:cNvCxnSpPr>
              <a:endCxn id="107" idx="2"/>
            </p:cNvCxnSpPr>
            <p:nvPr/>
          </p:nvCxnSpPr>
          <p:spPr>
            <a:xfrm flipV="1">
              <a:off x="5124303" y="3866331"/>
              <a:ext cx="1516309" cy="261680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endCxn id="104" idx="2"/>
            </p:cNvCxnSpPr>
            <p:nvPr/>
          </p:nvCxnSpPr>
          <p:spPr>
            <a:xfrm flipV="1">
              <a:off x="5168246" y="4994771"/>
              <a:ext cx="1832289" cy="24785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103" idx="2"/>
            </p:cNvCxnSpPr>
            <p:nvPr/>
          </p:nvCxnSpPr>
          <p:spPr>
            <a:xfrm>
              <a:off x="5124303" y="3008496"/>
              <a:ext cx="2011805" cy="4797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右箭头 178"/>
                <p:cNvSpPr/>
                <p:nvPr/>
              </p:nvSpPr>
              <p:spPr>
                <a:xfrm>
                  <a:off x="7585046" y="3670466"/>
                  <a:ext cx="1522385" cy="57560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Sum by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p>
                      </m:sSup>
                    </m:oMath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9" name="右箭头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046" y="3670466"/>
                  <a:ext cx="1522385" cy="575608"/>
                </a:xfrm>
                <a:prstGeom prst="rightArrow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/>
                <p:cNvSpPr txBox="1"/>
                <p:nvPr/>
              </p:nvSpPr>
              <p:spPr>
                <a:xfrm>
                  <a:off x="6787445" y="3905105"/>
                  <a:ext cx="604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445" y="3905105"/>
                  <a:ext cx="60403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椭圆 181"/>
            <p:cNvSpPr/>
            <p:nvPr/>
          </p:nvSpPr>
          <p:spPr>
            <a:xfrm>
              <a:off x="9210911" y="3664232"/>
              <a:ext cx="610501" cy="57560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151361" y="3806717"/>
              <a:ext cx="7324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classifier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3" name="组合 252"/>
            <p:cNvGrpSpPr/>
            <p:nvPr/>
          </p:nvGrpSpPr>
          <p:grpSpPr>
            <a:xfrm>
              <a:off x="10382253" y="2744979"/>
              <a:ext cx="330740" cy="2568096"/>
              <a:chOff x="2918298" y="2752928"/>
              <a:chExt cx="330740" cy="25680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2918298" y="2752928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2752928"/>
                    <a:ext cx="330740" cy="32101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857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矩形 254"/>
                  <p:cNvSpPr/>
                  <p:nvPr/>
                </p:nvSpPr>
                <p:spPr>
                  <a:xfrm>
                    <a:off x="2918298" y="3073940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5" name="矩形 2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3073940"/>
                    <a:ext cx="330740" cy="32101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643" b="-129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6" name="矩形 255"/>
                  <p:cNvSpPr/>
                  <p:nvPr/>
                </p:nvSpPr>
                <p:spPr>
                  <a:xfrm>
                    <a:off x="2918298" y="3394952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6" name="矩形 2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3394952"/>
                    <a:ext cx="330740" cy="32101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9643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矩形 256"/>
                  <p:cNvSpPr/>
                  <p:nvPr/>
                </p:nvSpPr>
                <p:spPr>
                  <a:xfrm>
                    <a:off x="2918298" y="3715964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7" name="矩形 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3715964"/>
                    <a:ext cx="330740" cy="32101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643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8" name="矩形 257"/>
                  <p:cNvSpPr/>
                  <p:nvPr/>
                </p:nvSpPr>
                <p:spPr>
                  <a:xfrm>
                    <a:off x="2918298" y="4036976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8" name="矩形 2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4036976"/>
                    <a:ext cx="330740" cy="32101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643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矩形 258"/>
                  <p:cNvSpPr/>
                  <p:nvPr/>
                </p:nvSpPr>
                <p:spPr>
                  <a:xfrm>
                    <a:off x="2918298" y="4357988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9" name="矩形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4357988"/>
                    <a:ext cx="330740" cy="32101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9643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0" name="矩形 259"/>
                  <p:cNvSpPr/>
                  <p:nvPr/>
                </p:nvSpPr>
                <p:spPr>
                  <a:xfrm>
                    <a:off x="2918298" y="4679000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60" name="矩形 2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4679000"/>
                    <a:ext cx="330740" cy="32101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9643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矩形 260"/>
                  <p:cNvSpPr/>
                  <p:nvPr/>
                </p:nvSpPr>
                <p:spPr>
                  <a:xfrm>
                    <a:off x="2918298" y="5000012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61" name="矩形 2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5000012"/>
                    <a:ext cx="330740" cy="32101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643" b="-129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3" name="直接箭头连接符 262"/>
            <p:cNvCxnSpPr>
              <a:stCxn id="182" idx="6"/>
              <a:endCxn id="254" idx="1"/>
            </p:cNvCxnSpPr>
            <p:nvPr/>
          </p:nvCxnSpPr>
          <p:spPr>
            <a:xfrm flipV="1">
              <a:off x="9821412" y="2905485"/>
              <a:ext cx="560841" cy="104655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/>
            <p:cNvCxnSpPr>
              <a:stCxn id="182" idx="6"/>
              <a:endCxn id="255" idx="1"/>
            </p:cNvCxnSpPr>
            <p:nvPr/>
          </p:nvCxnSpPr>
          <p:spPr>
            <a:xfrm flipV="1">
              <a:off x="9821412" y="3226497"/>
              <a:ext cx="560841" cy="72553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/>
            <p:cNvCxnSpPr>
              <a:stCxn id="182" idx="6"/>
              <a:endCxn id="256" idx="1"/>
            </p:cNvCxnSpPr>
            <p:nvPr/>
          </p:nvCxnSpPr>
          <p:spPr>
            <a:xfrm flipV="1">
              <a:off x="9821412" y="3547509"/>
              <a:ext cx="560841" cy="4045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/>
            <p:cNvCxnSpPr>
              <a:stCxn id="182" idx="6"/>
              <a:endCxn id="257" idx="1"/>
            </p:cNvCxnSpPr>
            <p:nvPr/>
          </p:nvCxnSpPr>
          <p:spPr>
            <a:xfrm flipV="1">
              <a:off x="9821412" y="3868521"/>
              <a:ext cx="560841" cy="835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/>
            <p:cNvCxnSpPr>
              <a:stCxn id="182" idx="6"/>
              <a:endCxn id="258" idx="1"/>
            </p:cNvCxnSpPr>
            <p:nvPr/>
          </p:nvCxnSpPr>
          <p:spPr>
            <a:xfrm>
              <a:off x="9821412" y="3952036"/>
              <a:ext cx="560841" cy="23749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182" idx="6"/>
              <a:endCxn id="259" idx="1"/>
            </p:cNvCxnSpPr>
            <p:nvPr/>
          </p:nvCxnSpPr>
          <p:spPr>
            <a:xfrm>
              <a:off x="9821412" y="3952036"/>
              <a:ext cx="560841" cy="5585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/>
            <p:cNvCxnSpPr>
              <a:stCxn id="182" idx="6"/>
              <a:endCxn id="260" idx="1"/>
            </p:cNvCxnSpPr>
            <p:nvPr/>
          </p:nvCxnSpPr>
          <p:spPr>
            <a:xfrm>
              <a:off x="9821412" y="3952036"/>
              <a:ext cx="560841" cy="87952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>
              <a:stCxn id="182" idx="6"/>
              <a:endCxn id="261" idx="1"/>
            </p:cNvCxnSpPr>
            <p:nvPr/>
          </p:nvCxnSpPr>
          <p:spPr>
            <a:xfrm>
              <a:off x="9821412" y="3952036"/>
              <a:ext cx="560841" cy="12005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1078345" y="2304200"/>
                  <a:ext cx="330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45" y="2304200"/>
                  <a:ext cx="33074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10328669" y="2282697"/>
                  <a:ext cx="330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669" y="2282697"/>
                  <a:ext cx="3307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91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9338" y="1330752"/>
            <a:ext cx="101664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Attend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Graph Attention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网络强化重要类别的信息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Ruili</a:t>
            </a:r>
            <a:r>
              <a:rPr lang="en-US" altLang="zh-CN" dirty="0" smtClean="0"/>
              <a:t> Feng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Watch, Think, and Attend</a:t>
            </a:r>
            <a:r>
              <a:rPr lang="en-US" altLang="zh-CN" sz="3600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374" y="6356350"/>
            <a:ext cx="4980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[5]: J. Gao, T. Zhang, C. Xu.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Think and Attend: End-to-End Video Classification via Dynamic Knowledge Evolution Modeling.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MM2018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8" name="组合 297"/>
          <p:cNvGrpSpPr/>
          <p:nvPr/>
        </p:nvGrpSpPr>
        <p:grpSpPr>
          <a:xfrm>
            <a:off x="1278676" y="2274240"/>
            <a:ext cx="9634648" cy="3304159"/>
            <a:chOff x="1078345" y="2282697"/>
            <a:chExt cx="9634648" cy="33041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文本框 101"/>
                <p:cNvSpPr txBox="1"/>
                <p:nvPr/>
              </p:nvSpPr>
              <p:spPr>
                <a:xfrm>
                  <a:off x="7240219" y="3834902"/>
                  <a:ext cx="3142034" cy="1751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altLang="zh-CN" dirty="0" smtClean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2" name="文本框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219" y="3834902"/>
                  <a:ext cx="3142034" cy="17519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1145690" y="2749375"/>
              <a:ext cx="330740" cy="2568096"/>
              <a:chOff x="2918298" y="2752928"/>
              <a:chExt cx="330740" cy="256809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918298" y="2752928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918298" y="3073940"/>
                <a:ext cx="330740" cy="3210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918298" y="3394952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918298" y="3715964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918298" y="4036976"/>
                <a:ext cx="330740" cy="3210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18298" y="4357988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918298" y="4679000"/>
                <a:ext cx="330740" cy="3210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918298" y="5000012"/>
                <a:ext cx="330740" cy="32101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</p:grpSp>
        <p:cxnSp>
          <p:nvCxnSpPr>
            <p:cNvPr id="21" name="直接箭头连接符 20"/>
            <p:cNvCxnSpPr>
              <a:stCxn id="11" idx="3"/>
              <a:endCxn id="34" idx="4"/>
            </p:cNvCxnSpPr>
            <p:nvPr/>
          </p:nvCxnSpPr>
          <p:spPr>
            <a:xfrm flipV="1">
              <a:off x="1476430" y="3283837"/>
              <a:ext cx="1110575" cy="58908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3" idx="3"/>
              <a:endCxn id="34" idx="1"/>
            </p:cNvCxnSpPr>
            <p:nvPr/>
          </p:nvCxnSpPr>
          <p:spPr>
            <a:xfrm flipV="1">
              <a:off x="1476430" y="2790985"/>
              <a:ext cx="904220" cy="118896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3"/>
              <a:endCxn id="34" idx="3"/>
            </p:cNvCxnSpPr>
            <p:nvPr/>
          </p:nvCxnSpPr>
          <p:spPr>
            <a:xfrm flipV="1">
              <a:off x="1476430" y="3199277"/>
              <a:ext cx="904220" cy="35262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椭圆 33"/>
                <p:cNvSpPr/>
                <p:nvPr/>
              </p:nvSpPr>
              <p:spPr>
                <a:xfrm>
                  <a:off x="2295175" y="2706425"/>
                  <a:ext cx="583660" cy="5774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椭圆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75" y="2706425"/>
                  <a:ext cx="583660" cy="57741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箭头连接符 42"/>
            <p:cNvCxnSpPr>
              <a:stCxn id="34" idx="6"/>
            </p:cNvCxnSpPr>
            <p:nvPr/>
          </p:nvCxnSpPr>
          <p:spPr>
            <a:xfrm>
              <a:off x="2878835" y="2995131"/>
              <a:ext cx="1614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/>
                <p:nvPr/>
              </p:nvSpPr>
              <p:spPr>
                <a:xfrm>
                  <a:off x="3199395" y="2649959"/>
                  <a:ext cx="778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" name="文本框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95" y="2649959"/>
                  <a:ext cx="77821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/>
            <p:cNvSpPr txBox="1"/>
            <p:nvPr/>
          </p:nvSpPr>
          <p:spPr>
            <a:xfrm>
              <a:off x="3199395" y="2935654"/>
              <a:ext cx="1022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椭圆 59"/>
                <p:cNvSpPr/>
                <p:nvPr/>
              </p:nvSpPr>
              <p:spPr>
                <a:xfrm>
                  <a:off x="2295175" y="3773388"/>
                  <a:ext cx="583660" cy="5774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0" name="椭圆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75" y="3773388"/>
                  <a:ext cx="583660" cy="5774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接箭头连接符 60"/>
            <p:cNvCxnSpPr>
              <a:stCxn id="60" idx="6"/>
            </p:cNvCxnSpPr>
            <p:nvPr/>
          </p:nvCxnSpPr>
          <p:spPr>
            <a:xfrm>
              <a:off x="2878835" y="4062094"/>
              <a:ext cx="1614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199395" y="3716922"/>
                  <a:ext cx="778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95" y="3716922"/>
                  <a:ext cx="7782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文本框 62"/>
            <p:cNvSpPr txBox="1"/>
            <p:nvPr/>
          </p:nvSpPr>
          <p:spPr>
            <a:xfrm>
              <a:off x="3199395" y="4002617"/>
              <a:ext cx="1022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椭圆 67"/>
                <p:cNvSpPr/>
                <p:nvPr/>
              </p:nvSpPr>
              <p:spPr>
                <a:xfrm>
                  <a:off x="2295175" y="4873365"/>
                  <a:ext cx="583660" cy="57741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8" name="椭圆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175" y="4873365"/>
                  <a:ext cx="583660" cy="57741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/>
            <p:cNvCxnSpPr>
              <a:stCxn id="68" idx="6"/>
            </p:cNvCxnSpPr>
            <p:nvPr/>
          </p:nvCxnSpPr>
          <p:spPr>
            <a:xfrm>
              <a:off x="2878835" y="5162071"/>
              <a:ext cx="1614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3199395" y="4816899"/>
                  <a:ext cx="7782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395" y="4816899"/>
                  <a:ext cx="7782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本框 70"/>
            <p:cNvSpPr txBox="1"/>
            <p:nvPr/>
          </p:nvSpPr>
          <p:spPr>
            <a:xfrm>
              <a:off x="3199395" y="5102594"/>
              <a:ext cx="1022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箭头连接符 72"/>
            <p:cNvCxnSpPr>
              <a:stCxn id="9" idx="3"/>
              <a:endCxn id="60" idx="1"/>
            </p:cNvCxnSpPr>
            <p:nvPr/>
          </p:nvCxnSpPr>
          <p:spPr>
            <a:xfrm>
              <a:off x="1476430" y="3230893"/>
              <a:ext cx="904220" cy="627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2" idx="3"/>
              <a:endCxn id="60" idx="2"/>
            </p:cNvCxnSpPr>
            <p:nvPr/>
          </p:nvCxnSpPr>
          <p:spPr>
            <a:xfrm flipV="1">
              <a:off x="1476430" y="4062094"/>
              <a:ext cx="818745" cy="13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19" idx="3"/>
              <a:endCxn id="60" idx="4"/>
            </p:cNvCxnSpPr>
            <p:nvPr/>
          </p:nvCxnSpPr>
          <p:spPr>
            <a:xfrm flipV="1">
              <a:off x="1476430" y="4350800"/>
              <a:ext cx="1110575" cy="48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13" idx="3"/>
              <a:endCxn id="68" idx="1"/>
            </p:cNvCxnSpPr>
            <p:nvPr/>
          </p:nvCxnSpPr>
          <p:spPr>
            <a:xfrm>
              <a:off x="1476430" y="4514941"/>
              <a:ext cx="904220" cy="44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20" idx="3"/>
              <a:endCxn id="68" idx="3"/>
            </p:cNvCxnSpPr>
            <p:nvPr/>
          </p:nvCxnSpPr>
          <p:spPr>
            <a:xfrm>
              <a:off x="1476430" y="5156965"/>
              <a:ext cx="904220" cy="20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4608387" y="2782285"/>
              <a:ext cx="171485" cy="451881"/>
              <a:chOff x="6439710" y="2553779"/>
              <a:chExt cx="171485" cy="451881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6439710" y="2553779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439710" y="2706528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439710" y="2859277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4608387" y="3867385"/>
              <a:ext cx="171485" cy="451881"/>
              <a:chOff x="6439710" y="2553779"/>
              <a:chExt cx="171485" cy="451881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6439710" y="2553779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439710" y="2706528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6439710" y="2859277"/>
                <a:ext cx="171485" cy="14638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>
                  <a:off x="4748167" y="2829945"/>
                  <a:ext cx="188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167" y="2829945"/>
                  <a:ext cx="18806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6774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4768772" y="3896908"/>
                  <a:ext cx="188068" cy="3711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772" y="3896908"/>
                  <a:ext cx="188068" cy="371127"/>
                </a:xfrm>
                <a:prstGeom prst="rect">
                  <a:avLst/>
                </a:prstGeom>
                <a:blipFill>
                  <a:blip r:embed="rId11"/>
                  <a:stretch>
                    <a:fillRect r="-10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/>
                <p:cNvSpPr txBox="1"/>
                <p:nvPr/>
              </p:nvSpPr>
              <p:spPr>
                <a:xfrm>
                  <a:off x="4768772" y="4986945"/>
                  <a:ext cx="188068" cy="3728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1" name="文本框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772" y="4986945"/>
                  <a:ext cx="188068" cy="372859"/>
                </a:xfrm>
                <a:prstGeom prst="rect">
                  <a:avLst/>
                </a:prstGeom>
                <a:blipFill>
                  <a:blip r:embed="rId12"/>
                  <a:stretch>
                    <a:fillRect r="-10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5" name="组合 164"/>
            <p:cNvGrpSpPr/>
            <p:nvPr/>
          </p:nvGrpSpPr>
          <p:grpSpPr>
            <a:xfrm>
              <a:off x="5504097" y="2311188"/>
              <a:ext cx="2649303" cy="3252108"/>
              <a:chOff x="6750913" y="2277584"/>
              <a:chExt cx="2649303" cy="325210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8382924" y="2896488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8247351" y="4834789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zh-CN" altLang="en-US" dirty="0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6750913" y="3556956"/>
                <a:ext cx="261516" cy="252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zh-CN" altLang="en-US" dirty="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6860029" y="4025308"/>
                <a:ext cx="261516" cy="252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7</a:t>
                </a:r>
                <a:endParaRPr lang="zh-CN" altLang="en-US" dirty="0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7887428" y="3706349"/>
                <a:ext cx="261516" cy="2527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9007942" y="2277584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9138700" y="3101588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zh-CN" altLang="en-US" dirty="0"/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8862870" y="5276937"/>
                <a:ext cx="261516" cy="252755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zh-CN" altLang="en-US" dirty="0"/>
              </a:p>
            </p:txBody>
          </p:sp>
          <p:cxnSp>
            <p:nvCxnSpPr>
              <p:cNvPr id="112" name="直接连接符 111"/>
              <p:cNvCxnSpPr>
                <a:stCxn id="104" idx="5"/>
                <a:endCxn id="110" idx="1"/>
              </p:cNvCxnSpPr>
              <p:nvPr/>
            </p:nvCxnSpPr>
            <p:spPr>
              <a:xfrm>
                <a:off x="8470569" y="5050529"/>
                <a:ext cx="430599" cy="2634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>
                <a:stCxn id="107" idx="4"/>
                <a:endCxn id="104" idx="1"/>
              </p:cNvCxnSpPr>
              <p:nvPr/>
            </p:nvCxnSpPr>
            <p:spPr>
              <a:xfrm>
                <a:off x="8018186" y="3959104"/>
                <a:ext cx="267463" cy="91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106" idx="6"/>
                <a:endCxn id="107" idx="2"/>
              </p:cNvCxnSpPr>
              <p:nvPr/>
            </p:nvCxnSpPr>
            <p:spPr>
              <a:xfrm flipV="1">
                <a:off x="7121545" y="3832727"/>
                <a:ext cx="765883" cy="3189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stCxn id="105" idx="6"/>
                <a:endCxn id="107" idx="1"/>
              </p:cNvCxnSpPr>
              <p:nvPr/>
            </p:nvCxnSpPr>
            <p:spPr>
              <a:xfrm>
                <a:off x="7012429" y="3683334"/>
                <a:ext cx="913297" cy="60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>
                <a:stCxn id="107" idx="6"/>
                <a:endCxn id="103" idx="2"/>
              </p:cNvCxnSpPr>
              <p:nvPr/>
            </p:nvCxnSpPr>
            <p:spPr>
              <a:xfrm flipV="1">
                <a:off x="8148944" y="3022866"/>
                <a:ext cx="233980" cy="8098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>
                <a:stCxn id="103" idx="5"/>
                <a:endCxn id="109" idx="1"/>
              </p:cNvCxnSpPr>
              <p:nvPr/>
            </p:nvCxnSpPr>
            <p:spPr>
              <a:xfrm>
                <a:off x="8606142" y="3112228"/>
                <a:ext cx="570856" cy="263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>
                <a:stCxn id="103" idx="7"/>
                <a:endCxn id="108" idx="2"/>
              </p:cNvCxnSpPr>
              <p:nvPr/>
            </p:nvCxnSpPr>
            <p:spPr>
              <a:xfrm flipV="1">
                <a:off x="8606142" y="2403962"/>
                <a:ext cx="401800" cy="5295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直接箭头连接符 140"/>
            <p:cNvCxnSpPr>
              <a:stCxn id="3" idx="3"/>
              <a:endCxn id="60" idx="0"/>
            </p:cNvCxnSpPr>
            <p:nvPr/>
          </p:nvCxnSpPr>
          <p:spPr>
            <a:xfrm>
              <a:off x="1476430" y="2909881"/>
              <a:ext cx="1110575" cy="863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" idx="3"/>
              <a:endCxn id="60" idx="3"/>
            </p:cNvCxnSpPr>
            <p:nvPr/>
          </p:nvCxnSpPr>
          <p:spPr>
            <a:xfrm flipV="1">
              <a:off x="1476430" y="4266240"/>
              <a:ext cx="904220" cy="24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9" idx="3"/>
              <a:endCxn id="34" idx="2"/>
            </p:cNvCxnSpPr>
            <p:nvPr/>
          </p:nvCxnSpPr>
          <p:spPr>
            <a:xfrm flipV="1">
              <a:off x="1476430" y="2995131"/>
              <a:ext cx="818745" cy="235762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9" idx="3"/>
              <a:endCxn id="68" idx="0"/>
            </p:cNvCxnSpPr>
            <p:nvPr/>
          </p:nvCxnSpPr>
          <p:spPr>
            <a:xfrm>
              <a:off x="1476430" y="3230893"/>
              <a:ext cx="1110575" cy="1642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4607773" y="3245629"/>
              <a:ext cx="171485" cy="1463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4607772" y="4315904"/>
              <a:ext cx="171485" cy="14638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4605184" y="4992000"/>
              <a:ext cx="171485" cy="451881"/>
              <a:chOff x="6439710" y="2553779"/>
              <a:chExt cx="171485" cy="451881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6439710" y="2553779"/>
                <a:ext cx="171485" cy="1463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6439710" y="2706528"/>
                <a:ext cx="171485" cy="1463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6439710" y="2859277"/>
                <a:ext cx="171485" cy="14638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171" name="直接箭头连接符 170"/>
            <p:cNvCxnSpPr>
              <a:endCxn id="107" idx="2"/>
            </p:cNvCxnSpPr>
            <p:nvPr/>
          </p:nvCxnSpPr>
          <p:spPr>
            <a:xfrm flipV="1">
              <a:off x="5124303" y="3866331"/>
              <a:ext cx="1516309" cy="261680"/>
            </a:xfrm>
            <a:prstGeom prst="straightConnector1">
              <a:avLst/>
            </a:prstGeom>
            <a:ln w="254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/>
            <p:cNvCxnSpPr>
              <a:endCxn id="104" idx="2"/>
            </p:cNvCxnSpPr>
            <p:nvPr/>
          </p:nvCxnSpPr>
          <p:spPr>
            <a:xfrm flipV="1">
              <a:off x="5168246" y="4994771"/>
              <a:ext cx="1832289" cy="247850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>
              <a:endCxn id="103" idx="2"/>
            </p:cNvCxnSpPr>
            <p:nvPr/>
          </p:nvCxnSpPr>
          <p:spPr>
            <a:xfrm>
              <a:off x="5124303" y="3008496"/>
              <a:ext cx="2011805" cy="47974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右箭头 178"/>
                <p:cNvSpPr/>
                <p:nvPr/>
              </p:nvSpPr>
              <p:spPr>
                <a:xfrm>
                  <a:off x="7585046" y="3670466"/>
                  <a:ext cx="1522385" cy="575608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Sum by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e>
                          </m:acc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p>
                      </m:sSup>
                    </m:oMath>
                  </a14:m>
                  <a:endParaRPr lang="zh-CN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9" name="右箭头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046" y="3670466"/>
                  <a:ext cx="1522385" cy="575608"/>
                </a:xfrm>
                <a:prstGeom prst="rightArrow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/>
                <p:cNvSpPr txBox="1"/>
                <p:nvPr/>
              </p:nvSpPr>
              <p:spPr>
                <a:xfrm>
                  <a:off x="6787445" y="3905105"/>
                  <a:ext cx="604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445" y="3905105"/>
                  <a:ext cx="60403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椭圆 181"/>
            <p:cNvSpPr/>
            <p:nvPr/>
          </p:nvSpPr>
          <p:spPr>
            <a:xfrm>
              <a:off x="9210911" y="3664232"/>
              <a:ext cx="610501" cy="575608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9151361" y="3806717"/>
              <a:ext cx="7324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classifier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3" name="组合 252"/>
            <p:cNvGrpSpPr/>
            <p:nvPr/>
          </p:nvGrpSpPr>
          <p:grpSpPr>
            <a:xfrm>
              <a:off x="10382253" y="2744979"/>
              <a:ext cx="330740" cy="2568096"/>
              <a:chOff x="2918298" y="2752928"/>
              <a:chExt cx="330740" cy="256809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4" name="矩形 253"/>
                  <p:cNvSpPr/>
                  <p:nvPr/>
                </p:nvSpPr>
                <p:spPr>
                  <a:xfrm>
                    <a:off x="2918298" y="2752928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4" name="矩形 2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2752928"/>
                    <a:ext cx="330740" cy="32101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857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矩形 254"/>
                  <p:cNvSpPr/>
                  <p:nvPr/>
                </p:nvSpPr>
                <p:spPr>
                  <a:xfrm>
                    <a:off x="2918298" y="3073940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5" name="矩形 2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3073940"/>
                    <a:ext cx="330740" cy="32101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643" b="-129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6" name="矩形 255"/>
                  <p:cNvSpPr/>
                  <p:nvPr/>
                </p:nvSpPr>
                <p:spPr>
                  <a:xfrm>
                    <a:off x="2918298" y="3394952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6" name="矩形 2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3394952"/>
                    <a:ext cx="330740" cy="32101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9643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矩形 256"/>
                  <p:cNvSpPr/>
                  <p:nvPr/>
                </p:nvSpPr>
                <p:spPr>
                  <a:xfrm>
                    <a:off x="2918298" y="3715964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7" name="矩形 2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3715964"/>
                    <a:ext cx="330740" cy="32101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9643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8" name="矩形 257"/>
                  <p:cNvSpPr/>
                  <p:nvPr/>
                </p:nvSpPr>
                <p:spPr>
                  <a:xfrm>
                    <a:off x="2918298" y="4036976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8" name="矩形 2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4036976"/>
                    <a:ext cx="330740" cy="32101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643" b="-148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9" name="矩形 258"/>
                  <p:cNvSpPr/>
                  <p:nvPr/>
                </p:nvSpPr>
                <p:spPr>
                  <a:xfrm>
                    <a:off x="2918298" y="4357988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9" name="矩形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4357988"/>
                    <a:ext cx="330740" cy="32101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9643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0" name="矩形 259"/>
                  <p:cNvSpPr/>
                  <p:nvPr/>
                </p:nvSpPr>
                <p:spPr>
                  <a:xfrm>
                    <a:off x="2918298" y="4679000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60" name="矩形 2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4679000"/>
                    <a:ext cx="330740" cy="32101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9643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1" name="矩形 260"/>
                  <p:cNvSpPr/>
                  <p:nvPr/>
                </p:nvSpPr>
                <p:spPr>
                  <a:xfrm>
                    <a:off x="2918298" y="5000012"/>
                    <a:ext cx="330740" cy="32101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61" name="矩形 2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298" y="5000012"/>
                    <a:ext cx="330740" cy="32101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643" b="-129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3" name="直接箭头连接符 262"/>
            <p:cNvCxnSpPr>
              <a:stCxn id="182" idx="6"/>
              <a:endCxn id="254" idx="1"/>
            </p:cNvCxnSpPr>
            <p:nvPr/>
          </p:nvCxnSpPr>
          <p:spPr>
            <a:xfrm flipV="1">
              <a:off x="9821412" y="2905485"/>
              <a:ext cx="560841" cy="104655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/>
            <p:cNvCxnSpPr>
              <a:stCxn id="182" idx="6"/>
              <a:endCxn id="255" idx="1"/>
            </p:cNvCxnSpPr>
            <p:nvPr/>
          </p:nvCxnSpPr>
          <p:spPr>
            <a:xfrm flipV="1">
              <a:off x="9821412" y="3226497"/>
              <a:ext cx="560841" cy="72553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/>
            <p:cNvCxnSpPr>
              <a:stCxn id="182" idx="6"/>
              <a:endCxn id="256" idx="1"/>
            </p:cNvCxnSpPr>
            <p:nvPr/>
          </p:nvCxnSpPr>
          <p:spPr>
            <a:xfrm flipV="1">
              <a:off x="9821412" y="3547509"/>
              <a:ext cx="560841" cy="4045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/>
            <p:cNvCxnSpPr>
              <a:stCxn id="182" idx="6"/>
              <a:endCxn id="257" idx="1"/>
            </p:cNvCxnSpPr>
            <p:nvPr/>
          </p:nvCxnSpPr>
          <p:spPr>
            <a:xfrm flipV="1">
              <a:off x="9821412" y="3868521"/>
              <a:ext cx="560841" cy="835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/>
            <p:cNvCxnSpPr>
              <a:stCxn id="182" idx="6"/>
              <a:endCxn id="258" idx="1"/>
            </p:cNvCxnSpPr>
            <p:nvPr/>
          </p:nvCxnSpPr>
          <p:spPr>
            <a:xfrm>
              <a:off x="9821412" y="3952036"/>
              <a:ext cx="560841" cy="23749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箭头连接符 286"/>
            <p:cNvCxnSpPr>
              <a:stCxn id="182" idx="6"/>
              <a:endCxn id="259" idx="1"/>
            </p:cNvCxnSpPr>
            <p:nvPr/>
          </p:nvCxnSpPr>
          <p:spPr>
            <a:xfrm>
              <a:off x="9821412" y="3952036"/>
              <a:ext cx="560841" cy="55850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箭头连接符 287"/>
            <p:cNvCxnSpPr>
              <a:stCxn id="182" idx="6"/>
              <a:endCxn id="260" idx="1"/>
            </p:cNvCxnSpPr>
            <p:nvPr/>
          </p:nvCxnSpPr>
          <p:spPr>
            <a:xfrm>
              <a:off x="9821412" y="3952036"/>
              <a:ext cx="560841" cy="87952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>
              <a:stCxn id="182" idx="6"/>
              <a:endCxn id="261" idx="1"/>
            </p:cNvCxnSpPr>
            <p:nvPr/>
          </p:nvCxnSpPr>
          <p:spPr>
            <a:xfrm>
              <a:off x="9821412" y="3952036"/>
              <a:ext cx="560841" cy="120053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文本框 295"/>
                <p:cNvSpPr txBox="1"/>
                <p:nvPr/>
              </p:nvSpPr>
              <p:spPr>
                <a:xfrm>
                  <a:off x="1078345" y="2304200"/>
                  <a:ext cx="330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6" name="文本框 2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45" y="2304200"/>
                  <a:ext cx="330740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文本框 296"/>
                <p:cNvSpPr txBox="1"/>
                <p:nvPr/>
              </p:nvSpPr>
              <p:spPr>
                <a:xfrm>
                  <a:off x="10328669" y="2282697"/>
                  <a:ext cx="330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7" name="文本框 2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669" y="2282697"/>
                  <a:ext cx="3307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47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24737" y="4713768"/>
            <a:ext cx="507077" cy="498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156295" y="3699249"/>
            <a:ext cx="507077" cy="51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547668" y="4937970"/>
            <a:ext cx="473825" cy="482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" idx="7"/>
          </p:cNvCxnSpPr>
          <p:nvPr/>
        </p:nvCxnSpPr>
        <p:spPr>
          <a:xfrm flipV="1">
            <a:off x="2657554" y="4166617"/>
            <a:ext cx="615797" cy="62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443760" y="4212314"/>
            <a:ext cx="305432" cy="81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536031" y="4963150"/>
            <a:ext cx="1027925" cy="28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2119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Graph: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𝑖𝑛𝑑𝑒𝑥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𝑣𝑒𝑟𝑡𝑒𝑥𝑒𝑠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𝑖𝑚𝑝𝑙𝑖𝑒𝑠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𝑣𝑒𝑟𝑡𝑒𝑥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altLang="zh-CN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Question: Given a set of vertex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itself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Why not use a d-dimensional CNN and view it as a d-dimensional pattern to process it?</a:t>
                </a:r>
              </a:p>
              <a:p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Answer: Considering the metric induced by the weight, a graph cannot be embedded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see the following example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2119363"/>
              </a:xfrm>
              <a:prstGeom prst="rect">
                <a:avLst/>
              </a:prstGeom>
              <a:blipFill>
                <a:blip r:embed="rId3"/>
                <a:stretch>
                  <a:fillRect l="-480" t="-287" r="-300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273351" y="4431747"/>
                <a:ext cx="1161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51" y="4431747"/>
                <a:ext cx="116101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619891" y="5177869"/>
                <a:ext cx="934532" cy="409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91" y="5177869"/>
                <a:ext cx="934532" cy="409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0072" y="4296228"/>
                <a:ext cx="1123279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72" y="4296228"/>
                <a:ext cx="1123279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4434364" y="4431747"/>
            <a:ext cx="101770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5890804" y="4857701"/>
            <a:ext cx="507077" cy="498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6822362" y="3843182"/>
            <a:ext cx="507077" cy="513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213735" y="5081903"/>
            <a:ext cx="473825" cy="482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33" idx="7"/>
          </p:cNvCxnSpPr>
          <p:nvPr/>
        </p:nvCxnSpPr>
        <p:spPr>
          <a:xfrm flipV="1">
            <a:off x="6323621" y="4310550"/>
            <a:ext cx="615797" cy="62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109827" y="4356247"/>
            <a:ext cx="305432" cy="81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202098" y="5107083"/>
            <a:ext cx="1027925" cy="289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6939418" y="4575680"/>
                <a:ext cx="1161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18" y="4575680"/>
                <a:ext cx="1161013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285958" y="5321802"/>
                <a:ext cx="9345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958" y="5321802"/>
                <a:ext cx="93453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816139" y="4440161"/>
                <a:ext cx="112327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139" y="4440161"/>
                <a:ext cx="112327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4080262" y="4076158"/>
                <a:ext cx="1582498" cy="39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Build metric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262" y="4076158"/>
                <a:ext cx="1582498" cy="396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000538" y="4212314"/>
                <a:ext cx="18118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=3&lt;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2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Violate the triangle inequality! Can’t be part of Euclid Space.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38" y="4212314"/>
                <a:ext cx="1811867" cy="830997"/>
              </a:xfrm>
              <a:prstGeom prst="rect">
                <a:avLst/>
              </a:prstGeom>
              <a:blipFill>
                <a:blip r:embed="rId11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>
          <a:xfrm>
            <a:off x="3835388" y="5597141"/>
            <a:ext cx="298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main difficulty of feature extraction comes from the complex metric structure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GCN?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0736" y="3322622"/>
            <a:ext cx="1186004" cy="4888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2326740" y="2867684"/>
            <a:ext cx="380246" cy="13987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14257" y="2615743"/>
            <a:ext cx="2317687" cy="5183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 emerging field of signal processing on graphs(signal processing magazine2013)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7236" y="2011973"/>
            <a:ext cx="1321806" cy="325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Spectral network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NIPS2014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97236" y="2704721"/>
            <a:ext cx="1321806" cy="325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Chebnet</a:t>
            </a:r>
          </a:p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(NIPS2016)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7953" y="2704721"/>
            <a:ext cx="1321806" cy="32592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1stChebnet</a:t>
            </a:r>
          </a:p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(ICLR2017)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>
            <a:stCxn id="7" idx="3"/>
            <a:endCxn id="14" idx="1"/>
          </p:cNvCxnSpPr>
          <p:nvPr/>
        </p:nvCxnSpPr>
        <p:spPr>
          <a:xfrm flipV="1">
            <a:off x="5031944" y="2867684"/>
            <a:ext cx="765292" cy="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82011" y="2652239"/>
            <a:ext cx="733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K</a:t>
            </a:r>
            <a:r>
              <a:rPr lang="zh-CN" altLang="en-US" sz="1100" dirty="0" smtClean="0"/>
              <a:t>次多项式滤波</a:t>
            </a:r>
            <a:endParaRPr lang="zh-CN" altLang="en-US" sz="1100" dirty="0"/>
          </a:p>
        </p:txBody>
      </p:sp>
      <p:cxnSp>
        <p:nvCxnSpPr>
          <p:cNvPr id="24" name="直接箭头连接符 23"/>
          <p:cNvCxnSpPr>
            <a:stCxn id="7" idx="0"/>
            <a:endCxn id="8" idx="1"/>
          </p:cNvCxnSpPr>
          <p:nvPr/>
        </p:nvCxnSpPr>
        <p:spPr>
          <a:xfrm flipV="1">
            <a:off x="3873101" y="2174936"/>
            <a:ext cx="1924135" cy="440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0657194">
            <a:off x="4599160" y="2193672"/>
            <a:ext cx="669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图卷积</a:t>
            </a:r>
            <a:endParaRPr lang="zh-CN" altLang="en-US" sz="1100" dirty="0"/>
          </a:p>
        </p:txBody>
      </p:sp>
      <p:cxnSp>
        <p:nvCxnSpPr>
          <p:cNvPr id="28" name="直接箭头连接符 27"/>
          <p:cNvCxnSpPr>
            <a:stCxn id="8" idx="2"/>
            <a:endCxn id="14" idx="0"/>
          </p:cNvCxnSpPr>
          <p:nvPr/>
        </p:nvCxnSpPr>
        <p:spPr>
          <a:xfrm>
            <a:off x="6458139" y="2337898"/>
            <a:ext cx="0" cy="36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292024" y="2403301"/>
            <a:ext cx="3035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缩小卷积核响应范围；规避</a:t>
            </a:r>
            <a:r>
              <a:rPr lang="en-US" altLang="zh-CN" sz="900" dirty="0" smtClean="0"/>
              <a:t>Laplace</a:t>
            </a:r>
            <a:r>
              <a:rPr lang="zh-CN" altLang="en-US" sz="900" dirty="0" smtClean="0"/>
              <a:t>矩阵分解</a:t>
            </a:r>
            <a:endParaRPr lang="zh-CN" altLang="en-US" sz="900" dirty="0"/>
          </a:p>
        </p:txBody>
      </p:sp>
      <p:cxnSp>
        <p:nvCxnSpPr>
          <p:cNvPr id="32" name="直接箭头连接符 31"/>
          <p:cNvCxnSpPr>
            <a:stCxn id="14" idx="3"/>
            <a:endCxn id="15" idx="1"/>
          </p:cNvCxnSpPr>
          <p:nvPr/>
        </p:nvCxnSpPr>
        <p:spPr>
          <a:xfrm>
            <a:off x="7119042" y="2867684"/>
            <a:ext cx="1208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34318" y="2659456"/>
            <a:ext cx="1238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邻域展开；</a:t>
            </a:r>
            <a:endParaRPr lang="en-US" altLang="zh-CN" sz="1100" dirty="0" smtClean="0"/>
          </a:p>
          <a:p>
            <a:r>
              <a:rPr lang="zh-CN" altLang="en-US" sz="1100" dirty="0" smtClean="0"/>
              <a:t>重规范邻接矩阵</a:t>
            </a:r>
            <a:endParaRPr lang="zh-CN" altLang="en-US" sz="1100" dirty="0"/>
          </a:p>
        </p:txBody>
      </p:sp>
      <p:sp>
        <p:nvSpPr>
          <p:cNvPr id="41" name="圆角矩形 40"/>
          <p:cNvSpPr/>
          <p:nvPr/>
        </p:nvSpPr>
        <p:spPr>
          <a:xfrm>
            <a:off x="2607399" y="1883121"/>
            <a:ext cx="7176682" cy="1454803"/>
          </a:xfrm>
          <a:prstGeom prst="roundRect">
            <a:avLst/>
          </a:prstGeom>
          <a:noFill/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822282" y="1990734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Spectral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706986" y="4026528"/>
            <a:ext cx="2317687" cy="4798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neural network model(2009IEEETransactions on neural networks)</a:t>
            </a:r>
          </a:p>
        </p:txBody>
      </p:sp>
      <p:cxnSp>
        <p:nvCxnSpPr>
          <p:cNvPr id="46" name="直接连接符 45"/>
          <p:cNvCxnSpPr>
            <a:stCxn id="43" idx="3"/>
            <a:endCxn id="48" idx="1"/>
          </p:cNvCxnSpPr>
          <p:nvPr/>
        </p:nvCxnSpPr>
        <p:spPr>
          <a:xfrm flipV="1">
            <a:off x="5024673" y="4266443"/>
            <a:ext cx="79066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左中括号 47"/>
          <p:cNvSpPr/>
          <p:nvPr/>
        </p:nvSpPr>
        <p:spPr>
          <a:xfrm>
            <a:off x="5815341" y="3731320"/>
            <a:ext cx="859039" cy="10702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050323" y="4051000"/>
            <a:ext cx="843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消除压缩映射限制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1140736" y="5618638"/>
            <a:ext cx="698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GCN</a:t>
            </a:r>
            <a:r>
              <a:rPr lang="zh-CN" altLang="en-US" dirty="0" smtClean="0"/>
              <a:t>的三个组成部分：</a:t>
            </a:r>
            <a:r>
              <a:rPr lang="zh-CN" altLang="en-US" dirty="0" smtClean="0">
                <a:solidFill>
                  <a:srgbClr val="FF0000"/>
                </a:solidFill>
              </a:rPr>
              <a:t>做卷积</a:t>
            </a:r>
            <a:r>
              <a:rPr lang="zh-CN" altLang="en-US" dirty="0" smtClean="0"/>
              <a:t>；做聚类；下采样。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764449" y="3553366"/>
            <a:ext cx="104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用同一函数反复迭代获取稳态</a:t>
            </a:r>
            <a:endParaRPr lang="zh-CN" altLang="en-US" sz="900" dirty="0"/>
          </a:p>
        </p:txBody>
      </p:sp>
      <p:sp>
        <p:nvSpPr>
          <p:cNvPr id="55" name="文本框 54"/>
          <p:cNvSpPr txBox="1"/>
          <p:nvPr/>
        </p:nvSpPr>
        <p:spPr>
          <a:xfrm>
            <a:off x="5764721" y="4616897"/>
            <a:ext cx="91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用不同函数汇聚多尺度信息</a:t>
            </a:r>
            <a:endParaRPr lang="zh-CN" altLang="en-US" sz="900" dirty="0"/>
          </a:p>
        </p:txBody>
      </p:sp>
      <p:sp>
        <p:nvSpPr>
          <p:cNvPr id="56" name="圆角矩形 55"/>
          <p:cNvSpPr/>
          <p:nvPr/>
        </p:nvSpPr>
        <p:spPr>
          <a:xfrm>
            <a:off x="2623940" y="3531899"/>
            <a:ext cx="7160141" cy="1566249"/>
          </a:xfrm>
          <a:prstGeom prst="roundRect">
            <a:avLst/>
          </a:prstGeom>
          <a:noFill/>
          <a:ln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823309" y="4616897"/>
            <a:ext cx="153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Spatial</a:t>
            </a:r>
            <a:r>
              <a:rPr lang="en-US" altLang="zh-CN" dirty="0" smtClean="0"/>
              <a:t> 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680985" y="3561884"/>
            <a:ext cx="1199481" cy="3996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Gated GNN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2016ICLR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679119" y="3561884"/>
            <a:ext cx="970640" cy="3996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SSE</a:t>
            </a:r>
          </a:p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(ICML2018)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接箭头连接符 60"/>
          <p:cNvCxnSpPr>
            <a:stCxn id="58" idx="3"/>
            <a:endCxn id="59" idx="1"/>
          </p:cNvCxnSpPr>
          <p:nvPr/>
        </p:nvCxnSpPr>
        <p:spPr>
          <a:xfrm>
            <a:off x="7880466" y="3761727"/>
            <a:ext cx="798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896618" y="3585601"/>
            <a:ext cx="8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随机更新；</a:t>
            </a:r>
            <a:endParaRPr lang="en-US" altLang="zh-CN" sz="900" dirty="0" smtClean="0"/>
          </a:p>
          <a:p>
            <a:r>
              <a:rPr lang="zh-CN" altLang="en-US" sz="900" dirty="0" smtClean="0"/>
              <a:t>异步并行化</a:t>
            </a:r>
            <a:endParaRPr lang="zh-CN" altLang="en-US" sz="900" dirty="0"/>
          </a:p>
        </p:txBody>
      </p:sp>
      <p:sp>
        <p:nvSpPr>
          <p:cNvPr id="65" name="矩形 64"/>
          <p:cNvSpPr/>
          <p:nvPr/>
        </p:nvSpPr>
        <p:spPr>
          <a:xfrm>
            <a:off x="7414967" y="4160554"/>
            <a:ext cx="1049117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MPNN</a:t>
            </a:r>
          </a:p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ICML(2017)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左中括号 66"/>
          <p:cNvSpPr/>
          <p:nvPr/>
        </p:nvSpPr>
        <p:spPr>
          <a:xfrm>
            <a:off x="6687763" y="4266443"/>
            <a:ext cx="727204" cy="68074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414966" y="4696587"/>
            <a:ext cx="1049117" cy="36933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GraphSage</a:t>
            </a:r>
          </a:p>
          <a:p>
            <a:pPr algn="ctr"/>
            <a:r>
              <a:rPr lang="en-US" altLang="zh-CN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NIPS(2017)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04338" y="4735786"/>
            <a:ext cx="8294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置换不变性</a:t>
            </a:r>
            <a:endParaRPr lang="zh-CN" altLang="en-US" sz="900" dirty="0"/>
          </a:p>
        </p:txBody>
      </p:sp>
      <p:sp>
        <p:nvSpPr>
          <p:cNvPr id="70" name="文本框 69"/>
          <p:cNvSpPr txBox="1"/>
          <p:nvPr/>
        </p:nvSpPr>
        <p:spPr>
          <a:xfrm>
            <a:off x="6658742" y="4092584"/>
            <a:ext cx="82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传递邻域及邻边信息</a:t>
            </a:r>
            <a:endParaRPr lang="zh-CN" altLang="en-US" sz="900" dirty="0"/>
          </a:p>
        </p:txBody>
      </p:sp>
      <p:sp>
        <p:nvSpPr>
          <p:cNvPr id="71" name="圆角矩形 70"/>
          <p:cNvSpPr/>
          <p:nvPr/>
        </p:nvSpPr>
        <p:spPr>
          <a:xfrm>
            <a:off x="6580360" y="4051000"/>
            <a:ext cx="1989588" cy="143540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6992719" y="5122460"/>
            <a:ext cx="12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GCN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3" idx="0"/>
            <a:endCxn id="14" idx="2"/>
          </p:cNvCxnSpPr>
          <p:nvPr/>
        </p:nvCxnSpPr>
        <p:spPr>
          <a:xfrm flipV="1">
            <a:off x="3865830" y="3030646"/>
            <a:ext cx="2592309" cy="99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 rot="20345918">
            <a:off x="4717637" y="3357410"/>
            <a:ext cx="714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简单特例</a:t>
            </a:r>
            <a:endParaRPr lang="zh-CN" altLang="en-US" sz="90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6508255" y="1201355"/>
            <a:ext cx="4869370" cy="375328"/>
            <a:chOff x="4232604" y="816212"/>
            <a:chExt cx="4869370" cy="375328"/>
          </a:xfrm>
        </p:grpSpPr>
        <p:sp>
          <p:nvSpPr>
            <p:cNvPr id="77" name="矩形 76"/>
            <p:cNvSpPr/>
            <p:nvPr/>
          </p:nvSpPr>
          <p:spPr>
            <a:xfrm>
              <a:off x="5697415" y="826477"/>
              <a:ext cx="334108" cy="1143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036956" y="826477"/>
              <a:ext cx="334108" cy="1143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5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5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6365378" y="826477"/>
              <a:ext cx="334108" cy="1143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6699672" y="826477"/>
              <a:ext cx="770893" cy="1143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7470564" y="829709"/>
              <a:ext cx="1356913" cy="111068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5579489" y="926748"/>
              <a:ext cx="2586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0</a:t>
              </a:r>
              <a:endParaRPr lang="zh-CN" altLang="en-US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5828225" y="926757"/>
              <a:ext cx="4812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5</a:t>
              </a:r>
              <a:r>
                <a:rPr lang="en-US" altLang="zh-CN" sz="1100" dirty="0" smtClean="0"/>
                <a:t>0</a:t>
              </a:r>
              <a:endParaRPr lang="zh-CN" altLang="en-US" dirty="0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156057" y="929930"/>
              <a:ext cx="4534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</a:t>
              </a:r>
              <a:r>
                <a:rPr lang="en-US" altLang="zh-CN" sz="1100" dirty="0" smtClean="0"/>
                <a:t>00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479795" y="920992"/>
              <a:ext cx="569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</a:t>
              </a:r>
              <a:r>
                <a:rPr lang="en-US" altLang="zh-CN" sz="1100" dirty="0" smtClean="0"/>
                <a:t>50</a:t>
              </a:r>
              <a:endParaRPr lang="zh-CN" altLang="en-US" dirty="0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190483" y="925811"/>
              <a:ext cx="569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250</a:t>
              </a:r>
              <a:endParaRPr lang="zh-CN" altLang="en-US" dirty="0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532948" y="919526"/>
              <a:ext cx="569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/>
                <a:t>500</a:t>
              </a:r>
              <a:endParaRPr lang="zh-CN" altLang="en-US" dirty="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232604" y="816212"/>
              <a:ext cx="14026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Citations/ per year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0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GCN</a:t>
            </a:r>
            <a:r>
              <a:rPr lang="zh-CN" alt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的发展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7854" y="365125"/>
            <a:ext cx="9815945" cy="806969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9790" y="1230283"/>
            <a:ext cx="9924010" cy="4946679"/>
          </a:xfrm>
          <a:noFill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的发展经过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1: Spectral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Graph Theory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convolution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16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Graph coarsening</a:t>
            </a:r>
            <a:endParaRPr lang="en-US" altLang="zh-CN" sz="2000" i="1" dirty="0" smtClean="0">
              <a:solidFill>
                <a:schemeClr val="tx1">
                  <a:lumMod val="95000"/>
                  <a:lumOff val="5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Spectral </a:t>
            </a:r>
            <a:r>
              <a:rPr lang="en-US" altLang="zh-CN" sz="20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ConvNets</a:t>
            </a:r>
            <a:endParaRPr lang="en-US" altLang="zh-CN" sz="2000" i="1" dirty="0" smtClean="0">
              <a:solidFill>
                <a:schemeClr val="accent3">
                  <a:lumMod val="60000"/>
                  <a:lumOff val="40000"/>
                </a:schemeClr>
              </a:solidFill>
              <a:latin typeface="Bell MT" panose="02020503060305020303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0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2: Spatial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3: GCN</a:t>
            </a:r>
            <a:r>
              <a:rPr lang="zh-CN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513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Graph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Vertices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Edges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Edge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𝑐𝑜𝑛𝑛𝑒𝑐𝑡𝑒𝑑</m:t>
                    </m:r>
                  </m:oMath>
                </a14:m>
                <a:endParaRPr lang="en-US" altLang="zh-CN" b="0" dirty="0" smtClean="0">
                  <a:latin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Degree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𝑑𝑖𝑎𝑔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𝒱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𝒱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Signal in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Laplacian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𝒱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𝒱</m:t>
                        </m:r>
                      </m:e>
                    </m:d>
                  </m:oMath>
                </a14:m>
                <a:endParaRPr lang="en-US" altLang="zh-CN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𝐿𝑓</m:t>
                      </m:r>
                    </m:oMath>
                  </m:oMathPara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𝒱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相当于图上的离散二阶导数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描述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了信号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相对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图上度量的光滑性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5134611"/>
              </a:xfrm>
              <a:prstGeom prst="rect">
                <a:avLst/>
              </a:prstGeom>
              <a:blipFill>
                <a:blip r:embed="rId3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80" y="1756422"/>
            <a:ext cx="3209524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欧式空间上的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Fourier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分解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复指数函数构成整个函数空间标准正交基，</a:t>
                </a:r>
                <a:r>
                  <a:rPr lang="zh-CN" alt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表征不同光滑性分量</a:t>
                </a:r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复指数函数对应的特征值度量了光滑性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核心定理：</a:t>
                </a:r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对称半正定的自伴随算子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，其特征向量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可以构成全空间的一组标准正交基，且构成如下问题的解，其中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是对应特征向量的特征值</a:t>
                </a:r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如果该对称半正定自伴随算子同时定义了光滑性度量，上述定理表明其特征函数可以作为傅里叶分解的基函数，使得空间中的信号被分解为不同光滑性的成分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4662815"/>
              </a:xfrm>
              <a:prstGeom prst="rect">
                <a:avLst/>
              </a:prstGeom>
              <a:blipFill>
                <a:blip r:embed="rId3"/>
                <a:stretch>
                  <a:fillRect l="-360" b="-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Fourier decomposition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84" y="3808727"/>
            <a:ext cx="5085714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39338" y="1330752"/>
                <a:ext cx="10166466" cy="257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Graph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上的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Fourier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分解</a:t>
                </a:r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Graph Laplacian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定义了图上的光滑性度量：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Graph Laplacian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是对称半正定自伴随算子：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Graph Laplacian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的特征向量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可以作为图上傅里叶分解的基函数（</a:t>
                </a:r>
                <a:r>
                  <a:rPr lang="en-US" altLang="zh-CN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Fourier basis functions</a:t>
                </a:r>
                <a:r>
                  <a:rPr lang="zh-CN" alt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）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38" y="1330752"/>
                <a:ext cx="10166466" cy="2574679"/>
              </a:xfrm>
              <a:prstGeom prst="rect">
                <a:avLst/>
              </a:prstGeom>
              <a:blipFill>
                <a:blip r:embed="rId3"/>
                <a:stretch>
                  <a:fillRect l="-360" r="-2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Ruili Feng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30755-D77B-4BC5-9888-8950CA19111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5" name="标题 1"/>
          <p:cNvSpPr txBox="1">
            <a:spLocks/>
          </p:cNvSpPr>
          <p:nvPr/>
        </p:nvSpPr>
        <p:spPr>
          <a:xfrm>
            <a:off x="1537854" y="365125"/>
            <a:ext cx="9815945" cy="806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Spectral Fourier decomposition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163958" y="3116820"/>
            <a:ext cx="373896" cy="2490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09" y="3510531"/>
            <a:ext cx="9104762" cy="26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34638" y="5311302"/>
                <a:ext cx="671208" cy="379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38" y="5311302"/>
                <a:ext cx="671208" cy="3793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45021" y="5321030"/>
                <a:ext cx="671208" cy="379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021" y="5321030"/>
                <a:ext cx="671208" cy="3793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355404" y="5321030"/>
                <a:ext cx="671208" cy="379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404" y="5321030"/>
                <a:ext cx="671208" cy="3793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565481" y="5322547"/>
                <a:ext cx="671208" cy="3793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81" y="5322547"/>
                <a:ext cx="671208" cy="3793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99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2940</Words>
  <Application>Microsoft Office PowerPoint</Application>
  <PresentationFormat>宽屏</PresentationFormat>
  <Paragraphs>560</Paragraphs>
  <Slides>36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Arial</vt:lpstr>
      <vt:lpstr>Bell MT</vt:lpstr>
      <vt:lpstr>Calibri</vt:lpstr>
      <vt:lpstr>Cambria Math</vt:lpstr>
      <vt:lpstr>Wingdings</vt:lpstr>
      <vt:lpstr>Office 主题​​</vt:lpstr>
      <vt:lpstr>Graph Convolution NN</vt:lpstr>
      <vt:lpstr>Outline</vt:lpstr>
      <vt:lpstr>Outline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Outline</vt:lpstr>
      <vt:lpstr>PowerPoint 演示文稿</vt:lpstr>
      <vt:lpstr>Outline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Convolution NN</dc:title>
  <dc:creator>冯 睿蠡</dc:creator>
  <cp:lastModifiedBy>冯 睿蠡</cp:lastModifiedBy>
  <cp:revision>60</cp:revision>
  <dcterms:created xsi:type="dcterms:W3CDTF">2019-04-08T13:29:06Z</dcterms:created>
  <dcterms:modified xsi:type="dcterms:W3CDTF">2019-04-13T07:55:21Z</dcterms:modified>
</cp:coreProperties>
</file>