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0" r:id="rId2"/>
    <p:sldId id="301" r:id="rId3"/>
    <p:sldId id="311" r:id="rId4"/>
    <p:sldId id="312" r:id="rId5"/>
    <p:sldId id="331" r:id="rId6"/>
    <p:sldId id="330" r:id="rId7"/>
    <p:sldId id="332" r:id="rId8"/>
    <p:sldId id="309" r:id="rId9"/>
    <p:sldId id="329" r:id="rId10"/>
    <p:sldId id="333" r:id="rId11"/>
    <p:sldId id="334" r:id="rId12"/>
    <p:sldId id="335" r:id="rId13"/>
    <p:sldId id="3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BE2"/>
    <a:srgbClr val="FAF4DA"/>
    <a:srgbClr val="FFA19B"/>
    <a:srgbClr val="A8F5E5"/>
    <a:srgbClr val="5D6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2"/>
    <p:restoredTop sz="94694"/>
  </p:normalViewPr>
  <p:slideViewPr>
    <p:cSldViewPr snapToGrid="0" snapToObjects="1">
      <p:cViewPr>
        <p:scale>
          <a:sx n="146" d="100"/>
          <a:sy n="146" d="100"/>
        </p:scale>
        <p:origin x="-560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26D8D-BDFD-894F-82FC-3647AE123323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BE874-9FE8-A641-9FA7-99031C7E7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6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33F573-F90C-4DC7-954B-C9895130E405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46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C57B-0322-3E43-B785-0F0843A7E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596AC-9757-4B49-9960-75309F23D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6537-D918-4148-A105-19798C5C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9CD7-D6C9-FC46-90F2-93D0F57F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6956-4CB2-8043-8283-E174987C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6DDA-D934-A14F-8CBD-0F9BA727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351AB-274F-6648-9D67-6C0CB0EC2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7A03E-BBBD-EB43-A60F-29AC6C06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66C0-6283-6E47-93B8-24BB2795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95518-3D39-CD4C-A738-8DA7398B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B5F8-4588-9F49-9EA8-3CE4E119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A072B-56EC-8246-9F14-7C97BFBF1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11DC-DADE-D347-BB2C-F075BB1C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0A26-A7A3-0C43-A588-B46B88A9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AE66-F2CA-E04D-A6ED-35D45D9A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4D5D-124A-3E4D-A624-A452844A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82BC-AB73-5E4C-89CB-B5AC1CC3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549D-373B-9C49-92F2-017CEC50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611C-1549-AB40-B65D-8931333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58CA-CC52-6643-A331-B39C8921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9D18-C837-4946-A96A-95736CD1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F1B0-95A5-7F4C-848C-23FEDDE5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43F5-AB80-DF44-82EE-3333CB32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8F69-C97B-AE48-8AFF-E47935FD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1D37-E97B-2D48-A33E-004DE47A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8E78-8805-C948-B5D7-ED2FAFF7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A9B3-1220-7940-8256-D1E5AC694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34A66-9C51-0F43-AF66-E65A3A65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48FB-E64A-C847-ADDF-72A6439F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40FD4-57A3-7543-B460-866696E8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6D41-D6EE-1E44-82F4-9A287188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A047-D859-4B4B-9AEB-40FAE0DA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3A48-C906-6F42-BB7E-8AC18304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3493-68B9-8E41-BB1E-5CC00F318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A3490-D1FC-3242-861F-024A21C1F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1E54E-2C08-1546-9E87-B928279D0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676B9-E70E-7244-A464-36F4FD3B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1D814-D639-BB43-A625-F4C143AF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7603B-1B25-8844-AD7F-4ABA463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DAE6-A90A-5946-AAC4-7BA39690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43C3F-0B66-E647-B68D-B7DECA6E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5C6A4-CD1E-C847-A8D6-C7FFBF30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88192-5E46-AB42-9AF3-41DC940E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1A536-F89C-C849-966E-CC583F0A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38136-CCDA-9345-9F06-D05CB09E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6974E-7BD1-5041-808C-977473A4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5D4D-FC58-3F45-9A92-646A5297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62E-616F-234B-9491-04927760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35A7-FEF8-3049-9763-5DD33A33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FBB02-F170-4D47-9FBD-8587201B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256FC-EAF4-E949-ABFE-1CFF9B46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74103-8F17-4548-AB6A-37E2F2DB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3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14FB-C09E-D74D-8C59-E9ED0698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34C19-242D-9240-AC22-3A6FC4FCF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2FD4E-9D39-9A4D-B993-989D258A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6B84F-4718-1B4F-9710-BD23405F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EB459-3FBA-2E41-85A5-BFC2D482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46B2F-6FA2-8549-862A-A8F36B99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E7CE3-71BA-FF4D-B5C0-EC2C1697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B00AE-E7DF-F24B-8DE1-7974CD0BA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8486-9612-F449-82B6-8B763D75D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ABB4-941F-174B-81B6-B16C7DCDBFF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E671-5A7A-914F-9C7A-C0B2DDAAB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C150-6387-EB4D-A38B-6E87A3F64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36DE6-38B1-3A4E-A64B-01FF35EEC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n 55">
            <a:extLst>
              <a:ext uri="{FF2B5EF4-FFF2-40B4-BE49-F238E27FC236}">
                <a16:creationId xmlns:a16="http://schemas.microsoft.com/office/drawing/2014/main" id="{7143D8BF-DDCE-3C4E-9FD2-7C37214F1B25}"/>
              </a:ext>
            </a:extLst>
          </p:cNvPr>
          <p:cNvSpPr/>
          <p:nvPr/>
        </p:nvSpPr>
        <p:spPr>
          <a:xfrm rot="5400000">
            <a:off x="5999700" y="945523"/>
            <a:ext cx="681843" cy="564879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Factory">
            <a:extLst>
              <a:ext uri="{FF2B5EF4-FFF2-40B4-BE49-F238E27FC236}">
                <a16:creationId xmlns:a16="http://schemas.microsoft.com/office/drawing/2014/main" id="{BA8D708C-1983-EE4C-9D50-2EBC976E9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7859" y="4633763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497C570-CC8A-494A-B021-307AD9E73473}"/>
              </a:ext>
            </a:extLst>
          </p:cNvPr>
          <p:cNvSpPr txBox="1"/>
          <p:nvPr/>
        </p:nvSpPr>
        <p:spPr>
          <a:xfrm>
            <a:off x="3966533" y="4633763"/>
            <a:ext cx="2516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w Cen MT" panose="020B0602020104020603" pitchFamily="34" charset="77"/>
              </a:rPr>
              <a:t>Pump Station 1</a:t>
            </a:r>
            <a:br>
              <a:rPr lang="en-US" sz="1400" dirty="0">
                <a:latin typeface="Tw Cen MT" panose="020B0602020104020603" pitchFamily="34" charset="77"/>
              </a:rPr>
            </a:br>
            <a:r>
              <a:rPr lang="en-US" sz="1400" dirty="0">
                <a:latin typeface="Tw Cen MT" panose="020B0602020104020603" pitchFamily="34" charset="77"/>
              </a:rPr>
              <a:t>3 On/Off Pumps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F9D44960-E6E8-5643-9885-6BFB806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" y="-17364"/>
            <a:ext cx="10515600" cy="882907"/>
          </a:xfrm>
        </p:spPr>
        <p:txBody>
          <a:bodyPr/>
          <a:lstStyle/>
          <a:p>
            <a:r>
              <a:rPr lang="en-US" dirty="0">
                <a:latin typeface="+mn-lt"/>
              </a:rPr>
              <a:t>Line 11 Schematic - </a:t>
            </a:r>
            <a:r>
              <a:rPr lang="en-US" dirty="0" err="1">
                <a:latin typeface="+mn-lt"/>
              </a:rPr>
              <a:t>Willowglen</a:t>
            </a:r>
            <a:endParaRPr lang="en-US" dirty="0"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510F10-9737-9344-B0BB-030D01894E06}"/>
              </a:ext>
            </a:extLst>
          </p:cNvPr>
          <p:cNvCxnSpPr>
            <a:cxnSpLocks/>
          </p:cNvCxnSpPr>
          <p:nvPr/>
        </p:nvCxnSpPr>
        <p:spPr>
          <a:xfrm flipH="1">
            <a:off x="3276421" y="3851475"/>
            <a:ext cx="1" cy="782288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4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522734-A8FF-DF46-A04E-0DD7BC26E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15708"/>
              </p:ext>
            </p:extLst>
          </p:nvPr>
        </p:nvGraphicFramePr>
        <p:xfrm>
          <a:off x="2188915" y="1051560"/>
          <a:ext cx="7328895" cy="4754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61067">
                  <a:extLst>
                    <a:ext uri="{9D8B030D-6E8A-4147-A177-3AD203B41FA5}">
                      <a16:colId xmlns:a16="http://schemas.microsoft.com/office/drawing/2014/main" val="2774960392"/>
                    </a:ext>
                  </a:extLst>
                </a:gridCol>
                <a:gridCol w="2170215">
                  <a:extLst>
                    <a:ext uri="{9D8B030D-6E8A-4147-A177-3AD203B41FA5}">
                      <a16:colId xmlns:a16="http://schemas.microsoft.com/office/drawing/2014/main" val="3850836547"/>
                    </a:ext>
                  </a:extLst>
                </a:gridCol>
                <a:gridCol w="2297613">
                  <a:extLst>
                    <a:ext uri="{9D8B030D-6E8A-4147-A177-3AD203B41FA5}">
                      <a16:colId xmlns:a16="http://schemas.microsoft.com/office/drawing/2014/main" val="3224975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Feature</a:t>
                      </a:r>
                    </a:p>
                  </a:txBody>
                  <a:tcPr>
                    <a:solidFill>
                      <a:srgbClr val="A3D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Cluster 1 (Black)</a:t>
                      </a:r>
                    </a:p>
                  </a:txBody>
                  <a:tcPr>
                    <a:solidFill>
                      <a:srgbClr val="A3D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Cluster 2 (Green)</a:t>
                      </a:r>
                    </a:p>
                  </a:txBody>
                  <a:tcPr>
                    <a:solidFill>
                      <a:srgbClr val="A3D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8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w Cen MT" panose="020B0602020104020603" pitchFamily="34" charset="77"/>
                        </a:rPr>
                        <a:t>Flow Rate (bbl/h)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2500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1900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4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w Cen MT" panose="020B0602020104020603" pitchFamily="34" charset="77"/>
                        </a:rPr>
                        <a:t>DRA – CIG Sour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12.5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1.3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0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77"/>
                        </a:rPr>
                        <a:t>DRA – CIG Sweet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13.9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2.1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8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77"/>
                        </a:rPr>
                        <a:t>DRA – Ault Sour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13.6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1.5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5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77"/>
                        </a:rPr>
                        <a:t>DRA – Ault Sweet (ppm)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12.3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1.9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6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w Cen MT" panose="020B0602020104020603" pitchFamily="34" charset="77"/>
                        </a:rPr>
                        <a:t>Cheyenne Booster (% 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100%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0%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w Cen MT" panose="020B0602020104020603" pitchFamily="34" charset="77"/>
                        </a:rPr>
                        <a:t>Ault Booster 1 (% on)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0%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100%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6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w Cen MT" panose="020B0602020104020603" pitchFamily="34" charset="77"/>
                        </a:rPr>
                        <a:t>Ault Booster 2 (% on)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95%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0%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4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w Cen MT" panose="020B0602020104020603" pitchFamily="34" charset="77"/>
                        </a:rPr>
                        <a:t>Fort Lupton Booster (% 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63%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0%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3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w Cen MT" panose="020B0602020104020603" pitchFamily="34" charset="77"/>
                        </a:rPr>
                        <a:t>Cheyenne VFD (amps)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225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184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5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w Cen MT" panose="020B0602020104020603" pitchFamily="34" charset="77"/>
                        </a:rPr>
                        <a:t>Fort Lupton VFD (amps)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77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w Cen MT" panose="020B06020201040206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9541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AB300-5BE3-3549-A566-D470B33E71FA}"/>
              </a:ext>
            </a:extLst>
          </p:cNvPr>
          <p:cNvCxnSpPr>
            <a:cxnSpLocks/>
          </p:cNvCxnSpPr>
          <p:nvPr/>
        </p:nvCxnSpPr>
        <p:spPr>
          <a:xfrm>
            <a:off x="2070162" y="1888177"/>
            <a:ext cx="0" cy="1481448"/>
          </a:xfrm>
          <a:prstGeom prst="line">
            <a:avLst/>
          </a:prstGeom>
          <a:ln w="38100">
            <a:solidFill>
              <a:srgbClr val="A3D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A33E4-DC4D-6E49-84FD-F1B72D0B62CD}"/>
              </a:ext>
            </a:extLst>
          </p:cNvPr>
          <p:cNvCxnSpPr>
            <a:cxnSpLocks/>
          </p:cNvCxnSpPr>
          <p:nvPr/>
        </p:nvCxnSpPr>
        <p:spPr>
          <a:xfrm>
            <a:off x="2072037" y="3464625"/>
            <a:ext cx="0" cy="1481448"/>
          </a:xfrm>
          <a:prstGeom prst="line">
            <a:avLst/>
          </a:prstGeom>
          <a:ln w="38100">
            <a:solidFill>
              <a:srgbClr val="FFA1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26953-9B63-0449-904F-42248E37CF9E}"/>
              </a:ext>
            </a:extLst>
          </p:cNvPr>
          <p:cNvCxnSpPr>
            <a:cxnSpLocks/>
          </p:cNvCxnSpPr>
          <p:nvPr/>
        </p:nvCxnSpPr>
        <p:spPr>
          <a:xfrm>
            <a:off x="2070162" y="5047014"/>
            <a:ext cx="0" cy="735676"/>
          </a:xfrm>
          <a:prstGeom prst="line">
            <a:avLst/>
          </a:prstGeom>
          <a:ln w="38100">
            <a:solidFill>
              <a:srgbClr val="5D6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22044-723D-EA41-BCF9-89E78034CE03}"/>
              </a:ext>
            </a:extLst>
          </p:cNvPr>
          <p:cNvSpPr/>
          <p:nvPr/>
        </p:nvSpPr>
        <p:spPr>
          <a:xfrm rot="16200000">
            <a:off x="1561676" y="2444234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3DBE2"/>
                </a:solidFill>
                <a:latin typeface="Tw Cen MT" panose="020B0602020104020603" pitchFamily="34" charset="77"/>
              </a:rPr>
              <a:t>DRA</a:t>
            </a:r>
            <a:endParaRPr lang="en-US" b="1" dirty="0">
              <a:solidFill>
                <a:srgbClr val="A3DBE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ECE8C0-9E42-D347-929F-CD7141DC342D}"/>
              </a:ext>
            </a:extLst>
          </p:cNvPr>
          <p:cNvSpPr/>
          <p:nvPr/>
        </p:nvSpPr>
        <p:spPr>
          <a:xfrm rot="16200000">
            <a:off x="1144104" y="4020684"/>
            <a:ext cx="14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A19B"/>
                </a:solidFill>
                <a:latin typeface="Tw Cen MT" panose="020B0602020104020603" pitchFamily="34" charset="77"/>
              </a:rPr>
              <a:t>On/off Pump</a:t>
            </a:r>
            <a:endParaRPr lang="en-US" b="1" dirty="0">
              <a:solidFill>
                <a:srgbClr val="FFA19B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C6089B-0959-7941-ACF8-2067B0CC0CB4}"/>
              </a:ext>
            </a:extLst>
          </p:cNvPr>
          <p:cNvSpPr/>
          <p:nvPr/>
        </p:nvSpPr>
        <p:spPr>
          <a:xfrm rot="16200000">
            <a:off x="1591986" y="5230186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D6473"/>
                </a:solidFill>
                <a:latin typeface="Tw Cen MT" panose="020B0602020104020603" pitchFamily="34" charset="77"/>
              </a:rPr>
              <a:t>VFD</a:t>
            </a:r>
            <a:endParaRPr lang="en-US" b="1" dirty="0">
              <a:solidFill>
                <a:srgbClr val="5D64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2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B10ACF-C778-BA48-81B9-E13CBC8A0121}"/>
              </a:ext>
            </a:extLst>
          </p:cNvPr>
          <p:cNvSpPr>
            <a:spLocks noChangeAspect="1"/>
          </p:cNvSpPr>
          <p:nvPr/>
        </p:nvSpPr>
        <p:spPr>
          <a:xfrm>
            <a:off x="237512" y="1611464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733DF0-3E79-C540-ADB0-90FF543D2FA6}"/>
              </a:ext>
            </a:extLst>
          </p:cNvPr>
          <p:cNvSpPr>
            <a:spLocks noChangeAspect="1"/>
          </p:cNvSpPr>
          <p:nvPr/>
        </p:nvSpPr>
        <p:spPr>
          <a:xfrm>
            <a:off x="237512" y="2997914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5078B4-B1FC-5843-BA04-40F3BC9A56A9}"/>
              </a:ext>
            </a:extLst>
          </p:cNvPr>
          <p:cNvSpPr>
            <a:spLocks noChangeAspect="1"/>
          </p:cNvSpPr>
          <p:nvPr/>
        </p:nvSpPr>
        <p:spPr>
          <a:xfrm>
            <a:off x="237512" y="466343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C0C73-CF99-1C4B-80DE-FAF149050519}"/>
              </a:ext>
            </a:extLst>
          </p:cNvPr>
          <p:cNvSpPr/>
          <p:nvPr/>
        </p:nvSpPr>
        <p:spPr>
          <a:xfrm rot="5400000">
            <a:off x="546338" y="41269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…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D77D81-5944-7244-A62D-99BA3199D704}"/>
              </a:ext>
            </a:extLst>
          </p:cNvPr>
          <p:cNvSpPr>
            <a:spLocks noChangeAspect="1"/>
          </p:cNvSpPr>
          <p:nvPr/>
        </p:nvSpPr>
        <p:spPr>
          <a:xfrm>
            <a:off x="2135584" y="62285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2FA242-3EE2-954D-9FD1-9C09D01016F5}"/>
              </a:ext>
            </a:extLst>
          </p:cNvPr>
          <p:cNvSpPr>
            <a:spLocks noChangeAspect="1"/>
          </p:cNvSpPr>
          <p:nvPr/>
        </p:nvSpPr>
        <p:spPr>
          <a:xfrm>
            <a:off x="2135584" y="1997425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B01C76-AB14-F049-B0D2-35BBE37F40AA}"/>
              </a:ext>
            </a:extLst>
          </p:cNvPr>
          <p:cNvSpPr>
            <a:spLocks noChangeAspect="1"/>
          </p:cNvSpPr>
          <p:nvPr/>
        </p:nvSpPr>
        <p:spPr>
          <a:xfrm>
            <a:off x="2135584" y="539972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362D41-819E-0E44-9864-A58DB6405937}"/>
              </a:ext>
            </a:extLst>
          </p:cNvPr>
          <p:cNvSpPr>
            <a:spLocks noChangeAspect="1"/>
          </p:cNvSpPr>
          <p:nvPr/>
        </p:nvSpPr>
        <p:spPr>
          <a:xfrm>
            <a:off x="2135584" y="348622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11FFAB-628A-C74F-904B-0A21E486B580}"/>
              </a:ext>
            </a:extLst>
          </p:cNvPr>
          <p:cNvSpPr/>
          <p:nvPr/>
        </p:nvSpPr>
        <p:spPr>
          <a:xfrm rot="5400000">
            <a:off x="2444410" y="47451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…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D735CA-2B4A-D04F-84DD-E9975A20DA6F}"/>
              </a:ext>
            </a:extLst>
          </p:cNvPr>
          <p:cNvSpPr>
            <a:spLocks noChangeAspect="1"/>
          </p:cNvSpPr>
          <p:nvPr/>
        </p:nvSpPr>
        <p:spPr>
          <a:xfrm>
            <a:off x="3982196" y="610975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83B708-1AAF-424B-B9A7-4A2EF5668A1A}"/>
              </a:ext>
            </a:extLst>
          </p:cNvPr>
          <p:cNvSpPr>
            <a:spLocks noChangeAspect="1"/>
          </p:cNvSpPr>
          <p:nvPr/>
        </p:nvSpPr>
        <p:spPr>
          <a:xfrm>
            <a:off x="3982196" y="1997425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3B5B27-42F1-3E4E-B316-CE7CF203CC11}"/>
              </a:ext>
            </a:extLst>
          </p:cNvPr>
          <p:cNvSpPr>
            <a:spLocks noChangeAspect="1"/>
          </p:cNvSpPr>
          <p:nvPr/>
        </p:nvSpPr>
        <p:spPr>
          <a:xfrm>
            <a:off x="3982196" y="539972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56479E-69DB-2C4B-9DCB-4CFB56F675BA}"/>
              </a:ext>
            </a:extLst>
          </p:cNvPr>
          <p:cNvSpPr>
            <a:spLocks noChangeAspect="1"/>
          </p:cNvSpPr>
          <p:nvPr/>
        </p:nvSpPr>
        <p:spPr>
          <a:xfrm>
            <a:off x="3982196" y="348622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7A9A68-816F-8C40-84ED-B70ED356A92C}"/>
              </a:ext>
            </a:extLst>
          </p:cNvPr>
          <p:cNvSpPr/>
          <p:nvPr/>
        </p:nvSpPr>
        <p:spPr>
          <a:xfrm rot="5400000">
            <a:off x="4291022" y="47451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…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90E785-525A-9842-9715-D7F74DA2973B}"/>
              </a:ext>
            </a:extLst>
          </p:cNvPr>
          <p:cNvSpPr>
            <a:spLocks noChangeAspect="1"/>
          </p:cNvSpPr>
          <p:nvPr/>
        </p:nvSpPr>
        <p:spPr>
          <a:xfrm>
            <a:off x="6283429" y="610975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DB5A4A-8D79-D143-9296-10E5B5CA3E5E}"/>
              </a:ext>
            </a:extLst>
          </p:cNvPr>
          <p:cNvSpPr>
            <a:spLocks noChangeAspect="1"/>
          </p:cNvSpPr>
          <p:nvPr/>
        </p:nvSpPr>
        <p:spPr>
          <a:xfrm>
            <a:off x="6283429" y="1997425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61F781-D705-8743-86EF-88B22B42A6D9}"/>
              </a:ext>
            </a:extLst>
          </p:cNvPr>
          <p:cNvSpPr>
            <a:spLocks noChangeAspect="1"/>
          </p:cNvSpPr>
          <p:nvPr/>
        </p:nvSpPr>
        <p:spPr>
          <a:xfrm>
            <a:off x="6283429" y="539972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580ED4-A41E-F145-809B-0F5E061387D8}"/>
              </a:ext>
            </a:extLst>
          </p:cNvPr>
          <p:cNvSpPr>
            <a:spLocks noChangeAspect="1"/>
          </p:cNvSpPr>
          <p:nvPr/>
        </p:nvSpPr>
        <p:spPr>
          <a:xfrm>
            <a:off x="6283429" y="348622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5BA18-9B70-494C-9854-822E3A4C72CA}"/>
              </a:ext>
            </a:extLst>
          </p:cNvPr>
          <p:cNvSpPr/>
          <p:nvPr/>
        </p:nvSpPr>
        <p:spPr>
          <a:xfrm rot="5400000">
            <a:off x="6592255" y="47451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…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14181A-9DE9-2C4B-AE56-C45E9409CA3E}"/>
              </a:ext>
            </a:extLst>
          </p:cNvPr>
          <p:cNvSpPr/>
          <p:nvPr/>
        </p:nvSpPr>
        <p:spPr>
          <a:xfrm>
            <a:off x="5417888" y="5636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…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CCD0B3-7951-0E49-8323-AAA8D354D843}"/>
              </a:ext>
            </a:extLst>
          </p:cNvPr>
          <p:cNvSpPr/>
          <p:nvPr/>
        </p:nvSpPr>
        <p:spPr>
          <a:xfrm>
            <a:off x="5404033" y="36930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…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C259B5-7EAB-CE49-8908-A7B29702CCF1}"/>
              </a:ext>
            </a:extLst>
          </p:cNvPr>
          <p:cNvSpPr/>
          <p:nvPr/>
        </p:nvSpPr>
        <p:spPr>
          <a:xfrm>
            <a:off x="5404033" y="22224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…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D57C83-FBCC-B348-8B09-38FF172150E7}"/>
              </a:ext>
            </a:extLst>
          </p:cNvPr>
          <p:cNvSpPr/>
          <p:nvPr/>
        </p:nvSpPr>
        <p:spPr>
          <a:xfrm>
            <a:off x="5394138" y="8456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…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DF825A-56A3-514E-9FC1-C7C886FD1960}"/>
              </a:ext>
            </a:extLst>
          </p:cNvPr>
          <p:cNvSpPr>
            <a:spLocks noChangeAspect="1"/>
          </p:cNvSpPr>
          <p:nvPr/>
        </p:nvSpPr>
        <p:spPr>
          <a:xfrm>
            <a:off x="7990899" y="2415937"/>
            <a:ext cx="1821188" cy="18211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99BFE9-8909-4344-ADF7-6337744F887B}"/>
              </a:ext>
            </a:extLst>
          </p:cNvPr>
          <p:cNvCxnSpPr>
            <a:cxnSpLocks/>
          </p:cNvCxnSpPr>
          <p:nvPr/>
        </p:nvCxnSpPr>
        <p:spPr>
          <a:xfrm flipV="1">
            <a:off x="1270711" y="1285111"/>
            <a:ext cx="709988" cy="48052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FB74BD-535F-D347-BEA4-5F8022C18D9B}"/>
              </a:ext>
            </a:extLst>
          </p:cNvPr>
          <p:cNvCxnSpPr>
            <a:cxnSpLocks/>
          </p:cNvCxnSpPr>
          <p:nvPr/>
        </p:nvCxnSpPr>
        <p:spPr>
          <a:xfrm>
            <a:off x="1316463" y="2099773"/>
            <a:ext cx="718952" cy="26217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AF2014-B8C1-6E4B-A980-9B42869177E0}"/>
              </a:ext>
            </a:extLst>
          </p:cNvPr>
          <p:cNvCxnSpPr>
            <a:cxnSpLocks/>
          </p:cNvCxnSpPr>
          <p:nvPr/>
        </p:nvCxnSpPr>
        <p:spPr>
          <a:xfrm>
            <a:off x="1231471" y="2442215"/>
            <a:ext cx="904113" cy="11322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DFA372-C369-AF4C-A96D-DC60D214E138}"/>
              </a:ext>
            </a:extLst>
          </p:cNvPr>
          <p:cNvCxnSpPr>
            <a:cxnSpLocks/>
          </p:cNvCxnSpPr>
          <p:nvPr/>
        </p:nvCxnSpPr>
        <p:spPr>
          <a:xfrm>
            <a:off x="1083901" y="2560965"/>
            <a:ext cx="1107102" cy="28387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C48BC-3A39-C54B-918F-168B03D6A494}"/>
              </a:ext>
            </a:extLst>
          </p:cNvPr>
          <p:cNvCxnSpPr>
            <a:cxnSpLocks/>
          </p:cNvCxnSpPr>
          <p:nvPr/>
        </p:nvCxnSpPr>
        <p:spPr>
          <a:xfrm flipV="1">
            <a:off x="1126678" y="1479876"/>
            <a:ext cx="929347" cy="16038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016A9A-3869-714E-B38C-67F9DFA79A88}"/>
              </a:ext>
            </a:extLst>
          </p:cNvPr>
          <p:cNvCxnSpPr>
            <a:cxnSpLocks/>
          </p:cNvCxnSpPr>
          <p:nvPr/>
        </p:nvCxnSpPr>
        <p:spPr>
          <a:xfrm flipV="1">
            <a:off x="1256705" y="2722802"/>
            <a:ext cx="801073" cy="6414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99203D-7199-F542-9A9D-C0659EBD5530}"/>
              </a:ext>
            </a:extLst>
          </p:cNvPr>
          <p:cNvCxnSpPr>
            <a:cxnSpLocks/>
          </p:cNvCxnSpPr>
          <p:nvPr/>
        </p:nvCxnSpPr>
        <p:spPr>
          <a:xfrm>
            <a:off x="1270711" y="3626395"/>
            <a:ext cx="704277" cy="2397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967FCA-7964-6A4C-B47C-ECFCBF86C7D0}"/>
              </a:ext>
            </a:extLst>
          </p:cNvPr>
          <p:cNvCxnSpPr>
            <a:cxnSpLocks/>
          </p:cNvCxnSpPr>
          <p:nvPr/>
        </p:nvCxnSpPr>
        <p:spPr>
          <a:xfrm>
            <a:off x="1118345" y="3885380"/>
            <a:ext cx="952469" cy="16875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1B2D39-AF3A-0244-82AB-493B259F333F}"/>
              </a:ext>
            </a:extLst>
          </p:cNvPr>
          <p:cNvCxnSpPr>
            <a:cxnSpLocks/>
          </p:cNvCxnSpPr>
          <p:nvPr/>
        </p:nvCxnSpPr>
        <p:spPr>
          <a:xfrm flipV="1">
            <a:off x="1151912" y="1616066"/>
            <a:ext cx="983672" cy="31375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B7D284F-D6B3-F44C-AEEE-BD234778D3DB}"/>
              </a:ext>
            </a:extLst>
          </p:cNvPr>
          <p:cNvCxnSpPr>
            <a:cxnSpLocks/>
          </p:cNvCxnSpPr>
          <p:nvPr/>
        </p:nvCxnSpPr>
        <p:spPr>
          <a:xfrm flipV="1">
            <a:off x="1215243" y="2911825"/>
            <a:ext cx="931250" cy="201802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BCAEF9-E7F2-DD4C-B4E3-470D8273E25E}"/>
              </a:ext>
            </a:extLst>
          </p:cNvPr>
          <p:cNvCxnSpPr>
            <a:cxnSpLocks/>
          </p:cNvCxnSpPr>
          <p:nvPr/>
        </p:nvCxnSpPr>
        <p:spPr>
          <a:xfrm flipV="1">
            <a:off x="1297060" y="4363376"/>
            <a:ext cx="758965" cy="74105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717CEA-A334-A343-A5E1-35EBC2639BC4}"/>
              </a:ext>
            </a:extLst>
          </p:cNvPr>
          <p:cNvCxnSpPr>
            <a:cxnSpLocks/>
          </p:cNvCxnSpPr>
          <p:nvPr/>
        </p:nvCxnSpPr>
        <p:spPr>
          <a:xfrm>
            <a:off x="1215243" y="5399721"/>
            <a:ext cx="840782" cy="33182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1FEF945-649B-1244-B9E1-68E5CD55AA2C}"/>
                  </a:ext>
                </a:extLst>
              </p:cNvPr>
              <p:cNvSpPr txBox="1"/>
              <p:nvPr/>
            </p:nvSpPr>
            <p:spPr>
              <a:xfrm>
                <a:off x="438363" y="1715523"/>
                <a:ext cx="6087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1FEF945-649B-1244-B9E1-68E5CD55A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3" y="1715523"/>
                <a:ext cx="608756" cy="615553"/>
              </a:xfrm>
              <a:prstGeom prst="rect">
                <a:avLst/>
              </a:prstGeom>
              <a:blipFill>
                <a:blip r:embed="rId2"/>
                <a:stretch>
                  <a:fillRect l="-10417" r="-625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4DC1EBF-A842-2943-A5EF-189A9ED1FA60}"/>
                  </a:ext>
                </a:extLst>
              </p:cNvPr>
              <p:cNvSpPr txBox="1"/>
              <p:nvPr/>
            </p:nvSpPr>
            <p:spPr>
              <a:xfrm>
                <a:off x="411814" y="3077452"/>
                <a:ext cx="6206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4DC1EBF-A842-2943-A5EF-189A9ED1F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14" y="3077452"/>
                <a:ext cx="620618" cy="615553"/>
              </a:xfrm>
              <a:prstGeom prst="rect">
                <a:avLst/>
              </a:prstGeom>
              <a:blipFill>
                <a:blip r:embed="rId3"/>
                <a:stretch>
                  <a:fillRect l="-8000" r="-6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A3F56A-129C-FA4D-9321-691320E44122}"/>
                  </a:ext>
                </a:extLst>
              </p:cNvPr>
              <p:cNvSpPr txBox="1"/>
              <p:nvPr/>
            </p:nvSpPr>
            <p:spPr>
              <a:xfrm>
                <a:off x="340104" y="4753575"/>
                <a:ext cx="7538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A3F56A-129C-FA4D-9321-691320E4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4" y="4753575"/>
                <a:ext cx="753861" cy="615553"/>
              </a:xfrm>
              <a:prstGeom prst="rect">
                <a:avLst/>
              </a:prstGeom>
              <a:blipFill>
                <a:blip r:embed="rId4"/>
                <a:stretch>
                  <a:fillRect l="-8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28838F1A-5C15-C54F-8990-C92F55B67FBC}"/>
              </a:ext>
            </a:extLst>
          </p:cNvPr>
          <p:cNvSpPr/>
          <p:nvPr/>
        </p:nvSpPr>
        <p:spPr>
          <a:xfrm>
            <a:off x="-66193" y="934888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input layer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DEB40C-8117-374D-A92B-4D226FAB01BE}"/>
              </a:ext>
            </a:extLst>
          </p:cNvPr>
          <p:cNvSpPr/>
          <p:nvPr/>
        </p:nvSpPr>
        <p:spPr>
          <a:xfrm>
            <a:off x="3994071" y="28574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hidden layer(s)</a:t>
            </a:r>
            <a:endParaRPr lang="en-US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6E6740-E4E1-2047-9819-4AA27FC11576}"/>
              </a:ext>
            </a:extLst>
          </p:cNvPr>
          <p:cNvSpPr/>
          <p:nvPr/>
        </p:nvSpPr>
        <p:spPr>
          <a:xfrm>
            <a:off x="7990899" y="1715523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output layer</a:t>
            </a:r>
            <a:endParaRPr lang="en-US" sz="2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EF645B-C166-BA41-8032-907186A2E3D2}"/>
              </a:ext>
            </a:extLst>
          </p:cNvPr>
          <p:cNvCxnSpPr>
            <a:cxnSpLocks/>
          </p:cNvCxnSpPr>
          <p:nvPr/>
        </p:nvCxnSpPr>
        <p:spPr>
          <a:xfrm>
            <a:off x="9870247" y="3310249"/>
            <a:ext cx="69880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8B2EBD1-F671-084C-B24E-3C2C1599DB74}"/>
              </a:ext>
            </a:extLst>
          </p:cNvPr>
          <p:cNvSpPr/>
          <p:nvPr/>
        </p:nvSpPr>
        <p:spPr>
          <a:xfrm>
            <a:off x="10659865" y="2594695"/>
            <a:ext cx="1453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prediction</a:t>
            </a:r>
            <a:endParaRPr lang="en-US" sz="2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CB40A8-5DEE-9347-B61E-7F19DE12C9DC}"/>
              </a:ext>
            </a:extLst>
          </p:cNvPr>
          <p:cNvCxnSpPr>
            <a:cxnSpLocks/>
          </p:cNvCxnSpPr>
          <p:nvPr/>
        </p:nvCxnSpPr>
        <p:spPr>
          <a:xfrm flipV="1">
            <a:off x="7220219" y="4165874"/>
            <a:ext cx="1140010" cy="13997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FB55A0E4-E629-4E47-AD6B-A80FEEC16BFB}"/>
              </a:ext>
            </a:extLst>
          </p:cNvPr>
          <p:cNvSpPr/>
          <p:nvPr/>
        </p:nvSpPr>
        <p:spPr>
          <a:xfrm>
            <a:off x="10553990" y="3084204"/>
            <a:ext cx="1641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2500 bbl/h</a:t>
            </a:r>
            <a:endParaRPr lang="en-US" sz="2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0E43A7-B9B7-2A46-8C8C-3D41FD3E8908}"/>
              </a:ext>
            </a:extLst>
          </p:cNvPr>
          <p:cNvCxnSpPr>
            <a:cxnSpLocks/>
          </p:cNvCxnSpPr>
          <p:nvPr/>
        </p:nvCxnSpPr>
        <p:spPr>
          <a:xfrm flipV="1">
            <a:off x="7298783" y="3746252"/>
            <a:ext cx="647606" cy="2340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06C981A-2164-8D48-B692-4710385D5C65}"/>
              </a:ext>
            </a:extLst>
          </p:cNvPr>
          <p:cNvCxnSpPr>
            <a:cxnSpLocks/>
          </p:cNvCxnSpPr>
          <p:nvPr/>
        </p:nvCxnSpPr>
        <p:spPr>
          <a:xfrm>
            <a:off x="7317460" y="2537739"/>
            <a:ext cx="641770" cy="29966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EE8259-FB1D-704F-A0AB-C3CC1C84A2E3}"/>
              </a:ext>
            </a:extLst>
          </p:cNvPr>
          <p:cNvCxnSpPr>
            <a:cxnSpLocks/>
          </p:cNvCxnSpPr>
          <p:nvPr/>
        </p:nvCxnSpPr>
        <p:spPr>
          <a:xfrm>
            <a:off x="7229498" y="1396553"/>
            <a:ext cx="988227" cy="114118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8C04003-E07A-1B43-8963-C80185C20AB6}"/>
              </a:ext>
            </a:extLst>
          </p:cNvPr>
          <p:cNvCxnSpPr>
            <a:cxnSpLocks/>
          </p:cNvCxnSpPr>
          <p:nvPr/>
        </p:nvCxnSpPr>
        <p:spPr>
          <a:xfrm>
            <a:off x="3208895" y="5856921"/>
            <a:ext cx="6505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D4D666-4B5A-2E4A-BD80-41C242D0B767}"/>
              </a:ext>
            </a:extLst>
          </p:cNvPr>
          <p:cNvCxnSpPr>
            <a:cxnSpLocks/>
          </p:cNvCxnSpPr>
          <p:nvPr/>
        </p:nvCxnSpPr>
        <p:spPr>
          <a:xfrm>
            <a:off x="3208895" y="3956999"/>
            <a:ext cx="6505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5EE499B-B08A-7644-BA84-9786F601FF3E}"/>
              </a:ext>
            </a:extLst>
          </p:cNvPr>
          <p:cNvCxnSpPr>
            <a:cxnSpLocks/>
          </p:cNvCxnSpPr>
          <p:nvPr/>
        </p:nvCxnSpPr>
        <p:spPr>
          <a:xfrm>
            <a:off x="3121234" y="2454625"/>
            <a:ext cx="809494" cy="5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315CCB-981C-8E47-AB62-CB9099FCE287}"/>
              </a:ext>
            </a:extLst>
          </p:cNvPr>
          <p:cNvCxnSpPr>
            <a:cxnSpLocks/>
          </p:cNvCxnSpPr>
          <p:nvPr/>
        </p:nvCxnSpPr>
        <p:spPr>
          <a:xfrm>
            <a:off x="3208893" y="1039405"/>
            <a:ext cx="6505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CC70D3-4F4A-7041-B9C0-1FF613B62050}"/>
              </a:ext>
            </a:extLst>
          </p:cNvPr>
          <p:cNvCxnSpPr>
            <a:cxnSpLocks/>
          </p:cNvCxnSpPr>
          <p:nvPr/>
        </p:nvCxnSpPr>
        <p:spPr>
          <a:xfrm>
            <a:off x="3087102" y="1153281"/>
            <a:ext cx="969628" cy="94242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053A50D-0DD0-EB4F-A401-296C4A100D97}"/>
              </a:ext>
            </a:extLst>
          </p:cNvPr>
          <p:cNvCxnSpPr>
            <a:cxnSpLocks/>
          </p:cNvCxnSpPr>
          <p:nvPr/>
        </p:nvCxnSpPr>
        <p:spPr>
          <a:xfrm>
            <a:off x="3067796" y="1383461"/>
            <a:ext cx="930478" cy="208397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C2E3F98-1711-F148-A113-7E43FE34991B}"/>
              </a:ext>
            </a:extLst>
          </p:cNvPr>
          <p:cNvCxnSpPr>
            <a:cxnSpLocks/>
          </p:cNvCxnSpPr>
          <p:nvPr/>
        </p:nvCxnSpPr>
        <p:spPr>
          <a:xfrm>
            <a:off x="2927671" y="1510028"/>
            <a:ext cx="1181253" cy="379358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F4A3B3-3771-FB4A-8CC5-130AF2B44FF5}"/>
              </a:ext>
            </a:extLst>
          </p:cNvPr>
          <p:cNvCxnSpPr>
            <a:cxnSpLocks/>
          </p:cNvCxnSpPr>
          <p:nvPr/>
        </p:nvCxnSpPr>
        <p:spPr>
          <a:xfrm flipV="1">
            <a:off x="3049984" y="1285111"/>
            <a:ext cx="809494" cy="8751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9F1B1B-0BDF-FF4F-97F9-6E2FB02FE1DB}"/>
              </a:ext>
            </a:extLst>
          </p:cNvPr>
          <p:cNvCxnSpPr>
            <a:cxnSpLocks/>
          </p:cNvCxnSpPr>
          <p:nvPr/>
        </p:nvCxnSpPr>
        <p:spPr>
          <a:xfrm>
            <a:off x="3156980" y="2687571"/>
            <a:ext cx="759905" cy="100478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20C2E33-35ED-E84E-B6AE-D1F199FC8411}"/>
              </a:ext>
            </a:extLst>
          </p:cNvPr>
          <p:cNvCxnSpPr>
            <a:cxnSpLocks/>
          </p:cNvCxnSpPr>
          <p:nvPr/>
        </p:nvCxnSpPr>
        <p:spPr>
          <a:xfrm>
            <a:off x="2989990" y="2876068"/>
            <a:ext cx="1024866" cy="25541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2A09BC7-D261-C046-9973-A940CF8B52BD}"/>
              </a:ext>
            </a:extLst>
          </p:cNvPr>
          <p:cNvCxnSpPr>
            <a:cxnSpLocks/>
          </p:cNvCxnSpPr>
          <p:nvPr/>
        </p:nvCxnSpPr>
        <p:spPr>
          <a:xfrm flipV="1">
            <a:off x="2924072" y="1426194"/>
            <a:ext cx="1081447" cy="207217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1FF47BF-74F6-5B4A-8721-9C100F713229}"/>
              </a:ext>
            </a:extLst>
          </p:cNvPr>
          <p:cNvCxnSpPr>
            <a:cxnSpLocks/>
          </p:cNvCxnSpPr>
          <p:nvPr/>
        </p:nvCxnSpPr>
        <p:spPr>
          <a:xfrm flipV="1">
            <a:off x="3152905" y="2822555"/>
            <a:ext cx="852614" cy="95851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989EA41-E165-8848-AC2A-E8ADBF6AAFC0}"/>
              </a:ext>
            </a:extLst>
          </p:cNvPr>
          <p:cNvCxnSpPr>
            <a:cxnSpLocks/>
          </p:cNvCxnSpPr>
          <p:nvPr/>
        </p:nvCxnSpPr>
        <p:spPr>
          <a:xfrm>
            <a:off x="3100456" y="4219630"/>
            <a:ext cx="844392" cy="133133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3379627-C664-4E44-BA03-4127B6ACDE0A}"/>
              </a:ext>
            </a:extLst>
          </p:cNvPr>
          <p:cNvCxnSpPr>
            <a:cxnSpLocks/>
          </p:cNvCxnSpPr>
          <p:nvPr/>
        </p:nvCxnSpPr>
        <p:spPr>
          <a:xfrm flipV="1">
            <a:off x="3140830" y="4373100"/>
            <a:ext cx="909218" cy="121042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25839EE-830C-9547-A590-F46478F74391}"/>
              </a:ext>
            </a:extLst>
          </p:cNvPr>
          <p:cNvCxnSpPr>
            <a:cxnSpLocks/>
          </p:cNvCxnSpPr>
          <p:nvPr/>
        </p:nvCxnSpPr>
        <p:spPr>
          <a:xfrm flipV="1">
            <a:off x="2959755" y="2934929"/>
            <a:ext cx="1107730" cy="24849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5FFAF95-7CF6-4C49-B487-49115AF9C236}"/>
              </a:ext>
            </a:extLst>
          </p:cNvPr>
          <p:cNvCxnSpPr>
            <a:cxnSpLocks/>
          </p:cNvCxnSpPr>
          <p:nvPr/>
        </p:nvCxnSpPr>
        <p:spPr>
          <a:xfrm flipV="1">
            <a:off x="2804279" y="1509274"/>
            <a:ext cx="1274115" cy="37943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876E3CB-AE73-904F-88AD-63E7220CFBB5}"/>
                  </a:ext>
                </a:extLst>
              </p:cNvPr>
              <p:cNvSpPr txBox="1"/>
              <p:nvPr/>
            </p:nvSpPr>
            <p:spPr>
              <a:xfrm>
                <a:off x="2247236" y="738817"/>
                <a:ext cx="730777" cy="616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876E3CB-AE73-904F-88AD-63E7220CF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36" y="738817"/>
                <a:ext cx="730777" cy="616836"/>
              </a:xfrm>
              <a:prstGeom prst="rect">
                <a:avLst/>
              </a:prstGeom>
              <a:blipFill>
                <a:blip r:embed="rId5"/>
                <a:stretch>
                  <a:fillRect l="-5172" r="-1034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857AEB8-9CC4-6D40-AB56-29CDE6D95D23}"/>
                  </a:ext>
                </a:extLst>
              </p:cNvPr>
              <p:cNvSpPr txBox="1"/>
              <p:nvPr/>
            </p:nvSpPr>
            <p:spPr>
              <a:xfrm>
                <a:off x="2268189" y="2126962"/>
                <a:ext cx="730777" cy="63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857AEB8-9CC4-6D40-AB56-29CDE6D95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89" y="2126962"/>
                <a:ext cx="730777" cy="639149"/>
              </a:xfrm>
              <a:prstGeom prst="rect">
                <a:avLst/>
              </a:prstGeom>
              <a:blipFill>
                <a:blip r:embed="rId6"/>
                <a:stretch>
                  <a:fillRect l="-6897" r="-8621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018AF3F-725F-1245-9407-12F3EAC8BA3D}"/>
                  </a:ext>
                </a:extLst>
              </p:cNvPr>
              <p:cNvSpPr txBox="1"/>
              <p:nvPr/>
            </p:nvSpPr>
            <p:spPr>
              <a:xfrm>
                <a:off x="2230906" y="3604248"/>
                <a:ext cx="730777" cy="63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018AF3F-725F-1245-9407-12F3EAC8B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06" y="3604248"/>
                <a:ext cx="730777" cy="639149"/>
              </a:xfrm>
              <a:prstGeom prst="rect">
                <a:avLst/>
              </a:prstGeom>
              <a:blipFill>
                <a:blip r:embed="rId7"/>
                <a:stretch>
                  <a:fillRect l="-6897" r="-862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D78A5C9-ED42-8B4E-842B-F375B97144DE}"/>
                  </a:ext>
                </a:extLst>
              </p:cNvPr>
              <p:cNvSpPr txBox="1"/>
              <p:nvPr/>
            </p:nvSpPr>
            <p:spPr>
              <a:xfrm>
                <a:off x="2199179" y="5499947"/>
                <a:ext cx="778097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D78A5C9-ED42-8B4E-842B-F375B971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79" y="5499947"/>
                <a:ext cx="778097" cy="658450"/>
              </a:xfrm>
              <a:prstGeom prst="rect">
                <a:avLst/>
              </a:prstGeom>
              <a:blipFill>
                <a:blip r:embed="rId8"/>
                <a:stretch>
                  <a:fillRect l="-4839" r="-3226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58D9E16-CC5F-624A-BB0D-86CC3D98419C}"/>
                  </a:ext>
                </a:extLst>
              </p:cNvPr>
              <p:cNvSpPr txBox="1"/>
              <p:nvPr/>
            </p:nvSpPr>
            <p:spPr>
              <a:xfrm>
                <a:off x="4097799" y="738817"/>
                <a:ext cx="730777" cy="616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58D9E16-CC5F-624A-BB0D-86CC3D98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799" y="738817"/>
                <a:ext cx="730777" cy="616836"/>
              </a:xfrm>
              <a:prstGeom prst="rect">
                <a:avLst/>
              </a:prstGeom>
              <a:blipFill>
                <a:blip r:embed="rId9"/>
                <a:stretch>
                  <a:fillRect l="-6897" r="-862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4827AE6-2EAA-E04F-BA0E-96D51A52A81E}"/>
                  </a:ext>
                </a:extLst>
              </p:cNvPr>
              <p:cNvSpPr txBox="1"/>
              <p:nvPr/>
            </p:nvSpPr>
            <p:spPr>
              <a:xfrm>
                <a:off x="4118752" y="2126962"/>
                <a:ext cx="730777" cy="617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4827AE6-2EAA-E04F-BA0E-96D51A52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752" y="2126962"/>
                <a:ext cx="730777" cy="617348"/>
              </a:xfrm>
              <a:prstGeom prst="rect">
                <a:avLst/>
              </a:prstGeom>
              <a:blipFill>
                <a:blip r:embed="rId10"/>
                <a:stretch>
                  <a:fillRect l="-6897" r="-8621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9E4495B-0FB2-6546-89B7-FAC936F1775E}"/>
                  </a:ext>
                </a:extLst>
              </p:cNvPr>
              <p:cNvSpPr txBox="1"/>
              <p:nvPr/>
            </p:nvSpPr>
            <p:spPr>
              <a:xfrm>
                <a:off x="4081469" y="3604248"/>
                <a:ext cx="730777" cy="619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9E4495B-0FB2-6546-89B7-FAC936F1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469" y="3604248"/>
                <a:ext cx="730777" cy="619850"/>
              </a:xfrm>
              <a:prstGeom prst="rect">
                <a:avLst/>
              </a:prstGeom>
              <a:blipFill>
                <a:blip r:embed="rId11"/>
                <a:stretch>
                  <a:fillRect l="-5085" r="-847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E769983-4CBF-DB4B-BFA1-2FC24792E378}"/>
                  </a:ext>
                </a:extLst>
              </p:cNvPr>
              <p:cNvSpPr txBox="1"/>
              <p:nvPr/>
            </p:nvSpPr>
            <p:spPr>
              <a:xfrm>
                <a:off x="4049742" y="5499947"/>
                <a:ext cx="778097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E769983-4CBF-DB4B-BFA1-2FC24792E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42" y="5499947"/>
                <a:ext cx="778097" cy="658450"/>
              </a:xfrm>
              <a:prstGeom prst="rect">
                <a:avLst/>
              </a:prstGeom>
              <a:blipFill>
                <a:blip r:embed="rId12"/>
                <a:stretch>
                  <a:fillRect l="-6452" r="-3226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9B598BC-7876-D14A-B8CD-AA4E0B226CEF}"/>
                  </a:ext>
                </a:extLst>
              </p:cNvPr>
              <p:cNvSpPr txBox="1"/>
              <p:nvPr/>
            </p:nvSpPr>
            <p:spPr>
              <a:xfrm>
                <a:off x="6401942" y="738817"/>
                <a:ext cx="725840" cy="616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9B598BC-7876-D14A-B8CD-AA4E0B22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2" y="738817"/>
                <a:ext cx="725840" cy="616836"/>
              </a:xfrm>
              <a:prstGeom prst="rect">
                <a:avLst/>
              </a:prstGeom>
              <a:blipFill>
                <a:blip r:embed="rId13"/>
                <a:stretch>
                  <a:fillRect l="-7018" r="-87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913A8E8-6677-5142-822C-6FE6B9CF24B5}"/>
                  </a:ext>
                </a:extLst>
              </p:cNvPr>
              <p:cNvSpPr txBox="1"/>
              <p:nvPr/>
            </p:nvSpPr>
            <p:spPr>
              <a:xfrm>
                <a:off x="6422895" y="2126962"/>
                <a:ext cx="725840" cy="617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913A8E8-6677-5142-822C-6FE6B9CF2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895" y="2126962"/>
                <a:ext cx="725840" cy="617348"/>
              </a:xfrm>
              <a:prstGeom prst="rect">
                <a:avLst/>
              </a:prstGeom>
              <a:blipFill>
                <a:blip r:embed="rId14"/>
                <a:stretch>
                  <a:fillRect l="-5172" r="-8621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3DB1F09-07E7-6D4E-A986-20EBDB744F7A}"/>
                  </a:ext>
                </a:extLst>
              </p:cNvPr>
              <p:cNvSpPr txBox="1"/>
              <p:nvPr/>
            </p:nvSpPr>
            <p:spPr>
              <a:xfrm>
                <a:off x="6385612" y="3604248"/>
                <a:ext cx="725840" cy="619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3DB1F09-07E7-6D4E-A986-20EBDB74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12" y="3604248"/>
                <a:ext cx="725840" cy="619850"/>
              </a:xfrm>
              <a:prstGeom prst="rect">
                <a:avLst/>
              </a:prstGeom>
              <a:blipFill>
                <a:blip r:embed="rId15"/>
                <a:stretch>
                  <a:fillRect l="-6897" r="-862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9FBB162-F0D7-FD40-A91B-E52CC203D4BA}"/>
                  </a:ext>
                </a:extLst>
              </p:cNvPr>
              <p:cNvSpPr txBox="1"/>
              <p:nvPr/>
            </p:nvSpPr>
            <p:spPr>
              <a:xfrm>
                <a:off x="6353885" y="5499947"/>
                <a:ext cx="771685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9FBB162-F0D7-FD40-A91B-E52CC203D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885" y="5499947"/>
                <a:ext cx="771685" cy="658450"/>
              </a:xfrm>
              <a:prstGeom prst="rect">
                <a:avLst/>
              </a:prstGeom>
              <a:blipFill>
                <a:blip r:embed="rId16"/>
                <a:stretch>
                  <a:fillRect l="-4839" r="-3226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52B9ECE-E110-0749-9AC3-F2B3876AEE7D}"/>
                  </a:ext>
                </a:extLst>
              </p:cNvPr>
              <p:cNvSpPr txBox="1"/>
              <p:nvPr/>
            </p:nvSpPr>
            <p:spPr>
              <a:xfrm>
                <a:off x="8018666" y="3181629"/>
                <a:ext cx="1764394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CA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CA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CA" sz="21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52B9ECE-E110-0749-9AC3-F2B3876AE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66" y="3181629"/>
                <a:ext cx="1764394" cy="336952"/>
              </a:xfrm>
              <a:prstGeom prst="rect">
                <a:avLst/>
              </a:prstGeom>
              <a:blipFill>
                <a:blip r:embed="rId17"/>
                <a:stretch>
                  <a:fillRect l="-2143" t="-3704" r="-214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8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15BA3DA-8A19-214B-BCCF-92C15E106061}"/>
              </a:ext>
            </a:extLst>
          </p:cNvPr>
          <p:cNvGrpSpPr/>
          <p:nvPr/>
        </p:nvGrpSpPr>
        <p:grpSpPr>
          <a:xfrm>
            <a:off x="4206896" y="1632181"/>
            <a:ext cx="2993147" cy="2834756"/>
            <a:chOff x="4595778" y="2399436"/>
            <a:chExt cx="2993147" cy="283475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7F224BA-4EC4-FF46-9B9C-9AB7E8054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1161" y="2399436"/>
              <a:ext cx="2834756" cy="28347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BFD50C4-7FB4-E049-8B84-77E14E63E2A9}"/>
                    </a:ext>
                  </a:extLst>
                </p:cNvPr>
                <p:cNvSpPr txBox="1"/>
                <p:nvPr/>
              </p:nvSpPr>
              <p:spPr>
                <a:xfrm>
                  <a:off x="4595778" y="3719547"/>
                  <a:ext cx="2373086" cy="2887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BFD50C4-7FB4-E049-8B84-77E14E63E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778" y="3719547"/>
                  <a:ext cx="2373086" cy="288797"/>
                </a:xfrm>
                <a:prstGeom prst="rect">
                  <a:avLst/>
                </a:prstGeom>
                <a:blipFill>
                  <a:blip r:embed="rId2"/>
                  <a:stretch>
                    <a:fillRect t="-4167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413C24C-8C08-2040-BACA-B8B625A12B0C}"/>
                </a:ext>
              </a:extLst>
            </p:cNvPr>
            <p:cNvCxnSpPr>
              <a:cxnSpLocks/>
            </p:cNvCxnSpPr>
            <p:nvPr/>
          </p:nvCxnSpPr>
          <p:spPr>
            <a:xfrm>
              <a:off x="6840405" y="2608247"/>
              <a:ext cx="0" cy="24307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5AAB403-6767-024D-B04D-ED99E9EF3FDE}"/>
                    </a:ext>
                  </a:extLst>
                </p:cNvPr>
                <p:cNvSpPr/>
                <p:nvPr/>
              </p:nvSpPr>
              <p:spPr>
                <a:xfrm>
                  <a:off x="6803454" y="3661909"/>
                  <a:ext cx="7854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5AAB403-6767-024D-B04D-ED99E9EF3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454" y="3661909"/>
                  <a:ext cx="78547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176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736E1C-EA82-594E-B5C7-67B3E7DC47C1}"/>
              </a:ext>
            </a:extLst>
          </p:cNvPr>
          <p:cNvSpPr/>
          <p:nvPr/>
        </p:nvSpPr>
        <p:spPr>
          <a:xfrm>
            <a:off x="4370119" y="1508167"/>
            <a:ext cx="2304307" cy="4001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21573-9360-7B4D-97AF-5313BC4BF2D0}"/>
              </a:ext>
            </a:extLst>
          </p:cNvPr>
          <p:cNvSpPr txBox="1"/>
          <p:nvPr/>
        </p:nvSpPr>
        <p:spPr>
          <a:xfrm>
            <a:off x="4500500" y="1496292"/>
            <a:ext cx="204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Desired Flow Rate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B0724-86CC-6243-95EF-7092D1A70D6C}"/>
              </a:ext>
            </a:extLst>
          </p:cNvPr>
          <p:cNvGrpSpPr/>
          <p:nvPr/>
        </p:nvGrpSpPr>
        <p:grpSpPr>
          <a:xfrm>
            <a:off x="4500500" y="2623819"/>
            <a:ext cx="2071252" cy="732319"/>
            <a:chOff x="4500500" y="2696681"/>
            <a:chExt cx="2071252" cy="7323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A8F0CF-7DAE-EF41-98E3-41720C236CB0}"/>
                </a:ext>
              </a:extLst>
            </p:cNvPr>
            <p:cNvSpPr/>
            <p:nvPr/>
          </p:nvSpPr>
          <p:spPr>
            <a:xfrm>
              <a:off x="4500500" y="2721115"/>
              <a:ext cx="2043545" cy="7078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242236-F69F-C247-A35F-C4A9A4A62764}"/>
                </a:ext>
              </a:extLst>
            </p:cNvPr>
            <p:cNvSpPr txBox="1"/>
            <p:nvPr/>
          </p:nvSpPr>
          <p:spPr>
            <a:xfrm>
              <a:off x="4528208" y="2696681"/>
              <a:ext cx="2043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77"/>
                </a:rPr>
                <a:t>Mixed Integer Linear Program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6B46864-12F1-A54C-AEF4-A37AE1C2D7C5}"/>
              </a:ext>
            </a:extLst>
          </p:cNvPr>
          <p:cNvSpPr/>
          <p:nvPr/>
        </p:nvSpPr>
        <p:spPr>
          <a:xfrm>
            <a:off x="1556902" y="2398192"/>
            <a:ext cx="2410193" cy="1186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CCBAD-AE74-084F-A8ED-44473395A13D}"/>
              </a:ext>
            </a:extLst>
          </p:cNvPr>
          <p:cNvSpPr txBox="1"/>
          <p:nvPr/>
        </p:nvSpPr>
        <p:spPr>
          <a:xfrm>
            <a:off x="1458435" y="2421942"/>
            <a:ext cx="261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Equality constraints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34543-9BF6-8249-BC56-8DA6B43B1DA3}"/>
              </a:ext>
            </a:extLst>
          </p:cNvPr>
          <p:cNvSpPr txBox="1"/>
          <p:nvPr/>
        </p:nvSpPr>
        <p:spPr>
          <a:xfrm>
            <a:off x="1446559" y="2769741"/>
            <a:ext cx="261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In-equality constraints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B81A0-873A-4C4A-B1B3-8844BC926962}"/>
              </a:ext>
            </a:extLst>
          </p:cNvPr>
          <p:cNvSpPr txBox="1"/>
          <p:nvPr/>
        </p:nvSpPr>
        <p:spPr>
          <a:xfrm>
            <a:off x="1458435" y="3129828"/>
            <a:ext cx="261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ML 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23CA942-A381-F441-AF21-9A460D232063}"/>
              </a:ext>
            </a:extLst>
          </p:cNvPr>
          <p:cNvSpPr/>
          <p:nvPr/>
        </p:nvSpPr>
        <p:spPr>
          <a:xfrm>
            <a:off x="4417619" y="4086383"/>
            <a:ext cx="2304307" cy="4001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529CE-D17B-A640-A1D9-6664B4A7F7D1}"/>
              </a:ext>
            </a:extLst>
          </p:cNvPr>
          <p:cNvSpPr txBox="1"/>
          <p:nvPr/>
        </p:nvSpPr>
        <p:spPr>
          <a:xfrm>
            <a:off x="4548000" y="4074508"/>
            <a:ext cx="204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Optimal set points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2F382AC-136E-C144-A347-7B65AA9E76BB}"/>
              </a:ext>
            </a:extLst>
          </p:cNvPr>
          <p:cNvSpPr/>
          <p:nvPr/>
        </p:nvSpPr>
        <p:spPr>
          <a:xfrm>
            <a:off x="7019810" y="2421942"/>
            <a:ext cx="2410193" cy="1186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A1CFDD-BAAC-5646-9300-A8A87A0B8D15}"/>
              </a:ext>
            </a:extLst>
          </p:cNvPr>
          <p:cNvSpPr txBox="1"/>
          <p:nvPr/>
        </p:nvSpPr>
        <p:spPr>
          <a:xfrm>
            <a:off x="6921343" y="2445692"/>
            <a:ext cx="261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Objective 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719E7-EB11-B14B-A47E-1062F20D8F28}"/>
              </a:ext>
            </a:extLst>
          </p:cNvPr>
          <p:cNvSpPr txBox="1"/>
          <p:nvPr/>
        </p:nvSpPr>
        <p:spPr>
          <a:xfrm>
            <a:off x="6909467" y="2793491"/>
            <a:ext cx="261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Costs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A5434-2944-B94A-912F-C18E4794348E}"/>
              </a:ext>
            </a:extLst>
          </p:cNvPr>
          <p:cNvSpPr txBox="1"/>
          <p:nvPr/>
        </p:nvSpPr>
        <p:spPr>
          <a:xfrm>
            <a:off x="6921343" y="3153578"/>
            <a:ext cx="261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w Cen MT" panose="020B0602020104020603" pitchFamily="34" charset="77"/>
              </a:rPr>
              <a:t>Decision Variables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CF4FE73-7D1B-D746-8275-61F7EF58AFE3}"/>
              </a:ext>
            </a:extLst>
          </p:cNvPr>
          <p:cNvSpPr/>
          <p:nvPr/>
        </p:nvSpPr>
        <p:spPr>
          <a:xfrm>
            <a:off x="4062096" y="2905177"/>
            <a:ext cx="308023" cy="170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B6B1BAB-0501-6E46-A687-070B0E19C2A8}"/>
              </a:ext>
            </a:extLst>
          </p:cNvPr>
          <p:cNvSpPr/>
          <p:nvPr/>
        </p:nvSpPr>
        <p:spPr>
          <a:xfrm rot="10800000">
            <a:off x="6610598" y="2915658"/>
            <a:ext cx="308023" cy="170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A8450B6-8DAA-5F49-AB55-F1A6F4300512}"/>
              </a:ext>
            </a:extLst>
          </p:cNvPr>
          <p:cNvSpPr/>
          <p:nvPr/>
        </p:nvSpPr>
        <p:spPr>
          <a:xfrm rot="8562143">
            <a:off x="3987266" y="2028900"/>
            <a:ext cx="308023" cy="170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2EBB2CE-6C52-DE49-99DB-F04DDEEF86CE}"/>
              </a:ext>
            </a:extLst>
          </p:cNvPr>
          <p:cNvSpPr/>
          <p:nvPr/>
        </p:nvSpPr>
        <p:spPr>
          <a:xfrm rot="5400000">
            <a:off x="5405000" y="3653339"/>
            <a:ext cx="308023" cy="170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0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9B18F1-2AA5-684B-8652-B0F7C67FD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4"/>
          <a:stretch/>
        </p:blipFill>
        <p:spPr>
          <a:xfrm>
            <a:off x="9691574" y="2878907"/>
            <a:ext cx="1422400" cy="1370559"/>
          </a:xfrm>
          <a:prstGeom prst="rect">
            <a:avLst/>
          </a:prstGeom>
        </p:spPr>
      </p:pic>
      <p:sp>
        <p:nvSpPr>
          <p:cNvPr id="56" name="Can 55">
            <a:extLst>
              <a:ext uri="{FF2B5EF4-FFF2-40B4-BE49-F238E27FC236}">
                <a16:creationId xmlns:a16="http://schemas.microsoft.com/office/drawing/2014/main" id="{7143D8BF-DDCE-3C4E-9FD2-7C37214F1B25}"/>
              </a:ext>
            </a:extLst>
          </p:cNvPr>
          <p:cNvSpPr/>
          <p:nvPr/>
        </p:nvSpPr>
        <p:spPr>
          <a:xfrm rot="5400000">
            <a:off x="5118397" y="2030205"/>
            <a:ext cx="478465" cy="368281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4E425AA-AF0A-F54E-ACEF-CB435A377AED}"/>
              </a:ext>
            </a:extLst>
          </p:cNvPr>
          <p:cNvSpPr/>
          <p:nvPr/>
        </p:nvSpPr>
        <p:spPr>
          <a:xfrm rot="5400000">
            <a:off x="1845787" y="2774571"/>
            <a:ext cx="478465" cy="219562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F2F4B-8657-7544-BA06-1A204737A6C0}"/>
              </a:ext>
            </a:extLst>
          </p:cNvPr>
          <p:cNvCxnSpPr>
            <a:cxnSpLocks/>
          </p:cNvCxnSpPr>
          <p:nvPr/>
        </p:nvCxnSpPr>
        <p:spPr>
          <a:xfrm flipH="1">
            <a:off x="838022" y="3903158"/>
            <a:ext cx="1" cy="587819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134A0A-27E7-4449-AEA7-D77AEEE7B9F3}"/>
              </a:ext>
            </a:extLst>
          </p:cNvPr>
          <p:cNvCxnSpPr>
            <a:cxnSpLocks/>
          </p:cNvCxnSpPr>
          <p:nvPr/>
        </p:nvCxnSpPr>
        <p:spPr>
          <a:xfrm flipH="1" flipV="1">
            <a:off x="3361686" y="2992874"/>
            <a:ext cx="1" cy="895996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A3264C-076A-8B4B-A968-3B1102671CFE}"/>
              </a:ext>
            </a:extLst>
          </p:cNvPr>
          <p:cNvSpPr txBox="1"/>
          <p:nvPr/>
        </p:nvSpPr>
        <p:spPr>
          <a:xfrm>
            <a:off x="1533766" y="4534975"/>
            <a:ext cx="21182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w Cen MT" panose="020B0602020104020603" pitchFamily="34" charset="77"/>
              </a:rPr>
              <a:t>Cheyenne Station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VFD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On/Off Pump</a:t>
            </a:r>
          </a:p>
        </p:txBody>
      </p:sp>
      <p:pic>
        <p:nvPicPr>
          <p:cNvPr id="43" name="Graphic 42" descr="Factory">
            <a:extLst>
              <a:ext uri="{FF2B5EF4-FFF2-40B4-BE49-F238E27FC236}">
                <a16:creationId xmlns:a16="http://schemas.microsoft.com/office/drawing/2014/main" id="{DB83F6DA-0D29-804C-9AAC-C58DF9E86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65" y="4472440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E2F990B-F1BE-6A43-9802-8233339C586C}"/>
              </a:ext>
            </a:extLst>
          </p:cNvPr>
          <p:cNvSpPr txBox="1"/>
          <p:nvPr/>
        </p:nvSpPr>
        <p:spPr>
          <a:xfrm>
            <a:off x="4016628" y="2142078"/>
            <a:ext cx="20793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w Cen MT" panose="020B0602020104020603" pitchFamily="34" charset="77"/>
              </a:rPr>
              <a:t>CIG Station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Sweet Crude DRA Pump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Sour Crude DRA Pump</a:t>
            </a:r>
          </a:p>
        </p:txBody>
      </p:sp>
      <p:pic>
        <p:nvPicPr>
          <p:cNvPr id="45" name="Graphic 44" descr="Factory">
            <a:extLst>
              <a:ext uri="{FF2B5EF4-FFF2-40B4-BE49-F238E27FC236}">
                <a16:creationId xmlns:a16="http://schemas.microsoft.com/office/drawing/2014/main" id="{C3C9BF49-9404-C94A-8557-592920FBD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4826" y="2115258"/>
            <a:ext cx="914400" cy="9144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A7C422-93B9-2143-B50A-B63758B7C07E}"/>
              </a:ext>
            </a:extLst>
          </p:cNvPr>
          <p:cNvCxnSpPr>
            <a:cxnSpLocks/>
          </p:cNvCxnSpPr>
          <p:nvPr/>
        </p:nvCxnSpPr>
        <p:spPr>
          <a:xfrm>
            <a:off x="1034041" y="3521840"/>
            <a:ext cx="2070046" cy="0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3115E82-CD3B-B749-BAC7-89702E2E6049}"/>
              </a:ext>
            </a:extLst>
          </p:cNvPr>
          <p:cNvSpPr txBox="1"/>
          <p:nvPr/>
        </p:nvSpPr>
        <p:spPr>
          <a:xfrm>
            <a:off x="1649857" y="314186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77"/>
              </a:rPr>
              <a:t>19 km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ABCFA5-E9D9-3E43-BC8E-F45455F7AF63}"/>
              </a:ext>
            </a:extLst>
          </p:cNvPr>
          <p:cNvCxnSpPr>
            <a:cxnSpLocks/>
          </p:cNvCxnSpPr>
          <p:nvPr/>
        </p:nvCxnSpPr>
        <p:spPr>
          <a:xfrm>
            <a:off x="3574974" y="3564187"/>
            <a:ext cx="3624078" cy="0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A20335-231D-4347-80BE-2A39ADB252FB}"/>
              </a:ext>
            </a:extLst>
          </p:cNvPr>
          <p:cNvSpPr txBox="1"/>
          <p:nvPr/>
        </p:nvSpPr>
        <p:spPr>
          <a:xfrm>
            <a:off x="4960939" y="31880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77"/>
              </a:rPr>
              <a:t>92 km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BD5E56-2AB9-174F-A34C-8881C6C849DE}"/>
              </a:ext>
            </a:extLst>
          </p:cNvPr>
          <p:cNvCxnSpPr>
            <a:cxnSpLocks/>
          </p:cNvCxnSpPr>
          <p:nvPr/>
        </p:nvCxnSpPr>
        <p:spPr>
          <a:xfrm flipH="1">
            <a:off x="4900230" y="3910531"/>
            <a:ext cx="1" cy="669944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Factory">
            <a:extLst>
              <a:ext uri="{FF2B5EF4-FFF2-40B4-BE49-F238E27FC236}">
                <a16:creationId xmlns:a16="http://schemas.microsoft.com/office/drawing/2014/main" id="{BA8D708C-1983-EE4C-9D50-2EBC976E9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3750" y="4524277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497C570-CC8A-494A-B021-307AD9E73473}"/>
              </a:ext>
            </a:extLst>
          </p:cNvPr>
          <p:cNvSpPr txBox="1"/>
          <p:nvPr/>
        </p:nvSpPr>
        <p:spPr>
          <a:xfrm>
            <a:off x="5629366" y="4162772"/>
            <a:ext cx="25169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w Cen MT" panose="020B0602020104020603" pitchFamily="34" charset="77"/>
              </a:rPr>
              <a:t>Ault Station</a:t>
            </a:r>
            <a:br>
              <a:rPr lang="en-US" sz="1400" dirty="0">
                <a:latin typeface="Tw Cen MT" panose="020B0602020104020603" pitchFamily="34" charset="77"/>
              </a:rPr>
            </a:br>
            <a:r>
              <a:rPr lang="en-US" sz="1400" dirty="0">
                <a:latin typeface="Tw Cen MT" panose="020B0602020104020603" pitchFamily="34" charset="77"/>
              </a:rPr>
              <a:t>1 Sweet Crude DRA Pump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Sour Crude DRA Pump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Large Booster Pump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Small Booster Pump</a:t>
            </a:r>
          </a:p>
        </p:txBody>
      </p:sp>
      <p:sp>
        <p:nvSpPr>
          <p:cNvPr id="63" name="Can 62">
            <a:extLst>
              <a:ext uri="{FF2B5EF4-FFF2-40B4-BE49-F238E27FC236}">
                <a16:creationId xmlns:a16="http://schemas.microsoft.com/office/drawing/2014/main" id="{441F4DCC-E55C-F447-96D1-F975480C1E3E}"/>
              </a:ext>
            </a:extLst>
          </p:cNvPr>
          <p:cNvSpPr/>
          <p:nvPr/>
        </p:nvSpPr>
        <p:spPr>
          <a:xfrm rot="5400000">
            <a:off x="8250028" y="2879267"/>
            <a:ext cx="478465" cy="199867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8075D8-5A52-D749-BE4E-96E887C23CDE}"/>
              </a:ext>
            </a:extLst>
          </p:cNvPr>
          <p:cNvCxnSpPr>
            <a:cxnSpLocks/>
          </p:cNvCxnSpPr>
          <p:nvPr/>
        </p:nvCxnSpPr>
        <p:spPr>
          <a:xfrm flipH="1" flipV="1">
            <a:off x="7335384" y="3045478"/>
            <a:ext cx="1" cy="833125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0312B0-2E77-9841-8426-CF91567F77BF}"/>
              </a:ext>
            </a:extLst>
          </p:cNvPr>
          <p:cNvCxnSpPr>
            <a:cxnSpLocks/>
          </p:cNvCxnSpPr>
          <p:nvPr/>
        </p:nvCxnSpPr>
        <p:spPr>
          <a:xfrm>
            <a:off x="7521964" y="3547663"/>
            <a:ext cx="1966635" cy="0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3E2726-5E36-EE4F-ABD7-26FA82D28ADA}"/>
              </a:ext>
            </a:extLst>
          </p:cNvPr>
          <p:cNvSpPr txBox="1"/>
          <p:nvPr/>
        </p:nvSpPr>
        <p:spPr>
          <a:xfrm>
            <a:off x="8153910" y="31880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77"/>
              </a:rPr>
              <a:t>40 km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151875-9553-D54C-A00E-E9210AFB0374}"/>
              </a:ext>
            </a:extLst>
          </p:cNvPr>
          <p:cNvSpPr txBox="1"/>
          <p:nvPr/>
        </p:nvSpPr>
        <p:spPr>
          <a:xfrm>
            <a:off x="8017770" y="2153653"/>
            <a:ext cx="2032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w Cen MT" panose="020B0602020104020603" pitchFamily="34" charset="77"/>
              </a:rPr>
              <a:t>Fort Lupton Station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VFD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On/Off Pump</a:t>
            </a:r>
          </a:p>
        </p:txBody>
      </p:sp>
      <p:pic>
        <p:nvPicPr>
          <p:cNvPr id="71" name="Graphic 70" descr="Factory">
            <a:extLst>
              <a:ext uri="{FF2B5EF4-FFF2-40B4-BE49-F238E27FC236}">
                <a16:creationId xmlns:a16="http://schemas.microsoft.com/office/drawing/2014/main" id="{A7B04189-8B86-E04A-BBED-AB22D6266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3370" y="2131078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682821A-46F0-7344-9722-EFF9D6FD2B88}"/>
              </a:ext>
            </a:extLst>
          </p:cNvPr>
          <p:cNvSpPr txBox="1"/>
          <p:nvPr/>
        </p:nvSpPr>
        <p:spPr>
          <a:xfrm>
            <a:off x="9703149" y="4216500"/>
            <a:ext cx="142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" panose="020B0602020104020603" pitchFamily="34" charset="77"/>
              </a:rPr>
              <a:t>Commerce City 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F9D44960-E6E8-5643-9885-6BFB806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" y="-17364"/>
            <a:ext cx="10515600" cy="882907"/>
          </a:xfrm>
        </p:spPr>
        <p:txBody>
          <a:bodyPr/>
          <a:lstStyle/>
          <a:p>
            <a:r>
              <a:rPr lang="en-US" dirty="0">
                <a:latin typeface="+mn-lt"/>
              </a:rPr>
              <a:t>Line RM06A Schematic - </a:t>
            </a:r>
            <a:r>
              <a:rPr lang="en-US" dirty="0" err="1">
                <a:latin typeface="+mn-lt"/>
              </a:rPr>
              <a:t>Willowglen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040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9B18F1-2AA5-684B-8652-B0F7C67FD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4"/>
          <a:stretch/>
        </p:blipFill>
        <p:spPr>
          <a:xfrm>
            <a:off x="9691574" y="2878907"/>
            <a:ext cx="1422400" cy="1370559"/>
          </a:xfrm>
          <a:prstGeom prst="rect">
            <a:avLst/>
          </a:prstGeom>
        </p:spPr>
      </p:pic>
      <p:sp>
        <p:nvSpPr>
          <p:cNvPr id="56" name="Can 55">
            <a:extLst>
              <a:ext uri="{FF2B5EF4-FFF2-40B4-BE49-F238E27FC236}">
                <a16:creationId xmlns:a16="http://schemas.microsoft.com/office/drawing/2014/main" id="{7143D8BF-DDCE-3C4E-9FD2-7C37214F1B25}"/>
              </a:ext>
            </a:extLst>
          </p:cNvPr>
          <p:cNvSpPr/>
          <p:nvPr/>
        </p:nvSpPr>
        <p:spPr>
          <a:xfrm rot="5400000">
            <a:off x="5118397" y="2030205"/>
            <a:ext cx="478465" cy="368281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4E425AA-AF0A-F54E-ACEF-CB435A377AED}"/>
              </a:ext>
            </a:extLst>
          </p:cNvPr>
          <p:cNvSpPr/>
          <p:nvPr/>
        </p:nvSpPr>
        <p:spPr>
          <a:xfrm rot="5400000">
            <a:off x="1845787" y="2774571"/>
            <a:ext cx="478465" cy="219562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4F2F4B-8657-7544-BA06-1A204737A6C0}"/>
              </a:ext>
            </a:extLst>
          </p:cNvPr>
          <p:cNvCxnSpPr>
            <a:cxnSpLocks/>
          </p:cNvCxnSpPr>
          <p:nvPr/>
        </p:nvCxnSpPr>
        <p:spPr>
          <a:xfrm flipH="1">
            <a:off x="838022" y="3903158"/>
            <a:ext cx="1" cy="587819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134A0A-27E7-4449-AEA7-D77AEEE7B9F3}"/>
              </a:ext>
            </a:extLst>
          </p:cNvPr>
          <p:cNvCxnSpPr>
            <a:cxnSpLocks/>
          </p:cNvCxnSpPr>
          <p:nvPr/>
        </p:nvCxnSpPr>
        <p:spPr>
          <a:xfrm flipH="1" flipV="1">
            <a:off x="3361686" y="2992874"/>
            <a:ext cx="1" cy="895996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A3264C-076A-8B4B-A968-3B1102671CFE}"/>
              </a:ext>
            </a:extLst>
          </p:cNvPr>
          <p:cNvSpPr txBox="1"/>
          <p:nvPr/>
        </p:nvSpPr>
        <p:spPr>
          <a:xfrm>
            <a:off x="1533766" y="4534975"/>
            <a:ext cx="21182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w Cen MT" panose="020B0602020104020603" pitchFamily="34" charset="77"/>
              </a:rPr>
              <a:t>Pump Station 1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VFD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3 On/Off Pump</a:t>
            </a:r>
          </a:p>
        </p:txBody>
      </p:sp>
      <p:pic>
        <p:nvPicPr>
          <p:cNvPr id="43" name="Graphic 42" descr="Factory">
            <a:extLst>
              <a:ext uri="{FF2B5EF4-FFF2-40B4-BE49-F238E27FC236}">
                <a16:creationId xmlns:a16="http://schemas.microsoft.com/office/drawing/2014/main" id="{DB83F6DA-0D29-804C-9AAC-C58DF9E86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65" y="4472440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E2F990B-F1BE-6A43-9802-8233339C586C}"/>
              </a:ext>
            </a:extLst>
          </p:cNvPr>
          <p:cNvSpPr txBox="1"/>
          <p:nvPr/>
        </p:nvSpPr>
        <p:spPr>
          <a:xfrm>
            <a:off x="4016627" y="2142078"/>
            <a:ext cx="20793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w Cen MT" panose="020B0602020104020603" pitchFamily="34" charset="77"/>
              </a:rPr>
              <a:t>Pump Station 2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Sweet Crude DRA Pump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Sour Crude DRA Pump</a:t>
            </a:r>
          </a:p>
        </p:txBody>
      </p:sp>
      <p:pic>
        <p:nvPicPr>
          <p:cNvPr id="45" name="Graphic 44" descr="Factory">
            <a:extLst>
              <a:ext uri="{FF2B5EF4-FFF2-40B4-BE49-F238E27FC236}">
                <a16:creationId xmlns:a16="http://schemas.microsoft.com/office/drawing/2014/main" id="{C3C9BF49-9404-C94A-8557-592920FBD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4826" y="2115258"/>
            <a:ext cx="914400" cy="9144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BD5E56-2AB9-174F-A34C-8881C6C849DE}"/>
              </a:ext>
            </a:extLst>
          </p:cNvPr>
          <p:cNvCxnSpPr>
            <a:cxnSpLocks/>
          </p:cNvCxnSpPr>
          <p:nvPr/>
        </p:nvCxnSpPr>
        <p:spPr>
          <a:xfrm flipH="1">
            <a:off x="4900230" y="3910531"/>
            <a:ext cx="1" cy="669944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Factory">
            <a:extLst>
              <a:ext uri="{FF2B5EF4-FFF2-40B4-BE49-F238E27FC236}">
                <a16:creationId xmlns:a16="http://schemas.microsoft.com/office/drawing/2014/main" id="{BA8D708C-1983-EE4C-9D50-2EBC976E9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3750" y="4524277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497C570-CC8A-494A-B021-307AD9E73473}"/>
              </a:ext>
            </a:extLst>
          </p:cNvPr>
          <p:cNvSpPr txBox="1"/>
          <p:nvPr/>
        </p:nvSpPr>
        <p:spPr>
          <a:xfrm>
            <a:off x="5612303" y="4547427"/>
            <a:ext cx="2516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w Cen MT" panose="020B0602020104020603" pitchFamily="34" charset="77"/>
              </a:rPr>
              <a:t>Pump Station 3</a:t>
            </a:r>
            <a:br>
              <a:rPr lang="en-US" sz="1400" dirty="0">
                <a:latin typeface="Tw Cen MT" panose="020B0602020104020603" pitchFamily="34" charset="77"/>
              </a:rPr>
            </a:br>
            <a:r>
              <a:rPr lang="en-US" sz="1400" dirty="0">
                <a:latin typeface="Tw Cen MT" panose="020B0602020104020603" pitchFamily="34" charset="77"/>
              </a:rPr>
              <a:t>1 Sweet Crude DRA Pump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Sour Crude DRA Pump</a:t>
            </a:r>
          </a:p>
        </p:txBody>
      </p:sp>
      <p:sp>
        <p:nvSpPr>
          <p:cNvPr id="63" name="Can 62">
            <a:extLst>
              <a:ext uri="{FF2B5EF4-FFF2-40B4-BE49-F238E27FC236}">
                <a16:creationId xmlns:a16="http://schemas.microsoft.com/office/drawing/2014/main" id="{441F4DCC-E55C-F447-96D1-F975480C1E3E}"/>
              </a:ext>
            </a:extLst>
          </p:cNvPr>
          <p:cNvSpPr/>
          <p:nvPr/>
        </p:nvSpPr>
        <p:spPr>
          <a:xfrm rot="5400000">
            <a:off x="8250028" y="2879267"/>
            <a:ext cx="478465" cy="199867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8075D8-5A52-D749-BE4E-96E887C23CDE}"/>
              </a:ext>
            </a:extLst>
          </p:cNvPr>
          <p:cNvCxnSpPr>
            <a:cxnSpLocks/>
          </p:cNvCxnSpPr>
          <p:nvPr/>
        </p:nvCxnSpPr>
        <p:spPr>
          <a:xfrm flipH="1" flipV="1">
            <a:off x="7335384" y="3045478"/>
            <a:ext cx="1" cy="833125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1151875-9553-D54C-A00E-E9210AFB0374}"/>
              </a:ext>
            </a:extLst>
          </p:cNvPr>
          <p:cNvSpPr txBox="1"/>
          <p:nvPr/>
        </p:nvSpPr>
        <p:spPr>
          <a:xfrm>
            <a:off x="8017770" y="2153653"/>
            <a:ext cx="20325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w Cen MT" panose="020B0602020104020603" pitchFamily="34" charset="77"/>
              </a:rPr>
              <a:t>Pump Station 4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VFD</a:t>
            </a:r>
          </a:p>
          <a:p>
            <a:r>
              <a:rPr lang="en-US" sz="1400" dirty="0">
                <a:latin typeface="Tw Cen MT" panose="020B0602020104020603" pitchFamily="34" charset="77"/>
              </a:rPr>
              <a:t>1 On/Off Pump</a:t>
            </a:r>
          </a:p>
        </p:txBody>
      </p:sp>
      <p:pic>
        <p:nvPicPr>
          <p:cNvPr id="71" name="Graphic 70" descr="Factory">
            <a:extLst>
              <a:ext uri="{FF2B5EF4-FFF2-40B4-BE49-F238E27FC236}">
                <a16:creationId xmlns:a16="http://schemas.microsoft.com/office/drawing/2014/main" id="{A7B04189-8B86-E04A-BBED-AB22D6266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3370" y="2131078"/>
            <a:ext cx="914400" cy="914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682821A-46F0-7344-9722-EFF9D6FD2B88}"/>
              </a:ext>
            </a:extLst>
          </p:cNvPr>
          <p:cNvSpPr txBox="1"/>
          <p:nvPr/>
        </p:nvSpPr>
        <p:spPr>
          <a:xfrm>
            <a:off x="9703149" y="4216500"/>
            <a:ext cx="142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" panose="020B0602020104020603" pitchFamily="34" charset="77"/>
              </a:rPr>
              <a:t>Commerce City 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F9D44960-E6E8-5643-9885-6BFB806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" y="-17364"/>
            <a:ext cx="10515600" cy="882907"/>
          </a:xfrm>
        </p:spPr>
        <p:txBody>
          <a:bodyPr/>
          <a:lstStyle/>
          <a:p>
            <a:r>
              <a:rPr lang="en-US" dirty="0">
                <a:latin typeface="+mn-lt"/>
              </a:rPr>
              <a:t>Line RM06A Schematic - Normal</a:t>
            </a:r>
          </a:p>
        </p:txBody>
      </p:sp>
    </p:spTree>
    <p:extLst>
      <p:ext uri="{BB962C8B-B14F-4D97-AF65-F5344CB8AC3E}">
        <p14:creationId xmlns:p14="http://schemas.microsoft.com/office/powerpoint/2010/main" val="132683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F9D44960-E6E8-5643-9885-6BFB806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2907"/>
          </a:xfrm>
        </p:spPr>
        <p:txBody>
          <a:bodyPr/>
          <a:lstStyle/>
          <a:p>
            <a:r>
              <a:rPr lang="en-US" dirty="0">
                <a:latin typeface="+mn-lt"/>
              </a:rPr>
              <a:t>Modern control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49F5C3-0C37-EF40-BC19-4A0DCA587492}"/>
              </a:ext>
            </a:extLst>
          </p:cNvPr>
          <p:cNvSpPr/>
          <p:nvPr/>
        </p:nvSpPr>
        <p:spPr>
          <a:xfrm>
            <a:off x="2431965" y="4365080"/>
            <a:ext cx="7328070" cy="1281957"/>
          </a:xfrm>
          <a:prstGeom prst="rect">
            <a:avLst/>
          </a:prstGeom>
          <a:solidFill>
            <a:srgbClr val="72AFB9"/>
          </a:solidFill>
          <a:ln>
            <a:solidFill>
              <a:srgbClr val="72A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D729DB-DE0B-B84B-B8F2-840D8FF838BD}"/>
              </a:ext>
            </a:extLst>
          </p:cNvPr>
          <p:cNvSpPr/>
          <p:nvPr/>
        </p:nvSpPr>
        <p:spPr>
          <a:xfrm>
            <a:off x="2431965" y="1706764"/>
            <a:ext cx="7328070" cy="2533219"/>
          </a:xfrm>
          <a:prstGeom prst="rect">
            <a:avLst/>
          </a:prstGeom>
          <a:solidFill>
            <a:srgbClr val="75D3C6"/>
          </a:solidFill>
          <a:ln>
            <a:solidFill>
              <a:srgbClr val="75D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D296B6-29C3-8F44-A1D3-C5A2DA6D38AE}"/>
              </a:ext>
            </a:extLst>
          </p:cNvPr>
          <p:cNvSpPr/>
          <p:nvPr/>
        </p:nvSpPr>
        <p:spPr>
          <a:xfrm>
            <a:off x="2431965" y="1706764"/>
            <a:ext cx="2121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77"/>
              </a:rPr>
              <a:t>Modern Control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8D998-D751-C14F-9CB6-E4829E452B25}"/>
              </a:ext>
            </a:extLst>
          </p:cNvPr>
          <p:cNvSpPr/>
          <p:nvPr/>
        </p:nvSpPr>
        <p:spPr>
          <a:xfrm>
            <a:off x="8040559" y="5290076"/>
            <a:ext cx="2121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77"/>
              </a:rPr>
              <a:t>Classic Control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146112-A0FE-1943-B7A8-BF0686929EF1}"/>
              </a:ext>
            </a:extLst>
          </p:cNvPr>
          <p:cNvGrpSpPr/>
          <p:nvPr/>
        </p:nvGrpSpPr>
        <p:grpSpPr>
          <a:xfrm>
            <a:off x="3768060" y="2236428"/>
            <a:ext cx="5017595" cy="632517"/>
            <a:chOff x="7851225" y="1727157"/>
            <a:chExt cx="2102069" cy="83125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8032E1-2FCB-954C-B3CD-E3A66CB18FF7}"/>
                </a:ext>
              </a:extLst>
            </p:cNvPr>
            <p:cNvSpPr/>
            <p:nvPr/>
          </p:nvSpPr>
          <p:spPr>
            <a:xfrm>
              <a:off x="7851225" y="1727157"/>
              <a:ext cx="2102069" cy="831253"/>
            </a:xfrm>
            <a:prstGeom prst="rect">
              <a:avLst/>
            </a:prstGeom>
            <a:solidFill>
              <a:srgbClr val="7091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211BCF-EEE5-8C44-97CD-F003D95D0DE9}"/>
                </a:ext>
              </a:extLst>
            </p:cNvPr>
            <p:cNvSpPr/>
            <p:nvPr/>
          </p:nvSpPr>
          <p:spPr>
            <a:xfrm>
              <a:off x="8190446" y="1766194"/>
              <a:ext cx="1445522" cy="525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Real Time Optimization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3CC32B-7602-DA42-87F6-57EB8152DF89}"/>
              </a:ext>
            </a:extLst>
          </p:cNvPr>
          <p:cNvGrpSpPr/>
          <p:nvPr/>
        </p:nvGrpSpPr>
        <p:grpSpPr>
          <a:xfrm>
            <a:off x="3768060" y="3292514"/>
            <a:ext cx="5017595" cy="639884"/>
            <a:chOff x="7851225" y="1717475"/>
            <a:chExt cx="2102069" cy="84093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2DF427-CE9B-B347-8418-3DE8F700DF01}"/>
                </a:ext>
              </a:extLst>
            </p:cNvPr>
            <p:cNvSpPr/>
            <p:nvPr/>
          </p:nvSpPr>
          <p:spPr>
            <a:xfrm>
              <a:off x="7851225" y="1727157"/>
              <a:ext cx="2102069" cy="831253"/>
            </a:xfrm>
            <a:prstGeom prst="rect">
              <a:avLst/>
            </a:prstGeom>
            <a:solidFill>
              <a:srgbClr val="7091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B2FA8E-D4FF-3849-AADD-03E00F5853E6}"/>
                </a:ext>
              </a:extLst>
            </p:cNvPr>
            <p:cNvSpPr/>
            <p:nvPr/>
          </p:nvSpPr>
          <p:spPr>
            <a:xfrm>
              <a:off x="8277522" y="1717475"/>
              <a:ext cx="1250662" cy="525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Supervisory Control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EFD52B-424C-4149-A193-1FB61A545863}"/>
              </a:ext>
            </a:extLst>
          </p:cNvPr>
          <p:cNvGrpSpPr/>
          <p:nvPr/>
        </p:nvGrpSpPr>
        <p:grpSpPr>
          <a:xfrm>
            <a:off x="3768059" y="4542213"/>
            <a:ext cx="5017595" cy="632517"/>
            <a:chOff x="7851225" y="1727157"/>
            <a:chExt cx="2102069" cy="83125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E2D3B7-2E39-AF41-8118-FC629E9CF262}"/>
                </a:ext>
              </a:extLst>
            </p:cNvPr>
            <p:cNvSpPr/>
            <p:nvPr/>
          </p:nvSpPr>
          <p:spPr>
            <a:xfrm>
              <a:off x="7851225" y="1727157"/>
              <a:ext cx="2102069" cy="831253"/>
            </a:xfrm>
            <a:prstGeom prst="rect">
              <a:avLst/>
            </a:prstGeom>
            <a:solidFill>
              <a:srgbClr val="7091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20FDBF-1EAC-1947-946F-FEBE073C34C1}"/>
                </a:ext>
              </a:extLst>
            </p:cNvPr>
            <p:cNvSpPr/>
            <p:nvPr/>
          </p:nvSpPr>
          <p:spPr>
            <a:xfrm>
              <a:off x="8308751" y="1749954"/>
              <a:ext cx="1188207" cy="525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Regulatory Control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6DBEE15-E49B-5643-9D6D-083414F8B04D}"/>
              </a:ext>
            </a:extLst>
          </p:cNvPr>
          <p:cNvSpPr/>
          <p:nvPr/>
        </p:nvSpPr>
        <p:spPr>
          <a:xfrm>
            <a:off x="5566051" y="2590872"/>
            <a:ext cx="1506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(hours / days)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02E6B8-37C4-D74F-A550-77C0B9A6D111}"/>
              </a:ext>
            </a:extLst>
          </p:cNvPr>
          <p:cNvSpPr/>
          <p:nvPr/>
        </p:nvSpPr>
        <p:spPr>
          <a:xfrm>
            <a:off x="5383053" y="3633357"/>
            <a:ext cx="1837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(minutes / hours)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770BA-5D37-6840-9628-34389A0DBF8A}"/>
              </a:ext>
            </a:extLst>
          </p:cNvPr>
          <p:cNvSpPr/>
          <p:nvPr/>
        </p:nvSpPr>
        <p:spPr>
          <a:xfrm>
            <a:off x="5179631" y="4885000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(seconds / minutes)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ight Arrow 62">
            <a:extLst>
              <a:ext uri="{FF2B5EF4-FFF2-40B4-BE49-F238E27FC236}">
                <a16:creationId xmlns:a16="http://schemas.microsoft.com/office/drawing/2014/main" id="{84479241-8558-CD40-A319-77A9F82A4E83}"/>
              </a:ext>
            </a:extLst>
          </p:cNvPr>
          <p:cNvSpPr/>
          <p:nvPr/>
        </p:nvSpPr>
        <p:spPr>
          <a:xfrm rot="5400000">
            <a:off x="6168193" y="2965273"/>
            <a:ext cx="266758" cy="242233"/>
          </a:xfrm>
          <a:prstGeom prst="rightArrow">
            <a:avLst/>
          </a:prstGeom>
          <a:solidFill>
            <a:srgbClr val="FCF4D9"/>
          </a:solidFill>
          <a:ln>
            <a:solidFill>
              <a:srgbClr val="F4E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B3"/>
              </a:solidFill>
            </a:endParaRPr>
          </a:p>
        </p:txBody>
      </p:sp>
      <p:sp>
        <p:nvSpPr>
          <p:cNvPr id="49" name="Right Arrow 62">
            <a:extLst>
              <a:ext uri="{FF2B5EF4-FFF2-40B4-BE49-F238E27FC236}">
                <a16:creationId xmlns:a16="http://schemas.microsoft.com/office/drawing/2014/main" id="{4E4831C8-A0D5-D447-9265-1776C5077865}"/>
              </a:ext>
            </a:extLst>
          </p:cNvPr>
          <p:cNvSpPr/>
          <p:nvPr/>
        </p:nvSpPr>
        <p:spPr>
          <a:xfrm rot="5400000">
            <a:off x="6061634" y="4113298"/>
            <a:ext cx="455157" cy="266950"/>
          </a:xfrm>
          <a:prstGeom prst="rightArrow">
            <a:avLst/>
          </a:prstGeom>
          <a:solidFill>
            <a:srgbClr val="FCF4D9"/>
          </a:solidFill>
          <a:ln>
            <a:solidFill>
              <a:srgbClr val="F4E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F9D44960-E6E8-5643-9885-6BFB806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2907"/>
          </a:xfrm>
        </p:spPr>
        <p:txBody>
          <a:bodyPr/>
          <a:lstStyle/>
          <a:p>
            <a:r>
              <a:rPr lang="en-US" dirty="0">
                <a:latin typeface="+mn-lt"/>
              </a:rPr>
              <a:t>Old Schedule</a:t>
            </a:r>
          </a:p>
        </p:txBody>
      </p:sp>
      <p:pic>
        <p:nvPicPr>
          <p:cNvPr id="3" name="Graphic 2" descr="Daily calendar">
            <a:extLst>
              <a:ext uri="{FF2B5EF4-FFF2-40B4-BE49-F238E27FC236}">
                <a16:creationId xmlns:a16="http://schemas.microsoft.com/office/drawing/2014/main" id="{594BD6FD-9B04-B049-97B7-D26593564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2655" y="2971801"/>
            <a:ext cx="1731818" cy="1731818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88284D81-046B-EE49-88BD-42151212ADD5}"/>
              </a:ext>
            </a:extLst>
          </p:cNvPr>
          <p:cNvSpPr/>
          <p:nvPr/>
        </p:nvSpPr>
        <p:spPr>
          <a:xfrm>
            <a:off x="3574470" y="3692234"/>
            <a:ext cx="1863436" cy="471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3B97D-E433-A548-ACE3-AF7D14B2D832}"/>
              </a:ext>
            </a:extLst>
          </p:cNvPr>
          <p:cNvSpPr txBox="1"/>
          <p:nvPr/>
        </p:nvSpPr>
        <p:spPr>
          <a:xfrm>
            <a:off x="1775691" y="4544291"/>
            <a:ext cx="186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77"/>
              </a:rPr>
              <a:t>Scheduler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1DDC67-653B-694E-96D3-98F5FD1155AF}"/>
              </a:ext>
            </a:extLst>
          </p:cNvPr>
          <p:cNvSpPr txBox="1"/>
          <p:nvPr/>
        </p:nvSpPr>
        <p:spPr>
          <a:xfrm>
            <a:off x="3408214" y="3756951"/>
            <a:ext cx="204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77"/>
              </a:rPr>
              <a:t>Desired Flow Rate</a:t>
            </a:r>
          </a:p>
        </p:txBody>
      </p:sp>
      <p:pic>
        <p:nvPicPr>
          <p:cNvPr id="8" name="Graphic 7" descr="Firefighter">
            <a:extLst>
              <a:ext uri="{FF2B5EF4-FFF2-40B4-BE49-F238E27FC236}">
                <a16:creationId xmlns:a16="http://schemas.microsoft.com/office/drawing/2014/main" id="{68FC769D-3C80-B248-B378-E6111211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758" y="3359108"/>
            <a:ext cx="1288455" cy="12884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9408A5F-B3B2-0141-AF94-D232880B0B08}"/>
              </a:ext>
            </a:extLst>
          </p:cNvPr>
          <p:cNvSpPr txBox="1"/>
          <p:nvPr/>
        </p:nvSpPr>
        <p:spPr>
          <a:xfrm>
            <a:off x="5170042" y="4445117"/>
            <a:ext cx="186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77"/>
              </a:rPr>
              <a:t>Operator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EF1135B8-4692-894D-A244-E231D38D045A}"/>
              </a:ext>
            </a:extLst>
          </p:cNvPr>
          <p:cNvSpPr/>
          <p:nvPr/>
        </p:nvSpPr>
        <p:spPr>
          <a:xfrm>
            <a:off x="6802564" y="3729242"/>
            <a:ext cx="1863436" cy="471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A648A1-9F86-0B49-835E-A28EC23E4AFE}"/>
              </a:ext>
            </a:extLst>
          </p:cNvPr>
          <p:cNvSpPr txBox="1"/>
          <p:nvPr/>
        </p:nvSpPr>
        <p:spPr>
          <a:xfrm>
            <a:off x="6636308" y="3780104"/>
            <a:ext cx="204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77"/>
              </a:rPr>
              <a:t>Operate Pipeline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899CDB3-1A02-4946-9B98-98F26370603C}"/>
              </a:ext>
            </a:extLst>
          </p:cNvPr>
          <p:cNvSpPr/>
          <p:nvPr/>
        </p:nvSpPr>
        <p:spPr>
          <a:xfrm rot="5400000">
            <a:off x="9576575" y="2927115"/>
            <a:ext cx="575652" cy="2085501"/>
          </a:xfrm>
          <a:custGeom>
            <a:avLst/>
            <a:gdLst>
              <a:gd name="connsiteX0" fmla="*/ 0 w 575652"/>
              <a:gd name="connsiteY0" fmla="*/ 173324 h 2085501"/>
              <a:gd name="connsiteX1" fmla="*/ 1 w 575652"/>
              <a:gd name="connsiteY1" fmla="*/ 24761 h 2085501"/>
              <a:gd name="connsiteX2" fmla="*/ 0 w 575652"/>
              <a:gd name="connsiteY2" fmla="*/ 24761 h 2085501"/>
              <a:gd name="connsiteX3" fmla="*/ 282729 w 575652"/>
              <a:gd name="connsiteY3" fmla="*/ 0 h 2085501"/>
              <a:gd name="connsiteX4" fmla="*/ 282730 w 575652"/>
              <a:gd name="connsiteY4" fmla="*/ 0 h 2085501"/>
              <a:gd name="connsiteX5" fmla="*/ 282730 w 575652"/>
              <a:gd name="connsiteY5" fmla="*/ 0 h 2085501"/>
              <a:gd name="connsiteX6" fmla="*/ 565459 w 575652"/>
              <a:gd name="connsiteY6" fmla="*/ 24761 h 2085501"/>
              <a:gd name="connsiteX7" fmla="*/ 565458 w 575652"/>
              <a:gd name="connsiteY7" fmla="*/ 173324 h 2085501"/>
              <a:gd name="connsiteX8" fmla="*/ 543240 w 575652"/>
              <a:gd name="connsiteY8" fmla="*/ 182962 h 2085501"/>
              <a:gd name="connsiteX9" fmla="*/ 534082 w 575652"/>
              <a:gd name="connsiteY9" fmla="*/ 184440 h 2085501"/>
              <a:gd name="connsiteX10" fmla="*/ 534081 w 575652"/>
              <a:gd name="connsiteY10" fmla="*/ 1899416 h 2085501"/>
              <a:gd name="connsiteX11" fmla="*/ 553434 w 575652"/>
              <a:gd name="connsiteY11" fmla="*/ 1902539 h 2085501"/>
              <a:gd name="connsiteX12" fmla="*/ 575652 w 575652"/>
              <a:gd name="connsiteY12" fmla="*/ 1912177 h 2085501"/>
              <a:gd name="connsiteX13" fmla="*/ 575651 w 575652"/>
              <a:gd name="connsiteY13" fmla="*/ 2060740 h 2085501"/>
              <a:gd name="connsiteX14" fmla="*/ 292922 w 575652"/>
              <a:gd name="connsiteY14" fmla="*/ 2085501 h 2085501"/>
              <a:gd name="connsiteX15" fmla="*/ 182871 w 575652"/>
              <a:gd name="connsiteY15" fmla="*/ 2083555 h 2085501"/>
              <a:gd name="connsiteX16" fmla="*/ 10193 w 575652"/>
              <a:gd name="connsiteY16" fmla="*/ 2060740 h 2085501"/>
              <a:gd name="connsiteX17" fmla="*/ 10194 w 575652"/>
              <a:gd name="connsiteY17" fmla="*/ 1912177 h 2085501"/>
              <a:gd name="connsiteX18" fmla="*/ 10193 w 575652"/>
              <a:gd name="connsiteY18" fmla="*/ 1912177 h 2085501"/>
              <a:gd name="connsiteX19" fmla="*/ 32411 w 575652"/>
              <a:gd name="connsiteY19" fmla="*/ 1902539 h 2085501"/>
              <a:gd name="connsiteX20" fmla="*/ 55615 w 575652"/>
              <a:gd name="connsiteY20" fmla="*/ 1898795 h 2085501"/>
              <a:gd name="connsiteX21" fmla="*/ 55616 w 575652"/>
              <a:gd name="connsiteY21" fmla="*/ 187874 h 2085501"/>
              <a:gd name="connsiteX22" fmla="*/ 48286 w 575652"/>
              <a:gd name="connsiteY22" fmla="*/ 187168 h 2085501"/>
              <a:gd name="connsiteX23" fmla="*/ 0 w 575652"/>
              <a:gd name="connsiteY23" fmla="*/ 173324 h 20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5652" h="2085501">
                <a:moveTo>
                  <a:pt x="0" y="173324"/>
                </a:moveTo>
                <a:lnTo>
                  <a:pt x="1" y="24761"/>
                </a:lnTo>
                <a:lnTo>
                  <a:pt x="0" y="24761"/>
                </a:lnTo>
                <a:cubicBezTo>
                  <a:pt x="0" y="11086"/>
                  <a:pt x="126582" y="0"/>
                  <a:pt x="282729" y="0"/>
                </a:cubicBezTo>
                <a:lnTo>
                  <a:pt x="282730" y="0"/>
                </a:lnTo>
                <a:lnTo>
                  <a:pt x="282730" y="0"/>
                </a:lnTo>
                <a:cubicBezTo>
                  <a:pt x="438877" y="0"/>
                  <a:pt x="565459" y="11086"/>
                  <a:pt x="565459" y="24761"/>
                </a:cubicBezTo>
                <a:cubicBezTo>
                  <a:pt x="565459" y="74282"/>
                  <a:pt x="565458" y="123803"/>
                  <a:pt x="565458" y="173324"/>
                </a:cubicBezTo>
                <a:cubicBezTo>
                  <a:pt x="565458" y="176743"/>
                  <a:pt x="557547" y="180000"/>
                  <a:pt x="543240" y="182962"/>
                </a:cubicBezTo>
                <a:lnTo>
                  <a:pt x="534082" y="184440"/>
                </a:lnTo>
                <a:lnTo>
                  <a:pt x="534081" y="1899416"/>
                </a:lnTo>
                <a:lnTo>
                  <a:pt x="553434" y="1902539"/>
                </a:lnTo>
                <a:cubicBezTo>
                  <a:pt x="567741" y="1905501"/>
                  <a:pt x="575652" y="1908758"/>
                  <a:pt x="575652" y="1912177"/>
                </a:cubicBezTo>
                <a:cubicBezTo>
                  <a:pt x="575652" y="1961698"/>
                  <a:pt x="575651" y="2011219"/>
                  <a:pt x="575651" y="2060740"/>
                </a:cubicBezTo>
                <a:cubicBezTo>
                  <a:pt x="575651" y="2074415"/>
                  <a:pt x="449069" y="2085501"/>
                  <a:pt x="292922" y="2085501"/>
                </a:cubicBezTo>
                <a:cubicBezTo>
                  <a:pt x="253885" y="2085501"/>
                  <a:pt x="216696" y="2084808"/>
                  <a:pt x="182871" y="2083555"/>
                </a:cubicBezTo>
                <a:cubicBezTo>
                  <a:pt x="81396" y="2079796"/>
                  <a:pt x="10193" y="2070996"/>
                  <a:pt x="10193" y="2060740"/>
                </a:cubicBezTo>
                <a:lnTo>
                  <a:pt x="10194" y="1912177"/>
                </a:lnTo>
                <a:lnTo>
                  <a:pt x="10193" y="1912177"/>
                </a:lnTo>
                <a:cubicBezTo>
                  <a:pt x="10193" y="1908758"/>
                  <a:pt x="18105" y="1905501"/>
                  <a:pt x="32411" y="1902539"/>
                </a:cubicBezTo>
                <a:lnTo>
                  <a:pt x="55615" y="1898795"/>
                </a:lnTo>
                <a:lnTo>
                  <a:pt x="55616" y="187874"/>
                </a:lnTo>
                <a:lnTo>
                  <a:pt x="48286" y="187168"/>
                </a:lnTo>
                <a:cubicBezTo>
                  <a:pt x="17801" y="183216"/>
                  <a:pt x="0" y="178452"/>
                  <a:pt x="0" y="17332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4241C-1902-FA4F-9CC7-B08425FEE25F}"/>
              </a:ext>
            </a:extLst>
          </p:cNvPr>
          <p:cNvSpPr txBox="1"/>
          <p:nvPr/>
        </p:nvSpPr>
        <p:spPr>
          <a:xfrm>
            <a:off x="8929254" y="4257692"/>
            <a:ext cx="186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77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37233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F9D44960-E6E8-5643-9885-6BFB806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2907"/>
          </a:xfrm>
        </p:spPr>
        <p:txBody>
          <a:bodyPr/>
          <a:lstStyle/>
          <a:p>
            <a:r>
              <a:rPr lang="en-US" dirty="0">
                <a:latin typeface="+mn-lt"/>
              </a:rPr>
              <a:t>New Schedule</a:t>
            </a:r>
          </a:p>
        </p:txBody>
      </p:sp>
      <p:pic>
        <p:nvPicPr>
          <p:cNvPr id="3" name="Graphic 2" descr="Daily calendar">
            <a:extLst>
              <a:ext uri="{FF2B5EF4-FFF2-40B4-BE49-F238E27FC236}">
                <a16:creationId xmlns:a16="http://schemas.microsoft.com/office/drawing/2014/main" id="{594BD6FD-9B04-B049-97B7-D26593564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6510" y="3678382"/>
            <a:ext cx="1731818" cy="17318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F3B97D-E433-A548-ACE3-AF7D14B2D832}"/>
              </a:ext>
            </a:extLst>
          </p:cNvPr>
          <p:cNvSpPr txBox="1"/>
          <p:nvPr/>
        </p:nvSpPr>
        <p:spPr>
          <a:xfrm>
            <a:off x="1789546" y="5250872"/>
            <a:ext cx="186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77"/>
              </a:rPr>
              <a:t>Scheduler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8468F5-FD87-D243-83D3-DD85F5D148BB}"/>
              </a:ext>
            </a:extLst>
          </p:cNvPr>
          <p:cNvGrpSpPr/>
          <p:nvPr/>
        </p:nvGrpSpPr>
        <p:grpSpPr>
          <a:xfrm>
            <a:off x="3422069" y="4398815"/>
            <a:ext cx="2043544" cy="471057"/>
            <a:chOff x="3422069" y="4398815"/>
            <a:chExt cx="2043544" cy="471057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88284D81-046B-EE49-88BD-42151212ADD5}"/>
                </a:ext>
              </a:extLst>
            </p:cNvPr>
            <p:cNvSpPr/>
            <p:nvPr/>
          </p:nvSpPr>
          <p:spPr>
            <a:xfrm>
              <a:off x="3588325" y="4398815"/>
              <a:ext cx="1863436" cy="47105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1DDC67-653B-694E-96D3-98F5FD1155AF}"/>
                </a:ext>
              </a:extLst>
            </p:cNvPr>
            <p:cNvSpPr txBox="1"/>
            <p:nvPr/>
          </p:nvSpPr>
          <p:spPr>
            <a:xfrm>
              <a:off x="3422069" y="4463532"/>
              <a:ext cx="204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Desired Flow Rate</a:t>
              </a:r>
            </a:p>
          </p:txBody>
        </p:sp>
      </p:grpSp>
      <p:pic>
        <p:nvPicPr>
          <p:cNvPr id="8" name="Graphic 7" descr="Firefighter">
            <a:extLst>
              <a:ext uri="{FF2B5EF4-FFF2-40B4-BE49-F238E27FC236}">
                <a16:creationId xmlns:a16="http://schemas.microsoft.com/office/drawing/2014/main" id="{68FC769D-3C80-B248-B378-E6111211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5613" y="4065689"/>
            <a:ext cx="1288455" cy="1288455"/>
          </a:xfrm>
          <a:prstGeom prst="rect">
            <a:avLst/>
          </a:prstGeom>
        </p:spPr>
      </p:pic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187E808F-ED37-214C-8152-8E132AF92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8172" y="1947648"/>
            <a:ext cx="1182264" cy="11822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9408A5F-B3B2-0141-AF94-D232880B0B08}"/>
              </a:ext>
            </a:extLst>
          </p:cNvPr>
          <p:cNvSpPr txBox="1"/>
          <p:nvPr/>
        </p:nvSpPr>
        <p:spPr>
          <a:xfrm>
            <a:off x="5183897" y="5151698"/>
            <a:ext cx="186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77"/>
              </a:rPr>
              <a:t>Operator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98AC14-BDA0-1D42-A935-CCC20AD3FEEF}"/>
              </a:ext>
            </a:extLst>
          </p:cNvPr>
          <p:cNvGrpSpPr/>
          <p:nvPr/>
        </p:nvGrpSpPr>
        <p:grpSpPr>
          <a:xfrm>
            <a:off x="6650163" y="4435823"/>
            <a:ext cx="2043544" cy="471057"/>
            <a:chOff x="6650163" y="4435823"/>
            <a:chExt cx="2043544" cy="471057"/>
          </a:xfrm>
        </p:grpSpPr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EF1135B8-4692-894D-A244-E231D38D045A}"/>
                </a:ext>
              </a:extLst>
            </p:cNvPr>
            <p:cNvSpPr/>
            <p:nvPr/>
          </p:nvSpPr>
          <p:spPr>
            <a:xfrm>
              <a:off x="6816419" y="4435823"/>
              <a:ext cx="1863436" cy="47105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A648A1-9F86-0B49-835E-A28EC23E4AFE}"/>
                </a:ext>
              </a:extLst>
            </p:cNvPr>
            <p:cNvSpPr txBox="1"/>
            <p:nvPr/>
          </p:nvSpPr>
          <p:spPr>
            <a:xfrm>
              <a:off x="6650163" y="4486685"/>
              <a:ext cx="204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Operate Pipeline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F899CDB3-1A02-4946-9B98-98F26370603C}"/>
              </a:ext>
            </a:extLst>
          </p:cNvPr>
          <p:cNvSpPr/>
          <p:nvPr/>
        </p:nvSpPr>
        <p:spPr>
          <a:xfrm rot="5400000">
            <a:off x="9590430" y="3633696"/>
            <a:ext cx="575652" cy="2085501"/>
          </a:xfrm>
          <a:custGeom>
            <a:avLst/>
            <a:gdLst>
              <a:gd name="connsiteX0" fmla="*/ 0 w 575652"/>
              <a:gd name="connsiteY0" fmla="*/ 173324 h 2085501"/>
              <a:gd name="connsiteX1" fmla="*/ 1 w 575652"/>
              <a:gd name="connsiteY1" fmla="*/ 24761 h 2085501"/>
              <a:gd name="connsiteX2" fmla="*/ 0 w 575652"/>
              <a:gd name="connsiteY2" fmla="*/ 24761 h 2085501"/>
              <a:gd name="connsiteX3" fmla="*/ 282729 w 575652"/>
              <a:gd name="connsiteY3" fmla="*/ 0 h 2085501"/>
              <a:gd name="connsiteX4" fmla="*/ 282730 w 575652"/>
              <a:gd name="connsiteY4" fmla="*/ 0 h 2085501"/>
              <a:gd name="connsiteX5" fmla="*/ 282730 w 575652"/>
              <a:gd name="connsiteY5" fmla="*/ 0 h 2085501"/>
              <a:gd name="connsiteX6" fmla="*/ 565459 w 575652"/>
              <a:gd name="connsiteY6" fmla="*/ 24761 h 2085501"/>
              <a:gd name="connsiteX7" fmla="*/ 565458 w 575652"/>
              <a:gd name="connsiteY7" fmla="*/ 173324 h 2085501"/>
              <a:gd name="connsiteX8" fmla="*/ 543240 w 575652"/>
              <a:gd name="connsiteY8" fmla="*/ 182962 h 2085501"/>
              <a:gd name="connsiteX9" fmla="*/ 534082 w 575652"/>
              <a:gd name="connsiteY9" fmla="*/ 184440 h 2085501"/>
              <a:gd name="connsiteX10" fmla="*/ 534081 w 575652"/>
              <a:gd name="connsiteY10" fmla="*/ 1899416 h 2085501"/>
              <a:gd name="connsiteX11" fmla="*/ 553434 w 575652"/>
              <a:gd name="connsiteY11" fmla="*/ 1902539 h 2085501"/>
              <a:gd name="connsiteX12" fmla="*/ 575652 w 575652"/>
              <a:gd name="connsiteY12" fmla="*/ 1912177 h 2085501"/>
              <a:gd name="connsiteX13" fmla="*/ 575651 w 575652"/>
              <a:gd name="connsiteY13" fmla="*/ 2060740 h 2085501"/>
              <a:gd name="connsiteX14" fmla="*/ 292922 w 575652"/>
              <a:gd name="connsiteY14" fmla="*/ 2085501 h 2085501"/>
              <a:gd name="connsiteX15" fmla="*/ 182871 w 575652"/>
              <a:gd name="connsiteY15" fmla="*/ 2083555 h 2085501"/>
              <a:gd name="connsiteX16" fmla="*/ 10193 w 575652"/>
              <a:gd name="connsiteY16" fmla="*/ 2060740 h 2085501"/>
              <a:gd name="connsiteX17" fmla="*/ 10194 w 575652"/>
              <a:gd name="connsiteY17" fmla="*/ 1912177 h 2085501"/>
              <a:gd name="connsiteX18" fmla="*/ 10193 w 575652"/>
              <a:gd name="connsiteY18" fmla="*/ 1912177 h 2085501"/>
              <a:gd name="connsiteX19" fmla="*/ 32411 w 575652"/>
              <a:gd name="connsiteY19" fmla="*/ 1902539 h 2085501"/>
              <a:gd name="connsiteX20" fmla="*/ 55615 w 575652"/>
              <a:gd name="connsiteY20" fmla="*/ 1898795 h 2085501"/>
              <a:gd name="connsiteX21" fmla="*/ 55616 w 575652"/>
              <a:gd name="connsiteY21" fmla="*/ 187874 h 2085501"/>
              <a:gd name="connsiteX22" fmla="*/ 48286 w 575652"/>
              <a:gd name="connsiteY22" fmla="*/ 187168 h 2085501"/>
              <a:gd name="connsiteX23" fmla="*/ 0 w 575652"/>
              <a:gd name="connsiteY23" fmla="*/ 173324 h 20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5652" h="2085501">
                <a:moveTo>
                  <a:pt x="0" y="173324"/>
                </a:moveTo>
                <a:lnTo>
                  <a:pt x="1" y="24761"/>
                </a:lnTo>
                <a:lnTo>
                  <a:pt x="0" y="24761"/>
                </a:lnTo>
                <a:cubicBezTo>
                  <a:pt x="0" y="11086"/>
                  <a:pt x="126582" y="0"/>
                  <a:pt x="282729" y="0"/>
                </a:cubicBezTo>
                <a:lnTo>
                  <a:pt x="282730" y="0"/>
                </a:lnTo>
                <a:lnTo>
                  <a:pt x="282730" y="0"/>
                </a:lnTo>
                <a:cubicBezTo>
                  <a:pt x="438877" y="0"/>
                  <a:pt x="565459" y="11086"/>
                  <a:pt x="565459" y="24761"/>
                </a:cubicBezTo>
                <a:cubicBezTo>
                  <a:pt x="565459" y="74282"/>
                  <a:pt x="565458" y="123803"/>
                  <a:pt x="565458" y="173324"/>
                </a:cubicBezTo>
                <a:cubicBezTo>
                  <a:pt x="565458" y="176743"/>
                  <a:pt x="557547" y="180000"/>
                  <a:pt x="543240" y="182962"/>
                </a:cubicBezTo>
                <a:lnTo>
                  <a:pt x="534082" y="184440"/>
                </a:lnTo>
                <a:lnTo>
                  <a:pt x="534081" y="1899416"/>
                </a:lnTo>
                <a:lnTo>
                  <a:pt x="553434" y="1902539"/>
                </a:lnTo>
                <a:cubicBezTo>
                  <a:pt x="567741" y="1905501"/>
                  <a:pt x="575652" y="1908758"/>
                  <a:pt x="575652" y="1912177"/>
                </a:cubicBezTo>
                <a:cubicBezTo>
                  <a:pt x="575652" y="1961698"/>
                  <a:pt x="575651" y="2011219"/>
                  <a:pt x="575651" y="2060740"/>
                </a:cubicBezTo>
                <a:cubicBezTo>
                  <a:pt x="575651" y="2074415"/>
                  <a:pt x="449069" y="2085501"/>
                  <a:pt x="292922" y="2085501"/>
                </a:cubicBezTo>
                <a:cubicBezTo>
                  <a:pt x="253885" y="2085501"/>
                  <a:pt x="216696" y="2084808"/>
                  <a:pt x="182871" y="2083555"/>
                </a:cubicBezTo>
                <a:cubicBezTo>
                  <a:pt x="81396" y="2079796"/>
                  <a:pt x="10193" y="2070996"/>
                  <a:pt x="10193" y="2060740"/>
                </a:cubicBezTo>
                <a:lnTo>
                  <a:pt x="10194" y="1912177"/>
                </a:lnTo>
                <a:lnTo>
                  <a:pt x="10193" y="1912177"/>
                </a:lnTo>
                <a:cubicBezTo>
                  <a:pt x="10193" y="1908758"/>
                  <a:pt x="18105" y="1905501"/>
                  <a:pt x="32411" y="1902539"/>
                </a:cubicBezTo>
                <a:lnTo>
                  <a:pt x="55615" y="1898795"/>
                </a:lnTo>
                <a:lnTo>
                  <a:pt x="55616" y="187874"/>
                </a:lnTo>
                <a:lnTo>
                  <a:pt x="48286" y="187168"/>
                </a:lnTo>
                <a:cubicBezTo>
                  <a:pt x="17801" y="183216"/>
                  <a:pt x="0" y="178452"/>
                  <a:pt x="0" y="17332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593519-0D3E-3647-B781-B945D48894A3}"/>
              </a:ext>
            </a:extLst>
          </p:cNvPr>
          <p:cNvSpPr txBox="1"/>
          <p:nvPr/>
        </p:nvSpPr>
        <p:spPr>
          <a:xfrm>
            <a:off x="8943109" y="4964273"/>
            <a:ext cx="186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77"/>
              </a:rPr>
              <a:t>Pipeline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AB1A893-DD98-3248-858C-75D7F5E802B2}"/>
              </a:ext>
            </a:extLst>
          </p:cNvPr>
          <p:cNvGrpSpPr/>
          <p:nvPr/>
        </p:nvGrpSpPr>
        <p:grpSpPr>
          <a:xfrm rot="19955222">
            <a:off x="3364342" y="3091205"/>
            <a:ext cx="2043544" cy="471057"/>
            <a:chOff x="3422069" y="4398815"/>
            <a:chExt cx="2043544" cy="471057"/>
          </a:xfrm>
        </p:grpSpPr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3B4A877-B7C4-D344-ADA1-2342D1663D1E}"/>
                </a:ext>
              </a:extLst>
            </p:cNvPr>
            <p:cNvSpPr/>
            <p:nvPr/>
          </p:nvSpPr>
          <p:spPr>
            <a:xfrm>
              <a:off x="3588325" y="4398815"/>
              <a:ext cx="1863436" cy="47105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DBB7A11-1CA7-F043-BA57-CB641CDC00EC}"/>
                </a:ext>
              </a:extLst>
            </p:cNvPr>
            <p:cNvSpPr txBox="1"/>
            <p:nvPr/>
          </p:nvSpPr>
          <p:spPr>
            <a:xfrm>
              <a:off x="3422069" y="4463532"/>
              <a:ext cx="204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Desired Flow Rate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5C222C-449F-5445-BED6-D9A1F46827F0}"/>
              </a:ext>
            </a:extLst>
          </p:cNvPr>
          <p:cNvGrpSpPr/>
          <p:nvPr/>
        </p:nvGrpSpPr>
        <p:grpSpPr>
          <a:xfrm rot="5400000">
            <a:off x="5637850" y="3316081"/>
            <a:ext cx="882906" cy="471057"/>
            <a:chOff x="6650163" y="4435823"/>
            <a:chExt cx="2043544" cy="471057"/>
          </a:xfrm>
        </p:grpSpPr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D84D1A88-25F9-4840-91AA-C216E060C1E1}"/>
                </a:ext>
              </a:extLst>
            </p:cNvPr>
            <p:cNvSpPr/>
            <p:nvPr/>
          </p:nvSpPr>
          <p:spPr>
            <a:xfrm>
              <a:off x="6816419" y="4435823"/>
              <a:ext cx="1863436" cy="47105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4379B8-01DE-FB40-8267-CE543DDAE1B4}"/>
                </a:ext>
              </a:extLst>
            </p:cNvPr>
            <p:cNvSpPr txBox="1"/>
            <p:nvPr/>
          </p:nvSpPr>
          <p:spPr>
            <a:xfrm>
              <a:off x="6650163" y="4486685"/>
              <a:ext cx="204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Rec. SP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EB89707-1288-6940-A64E-1C225B09E01D}"/>
              </a:ext>
            </a:extLst>
          </p:cNvPr>
          <p:cNvGrpSpPr/>
          <p:nvPr/>
        </p:nvGrpSpPr>
        <p:grpSpPr>
          <a:xfrm rot="1529945">
            <a:off x="6717996" y="3120569"/>
            <a:ext cx="2043544" cy="471057"/>
            <a:chOff x="6707089" y="4435823"/>
            <a:chExt cx="2043544" cy="471057"/>
          </a:xfrm>
        </p:grpSpPr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4E1D101A-C4A8-FD4F-A336-F199E746DE2D}"/>
                </a:ext>
              </a:extLst>
            </p:cNvPr>
            <p:cNvSpPr/>
            <p:nvPr/>
          </p:nvSpPr>
          <p:spPr>
            <a:xfrm>
              <a:off x="6816419" y="4435823"/>
              <a:ext cx="1863436" cy="47105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F5DA0F-21F6-F842-AE8D-02F2059B0942}"/>
                </a:ext>
              </a:extLst>
            </p:cNvPr>
            <p:cNvSpPr txBox="1"/>
            <p:nvPr/>
          </p:nvSpPr>
          <p:spPr>
            <a:xfrm>
              <a:off x="6707089" y="4482638"/>
              <a:ext cx="204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w Cen MT" panose="020B0602020104020603" pitchFamily="34" charset="77"/>
                </a:rPr>
                <a:t>Operate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60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FE0E450-F03B-5B46-8B7D-CA1A420B9976}"/>
              </a:ext>
            </a:extLst>
          </p:cNvPr>
          <p:cNvSpPr/>
          <p:nvPr/>
        </p:nvSpPr>
        <p:spPr>
          <a:xfrm>
            <a:off x="2511708" y="329880"/>
            <a:ext cx="6632294" cy="1192192"/>
          </a:xfrm>
          <a:prstGeom prst="rect">
            <a:avLst/>
          </a:prstGeom>
          <a:solidFill>
            <a:srgbClr val="FFA19B"/>
          </a:solidFill>
          <a:ln>
            <a:solidFill>
              <a:srgbClr val="FFA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DF24A-EA5C-E940-9134-47732602CE11}"/>
              </a:ext>
            </a:extLst>
          </p:cNvPr>
          <p:cNvGrpSpPr/>
          <p:nvPr/>
        </p:nvGrpSpPr>
        <p:grpSpPr>
          <a:xfrm>
            <a:off x="3460831" y="925976"/>
            <a:ext cx="1006997" cy="439838"/>
            <a:chOff x="3646026" y="1574158"/>
            <a:chExt cx="1006997" cy="4398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39A2D5-3D9D-C44D-B7B5-1B7E051BA727}"/>
                </a:ext>
              </a:extLst>
            </p:cNvPr>
            <p:cNvSpPr/>
            <p:nvPr/>
          </p:nvSpPr>
          <p:spPr>
            <a:xfrm>
              <a:off x="3646026" y="1574158"/>
              <a:ext cx="1006997" cy="439838"/>
            </a:xfrm>
            <a:prstGeom prst="rect">
              <a:avLst/>
            </a:prstGeom>
            <a:solidFill>
              <a:srgbClr val="5D647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0E9743-CA56-0F4C-94AB-B3B48E6C83D5}"/>
                </a:ext>
              </a:extLst>
            </p:cNvPr>
            <p:cNvSpPr/>
            <p:nvPr/>
          </p:nvSpPr>
          <p:spPr>
            <a:xfrm>
              <a:off x="3690900" y="1609411"/>
              <a:ext cx="962123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77"/>
                </a:rPr>
                <a:t>Model 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413C3E2-50B2-BA45-B399-F4C01C6C1695}"/>
              </a:ext>
            </a:extLst>
          </p:cNvPr>
          <p:cNvSpPr/>
          <p:nvPr/>
        </p:nvSpPr>
        <p:spPr>
          <a:xfrm>
            <a:off x="6231635" y="10769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77"/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608D1-868A-9245-A56E-7124E0A511BB}"/>
              </a:ext>
            </a:extLst>
          </p:cNvPr>
          <p:cNvSpPr/>
          <p:nvPr/>
        </p:nvSpPr>
        <p:spPr>
          <a:xfrm>
            <a:off x="2511708" y="1811899"/>
            <a:ext cx="6632294" cy="1192192"/>
          </a:xfrm>
          <a:prstGeom prst="rect">
            <a:avLst/>
          </a:prstGeom>
          <a:solidFill>
            <a:srgbClr val="FAF4DA"/>
          </a:solidFill>
          <a:ln>
            <a:solidFill>
              <a:srgbClr val="FAF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B1D76-BA6C-494B-9256-F2DC60B320B7}"/>
              </a:ext>
            </a:extLst>
          </p:cNvPr>
          <p:cNvSpPr/>
          <p:nvPr/>
        </p:nvSpPr>
        <p:spPr>
          <a:xfrm>
            <a:off x="2523284" y="3224011"/>
            <a:ext cx="6632294" cy="1192192"/>
          </a:xfrm>
          <a:prstGeom prst="rect">
            <a:avLst/>
          </a:prstGeom>
          <a:solidFill>
            <a:srgbClr val="A8F5E5"/>
          </a:solidFill>
          <a:ln>
            <a:solidFill>
              <a:srgbClr val="A8F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9FBCAC-30F8-0049-AA7C-8C55ECCC5005}"/>
              </a:ext>
            </a:extLst>
          </p:cNvPr>
          <p:cNvSpPr/>
          <p:nvPr/>
        </p:nvSpPr>
        <p:spPr>
          <a:xfrm>
            <a:off x="2529071" y="4670845"/>
            <a:ext cx="6632294" cy="1192192"/>
          </a:xfrm>
          <a:prstGeom prst="rect">
            <a:avLst/>
          </a:prstGeom>
          <a:solidFill>
            <a:srgbClr val="A3D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9ABC1B-DAB7-A241-B833-90BA640FD9AE}"/>
              </a:ext>
            </a:extLst>
          </p:cNvPr>
          <p:cNvGrpSpPr/>
          <p:nvPr/>
        </p:nvGrpSpPr>
        <p:grpSpPr>
          <a:xfrm>
            <a:off x="4820858" y="924457"/>
            <a:ext cx="1006997" cy="439838"/>
            <a:chOff x="3646026" y="1574158"/>
            <a:chExt cx="1006997" cy="43983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20A190-7483-1546-8540-AEBB1C697E2F}"/>
                </a:ext>
              </a:extLst>
            </p:cNvPr>
            <p:cNvSpPr/>
            <p:nvPr/>
          </p:nvSpPr>
          <p:spPr>
            <a:xfrm>
              <a:off x="3646026" y="1574158"/>
              <a:ext cx="1006997" cy="439838"/>
            </a:xfrm>
            <a:prstGeom prst="rect">
              <a:avLst/>
            </a:prstGeom>
            <a:solidFill>
              <a:srgbClr val="5D647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523542-0F8F-F44E-8B09-4396354CEFF6}"/>
                </a:ext>
              </a:extLst>
            </p:cNvPr>
            <p:cNvSpPr/>
            <p:nvPr/>
          </p:nvSpPr>
          <p:spPr>
            <a:xfrm>
              <a:off x="3690900" y="1609411"/>
              <a:ext cx="962123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77"/>
                </a:rPr>
                <a:t>Model 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35EC29-3254-E74F-96B8-F8F436E474EF}"/>
              </a:ext>
            </a:extLst>
          </p:cNvPr>
          <p:cNvGrpSpPr/>
          <p:nvPr/>
        </p:nvGrpSpPr>
        <p:grpSpPr>
          <a:xfrm>
            <a:off x="7050913" y="959710"/>
            <a:ext cx="1006997" cy="439838"/>
            <a:chOff x="3646026" y="1574158"/>
            <a:chExt cx="1006997" cy="43983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65568C-5463-6C4C-893F-F171A263372D}"/>
                </a:ext>
              </a:extLst>
            </p:cNvPr>
            <p:cNvSpPr/>
            <p:nvPr/>
          </p:nvSpPr>
          <p:spPr>
            <a:xfrm>
              <a:off x="3646026" y="1574158"/>
              <a:ext cx="1006997" cy="439838"/>
            </a:xfrm>
            <a:prstGeom prst="rect">
              <a:avLst/>
            </a:prstGeom>
            <a:solidFill>
              <a:srgbClr val="5D647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23E8B8-2F5F-964E-94E3-7FA30C4A0021}"/>
                </a:ext>
              </a:extLst>
            </p:cNvPr>
            <p:cNvSpPr/>
            <p:nvPr/>
          </p:nvSpPr>
          <p:spPr>
            <a:xfrm>
              <a:off x="3690900" y="1609411"/>
              <a:ext cx="93647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77"/>
                </a:rPr>
                <a:t>Model </a:t>
              </a:r>
              <a:r>
                <a:rPr lang="en-US" i="1" dirty="0">
                  <a:solidFill>
                    <a:schemeClr val="bg1"/>
                  </a:solidFill>
                  <a:latin typeface="Tw Cen MT" panose="020B0602020104020603" pitchFamily="34" charset="77"/>
                </a:rPr>
                <a:t>n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D9DEA2-E119-1540-8E8D-6A9E80F9A35E}"/>
              </a:ext>
            </a:extLst>
          </p:cNvPr>
          <p:cNvSpPr/>
          <p:nvPr/>
        </p:nvSpPr>
        <p:spPr>
          <a:xfrm>
            <a:off x="5260652" y="272252"/>
            <a:ext cx="401379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77"/>
              </a:rPr>
              <a:t>Models for different operating conditions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067F67-151D-4F41-B4FE-939D55EDC5B1}"/>
              </a:ext>
            </a:extLst>
          </p:cNvPr>
          <p:cNvSpPr/>
          <p:nvPr/>
        </p:nvSpPr>
        <p:spPr>
          <a:xfrm>
            <a:off x="6375264" y="1908500"/>
            <a:ext cx="550151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x</a:t>
            </a:r>
            <a:r>
              <a:rPr lang="en-US" sz="3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n</a:t>
            </a:r>
            <a:endParaRPr lang="en-US" sz="36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572D02-4116-FD46-9432-CFE021B18E59}"/>
              </a:ext>
            </a:extLst>
          </p:cNvPr>
          <p:cNvSpPr/>
          <p:nvPr/>
        </p:nvSpPr>
        <p:spPr>
          <a:xfrm>
            <a:off x="2456529" y="2702715"/>
            <a:ext cx="350166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Allocate new data to proper model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C04F93-C236-9542-B1B4-1FCAAD6F6B73}"/>
              </a:ext>
            </a:extLst>
          </p:cNvPr>
          <p:cNvCxnSpPr>
            <a:cxnSpLocks/>
          </p:cNvCxnSpPr>
          <p:nvPr/>
        </p:nvCxnSpPr>
        <p:spPr>
          <a:xfrm flipH="1" flipV="1">
            <a:off x="4278482" y="1446308"/>
            <a:ext cx="1951919" cy="785357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1D4BB8-374C-5246-BD04-3B3DC3E16A01}"/>
              </a:ext>
            </a:extLst>
          </p:cNvPr>
          <p:cNvCxnSpPr>
            <a:cxnSpLocks/>
          </p:cNvCxnSpPr>
          <p:nvPr/>
        </p:nvCxnSpPr>
        <p:spPr>
          <a:xfrm flipH="1" flipV="1">
            <a:off x="5509550" y="1471505"/>
            <a:ext cx="834846" cy="5793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B657E1-6032-BF41-B13F-FE43B52B0C11}"/>
              </a:ext>
            </a:extLst>
          </p:cNvPr>
          <p:cNvCxnSpPr>
            <a:cxnSpLocks/>
          </p:cNvCxnSpPr>
          <p:nvPr/>
        </p:nvCxnSpPr>
        <p:spPr>
          <a:xfrm flipV="1">
            <a:off x="6861294" y="1429739"/>
            <a:ext cx="693117" cy="67420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309B59F-E1C4-C24C-87BC-D5061824D8A1}"/>
              </a:ext>
            </a:extLst>
          </p:cNvPr>
          <p:cNvSpPr/>
          <p:nvPr/>
        </p:nvSpPr>
        <p:spPr>
          <a:xfrm rot="2138461">
            <a:off x="5750106" y="1603493"/>
            <a:ext cx="6848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distance</a:t>
            </a:r>
            <a:endParaRPr lang="en-US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F76DB3-873C-E24E-AFC2-72AB6E898B8F}"/>
              </a:ext>
            </a:extLst>
          </p:cNvPr>
          <p:cNvSpPr/>
          <p:nvPr/>
        </p:nvSpPr>
        <p:spPr>
          <a:xfrm rot="1432929">
            <a:off x="5001300" y="1612009"/>
            <a:ext cx="6848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distance</a:t>
            </a:r>
            <a:endParaRPr lang="en-US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CA7029-42A0-0146-9331-A34ADFD1DA1A}"/>
              </a:ext>
            </a:extLst>
          </p:cNvPr>
          <p:cNvSpPr/>
          <p:nvPr/>
        </p:nvSpPr>
        <p:spPr>
          <a:xfrm rot="18843441">
            <a:off x="6699466" y="1603492"/>
            <a:ext cx="68480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</a:rPr>
              <a:t>distance</a:t>
            </a:r>
            <a:endParaRPr lang="en-US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4B81243-90E7-914F-9B7C-8561F827AA50}"/>
                  </a:ext>
                </a:extLst>
              </p:cNvPr>
              <p:cNvSpPr/>
              <p:nvPr/>
            </p:nvSpPr>
            <p:spPr>
              <a:xfrm>
                <a:off x="2549375" y="2106630"/>
                <a:ext cx="2065245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77"/>
                  </a:rPr>
                  <a:t>distance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2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CA" sz="1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1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𝒄𝒆𝒏𝒕𝒓𝒐𝒊𝒅</m:t>
                        </m:r>
                      </m:e>
                    </m:d>
                  </m:oMath>
                </a14:m>
                <a:endParaRPr lang="en-US" sz="12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4B81243-90E7-914F-9B7C-8561F827A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375" y="2106630"/>
                <a:ext cx="2065245" cy="276999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0A37BA81-D629-874B-8101-3B99214EA0F3}"/>
              </a:ext>
            </a:extLst>
          </p:cNvPr>
          <p:cNvSpPr/>
          <p:nvPr/>
        </p:nvSpPr>
        <p:spPr>
          <a:xfrm>
            <a:off x="5804659" y="4117991"/>
            <a:ext cx="3422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Data acquisition for incremental 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CCFAAC-ACD9-BB42-B30D-E810A5B7F5A3}"/>
              </a:ext>
            </a:extLst>
          </p:cNvPr>
          <p:cNvSpPr/>
          <p:nvPr/>
        </p:nvSpPr>
        <p:spPr>
          <a:xfrm>
            <a:off x="2468102" y="5544505"/>
            <a:ext cx="228780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77"/>
              </a:rPr>
              <a:t>Sample data uniformly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1F2E55-2F73-604E-9DB6-DD7A24F17FDF}"/>
              </a:ext>
            </a:extLst>
          </p:cNvPr>
          <p:cNvGrpSpPr/>
          <p:nvPr/>
        </p:nvGrpSpPr>
        <p:grpSpPr>
          <a:xfrm>
            <a:off x="3760834" y="3776490"/>
            <a:ext cx="1678147" cy="369332"/>
            <a:chOff x="3646026" y="1677333"/>
            <a:chExt cx="1678147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BD1E77-897F-8045-BD3F-C1BD1415564C}"/>
                </a:ext>
              </a:extLst>
            </p:cNvPr>
            <p:cNvSpPr/>
            <p:nvPr/>
          </p:nvSpPr>
          <p:spPr>
            <a:xfrm>
              <a:off x="3646026" y="1714382"/>
              <a:ext cx="1666571" cy="299614"/>
            </a:xfrm>
            <a:prstGeom prst="rect">
              <a:avLst/>
            </a:prstGeom>
            <a:solidFill>
              <a:srgbClr val="5D647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6B1D89-3F5E-9C44-A949-BA266CB20BB6}"/>
                </a:ext>
              </a:extLst>
            </p:cNvPr>
            <p:cNvSpPr/>
            <p:nvPr/>
          </p:nvSpPr>
          <p:spPr>
            <a:xfrm>
              <a:off x="3675452" y="1677333"/>
              <a:ext cx="1648721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77"/>
                </a:rPr>
                <a:t>Training Archive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D09F639-5B0F-3F40-865E-237B8A472821}"/>
              </a:ext>
            </a:extLst>
          </p:cNvPr>
          <p:cNvGrpSpPr/>
          <p:nvPr/>
        </p:nvGrpSpPr>
        <p:grpSpPr>
          <a:xfrm>
            <a:off x="6218420" y="3780081"/>
            <a:ext cx="2092459" cy="369332"/>
            <a:chOff x="3646025" y="1677333"/>
            <a:chExt cx="2092459" cy="36933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DA7CD3-BCDC-344E-86C6-0879BF5575B1}"/>
                </a:ext>
              </a:extLst>
            </p:cNvPr>
            <p:cNvSpPr/>
            <p:nvPr/>
          </p:nvSpPr>
          <p:spPr>
            <a:xfrm>
              <a:off x="3646025" y="1714382"/>
              <a:ext cx="2092459" cy="296023"/>
            </a:xfrm>
            <a:prstGeom prst="rect">
              <a:avLst/>
            </a:prstGeom>
            <a:solidFill>
              <a:srgbClr val="5D647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30ABC5-C5D6-4E44-A918-2BCBF981072C}"/>
                </a:ext>
              </a:extLst>
            </p:cNvPr>
            <p:cNvSpPr/>
            <p:nvPr/>
          </p:nvSpPr>
          <p:spPr>
            <a:xfrm>
              <a:off x="3726251" y="1677333"/>
              <a:ext cx="1987615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77"/>
                </a:rPr>
                <a:t>New Model Archive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43C6FF9-6B35-D84B-A7A8-02D04B910D3D}"/>
                  </a:ext>
                </a:extLst>
              </p:cNvPr>
              <p:cNvSpPr/>
              <p:nvPr/>
            </p:nvSpPr>
            <p:spPr>
              <a:xfrm>
                <a:off x="8295935" y="1052043"/>
                <a:ext cx="678968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CA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en-CA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43C6FF9-6B35-D84B-A7A8-02D04B910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935" y="1052043"/>
                <a:ext cx="678968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D02E9FC-9559-A847-BA75-030FED5223EE}"/>
                  </a:ext>
                </a:extLst>
              </p:cNvPr>
              <p:cNvSpPr/>
              <p:nvPr/>
            </p:nvSpPr>
            <p:spPr>
              <a:xfrm>
                <a:off x="3940929" y="3431161"/>
                <a:ext cx="1238672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distance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D02E9FC-9559-A847-BA75-030FED522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29" y="3431161"/>
                <a:ext cx="123867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75925D7-6BE8-CF4A-9AC2-60B16B5E1906}"/>
                  </a:ext>
                </a:extLst>
              </p:cNvPr>
              <p:cNvSpPr/>
              <p:nvPr/>
            </p:nvSpPr>
            <p:spPr>
              <a:xfrm>
                <a:off x="6704237" y="3442670"/>
                <a:ext cx="1238672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distance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75925D7-6BE8-CF4A-9AC2-60B16B5E1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237" y="3442670"/>
                <a:ext cx="123867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4BA14746-9A68-9B4A-98BD-EDA5C464C597}"/>
              </a:ext>
            </a:extLst>
          </p:cNvPr>
          <p:cNvGrpSpPr/>
          <p:nvPr/>
        </p:nvGrpSpPr>
        <p:grpSpPr>
          <a:xfrm>
            <a:off x="5082310" y="4675481"/>
            <a:ext cx="1936442" cy="1204618"/>
            <a:chOff x="5331050" y="4675481"/>
            <a:chExt cx="1936442" cy="1204618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676979C-1DBD-6E4A-AFE1-47E8DFBD4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1050" y="4675481"/>
              <a:ext cx="1936442" cy="1155964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C9DD66-CD9C-FB48-AF58-9B4442CE52F9}"/>
                </a:ext>
              </a:extLst>
            </p:cNvPr>
            <p:cNvSpPr/>
            <p:nvPr/>
          </p:nvSpPr>
          <p:spPr>
            <a:xfrm>
              <a:off x="5973458" y="5633878"/>
              <a:ext cx="6623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77"/>
                </a:rPr>
                <a:t>flow rate</a:t>
              </a:r>
              <a:endParaRPr lang="en-US" sz="1000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0293430-45BA-4247-8F11-F68567131D94}"/>
                </a:ext>
              </a:extLst>
            </p:cNvPr>
            <p:cNvCxnSpPr>
              <a:cxnSpLocks/>
            </p:cNvCxnSpPr>
            <p:nvPr/>
          </p:nvCxnSpPr>
          <p:spPr>
            <a:xfrm>
              <a:off x="5723360" y="5592084"/>
              <a:ext cx="0" cy="7725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9A18B23-F334-A249-A258-3471F1F22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56980" y="5389906"/>
              <a:ext cx="0" cy="27288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07777FC-AD5D-124B-B188-68F79E459530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4948788"/>
              <a:ext cx="0" cy="71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D2F28A-B33C-5D4C-84C2-49AFE6E2C5E9}"/>
                </a:ext>
              </a:extLst>
            </p:cNvPr>
            <p:cNvCxnSpPr>
              <a:cxnSpLocks/>
            </p:cNvCxnSpPr>
            <p:nvPr/>
          </p:nvCxnSpPr>
          <p:spPr>
            <a:xfrm>
              <a:off x="6416657" y="4948788"/>
              <a:ext cx="0" cy="72055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256ABD-B946-1040-BDA9-DA28883F92D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819" y="5435855"/>
              <a:ext cx="0" cy="23808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6EE9A3A-16A0-F74D-8060-8B2250140ECD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94" y="5592084"/>
              <a:ext cx="0" cy="7725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F4FDEBF-D482-8447-886D-91AF33EDF6ED}"/>
              </a:ext>
            </a:extLst>
          </p:cNvPr>
          <p:cNvSpPr/>
          <p:nvPr/>
        </p:nvSpPr>
        <p:spPr>
          <a:xfrm>
            <a:off x="2478041" y="271947"/>
            <a:ext cx="32573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77"/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876127E-FA71-9C4C-8D6B-02F44568CD89}"/>
              </a:ext>
            </a:extLst>
          </p:cNvPr>
          <p:cNvSpPr/>
          <p:nvPr/>
        </p:nvSpPr>
        <p:spPr>
          <a:xfrm>
            <a:off x="2507858" y="4626184"/>
            <a:ext cx="32573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77"/>
              </a:rPr>
              <a:t>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4E424D-B309-7946-A353-02F4F60F7D0C}"/>
              </a:ext>
            </a:extLst>
          </p:cNvPr>
          <p:cNvSpPr/>
          <p:nvPr/>
        </p:nvSpPr>
        <p:spPr>
          <a:xfrm>
            <a:off x="2487455" y="3150175"/>
            <a:ext cx="32573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77"/>
              </a:rPr>
              <a:t>3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76C327-AB81-EA4B-BCC8-59A815F0B10E}"/>
              </a:ext>
            </a:extLst>
          </p:cNvPr>
          <p:cNvSpPr/>
          <p:nvPr/>
        </p:nvSpPr>
        <p:spPr>
          <a:xfrm>
            <a:off x="2487455" y="1750508"/>
            <a:ext cx="32573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77"/>
              </a:rPr>
              <a:t>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8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B58F-BCFD-FF43-8A45-5AF48889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83"/>
            <a:ext cx="10515600" cy="882907"/>
          </a:xfrm>
        </p:spPr>
        <p:txBody>
          <a:bodyPr/>
          <a:lstStyle/>
          <a:p>
            <a:r>
              <a:rPr lang="en-US" dirty="0">
                <a:latin typeface="+mn-lt"/>
              </a:rPr>
              <a:t>Overview – Optimization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E06BBF-3ADB-3E4D-A8A6-946B024D1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9924"/>
            <a:ext cx="6819900" cy="2565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2B4B8C-E799-594A-AF6A-E03C9761AC0E}"/>
              </a:ext>
            </a:extLst>
          </p:cNvPr>
          <p:cNvSpPr txBox="1"/>
          <p:nvPr/>
        </p:nvSpPr>
        <p:spPr>
          <a:xfrm>
            <a:off x="2068013" y="5704053"/>
            <a:ext cx="1359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Sour (CIG)</a:t>
            </a:r>
          </a:p>
          <a:p>
            <a:r>
              <a:rPr lang="en-US" sz="1600" dirty="0"/>
              <a:t>2. Sweet (CIG)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FA6EE13-E1A4-D14D-8F85-FD2E4745F76B}"/>
              </a:ext>
            </a:extLst>
          </p:cNvPr>
          <p:cNvSpPr/>
          <p:nvPr/>
        </p:nvSpPr>
        <p:spPr>
          <a:xfrm rot="16200000">
            <a:off x="2126999" y="5360949"/>
            <a:ext cx="395732" cy="327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368C4-F7A3-2643-B8F2-5D941D1B6CD1}"/>
              </a:ext>
            </a:extLst>
          </p:cNvPr>
          <p:cNvSpPr txBox="1"/>
          <p:nvPr/>
        </p:nvSpPr>
        <p:spPr>
          <a:xfrm>
            <a:off x="4866228" y="5704053"/>
            <a:ext cx="141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 Sour (Ault)</a:t>
            </a:r>
          </a:p>
          <a:p>
            <a:r>
              <a:rPr lang="en-US" sz="1600" dirty="0"/>
              <a:t>4. Sweet (Ault)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94D8AA3-0601-C24F-A773-5D971764BB5E}"/>
              </a:ext>
            </a:extLst>
          </p:cNvPr>
          <p:cNvSpPr/>
          <p:nvPr/>
        </p:nvSpPr>
        <p:spPr>
          <a:xfrm rot="16200000">
            <a:off x="5120135" y="5342661"/>
            <a:ext cx="395732" cy="327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rect Access Storage 14">
            <a:extLst>
              <a:ext uri="{FF2B5EF4-FFF2-40B4-BE49-F238E27FC236}">
                <a16:creationId xmlns:a16="http://schemas.microsoft.com/office/drawing/2014/main" id="{D67A88F6-CE19-1A48-9196-070E64B4D000}"/>
              </a:ext>
            </a:extLst>
          </p:cNvPr>
          <p:cNvSpPr/>
          <p:nvPr/>
        </p:nvSpPr>
        <p:spPr>
          <a:xfrm>
            <a:off x="1226765" y="4430285"/>
            <a:ext cx="1725676" cy="841606"/>
          </a:xfrm>
          <a:prstGeom prst="flowChartMagneticDrum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irect Access Storage 15">
            <a:extLst>
              <a:ext uri="{FF2B5EF4-FFF2-40B4-BE49-F238E27FC236}">
                <a16:creationId xmlns:a16="http://schemas.microsoft.com/office/drawing/2014/main" id="{4F27676E-A3D4-1449-AF5D-FDB0DB136F60}"/>
              </a:ext>
            </a:extLst>
          </p:cNvPr>
          <p:cNvSpPr/>
          <p:nvPr/>
        </p:nvSpPr>
        <p:spPr>
          <a:xfrm>
            <a:off x="2392596" y="4424226"/>
            <a:ext cx="1462053" cy="841606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irect Access Storage 16">
            <a:extLst>
              <a:ext uri="{FF2B5EF4-FFF2-40B4-BE49-F238E27FC236}">
                <a16:creationId xmlns:a16="http://schemas.microsoft.com/office/drawing/2014/main" id="{A2B16344-F1C9-1246-B1EA-1ED5531E20D2}"/>
              </a:ext>
            </a:extLst>
          </p:cNvPr>
          <p:cNvSpPr/>
          <p:nvPr/>
        </p:nvSpPr>
        <p:spPr>
          <a:xfrm>
            <a:off x="3349013" y="4427274"/>
            <a:ext cx="1553640" cy="841606"/>
          </a:xfrm>
          <a:prstGeom prst="flowChartMagneticDrum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irect Access Storage 17">
            <a:extLst>
              <a:ext uri="{FF2B5EF4-FFF2-40B4-BE49-F238E27FC236}">
                <a16:creationId xmlns:a16="http://schemas.microsoft.com/office/drawing/2014/main" id="{FD5F1211-59D7-8147-8D9F-E9AF073AC829}"/>
              </a:ext>
            </a:extLst>
          </p:cNvPr>
          <p:cNvSpPr/>
          <p:nvPr/>
        </p:nvSpPr>
        <p:spPr>
          <a:xfrm>
            <a:off x="4392430" y="4429835"/>
            <a:ext cx="1462053" cy="841606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irect Access Storage 18">
            <a:extLst>
              <a:ext uri="{FF2B5EF4-FFF2-40B4-BE49-F238E27FC236}">
                <a16:creationId xmlns:a16="http://schemas.microsoft.com/office/drawing/2014/main" id="{B056B7EC-E830-9D43-902A-D74CAF93371A}"/>
              </a:ext>
            </a:extLst>
          </p:cNvPr>
          <p:cNvSpPr/>
          <p:nvPr/>
        </p:nvSpPr>
        <p:spPr>
          <a:xfrm>
            <a:off x="5366789" y="4433019"/>
            <a:ext cx="1553640" cy="841606"/>
          </a:xfrm>
          <a:prstGeom prst="flowChartMagneticDrum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rect Access Storage 19">
            <a:extLst>
              <a:ext uri="{FF2B5EF4-FFF2-40B4-BE49-F238E27FC236}">
                <a16:creationId xmlns:a16="http://schemas.microsoft.com/office/drawing/2014/main" id="{D3F95B3A-8C61-5C47-8D5E-323F2040E74A}"/>
              </a:ext>
            </a:extLst>
          </p:cNvPr>
          <p:cNvSpPr/>
          <p:nvPr/>
        </p:nvSpPr>
        <p:spPr>
          <a:xfrm>
            <a:off x="6347899" y="4434263"/>
            <a:ext cx="1140953" cy="841606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E95746-B351-4A4B-BF0D-3FECB3D86335}"/>
              </a:ext>
            </a:extLst>
          </p:cNvPr>
          <p:cNvSpPr/>
          <p:nvPr/>
        </p:nvSpPr>
        <p:spPr>
          <a:xfrm>
            <a:off x="1490388" y="4669156"/>
            <a:ext cx="562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Sweet          Sour          Sweet        Sour          Sweet        Sour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E86821-5D7B-FD4D-9635-B6B4F815297C}"/>
              </a:ext>
            </a:extLst>
          </p:cNvPr>
          <p:cNvSpPr txBox="1"/>
          <p:nvPr/>
        </p:nvSpPr>
        <p:spPr>
          <a:xfrm>
            <a:off x="7789524" y="4053016"/>
            <a:ext cx="3937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Constraints need to be verified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Upper / Lower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Pressure is NOT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 Current for Ault Pumps</a:t>
            </a:r>
          </a:p>
        </p:txBody>
      </p:sp>
    </p:spTree>
    <p:extLst>
      <p:ext uri="{BB962C8B-B14F-4D97-AF65-F5344CB8AC3E}">
        <p14:creationId xmlns:p14="http://schemas.microsoft.com/office/powerpoint/2010/main" val="34559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56EDF8A-2598-4C1C-AEF1-2C2785B71D65}"/>
              </a:ext>
            </a:extLst>
          </p:cNvPr>
          <p:cNvSpPr/>
          <p:nvPr/>
        </p:nvSpPr>
        <p:spPr>
          <a:xfrm>
            <a:off x="1467544" y="748038"/>
            <a:ext cx="9256912" cy="5543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B0A07-0121-46E0-8EFC-C59BC8A5C92F}"/>
              </a:ext>
            </a:extLst>
          </p:cNvPr>
          <p:cNvSpPr/>
          <p:nvPr/>
        </p:nvSpPr>
        <p:spPr>
          <a:xfrm>
            <a:off x="1692362" y="881458"/>
            <a:ext cx="4160967" cy="5181590"/>
          </a:xfrm>
          <a:prstGeom prst="rect">
            <a:avLst/>
          </a:prstGeom>
          <a:solidFill>
            <a:srgbClr val="72AFB9"/>
          </a:solidFill>
          <a:ln>
            <a:solidFill>
              <a:srgbClr val="72A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5CE0F-9E67-40D5-9D10-A3684DDD2A61}"/>
              </a:ext>
            </a:extLst>
          </p:cNvPr>
          <p:cNvSpPr/>
          <p:nvPr/>
        </p:nvSpPr>
        <p:spPr>
          <a:xfrm>
            <a:off x="6018396" y="878861"/>
            <a:ext cx="4520732" cy="2533219"/>
          </a:xfrm>
          <a:prstGeom prst="rect">
            <a:avLst/>
          </a:prstGeom>
          <a:solidFill>
            <a:srgbClr val="75D3C6"/>
          </a:solidFill>
          <a:ln>
            <a:solidFill>
              <a:srgbClr val="75D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A34B8-B3C6-414C-A9DE-00FFCAB1EA29}"/>
              </a:ext>
            </a:extLst>
          </p:cNvPr>
          <p:cNvSpPr/>
          <p:nvPr/>
        </p:nvSpPr>
        <p:spPr>
          <a:xfrm>
            <a:off x="6010304" y="3472248"/>
            <a:ext cx="4528824" cy="2590798"/>
          </a:xfrm>
          <a:prstGeom prst="rect">
            <a:avLst/>
          </a:prstGeom>
          <a:solidFill>
            <a:srgbClr val="C0BFBF"/>
          </a:solidFill>
          <a:ln>
            <a:solidFill>
              <a:srgbClr val="C0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7C21B-AE52-4169-BF23-8621B0070D8D}"/>
              </a:ext>
            </a:extLst>
          </p:cNvPr>
          <p:cNvSpPr/>
          <p:nvPr/>
        </p:nvSpPr>
        <p:spPr>
          <a:xfrm>
            <a:off x="8468137" y="871833"/>
            <a:ext cx="2195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Fault Detection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436E4-4F98-40B3-ABE8-91B67D4017D7}"/>
              </a:ext>
            </a:extLst>
          </p:cNvPr>
          <p:cNvSpPr/>
          <p:nvPr/>
        </p:nvSpPr>
        <p:spPr>
          <a:xfrm>
            <a:off x="7666045" y="5693716"/>
            <a:ext cx="2953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Fault Tolerant Control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EE8E25-36FF-45A2-8259-4348C2476580}"/>
              </a:ext>
            </a:extLst>
          </p:cNvPr>
          <p:cNvCxnSpPr>
            <a:cxnSpLocks/>
          </p:cNvCxnSpPr>
          <p:nvPr/>
        </p:nvCxnSpPr>
        <p:spPr>
          <a:xfrm flipV="1">
            <a:off x="3593255" y="2174252"/>
            <a:ext cx="0" cy="160279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B49FB1-073E-4B2C-9245-BAB9E343F419}"/>
              </a:ext>
            </a:extLst>
          </p:cNvPr>
          <p:cNvCxnSpPr>
            <a:cxnSpLocks/>
          </p:cNvCxnSpPr>
          <p:nvPr/>
        </p:nvCxnSpPr>
        <p:spPr>
          <a:xfrm>
            <a:off x="2129899" y="2125649"/>
            <a:ext cx="5809860" cy="1982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9598B0-E867-4522-98E9-36E18702F4CC}"/>
              </a:ext>
            </a:extLst>
          </p:cNvPr>
          <p:cNvCxnSpPr>
            <a:cxnSpLocks/>
          </p:cNvCxnSpPr>
          <p:nvPr/>
        </p:nvCxnSpPr>
        <p:spPr>
          <a:xfrm>
            <a:off x="2381945" y="4615248"/>
            <a:ext cx="5557815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BB50C8-1E46-4917-8856-231AB6D2E86C}"/>
              </a:ext>
            </a:extLst>
          </p:cNvPr>
          <p:cNvGrpSpPr/>
          <p:nvPr/>
        </p:nvGrpSpPr>
        <p:grpSpPr>
          <a:xfrm>
            <a:off x="7339162" y="1570049"/>
            <a:ext cx="2102069" cy="1133965"/>
            <a:chOff x="7851225" y="1727157"/>
            <a:chExt cx="2102069" cy="1133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2582C0-302D-4E83-A73F-855FF73405C2}"/>
                </a:ext>
              </a:extLst>
            </p:cNvPr>
            <p:cNvSpPr/>
            <p:nvPr/>
          </p:nvSpPr>
          <p:spPr>
            <a:xfrm>
              <a:off x="7851225" y="1727157"/>
              <a:ext cx="2102069" cy="1133965"/>
            </a:xfrm>
            <a:prstGeom prst="rect">
              <a:avLst/>
            </a:prstGeom>
            <a:solidFill>
              <a:srgbClr val="7091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C3EA02-924F-46AF-BA5D-B412B42CFC09}"/>
                </a:ext>
              </a:extLst>
            </p:cNvPr>
            <p:cNvSpPr/>
            <p:nvPr/>
          </p:nvSpPr>
          <p:spPr>
            <a:xfrm>
              <a:off x="8053529" y="1945564"/>
              <a:ext cx="171848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Contextual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Bandits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86A003-36A1-4D39-B7D9-E27DC45BBC34}"/>
              </a:ext>
            </a:extLst>
          </p:cNvPr>
          <p:cNvCxnSpPr>
            <a:cxnSpLocks/>
            <a:endCxn id="33" idx="0"/>
          </p:cNvCxnSpPr>
          <p:nvPr/>
        </p:nvCxnSpPr>
        <p:spPr>
          <a:xfrm flipH="1" flipV="1">
            <a:off x="3586793" y="2682647"/>
            <a:ext cx="6462" cy="193260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949C6BB-E160-436E-94BE-10F044E1CF9E}"/>
              </a:ext>
            </a:extLst>
          </p:cNvPr>
          <p:cNvSpPr/>
          <p:nvPr/>
        </p:nvSpPr>
        <p:spPr>
          <a:xfrm>
            <a:off x="1708652" y="893116"/>
            <a:ext cx="2121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Industrial Plant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ight Arrow 62">
            <a:extLst>
              <a:ext uri="{FF2B5EF4-FFF2-40B4-BE49-F238E27FC236}">
                <a16:creationId xmlns:a16="http://schemas.microsoft.com/office/drawing/2014/main" id="{9F18532B-0A35-4B99-B91D-5FAB399603DD}"/>
              </a:ext>
            </a:extLst>
          </p:cNvPr>
          <p:cNvSpPr/>
          <p:nvPr/>
        </p:nvSpPr>
        <p:spPr>
          <a:xfrm rot="5400000">
            <a:off x="8148203" y="2897462"/>
            <a:ext cx="472605" cy="250579"/>
          </a:xfrm>
          <a:prstGeom prst="rightArrow">
            <a:avLst/>
          </a:prstGeom>
          <a:solidFill>
            <a:srgbClr val="FCF4D9"/>
          </a:solidFill>
          <a:ln>
            <a:solidFill>
              <a:srgbClr val="F4E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B3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5D55BD-A9F9-4A25-907E-1AE66C9DA39E}"/>
              </a:ext>
            </a:extLst>
          </p:cNvPr>
          <p:cNvSpPr/>
          <p:nvPr/>
        </p:nvSpPr>
        <p:spPr>
          <a:xfrm>
            <a:off x="8512380" y="3529338"/>
            <a:ext cx="1489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4E1B3"/>
                </a:solidFill>
                <a:latin typeface="Arial Black" panose="020B0A04020102020204" pitchFamily="34" charset="0"/>
              </a:rPr>
              <a:t>Activate</a:t>
            </a:r>
            <a:endParaRPr lang="en-US" sz="2000" dirty="0">
              <a:solidFill>
                <a:srgbClr val="F4E1B3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1CA7B-D695-4438-8467-611D5D4E3E04}"/>
              </a:ext>
            </a:extLst>
          </p:cNvPr>
          <p:cNvSpPr/>
          <p:nvPr/>
        </p:nvSpPr>
        <p:spPr>
          <a:xfrm>
            <a:off x="1924744" y="2044946"/>
            <a:ext cx="1638234" cy="196016"/>
          </a:xfrm>
          <a:prstGeom prst="rect">
            <a:avLst/>
          </a:prstGeom>
          <a:solidFill>
            <a:srgbClr val="72AFB9"/>
          </a:solidFill>
          <a:ln>
            <a:solidFill>
              <a:srgbClr val="72A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FDDAFF-356A-4495-AAA7-70554B94A042}"/>
              </a:ext>
            </a:extLst>
          </p:cNvPr>
          <p:cNvSpPr/>
          <p:nvPr/>
        </p:nvSpPr>
        <p:spPr>
          <a:xfrm>
            <a:off x="1875621" y="1719648"/>
            <a:ext cx="13080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4E1B3"/>
                </a:solidFill>
                <a:latin typeface="Arial Black" panose="020B0A04020102020204" pitchFamily="34" charset="0"/>
              </a:rPr>
              <a:t>Fault</a:t>
            </a:r>
            <a:endParaRPr lang="en-US" sz="2000" dirty="0">
              <a:solidFill>
                <a:srgbClr val="F4E1B3"/>
              </a:solidFill>
            </a:endParaRPr>
          </a:p>
        </p:txBody>
      </p:sp>
      <p:sp>
        <p:nvSpPr>
          <p:cNvPr id="22" name="Right Arrow 61">
            <a:extLst>
              <a:ext uri="{FF2B5EF4-FFF2-40B4-BE49-F238E27FC236}">
                <a16:creationId xmlns:a16="http://schemas.microsoft.com/office/drawing/2014/main" id="{2870AB95-5915-412D-882D-34142DB9D489}"/>
              </a:ext>
            </a:extLst>
          </p:cNvPr>
          <p:cNvSpPr/>
          <p:nvPr/>
        </p:nvSpPr>
        <p:spPr>
          <a:xfrm rot="3260629">
            <a:off x="2532896" y="2231342"/>
            <a:ext cx="472605" cy="250579"/>
          </a:xfrm>
          <a:prstGeom prst="rightArrow">
            <a:avLst/>
          </a:prstGeom>
          <a:solidFill>
            <a:srgbClr val="FCF4D9"/>
          </a:solidFill>
          <a:ln>
            <a:solidFill>
              <a:srgbClr val="F4E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B3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21076B-30AF-475F-90E0-E393564E084F}"/>
              </a:ext>
            </a:extLst>
          </p:cNvPr>
          <p:cNvSpPr/>
          <p:nvPr/>
        </p:nvSpPr>
        <p:spPr>
          <a:xfrm>
            <a:off x="3524944" y="1329780"/>
            <a:ext cx="152400" cy="777763"/>
          </a:xfrm>
          <a:prstGeom prst="rect">
            <a:avLst/>
          </a:prstGeom>
          <a:solidFill>
            <a:srgbClr val="72AFB9"/>
          </a:solidFill>
          <a:ln>
            <a:solidFill>
              <a:srgbClr val="72A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5166CC-F4F8-4A40-89B6-B7005F80A0C4}"/>
              </a:ext>
            </a:extLst>
          </p:cNvPr>
          <p:cNvSpPr/>
          <p:nvPr/>
        </p:nvSpPr>
        <p:spPr>
          <a:xfrm>
            <a:off x="1931888" y="4509493"/>
            <a:ext cx="1638234" cy="215464"/>
          </a:xfrm>
          <a:prstGeom prst="rect">
            <a:avLst/>
          </a:prstGeom>
          <a:solidFill>
            <a:srgbClr val="72AFB9"/>
          </a:solidFill>
          <a:ln>
            <a:solidFill>
              <a:srgbClr val="72A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61678D-1522-40C1-A68E-22217B400E34}"/>
              </a:ext>
            </a:extLst>
          </p:cNvPr>
          <p:cNvCxnSpPr>
            <a:cxnSpLocks/>
          </p:cNvCxnSpPr>
          <p:nvPr/>
        </p:nvCxnSpPr>
        <p:spPr>
          <a:xfrm flipV="1">
            <a:off x="2900315" y="3777048"/>
            <a:ext cx="6853" cy="19812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6E990-6054-40BB-A2A9-A1AA03ABA318}"/>
              </a:ext>
            </a:extLst>
          </p:cNvPr>
          <p:cNvSpPr/>
          <p:nvPr/>
        </p:nvSpPr>
        <p:spPr>
          <a:xfrm>
            <a:off x="3396839" y="4639368"/>
            <a:ext cx="379907" cy="1248749"/>
          </a:xfrm>
          <a:prstGeom prst="rect">
            <a:avLst/>
          </a:prstGeom>
          <a:solidFill>
            <a:srgbClr val="72AFB9"/>
          </a:solidFill>
          <a:ln>
            <a:solidFill>
              <a:srgbClr val="72A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62734A-F3ED-47AB-8E2D-4C8177950A05}"/>
              </a:ext>
            </a:extLst>
          </p:cNvPr>
          <p:cNvCxnSpPr>
            <a:cxnSpLocks/>
          </p:cNvCxnSpPr>
          <p:nvPr/>
        </p:nvCxnSpPr>
        <p:spPr>
          <a:xfrm>
            <a:off x="2900314" y="4996248"/>
            <a:ext cx="6540916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50A243F-9E0C-44AA-A3C8-366562B7D1F9}"/>
              </a:ext>
            </a:extLst>
          </p:cNvPr>
          <p:cNvSpPr/>
          <p:nvPr/>
        </p:nvSpPr>
        <p:spPr>
          <a:xfrm>
            <a:off x="3063195" y="5025503"/>
            <a:ext cx="2809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RL Set-point for PIDs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E33EA0-0123-4025-8E6B-C4E8C9330544}"/>
              </a:ext>
            </a:extLst>
          </p:cNvPr>
          <p:cNvSpPr/>
          <p:nvPr/>
        </p:nvSpPr>
        <p:spPr>
          <a:xfrm>
            <a:off x="1696145" y="4864958"/>
            <a:ext cx="1178653" cy="215464"/>
          </a:xfrm>
          <a:prstGeom prst="rect">
            <a:avLst/>
          </a:prstGeom>
          <a:solidFill>
            <a:srgbClr val="72AFB9"/>
          </a:solidFill>
          <a:ln>
            <a:solidFill>
              <a:srgbClr val="72A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E8A91B-5C50-46BC-AB60-8EC08216CD08}"/>
              </a:ext>
            </a:extLst>
          </p:cNvPr>
          <p:cNvSpPr/>
          <p:nvPr/>
        </p:nvSpPr>
        <p:spPr>
          <a:xfrm rot="5400000">
            <a:off x="2382785" y="5410137"/>
            <a:ext cx="984392" cy="215464"/>
          </a:xfrm>
          <a:prstGeom prst="rect">
            <a:avLst/>
          </a:prstGeom>
          <a:solidFill>
            <a:srgbClr val="72AFB9"/>
          </a:solidFill>
          <a:ln>
            <a:solidFill>
              <a:srgbClr val="72AF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63DC2E-25DC-4C83-AC4B-6206016C630D}"/>
              </a:ext>
            </a:extLst>
          </p:cNvPr>
          <p:cNvGrpSpPr/>
          <p:nvPr/>
        </p:nvGrpSpPr>
        <p:grpSpPr>
          <a:xfrm>
            <a:off x="7258745" y="4133571"/>
            <a:ext cx="2265609" cy="1133965"/>
            <a:chOff x="7770227" y="4452192"/>
            <a:chExt cx="2265609" cy="113396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F208E6-F87A-43DD-9080-852CEC11E11D}"/>
                </a:ext>
              </a:extLst>
            </p:cNvPr>
            <p:cNvSpPr/>
            <p:nvPr/>
          </p:nvSpPr>
          <p:spPr>
            <a:xfrm>
              <a:off x="7770227" y="4452192"/>
              <a:ext cx="2246128" cy="1133965"/>
            </a:xfrm>
            <a:prstGeom prst="rect">
              <a:avLst/>
            </a:prstGeom>
            <a:solidFill>
              <a:srgbClr val="7091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C92F57-43BB-4CCD-85E7-8C67BB2DE47A}"/>
                </a:ext>
              </a:extLst>
            </p:cNvPr>
            <p:cNvSpPr/>
            <p:nvPr/>
          </p:nvSpPr>
          <p:spPr>
            <a:xfrm>
              <a:off x="7789708" y="4669775"/>
              <a:ext cx="224612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Reinforcement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Learning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009239-F1B1-4E25-88E0-248C923B617E}"/>
              </a:ext>
            </a:extLst>
          </p:cNvPr>
          <p:cNvGrpSpPr/>
          <p:nvPr/>
        </p:nvGrpSpPr>
        <p:grpSpPr>
          <a:xfrm>
            <a:off x="2535759" y="2682648"/>
            <a:ext cx="2102069" cy="1133965"/>
            <a:chOff x="1781501" y="2925078"/>
            <a:chExt cx="2102069" cy="11339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D3F0EF-E34D-4029-898C-79FBF5F1987C}"/>
                </a:ext>
              </a:extLst>
            </p:cNvPr>
            <p:cNvSpPr/>
            <p:nvPr/>
          </p:nvSpPr>
          <p:spPr>
            <a:xfrm>
              <a:off x="1781501" y="2925078"/>
              <a:ext cx="2102069" cy="1133965"/>
            </a:xfrm>
            <a:prstGeom prst="rect">
              <a:avLst/>
            </a:prstGeom>
            <a:solidFill>
              <a:srgbClr val="70915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D4DB51-B725-4633-A011-B90EEDFB6840}"/>
                </a:ext>
              </a:extLst>
            </p:cNvPr>
            <p:cNvSpPr/>
            <p:nvPr/>
          </p:nvSpPr>
          <p:spPr>
            <a:xfrm>
              <a:off x="1938476" y="3175657"/>
              <a:ext cx="17881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Distillation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Tower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73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462</Words>
  <Application>Microsoft Macintosh PowerPoint</Application>
  <PresentationFormat>Widescreen</PresentationFormat>
  <Paragraphs>183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Cambria Math</vt:lpstr>
      <vt:lpstr>Tw Cen MT</vt:lpstr>
      <vt:lpstr>Office Theme</vt:lpstr>
      <vt:lpstr>Line 11 Schematic - Willowglen</vt:lpstr>
      <vt:lpstr>Line RM06A Schematic - Willowglen</vt:lpstr>
      <vt:lpstr>Line RM06A Schematic - Normal</vt:lpstr>
      <vt:lpstr>Modern control system</vt:lpstr>
      <vt:lpstr>Old Schedule</vt:lpstr>
      <vt:lpstr>New Schedule</vt:lpstr>
      <vt:lpstr>PowerPoint Presentation</vt:lpstr>
      <vt:lpstr>Overview – Optimization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Prabhakar</dc:creator>
  <cp:lastModifiedBy>Microsoft Office User</cp:lastModifiedBy>
  <cp:revision>105</cp:revision>
  <dcterms:created xsi:type="dcterms:W3CDTF">2019-03-18T15:52:54Z</dcterms:created>
  <dcterms:modified xsi:type="dcterms:W3CDTF">2019-05-07T23:22:30Z</dcterms:modified>
</cp:coreProperties>
</file>