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8" r:id="rId12"/>
    <p:sldId id="269" r:id="rId13"/>
    <p:sldId id="266" r:id="rId14"/>
    <p:sldId id="271" r:id="rId15"/>
    <p:sldId id="270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4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A451F-3F6E-4DFB-8391-7AA6D726B747}" type="datetimeFigureOut">
              <a:rPr lang="pt-PT" smtClean="0"/>
              <a:t>21/01/2021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F0581-3260-42BF-B397-5BC4BA98FA5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4669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FBD6D2-8034-45F5-95FE-71C76E798512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BEF6-DA40-4662-AC8E-E8C21328E022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DBDA-1F8E-46CF-89C0-8B0C7130355F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AF9F-D115-458F-A19D-749B59438F6E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EDA2878-55D1-4289-9664-0A55CE6F784B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1D4F-7AC4-4977-8E8F-3B268D35311E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9A7D-5AB5-4B5E-9502-0C45821CF6D9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F333-46F2-44A3-AB73-E679D0A91A29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EBE6-F9DB-4BCC-9146-E94E307D78CC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BA6BA5A-F091-4FAE-B627-59A3CCDA4407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CA5862A-8A16-4342-B181-F1114AC742E0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28DF38F-42B5-4D4D-84DD-715C054A5D2D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D2932E9C-BCE7-4564-84F6-CBA75E8B0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AFC7A8FD-E375-431A-898D-F728F0948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9FDF3C-8801-4B64-9465-00D1F86E2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442" y="720764"/>
            <a:ext cx="5235575" cy="2587408"/>
          </a:xfrm>
        </p:spPr>
        <p:txBody>
          <a:bodyPr>
            <a:normAutofit/>
          </a:bodyPr>
          <a:lstStyle/>
          <a:p>
            <a:pPr algn="l"/>
            <a:r>
              <a:rPr lang="pt-PT" sz="5600" dirty="0"/>
              <a:t>Gestor Restaurante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98C621E2-C9A1-42DB-B77B-FDEC40996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85FBED9-5297-4759-B2C0-B6C973023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E96FAC-046D-42CC-B881-58D7BA29F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442" y="5842671"/>
            <a:ext cx="5796399" cy="84453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pt-PT" cap="none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Realizado por:</a:t>
            </a:r>
          </a:p>
          <a:p>
            <a:pPr algn="l"/>
            <a:r>
              <a:rPr lang="pt-PT" cap="none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Vinagre nº 2180687</a:t>
            </a:r>
            <a:endParaRPr lang="pt-PT" spc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PT" cap="none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Rui Penetra nº 2180680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5D7C119-79E9-436F-8BE4-EA7BB766D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662" y="2115982"/>
            <a:ext cx="2626036" cy="2626036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5FB2E220-F3E3-4012-83A1-B951130557F6}"/>
              </a:ext>
            </a:extLst>
          </p:cNvPr>
          <p:cNvSpPr txBox="1">
            <a:spLocks/>
          </p:cNvSpPr>
          <p:nvPr/>
        </p:nvSpPr>
        <p:spPr>
          <a:xfrm>
            <a:off x="7410006" y="515555"/>
            <a:ext cx="3604739" cy="2587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2800" b="1" spc="0" dirty="0">
                <a:latin typeface="Arial" panose="020B0604020202020204" pitchFamily="34" charset="0"/>
                <a:cs typeface="Arial" panose="020B0604020202020204" pitchFamily="34" charset="0"/>
              </a:rPr>
              <a:t>Gr</a:t>
            </a:r>
            <a:r>
              <a:rPr lang="pt-PT" sz="2800" b="1" cap="none" spc="0" dirty="0">
                <a:latin typeface="Arial" panose="020B0604020202020204" pitchFamily="34" charset="0"/>
                <a:cs typeface="Arial" panose="020B0604020202020204" pitchFamily="34" charset="0"/>
              </a:rPr>
              <a:t>estaurante APP</a:t>
            </a:r>
            <a:endParaRPr lang="pt-PT" sz="2800" b="1" spc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74FF954-CCAE-4881-9534-90CEA8E7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12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Imagem 3" descr="Uma imagem com texto, monitor, captura de ecrã, eletrónica&#10;&#10;Descrição gerada automaticamente">
            <a:extLst>
              <a:ext uri="{FF2B5EF4-FFF2-40B4-BE49-F238E27FC236}">
                <a16:creationId xmlns:a16="http://schemas.microsoft.com/office/drawing/2014/main" id="{D0278A39-94D0-408A-815E-82B2CF06E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301" y="399600"/>
            <a:ext cx="3146061" cy="60588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51365CA-F296-40E3-9B47-1185CA1433EA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Menu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BAACF0BD-BCC7-4286-8DD1-97F617ABF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5929298" cy="3593591"/>
          </a:xfrm>
        </p:spPr>
        <p:txBody>
          <a:bodyPr/>
          <a:lstStyle/>
          <a:p>
            <a:r>
              <a:rPr lang="pt-PT" dirty="0"/>
              <a:t>É possível aceder:</a:t>
            </a:r>
          </a:p>
          <a:p>
            <a:pPr lvl="1"/>
            <a:r>
              <a:rPr lang="pt-PT" dirty="0"/>
              <a:t>Bem-Vindo</a:t>
            </a:r>
          </a:p>
          <a:p>
            <a:pPr lvl="1"/>
            <a:r>
              <a:rPr lang="pt-PT" dirty="0"/>
              <a:t>Perfil</a:t>
            </a:r>
          </a:p>
          <a:p>
            <a:pPr lvl="1"/>
            <a:r>
              <a:rPr lang="pt-PT" dirty="0"/>
              <a:t>Lista Produtos</a:t>
            </a:r>
          </a:p>
          <a:p>
            <a:pPr lvl="1"/>
            <a:r>
              <a:rPr lang="pt-PT" dirty="0"/>
              <a:t>Lista Pedidos</a:t>
            </a:r>
          </a:p>
          <a:p>
            <a:pPr lvl="1"/>
            <a:r>
              <a:rPr lang="pt-PT" dirty="0"/>
              <a:t>Contactos</a:t>
            </a:r>
          </a:p>
        </p:txBody>
      </p:sp>
      <p:sp>
        <p:nvSpPr>
          <p:cNvPr id="10" name="Fluxograma: Conexão 9">
            <a:extLst>
              <a:ext uri="{FF2B5EF4-FFF2-40B4-BE49-F238E27FC236}">
                <a16:creationId xmlns:a16="http://schemas.microsoft.com/office/drawing/2014/main" id="{8C29C705-5489-49A6-8514-5A920C6C9F1E}"/>
              </a:ext>
            </a:extLst>
          </p:cNvPr>
          <p:cNvSpPr/>
          <p:nvPr/>
        </p:nvSpPr>
        <p:spPr>
          <a:xfrm>
            <a:off x="11087800" y="6334657"/>
            <a:ext cx="415953" cy="427839"/>
          </a:xfrm>
          <a:prstGeom prst="flowChartConnector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6EFB4A7F-C708-4C5B-A8E9-16A4D991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4158" y="6375678"/>
            <a:ext cx="2819399" cy="345796"/>
          </a:xfrm>
        </p:spPr>
        <p:txBody>
          <a:bodyPr/>
          <a:lstStyle/>
          <a:p>
            <a:fld id="{71766878-3199-4EAB-94E7-2D6D11070E14}" type="slidenum">
              <a:rPr lang="en-US" smtClean="0">
                <a:solidFill>
                  <a:sysClr val="windowText" lastClr="000000"/>
                </a:solidFill>
              </a:rPr>
              <a:t>10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78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51365CA-F296-40E3-9B47-1185CA1433EA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Perfil</a:t>
            </a:r>
          </a:p>
        </p:txBody>
      </p:sp>
      <p:pic>
        <p:nvPicPr>
          <p:cNvPr id="5" name="Imagem 4" descr="Uma imagem com texto, captura de ecrã, monitor, telefone&#10;&#10;Descrição gerada automaticamente">
            <a:extLst>
              <a:ext uri="{FF2B5EF4-FFF2-40B4-BE49-F238E27FC236}">
                <a16:creationId xmlns:a16="http://schemas.microsoft.com/office/drawing/2014/main" id="{9F6E3CFD-AC8A-4CB8-A542-913F9F158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595" y="416815"/>
            <a:ext cx="3255474" cy="6058800"/>
          </a:xfrm>
          <a:prstGeom prst="rect">
            <a:avLst/>
          </a:prstGeom>
        </p:spPr>
      </p:pic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D1C2148C-7C40-4A54-8B71-451F0393C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2967984" cy="3593591"/>
          </a:xfrm>
        </p:spPr>
        <p:txBody>
          <a:bodyPr numCol="1"/>
          <a:lstStyle/>
          <a:p>
            <a:r>
              <a:rPr lang="pt-PT" b="1" dirty="0"/>
              <a:t>Dados Pessoais:</a:t>
            </a:r>
          </a:p>
          <a:p>
            <a:pPr lvl="1"/>
            <a:r>
              <a:rPr lang="pt-PT" dirty="0"/>
              <a:t>Nome e Apelido</a:t>
            </a:r>
          </a:p>
          <a:p>
            <a:pPr lvl="1"/>
            <a:r>
              <a:rPr lang="pt-PT" dirty="0"/>
              <a:t>Morada</a:t>
            </a:r>
          </a:p>
          <a:p>
            <a:pPr lvl="1"/>
            <a:r>
              <a:rPr lang="pt-PT" dirty="0"/>
              <a:t>Código - Postal</a:t>
            </a:r>
          </a:p>
          <a:p>
            <a:pPr lvl="1"/>
            <a:r>
              <a:rPr lang="pt-PT" dirty="0"/>
              <a:t>Telemóvel</a:t>
            </a:r>
          </a:p>
          <a:p>
            <a:pPr lvl="1"/>
            <a:r>
              <a:rPr lang="pt-PT" dirty="0"/>
              <a:t>Data Nascimento</a:t>
            </a:r>
          </a:p>
          <a:p>
            <a:pPr lvl="1"/>
            <a:r>
              <a:rPr lang="pt-PT" dirty="0"/>
              <a:t>Nacionalidade</a:t>
            </a:r>
          </a:p>
          <a:p>
            <a:pPr lvl="1"/>
            <a:r>
              <a:rPr lang="pt-PT" dirty="0"/>
              <a:t>Género</a:t>
            </a:r>
          </a:p>
          <a:p>
            <a:pPr lvl="1"/>
            <a:endParaRPr lang="pt-PT" dirty="0"/>
          </a:p>
        </p:txBody>
      </p:sp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2E6458D9-F043-4404-8101-9E1E62495F24}"/>
              </a:ext>
            </a:extLst>
          </p:cNvPr>
          <p:cNvSpPr txBox="1">
            <a:spLocks/>
          </p:cNvSpPr>
          <p:nvPr/>
        </p:nvSpPr>
        <p:spPr>
          <a:xfrm>
            <a:off x="4096944" y="2282377"/>
            <a:ext cx="3451719" cy="359359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b="1" dirty="0"/>
              <a:t>Dados de Autenticação:</a:t>
            </a:r>
          </a:p>
          <a:p>
            <a:pPr lvl="1"/>
            <a:r>
              <a:rPr lang="pt-PT" dirty="0" err="1"/>
              <a:t>Username</a:t>
            </a:r>
            <a:endParaRPr lang="pt-PT" dirty="0"/>
          </a:p>
          <a:p>
            <a:pPr lvl="1"/>
            <a:r>
              <a:rPr lang="pt-PT" dirty="0"/>
              <a:t>Email</a:t>
            </a:r>
          </a:p>
          <a:p>
            <a:pPr lvl="1"/>
            <a:r>
              <a:rPr lang="pt-PT" dirty="0"/>
              <a:t>Password ( Futuramente )</a:t>
            </a:r>
          </a:p>
          <a:p>
            <a:pPr lvl="1"/>
            <a:endParaRPr lang="pt-PT" dirty="0"/>
          </a:p>
        </p:txBody>
      </p:sp>
      <p:sp>
        <p:nvSpPr>
          <p:cNvPr id="16" name="Fluxograma: Conexão 15">
            <a:extLst>
              <a:ext uri="{FF2B5EF4-FFF2-40B4-BE49-F238E27FC236}">
                <a16:creationId xmlns:a16="http://schemas.microsoft.com/office/drawing/2014/main" id="{01BE326D-50DA-46C6-AE44-FED2E6DF629F}"/>
              </a:ext>
            </a:extLst>
          </p:cNvPr>
          <p:cNvSpPr/>
          <p:nvPr/>
        </p:nvSpPr>
        <p:spPr>
          <a:xfrm>
            <a:off x="11087800" y="6334657"/>
            <a:ext cx="415953" cy="427839"/>
          </a:xfrm>
          <a:prstGeom prst="flowChartConnector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0F08CD4-EA6D-4CB8-BE6C-BDE79A3C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5114" y="6375678"/>
            <a:ext cx="2819399" cy="345796"/>
          </a:xfrm>
        </p:spPr>
        <p:txBody>
          <a:bodyPr/>
          <a:lstStyle/>
          <a:p>
            <a:fld id="{71766878-3199-4EAB-94E7-2D6D11070E14}" type="slidenum">
              <a:rPr lang="en-US" smtClean="0">
                <a:solidFill>
                  <a:sysClr val="windowText" lastClr="000000"/>
                </a:solidFill>
              </a:rPr>
              <a:t>11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26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51365CA-F296-40E3-9B47-1185CA1433EA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Produtos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C1B1B6-5A5F-48DA-93D1-2CD65A2AA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232" y="382385"/>
            <a:ext cx="3242200" cy="6093230"/>
          </a:xfrm>
          <a:prstGeom prst="rect">
            <a:avLst/>
          </a:prstGeom>
        </p:spPr>
      </p:pic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9D6E1D1A-1F3F-48C4-B66D-568008707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5929298" cy="3593591"/>
          </a:xfrm>
        </p:spPr>
        <p:txBody>
          <a:bodyPr/>
          <a:lstStyle/>
          <a:p>
            <a:r>
              <a:rPr lang="pt-PT" dirty="0"/>
              <a:t>Consultar os produtos</a:t>
            </a:r>
          </a:p>
          <a:p>
            <a:r>
              <a:rPr lang="pt-PT" dirty="0"/>
              <a:t>Filtrar os produtos</a:t>
            </a:r>
          </a:p>
        </p:txBody>
      </p:sp>
      <p:sp>
        <p:nvSpPr>
          <p:cNvPr id="12" name="Fluxograma: Conexão 11">
            <a:extLst>
              <a:ext uri="{FF2B5EF4-FFF2-40B4-BE49-F238E27FC236}">
                <a16:creationId xmlns:a16="http://schemas.microsoft.com/office/drawing/2014/main" id="{164EC36B-BEF9-4135-BBC2-5E46CF0A8002}"/>
              </a:ext>
            </a:extLst>
          </p:cNvPr>
          <p:cNvSpPr/>
          <p:nvPr/>
        </p:nvSpPr>
        <p:spPr>
          <a:xfrm>
            <a:off x="11087800" y="6334657"/>
            <a:ext cx="415953" cy="427839"/>
          </a:xfrm>
          <a:prstGeom prst="flowChartConnector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F42505-8BE7-4F85-8ABC-D57CDDCF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68" y="6375679"/>
            <a:ext cx="2819399" cy="345796"/>
          </a:xfrm>
        </p:spPr>
        <p:txBody>
          <a:bodyPr/>
          <a:lstStyle/>
          <a:p>
            <a:fld id="{71766878-3199-4EAB-94E7-2D6D11070E14}" type="slidenum">
              <a:rPr lang="en-US" smtClean="0">
                <a:solidFill>
                  <a:sysClr val="windowText" lastClr="000000"/>
                </a:solidFill>
              </a:rPr>
              <a:t>12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486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">
            <a:extLst>
              <a:ext uri="{FF2B5EF4-FFF2-40B4-BE49-F238E27FC236}">
                <a16:creationId xmlns:a16="http://schemas.microsoft.com/office/drawing/2014/main" id="{69FE1C00-E905-4F2D-B595-7B854ABD5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BA2F24-F1CA-44F2-8978-7248C75F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43199D-2015-4F72-83EB-C6A3ED4C4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9AF3D8-1744-43D9-97FF-8D189035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977" y="389807"/>
            <a:ext cx="10134198" cy="106577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7200" spc="800" dirty="0"/>
              <a:t>Pedidos</a:t>
            </a: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CC3D4EFD-F9AF-4231-89CF-74A9A513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85F1C8-2D37-4E74-9173-14198641E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504658D-C397-4B5C-AFED-0ABB271BD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78" y="3429228"/>
            <a:ext cx="1763456" cy="33364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C9B7F25-6713-42BD-8FD1-78F066CCC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166" y="3428771"/>
            <a:ext cx="1759317" cy="333649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32C64A1-9CBA-446C-8CEA-77D7D2653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922" y="3428771"/>
            <a:ext cx="1829690" cy="333649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6AFB0D3-1867-4921-9BE9-E246FD44AE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937" y="3399812"/>
            <a:ext cx="1753164" cy="33372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ABD77BFE-E253-4FC6-86B3-455B487021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021" y="3386019"/>
            <a:ext cx="1747862" cy="3327107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9D5FEE3-4E66-48F3-9EBF-B703D24F01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06154" y="3362133"/>
            <a:ext cx="1764813" cy="3327107"/>
          </a:xfrm>
          <a:prstGeom prst="rect">
            <a:avLst/>
          </a:prstGeom>
        </p:spPr>
      </p:pic>
      <p:sp>
        <p:nvSpPr>
          <p:cNvPr id="28" name="Título 1">
            <a:extLst>
              <a:ext uri="{FF2B5EF4-FFF2-40B4-BE49-F238E27FC236}">
                <a16:creationId xmlns:a16="http://schemas.microsoft.com/office/drawing/2014/main" id="{FC7F0056-D441-4ACF-A8DD-5987DE41DA9B}"/>
              </a:ext>
            </a:extLst>
          </p:cNvPr>
          <p:cNvSpPr txBox="1">
            <a:spLocks/>
          </p:cNvSpPr>
          <p:nvPr/>
        </p:nvSpPr>
        <p:spPr>
          <a:xfrm>
            <a:off x="963335" y="1819641"/>
            <a:ext cx="3919058" cy="582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2800" cap="none" spc="0" dirty="0"/>
              <a:t>Criar um pedido</a:t>
            </a:r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8A50209B-CC7E-4C94-9B75-80AC93DF27FB}"/>
              </a:ext>
            </a:extLst>
          </p:cNvPr>
          <p:cNvSpPr txBox="1">
            <a:spLocks/>
          </p:cNvSpPr>
          <p:nvPr/>
        </p:nvSpPr>
        <p:spPr>
          <a:xfrm>
            <a:off x="1972630" y="2623978"/>
            <a:ext cx="2949700" cy="7381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cap="none" spc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Cliente</a:t>
            </a:r>
            <a:endParaRPr lang="en-US" sz="2400" cap="none" spc="0" dirty="0">
              <a:solidFill>
                <a:schemeClr val="tx2">
                  <a:lumMod val="75000"/>
                  <a:lumOff val="25000"/>
                </a:schemeClr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cap="none" spc="0" dirty="0">
              <a:solidFill>
                <a:schemeClr val="tx2">
                  <a:lumMod val="75000"/>
                  <a:lumOff val="25000"/>
                </a:schemeClr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cap="none" spc="0" dirty="0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( Pedido Takeaway)</a:t>
            </a:r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25DE0251-5CEA-481B-9A5B-45EF79243293}"/>
              </a:ext>
            </a:extLst>
          </p:cNvPr>
          <p:cNvSpPr txBox="1">
            <a:spLocks/>
          </p:cNvSpPr>
          <p:nvPr/>
        </p:nvSpPr>
        <p:spPr>
          <a:xfrm>
            <a:off x="7400863" y="2525132"/>
            <a:ext cx="2949700" cy="7381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cap="none" spc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Empregado</a:t>
            </a:r>
            <a:r>
              <a:rPr lang="en-US" sz="2400" cap="none" spc="0" dirty="0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 Mesa</a:t>
            </a:r>
          </a:p>
          <a:p>
            <a:pPr algn="ctr"/>
            <a:endParaRPr lang="en-US" sz="2400" cap="none" spc="0" dirty="0">
              <a:solidFill>
                <a:schemeClr val="tx2">
                  <a:lumMod val="75000"/>
                  <a:lumOff val="25000"/>
                </a:schemeClr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cap="none" spc="0" dirty="0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( Pedido </a:t>
            </a:r>
            <a:r>
              <a:rPr lang="en-US" sz="2400" cap="none" spc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Restaurante</a:t>
            </a:r>
            <a:r>
              <a:rPr lang="en-US" sz="2400" cap="none" spc="0" dirty="0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5" name="Fluxograma: Conexão 34">
            <a:extLst>
              <a:ext uri="{FF2B5EF4-FFF2-40B4-BE49-F238E27FC236}">
                <a16:creationId xmlns:a16="http://schemas.microsoft.com/office/drawing/2014/main" id="{398473B9-E8F4-493B-9BA2-E6CF2EA7406F}"/>
              </a:ext>
            </a:extLst>
          </p:cNvPr>
          <p:cNvSpPr/>
          <p:nvPr/>
        </p:nvSpPr>
        <p:spPr>
          <a:xfrm>
            <a:off x="11087800" y="6334657"/>
            <a:ext cx="415953" cy="427839"/>
          </a:xfrm>
          <a:prstGeom prst="flowChartConnector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Marcador de Posição do Número do Diapositivo 21">
            <a:extLst>
              <a:ext uri="{FF2B5EF4-FFF2-40B4-BE49-F238E27FC236}">
                <a16:creationId xmlns:a16="http://schemas.microsoft.com/office/drawing/2014/main" id="{ED8C1590-4838-4DC9-9B2D-36CD8217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2546" y="6375679"/>
            <a:ext cx="2819399" cy="345796"/>
          </a:xfrm>
        </p:spPr>
        <p:txBody>
          <a:bodyPr/>
          <a:lstStyle/>
          <a:p>
            <a:fld id="{71766878-3199-4EAB-94E7-2D6D11070E14}" type="slidenum">
              <a:rPr lang="en-US" smtClean="0">
                <a:solidFill>
                  <a:sysClr val="windowText" lastClr="000000"/>
                </a:solidFill>
              </a:rPr>
              <a:t>13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870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">
            <a:extLst>
              <a:ext uri="{FF2B5EF4-FFF2-40B4-BE49-F238E27FC236}">
                <a16:creationId xmlns:a16="http://schemas.microsoft.com/office/drawing/2014/main" id="{69FE1C00-E905-4F2D-B595-7B854ABD5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BA2F24-F1CA-44F2-8978-7248C75F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43199D-2015-4F72-83EB-C6A3ED4C4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9AF3D8-1744-43D9-97FF-8D189035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977" y="389807"/>
            <a:ext cx="10134198" cy="106577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7200" spc="800" dirty="0"/>
              <a:t>Produtos  Pedidos</a:t>
            </a: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CC3D4EFD-F9AF-4231-89CF-74A9A513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85F1C8-2D37-4E74-9173-14198641E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B3256860-7B9D-492D-9410-4DDAD4FBE540}"/>
              </a:ext>
            </a:extLst>
          </p:cNvPr>
          <p:cNvSpPr txBox="1">
            <a:spLocks/>
          </p:cNvSpPr>
          <p:nvPr/>
        </p:nvSpPr>
        <p:spPr>
          <a:xfrm>
            <a:off x="1006602" y="1696706"/>
            <a:ext cx="5922704" cy="582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2800" cap="none" spc="0" dirty="0"/>
              <a:t>Adicionar ao pedido um </a:t>
            </a:r>
            <a:r>
              <a:rPr lang="en-US" sz="2800" cap="none" spc="0" dirty="0" err="1"/>
              <a:t>produto</a:t>
            </a:r>
            <a:endParaRPr lang="en-US" sz="2800" cap="none" spc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405624-409F-4E7B-921B-B1ED0611C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758" y="3331069"/>
            <a:ext cx="1809302" cy="345683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59C54A0-1BF5-41AA-94C1-C543E3C87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353" y="3318030"/>
            <a:ext cx="1822691" cy="343294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475D428-79F3-4E65-B8BC-BFB96E78B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783" y="3313264"/>
            <a:ext cx="1822691" cy="347463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E9F7D51-22D2-4182-8CD6-8CA0D5331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5449" y="3306088"/>
            <a:ext cx="1817861" cy="3451798"/>
          </a:xfrm>
          <a:prstGeom prst="rect">
            <a:avLst/>
          </a:prstGeom>
        </p:spPr>
      </p:pic>
      <p:sp>
        <p:nvSpPr>
          <p:cNvPr id="23" name="Título 1">
            <a:extLst>
              <a:ext uri="{FF2B5EF4-FFF2-40B4-BE49-F238E27FC236}">
                <a16:creationId xmlns:a16="http://schemas.microsoft.com/office/drawing/2014/main" id="{BDF6AD52-E94E-49F2-A4F1-30769BEC0980}"/>
              </a:ext>
            </a:extLst>
          </p:cNvPr>
          <p:cNvSpPr txBox="1">
            <a:spLocks/>
          </p:cNvSpPr>
          <p:nvPr/>
        </p:nvSpPr>
        <p:spPr>
          <a:xfrm>
            <a:off x="2102884" y="2748737"/>
            <a:ext cx="2039050" cy="582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cap="none" spc="0" dirty="0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Lista Pedidos </a:t>
            </a:r>
            <a:r>
              <a:rPr lang="en-US" sz="1800" cap="none" spc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Produto</a:t>
            </a:r>
            <a:endParaRPr lang="en-US" sz="1800" cap="none" spc="0" dirty="0">
              <a:solidFill>
                <a:schemeClr val="tx2">
                  <a:lumMod val="75000"/>
                  <a:lumOff val="25000"/>
                </a:schemeClr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E75C2165-CF14-4AA0-BCFC-83CEB87B2FCD}"/>
              </a:ext>
            </a:extLst>
          </p:cNvPr>
          <p:cNvSpPr txBox="1">
            <a:spLocks/>
          </p:cNvSpPr>
          <p:nvPr/>
        </p:nvSpPr>
        <p:spPr>
          <a:xfrm>
            <a:off x="4370541" y="2784371"/>
            <a:ext cx="1930871" cy="582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cap="none" spc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Selecionar</a:t>
            </a:r>
            <a:r>
              <a:rPr lang="en-US" sz="1800" cap="none" spc="0" dirty="0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spc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Produto</a:t>
            </a:r>
            <a:endParaRPr lang="en-US" sz="1800" cap="none" spc="0" dirty="0">
              <a:solidFill>
                <a:schemeClr val="tx2">
                  <a:lumMod val="75000"/>
                  <a:lumOff val="25000"/>
                </a:schemeClr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C2A551E5-0BA5-4D2B-B53D-D8922E0563BC}"/>
              </a:ext>
            </a:extLst>
          </p:cNvPr>
          <p:cNvSpPr txBox="1">
            <a:spLocks/>
          </p:cNvSpPr>
          <p:nvPr/>
        </p:nvSpPr>
        <p:spPr>
          <a:xfrm>
            <a:off x="6359219" y="2782915"/>
            <a:ext cx="2039049" cy="582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cap="none" spc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Selecionar</a:t>
            </a:r>
            <a:r>
              <a:rPr lang="en-US" sz="1800" cap="none" spc="0" dirty="0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 </a:t>
            </a:r>
            <a:r>
              <a:rPr lang="en-US" sz="1800" cap="none" spc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Quantidade</a:t>
            </a:r>
            <a:endParaRPr lang="en-US" sz="1800" cap="none" spc="0" dirty="0">
              <a:solidFill>
                <a:schemeClr val="tx2">
                  <a:lumMod val="75000"/>
                  <a:lumOff val="25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6E2F232F-D058-4B24-A89A-196259BB0A7C}"/>
              </a:ext>
            </a:extLst>
          </p:cNvPr>
          <p:cNvSpPr txBox="1">
            <a:spLocks/>
          </p:cNvSpPr>
          <p:nvPr/>
        </p:nvSpPr>
        <p:spPr>
          <a:xfrm>
            <a:off x="8385233" y="2782915"/>
            <a:ext cx="1930871" cy="582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cap="none" spc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Produto</a:t>
            </a:r>
            <a:r>
              <a:rPr lang="en-US" sz="1800" cap="none" spc="0" dirty="0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 </a:t>
            </a:r>
            <a:r>
              <a:rPr lang="en-US" sz="1800" cap="none" spc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Adicionado</a:t>
            </a:r>
            <a:endParaRPr lang="en-US" sz="1800" cap="none" spc="0" dirty="0">
              <a:solidFill>
                <a:schemeClr val="tx2">
                  <a:lumMod val="75000"/>
                  <a:lumOff val="25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30" name="Fluxograma: Conexão 29">
            <a:extLst>
              <a:ext uri="{FF2B5EF4-FFF2-40B4-BE49-F238E27FC236}">
                <a16:creationId xmlns:a16="http://schemas.microsoft.com/office/drawing/2014/main" id="{B5FF57D4-5817-453E-BD56-7277B5114F16}"/>
              </a:ext>
            </a:extLst>
          </p:cNvPr>
          <p:cNvSpPr/>
          <p:nvPr/>
        </p:nvSpPr>
        <p:spPr>
          <a:xfrm>
            <a:off x="11087800" y="6334657"/>
            <a:ext cx="415953" cy="427839"/>
          </a:xfrm>
          <a:prstGeom prst="flowChartConnector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545D6940-303F-4E92-BA44-910FF76D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68" y="6375679"/>
            <a:ext cx="2819399" cy="345796"/>
          </a:xfrm>
        </p:spPr>
        <p:txBody>
          <a:bodyPr/>
          <a:lstStyle/>
          <a:p>
            <a:fld id="{71766878-3199-4EAB-94E7-2D6D11070E14}" type="slidenum">
              <a:rPr lang="en-US" smtClean="0">
                <a:solidFill>
                  <a:sysClr val="windowText" lastClr="000000"/>
                </a:solidFill>
              </a:rPr>
              <a:t>14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673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51365CA-F296-40E3-9B47-1185CA1433EA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Contactos</a:t>
            </a:r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9D6E1D1A-1F3F-48C4-B66D-568008707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5929298" cy="3593591"/>
          </a:xfrm>
        </p:spPr>
        <p:txBody>
          <a:bodyPr/>
          <a:lstStyle/>
          <a:p>
            <a:r>
              <a:rPr lang="pt-PT" dirty="0"/>
              <a:t>Consultar o horário</a:t>
            </a:r>
          </a:p>
          <a:p>
            <a:r>
              <a:rPr lang="pt-PT" dirty="0"/>
              <a:t>Contactar o restaurante:</a:t>
            </a:r>
          </a:p>
          <a:p>
            <a:pPr lvl="1"/>
            <a:r>
              <a:rPr lang="pt-PT" dirty="0"/>
              <a:t>Telemóvel </a:t>
            </a:r>
          </a:p>
          <a:p>
            <a:pPr lvl="1"/>
            <a:r>
              <a:rPr lang="pt-PT" dirty="0"/>
              <a:t>Email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17D1054-E731-4135-B361-ADB834B4D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232" y="400695"/>
            <a:ext cx="3242200" cy="6056609"/>
          </a:xfrm>
          <a:prstGeom prst="rect">
            <a:avLst/>
          </a:prstGeom>
        </p:spPr>
      </p:pic>
      <p:sp>
        <p:nvSpPr>
          <p:cNvPr id="11" name="Fluxograma: Conexão 10">
            <a:extLst>
              <a:ext uri="{FF2B5EF4-FFF2-40B4-BE49-F238E27FC236}">
                <a16:creationId xmlns:a16="http://schemas.microsoft.com/office/drawing/2014/main" id="{D053A57C-E6C7-4F43-804B-2976008A8B02}"/>
              </a:ext>
            </a:extLst>
          </p:cNvPr>
          <p:cNvSpPr/>
          <p:nvPr/>
        </p:nvSpPr>
        <p:spPr>
          <a:xfrm>
            <a:off x="11087800" y="6334657"/>
            <a:ext cx="415953" cy="427839"/>
          </a:xfrm>
          <a:prstGeom prst="flowChartConnector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E7EE099-81BF-4D4E-8B03-A9CE2AEFA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68" y="6375679"/>
            <a:ext cx="2819399" cy="345796"/>
          </a:xfrm>
        </p:spPr>
        <p:txBody>
          <a:bodyPr/>
          <a:lstStyle/>
          <a:p>
            <a:fld id="{71766878-3199-4EAB-94E7-2D6D11070E14}" type="slidenum">
              <a:rPr lang="en-US" smtClean="0">
                <a:solidFill>
                  <a:sysClr val="windowText" lastClr="000000"/>
                </a:solidFill>
              </a:rPr>
              <a:t>15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113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813576-D302-42B7-A3EC-A272625CC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51365CA-F296-40E3-9B47-1185CA1433EA}"/>
              </a:ext>
            </a:extLst>
          </p:cNvPr>
          <p:cNvSpPr txBox="1">
            <a:spLocks/>
          </p:cNvSpPr>
          <p:nvPr/>
        </p:nvSpPr>
        <p:spPr>
          <a:xfrm>
            <a:off x="1274038" y="4242032"/>
            <a:ext cx="10274497" cy="17344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7200" spc="800"/>
              <a:t>Demonstração</a:t>
            </a:r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1D25BAD6-AA7B-43BE-870A-D587E51BE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8" name="Graphic 10" descr="Professor">
            <a:extLst>
              <a:ext uri="{FF2B5EF4-FFF2-40B4-BE49-F238E27FC236}">
                <a16:creationId xmlns:a16="http://schemas.microsoft.com/office/drawing/2014/main" id="{A0D456B2-ECD1-4BAD-A627-C05D2D02F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3297" y="643464"/>
            <a:ext cx="3275978" cy="3275978"/>
          </a:xfrm>
          <a:prstGeom prst="rect">
            <a:avLst/>
          </a:prstGeom>
        </p:spPr>
      </p:pic>
      <p:sp>
        <p:nvSpPr>
          <p:cNvPr id="23" name="Fluxograma: Conexão 22">
            <a:extLst>
              <a:ext uri="{FF2B5EF4-FFF2-40B4-BE49-F238E27FC236}">
                <a16:creationId xmlns:a16="http://schemas.microsoft.com/office/drawing/2014/main" id="{A5068500-4D06-4F90-B5A5-D9303BE175F8}"/>
              </a:ext>
            </a:extLst>
          </p:cNvPr>
          <p:cNvSpPr/>
          <p:nvPr/>
        </p:nvSpPr>
        <p:spPr>
          <a:xfrm>
            <a:off x="11087800" y="6334657"/>
            <a:ext cx="415953" cy="427839"/>
          </a:xfrm>
          <a:prstGeom prst="flowChartConnector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A7CCFAE-C657-4D54-A68A-36D15D5D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2409" y="6375678"/>
            <a:ext cx="2819399" cy="345796"/>
          </a:xfrm>
        </p:spPr>
        <p:txBody>
          <a:bodyPr/>
          <a:lstStyle/>
          <a:p>
            <a:fld id="{71766878-3199-4EAB-94E7-2D6D11070E14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21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Conexão 4">
            <a:extLst>
              <a:ext uri="{FF2B5EF4-FFF2-40B4-BE49-F238E27FC236}">
                <a16:creationId xmlns:a16="http://schemas.microsoft.com/office/drawing/2014/main" id="{D4A7930E-099C-42FB-8E6F-EE2DB7B31807}"/>
              </a:ext>
            </a:extLst>
          </p:cNvPr>
          <p:cNvSpPr/>
          <p:nvPr/>
        </p:nvSpPr>
        <p:spPr>
          <a:xfrm>
            <a:off x="11087800" y="6334657"/>
            <a:ext cx="415953" cy="427839"/>
          </a:xfrm>
          <a:prstGeom prst="flowChartConnector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448600-B40B-41C4-B0C6-416B5311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Pontos a abordar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7316A9-F844-4604-9EAA-95BD6C63C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Contextualização</a:t>
            </a:r>
          </a:p>
          <a:p>
            <a:r>
              <a:rPr lang="pt-PT" dirty="0"/>
              <a:t>O que posso aceder Offline e Online?</a:t>
            </a:r>
          </a:p>
          <a:p>
            <a:r>
              <a:rPr lang="pt-PT" dirty="0"/>
              <a:t>Estrutura da App</a:t>
            </a: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FA52F59-3FED-40B7-ADAC-73ADC31D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>
                <a:solidFill>
                  <a:sysClr val="windowText" lastClr="000000"/>
                </a:solidFill>
              </a:rPr>
              <a:t>2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9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Conexão 5">
            <a:extLst>
              <a:ext uri="{FF2B5EF4-FFF2-40B4-BE49-F238E27FC236}">
                <a16:creationId xmlns:a16="http://schemas.microsoft.com/office/drawing/2014/main" id="{F02F0D86-BD07-48E4-9C96-35210BB3B9E2}"/>
              </a:ext>
            </a:extLst>
          </p:cNvPr>
          <p:cNvSpPr/>
          <p:nvPr/>
        </p:nvSpPr>
        <p:spPr>
          <a:xfrm>
            <a:off x="11087800" y="6334657"/>
            <a:ext cx="415953" cy="427839"/>
          </a:xfrm>
          <a:prstGeom prst="flowChartConnector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98D808-A7FE-4CE4-9045-C9B7D70F9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Contextualização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1E02296-8DCD-4483-A451-BCD692A63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47769"/>
            <a:ext cx="10178322" cy="359359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PT" dirty="0" err="1"/>
              <a:t>GRestaurante</a:t>
            </a:r>
            <a:r>
              <a:rPr lang="pt-PT" dirty="0"/>
              <a:t> App é uma nova solução para qualquer restaurante, solução essa bastante económica visto que fornece uma solução eficaz na criação de pedidos, esses mesmo feitos no restaurante pelo empregado de mesa sem a necessidade de recorrer a papel para os registar, como também numa solução para os clientes que poderão fazer pedidos takeaway sem ter que se deslocar ao restaurante.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Em conjunto a app também disponibiliza uma lista de produtos em que qualquer usuário poderá consultar sem ter que se deslocar ao restaurante ou até mesmo sem estar registado.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Lista de produtos que após ser consultada uma primeira vez Online, será possível consulta-la Offline.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A173877-31C1-48E0-8F26-506AE503B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262" y="4840132"/>
            <a:ext cx="1779743" cy="1779743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C6CF4F3-4B03-4029-B0AE-78BC333B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>
                <a:solidFill>
                  <a:sysClr val="windowText" lastClr="000000"/>
                </a:solidFill>
              </a:rPr>
              <a:t>3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31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Conexão 5">
            <a:extLst>
              <a:ext uri="{FF2B5EF4-FFF2-40B4-BE49-F238E27FC236}">
                <a16:creationId xmlns:a16="http://schemas.microsoft.com/office/drawing/2014/main" id="{D9143FC3-29E0-44A7-84F1-70988B853C52}"/>
              </a:ext>
            </a:extLst>
          </p:cNvPr>
          <p:cNvSpPr/>
          <p:nvPr/>
        </p:nvSpPr>
        <p:spPr>
          <a:xfrm>
            <a:off x="11087800" y="6334657"/>
            <a:ext cx="415953" cy="427839"/>
          </a:xfrm>
          <a:prstGeom prst="flowChartConnector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A8E358-80D1-4AFD-AF15-DFCAD2E3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O que “posso” aceder Offline e Online?</a:t>
            </a:r>
            <a:br>
              <a:rPr lang="pt-PT" dirty="0"/>
            </a:br>
            <a:endParaRPr lang="pt-PT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E6D1BD44-F0F9-4871-AC6A-764673C9CA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127525"/>
              </p:ext>
            </p:extLst>
          </p:nvPr>
        </p:nvGraphicFramePr>
        <p:xfrm>
          <a:off x="1250950" y="2286000"/>
          <a:ext cx="10179050" cy="2227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525">
                  <a:extLst>
                    <a:ext uri="{9D8B030D-6E8A-4147-A177-3AD203B41FA5}">
                      <a16:colId xmlns:a16="http://schemas.microsoft.com/office/drawing/2014/main" val="428911900"/>
                    </a:ext>
                  </a:extLst>
                </a:gridCol>
                <a:gridCol w="5089525">
                  <a:extLst>
                    <a:ext uri="{9D8B030D-6E8A-4147-A177-3AD203B41FA5}">
                      <a16:colId xmlns:a16="http://schemas.microsoft.com/office/drawing/2014/main" val="2366752061"/>
                    </a:ext>
                  </a:extLst>
                </a:gridCol>
              </a:tblGrid>
              <a:tr h="37331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Offline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Consultar produtos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13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Consultar contactos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Registar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971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Aceder as configurações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Atualizar Perfil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12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Criar/Apagar Pedidos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50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Adicionar/Atualizar/Remover Produto Pedidos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93334"/>
                  </a:ext>
                </a:extLst>
              </a:tr>
            </a:tbl>
          </a:graphicData>
        </a:graphic>
      </p:graphicFrame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A23232E-3163-4AE7-B9CD-1AE9129F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>
                <a:solidFill>
                  <a:sysClr val="windowText" lastClr="000000"/>
                </a:solidFill>
              </a:rPr>
              <a:t>4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6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Conexão 4">
            <a:extLst>
              <a:ext uri="{FF2B5EF4-FFF2-40B4-BE49-F238E27FC236}">
                <a16:creationId xmlns:a16="http://schemas.microsoft.com/office/drawing/2014/main" id="{47BABBD2-B17F-4123-A9D8-2AEEA94FE4D2}"/>
              </a:ext>
            </a:extLst>
          </p:cNvPr>
          <p:cNvSpPr/>
          <p:nvPr/>
        </p:nvSpPr>
        <p:spPr>
          <a:xfrm>
            <a:off x="11087800" y="6334657"/>
            <a:ext cx="415953" cy="427839"/>
          </a:xfrm>
          <a:prstGeom prst="flowChartConnector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F4D654-13AF-4743-8EF0-5AF252EA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 da app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2F4C7DC-E87B-44EB-BBB3-4E5A1D17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>
                <a:solidFill>
                  <a:sysClr val="windowText" lastClr="000000"/>
                </a:solidFill>
              </a:rPr>
              <a:t>5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1C885A16-18C3-4A64-9A9A-F88B7DB1A69A}"/>
              </a:ext>
            </a:extLst>
          </p:cNvPr>
          <p:cNvSpPr/>
          <p:nvPr/>
        </p:nvSpPr>
        <p:spPr>
          <a:xfrm>
            <a:off x="6069503" y="3312150"/>
            <a:ext cx="1503668" cy="31644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Funcionário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321935AB-68AC-4174-B80F-F56EE5840724}"/>
              </a:ext>
            </a:extLst>
          </p:cNvPr>
          <p:cNvSpPr/>
          <p:nvPr/>
        </p:nvSpPr>
        <p:spPr>
          <a:xfrm>
            <a:off x="4744501" y="3315886"/>
            <a:ext cx="1014602" cy="316444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Cliente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E2218707-FF88-4CC3-A290-28F3E61582B8}"/>
              </a:ext>
            </a:extLst>
          </p:cNvPr>
          <p:cNvSpPr/>
          <p:nvPr/>
        </p:nvSpPr>
        <p:spPr>
          <a:xfrm>
            <a:off x="3590389" y="4764856"/>
            <a:ext cx="819768" cy="2513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Perfil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C7350DA2-B5B9-4D36-A7CA-F2F3242C351C}"/>
              </a:ext>
            </a:extLst>
          </p:cNvPr>
          <p:cNvSpPr/>
          <p:nvPr/>
        </p:nvSpPr>
        <p:spPr>
          <a:xfrm>
            <a:off x="3986053" y="2329104"/>
            <a:ext cx="1109087" cy="360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Produtos</a:t>
            </a:r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05D38B35-D032-45C3-95B6-0AB24896F51B}"/>
              </a:ext>
            </a:extLst>
          </p:cNvPr>
          <p:cNvSpPr/>
          <p:nvPr/>
        </p:nvSpPr>
        <p:spPr>
          <a:xfrm rot="5400000">
            <a:off x="5276023" y="2807920"/>
            <a:ext cx="441965" cy="28438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B8A4D62B-37C7-4B1D-840A-33D63D1F29C9}"/>
              </a:ext>
            </a:extLst>
          </p:cNvPr>
          <p:cNvSpPr/>
          <p:nvPr/>
        </p:nvSpPr>
        <p:spPr>
          <a:xfrm>
            <a:off x="6011171" y="4755467"/>
            <a:ext cx="1233055" cy="2513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Produtos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A85C9CD6-062B-4981-8F1F-1CD4F51E2636}"/>
              </a:ext>
            </a:extLst>
          </p:cNvPr>
          <p:cNvSpPr/>
          <p:nvPr/>
        </p:nvSpPr>
        <p:spPr>
          <a:xfrm>
            <a:off x="7439623" y="4740957"/>
            <a:ext cx="1233055" cy="2658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Contactos</a:t>
            </a:r>
          </a:p>
        </p:txBody>
      </p:sp>
      <p:sp>
        <p:nvSpPr>
          <p:cNvPr id="36" name="Seta: Para a Direita 35">
            <a:extLst>
              <a:ext uri="{FF2B5EF4-FFF2-40B4-BE49-F238E27FC236}">
                <a16:creationId xmlns:a16="http://schemas.microsoft.com/office/drawing/2014/main" id="{A8C088A3-B985-4089-BBD8-DB692084140C}"/>
              </a:ext>
            </a:extLst>
          </p:cNvPr>
          <p:cNvSpPr/>
          <p:nvPr/>
        </p:nvSpPr>
        <p:spPr>
          <a:xfrm rot="5400000">
            <a:off x="5613816" y="3810245"/>
            <a:ext cx="632503" cy="581736"/>
          </a:xfrm>
          <a:prstGeom prst="rightArrow">
            <a:avLst>
              <a:gd name="adj1" fmla="val 50000"/>
              <a:gd name="adj2" fmla="val 486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2A31346A-B359-4FB2-AD71-B494148947F4}"/>
              </a:ext>
            </a:extLst>
          </p:cNvPr>
          <p:cNvSpPr/>
          <p:nvPr/>
        </p:nvSpPr>
        <p:spPr>
          <a:xfrm>
            <a:off x="5429168" y="1310184"/>
            <a:ext cx="1333664" cy="34957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Inicio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8952AFE1-218C-4C77-AC34-68B7CE86A080}"/>
              </a:ext>
            </a:extLst>
          </p:cNvPr>
          <p:cNvSpPr/>
          <p:nvPr/>
        </p:nvSpPr>
        <p:spPr>
          <a:xfrm>
            <a:off x="6699895" y="2309248"/>
            <a:ext cx="1372197" cy="360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Contactos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F8E3ADE5-B711-464E-ABEC-6C33796535E1}"/>
              </a:ext>
            </a:extLst>
          </p:cNvPr>
          <p:cNvSpPr/>
          <p:nvPr/>
        </p:nvSpPr>
        <p:spPr>
          <a:xfrm>
            <a:off x="5321162" y="2310725"/>
            <a:ext cx="1227358" cy="357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Login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36C8398F-8B05-4E56-84B9-61982276CD74}"/>
              </a:ext>
            </a:extLst>
          </p:cNvPr>
          <p:cNvSpPr/>
          <p:nvPr/>
        </p:nvSpPr>
        <p:spPr>
          <a:xfrm>
            <a:off x="4605554" y="4755467"/>
            <a:ext cx="1210220" cy="2513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Pedidos</a:t>
            </a: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7A354D0B-5EB1-4B0C-ABF3-3E961D467515}"/>
              </a:ext>
            </a:extLst>
          </p:cNvPr>
          <p:cNvSpPr/>
          <p:nvPr/>
        </p:nvSpPr>
        <p:spPr>
          <a:xfrm>
            <a:off x="3775217" y="5521819"/>
            <a:ext cx="1210221" cy="25059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Takeaway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4EAD56DC-69B8-449B-B4AF-2B0024E8A57F}"/>
              </a:ext>
            </a:extLst>
          </p:cNvPr>
          <p:cNvSpPr/>
          <p:nvPr/>
        </p:nvSpPr>
        <p:spPr>
          <a:xfrm>
            <a:off x="8192442" y="2321578"/>
            <a:ext cx="1227358" cy="357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Registar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2DAE48ED-D585-4574-8462-50526A994A92}"/>
              </a:ext>
            </a:extLst>
          </p:cNvPr>
          <p:cNvSpPr/>
          <p:nvPr/>
        </p:nvSpPr>
        <p:spPr>
          <a:xfrm>
            <a:off x="2263567" y="2335342"/>
            <a:ext cx="1568882" cy="357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Configurações</a:t>
            </a:r>
          </a:p>
        </p:txBody>
      </p:sp>
      <p:sp>
        <p:nvSpPr>
          <p:cNvPr id="48" name="Seta: Para a Direita 47">
            <a:extLst>
              <a:ext uri="{FF2B5EF4-FFF2-40B4-BE49-F238E27FC236}">
                <a16:creationId xmlns:a16="http://schemas.microsoft.com/office/drawing/2014/main" id="{C2653241-52B4-477C-A7FA-B7DCCDE63576}"/>
              </a:ext>
            </a:extLst>
          </p:cNvPr>
          <p:cNvSpPr/>
          <p:nvPr/>
        </p:nvSpPr>
        <p:spPr>
          <a:xfrm rot="5400000">
            <a:off x="6187763" y="2810342"/>
            <a:ext cx="457870" cy="26364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4D3F3890-16B5-4C0E-A429-B1BB8AE87AFA}"/>
              </a:ext>
            </a:extLst>
          </p:cNvPr>
          <p:cNvSpPr/>
          <p:nvPr/>
        </p:nvSpPr>
        <p:spPr>
          <a:xfrm>
            <a:off x="5319017" y="5521819"/>
            <a:ext cx="1556355" cy="25059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Restaurante</a:t>
            </a:r>
          </a:p>
        </p:txBody>
      </p:sp>
      <p:sp>
        <p:nvSpPr>
          <p:cNvPr id="51" name="Seta: Para a Direita 50">
            <a:extLst>
              <a:ext uri="{FF2B5EF4-FFF2-40B4-BE49-F238E27FC236}">
                <a16:creationId xmlns:a16="http://schemas.microsoft.com/office/drawing/2014/main" id="{489AEF14-E4D5-4A84-8EF5-289B2CBC681A}"/>
              </a:ext>
            </a:extLst>
          </p:cNvPr>
          <p:cNvSpPr/>
          <p:nvPr/>
        </p:nvSpPr>
        <p:spPr>
          <a:xfrm rot="5400000">
            <a:off x="5447225" y="5126717"/>
            <a:ext cx="324640" cy="2399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Seta: Para a Direita 51">
            <a:extLst>
              <a:ext uri="{FF2B5EF4-FFF2-40B4-BE49-F238E27FC236}">
                <a16:creationId xmlns:a16="http://schemas.microsoft.com/office/drawing/2014/main" id="{15D36C2C-E3BD-4E7A-AD59-E6194B40AD30}"/>
              </a:ext>
            </a:extLst>
          </p:cNvPr>
          <p:cNvSpPr/>
          <p:nvPr/>
        </p:nvSpPr>
        <p:spPr>
          <a:xfrm rot="5400000">
            <a:off x="4694721" y="5150630"/>
            <a:ext cx="324640" cy="2399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847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uxograma: Conexão 13">
            <a:extLst>
              <a:ext uri="{FF2B5EF4-FFF2-40B4-BE49-F238E27FC236}">
                <a16:creationId xmlns:a16="http://schemas.microsoft.com/office/drawing/2014/main" id="{E4D22218-596C-44FD-B965-75780B2BC2E1}"/>
              </a:ext>
            </a:extLst>
          </p:cNvPr>
          <p:cNvSpPr/>
          <p:nvPr/>
        </p:nvSpPr>
        <p:spPr>
          <a:xfrm>
            <a:off x="11119085" y="6368300"/>
            <a:ext cx="415953" cy="427839"/>
          </a:xfrm>
          <a:prstGeom prst="flowChartConnector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3A58C3B-88E3-4A89-BA88-B5B823617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487" y="399620"/>
            <a:ext cx="3219690" cy="6058759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72610DF3-8938-45BE-A472-292A865E59F3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Inicial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7E11DA81-2F60-4353-A3D2-E0F7D3BE5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5929298" cy="3593591"/>
          </a:xfrm>
        </p:spPr>
        <p:txBody>
          <a:bodyPr/>
          <a:lstStyle/>
          <a:p>
            <a:r>
              <a:rPr lang="pt-PT" dirty="0"/>
              <a:t>Configurações</a:t>
            </a:r>
          </a:p>
          <a:p>
            <a:r>
              <a:rPr lang="pt-PT" dirty="0"/>
              <a:t>Contactos</a:t>
            </a:r>
          </a:p>
          <a:p>
            <a:r>
              <a:rPr lang="pt-PT" dirty="0"/>
              <a:t>Lista de produtos</a:t>
            </a:r>
          </a:p>
          <a:p>
            <a:r>
              <a:rPr lang="pt-PT" dirty="0"/>
              <a:t>Login</a:t>
            </a:r>
          </a:p>
        </p:txBody>
      </p:sp>
      <p:sp>
        <p:nvSpPr>
          <p:cNvPr id="12" name="Fluxograma: Conexão 11">
            <a:extLst>
              <a:ext uri="{FF2B5EF4-FFF2-40B4-BE49-F238E27FC236}">
                <a16:creationId xmlns:a16="http://schemas.microsoft.com/office/drawing/2014/main" id="{5431FF60-4E81-4796-A691-E3CECE5BE469}"/>
              </a:ext>
            </a:extLst>
          </p:cNvPr>
          <p:cNvSpPr/>
          <p:nvPr/>
        </p:nvSpPr>
        <p:spPr>
          <a:xfrm>
            <a:off x="11087800" y="6334657"/>
            <a:ext cx="415953" cy="427839"/>
          </a:xfrm>
          <a:prstGeom prst="flowChartConnector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DECEEC6-32AB-40FD-87D0-096E927D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>
                <a:solidFill>
                  <a:sysClr val="windowText" lastClr="000000"/>
                </a:solidFill>
              </a:rPr>
              <a:t>6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94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48A9A10-C8FB-4BBC-A0E3-2A983ECC0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575" y="399600"/>
            <a:ext cx="3131514" cy="605880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3DC1E0BB-484B-4DCE-97B0-580DA362A0CD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Configuração</a:t>
            </a: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90F1F9DB-B12E-4F95-9364-96D6FD3D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5929298" cy="3593591"/>
          </a:xfrm>
        </p:spPr>
        <p:txBody>
          <a:bodyPr/>
          <a:lstStyle/>
          <a:p>
            <a:r>
              <a:rPr lang="pt-PT" dirty="0"/>
              <a:t>Necessário configurar o IP.</a:t>
            </a:r>
          </a:p>
        </p:txBody>
      </p:sp>
      <p:sp>
        <p:nvSpPr>
          <p:cNvPr id="10" name="Fluxograma: Conexão 9">
            <a:extLst>
              <a:ext uri="{FF2B5EF4-FFF2-40B4-BE49-F238E27FC236}">
                <a16:creationId xmlns:a16="http://schemas.microsoft.com/office/drawing/2014/main" id="{73BECAE1-C87C-4AED-9760-2F9652C7092B}"/>
              </a:ext>
            </a:extLst>
          </p:cNvPr>
          <p:cNvSpPr/>
          <p:nvPr/>
        </p:nvSpPr>
        <p:spPr>
          <a:xfrm>
            <a:off x="11087800" y="6334657"/>
            <a:ext cx="415953" cy="427839"/>
          </a:xfrm>
          <a:prstGeom prst="flowChartConnector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4B64E307-51CA-4D92-B801-B421E442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>
                <a:solidFill>
                  <a:sysClr val="windowText" lastClr="000000"/>
                </a:solidFill>
              </a:rPr>
              <a:t>7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8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AE485DB-A86B-4605-94B5-445D8B4F8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666" y="399619"/>
            <a:ext cx="3139353" cy="6058800"/>
          </a:xfrm>
          <a:prstGeom prst="rect">
            <a:avLst/>
          </a:prstGeom>
        </p:spPr>
      </p:pic>
      <p:sp>
        <p:nvSpPr>
          <p:cNvPr id="34" name="Título 1">
            <a:extLst>
              <a:ext uri="{FF2B5EF4-FFF2-40B4-BE49-F238E27FC236}">
                <a16:creationId xmlns:a16="http://schemas.microsoft.com/office/drawing/2014/main" id="{09FB86E9-12F9-45A2-A2AD-DAB3ACF593EC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Login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CAB451D5-BDD3-4580-AA38-BBE221BC2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5929298" cy="3593591"/>
          </a:xfrm>
        </p:spPr>
        <p:txBody>
          <a:bodyPr/>
          <a:lstStyle/>
          <a:p>
            <a:r>
              <a:rPr lang="pt-PT" dirty="0"/>
              <a:t>Necessário esta registado;</a:t>
            </a:r>
          </a:p>
          <a:p>
            <a:r>
              <a:rPr lang="pt-PT" dirty="0"/>
              <a:t>Necessário inserir o </a:t>
            </a:r>
            <a:r>
              <a:rPr lang="pt-PT" dirty="0" err="1"/>
              <a:t>username</a:t>
            </a:r>
            <a:r>
              <a:rPr lang="pt-PT" dirty="0"/>
              <a:t> e password;</a:t>
            </a:r>
          </a:p>
          <a:p>
            <a:r>
              <a:rPr lang="pt-PT" dirty="0"/>
              <a:t>Relembrar.</a:t>
            </a:r>
          </a:p>
        </p:txBody>
      </p:sp>
      <p:sp>
        <p:nvSpPr>
          <p:cNvPr id="10" name="Fluxograma: Conexão 9">
            <a:extLst>
              <a:ext uri="{FF2B5EF4-FFF2-40B4-BE49-F238E27FC236}">
                <a16:creationId xmlns:a16="http://schemas.microsoft.com/office/drawing/2014/main" id="{5A79929B-AFD6-4D98-94C0-A31D2A417282}"/>
              </a:ext>
            </a:extLst>
          </p:cNvPr>
          <p:cNvSpPr/>
          <p:nvPr/>
        </p:nvSpPr>
        <p:spPr>
          <a:xfrm>
            <a:off x="11087800" y="6334657"/>
            <a:ext cx="415953" cy="427839"/>
          </a:xfrm>
          <a:prstGeom prst="flowChartConnector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031A861B-0921-4956-9228-E10FC81D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>
                <a:solidFill>
                  <a:sysClr val="windowText" lastClr="000000"/>
                </a:solidFill>
              </a:rPr>
              <a:t>8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745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BE5723A-F244-4DE3-B84D-D8A92B4205C1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Registar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D8A9414-B050-4C11-99DB-535DD6607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595" y="399600"/>
            <a:ext cx="3255474" cy="6058800"/>
          </a:xfrm>
          <a:prstGeom prst="rect">
            <a:avLst/>
          </a:prstGeom>
        </p:spPr>
      </p:pic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F0F84AC4-F344-4638-9BBE-B8F82B726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2967984" cy="3593591"/>
          </a:xfrm>
        </p:spPr>
        <p:txBody>
          <a:bodyPr numCol="1"/>
          <a:lstStyle/>
          <a:p>
            <a:r>
              <a:rPr lang="pt-PT" b="1" dirty="0"/>
              <a:t>Dados Pessoais:</a:t>
            </a:r>
          </a:p>
          <a:p>
            <a:pPr lvl="1"/>
            <a:r>
              <a:rPr lang="pt-PT" dirty="0"/>
              <a:t>Nome e Apelido</a:t>
            </a:r>
          </a:p>
          <a:p>
            <a:pPr lvl="1"/>
            <a:r>
              <a:rPr lang="pt-PT" dirty="0"/>
              <a:t>Morada</a:t>
            </a:r>
          </a:p>
          <a:p>
            <a:pPr lvl="1"/>
            <a:r>
              <a:rPr lang="pt-PT" dirty="0"/>
              <a:t>Código - Postal</a:t>
            </a:r>
          </a:p>
          <a:p>
            <a:pPr lvl="1"/>
            <a:r>
              <a:rPr lang="pt-PT" dirty="0"/>
              <a:t>Telemóvel</a:t>
            </a:r>
          </a:p>
          <a:p>
            <a:pPr lvl="1"/>
            <a:r>
              <a:rPr lang="pt-PT" dirty="0"/>
              <a:t>Data Nascimento</a:t>
            </a:r>
          </a:p>
          <a:p>
            <a:pPr lvl="1"/>
            <a:r>
              <a:rPr lang="pt-PT" dirty="0"/>
              <a:t>Nacionalidade</a:t>
            </a:r>
          </a:p>
          <a:p>
            <a:pPr lvl="1"/>
            <a:r>
              <a:rPr lang="pt-PT" dirty="0"/>
              <a:t>Género</a:t>
            </a:r>
          </a:p>
          <a:p>
            <a:pPr lvl="1"/>
            <a:endParaRPr lang="pt-PT" dirty="0"/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ECA943A2-E151-4ADD-A85B-2751A4435D6D}"/>
              </a:ext>
            </a:extLst>
          </p:cNvPr>
          <p:cNvSpPr txBox="1">
            <a:spLocks/>
          </p:cNvSpPr>
          <p:nvPr/>
        </p:nvSpPr>
        <p:spPr>
          <a:xfrm>
            <a:off x="4096944" y="2282377"/>
            <a:ext cx="3451719" cy="359359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b="1" dirty="0"/>
              <a:t>Dados de Autenticação:</a:t>
            </a:r>
          </a:p>
          <a:p>
            <a:pPr lvl="1"/>
            <a:r>
              <a:rPr lang="pt-PT" dirty="0" err="1"/>
              <a:t>Username</a:t>
            </a:r>
            <a:endParaRPr lang="pt-PT" dirty="0"/>
          </a:p>
          <a:p>
            <a:pPr lvl="1"/>
            <a:r>
              <a:rPr lang="pt-PT" dirty="0"/>
              <a:t>Email</a:t>
            </a:r>
          </a:p>
          <a:p>
            <a:pPr lvl="1"/>
            <a:r>
              <a:rPr lang="pt-PT" dirty="0"/>
              <a:t>Password</a:t>
            </a:r>
          </a:p>
          <a:p>
            <a:pPr lvl="1"/>
            <a:endParaRPr lang="pt-PT" dirty="0"/>
          </a:p>
        </p:txBody>
      </p:sp>
      <p:sp>
        <p:nvSpPr>
          <p:cNvPr id="11" name="Fluxograma: Conexão 10">
            <a:extLst>
              <a:ext uri="{FF2B5EF4-FFF2-40B4-BE49-F238E27FC236}">
                <a16:creationId xmlns:a16="http://schemas.microsoft.com/office/drawing/2014/main" id="{BBDADFD2-7E7F-46C0-AF61-A14BCA4035AA}"/>
              </a:ext>
            </a:extLst>
          </p:cNvPr>
          <p:cNvSpPr/>
          <p:nvPr/>
        </p:nvSpPr>
        <p:spPr>
          <a:xfrm>
            <a:off x="11087800" y="6334657"/>
            <a:ext cx="415953" cy="427839"/>
          </a:xfrm>
          <a:prstGeom prst="flowChartConnector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0A823384-4E60-4E1B-B178-535FF0A7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>
                <a:solidFill>
                  <a:sysClr val="windowText" lastClr="000000"/>
                </a:solidFill>
              </a:rPr>
              <a:t>9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820955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349</Words>
  <Application>Microsoft Office PowerPoint</Application>
  <PresentationFormat>Ecrã Panorâmico</PresentationFormat>
  <Paragraphs>124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2" baseType="lpstr">
      <vt:lpstr>Arial</vt:lpstr>
      <vt:lpstr>Arial Nova</vt:lpstr>
      <vt:lpstr>Calibri</vt:lpstr>
      <vt:lpstr>Gill Sans MT</vt:lpstr>
      <vt:lpstr>Impact</vt:lpstr>
      <vt:lpstr>Distintivo</vt:lpstr>
      <vt:lpstr>Gestor Restaurante</vt:lpstr>
      <vt:lpstr>Pontos a abordar</vt:lpstr>
      <vt:lpstr>Contextualização</vt:lpstr>
      <vt:lpstr>O que “posso” aceder Offline e Online? </vt:lpstr>
      <vt:lpstr>Estrutura da app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Pedidos</vt:lpstr>
      <vt:lpstr>Produtos  Pedidos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Gestor Restaurante</dc:title>
  <dc:creator>Rui Jorge Miguel Penetra</dc:creator>
  <cp:lastModifiedBy>Rui Jorge Miguel Penetra</cp:lastModifiedBy>
  <cp:revision>16</cp:revision>
  <dcterms:created xsi:type="dcterms:W3CDTF">2021-01-20T17:36:10Z</dcterms:created>
  <dcterms:modified xsi:type="dcterms:W3CDTF">2021-01-21T15:06:14Z</dcterms:modified>
</cp:coreProperties>
</file>