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6"/>
  </p:notesMasterIdLst>
  <p:sldIdLst>
    <p:sldId id="256" r:id="rId2"/>
    <p:sldId id="257" r:id="rId3"/>
    <p:sldId id="258" r:id="rId4"/>
    <p:sldId id="259" r:id="rId5"/>
    <p:sldId id="260" r:id="rId6"/>
    <p:sldId id="262" r:id="rId7"/>
    <p:sldId id="263" r:id="rId8"/>
    <p:sldId id="264" r:id="rId9"/>
    <p:sldId id="265" r:id="rId10"/>
    <p:sldId id="368"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80" r:id="rId24"/>
    <p:sldId id="279" r:id="rId25"/>
    <p:sldId id="281" r:id="rId26"/>
    <p:sldId id="282" r:id="rId27"/>
    <p:sldId id="283" r:id="rId28"/>
    <p:sldId id="284" r:id="rId29"/>
    <p:sldId id="274" r:id="rId30"/>
    <p:sldId id="285" r:id="rId31"/>
    <p:sldId id="286" r:id="rId32"/>
    <p:sldId id="287" r:id="rId33"/>
    <p:sldId id="288" r:id="rId34"/>
    <p:sldId id="289" r:id="rId35"/>
    <p:sldId id="290" r:id="rId36"/>
    <p:sldId id="291" r:id="rId37"/>
    <p:sldId id="292" r:id="rId38"/>
    <p:sldId id="293" r:id="rId39"/>
    <p:sldId id="294" r:id="rId40"/>
    <p:sldId id="296" r:id="rId41"/>
    <p:sldId id="297" r:id="rId42"/>
    <p:sldId id="298" r:id="rId43"/>
    <p:sldId id="299" r:id="rId44"/>
    <p:sldId id="385" r:id="rId45"/>
    <p:sldId id="301" r:id="rId46"/>
    <p:sldId id="302" r:id="rId47"/>
    <p:sldId id="348" r:id="rId48"/>
    <p:sldId id="349" r:id="rId49"/>
    <p:sldId id="350" r:id="rId50"/>
    <p:sldId id="347" r:id="rId51"/>
    <p:sldId id="303" r:id="rId52"/>
    <p:sldId id="351" r:id="rId53"/>
    <p:sldId id="304" r:id="rId54"/>
    <p:sldId id="306" r:id="rId55"/>
    <p:sldId id="307" r:id="rId56"/>
    <p:sldId id="308" r:id="rId57"/>
    <p:sldId id="309" r:id="rId58"/>
    <p:sldId id="310" r:id="rId59"/>
    <p:sldId id="311" r:id="rId60"/>
    <p:sldId id="312" r:id="rId61"/>
    <p:sldId id="364" r:id="rId62"/>
    <p:sldId id="313" r:id="rId63"/>
    <p:sldId id="314" r:id="rId64"/>
    <p:sldId id="315" r:id="rId65"/>
    <p:sldId id="386" r:id="rId66"/>
    <p:sldId id="316" r:id="rId67"/>
    <p:sldId id="365" r:id="rId68"/>
    <p:sldId id="317" r:id="rId69"/>
    <p:sldId id="318" r:id="rId70"/>
    <p:sldId id="319" r:id="rId71"/>
    <p:sldId id="320" r:id="rId72"/>
    <p:sldId id="342" r:id="rId73"/>
    <p:sldId id="321" r:id="rId74"/>
    <p:sldId id="322" r:id="rId75"/>
    <p:sldId id="370" r:id="rId76"/>
    <p:sldId id="358" r:id="rId77"/>
    <p:sldId id="371" r:id="rId78"/>
    <p:sldId id="369" r:id="rId79"/>
    <p:sldId id="353" r:id="rId80"/>
    <p:sldId id="323" r:id="rId81"/>
    <p:sldId id="352" r:id="rId82"/>
    <p:sldId id="324" r:id="rId83"/>
    <p:sldId id="366" r:id="rId84"/>
    <p:sldId id="367" r:id="rId85"/>
    <p:sldId id="355" r:id="rId86"/>
    <p:sldId id="357" r:id="rId87"/>
    <p:sldId id="356" r:id="rId88"/>
    <p:sldId id="360" r:id="rId89"/>
    <p:sldId id="363" r:id="rId90"/>
    <p:sldId id="354" r:id="rId91"/>
    <p:sldId id="325" r:id="rId92"/>
    <p:sldId id="326" r:id="rId93"/>
    <p:sldId id="327" r:id="rId94"/>
    <p:sldId id="328" r:id="rId95"/>
    <p:sldId id="329" r:id="rId96"/>
    <p:sldId id="345" r:id="rId97"/>
    <p:sldId id="330" r:id="rId98"/>
    <p:sldId id="331" r:id="rId99"/>
    <p:sldId id="332" r:id="rId100"/>
    <p:sldId id="333" r:id="rId101"/>
    <p:sldId id="337" r:id="rId102"/>
    <p:sldId id="388" r:id="rId103"/>
    <p:sldId id="390" r:id="rId104"/>
    <p:sldId id="391" r:id="rId105"/>
    <p:sldId id="334" r:id="rId106"/>
    <p:sldId id="392" r:id="rId107"/>
    <p:sldId id="393" r:id="rId108"/>
    <p:sldId id="339" r:id="rId109"/>
    <p:sldId id="373" r:id="rId110"/>
    <p:sldId id="375" r:id="rId111"/>
    <p:sldId id="376" r:id="rId112"/>
    <p:sldId id="340" r:id="rId113"/>
    <p:sldId id="378" r:id="rId114"/>
    <p:sldId id="379" r:id="rId115"/>
    <p:sldId id="380" r:id="rId116"/>
    <p:sldId id="383" r:id="rId117"/>
    <p:sldId id="384" r:id="rId118"/>
    <p:sldId id="381" r:id="rId119"/>
    <p:sldId id="394" r:id="rId120"/>
    <p:sldId id="377" r:id="rId121"/>
    <p:sldId id="341" r:id="rId122"/>
    <p:sldId id="387" r:id="rId123"/>
    <p:sldId id="382" r:id="rId124"/>
    <p:sldId id="374" r:id="rId125"/>
  </p:sldIdLst>
  <p:sldSz cx="12192000" cy="6858000"/>
  <p:notesSz cx="6858000" cy="9144000"/>
  <p:embeddedFontLst>
    <p:embeddedFont>
      <p:font typeface="Calibri" panose="020F0502020204030204" pitchFamily="34" charset="0"/>
      <p:regular r:id="rId127"/>
      <p:bold r:id="rId128"/>
      <p:italic r:id="rId129"/>
      <p:boldItalic r:id="rId130"/>
    </p:embeddedFont>
    <p:embeddedFont>
      <p:font typeface="Century Schoolbook" panose="02040604050505020304" pitchFamily="18" charset="0"/>
      <p:regular r:id="rId131"/>
      <p:bold r:id="rId132"/>
      <p:italic r:id="rId133"/>
      <p:boldItalic r:id="rId1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5" roundtripDataSignature="AMtx7mhds3sgjUDNT5EFY0gm59b0V8mS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21A4BB-90CC-4CEB-AE98-1CD05723153E}" v="9" dt="2021-04-05T06:47:03.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snapToGrid="0">
      <p:cViewPr varScale="1">
        <p:scale>
          <a:sx n="68" d="100"/>
          <a:sy n="68" d="100"/>
        </p:scale>
        <p:origin x="79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font" Target="fonts/font2.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font" Target="fonts/font8.fntdata"/><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font" Target="fonts/font3.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4.fntdata"/><Relationship Id="rId135" Type="http://customschemas.google.com/relationships/presentationmetadata" Target="meta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5.fntdata"/><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6.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7.fntdata"/><Relationship Id="rId16"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userId="513395cf846c704c" providerId="LiveId" clId="{DFEF9E1A-8F5F-4693-B138-4B5E8AA8D58F}"/>
    <pc:docChg chg="undo custSel addSld delSld modSld sldOrd">
      <pc:chgData name="David" userId="513395cf846c704c" providerId="LiveId" clId="{DFEF9E1A-8F5F-4693-B138-4B5E8AA8D58F}" dt="2021-03-31T13:34:08.383" v="3502" actId="20577"/>
      <pc:docMkLst>
        <pc:docMk/>
      </pc:docMkLst>
      <pc:sldChg chg="modSp mod">
        <pc:chgData name="David" userId="513395cf846c704c" providerId="LiveId" clId="{DFEF9E1A-8F5F-4693-B138-4B5E8AA8D58F}" dt="2021-03-27T07:13:20.633" v="2" actId="2711"/>
        <pc:sldMkLst>
          <pc:docMk/>
          <pc:sldMk cId="0" sldId="286"/>
        </pc:sldMkLst>
        <pc:spChg chg="mod">
          <ac:chgData name="David" userId="513395cf846c704c" providerId="LiveId" clId="{DFEF9E1A-8F5F-4693-B138-4B5E8AA8D58F}" dt="2021-03-27T07:13:20.633" v="2" actId="2711"/>
          <ac:spMkLst>
            <pc:docMk/>
            <pc:sldMk cId="0" sldId="286"/>
            <ac:spMk id="257" creationId="{00000000-0000-0000-0000-000000000000}"/>
          </ac:spMkLst>
        </pc:spChg>
      </pc:sldChg>
      <pc:sldChg chg="modSp mod">
        <pc:chgData name="David" userId="513395cf846c704c" providerId="LiveId" clId="{DFEF9E1A-8F5F-4693-B138-4B5E8AA8D58F}" dt="2021-03-31T11:52:40.882" v="1311" actId="20577"/>
        <pc:sldMkLst>
          <pc:docMk/>
          <pc:sldMk cId="0" sldId="300"/>
        </pc:sldMkLst>
        <pc:spChg chg="mod">
          <ac:chgData name="David" userId="513395cf846c704c" providerId="LiveId" clId="{DFEF9E1A-8F5F-4693-B138-4B5E8AA8D58F}" dt="2021-03-31T11:52:40.882" v="1311" actId="20577"/>
          <ac:spMkLst>
            <pc:docMk/>
            <pc:sldMk cId="0" sldId="300"/>
            <ac:spMk id="331" creationId="{00000000-0000-0000-0000-000000000000}"/>
          </ac:spMkLst>
        </pc:spChg>
      </pc:sldChg>
      <pc:sldChg chg="modSp mod">
        <pc:chgData name="David" userId="513395cf846c704c" providerId="LiveId" clId="{DFEF9E1A-8F5F-4693-B138-4B5E8AA8D58F}" dt="2021-03-31T11:52:48.498" v="1312" actId="113"/>
        <pc:sldMkLst>
          <pc:docMk/>
          <pc:sldMk cId="0" sldId="301"/>
        </pc:sldMkLst>
        <pc:spChg chg="mod">
          <ac:chgData name="David" userId="513395cf846c704c" providerId="LiveId" clId="{DFEF9E1A-8F5F-4693-B138-4B5E8AA8D58F}" dt="2021-03-31T11:52:48.498" v="1312" actId="113"/>
          <ac:spMkLst>
            <pc:docMk/>
            <pc:sldMk cId="0" sldId="301"/>
            <ac:spMk id="336" creationId="{00000000-0000-0000-0000-000000000000}"/>
          </ac:spMkLst>
        </pc:spChg>
        <pc:spChg chg="mod">
          <ac:chgData name="David" userId="513395cf846c704c" providerId="LiveId" clId="{DFEF9E1A-8F5F-4693-B138-4B5E8AA8D58F}" dt="2021-03-31T11:51:49.476" v="1307" actId="1076"/>
          <ac:spMkLst>
            <pc:docMk/>
            <pc:sldMk cId="0" sldId="301"/>
            <ac:spMk id="337" creationId="{00000000-0000-0000-0000-000000000000}"/>
          </ac:spMkLst>
        </pc:spChg>
      </pc:sldChg>
      <pc:sldChg chg="modSp mod">
        <pc:chgData name="David" userId="513395cf846c704c" providerId="LiveId" clId="{DFEF9E1A-8F5F-4693-B138-4B5E8AA8D58F}" dt="2021-03-31T11:53:03.324" v="1355" actId="20577"/>
        <pc:sldMkLst>
          <pc:docMk/>
          <pc:sldMk cId="0" sldId="302"/>
        </pc:sldMkLst>
        <pc:spChg chg="mod">
          <ac:chgData name="David" userId="513395cf846c704c" providerId="LiveId" clId="{DFEF9E1A-8F5F-4693-B138-4B5E8AA8D58F}" dt="2021-03-31T11:53:03.324" v="1355" actId="20577"/>
          <ac:spMkLst>
            <pc:docMk/>
            <pc:sldMk cId="0" sldId="302"/>
            <ac:spMk id="342" creationId="{00000000-0000-0000-0000-000000000000}"/>
          </ac:spMkLst>
        </pc:spChg>
      </pc:sldChg>
      <pc:sldChg chg="modSp mod">
        <pc:chgData name="David" userId="513395cf846c704c" providerId="LiveId" clId="{DFEF9E1A-8F5F-4693-B138-4B5E8AA8D58F}" dt="2021-03-31T11:54:36.568" v="1388" actId="20577"/>
        <pc:sldMkLst>
          <pc:docMk/>
          <pc:sldMk cId="0" sldId="303"/>
        </pc:sldMkLst>
        <pc:spChg chg="mod">
          <ac:chgData name="David" userId="513395cf846c704c" providerId="LiveId" clId="{DFEF9E1A-8F5F-4693-B138-4B5E8AA8D58F}" dt="2021-03-31T11:54:36.568" v="1388" actId="20577"/>
          <ac:spMkLst>
            <pc:docMk/>
            <pc:sldMk cId="0" sldId="303"/>
            <ac:spMk id="347" creationId="{00000000-0000-0000-0000-000000000000}"/>
          </ac:spMkLst>
        </pc:spChg>
      </pc:sldChg>
      <pc:sldChg chg="addSp delSp modSp mod">
        <pc:chgData name="David" userId="513395cf846c704c" providerId="LiveId" clId="{DFEF9E1A-8F5F-4693-B138-4B5E8AA8D58F}" dt="2021-03-31T12:04:07.868" v="1638" actId="1076"/>
        <pc:sldMkLst>
          <pc:docMk/>
          <pc:sldMk cId="0" sldId="304"/>
        </pc:sldMkLst>
        <pc:spChg chg="mod">
          <ac:chgData name="David" userId="513395cf846c704c" providerId="LiveId" clId="{DFEF9E1A-8F5F-4693-B138-4B5E8AA8D58F}" dt="2021-03-31T12:02:04.768" v="1633" actId="20577"/>
          <ac:spMkLst>
            <pc:docMk/>
            <pc:sldMk cId="0" sldId="304"/>
            <ac:spMk id="353" creationId="{00000000-0000-0000-0000-000000000000}"/>
          </ac:spMkLst>
        </pc:spChg>
        <pc:picChg chg="add del">
          <ac:chgData name="David" userId="513395cf846c704c" providerId="LiveId" clId="{DFEF9E1A-8F5F-4693-B138-4B5E8AA8D58F}" dt="2021-03-31T12:04:00.088" v="1635" actId="478"/>
          <ac:picMkLst>
            <pc:docMk/>
            <pc:sldMk cId="0" sldId="304"/>
            <ac:picMk id="2" creationId="{E60F9D9C-26A7-4C19-9BB3-1D125A43147B}"/>
          </ac:picMkLst>
        </pc:picChg>
        <pc:picChg chg="add mod">
          <ac:chgData name="David" userId="513395cf846c704c" providerId="LiveId" clId="{DFEF9E1A-8F5F-4693-B138-4B5E8AA8D58F}" dt="2021-03-31T12:04:07.868" v="1638" actId="1076"/>
          <ac:picMkLst>
            <pc:docMk/>
            <pc:sldMk cId="0" sldId="304"/>
            <ac:picMk id="3" creationId="{3FA40E2B-609B-4523-9825-E38F8F025F64}"/>
          </ac:picMkLst>
        </pc:picChg>
      </pc:sldChg>
      <pc:sldChg chg="delSp modSp del mod">
        <pc:chgData name="David" userId="513395cf846c704c" providerId="LiveId" clId="{DFEF9E1A-8F5F-4693-B138-4B5E8AA8D58F}" dt="2021-03-31T12:04:21.913" v="1641" actId="47"/>
        <pc:sldMkLst>
          <pc:docMk/>
          <pc:sldMk cId="0" sldId="305"/>
        </pc:sldMkLst>
        <pc:spChg chg="del mod">
          <ac:chgData name="David" userId="513395cf846c704c" providerId="LiveId" clId="{DFEF9E1A-8F5F-4693-B138-4B5E8AA8D58F}" dt="2021-03-31T12:04:20.101" v="1640" actId="478"/>
          <ac:spMkLst>
            <pc:docMk/>
            <pc:sldMk cId="0" sldId="305"/>
            <ac:spMk id="358" creationId="{00000000-0000-0000-0000-000000000000}"/>
          </ac:spMkLst>
        </pc:spChg>
      </pc:sldChg>
      <pc:sldChg chg="modSp mod">
        <pc:chgData name="David" userId="513395cf846c704c" providerId="LiveId" clId="{DFEF9E1A-8F5F-4693-B138-4B5E8AA8D58F}" dt="2021-03-31T11:53:54.899" v="1356" actId="113"/>
        <pc:sldMkLst>
          <pc:docMk/>
          <pc:sldMk cId="0" sldId="306"/>
        </pc:sldMkLst>
        <pc:spChg chg="mod">
          <ac:chgData name="David" userId="513395cf846c704c" providerId="LiveId" clId="{DFEF9E1A-8F5F-4693-B138-4B5E8AA8D58F}" dt="2021-03-31T11:53:54.899" v="1356" actId="113"/>
          <ac:spMkLst>
            <pc:docMk/>
            <pc:sldMk cId="0" sldId="306"/>
            <ac:spMk id="364" creationId="{00000000-0000-0000-0000-000000000000}"/>
          </ac:spMkLst>
        </pc:spChg>
      </pc:sldChg>
      <pc:sldChg chg="modSp mod">
        <pc:chgData name="David" userId="513395cf846c704c" providerId="LiveId" clId="{DFEF9E1A-8F5F-4693-B138-4B5E8AA8D58F}" dt="2021-03-31T12:08:31.743" v="1649" actId="20577"/>
        <pc:sldMkLst>
          <pc:docMk/>
          <pc:sldMk cId="0" sldId="320"/>
        </pc:sldMkLst>
        <pc:spChg chg="mod">
          <ac:chgData name="David" userId="513395cf846c704c" providerId="LiveId" clId="{DFEF9E1A-8F5F-4693-B138-4B5E8AA8D58F}" dt="2021-03-31T12:08:31.743" v="1649" actId="20577"/>
          <ac:spMkLst>
            <pc:docMk/>
            <pc:sldMk cId="0" sldId="320"/>
            <ac:spMk id="437" creationId="{00000000-0000-0000-0000-000000000000}"/>
          </ac:spMkLst>
        </pc:spChg>
      </pc:sldChg>
      <pc:sldChg chg="modSp mod">
        <pc:chgData name="David" userId="513395cf846c704c" providerId="LiveId" clId="{DFEF9E1A-8F5F-4693-B138-4B5E8AA8D58F}" dt="2021-03-31T13:03:55.909" v="2634" actId="20577"/>
        <pc:sldMkLst>
          <pc:docMk/>
          <pc:sldMk cId="0" sldId="322"/>
        </pc:sldMkLst>
        <pc:spChg chg="mod">
          <ac:chgData name="David" userId="513395cf846c704c" providerId="LiveId" clId="{DFEF9E1A-8F5F-4693-B138-4B5E8AA8D58F}" dt="2021-03-31T13:03:55.909" v="2634" actId="20577"/>
          <ac:spMkLst>
            <pc:docMk/>
            <pc:sldMk cId="0" sldId="322"/>
            <ac:spMk id="448" creationId="{00000000-0000-0000-0000-000000000000}"/>
          </ac:spMkLst>
        </pc:spChg>
      </pc:sldChg>
      <pc:sldChg chg="addSp modSp mod ord">
        <pc:chgData name="David" userId="513395cf846c704c" providerId="LiveId" clId="{DFEF9E1A-8F5F-4693-B138-4B5E8AA8D58F}" dt="2021-03-31T13:05:09.351" v="2665" actId="1076"/>
        <pc:sldMkLst>
          <pc:docMk/>
          <pc:sldMk cId="0" sldId="323"/>
        </pc:sldMkLst>
        <pc:spChg chg="mod">
          <ac:chgData name="David" userId="513395cf846c704c" providerId="LiveId" clId="{DFEF9E1A-8F5F-4693-B138-4B5E8AA8D58F}" dt="2021-03-31T12:42:15.542" v="2281" actId="20577"/>
          <ac:spMkLst>
            <pc:docMk/>
            <pc:sldMk cId="0" sldId="323"/>
            <ac:spMk id="453" creationId="{00000000-0000-0000-0000-000000000000}"/>
          </ac:spMkLst>
        </pc:spChg>
        <pc:picChg chg="add mod">
          <ac:chgData name="David" userId="513395cf846c704c" providerId="LiveId" clId="{DFEF9E1A-8F5F-4693-B138-4B5E8AA8D58F}" dt="2021-03-31T13:05:09.351" v="2665" actId="1076"/>
          <ac:picMkLst>
            <pc:docMk/>
            <pc:sldMk cId="0" sldId="323"/>
            <ac:picMk id="2" creationId="{9488A269-CB6C-45B1-AE71-800221AEEE80}"/>
          </ac:picMkLst>
        </pc:picChg>
      </pc:sldChg>
      <pc:sldChg chg="addSp modSp mod">
        <pc:chgData name="David" userId="513395cf846c704c" providerId="LiveId" clId="{DFEF9E1A-8F5F-4693-B138-4B5E8AA8D58F}" dt="2021-03-31T13:13:14.043" v="3087" actId="20577"/>
        <pc:sldMkLst>
          <pc:docMk/>
          <pc:sldMk cId="0" sldId="324"/>
        </pc:sldMkLst>
        <pc:spChg chg="mod">
          <ac:chgData name="David" userId="513395cf846c704c" providerId="LiveId" clId="{DFEF9E1A-8F5F-4693-B138-4B5E8AA8D58F}" dt="2021-03-31T13:13:14.043" v="3087" actId="20577"/>
          <ac:spMkLst>
            <pc:docMk/>
            <pc:sldMk cId="0" sldId="324"/>
            <ac:spMk id="458" creationId="{00000000-0000-0000-0000-000000000000}"/>
          </ac:spMkLst>
        </pc:spChg>
        <pc:picChg chg="add mod">
          <ac:chgData name="David" userId="513395cf846c704c" providerId="LiveId" clId="{DFEF9E1A-8F5F-4693-B138-4B5E8AA8D58F}" dt="2021-03-31T13:13:07.624" v="3082" actId="1076"/>
          <ac:picMkLst>
            <pc:docMk/>
            <pc:sldMk cId="0" sldId="324"/>
            <ac:picMk id="2" creationId="{5E56109B-AC55-48D3-9496-E7DFA9DD5431}"/>
          </ac:picMkLst>
        </pc:picChg>
      </pc:sldChg>
      <pc:sldChg chg="modSp mod">
        <pc:chgData name="David" userId="513395cf846c704c" providerId="LiveId" clId="{DFEF9E1A-8F5F-4693-B138-4B5E8AA8D58F}" dt="2021-03-30T09:37:02.692" v="160" actId="20577"/>
        <pc:sldMkLst>
          <pc:docMk/>
          <pc:sldMk cId="0" sldId="329"/>
        </pc:sldMkLst>
        <pc:spChg chg="mod">
          <ac:chgData name="David" userId="513395cf846c704c" providerId="LiveId" clId="{DFEF9E1A-8F5F-4693-B138-4B5E8AA8D58F}" dt="2021-03-30T09:37:02.692" v="160" actId="20577"/>
          <ac:spMkLst>
            <pc:docMk/>
            <pc:sldMk cId="0" sldId="329"/>
            <ac:spMk id="484" creationId="{00000000-0000-0000-0000-000000000000}"/>
          </ac:spMkLst>
        </pc:spChg>
      </pc:sldChg>
      <pc:sldChg chg="modSp mod">
        <pc:chgData name="David" userId="513395cf846c704c" providerId="LiveId" clId="{DFEF9E1A-8F5F-4693-B138-4B5E8AA8D58F}" dt="2021-03-31T12:08:54.670" v="1724" actId="20577"/>
        <pc:sldMkLst>
          <pc:docMk/>
          <pc:sldMk cId="4149484805" sldId="342"/>
        </pc:sldMkLst>
        <pc:spChg chg="mod">
          <ac:chgData name="David" userId="513395cf846c704c" providerId="LiveId" clId="{DFEF9E1A-8F5F-4693-B138-4B5E8AA8D58F}" dt="2021-03-31T12:08:54.670" v="1724" actId="20577"/>
          <ac:spMkLst>
            <pc:docMk/>
            <pc:sldMk cId="4149484805" sldId="342"/>
            <ac:spMk id="437" creationId="{00000000-0000-0000-0000-000000000000}"/>
          </ac:spMkLst>
        </pc:spChg>
      </pc:sldChg>
      <pc:sldChg chg="modSp add mod">
        <pc:chgData name="David" userId="513395cf846c704c" providerId="LiveId" clId="{DFEF9E1A-8F5F-4693-B138-4B5E8AA8D58F}" dt="2021-03-27T07:41:09.627" v="46" actId="20577"/>
        <pc:sldMkLst>
          <pc:docMk/>
          <pc:sldMk cId="1834624102" sldId="343"/>
        </pc:sldMkLst>
        <pc:spChg chg="mod">
          <ac:chgData name="David" userId="513395cf846c704c" providerId="LiveId" clId="{DFEF9E1A-8F5F-4693-B138-4B5E8AA8D58F}" dt="2021-03-27T07:41:09.627" v="46" actId="20577"/>
          <ac:spMkLst>
            <pc:docMk/>
            <pc:sldMk cId="1834624102" sldId="343"/>
            <ac:spMk id="528" creationId="{00000000-0000-0000-0000-000000000000}"/>
          </ac:spMkLst>
        </pc:spChg>
      </pc:sldChg>
      <pc:sldChg chg="modSp add mod">
        <pc:chgData name="David" userId="513395cf846c704c" providerId="LiveId" clId="{DFEF9E1A-8F5F-4693-B138-4B5E8AA8D58F}" dt="2021-03-27T07:42:23.095" v="133" actId="20577"/>
        <pc:sldMkLst>
          <pc:docMk/>
          <pc:sldMk cId="2626707041" sldId="344"/>
        </pc:sldMkLst>
        <pc:spChg chg="mod">
          <ac:chgData name="David" userId="513395cf846c704c" providerId="LiveId" clId="{DFEF9E1A-8F5F-4693-B138-4B5E8AA8D58F}" dt="2021-03-27T07:42:23.095" v="133" actId="20577"/>
          <ac:spMkLst>
            <pc:docMk/>
            <pc:sldMk cId="2626707041" sldId="344"/>
            <ac:spMk id="331" creationId="{00000000-0000-0000-0000-000000000000}"/>
          </ac:spMkLst>
        </pc:spChg>
      </pc:sldChg>
      <pc:sldChg chg="modSp add mod">
        <pc:chgData name="David" userId="513395cf846c704c" providerId="LiveId" clId="{DFEF9E1A-8F5F-4693-B138-4B5E8AA8D58F}" dt="2021-03-30T09:35:31.727" v="152" actId="1076"/>
        <pc:sldMkLst>
          <pc:docMk/>
          <pc:sldMk cId="2656314499" sldId="345"/>
        </pc:sldMkLst>
        <pc:spChg chg="mod">
          <ac:chgData name="David" userId="513395cf846c704c" providerId="LiveId" clId="{DFEF9E1A-8F5F-4693-B138-4B5E8AA8D58F}" dt="2021-03-30T09:35:31.727" v="152" actId="1076"/>
          <ac:spMkLst>
            <pc:docMk/>
            <pc:sldMk cId="2656314499" sldId="345"/>
            <ac:spMk id="489" creationId="{00000000-0000-0000-0000-000000000000}"/>
          </ac:spMkLst>
        </pc:spChg>
      </pc:sldChg>
      <pc:sldChg chg="modSp add mod">
        <pc:chgData name="David" userId="513395cf846c704c" providerId="LiveId" clId="{DFEF9E1A-8F5F-4693-B138-4B5E8AA8D58F}" dt="2021-03-31T04:55:21.171" v="245" actId="20577"/>
        <pc:sldMkLst>
          <pc:docMk/>
          <pc:sldMk cId="641946441" sldId="346"/>
        </pc:sldMkLst>
        <pc:spChg chg="mod">
          <ac:chgData name="David" userId="513395cf846c704c" providerId="LiveId" clId="{DFEF9E1A-8F5F-4693-B138-4B5E8AA8D58F}" dt="2021-03-31T04:55:21.171" v="245" actId="20577"/>
          <ac:spMkLst>
            <pc:docMk/>
            <pc:sldMk cId="641946441" sldId="346"/>
            <ac:spMk id="538" creationId="{00000000-0000-0000-0000-000000000000}"/>
          </ac:spMkLst>
        </pc:spChg>
      </pc:sldChg>
      <pc:sldChg chg="addSp delSp modSp add mod">
        <pc:chgData name="David" userId="513395cf846c704c" providerId="LiveId" clId="{DFEF9E1A-8F5F-4693-B138-4B5E8AA8D58F}" dt="2021-03-31T10:23:11.273" v="279" actId="1076"/>
        <pc:sldMkLst>
          <pc:docMk/>
          <pc:sldMk cId="286676789" sldId="347"/>
        </pc:sldMkLst>
        <pc:spChg chg="mod">
          <ac:chgData name="David" userId="513395cf846c704c" providerId="LiveId" clId="{DFEF9E1A-8F5F-4693-B138-4B5E8AA8D58F}" dt="2021-03-31T10:20:26.757" v="271" actId="20577"/>
          <ac:spMkLst>
            <pc:docMk/>
            <pc:sldMk cId="286676789" sldId="347"/>
            <ac:spMk id="342" creationId="{00000000-0000-0000-0000-000000000000}"/>
          </ac:spMkLst>
        </pc:spChg>
        <pc:picChg chg="add del mod">
          <ac:chgData name="David" userId="513395cf846c704c" providerId="LiveId" clId="{DFEF9E1A-8F5F-4693-B138-4B5E8AA8D58F}" dt="2021-03-31T10:22:43.204" v="276" actId="478"/>
          <ac:picMkLst>
            <pc:docMk/>
            <pc:sldMk cId="286676789" sldId="347"/>
            <ac:picMk id="2" creationId="{94BBF7AF-E457-43AD-A90F-AE69D3B1AF8F}"/>
          </ac:picMkLst>
        </pc:picChg>
        <pc:picChg chg="add mod">
          <ac:chgData name="David" userId="513395cf846c704c" providerId="LiveId" clId="{DFEF9E1A-8F5F-4693-B138-4B5E8AA8D58F}" dt="2021-03-31T10:23:11.273" v="279" actId="1076"/>
          <ac:picMkLst>
            <pc:docMk/>
            <pc:sldMk cId="286676789" sldId="347"/>
            <ac:picMk id="3" creationId="{36D8417D-0F62-4E67-8C2E-5CE59FFA6D9A}"/>
          </ac:picMkLst>
        </pc:picChg>
      </pc:sldChg>
      <pc:sldChg chg="addSp delSp modSp add mod">
        <pc:chgData name="David" userId="513395cf846c704c" providerId="LiveId" clId="{DFEF9E1A-8F5F-4693-B138-4B5E8AA8D58F}" dt="2021-03-31T10:26:34.524" v="519" actId="113"/>
        <pc:sldMkLst>
          <pc:docMk/>
          <pc:sldMk cId="223752787" sldId="348"/>
        </pc:sldMkLst>
        <pc:spChg chg="add del">
          <ac:chgData name="David" userId="513395cf846c704c" providerId="LiveId" clId="{DFEF9E1A-8F5F-4693-B138-4B5E8AA8D58F}" dt="2021-03-31T10:24:38.060" v="434"/>
          <ac:spMkLst>
            <pc:docMk/>
            <pc:sldMk cId="223752787" sldId="348"/>
            <ac:spMk id="2" creationId="{8C43D81B-A319-4D0F-B1F3-05F26220FE3A}"/>
          </ac:spMkLst>
        </pc:spChg>
        <pc:spChg chg="mod">
          <ac:chgData name="David" userId="513395cf846c704c" providerId="LiveId" clId="{DFEF9E1A-8F5F-4693-B138-4B5E8AA8D58F}" dt="2021-03-31T10:26:34.524" v="519" actId="113"/>
          <ac:spMkLst>
            <pc:docMk/>
            <pc:sldMk cId="223752787" sldId="348"/>
            <ac:spMk id="342" creationId="{00000000-0000-0000-0000-000000000000}"/>
          </ac:spMkLst>
        </pc:spChg>
      </pc:sldChg>
      <pc:sldChg chg="addSp delSp modSp add mod">
        <pc:chgData name="David" userId="513395cf846c704c" providerId="LiveId" clId="{DFEF9E1A-8F5F-4693-B138-4B5E8AA8D58F}" dt="2021-03-31T10:30:38.231" v="864" actId="20577"/>
        <pc:sldMkLst>
          <pc:docMk/>
          <pc:sldMk cId="3978954163" sldId="349"/>
        </pc:sldMkLst>
        <pc:spChg chg="add del mod">
          <ac:chgData name="David" userId="513395cf846c704c" providerId="LiveId" clId="{DFEF9E1A-8F5F-4693-B138-4B5E8AA8D58F}" dt="2021-03-31T10:30:38.231" v="864" actId="20577"/>
          <ac:spMkLst>
            <pc:docMk/>
            <pc:sldMk cId="3978954163" sldId="349"/>
            <ac:spMk id="342" creationId="{00000000-0000-0000-0000-000000000000}"/>
          </ac:spMkLst>
        </pc:spChg>
      </pc:sldChg>
      <pc:sldChg chg="modSp add mod">
        <pc:chgData name="David" userId="513395cf846c704c" providerId="LiveId" clId="{DFEF9E1A-8F5F-4693-B138-4B5E8AA8D58F}" dt="2021-03-31T11:19:05.273" v="1302" actId="20577"/>
        <pc:sldMkLst>
          <pc:docMk/>
          <pc:sldMk cId="4232214914" sldId="350"/>
        </pc:sldMkLst>
        <pc:spChg chg="mod">
          <ac:chgData name="David" userId="513395cf846c704c" providerId="LiveId" clId="{DFEF9E1A-8F5F-4693-B138-4B5E8AA8D58F}" dt="2021-03-31T11:19:05.273" v="1302" actId="20577"/>
          <ac:spMkLst>
            <pc:docMk/>
            <pc:sldMk cId="4232214914" sldId="350"/>
            <ac:spMk id="342" creationId="{00000000-0000-0000-0000-000000000000}"/>
          </ac:spMkLst>
        </pc:spChg>
      </pc:sldChg>
      <pc:sldChg chg="addSp delSp modSp add mod">
        <pc:chgData name="David" userId="513395cf846c704c" providerId="LiveId" clId="{DFEF9E1A-8F5F-4693-B138-4B5E8AA8D58F}" dt="2021-03-31T11:57:38.724" v="1624" actId="20577"/>
        <pc:sldMkLst>
          <pc:docMk/>
          <pc:sldMk cId="3935783285" sldId="351"/>
        </pc:sldMkLst>
        <pc:spChg chg="add del mod">
          <ac:chgData name="David" userId="513395cf846c704c" providerId="LiveId" clId="{DFEF9E1A-8F5F-4693-B138-4B5E8AA8D58F}" dt="2021-03-31T11:56:41.818" v="1409" actId="478"/>
          <ac:spMkLst>
            <pc:docMk/>
            <pc:sldMk cId="3935783285" sldId="351"/>
            <ac:spMk id="2" creationId="{E5307C0C-C0BE-4990-AA32-0FEFF3CE4AA0}"/>
          </ac:spMkLst>
        </pc:spChg>
        <pc:spChg chg="add mod">
          <ac:chgData name="David" userId="513395cf846c704c" providerId="LiveId" clId="{DFEF9E1A-8F5F-4693-B138-4B5E8AA8D58F}" dt="2021-03-31T11:57:38.724" v="1624" actId="20577"/>
          <ac:spMkLst>
            <pc:docMk/>
            <pc:sldMk cId="3935783285" sldId="351"/>
            <ac:spMk id="5" creationId="{A33FE8DD-69B9-4334-963F-F86FCEFBD8AE}"/>
          </ac:spMkLst>
        </pc:spChg>
        <pc:spChg chg="mod">
          <ac:chgData name="David" userId="513395cf846c704c" providerId="LiveId" clId="{DFEF9E1A-8F5F-4693-B138-4B5E8AA8D58F}" dt="2021-03-31T11:56:08.366" v="1406" actId="1076"/>
          <ac:spMkLst>
            <pc:docMk/>
            <pc:sldMk cId="3935783285" sldId="351"/>
            <ac:spMk id="347" creationId="{00000000-0000-0000-0000-000000000000}"/>
          </ac:spMkLst>
        </pc:spChg>
        <pc:spChg chg="del mod">
          <ac:chgData name="David" userId="513395cf846c704c" providerId="LiveId" clId="{DFEF9E1A-8F5F-4693-B138-4B5E8AA8D58F}" dt="2021-03-31T11:55:59.738" v="1404" actId="478"/>
          <ac:spMkLst>
            <pc:docMk/>
            <pc:sldMk cId="3935783285" sldId="351"/>
            <ac:spMk id="348" creationId="{00000000-0000-0000-0000-000000000000}"/>
          </ac:spMkLst>
        </pc:spChg>
      </pc:sldChg>
      <pc:sldChg chg="addSp delSp modSp add mod ord">
        <pc:chgData name="David" userId="513395cf846c704c" providerId="LiveId" clId="{DFEF9E1A-8F5F-4693-B138-4B5E8AA8D58F}" dt="2021-03-31T12:59:09.685" v="2615" actId="2711"/>
        <pc:sldMkLst>
          <pc:docMk/>
          <pc:sldMk cId="2058944927" sldId="352"/>
        </pc:sldMkLst>
        <pc:spChg chg="mod">
          <ac:chgData name="David" userId="513395cf846c704c" providerId="LiveId" clId="{DFEF9E1A-8F5F-4693-B138-4B5E8AA8D58F}" dt="2021-03-31T12:59:09.685" v="2615" actId="2711"/>
          <ac:spMkLst>
            <pc:docMk/>
            <pc:sldMk cId="2058944927" sldId="352"/>
            <ac:spMk id="453" creationId="{00000000-0000-0000-0000-000000000000}"/>
          </ac:spMkLst>
        </pc:spChg>
        <pc:picChg chg="add del">
          <ac:chgData name="David" userId="513395cf846c704c" providerId="LiveId" clId="{DFEF9E1A-8F5F-4693-B138-4B5E8AA8D58F}" dt="2021-03-31T12:28:45.836" v="2268" actId="478"/>
          <ac:picMkLst>
            <pc:docMk/>
            <pc:sldMk cId="2058944927" sldId="352"/>
            <ac:picMk id="2" creationId="{6C099F17-9661-4ADE-A3CD-EC0925641F31}"/>
          </ac:picMkLst>
        </pc:picChg>
        <pc:picChg chg="add del mod">
          <ac:chgData name="David" userId="513395cf846c704c" providerId="LiveId" clId="{DFEF9E1A-8F5F-4693-B138-4B5E8AA8D58F}" dt="2021-03-31T12:45:27.418" v="2283" actId="478"/>
          <ac:picMkLst>
            <pc:docMk/>
            <pc:sldMk cId="2058944927" sldId="352"/>
            <ac:picMk id="3" creationId="{0CC8375C-30F7-4B30-A56A-54C0E5DE22E7}"/>
          </ac:picMkLst>
        </pc:picChg>
        <pc:picChg chg="add mod">
          <ac:chgData name="David" userId="513395cf846c704c" providerId="LiveId" clId="{DFEF9E1A-8F5F-4693-B138-4B5E8AA8D58F}" dt="2021-03-31T12:52:14.819" v="2298" actId="1076"/>
          <ac:picMkLst>
            <pc:docMk/>
            <pc:sldMk cId="2058944927" sldId="352"/>
            <ac:picMk id="4" creationId="{DC0362F4-EC04-4402-87CD-E8A1847CF38A}"/>
          </ac:picMkLst>
        </pc:picChg>
      </pc:sldChg>
      <pc:sldChg chg="addSp delSp modSp add mod">
        <pc:chgData name="David" userId="513395cf846c704c" providerId="LiveId" clId="{DFEF9E1A-8F5F-4693-B138-4B5E8AA8D58F}" dt="2021-03-31T13:34:08.383" v="3502" actId="20577"/>
        <pc:sldMkLst>
          <pc:docMk/>
          <pc:sldMk cId="2811581081" sldId="353"/>
        </pc:sldMkLst>
        <pc:spChg chg="add del mod">
          <ac:chgData name="David" userId="513395cf846c704c" providerId="LiveId" clId="{DFEF9E1A-8F5F-4693-B138-4B5E8AA8D58F}" dt="2021-03-31T13:31:16.514" v="3097" actId="478"/>
          <ac:spMkLst>
            <pc:docMk/>
            <pc:sldMk cId="2811581081" sldId="353"/>
            <ac:spMk id="3" creationId="{7B5CD21D-0C71-4CDD-AD24-3B5FB44CDE60}"/>
          </ac:spMkLst>
        </pc:spChg>
        <pc:spChg chg="add mod">
          <ac:chgData name="David" userId="513395cf846c704c" providerId="LiveId" clId="{DFEF9E1A-8F5F-4693-B138-4B5E8AA8D58F}" dt="2021-03-31T13:34:08.383" v="3502" actId="20577"/>
          <ac:spMkLst>
            <pc:docMk/>
            <pc:sldMk cId="2811581081" sldId="353"/>
            <ac:spMk id="5" creationId="{8B6445F1-6B68-4675-8260-2C01E41FA15E}"/>
          </ac:spMkLst>
        </pc:spChg>
        <pc:spChg chg="mod">
          <ac:chgData name="David" userId="513395cf846c704c" providerId="LiveId" clId="{DFEF9E1A-8F5F-4693-B138-4B5E8AA8D58F}" dt="2021-03-31T13:18:54.136" v="3090" actId="20577"/>
          <ac:spMkLst>
            <pc:docMk/>
            <pc:sldMk cId="2811581081" sldId="353"/>
            <ac:spMk id="448" creationId="{00000000-0000-0000-0000-000000000000}"/>
          </ac:spMkLst>
        </pc:spChg>
        <pc:picChg chg="add mod">
          <ac:chgData name="David" userId="513395cf846c704c" providerId="LiveId" clId="{DFEF9E1A-8F5F-4693-B138-4B5E8AA8D58F}" dt="2021-03-31T13:30:54.763" v="3093" actId="14100"/>
          <ac:picMkLst>
            <pc:docMk/>
            <pc:sldMk cId="2811581081" sldId="353"/>
            <ac:picMk id="2" creationId="{532B97F6-B655-42BB-BBB8-98D579997E3A}"/>
          </ac:picMkLst>
        </pc:picChg>
      </pc:sldChg>
      <pc:sldChg chg="add">
        <pc:chgData name="David" userId="513395cf846c704c" providerId="LiveId" clId="{DFEF9E1A-8F5F-4693-B138-4B5E8AA8D58F}" dt="2021-03-31T13:06:01.765" v="2666"/>
        <pc:sldMkLst>
          <pc:docMk/>
          <pc:sldMk cId="1260826123" sldId="354"/>
        </pc:sldMkLst>
      </pc:sldChg>
      <pc:sldChg chg="add">
        <pc:chgData name="David" userId="513395cf846c704c" providerId="LiveId" clId="{DFEF9E1A-8F5F-4693-B138-4B5E8AA8D58F}" dt="2021-03-31T13:09:03.502" v="2764"/>
        <pc:sldMkLst>
          <pc:docMk/>
          <pc:sldMk cId="1520310114" sldId="355"/>
        </pc:sldMkLst>
      </pc:sldChg>
    </pc:docChg>
  </pc:docChgLst>
  <pc:docChgLst>
    <pc:chgData name="David" userId="513395cf846c704c" providerId="LiveId" clId="{9B21A4BB-90CC-4CEB-AE98-1CD05723153E}"/>
    <pc:docChg chg="custSel addSld modSld sldOrd">
      <pc:chgData name="David" userId="513395cf846c704c" providerId="LiveId" clId="{9B21A4BB-90CC-4CEB-AE98-1CD05723153E}" dt="2021-04-09T11:58:36.258" v="956" actId="20577"/>
      <pc:docMkLst>
        <pc:docMk/>
      </pc:docMkLst>
      <pc:sldChg chg="modSp mod">
        <pc:chgData name="David" userId="513395cf846c704c" providerId="LiveId" clId="{9B21A4BB-90CC-4CEB-AE98-1CD05723153E}" dt="2021-04-09T11:57:21.501" v="942" actId="20577"/>
        <pc:sldMkLst>
          <pc:docMk/>
          <pc:sldMk cId="0" sldId="276"/>
        </pc:sldMkLst>
        <pc:spChg chg="mod">
          <ac:chgData name="David" userId="513395cf846c704c" providerId="LiveId" clId="{9B21A4BB-90CC-4CEB-AE98-1CD05723153E}" dt="2021-04-09T11:57:21.501" v="942" actId="20577"/>
          <ac:spMkLst>
            <pc:docMk/>
            <pc:sldMk cId="0" sldId="276"/>
            <ac:spMk id="204" creationId="{00000000-0000-0000-0000-000000000000}"/>
          </ac:spMkLst>
        </pc:spChg>
      </pc:sldChg>
      <pc:sldChg chg="modSp mod ord">
        <pc:chgData name="David" userId="513395cf846c704c" providerId="LiveId" clId="{9B21A4BB-90CC-4CEB-AE98-1CD05723153E}" dt="2021-04-09T11:58:36.258" v="956" actId="20577"/>
        <pc:sldMkLst>
          <pc:docMk/>
          <pc:sldMk cId="0" sldId="279"/>
        </pc:sldMkLst>
        <pc:spChg chg="mod">
          <ac:chgData name="David" userId="513395cf846c704c" providerId="LiveId" clId="{9B21A4BB-90CC-4CEB-AE98-1CD05723153E}" dt="2021-04-09T11:58:36.258" v="956" actId="20577"/>
          <ac:spMkLst>
            <pc:docMk/>
            <pc:sldMk cId="0" sldId="279"/>
            <ac:spMk id="219" creationId="{00000000-0000-0000-0000-000000000000}"/>
          </ac:spMkLst>
        </pc:spChg>
        <pc:picChg chg="mod">
          <ac:chgData name="David" userId="513395cf846c704c" providerId="LiveId" clId="{9B21A4BB-90CC-4CEB-AE98-1CD05723153E}" dt="2021-04-09T11:57:33.328" v="943" actId="14100"/>
          <ac:picMkLst>
            <pc:docMk/>
            <pc:sldMk cId="0" sldId="279"/>
            <ac:picMk id="2" creationId="{BCB8EB53-3FD2-4448-B4E7-FA1E82E55D0D}"/>
          </ac:picMkLst>
        </pc:picChg>
      </pc:sldChg>
      <pc:sldChg chg="ord">
        <pc:chgData name="David" userId="513395cf846c704c" providerId="LiveId" clId="{9B21A4BB-90CC-4CEB-AE98-1CD05723153E}" dt="2021-04-09T11:57:55.495" v="945"/>
        <pc:sldMkLst>
          <pc:docMk/>
          <pc:sldMk cId="0" sldId="280"/>
        </pc:sldMkLst>
      </pc:sldChg>
      <pc:sldChg chg="modSp mod">
        <pc:chgData name="David" userId="513395cf846c704c" providerId="LiveId" clId="{9B21A4BB-90CC-4CEB-AE98-1CD05723153E}" dt="2021-04-05T06:50:31.017" v="933" actId="1037"/>
        <pc:sldMkLst>
          <pc:docMk/>
          <pc:sldMk cId="0" sldId="340"/>
        </pc:sldMkLst>
        <pc:spChg chg="mod">
          <ac:chgData name="David" userId="513395cf846c704c" providerId="LiveId" clId="{9B21A4BB-90CC-4CEB-AE98-1CD05723153E}" dt="2021-04-05T06:50:22.222" v="921" actId="20577"/>
          <ac:spMkLst>
            <pc:docMk/>
            <pc:sldMk cId="0" sldId="340"/>
            <ac:spMk id="543" creationId="{00000000-0000-0000-0000-000000000000}"/>
          </ac:spMkLst>
        </pc:spChg>
        <pc:picChg chg="mod">
          <ac:chgData name="David" userId="513395cf846c704c" providerId="LiveId" clId="{9B21A4BB-90CC-4CEB-AE98-1CD05723153E}" dt="2021-04-05T06:50:31.017" v="933" actId="1037"/>
          <ac:picMkLst>
            <pc:docMk/>
            <pc:sldMk cId="0" sldId="340"/>
            <ac:picMk id="2" creationId="{D6F5ADD0-1757-4C7A-8FD0-5EF5D0311841}"/>
          </ac:picMkLst>
        </pc:picChg>
      </pc:sldChg>
      <pc:sldChg chg="modSp mod">
        <pc:chgData name="David" userId="513395cf846c704c" providerId="LiveId" clId="{9B21A4BB-90CC-4CEB-AE98-1CD05723153E}" dt="2021-04-05T05:32:39.406" v="0" actId="113"/>
        <pc:sldMkLst>
          <pc:docMk/>
          <pc:sldMk cId="1737920396" sldId="380"/>
        </pc:sldMkLst>
        <pc:spChg chg="mod">
          <ac:chgData name="David" userId="513395cf846c704c" providerId="LiveId" clId="{9B21A4BB-90CC-4CEB-AE98-1CD05723153E}" dt="2021-04-05T05:32:39.406" v="0" actId="113"/>
          <ac:spMkLst>
            <pc:docMk/>
            <pc:sldMk cId="1737920396" sldId="380"/>
            <ac:spMk id="543" creationId="{00000000-0000-0000-0000-000000000000}"/>
          </ac:spMkLst>
        </pc:spChg>
      </pc:sldChg>
      <pc:sldChg chg="modSp mod">
        <pc:chgData name="David" userId="513395cf846c704c" providerId="LiveId" clId="{9B21A4BB-90CC-4CEB-AE98-1CD05723153E}" dt="2021-04-05T06:48:50.666" v="804" actId="113"/>
        <pc:sldMkLst>
          <pc:docMk/>
          <pc:sldMk cId="157429772" sldId="381"/>
        </pc:sldMkLst>
        <pc:spChg chg="mod">
          <ac:chgData name="David" userId="513395cf846c704c" providerId="LiveId" clId="{9B21A4BB-90CC-4CEB-AE98-1CD05723153E}" dt="2021-04-05T06:48:50.666" v="804" actId="113"/>
          <ac:spMkLst>
            <pc:docMk/>
            <pc:sldMk cId="157429772" sldId="381"/>
            <ac:spMk id="543" creationId="{00000000-0000-0000-0000-000000000000}"/>
          </ac:spMkLst>
        </pc:spChg>
      </pc:sldChg>
      <pc:sldChg chg="addSp delSp modSp add mod">
        <pc:chgData name="David" userId="513395cf846c704c" providerId="LiveId" clId="{9B21A4BB-90CC-4CEB-AE98-1CD05723153E}" dt="2021-04-05T06:46:52.984" v="613" actId="20577"/>
        <pc:sldMkLst>
          <pc:docMk/>
          <pc:sldMk cId="65896485" sldId="383"/>
        </pc:sldMkLst>
        <pc:spChg chg="mod">
          <ac:chgData name="David" userId="513395cf846c704c" providerId="LiveId" clId="{9B21A4BB-90CC-4CEB-AE98-1CD05723153E}" dt="2021-04-05T06:46:52.984" v="613" actId="20577"/>
          <ac:spMkLst>
            <pc:docMk/>
            <pc:sldMk cId="65896485" sldId="383"/>
            <ac:spMk id="543" creationId="{00000000-0000-0000-0000-000000000000}"/>
          </ac:spMkLst>
        </pc:spChg>
        <pc:picChg chg="add mod">
          <ac:chgData name="David" userId="513395cf846c704c" providerId="LiveId" clId="{9B21A4BB-90CC-4CEB-AE98-1CD05723153E}" dt="2021-04-05T06:46:11.770" v="566" actId="1076"/>
          <ac:picMkLst>
            <pc:docMk/>
            <pc:sldMk cId="65896485" sldId="383"/>
            <ac:picMk id="2" creationId="{659498BB-A820-4C22-97DD-EF47DCDDF751}"/>
          </ac:picMkLst>
        </pc:picChg>
        <pc:picChg chg="add del">
          <ac:chgData name="David" userId="513395cf846c704c" providerId="LiveId" clId="{9B21A4BB-90CC-4CEB-AE98-1CD05723153E}" dt="2021-04-05T06:40:46.978" v="66"/>
          <ac:picMkLst>
            <pc:docMk/>
            <pc:sldMk cId="65896485" sldId="383"/>
            <ac:picMk id="3" creationId="{AEBFFDCD-1E97-4BB2-A784-A56E5A78E71D}"/>
          </ac:picMkLst>
        </pc:picChg>
        <pc:picChg chg="add del mod">
          <ac:chgData name="David" userId="513395cf846c704c" providerId="LiveId" clId="{9B21A4BB-90CC-4CEB-AE98-1CD05723153E}" dt="2021-04-05T06:45:02.643" v="554" actId="478"/>
          <ac:picMkLst>
            <pc:docMk/>
            <pc:sldMk cId="65896485" sldId="383"/>
            <ac:picMk id="4" creationId="{A07A0CF1-B2C6-412C-9055-4D96E0EB9413}"/>
          </ac:picMkLst>
        </pc:picChg>
        <pc:picChg chg="add del mod">
          <ac:chgData name="David" userId="513395cf846c704c" providerId="LiveId" clId="{9B21A4BB-90CC-4CEB-AE98-1CD05723153E}" dt="2021-04-05T06:46:06.628" v="564" actId="478"/>
          <ac:picMkLst>
            <pc:docMk/>
            <pc:sldMk cId="65896485" sldId="383"/>
            <ac:picMk id="5" creationId="{B43BD789-A70E-4C75-B54F-40A8A6EFA0BB}"/>
          </ac:picMkLst>
        </pc:picChg>
      </pc:sldChg>
      <pc:sldChg chg="addSp delSp modSp add mod">
        <pc:chgData name="David" userId="513395cf846c704c" providerId="LiveId" clId="{9B21A4BB-90CC-4CEB-AE98-1CD05723153E}" dt="2021-04-05T06:47:40.737" v="803" actId="1076"/>
        <pc:sldMkLst>
          <pc:docMk/>
          <pc:sldMk cId="3206161552" sldId="384"/>
        </pc:sldMkLst>
        <pc:spChg chg="mod">
          <ac:chgData name="David" userId="513395cf846c704c" providerId="LiveId" clId="{9B21A4BB-90CC-4CEB-AE98-1CD05723153E}" dt="2021-04-05T06:47:38.088" v="802" actId="1076"/>
          <ac:spMkLst>
            <pc:docMk/>
            <pc:sldMk cId="3206161552" sldId="384"/>
            <ac:spMk id="543" creationId="{00000000-0000-0000-0000-000000000000}"/>
          </ac:spMkLst>
        </pc:spChg>
        <pc:picChg chg="del">
          <ac:chgData name="David" userId="513395cf846c704c" providerId="LiveId" clId="{9B21A4BB-90CC-4CEB-AE98-1CD05723153E}" dt="2021-04-05T06:46:25.690" v="575" actId="478"/>
          <ac:picMkLst>
            <pc:docMk/>
            <pc:sldMk cId="3206161552" sldId="384"/>
            <ac:picMk id="2" creationId="{659498BB-A820-4C22-97DD-EF47DCDDF751}"/>
          </ac:picMkLst>
        </pc:picChg>
        <pc:picChg chg="add mod">
          <ac:chgData name="David" userId="513395cf846c704c" providerId="LiveId" clId="{9B21A4BB-90CC-4CEB-AE98-1CD05723153E}" dt="2021-04-05T06:47:40.737" v="803" actId="1076"/>
          <ac:picMkLst>
            <pc:docMk/>
            <pc:sldMk cId="3206161552" sldId="384"/>
            <ac:picMk id="4" creationId="{7093AB70-BC07-41FE-91E1-B4D2F4F13BC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4"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4"/>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4" y="8685214"/>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011422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a18e876340_0_122: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03" name="Google Shape;503;ga18e876340_0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18e876340_0_134: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26" name="Google Shape;526;ga18e876340_0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18e876340_0_134: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26" name="Google Shape;526;ga18e876340_0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59677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18e876340_0_134: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26" name="Google Shape;526;ga18e876340_0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85293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18e876340_0_134: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26" name="Google Shape;526;ga18e876340_0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337579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a18e876340_0_125: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09" name="Google Shape;509;ga18e876340_0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a18e876340_0_125: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09" name="Google Shape;509;ga18e876340_0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11038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a18e876340_0_125: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09" name="Google Shape;509;ga18e876340_0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499074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a18e876340_0_140: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36" name="Google Shape;536;ga18e876340_0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a18e876340_0_140: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36" name="Google Shape;536;ga18e876340_0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757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18e876340_0_185: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9" name="Google Shape;149;ga18e876340_0_1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a18e876340_0_140: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36" name="Google Shape;536;ga18e876340_0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895390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a18e876340_0_140: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36" name="Google Shape;536;ga18e876340_0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611265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a18e876340_0_143: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41" name="Google Shape;541;ga18e876340_0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a18e876340_0_143: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41" name="Google Shape;541;ga18e876340_0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739776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a18e876340_0_143: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41" name="Google Shape;541;ga18e876340_0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10779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a18e876340_0_143: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41" name="Google Shape;541;ga18e876340_0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942868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a18e876340_0_143: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41" name="Google Shape;541;ga18e876340_0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71435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a18e876340_0_143: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41" name="Google Shape;541;ga18e876340_0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865867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a18e876340_0_143: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41" name="Google Shape;541;ga18e876340_0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23238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a18e876340_0_143: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41" name="Google Shape;541;ga18e876340_0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1714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a18e876340_0_143: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41" name="Google Shape;541;ga18e876340_0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981842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a18e876340_0_146: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46" name="Google Shape;546;ga18e876340_0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a18e876340_0_146: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46" name="Google Shape;546;ga18e876340_0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082236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a18e876340_0_146: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46" name="Google Shape;546;ga18e876340_0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815691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a18e876340_0_146: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46" name="Google Shape;546;ga18e876340_0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8563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18e876340_0_189: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0" name="Google Shape;160;ga18e876340_0_1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5" name="Google Shape;16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0" name="Google Shape;17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5" name="Google Shape;17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5" name="Google Shape;18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4: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7" name="Google Shape;19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9cf459e612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9cf459e612_0_36: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9" name="Google Shape;99;g9cf459e612_0_36:notes"/>
          <p:cNvSpPr txBox="1">
            <a:spLocks noGrp="1"/>
          </p:cNvSpPr>
          <p:nvPr>
            <p:ph type="sldNum" idx="12"/>
          </p:nvPr>
        </p:nvSpPr>
        <p:spPr>
          <a:xfrm>
            <a:off x="3884614" y="8685214"/>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2" name="Google Shape;20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6: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7" name="Google Shape;20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7: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2" name="Google Shape;21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8: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2" name="Google Shape;22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a1c4f7733e_0_0: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7" name="Google Shape;217;ga1c4f7733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19:notes"/>
          <p:cNvSpPr txBox="1">
            <a:spLocks noGrp="1"/>
          </p:cNvSpPr>
          <p:nvPr>
            <p:ph type="body" idx="1"/>
          </p:nvPr>
        </p:nvSpPr>
        <p:spPr>
          <a:xfrm>
            <a:off x="685800" y="4400550"/>
            <a:ext cx="5486400" cy="360045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8" name="Google Shape;228;p19:notes"/>
          <p:cNvSpPr txBox="1">
            <a:spLocks noGrp="1"/>
          </p:cNvSpPr>
          <p:nvPr>
            <p:ph type="sldNum" idx="12"/>
          </p:nvPr>
        </p:nvSpPr>
        <p:spPr>
          <a:xfrm>
            <a:off x="3884614" y="8685214"/>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0: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3" name="Google Shape;23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9cf459e612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9cf459e612_0_6: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9" name="Google Shape;239;g9cf459e612_0_6:notes"/>
          <p:cNvSpPr txBox="1">
            <a:spLocks noGrp="1"/>
          </p:cNvSpPr>
          <p:nvPr>
            <p:ph type="sldNum" idx="12"/>
          </p:nvPr>
        </p:nvSpPr>
        <p:spPr>
          <a:xfrm>
            <a:off x="3884614" y="8685214"/>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1: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4" name="Google Shape;24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9cf459e612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9cf459e612_0_24: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5" name="Google Shape;105;g9cf459e612_0_24:notes"/>
          <p:cNvSpPr txBox="1">
            <a:spLocks noGrp="1"/>
          </p:cNvSpPr>
          <p:nvPr>
            <p:ph type="sldNum" idx="12"/>
          </p:nvPr>
        </p:nvSpPr>
        <p:spPr>
          <a:xfrm>
            <a:off x="3884614" y="8685214"/>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2: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9" name="Google Shape;24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3: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4" name="Google Shape;25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4: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0" name="Google Shape;26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5: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5" name="Google Shape;26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6: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70" name="Google Shape;27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cf459e61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cf459e612_0_0: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76" name="Google Shape;276;g9cf459e612_0_0:notes"/>
          <p:cNvSpPr txBox="1">
            <a:spLocks noGrp="1"/>
          </p:cNvSpPr>
          <p:nvPr>
            <p:ph type="sldNum" idx="12"/>
          </p:nvPr>
        </p:nvSpPr>
        <p:spPr>
          <a:xfrm>
            <a:off x="3884614" y="8685214"/>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7: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81" name="Google Shape;28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8: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86" name="Google Shape;28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9: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91" name="Google Shape;29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0: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97" name="Google Shape;297;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2: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7" name="Google Shape;30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3: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3" name="Google Shape;313;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4: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8" name="Google Shape;31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5: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24" name="Google Shape;32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cf459e61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cf459e612_0_0: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76" name="Google Shape;276;g9cf459e612_0_0:notes"/>
          <p:cNvSpPr txBox="1">
            <a:spLocks noGrp="1"/>
          </p:cNvSpPr>
          <p:nvPr>
            <p:ph type="sldNum" idx="12"/>
          </p:nvPr>
        </p:nvSpPr>
        <p:spPr>
          <a:xfrm>
            <a:off x="3884614" y="8685214"/>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44</a:t>
            </a:fld>
            <a:endParaRPr/>
          </a:p>
        </p:txBody>
      </p:sp>
    </p:spTree>
    <p:extLst>
      <p:ext uri="{BB962C8B-B14F-4D97-AF65-F5344CB8AC3E}">
        <p14:creationId xmlns:p14="http://schemas.microsoft.com/office/powerpoint/2010/main" val="21591859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7: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34" name="Google Shape;334;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8: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40" name="Google Shape;340;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8: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40" name="Google Shape;340;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76922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8: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340" name="Google Shape;340;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35915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8: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340" name="Google Shape;340;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9209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8: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40" name="Google Shape;340;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90229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a18e876340_0_0: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45" name="Google Shape;345;ga18e8763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a18e876340_0_0: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45" name="Google Shape;345;ga18e8763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07189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a18e876340_0_3: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51" name="Google Shape;351;ga18e876340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18e876340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18e876340_0_26: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62" name="Google Shape;362;ga18e876340_0_26:notes"/>
          <p:cNvSpPr txBox="1">
            <a:spLocks noGrp="1"/>
          </p:cNvSpPr>
          <p:nvPr>
            <p:ph type="sldNum" idx="12"/>
          </p:nvPr>
        </p:nvSpPr>
        <p:spPr>
          <a:xfrm>
            <a:off x="3884614" y="8685214"/>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9cf459e612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9cf459e612_0_12: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68" name="Google Shape;368;g9cf459e612_0_12:notes"/>
          <p:cNvSpPr txBox="1">
            <a:spLocks noGrp="1"/>
          </p:cNvSpPr>
          <p:nvPr>
            <p:ph type="sldNum" idx="12"/>
          </p:nvPr>
        </p:nvSpPr>
        <p:spPr>
          <a:xfrm>
            <a:off x="3884614" y="8685214"/>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a18e876340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a18e876340_0_32: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74" name="Google Shape;374;ga18e876340_0_32:notes"/>
          <p:cNvSpPr txBox="1">
            <a:spLocks noGrp="1"/>
          </p:cNvSpPr>
          <p:nvPr>
            <p:ph type="sldNum" idx="12"/>
          </p:nvPr>
        </p:nvSpPr>
        <p:spPr>
          <a:xfrm>
            <a:off x="3884614" y="8685214"/>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a18e876340_0_9: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79" name="Google Shape;379;ga18e876340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18e876340_0_12: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84" name="Google Shape;384;ga18e876340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a1c4f7733e_0_6: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89" name="Google Shape;389;ga1c4f7733e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18e876340_0_193: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8" name="Google Shape;128;ga18e876340_0_1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9: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95" name="Google Shape;395;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9: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95" name="Google Shape;395;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13479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40: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00" name="Google Shape;400;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41: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05" name="Google Shape;40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18e876340_0_53: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10" name="Google Shape;410;ga18e876340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18e876340_0_53: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10" name="Google Shape;410;ga18e876340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52816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18e876340_0_71: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15" name="Google Shape;415;ga18e876340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18e876340_0_71: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15" name="Google Shape;415;ga18e876340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48507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a18e876340_0_74: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20" name="Google Shape;420;ga18e876340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a18e876340_0_179: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25" name="Google Shape;425;ga18e876340_0_1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a18e876340_0_77: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30" name="Google Shape;430;ga18e876340_0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a18e876340_0_80: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35" name="Google Shape;435;ga18e876340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a18e876340_0_80: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35" name="Google Shape;435;ga18e876340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38407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9cf459e612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9cf459e612_0_18: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41" name="Google Shape;441;g9cf459e612_0_18:notes"/>
          <p:cNvSpPr txBox="1">
            <a:spLocks noGrp="1"/>
          </p:cNvSpPr>
          <p:nvPr>
            <p:ph type="sldNum" idx="12"/>
          </p:nvPr>
        </p:nvSpPr>
        <p:spPr>
          <a:xfrm>
            <a:off x="3884614" y="8685214"/>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73</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a18e876340_0_83: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46" name="Google Shape;446;ga18e876340_0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a18e876340_0_83: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46" name="Google Shape;446;ga18e876340_0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992194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a18e876340_0_89: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56" name="Google Shape;456;ga18e876340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54565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a18e876340_0_83: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46" name="Google Shape;446;ga18e876340_0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510884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a18e876340_0_83: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46" name="Google Shape;446;ga18e876340_0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371575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a18e876340_0_83: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46" name="Google Shape;446;ga18e876340_0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3540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cf459e612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cf459e612_0_30: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9" name="Google Shape;139;g9cf459e612_0_30:notes"/>
          <p:cNvSpPr txBox="1">
            <a:spLocks noGrp="1"/>
          </p:cNvSpPr>
          <p:nvPr>
            <p:ph type="sldNum" idx="12"/>
          </p:nvPr>
        </p:nvSpPr>
        <p:spPr>
          <a:xfrm>
            <a:off x="3884614" y="8685214"/>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8</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a18e876340_0_86: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51" name="Google Shape;451;ga18e876340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a18e876340_0_86: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51" name="Google Shape;451;ga18e876340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136268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a18e876340_0_89: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56" name="Google Shape;456;ga18e876340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a18e876340_0_89: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56" name="Google Shape;456;ga18e876340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96707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a18e876340_0_89: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56" name="Google Shape;456;ga18e876340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08471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a18e876340_0_89: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56" name="Google Shape;456;ga18e876340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836166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a18e876340_0_89: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56" name="Google Shape;456;ga18e876340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783997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a18e876340_0_89: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56" name="Google Shape;456;ga18e876340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28464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a18e876340_0_89: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56" name="Google Shape;456;ga18e876340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650431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a18e876340_0_89: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56" name="Google Shape;456;ga18e876340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1351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685800" y="4400550"/>
            <a:ext cx="5486400" cy="360045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a18e876340_0_89: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56" name="Google Shape;456;ga18e876340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918903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a1c4f7733e_0_12: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1" name="Google Shape;461;ga1c4f7733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a18e876340_0_56: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6" name="Google Shape;466;ga18e876340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a18e876340_0_59: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71" name="Google Shape;471;ga18e876340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a18e876340_0_62: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77" name="Google Shape;477;ga18e876340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a1c4f7733e_0_18: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82" name="Google Shape;482;ga1c4f7733e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a18e876340_0_65: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87" name="Google Shape;487;ga18e876340_0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949370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a18e876340_0_65: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87" name="Google Shape;487;ga18e876340_0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a18e876340_0_68: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92" name="Google Shape;492;ga18e876340_0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18e876340_0_119:notes"/>
          <p:cNvSpPr txBox="1">
            <a:spLocks noGrp="1"/>
          </p:cNvSpPr>
          <p:nvPr>
            <p:ph type="body" idx="1"/>
          </p:nvPr>
        </p:nvSpPr>
        <p:spPr>
          <a:xfrm>
            <a:off x="685800" y="4400550"/>
            <a:ext cx="5486400" cy="360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97" name="Google Shape;497;ga18e876340_0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1261875"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7200"/>
              <a:buFont typeface="Century Schoolbook"/>
              <a:buNone/>
              <a:defRPr sz="7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43"/>
          <p:cNvSpPr txBox="1">
            <a:spLocks noGrp="1"/>
          </p:cNvSpPr>
          <p:nvPr>
            <p:ph type="subTitle" idx="1"/>
          </p:nvPr>
        </p:nvSpPr>
        <p:spPr>
          <a:xfrm>
            <a:off x="1261875" y="4800600"/>
            <a:ext cx="9418320" cy="1691640"/>
          </a:xfrm>
          <a:prstGeom prst="rect">
            <a:avLst/>
          </a:prstGeom>
          <a:noFill/>
          <a:ln>
            <a:noFill/>
          </a:ln>
        </p:spPr>
        <p:txBody>
          <a:bodyPr spcFirstLastPara="1" wrap="square" lIns="91425" tIns="45700" rIns="91425" bIns="45700" anchor="t" anchorCtr="0">
            <a:normAutofit/>
          </a:bodyPr>
          <a:lstStyle>
            <a:lvl1pPr lvl="0" algn="l">
              <a:lnSpc>
                <a:spcPct val="95000"/>
              </a:lnSpc>
              <a:spcBef>
                <a:spcPts val="1401"/>
              </a:spcBef>
              <a:spcAft>
                <a:spcPts val="0"/>
              </a:spcAft>
              <a:buSzPts val="1761"/>
              <a:buNone/>
              <a:defRPr sz="2201">
                <a:solidFill>
                  <a:schemeClr val="dk1"/>
                </a:solidFill>
              </a:defRPr>
            </a:lvl1pPr>
            <a:lvl2pPr lvl="1" algn="ctr">
              <a:lnSpc>
                <a:spcPct val="90000"/>
              </a:lnSpc>
              <a:spcBef>
                <a:spcPts val="300"/>
              </a:spcBef>
              <a:spcAft>
                <a:spcPts val="0"/>
              </a:spcAft>
              <a:buSzPts val="2201"/>
              <a:buNone/>
              <a:defRPr sz="2201"/>
            </a:lvl2pPr>
            <a:lvl3pPr lvl="2" algn="ctr">
              <a:lnSpc>
                <a:spcPct val="90000"/>
              </a:lnSpc>
              <a:spcBef>
                <a:spcPts val="300"/>
              </a:spcBef>
              <a:spcAft>
                <a:spcPts val="0"/>
              </a:spcAft>
              <a:buSzPts val="2201"/>
              <a:buNone/>
              <a:defRPr sz="2201"/>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a:endParaRPr/>
          </a:p>
        </p:txBody>
      </p:sp>
      <p:sp>
        <p:nvSpPr>
          <p:cNvPr id="19" name="Google Shape;19;p43"/>
          <p:cNvSpPr txBox="1">
            <a:spLocks noGrp="1"/>
          </p:cNvSpPr>
          <p:nvPr>
            <p:ph type="dt" idx="10"/>
          </p:nvPr>
        </p:nvSpPr>
        <p:spPr>
          <a:xfrm rot="-5400000">
            <a:off x="10797546" y="998539"/>
            <a:ext cx="1904999" cy="3651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3"/>
          <p:cNvSpPr txBox="1">
            <a:spLocks noGrp="1"/>
          </p:cNvSpPr>
          <p:nvPr>
            <p:ph type="ftr" idx="11"/>
          </p:nvPr>
        </p:nvSpPr>
        <p:spPr>
          <a:xfrm rot="-5400000">
            <a:off x="9959340" y="4046539"/>
            <a:ext cx="3581400" cy="365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3"/>
          <p:cNvSpPr txBox="1">
            <a:spLocks noGrp="1"/>
          </p:cNvSpPr>
          <p:nvPr>
            <p:ph type="sldNum" idx="12"/>
          </p:nvPr>
        </p:nvSpPr>
        <p:spPr>
          <a:xfrm>
            <a:off x="11292840" y="6172205"/>
            <a:ext cx="914401"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3600" b="0" i="0" u="none" strike="noStrike" cap="none">
                <a:solidFill>
                  <a:schemeClr val="dk1"/>
                </a:solidFill>
                <a:latin typeface="Century Schoolbook"/>
                <a:ea typeface="Century Schoolbook"/>
                <a:cs typeface="Century Schoolbook"/>
                <a:sym typeface="Century Schoolbook"/>
              </a:defRPr>
            </a:lvl1pPr>
            <a:lvl2pPr marL="0" lvl="1" indent="0" algn="ctr">
              <a:spcBef>
                <a:spcPts val="0"/>
              </a:spcBef>
              <a:buNone/>
              <a:defRPr sz="3600" b="0" i="0" u="none" strike="noStrike" cap="none">
                <a:solidFill>
                  <a:schemeClr val="dk1"/>
                </a:solidFill>
                <a:latin typeface="Century Schoolbook"/>
                <a:ea typeface="Century Schoolbook"/>
                <a:cs typeface="Century Schoolbook"/>
                <a:sym typeface="Century Schoolbook"/>
              </a:defRPr>
            </a:lvl2pPr>
            <a:lvl3pPr marL="0" lvl="2" indent="0" algn="ctr">
              <a:spcBef>
                <a:spcPts val="0"/>
              </a:spcBef>
              <a:buNone/>
              <a:defRPr sz="3600" b="0" i="0" u="none" strike="noStrike" cap="none">
                <a:solidFill>
                  <a:schemeClr val="dk1"/>
                </a:solidFill>
                <a:latin typeface="Century Schoolbook"/>
                <a:ea typeface="Century Schoolbook"/>
                <a:cs typeface="Century Schoolbook"/>
                <a:sym typeface="Century Schoolbook"/>
              </a:defRPr>
            </a:lvl3pPr>
            <a:lvl4pPr marL="0" lvl="3" indent="0" algn="ctr">
              <a:spcBef>
                <a:spcPts val="0"/>
              </a:spcBef>
              <a:buNone/>
              <a:defRPr sz="3600" b="0" i="0" u="none" strike="noStrike" cap="none">
                <a:solidFill>
                  <a:schemeClr val="dk1"/>
                </a:solidFill>
                <a:latin typeface="Century Schoolbook"/>
                <a:ea typeface="Century Schoolbook"/>
                <a:cs typeface="Century Schoolbook"/>
                <a:sym typeface="Century Schoolbook"/>
              </a:defRPr>
            </a:lvl4pPr>
            <a:lvl5pPr marL="0" lvl="4" indent="0" algn="ctr">
              <a:spcBef>
                <a:spcPts val="0"/>
              </a:spcBef>
              <a:buNone/>
              <a:defRPr sz="3600" b="0" i="0" u="none" strike="noStrike" cap="none">
                <a:solidFill>
                  <a:schemeClr val="dk1"/>
                </a:solidFill>
                <a:latin typeface="Century Schoolbook"/>
                <a:ea typeface="Century Schoolbook"/>
                <a:cs typeface="Century Schoolbook"/>
                <a:sym typeface="Century Schoolbook"/>
              </a:defRPr>
            </a:lvl5pPr>
            <a:lvl6pPr marL="0" lvl="5" indent="0" algn="ctr">
              <a:spcBef>
                <a:spcPts val="0"/>
              </a:spcBef>
              <a:buNone/>
              <a:defRPr sz="3600" b="0" i="0" u="none" strike="noStrike" cap="none">
                <a:solidFill>
                  <a:schemeClr val="dk1"/>
                </a:solidFill>
                <a:latin typeface="Century Schoolbook"/>
                <a:ea typeface="Century Schoolbook"/>
                <a:cs typeface="Century Schoolbook"/>
                <a:sym typeface="Century Schoolbook"/>
              </a:defRPr>
            </a:lvl6pPr>
            <a:lvl7pPr marL="0" lvl="6" indent="0" algn="ctr">
              <a:spcBef>
                <a:spcPts val="0"/>
              </a:spcBef>
              <a:buNone/>
              <a:defRPr sz="3600" b="0" i="0" u="none" strike="noStrike" cap="none">
                <a:solidFill>
                  <a:schemeClr val="dk1"/>
                </a:solidFill>
                <a:latin typeface="Century Schoolbook"/>
                <a:ea typeface="Century Schoolbook"/>
                <a:cs typeface="Century Schoolbook"/>
                <a:sym typeface="Century Schoolbook"/>
              </a:defRPr>
            </a:lvl7pPr>
            <a:lvl8pPr marL="0" lvl="7" indent="0" algn="ctr">
              <a:spcBef>
                <a:spcPts val="0"/>
              </a:spcBef>
              <a:buNone/>
              <a:defRPr sz="3600" b="0" i="0" u="none" strike="noStrike" cap="none">
                <a:solidFill>
                  <a:schemeClr val="dk1"/>
                </a:solidFill>
                <a:latin typeface="Century Schoolbook"/>
                <a:ea typeface="Century Schoolbook"/>
                <a:cs typeface="Century Schoolbook"/>
                <a:sym typeface="Century Schoolbook"/>
              </a:defRPr>
            </a:lvl8pPr>
            <a:lvl9pPr marL="0" lvl="8" indent="0" algn="ctr">
              <a:spcBef>
                <a:spcPts val="0"/>
              </a:spcBef>
              <a:buNone/>
              <a:defRPr sz="3600" b="0" i="0" u="none" strike="noStrike" cap="none">
                <a:solidFill>
                  <a:schemeClr val="dk1"/>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
        <p:nvSpPr>
          <p:cNvPr id="22" name="Google Shape;22;p43"/>
          <p:cNvSpPr/>
          <p:nvPr/>
        </p:nvSpPr>
        <p:spPr>
          <a:xfrm>
            <a:off x="2"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Google Shape;23;p43"/>
          <p:cNvPicPr preferRelativeResize="0"/>
          <p:nvPr/>
        </p:nvPicPr>
        <p:blipFill rotWithShape="1">
          <a:blip r:embed="rId2">
            <a:alphaModFix/>
          </a:blip>
          <a:srcRect/>
          <a:stretch/>
        </p:blipFill>
        <p:spPr>
          <a:xfrm>
            <a:off x="8677406" y="181615"/>
            <a:ext cx="2256789" cy="225678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52"/>
          <p:cNvSpPr txBox="1">
            <a:spLocks noGrp="1"/>
          </p:cNvSpPr>
          <p:nvPr>
            <p:ph type="title"/>
          </p:nvPr>
        </p:nvSpPr>
        <p:spPr>
          <a:xfrm>
            <a:off x="1261871" y="365760"/>
            <a:ext cx="9692641"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2"/>
          <p:cNvSpPr txBox="1">
            <a:spLocks noGrp="1"/>
          </p:cNvSpPr>
          <p:nvPr>
            <p:ph type="body" idx="1"/>
          </p:nvPr>
        </p:nvSpPr>
        <p:spPr>
          <a:xfrm rot="5400000">
            <a:off x="3383884" y="-293208"/>
            <a:ext cx="4351337" cy="859536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1"/>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81" name="Google Shape;81;p52"/>
          <p:cNvSpPr txBox="1">
            <a:spLocks noGrp="1"/>
          </p:cNvSpPr>
          <p:nvPr>
            <p:ph type="dt" idx="10"/>
          </p:nvPr>
        </p:nvSpPr>
        <p:spPr>
          <a:xfrm rot="-5400000">
            <a:off x="10797546" y="998539"/>
            <a:ext cx="1904999" cy="3651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2"/>
          <p:cNvSpPr txBox="1">
            <a:spLocks noGrp="1"/>
          </p:cNvSpPr>
          <p:nvPr>
            <p:ph type="ftr" idx="11"/>
          </p:nvPr>
        </p:nvSpPr>
        <p:spPr>
          <a:xfrm rot="-5400000">
            <a:off x="9959340" y="4046539"/>
            <a:ext cx="3581400" cy="365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2"/>
          <p:cNvSpPr txBox="1">
            <a:spLocks noGrp="1"/>
          </p:cNvSpPr>
          <p:nvPr>
            <p:ph type="sldNum" idx="12"/>
          </p:nvPr>
        </p:nvSpPr>
        <p:spPr>
          <a:xfrm>
            <a:off x="11292840" y="6172205"/>
            <a:ext cx="914401"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53"/>
          <p:cNvSpPr txBox="1">
            <a:spLocks noGrp="1"/>
          </p:cNvSpPr>
          <p:nvPr>
            <p:ph type="title"/>
          </p:nvPr>
        </p:nvSpPr>
        <p:spPr>
          <a:xfrm rot="5400000">
            <a:off x="6938169" y="2091531"/>
            <a:ext cx="5897562" cy="24765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53"/>
          <p:cNvSpPr txBox="1">
            <a:spLocks noGrp="1"/>
          </p:cNvSpPr>
          <p:nvPr>
            <p:ph type="body" idx="1"/>
          </p:nvPr>
        </p:nvSpPr>
        <p:spPr>
          <a:xfrm rot="5400000">
            <a:off x="1680372" y="-537369"/>
            <a:ext cx="5897562" cy="773430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1"/>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87" name="Google Shape;87;p53"/>
          <p:cNvSpPr txBox="1">
            <a:spLocks noGrp="1"/>
          </p:cNvSpPr>
          <p:nvPr>
            <p:ph type="dt" idx="10"/>
          </p:nvPr>
        </p:nvSpPr>
        <p:spPr>
          <a:xfrm rot="-5400000">
            <a:off x="10797546" y="998539"/>
            <a:ext cx="1904999" cy="3651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53"/>
          <p:cNvSpPr txBox="1">
            <a:spLocks noGrp="1"/>
          </p:cNvSpPr>
          <p:nvPr>
            <p:ph type="ftr" idx="11"/>
          </p:nvPr>
        </p:nvSpPr>
        <p:spPr>
          <a:xfrm rot="-5400000">
            <a:off x="9959340" y="4046539"/>
            <a:ext cx="3581400" cy="365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3"/>
          <p:cNvSpPr txBox="1">
            <a:spLocks noGrp="1"/>
          </p:cNvSpPr>
          <p:nvPr>
            <p:ph type="sldNum" idx="12"/>
          </p:nvPr>
        </p:nvSpPr>
        <p:spPr>
          <a:xfrm>
            <a:off x="11292840" y="6172205"/>
            <a:ext cx="914401"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44"/>
          <p:cNvSpPr txBox="1">
            <a:spLocks noGrp="1"/>
          </p:cNvSpPr>
          <p:nvPr>
            <p:ph type="title"/>
          </p:nvPr>
        </p:nvSpPr>
        <p:spPr>
          <a:xfrm>
            <a:off x="1261874" y="365760"/>
            <a:ext cx="851713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4"/>
          <p:cNvSpPr txBox="1">
            <a:spLocks noGrp="1"/>
          </p:cNvSpPr>
          <p:nvPr>
            <p:ph type="body" idx="1"/>
          </p:nvPr>
        </p:nvSpPr>
        <p:spPr>
          <a:xfrm>
            <a:off x="1261872" y="1828803"/>
            <a:ext cx="85953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1"/>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27" name="Google Shape;27;p44"/>
          <p:cNvSpPr txBox="1">
            <a:spLocks noGrp="1"/>
          </p:cNvSpPr>
          <p:nvPr>
            <p:ph type="dt" idx="10"/>
          </p:nvPr>
        </p:nvSpPr>
        <p:spPr>
          <a:xfrm rot="-5400000">
            <a:off x="10797546" y="998539"/>
            <a:ext cx="1904999" cy="3651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4"/>
          <p:cNvSpPr txBox="1">
            <a:spLocks noGrp="1"/>
          </p:cNvSpPr>
          <p:nvPr>
            <p:ph type="ftr" idx="11"/>
          </p:nvPr>
        </p:nvSpPr>
        <p:spPr>
          <a:xfrm rot="-5400000">
            <a:off x="9959340" y="4046539"/>
            <a:ext cx="3581400" cy="365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4"/>
          <p:cNvSpPr txBox="1">
            <a:spLocks noGrp="1"/>
          </p:cNvSpPr>
          <p:nvPr>
            <p:ph type="sldNum" idx="12"/>
          </p:nvPr>
        </p:nvSpPr>
        <p:spPr>
          <a:xfrm>
            <a:off x="11292840" y="6172205"/>
            <a:ext cx="914401"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pic>
        <p:nvPicPr>
          <p:cNvPr id="30" name="Google Shape;30;p44"/>
          <p:cNvPicPr preferRelativeResize="0"/>
          <p:nvPr/>
        </p:nvPicPr>
        <p:blipFill rotWithShape="1">
          <a:blip r:embed="rId2">
            <a:alphaModFix/>
          </a:blip>
          <a:srcRect/>
          <a:stretch/>
        </p:blipFill>
        <p:spPr>
          <a:xfrm>
            <a:off x="9857233" y="365761"/>
            <a:ext cx="1325563" cy="132556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5"/>
          <p:cNvSpPr txBox="1">
            <a:spLocks noGrp="1"/>
          </p:cNvSpPr>
          <p:nvPr>
            <p:ph type="title"/>
          </p:nvPr>
        </p:nvSpPr>
        <p:spPr>
          <a:xfrm>
            <a:off x="1261875"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7200"/>
              <a:buFont typeface="Century Schoolbook"/>
              <a:buNone/>
              <a:defRPr sz="7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5"/>
          <p:cNvSpPr txBox="1">
            <a:spLocks noGrp="1"/>
          </p:cNvSpPr>
          <p:nvPr>
            <p:ph type="body" idx="1"/>
          </p:nvPr>
        </p:nvSpPr>
        <p:spPr>
          <a:xfrm>
            <a:off x="1261875" y="4800600"/>
            <a:ext cx="9418320" cy="1691640"/>
          </a:xfrm>
          <a:prstGeom prst="rect">
            <a:avLst/>
          </a:prstGeom>
          <a:noFill/>
          <a:ln>
            <a:noFill/>
          </a:ln>
        </p:spPr>
        <p:txBody>
          <a:bodyPr spcFirstLastPara="1" wrap="square" lIns="91425" tIns="45700" rIns="91425" bIns="45700" anchor="t" anchorCtr="0">
            <a:normAutofit/>
          </a:bodyPr>
          <a:lstStyle>
            <a:lvl1pPr marL="457200" lvl="0" indent="-228600" algn="l">
              <a:lnSpc>
                <a:spcPct val="95000"/>
              </a:lnSpc>
              <a:spcBef>
                <a:spcPts val="1401"/>
              </a:spcBef>
              <a:spcAft>
                <a:spcPts val="0"/>
              </a:spcAft>
              <a:buSzPts val="1761"/>
              <a:buNone/>
              <a:defRPr sz="2201">
                <a:solidFill>
                  <a:srgbClr val="595959"/>
                </a:solidFill>
              </a:defRPr>
            </a:lvl1pPr>
            <a:lvl2pPr marL="914400" lvl="1" indent="-228600" algn="l">
              <a:lnSpc>
                <a:spcPct val="90000"/>
              </a:lnSpc>
              <a:spcBef>
                <a:spcPts val="300"/>
              </a:spcBef>
              <a:spcAft>
                <a:spcPts val="0"/>
              </a:spcAft>
              <a:buSzPts val="1801"/>
              <a:buNone/>
              <a:defRPr sz="1801">
                <a:solidFill>
                  <a:srgbClr val="888888"/>
                </a:solidFill>
              </a:defRPr>
            </a:lvl2pPr>
            <a:lvl3pPr marL="1371600" lvl="2" indent="-228600" algn="l">
              <a:lnSpc>
                <a:spcPct val="90000"/>
              </a:lnSpc>
              <a:spcBef>
                <a:spcPts val="300"/>
              </a:spcBef>
              <a:spcAft>
                <a:spcPts val="0"/>
              </a:spcAft>
              <a:buSzPts val="1600"/>
              <a:buNone/>
              <a:defRPr sz="1600">
                <a:solidFill>
                  <a:srgbClr val="888888"/>
                </a:solidFill>
              </a:defRPr>
            </a:lvl3pPr>
            <a:lvl4pPr marL="1828800" lvl="3" indent="-228600" algn="l">
              <a:lnSpc>
                <a:spcPct val="90000"/>
              </a:lnSpc>
              <a:spcBef>
                <a:spcPts val="300"/>
              </a:spcBef>
              <a:spcAft>
                <a:spcPts val="0"/>
              </a:spcAft>
              <a:buSzPts val="1401"/>
              <a:buNone/>
              <a:defRPr sz="1401">
                <a:solidFill>
                  <a:srgbClr val="888888"/>
                </a:solidFill>
              </a:defRPr>
            </a:lvl4pPr>
            <a:lvl5pPr marL="2286000" lvl="4" indent="-228600" algn="l">
              <a:lnSpc>
                <a:spcPct val="90000"/>
              </a:lnSpc>
              <a:spcBef>
                <a:spcPts val="300"/>
              </a:spcBef>
              <a:spcAft>
                <a:spcPts val="0"/>
              </a:spcAft>
              <a:buSzPts val="1401"/>
              <a:buNone/>
              <a:defRPr sz="1401">
                <a:solidFill>
                  <a:srgbClr val="888888"/>
                </a:solidFill>
              </a:defRPr>
            </a:lvl5pPr>
            <a:lvl6pPr marL="2743200" lvl="5" indent="-228600" algn="l">
              <a:lnSpc>
                <a:spcPct val="90000"/>
              </a:lnSpc>
              <a:spcBef>
                <a:spcPts val="300"/>
              </a:spcBef>
              <a:spcAft>
                <a:spcPts val="0"/>
              </a:spcAft>
              <a:buSzPts val="1401"/>
              <a:buNone/>
              <a:defRPr sz="1401">
                <a:solidFill>
                  <a:srgbClr val="888888"/>
                </a:solidFill>
              </a:defRPr>
            </a:lvl6pPr>
            <a:lvl7pPr marL="3200400" lvl="6" indent="-228600" algn="l">
              <a:lnSpc>
                <a:spcPct val="90000"/>
              </a:lnSpc>
              <a:spcBef>
                <a:spcPts val="300"/>
              </a:spcBef>
              <a:spcAft>
                <a:spcPts val="0"/>
              </a:spcAft>
              <a:buSzPts val="1401"/>
              <a:buNone/>
              <a:defRPr sz="1401">
                <a:solidFill>
                  <a:srgbClr val="888888"/>
                </a:solidFill>
              </a:defRPr>
            </a:lvl7pPr>
            <a:lvl8pPr marL="3657600" lvl="7" indent="-228600" algn="l">
              <a:lnSpc>
                <a:spcPct val="90000"/>
              </a:lnSpc>
              <a:spcBef>
                <a:spcPts val="300"/>
              </a:spcBef>
              <a:spcAft>
                <a:spcPts val="0"/>
              </a:spcAft>
              <a:buSzPts val="1401"/>
              <a:buNone/>
              <a:defRPr sz="1401">
                <a:solidFill>
                  <a:srgbClr val="888888"/>
                </a:solidFill>
              </a:defRPr>
            </a:lvl8pPr>
            <a:lvl9pPr marL="4114800" lvl="8" indent="-228600" algn="l">
              <a:lnSpc>
                <a:spcPct val="90000"/>
              </a:lnSpc>
              <a:spcBef>
                <a:spcPts val="300"/>
              </a:spcBef>
              <a:spcAft>
                <a:spcPts val="300"/>
              </a:spcAft>
              <a:buSzPts val="1401"/>
              <a:buNone/>
              <a:defRPr sz="1401">
                <a:solidFill>
                  <a:srgbClr val="888888"/>
                </a:solidFill>
              </a:defRPr>
            </a:lvl9pPr>
          </a:lstStyle>
          <a:p>
            <a:endParaRPr/>
          </a:p>
        </p:txBody>
      </p:sp>
      <p:sp>
        <p:nvSpPr>
          <p:cNvPr id="34" name="Google Shape;34;p45"/>
          <p:cNvSpPr txBox="1">
            <a:spLocks noGrp="1"/>
          </p:cNvSpPr>
          <p:nvPr>
            <p:ph type="dt" idx="10"/>
          </p:nvPr>
        </p:nvSpPr>
        <p:spPr>
          <a:xfrm rot="-5400000">
            <a:off x="10797546" y="998539"/>
            <a:ext cx="1904999" cy="3651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5"/>
          <p:cNvSpPr txBox="1">
            <a:spLocks noGrp="1"/>
          </p:cNvSpPr>
          <p:nvPr>
            <p:ph type="ftr" idx="11"/>
          </p:nvPr>
        </p:nvSpPr>
        <p:spPr>
          <a:xfrm rot="-5400000">
            <a:off x="9959340" y="4046539"/>
            <a:ext cx="3581400" cy="365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5"/>
          <p:cNvSpPr txBox="1">
            <a:spLocks noGrp="1"/>
          </p:cNvSpPr>
          <p:nvPr>
            <p:ph type="sldNum" idx="12"/>
          </p:nvPr>
        </p:nvSpPr>
        <p:spPr>
          <a:xfrm>
            <a:off x="11292840" y="6172205"/>
            <a:ext cx="914401"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
        <p:nvSpPr>
          <p:cNvPr id="37" name="Google Shape;37;p45"/>
          <p:cNvSpPr/>
          <p:nvPr/>
        </p:nvSpPr>
        <p:spPr>
          <a:xfrm>
            <a:off x="2"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46"/>
          <p:cNvSpPr txBox="1">
            <a:spLocks noGrp="1"/>
          </p:cNvSpPr>
          <p:nvPr>
            <p:ph type="title"/>
          </p:nvPr>
        </p:nvSpPr>
        <p:spPr>
          <a:xfrm>
            <a:off x="1261871" y="365760"/>
            <a:ext cx="9692641"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6"/>
          <p:cNvSpPr txBox="1">
            <a:spLocks noGrp="1"/>
          </p:cNvSpPr>
          <p:nvPr>
            <p:ph type="body" idx="1"/>
          </p:nvPr>
        </p:nvSpPr>
        <p:spPr>
          <a:xfrm>
            <a:off x="1261874" y="1828803"/>
            <a:ext cx="4480561" cy="4351337"/>
          </a:xfrm>
          <a:prstGeom prst="rect">
            <a:avLst/>
          </a:prstGeom>
          <a:noFill/>
          <a:ln>
            <a:noFill/>
          </a:ln>
        </p:spPr>
        <p:txBody>
          <a:bodyPr spcFirstLastPara="1" wrap="square" lIns="91425" tIns="45700" rIns="91425" bIns="45700" anchor="t" anchorCtr="0">
            <a:normAutofit/>
          </a:bodyPr>
          <a:lstStyle>
            <a:lvl1pPr marL="457200" lvl="0" indent="-320090" algn="l">
              <a:lnSpc>
                <a:spcPct val="95000"/>
              </a:lnSpc>
              <a:spcBef>
                <a:spcPts val="1401"/>
              </a:spcBef>
              <a:spcAft>
                <a:spcPts val="0"/>
              </a:spcAft>
              <a:buSzPts val="1441"/>
              <a:buChar char="•"/>
              <a:defRPr sz="1801"/>
            </a:lvl1pPr>
            <a:lvl2pPr marL="914400" lvl="1" indent="-330200" algn="l">
              <a:lnSpc>
                <a:spcPct val="90000"/>
              </a:lnSpc>
              <a:spcBef>
                <a:spcPts val="300"/>
              </a:spcBef>
              <a:spcAft>
                <a:spcPts val="0"/>
              </a:spcAft>
              <a:buSzPts val="1600"/>
              <a:buChar char="●"/>
              <a:defRPr sz="1600"/>
            </a:lvl2pPr>
            <a:lvl3pPr marL="1371600" lvl="2" indent="-317563" algn="l">
              <a:lnSpc>
                <a:spcPct val="90000"/>
              </a:lnSpc>
              <a:spcBef>
                <a:spcPts val="300"/>
              </a:spcBef>
              <a:spcAft>
                <a:spcPts val="0"/>
              </a:spcAft>
              <a:buSzPts val="1401"/>
              <a:buChar char="●"/>
              <a:defRPr sz="1401"/>
            </a:lvl3pPr>
            <a:lvl4pPr marL="1828800" lvl="3" indent="-317563" algn="l">
              <a:lnSpc>
                <a:spcPct val="90000"/>
              </a:lnSpc>
              <a:spcBef>
                <a:spcPts val="300"/>
              </a:spcBef>
              <a:spcAft>
                <a:spcPts val="0"/>
              </a:spcAft>
              <a:buSzPts val="1401"/>
              <a:buChar char="●"/>
              <a:defRPr sz="1401"/>
            </a:lvl4pPr>
            <a:lvl5pPr marL="2286000" lvl="4" indent="-317563" algn="l">
              <a:lnSpc>
                <a:spcPct val="90000"/>
              </a:lnSpc>
              <a:spcBef>
                <a:spcPts val="300"/>
              </a:spcBef>
              <a:spcAft>
                <a:spcPts val="0"/>
              </a:spcAft>
              <a:buSzPts val="1401"/>
              <a:buChar char="●"/>
              <a:defRPr sz="1401"/>
            </a:lvl5pPr>
            <a:lvl6pPr marL="2743200" lvl="5" indent="-317563" algn="l">
              <a:lnSpc>
                <a:spcPct val="90000"/>
              </a:lnSpc>
              <a:spcBef>
                <a:spcPts val="300"/>
              </a:spcBef>
              <a:spcAft>
                <a:spcPts val="0"/>
              </a:spcAft>
              <a:buSzPts val="1401"/>
              <a:buChar char="●"/>
              <a:defRPr sz="1401"/>
            </a:lvl6pPr>
            <a:lvl7pPr marL="3200400" lvl="6" indent="-317563" algn="l">
              <a:lnSpc>
                <a:spcPct val="90000"/>
              </a:lnSpc>
              <a:spcBef>
                <a:spcPts val="300"/>
              </a:spcBef>
              <a:spcAft>
                <a:spcPts val="0"/>
              </a:spcAft>
              <a:buSzPts val="1401"/>
              <a:buChar char="●"/>
              <a:defRPr sz="1401"/>
            </a:lvl7pPr>
            <a:lvl8pPr marL="3657600" lvl="7" indent="-317563" algn="l">
              <a:lnSpc>
                <a:spcPct val="90000"/>
              </a:lnSpc>
              <a:spcBef>
                <a:spcPts val="300"/>
              </a:spcBef>
              <a:spcAft>
                <a:spcPts val="0"/>
              </a:spcAft>
              <a:buSzPts val="1401"/>
              <a:buChar char="●"/>
              <a:defRPr sz="1401"/>
            </a:lvl8pPr>
            <a:lvl9pPr marL="4114800" lvl="8" indent="-317563" algn="l">
              <a:lnSpc>
                <a:spcPct val="90000"/>
              </a:lnSpc>
              <a:spcBef>
                <a:spcPts val="300"/>
              </a:spcBef>
              <a:spcAft>
                <a:spcPts val="300"/>
              </a:spcAft>
              <a:buSzPts val="1401"/>
              <a:buChar char="●"/>
              <a:defRPr sz="1401"/>
            </a:lvl9pPr>
          </a:lstStyle>
          <a:p>
            <a:endParaRPr/>
          </a:p>
        </p:txBody>
      </p:sp>
      <p:sp>
        <p:nvSpPr>
          <p:cNvPr id="41" name="Google Shape;41;p46"/>
          <p:cNvSpPr txBox="1">
            <a:spLocks noGrp="1"/>
          </p:cNvSpPr>
          <p:nvPr>
            <p:ph type="body" idx="2"/>
          </p:nvPr>
        </p:nvSpPr>
        <p:spPr>
          <a:xfrm>
            <a:off x="6126483" y="1828803"/>
            <a:ext cx="4480561" cy="4351337"/>
          </a:xfrm>
          <a:prstGeom prst="rect">
            <a:avLst/>
          </a:prstGeom>
          <a:noFill/>
          <a:ln>
            <a:noFill/>
          </a:ln>
        </p:spPr>
        <p:txBody>
          <a:bodyPr spcFirstLastPara="1" wrap="square" lIns="91425" tIns="45700" rIns="91425" bIns="45700" anchor="t" anchorCtr="0">
            <a:normAutofit/>
          </a:bodyPr>
          <a:lstStyle>
            <a:lvl1pPr marL="457200" lvl="0" indent="-320090" algn="l">
              <a:lnSpc>
                <a:spcPct val="95000"/>
              </a:lnSpc>
              <a:spcBef>
                <a:spcPts val="1401"/>
              </a:spcBef>
              <a:spcAft>
                <a:spcPts val="0"/>
              </a:spcAft>
              <a:buSzPts val="1441"/>
              <a:buChar char="•"/>
              <a:defRPr sz="1801"/>
            </a:lvl1pPr>
            <a:lvl2pPr marL="914400" lvl="1" indent="-330200" algn="l">
              <a:lnSpc>
                <a:spcPct val="90000"/>
              </a:lnSpc>
              <a:spcBef>
                <a:spcPts val="300"/>
              </a:spcBef>
              <a:spcAft>
                <a:spcPts val="0"/>
              </a:spcAft>
              <a:buSzPts val="1600"/>
              <a:buChar char="●"/>
              <a:defRPr sz="1600"/>
            </a:lvl2pPr>
            <a:lvl3pPr marL="1371600" lvl="2" indent="-317563" algn="l">
              <a:lnSpc>
                <a:spcPct val="90000"/>
              </a:lnSpc>
              <a:spcBef>
                <a:spcPts val="300"/>
              </a:spcBef>
              <a:spcAft>
                <a:spcPts val="0"/>
              </a:spcAft>
              <a:buSzPts val="1401"/>
              <a:buChar char="●"/>
              <a:defRPr sz="1401"/>
            </a:lvl3pPr>
            <a:lvl4pPr marL="1828800" lvl="3" indent="-317563" algn="l">
              <a:lnSpc>
                <a:spcPct val="90000"/>
              </a:lnSpc>
              <a:spcBef>
                <a:spcPts val="300"/>
              </a:spcBef>
              <a:spcAft>
                <a:spcPts val="0"/>
              </a:spcAft>
              <a:buSzPts val="1401"/>
              <a:buChar char="●"/>
              <a:defRPr sz="1401"/>
            </a:lvl4pPr>
            <a:lvl5pPr marL="2286000" lvl="4" indent="-317563" algn="l">
              <a:lnSpc>
                <a:spcPct val="90000"/>
              </a:lnSpc>
              <a:spcBef>
                <a:spcPts val="300"/>
              </a:spcBef>
              <a:spcAft>
                <a:spcPts val="0"/>
              </a:spcAft>
              <a:buSzPts val="1401"/>
              <a:buChar char="●"/>
              <a:defRPr sz="1401"/>
            </a:lvl5pPr>
            <a:lvl6pPr marL="2743200" lvl="5" indent="-317563" algn="l">
              <a:lnSpc>
                <a:spcPct val="90000"/>
              </a:lnSpc>
              <a:spcBef>
                <a:spcPts val="300"/>
              </a:spcBef>
              <a:spcAft>
                <a:spcPts val="0"/>
              </a:spcAft>
              <a:buSzPts val="1401"/>
              <a:buChar char="●"/>
              <a:defRPr sz="1401"/>
            </a:lvl6pPr>
            <a:lvl7pPr marL="3200400" lvl="6" indent="-317563" algn="l">
              <a:lnSpc>
                <a:spcPct val="90000"/>
              </a:lnSpc>
              <a:spcBef>
                <a:spcPts val="300"/>
              </a:spcBef>
              <a:spcAft>
                <a:spcPts val="0"/>
              </a:spcAft>
              <a:buSzPts val="1401"/>
              <a:buChar char="●"/>
              <a:defRPr sz="1401"/>
            </a:lvl7pPr>
            <a:lvl8pPr marL="3657600" lvl="7" indent="-317563" algn="l">
              <a:lnSpc>
                <a:spcPct val="90000"/>
              </a:lnSpc>
              <a:spcBef>
                <a:spcPts val="300"/>
              </a:spcBef>
              <a:spcAft>
                <a:spcPts val="0"/>
              </a:spcAft>
              <a:buSzPts val="1401"/>
              <a:buChar char="●"/>
              <a:defRPr sz="1401"/>
            </a:lvl8pPr>
            <a:lvl9pPr marL="4114800" lvl="8" indent="-317563" algn="l">
              <a:lnSpc>
                <a:spcPct val="90000"/>
              </a:lnSpc>
              <a:spcBef>
                <a:spcPts val="300"/>
              </a:spcBef>
              <a:spcAft>
                <a:spcPts val="300"/>
              </a:spcAft>
              <a:buSzPts val="1401"/>
              <a:buChar char="●"/>
              <a:defRPr sz="1401"/>
            </a:lvl9pPr>
          </a:lstStyle>
          <a:p>
            <a:endParaRPr/>
          </a:p>
        </p:txBody>
      </p:sp>
      <p:sp>
        <p:nvSpPr>
          <p:cNvPr id="42" name="Google Shape;42;p46"/>
          <p:cNvSpPr txBox="1">
            <a:spLocks noGrp="1"/>
          </p:cNvSpPr>
          <p:nvPr>
            <p:ph type="dt" idx="10"/>
          </p:nvPr>
        </p:nvSpPr>
        <p:spPr>
          <a:xfrm rot="-5400000">
            <a:off x="10797546" y="998539"/>
            <a:ext cx="1904999" cy="3651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6"/>
          <p:cNvSpPr txBox="1">
            <a:spLocks noGrp="1"/>
          </p:cNvSpPr>
          <p:nvPr>
            <p:ph type="ftr" idx="11"/>
          </p:nvPr>
        </p:nvSpPr>
        <p:spPr>
          <a:xfrm rot="-5400000">
            <a:off x="9959340" y="4046539"/>
            <a:ext cx="3581400" cy="365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6"/>
          <p:cNvSpPr txBox="1">
            <a:spLocks noGrp="1"/>
          </p:cNvSpPr>
          <p:nvPr>
            <p:ph type="sldNum" idx="12"/>
          </p:nvPr>
        </p:nvSpPr>
        <p:spPr>
          <a:xfrm>
            <a:off x="11292840" y="6172205"/>
            <a:ext cx="914401"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47"/>
          <p:cNvSpPr txBox="1">
            <a:spLocks noGrp="1"/>
          </p:cNvSpPr>
          <p:nvPr>
            <p:ph type="title"/>
          </p:nvPr>
        </p:nvSpPr>
        <p:spPr>
          <a:xfrm>
            <a:off x="1261871" y="365760"/>
            <a:ext cx="9692641"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7"/>
          <p:cNvSpPr txBox="1">
            <a:spLocks noGrp="1"/>
          </p:cNvSpPr>
          <p:nvPr>
            <p:ph type="body" idx="1"/>
          </p:nvPr>
        </p:nvSpPr>
        <p:spPr>
          <a:xfrm>
            <a:off x="1261874" y="1713655"/>
            <a:ext cx="4480561" cy="731520"/>
          </a:xfrm>
          <a:prstGeom prst="rect">
            <a:avLst/>
          </a:prstGeom>
          <a:noFill/>
          <a:ln>
            <a:noFill/>
          </a:ln>
        </p:spPr>
        <p:txBody>
          <a:bodyPr spcFirstLastPara="1" wrap="square" lIns="91425" tIns="45700" rIns="91425" bIns="45700" anchor="b" anchorCtr="0">
            <a:normAutofit/>
          </a:bodyPr>
          <a:lstStyle>
            <a:lvl1pPr marL="457200" lvl="0" indent="-228600" algn="l">
              <a:lnSpc>
                <a:spcPct val="95000"/>
              </a:lnSpc>
              <a:spcBef>
                <a:spcPts val="0"/>
              </a:spcBef>
              <a:spcAft>
                <a:spcPts val="0"/>
              </a:spcAft>
              <a:buSzPts val="1600"/>
              <a:buNone/>
              <a:defRPr sz="2000" b="0">
                <a:solidFill>
                  <a:schemeClr val="dk2"/>
                </a:solidFill>
              </a:defRPr>
            </a:lvl1pPr>
            <a:lvl2pPr marL="914400" lvl="1" indent="-228600" algn="l">
              <a:lnSpc>
                <a:spcPct val="90000"/>
              </a:lnSpc>
              <a:spcBef>
                <a:spcPts val="300"/>
              </a:spcBef>
              <a:spcAft>
                <a:spcPts val="0"/>
              </a:spcAft>
              <a:buSzPts val="2000"/>
              <a:buNone/>
              <a:defRPr sz="2000" b="1"/>
            </a:lvl2pPr>
            <a:lvl3pPr marL="1371600" lvl="2" indent="-228600" algn="l">
              <a:lnSpc>
                <a:spcPct val="90000"/>
              </a:lnSpc>
              <a:spcBef>
                <a:spcPts val="300"/>
              </a:spcBef>
              <a:spcAft>
                <a:spcPts val="0"/>
              </a:spcAft>
              <a:buSzPts val="1801"/>
              <a:buNone/>
              <a:defRPr sz="1801"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48" name="Google Shape;48;p47"/>
          <p:cNvSpPr txBox="1">
            <a:spLocks noGrp="1"/>
          </p:cNvSpPr>
          <p:nvPr>
            <p:ph type="body" idx="2"/>
          </p:nvPr>
        </p:nvSpPr>
        <p:spPr>
          <a:xfrm>
            <a:off x="1261874" y="2507550"/>
            <a:ext cx="4480561" cy="3664650"/>
          </a:xfrm>
          <a:prstGeom prst="rect">
            <a:avLst/>
          </a:prstGeom>
          <a:noFill/>
          <a:ln>
            <a:noFill/>
          </a:ln>
        </p:spPr>
        <p:txBody>
          <a:bodyPr spcFirstLastPara="1" wrap="square" lIns="91425" tIns="45700" rIns="91425" bIns="45700" anchor="t" anchorCtr="0">
            <a:normAutofit/>
          </a:bodyPr>
          <a:lstStyle>
            <a:lvl1pPr marL="457200" lvl="0" indent="-320090" algn="l">
              <a:lnSpc>
                <a:spcPct val="95000"/>
              </a:lnSpc>
              <a:spcBef>
                <a:spcPts val="1401"/>
              </a:spcBef>
              <a:spcAft>
                <a:spcPts val="0"/>
              </a:spcAft>
              <a:buSzPts val="1441"/>
              <a:buChar char="•"/>
              <a:defRPr sz="1801"/>
            </a:lvl1pPr>
            <a:lvl2pPr marL="914400" lvl="1" indent="-330200" algn="l">
              <a:lnSpc>
                <a:spcPct val="90000"/>
              </a:lnSpc>
              <a:spcBef>
                <a:spcPts val="300"/>
              </a:spcBef>
              <a:spcAft>
                <a:spcPts val="0"/>
              </a:spcAft>
              <a:buSzPts val="1600"/>
              <a:buChar char="●"/>
              <a:defRPr sz="1600"/>
            </a:lvl2pPr>
            <a:lvl3pPr marL="1371600" lvl="2" indent="-317563" algn="l">
              <a:lnSpc>
                <a:spcPct val="90000"/>
              </a:lnSpc>
              <a:spcBef>
                <a:spcPts val="300"/>
              </a:spcBef>
              <a:spcAft>
                <a:spcPts val="0"/>
              </a:spcAft>
              <a:buSzPts val="1401"/>
              <a:buChar char="●"/>
              <a:defRPr sz="1401"/>
            </a:lvl3pPr>
            <a:lvl4pPr marL="1828800" lvl="3" indent="-317563" algn="l">
              <a:lnSpc>
                <a:spcPct val="90000"/>
              </a:lnSpc>
              <a:spcBef>
                <a:spcPts val="300"/>
              </a:spcBef>
              <a:spcAft>
                <a:spcPts val="0"/>
              </a:spcAft>
              <a:buSzPts val="1401"/>
              <a:buChar char="●"/>
              <a:defRPr sz="1401"/>
            </a:lvl4pPr>
            <a:lvl5pPr marL="2286000" lvl="4" indent="-317563" algn="l">
              <a:lnSpc>
                <a:spcPct val="90000"/>
              </a:lnSpc>
              <a:spcBef>
                <a:spcPts val="300"/>
              </a:spcBef>
              <a:spcAft>
                <a:spcPts val="0"/>
              </a:spcAft>
              <a:buSzPts val="1401"/>
              <a:buChar char="●"/>
              <a:defRPr sz="1401"/>
            </a:lvl5pPr>
            <a:lvl6pPr marL="2743200" lvl="5" indent="-317563" algn="l">
              <a:lnSpc>
                <a:spcPct val="90000"/>
              </a:lnSpc>
              <a:spcBef>
                <a:spcPts val="300"/>
              </a:spcBef>
              <a:spcAft>
                <a:spcPts val="0"/>
              </a:spcAft>
              <a:buSzPts val="1401"/>
              <a:buChar char="●"/>
              <a:defRPr sz="1401"/>
            </a:lvl6pPr>
            <a:lvl7pPr marL="3200400" lvl="6" indent="-317563" algn="l">
              <a:lnSpc>
                <a:spcPct val="90000"/>
              </a:lnSpc>
              <a:spcBef>
                <a:spcPts val="300"/>
              </a:spcBef>
              <a:spcAft>
                <a:spcPts val="0"/>
              </a:spcAft>
              <a:buSzPts val="1401"/>
              <a:buChar char="●"/>
              <a:defRPr sz="1401"/>
            </a:lvl7pPr>
            <a:lvl8pPr marL="3657600" lvl="7" indent="-317563" algn="l">
              <a:lnSpc>
                <a:spcPct val="90000"/>
              </a:lnSpc>
              <a:spcBef>
                <a:spcPts val="300"/>
              </a:spcBef>
              <a:spcAft>
                <a:spcPts val="0"/>
              </a:spcAft>
              <a:buSzPts val="1401"/>
              <a:buChar char="●"/>
              <a:defRPr sz="1401"/>
            </a:lvl8pPr>
            <a:lvl9pPr marL="4114800" lvl="8" indent="-317563" algn="l">
              <a:lnSpc>
                <a:spcPct val="90000"/>
              </a:lnSpc>
              <a:spcBef>
                <a:spcPts val="300"/>
              </a:spcBef>
              <a:spcAft>
                <a:spcPts val="300"/>
              </a:spcAft>
              <a:buSzPts val="1401"/>
              <a:buChar char="●"/>
              <a:defRPr sz="1401"/>
            </a:lvl9pPr>
          </a:lstStyle>
          <a:p>
            <a:endParaRPr/>
          </a:p>
        </p:txBody>
      </p:sp>
      <p:sp>
        <p:nvSpPr>
          <p:cNvPr id="49" name="Google Shape;49;p47"/>
          <p:cNvSpPr txBox="1">
            <a:spLocks noGrp="1"/>
          </p:cNvSpPr>
          <p:nvPr>
            <p:ph type="body" idx="3"/>
          </p:nvPr>
        </p:nvSpPr>
        <p:spPr>
          <a:xfrm>
            <a:off x="6126483" y="1713655"/>
            <a:ext cx="4480561" cy="731520"/>
          </a:xfrm>
          <a:prstGeom prst="rect">
            <a:avLst/>
          </a:prstGeom>
          <a:noFill/>
          <a:ln>
            <a:noFill/>
          </a:ln>
        </p:spPr>
        <p:txBody>
          <a:bodyPr spcFirstLastPara="1" wrap="square" lIns="91425" tIns="45700" rIns="91425" bIns="45700" anchor="b" anchorCtr="0">
            <a:normAutofit/>
          </a:bodyPr>
          <a:lstStyle>
            <a:lvl1pPr marL="457200" lvl="0" indent="-228600" algn="l">
              <a:lnSpc>
                <a:spcPct val="95000"/>
              </a:lnSpc>
              <a:spcBef>
                <a:spcPts val="0"/>
              </a:spcBef>
              <a:spcAft>
                <a:spcPts val="0"/>
              </a:spcAft>
              <a:buSzPts val="1600"/>
              <a:buNone/>
              <a:defRPr sz="2000" b="0">
                <a:solidFill>
                  <a:schemeClr val="dk2"/>
                </a:solidFill>
                <a:latin typeface="Century Schoolbook"/>
                <a:ea typeface="Century Schoolbook"/>
                <a:cs typeface="Century Schoolbook"/>
                <a:sym typeface="Century Schoolbook"/>
              </a:defRPr>
            </a:lvl1pPr>
            <a:lvl2pPr marL="914400" lvl="1" indent="-228600" algn="l">
              <a:lnSpc>
                <a:spcPct val="90000"/>
              </a:lnSpc>
              <a:spcBef>
                <a:spcPts val="300"/>
              </a:spcBef>
              <a:spcAft>
                <a:spcPts val="0"/>
              </a:spcAft>
              <a:buSzPts val="2000"/>
              <a:buNone/>
              <a:defRPr sz="2000" b="1"/>
            </a:lvl2pPr>
            <a:lvl3pPr marL="1371600" lvl="2" indent="-228600" algn="l">
              <a:lnSpc>
                <a:spcPct val="90000"/>
              </a:lnSpc>
              <a:spcBef>
                <a:spcPts val="300"/>
              </a:spcBef>
              <a:spcAft>
                <a:spcPts val="0"/>
              </a:spcAft>
              <a:buSzPts val="1801"/>
              <a:buNone/>
              <a:defRPr sz="1801"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50" name="Google Shape;50;p47"/>
          <p:cNvSpPr txBox="1">
            <a:spLocks noGrp="1"/>
          </p:cNvSpPr>
          <p:nvPr>
            <p:ph type="body" idx="4"/>
          </p:nvPr>
        </p:nvSpPr>
        <p:spPr>
          <a:xfrm>
            <a:off x="6126483" y="2507550"/>
            <a:ext cx="4480561" cy="3664650"/>
          </a:xfrm>
          <a:prstGeom prst="rect">
            <a:avLst/>
          </a:prstGeom>
          <a:noFill/>
          <a:ln>
            <a:noFill/>
          </a:ln>
        </p:spPr>
        <p:txBody>
          <a:bodyPr spcFirstLastPara="1" wrap="square" lIns="91425" tIns="45700" rIns="91425" bIns="45700" anchor="t" anchorCtr="0">
            <a:normAutofit/>
          </a:bodyPr>
          <a:lstStyle>
            <a:lvl1pPr marL="457200" lvl="0" indent="-320090" algn="l">
              <a:lnSpc>
                <a:spcPct val="95000"/>
              </a:lnSpc>
              <a:spcBef>
                <a:spcPts val="1401"/>
              </a:spcBef>
              <a:spcAft>
                <a:spcPts val="0"/>
              </a:spcAft>
              <a:buSzPts val="1441"/>
              <a:buChar char="•"/>
              <a:defRPr sz="1801"/>
            </a:lvl1pPr>
            <a:lvl2pPr marL="914400" lvl="1" indent="-330200" algn="l">
              <a:lnSpc>
                <a:spcPct val="90000"/>
              </a:lnSpc>
              <a:spcBef>
                <a:spcPts val="300"/>
              </a:spcBef>
              <a:spcAft>
                <a:spcPts val="0"/>
              </a:spcAft>
              <a:buSzPts val="1600"/>
              <a:buChar char="●"/>
              <a:defRPr sz="1600"/>
            </a:lvl2pPr>
            <a:lvl3pPr marL="1371600" lvl="2" indent="-317563" algn="l">
              <a:lnSpc>
                <a:spcPct val="90000"/>
              </a:lnSpc>
              <a:spcBef>
                <a:spcPts val="300"/>
              </a:spcBef>
              <a:spcAft>
                <a:spcPts val="0"/>
              </a:spcAft>
              <a:buSzPts val="1401"/>
              <a:buChar char="●"/>
              <a:defRPr sz="1401"/>
            </a:lvl3pPr>
            <a:lvl4pPr marL="1828800" lvl="3" indent="-317563" algn="l">
              <a:lnSpc>
                <a:spcPct val="90000"/>
              </a:lnSpc>
              <a:spcBef>
                <a:spcPts val="300"/>
              </a:spcBef>
              <a:spcAft>
                <a:spcPts val="0"/>
              </a:spcAft>
              <a:buSzPts val="1401"/>
              <a:buChar char="●"/>
              <a:defRPr sz="1401"/>
            </a:lvl4pPr>
            <a:lvl5pPr marL="2286000" lvl="4" indent="-317563" algn="l">
              <a:lnSpc>
                <a:spcPct val="90000"/>
              </a:lnSpc>
              <a:spcBef>
                <a:spcPts val="300"/>
              </a:spcBef>
              <a:spcAft>
                <a:spcPts val="0"/>
              </a:spcAft>
              <a:buSzPts val="1401"/>
              <a:buChar char="●"/>
              <a:defRPr sz="1401"/>
            </a:lvl5pPr>
            <a:lvl6pPr marL="2743200" lvl="5" indent="-317563" algn="l">
              <a:lnSpc>
                <a:spcPct val="90000"/>
              </a:lnSpc>
              <a:spcBef>
                <a:spcPts val="300"/>
              </a:spcBef>
              <a:spcAft>
                <a:spcPts val="0"/>
              </a:spcAft>
              <a:buSzPts val="1401"/>
              <a:buChar char="●"/>
              <a:defRPr sz="1401"/>
            </a:lvl6pPr>
            <a:lvl7pPr marL="3200400" lvl="6" indent="-317563" algn="l">
              <a:lnSpc>
                <a:spcPct val="90000"/>
              </a:lnSpc>
              <a:spcBef>
                <a:spcPts val="300"/>
              </a:spcBef>
              <a:spcAft>
                <a:spcPts val="0"/>
              </a:spcAft>
              <a:buSzPts val="1401"/>
              <a:buChar char="●"/>
              <a:defRPr sz="1401"/>
            </a:lvl7pPr>
            <a:lvl8pPr marL="3657600" lvl="7" indent="-317563" algn="l">
              <a:lnSpc>
                <a:spcPct val="90000"/>
              </a:lnSpc>
              <a:spcBef>
                <a:spcPts val="300"/>
              </a:spcBef>
              <a:spcAft>
                <a:spcPts val="0"/>
              </a:spcAft>
              <a:buSzPts val="1401"/>
              <a:buChar char="●"/>
              <a:defRPr sz="1401"/>
            </a:lvl8pPr>
            <a:lvl9pPr marL="4114800" lvl="8" indent="-317563" algn="l">
              <a:lnSpc>
                <a:spcPct val="90000"/>
              </a:lnSpc>
              <a:spcBef>
                <a:spcPts val="300"/>
              </a:spcBef>
              <a:spcAft>
                <a:spcPts val="300"/>
              </a:spcAft>
              <a:buSzPts val="1401"/>
              <a:buChar char="●"/>
              <a:defRPr sz="1401"/>
            </a:lvl9pPr>
          </a:lstStyle>
          <a:p>
            <a:endParaRPr/>
          </a:p>
        </p:txBody>
      </p:sp>
      <p:sp>
        <p:nvSpPr>
          <p:cNvPr id="51" name="Google Shape;51;p47"/>
          <p:cNvSpPr txBox="1">
            <a:spLocks noGrp="1"/>
          </p:cNvSpPr>
          <p:nvPr>
            <p:ph type="dt" idx="10"/>
          </p:nvPr>
        </p:nvSpPr>
        <p:spPr>
          <a:xfrm rot="-5400000">
            <a:off x="10797546" y="998539"/>
            <a:ext cx="1904999" cy="3651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7"/>
          <p:cNvSpPr txBox="1">
            <a:spLocks noGrp="1"/>
          </p:cNvSpPr>
          <p:nvPr>
            <p:ph type="ftr" idx="11"/>
          </p:nvPr>
        </p:nvSpPr>
        <p:spPr>
          <a:xfrm rot="-5400000">
            <a:off x="9959340" y="4046539"/>
            <a:ext cx="3581400" cy="365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7"/>
          <p:cNvSpPr txBox="1">
            <a:spLocks noGrp="1"/>
          </p:cNvSpPr>
          <p:nvPr>
            <p:ph type="sldNum" idx="12"/>
          </p:nvPr>
        </p:nvSpPr>
        <p:spPr>
          <a:xfrm>
            <a:off x="11292840" y="6172205"/>
            <a:ext cx="914401"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48"/>
          <p:cNvSpPr txBox="1">
            <a:spLocks noGrp="1"/>
          </p:cNvSpPr>
          <p:nvPr>
            <p:ph type="title"/>
          </p:nvPr>
        </p:nvSpPr>
        <p:spPr>
          <a:xfrm>
            <a:off x="1261871" y="365760"/>
            <a:ext cx="9692641"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8"/>
          <p:cNvSpPr txBox="1">
            <a:spLocks noGrp="1"/>
          </p:cNvSpPr>
          <p:nvPr>
            <p:ph type="dt" idx="10"/>
          </p:nvPr>
        </p:nvSpPr>
        <p:spPr>
          <a:xfrm rot="-5400000">
            <a:off x="10797546" y="998539"/>
            <a:ext cx="1904999" cy="3651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8"/>
          <p:cNvSpPr txBox="1">
            <a:spLocks noGrp="1"/>
          </p:cNvSpPr>
          <p:nvPr>
            <p:ph type="ftr" idx="11"/>
          </p:nvPr>
        </p:nvSpPr>
        <p:spPr>
          <a:xfrm rot="-5400000">
            <a:off x="9959340" y="4046539"/>
            <a:ext cx="3581400" cy="365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8"/>
          <p:cNvSpPr txBox="1">
            <a:spLocks noGrp="1"/>
          </p:cNvSpPr>
          <p:nvPr>
            <p:ph type="sldNum" idx="12"/>
          </p:nvPr>
        </p:nvSpPr>
        <p:spPr>
          <a:xfrm>
            <a:off x="11292840" y="6172205"/>
            <a:ext cx="914401"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49"/>
          <p:cNvSpPr txBox="1">
            <a:spLocks noGrp="1"/>
          </p:cNvSpPr>
          <p:nvPr>
            <p:ph type="dt" idx="10"/>
          </p:nvPr>
        </p:nvSpPr>
        <p:spPr>
          <a:xfrm rot="-5400000">
            <a:off x="10797546" y="998539"/>
            <a:ext cx="1904999" cy="3651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9"/>
          <p:cNvSpPr txBox="1">
            <a:spLocks noGrp="1"/>
          </p:cNvSpPr>
          <p:nvPr>
            <p:ph type="ftr" idx="11"/>
          </p:nvPr>
        </p:nvSpPr>
        <p:spPr>
          <a:xfrm rot="-5400000">
            <a:off x="9959340" y="4046539"/>
            <a:ext cx="3581400" cy="365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9"/>
          <p:cNvSpPr txBox="1">
            <a:spLocks noGrp="1"/>
          </p:cNvSpPr>
          <p:nvPr>
            <p:ph type="sldNum" idx="12"/>
          </p:nvPr>
        </p:nvSpPr>
        <p:spPr>
          <a:xfrm>
            <a:off x="11292840" y="6172205"/>
            <a:ext cx="914401"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50"/>
          <p:cNvSpPr txBox="1">
            <a:spLocks noGrp="1"/>
          </p:cNvSpPr>
          <p:nvPr>
            <p:ph type="title"/>
          </p:nvPr>
        </p:nvSpPr>
        <p:spPr>
          <a:xfrm>
            <a:off x="841251" y="457204"/>
            <a:ext cx="3200401" cy="160019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entury Schoolbook"/>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50"/>
          <p:cNvSpPr txBox="1">
            <a:spLocks noGrp="1"/>
          </p:cNvSpPr>
          <p:nvPr>
            <p:ph type="body" idx="1"/>
          </p:nvPr>
        </p:nvSpPr>
        <p:spPr>
          <a:xfrm>
            <a:off x="4504268" y="685800"/>
            <a:ext cx="6079067" cy="5486400"/>
          </a:xfrm>
          <a:prstGeom prst="rect">
            <a:avLst/>
          </a:prstGeom>
          <a:noFill/>
          <a:ln>
            <a:noFill/>
          </a:ln>
        </p:spPr>
        <p:txBody>
          <a:bodyPr spcFirstLastPara="1" wrap="square" lIns="91425" tIns="45700" rIns="91425" bIns="45700" anchor="t" anchorCtr="0">
            <a:normAutofit/>
          </a:bodyPr>
          <a:lstStyle>
            <a:lvl1pPr marL="457200" lvl="0" indent="-330200" algn="l">
              <a:lnSpc>
                <a:spcPct val="95000"/>
              </a:lnSpc>
              <a:spcBef>
                <a:spcPts val="1401"/>
              </a:spcBef>
              <a:spcAft>
                <a:spcPts val="0"/>
              </a:spcAft>
              <a:buSzPts val="1600"/>
              <a:buChar char="•"/>
              <a:defRPr sz="2000"/>
            </a:lvl1pPr>
            <a:lvl2pPr marL="914400" lvl="1" indent="-342963" algn="l">
              <a:lnSpc>
                <a:spcPct val="90000"/>
              </a:lnSpc>
              <a:spcBef>
                <a:spcPts val="300"/>
              </a:spcBef>
              <a:spcAft>
                <a:spcPts val="0"/>
              </a:spcAft>
              <a:buSzPts val="1801"/>
              <a:buChar char="●"/>
              <a:defRPr sz="1801"/>
            </a:lvl2pPr>
            <a:lvl3pPr marL="1371600" lvl="2" indent="-330200" algn="l">
              <a:lnSpc>
                <a:spcPct val="90000"/>
              </a:lnSpc>
              <a:spcBef>
                <a:spcPts val="300"/>
              </a:spcBef>
              <a:spcAft>
                <a:spcPts val="0"/>
              </a:spcAft>
              <a:buSzPts val="1600"/>
              <a:buChar char="●"/>
              <a:defRPr sz="1600"/>
            </a:lvl3pPr>
            <a:lvl4pPr marL="1828800" lvl="3" indent="-317563" algn="l">
              <a:lnSpc>
                <a:spcPct val="90000"/>
              </a:lnSpc>
              <a:spcBef>
                <a:spcPts val="300"/>
              </a:spcBef>
              <a:spcAft>
                <a:spcPts val="0"/>
              </a:spcAft>
              <a:buSzPts val="1401"/>
              <a:buChar char="●"/>
              <a:defRPr sz="1401"/>
            </a:lvl4pPr>
            <a:lvl5pPr marL="2286000" lvl="4" indent="-317563" algn="l">
              <a:lnSpc>
                <a:spcPct val="90000"/>
              </a:lnSpc>
              <a:spcBef>
                <a:spcPts val="300"/>
              </a:spcBef>
              <a:spcAft>
                <a:spcPts val="0"/>
              </a:spcAft>
              <a:buSzPts val="1401"/>
              <a:buChar char="●"/>
              <a:defRPr sz="1401"/>
            </a:lvl5pPr>
            <a:lvl6pPr marL="2743200" lvl="5" indent="-317563" algn="l">
              <a:lnSpc>
                <a:spcPct val="90000"/>
              </a:lnSpc>
              <a:spcBef>
                <a:spcPts val="300"/>
              </a:spcBef>
              <a:spcAft>
                <a:spcPts val="0"/>
              </a:spcAft>
              <a:buSzPts val="1401"/>
              <a:buChar char="●"/>
              <a:defRPr sz="1401"/>
            </a:lvl6pPr>
            <a:lvl7pPr marL="3200400" lvl="6" indent="-317563" algn="l">
              <a:lnSpc>
                <a:spcPct val="90000"/>
              </a:lnSpc>
              <a:spcBef>
                <a:spcPts val="300"/>
              </a:spcBef>
              <a:spcAft>
                <a:spcPts val="0"/>
              </a:spcAft>
              <a:buSzPts val="1401"/>
              <a:buChar char="●"/>
              <a:defRPr sz="1401"/>
            </a:lvl7pPr>
            <a:lvl8pPr marL="3657600" lvl="7" indent="-317563" algn="l">
              <a:lnSpc>
                <a:spcPct val="90000"/>
              </a:lnSpc>
              <a:spcBef>
                <a:spcPts val="300"/>
              </a:spcBef>
              <a:spcAft>
                <a:spcPts val="0"/>
              </a:spcAft>
              <a:buSzPts val="1401"/>
              <a:buChar char="●"/>
              <a:defRPr sz="1401"/>
            </a:lvl8pPr>
            <a:lvl9pPr marL="4114800" lvl="8" indent="-317563" algn="l">
              <a:lnSpc>
                <a:spcPct val="90000"/>
              </a:lnSpc>
              <a:spcBef>
                <a:spcPts val="300"/>
              </a:spcBef>
              <a:spcAft>
                <a:spcPts val="300"/>
              </a:spcAft>
              <a:buSzPts val="1401"/>
              <a:buChar char="●"/>
              <a:defRPr sz="1401"/>
            </a:lvl9pPr>
          </a:lstStyle>
          <a:p>
            <a:endParaRPr/>
          </a:p>
        </p:txBody>
      </p:sp>
      <p:sp>
        <p:nvSpPr>
          <p:cNvPr id="66" name="Google Shape;66;p50"/>
          <p:cNvSpPr txBox="1">
            <a:spLocks noGrp="1"/>
          </p:cNvSpPr>
          <p:nvPr>
            <p:ph type="body" idx="2"/>
          </p:nvPr>
        </p:nvSpPr>
        <p:spPr>
          <a:xfrm>
            <a:off x="841251" y="2099737"/>
            <a:ext cx="3200401" cy="3810001"/>
          </a:xfrm>
          <a:prstGeom prst="rect">
            <a:avLst/>
          </a:prstGeom>
          <a:noFill/>
          <a:ln>
            <a:noFill/>
          </a:ln>
        </p:spPr>
        <p:txBody>
          <a:bodyPr spcFirstLastPara="1" wrap="square" lIns="91425" tIns="45700" rIns="91425" bIns="45700" anchor="t" anchorCtr="0">
            <a:normAutofit/>
          </a:bodyPr>
          <a:lstStyle>
            <a:lvl1pPr marL="457200" lvl="0" indent="-228600" algn="l">
              <a:lnSpc>
                <a:spcPct val="114000"/>
              </a:lnSpc>
              <a:spcBef>
                <a:spcPts val="800"/>
              </a:spcBef>
              <a:spcAft>
                <a:spcPts val="0"/>
              </a:spcAft>
              <a:buSzPts val="1040"/>
              <a:buNone/>
              <a:defRPr sz="1300"/>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1"/>
              <a:buNone/>
              <a:defRPr sz="1001"/>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67" name="Google Shape;67;p50"/>
          <p:cNvSpPr txBox="1">
            <a:spLocks noGrp="1"/>
          </p:cNvSpPr>
          <p:nvPr>
            <p:ph type="dt" idx="10"/>
          </p:nvPr>
        </p:nvSpPr>
        <p:spPr>
          <a:xfrm rot="-5400000">
            <a:off x="10797546" y="998539"/>
            <a:ext cx="1904999" cy="3651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0"/>
          <p:cNvSpPr txBox="1">
            <a:spLocks noGrp="1"/>
          </p:cNvSpPr>
          <p:nvPr>
            <p:ph type="ftr" idx="11"/>
          </p:nvPr>
        </p:nvSpPr>
        <p:spPr>
          <a:xfrm rot="-5400000">
            <a:off x="9959340" y="4046539"/>
            <a:ext cx="3581400" cy="365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0"/>
          <p:cNvSpPr txBox="1">
            <a:spLocks noGrp="1"/>
          </p:cNvSpPr>
          <p:nvPr>
            <p:ph type="sldNum" idx="12"/>
          </p:nvPr>
        </p:nvSpPr>
        <p:spPr>
          <a:xfrm>
            <a:off x="11292840" y="6172205"/>
            <a:ext cx="914401"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51"/>
          <p:cNvSpPr/>
          <p:nvPr/>
        </p:nvSpPr>
        <p:spPr>
          <a:xfrm>
            <a:off x="1" y="5105400"/>
            <a:ext cx="11292842" cy="1752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1"/>
          <p:cNvSpPr txBox="1">
            <a:spLocks noGrp="1"/>
          </p:cNvSpPr>
          <p:nvPr>
            <p:ph type="title"/>
          </p:nvPr>
        </p:nvSpPr>
        <p:spPr>
          <a:xfrm>
            <a:off x="914401" y="5257801"/>
            <a:ext cx="9982202" cy="914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800"/>
              <a:buFont typeface="Century Schoolbook"/>
              <a:buNone/>
              <a:defRPr sz="28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51"/>
          <p:cNvSpPr>
            <a:spLocks noGrp="1"/>
          </p:cNvSpPr>
          <p:nvPr>
            <p:ph type="pic" idx="2"/>
          </p:nvPr>
        </p:nvSpPr>
        <p:spPr>
          <a:xfrm>
            <a:off x="1" y="5"/>
            <a:ext cx="11292842" cy="5128923"/>
          </a:xfrm>
          <a:prstGeom prst="rect">
            <a:avLst/>
          </a:prstGeom>
          <a:solidFill>
            <a:schemeClr val="accent1"/>
          </a:solidFill>
          <a:ln>
            <a:noFill/>
          </a:ln>
        </p:spPr>
        <p:txBody>
          <a:bodyPr spcFirstLastPara="1" wrap="square" lIns="91425" tIns="45700" rIns="91425" bIns="45700" anchor="t" anchorCtr="0">
            <a:normAutofit/>
          </a:bodyPr>
          <a:lstStyle>
            <a:lvl1pPr marR="0" lvl="0" algn="l" rtl="0">
              <a:lnSpc>
                <a:spcPct val="95000"/>
              </a:lnSpc>
              <a:spcBef>
                <a:spcPts val="1401"/>
              </a:spcBef>
              <a:spcAft>
                <a:spcPts val="0"/>
              </a:spcAft>
              <a:buClr>
                <a:schemeClr val="accent1"/>
              </a:buClr>
              <a:buSzPts val="2560"/>
              <a:buFont typeface="Arial"/>
              <a:buNone/>
              <a:defRPr sz="3200" b="0" i="0" u="none" strike="noStrike" cap="none">
                <a:solidFill>
                  <a:schemeClr val="lt1"/>
                </a:solidFill>
                <a:latin typeface="Century Schoolbook"/>
                <a:ea typeface="Century Schoolbook"/>
                <a:cs typeface="Century Schoolbook"/>
                <a:sym typeface="Century Schoolbook"/>
              </a:defRPr>
            </a:lvl1pPr>
            <a:lvl2pPr marR="0" lvl="1" algn="l" rtl="0">
              <a:lnSpc>
                <a:spcPct val="90000"/>
              </a:lnSpc>
              <a:spcBef>
                <a:spcPts val="300"/>
              </a:spcBef>
              <a:spcAft>
                <a:spcPts val="0"/>
              </a:spcAft>
              <a:buClr>
                <a:schemeClr val="accent1"/>
              </a:buClr>
              <a:buSzPts val="2800"/>
              <a:buFont typeface="Noto Sans Symbols"/>
              <a:buNone/>
              <a:defRPr sz="2800" b="0" i="0" u="none" strike="noStrike" cap="none">
                <a:solidFill>
                  <a:srgbClr val="262626"/>
                </a:solidFill>
                <a:latin typeface="Century Schoolbook"/>
                <a:ea typeface="Century Schoolbook"/>
                <a:cs typeface="Century Schoolbook"/>
                <a:sym typeface="Century Schoolbook"/>
              </a:defRPr>
            </a:lvl2pPr>
            <a:lvl3pPr marR="0" lvl="2" algn="l" rtl="0">
              <a:lnSpc>
                <a:spcPct val="90000"/>
              </a:lnSpc>
              <a:spcBef>
                <a:spcPts val="300"/>
              </a:spcBef>
              <a:spcAft>
                <a:spcPts val="0"/>
              </a:spcAft>
              <a:buClr>
                <a:schemeClr val="accent1"/>
              </a:buClr>
              <a:buSzPts val="2400"/>
              <a:buFont typeface="Noto Sans Symbols"/>
              <a:buNone/>
              <a:defRPr sz="2400" b="0" i="0" u="none" strike="noStrike" cap="none">
                <a:solidFill>
                  <a:srgbClr val="262626"/>
                </a:solidFill>
                <a:latin typeface="Century Schoolbook"/>
                <a:ea typeface="Century Schoolbook"/>
                <a:cs typeface="Century Schoolbook"/>
                <a:sym typeface="Century Schoolbook"/>
              </a:defRPr>
            </a:lvl3pPr>
            <a:lvl4pPr marR="0" lvl="3" algn="l" rtl="0">
              <a:lnSpc>
                <a:spcPct val="90000"/>
              </a:lnSpc>
              <a:spcBef>
                <a:spcPts val="300"/>
              </a:spcBef>
              <a:spcAft>
                <a:spcPts val="0"/>
              </a:spcAft>
              <a:buClr>
                <a:schemeClr val="accent1"/>
              </a:buClr>
              <a:buSzPts val="2000"/>
              <a:buFont typeface="Noto Sans Symbols"/>
              <a:buNone/>
              <a:defRPr sz="2000" b="0" i="0" u="none" strike="noStrike" cap="none">
                <a:solidFill>
                  <a:srgbClr val="262626"/>
                </a:solidFill>
                <a:latin typeface="Century Schoolbook"/>
                <a:ea typeface="Century Schoolbook"/>
                <a:cs typeface="Century Schoolbook"/>
                <a:sym typeface="Century Schoolbook"/>
              </a:defRPr>
            </a:lvl4pPr>
            <a:lvl5pPr marR="0" lvl="4" algn="l" rtl="0">
              <a:lnSpc>
                <a:spcPct val="90000"/>
              </a:lnSpc>
              <a:spcBef>
                <a:spcPts val="300"/>
              </a:spcBef>
              <a:spcAft>
                <a:spcPts val="0"/>
              </a:spcAft>
              <a:buClr>
                <a:schemeClr val="accent1"/>
              </a:buClr>
              <a:buSzPts val="2000"/>
              <a:buFont typeface="Noto Sans Symbols"/>
              <a:buNone/>
              <a:defRPr sz="2000" b="0" i="0" u="none" strike="noStrike" cap="none">
                <a:solidFill>
                  <a:srgbClr val="262626"/>
                </a:solidFill>
                <a:latin typeface="Century Schoolbook"/>
                <a:ea typeface="Century Schoolbook"/>
                <a:cs typeface="Century Schoolbook"/>
                <a:sym typeface="Century Schoolbook"/>
              </a:defRPr>
            </a:lvl5pPr>
            <a:lvl6pPr marR="0" lvl="5" algn="l" rtl="0">
              <a:lnSpc>
                <a:spcPct val="90000"/>
              </a:lnSpc>
              <a:spcBef>
                <a:spcPts val="300"/>
              </a:spcBef>
              <a:spcAft>
                <a:spcPts val="0"/>
              </a:spcAft>
              <a:buClr>
                <a:schemeClr val="accent1"/>
              </a:buClr>
              <a:buSzPts val="2000"/>
              <a:buFont typeface="Noto Sans Symbols"/>
              <a:buNone/>
              <a:defRPr sz="2000" b="0" i="0" u="none" strike="noStrike" cap="none">
                <a:solidFill>
                  <a:srgbClr val="262626"/>
                </a:solidFill>
                <a:latin typeface="Century Schoolbook"/>
                <a:ea typeface="Century Schoolbook"/>
                <a:cs typeface="Century Schoolbook"/>
                <a:sym typeface="Century Schoolbook"/>
              </a:defRPr>
            </a:lvl6pPr>
            <a:lvl7pPr marR="0" lvl="6" algn="l" rtl="0">
              <a:lnSpc>
                <a:spcPct val="90000"/>
              </a:lnSpc>
              <a:spcBef>
                <a:spcPts val="300"/>
              </a:spcBef>
              <a:spcAft>
                <a:spcPts val="0"/>
              </a:spcAft>
              <a:buClr>
                <a:schemeClr val="accent1"/>
              </a:buClr>
              <a:buSzPts val="2000"/>
              <a:buFont typeface="Noto Sans Symbols"/>
              <a:buNone/>
              <a:defRPr sz="2000" b="0" i="0" u="none" strike="noStrike" cap="none">
                <a:solidFill>
                  <a:srgbClr val="262626"/>
                </a:solidFill>
                <a:latin typeface="Century Schoolbook"/>
                <a:ea typeface="Century Schoolbook"/>
                <a:cs typeface="Century Schoolbook"/>
                <a:sym typeface="Century Schoolbook"/>
              </a:defRPr>
            </a:lvl7pPr>
            <a:lvl8pPr marR="0" lvl="7" algn="l" rtl="0">
              <a:lnSpc>
                <a:spcPct val="90000"/>
              </a:lnSpc>
              <a:spcBef>
                <a:spcPts val="300"/>
              </a:spcBef>
              <a:spcAft>
                <a:spcPts val="0"/>
              </a:spcAft>
              <a:buClr>
                <a:schemeClr val="accent1"/>
              </a:buClr>
              <a:buSzPts val="2000"/>
              <a:buFont typeface="Noto Sans Symbols"/>
              <a:buNone/>
              <a:defRPr sz="2000" b="0" i="0" u="none" strike="noStrike" cap="none">
                <a:solidFill>
                  <a:srgbClr val="262626"/>
                </a:solidFill>
                <a:latin typeface="Century Schoolbook"/>
                <a:ea typeface="Century Schoolbook"/>
                <a:cs typeface="Century Schoolbook"/>
                <a:sym typeface="Century Schoolbook"/>
              </a:defRPr>
            </a:lvl8pPr>
            <a:lvl9pPr marR="0" lvl="8" algn="l" rtl="0">
              <a:lnSpc>
                <a:spcPct val="90000"/>
              </a:lnSpc>
              <a:spcBef>
                <a:spcPts val="300"/>
              </a:spcBef>
              <a:spcAft>
                <a:spcPts val="300"/>
              </a:spcAft>
              <a:buClr>
                <a:schemeClr val="accent1"/>
              </a:buClr>
              <a:buSzPts val="2000"/>
              <a:buFont typeface="Noto Sans Symbols"/>
              <a:buNone/>
              <a:defRPr sz="20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74" name="Google Shape;74;p51"/>
          <p:cNvSpPr txBox="1">
            <a:spLocks noGrp="1"/>
          </p:cNvSpPr>
          <p:nvPr>
            <p:ph type="body" idx="1"/>
          </p:nvPr>
        </p:nvSpPr>
        <p:spPr>
          <a:xfrm>
            <a:off x="914401" y="6108594"/>
            <a:ext cx="9982202" cy="59701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800"/>
              </a:spcBef>
              <a:spcAft>
                <a:spcPts val="0"/>
              </a:spcAft>
              <a:buSzPts val="1040"/>
              <a:buNone/>
              <a:defRPr sz="1300">
                <a:solidFill>
                  <a:srgbClr val="D8D8D8"/>
                </a:solidFill>
              </a:defRPr>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1"/>
              <a:buNone/>
              <a:defRPr sz="1001"/>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75" name="Google Shape;75;p51"/>
          <p:cNvSpPr txBox="1">
            <a:spLocks noGrp="1"/>
          </p:cNvSpPr>
          <p:nvPr>
            <p:ph type="dt" idx="10"/>
          </p:nvPr>
        </p:nvSpPr>
        <p:spPr>
          <a:xfrm rot="-5400000">
            <a:off x="10797546" y="998539"/>
            <a:ext cx="1904999" cy="3651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1"/>
          <p:cNvSpPr txBox="1">
            <a:spLocks noGrp="1"/>
          </p:cNvSpPr>
          <p:nvPr>
            <p:ph type="ftr" idx="11"/>
          </p:nvPr>
        </p:nvSpPr>
        <p:spPr>
          <a:xfrm rot="-5400000">
            <a:off x="9959340" y="4046539"/>
            <a:ext cx="3581400" cy="365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1"/>
          <p:cNvSpPr txBox="1">
            <a:spLocks noGrp="1"/>
          </p:cNvSpPr>
          <p:nvPr>
            <p:ph type="sldNum" idx="12"/>
          </p:nvPr>
        </p:nvSpPr>
        <p:spPr>
          <a:xfrm>
            <a:off x="11292840" y="6172205"/>
            <a:ext cx="914401"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p:nvPr/>
        </p:nvSpPr>
        <p:spPr>
          <a:xfrm>
            <a:off x="11292840" y="0"/>
            <a:ext cx="914401" cy="6858000"/>
          </a:xfrm>
          <a:prstGeom prst="rect">
            <a:avLst/>
          </a:prstGeom>
          <a:solidFill>
            <a:srgbClr val="34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42"/>
          <p:cNvSpPr txBox="1">
            <a:spLocks noGrp="1"/>
          </p:cNvSpPr>
          <p:nvPr>
            <p:ph type="title"/>
          </p:nvPr>
        </p:nvSpPr>
        <p:spPr>
          <a:xfrm>
            <a:off x="1261871" y="365760"/>
            <a:ext cx="9692641"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400"/>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42"/>
          <p:cNvSpPr txBox="1">
            <a:spLocks noGrp="1"/>
          </p:cNvSpPr>
          <p:nvPr>
            <p:ph type="body" idx="1"/>
          </p:nvPr>
        </p:nvSpPr>
        <p:spPr>
          <a:xfrm>
            <a:off x="1261872" y="1828803"/>
            <a:ext cx="8595360" cy="4351337"/>
          </a:xfrm>
          <a:prstGeom prst="rect">
            <a:avLst/>
          </a:prstGeom>
          <a:noFill/>
          <a:ln>
            <a:noFill/>
          </a:ln>
        </p:spPr>
        <p:txBody>
          <a:bodyPr spcFirstLastPara="1" wrap="square" lIns="91425" tIns="45700" rIns="91425" bIns="45700" anchor="t" anchorCtr="0">
            <a:normAutofit/>
          </a:bodyPr>
          <a:lstStyle>
            <a:lvl1pPr marL="457200" marR="0" lvl="0" indent="-320090" algn="l" rtl="0">
              <a:lnSpc>
                <a:spcPct val="95000"/>
              </a:lnSpc>
              <a:spcBef>
                <a:spcPts val="1401"/>
              </a:spcBef>
              <a:spcAft>
                <a:spcPts val="0"/>
              </a:spcAft>
              <a:buClr>
                <a:schemeClr val="accent1"/>
              </a:buClr>
              <a:buSzPts val="1441"/>
              <a:buFont typeface="Arial"/>
              <a:buChar char="•"/>
              <a:defRPr sz="1801" b="0" i="0" u="none" strike="noStrike" cap="none">
                <a:solidFill>
                  <a:schemeClr val="dk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17563" algn="l" rtl="0">
              <a:lnSpc>
                <a:spcPct val="90000"/>
              </a:lnSpc>
              <a:spcBef>
                <a:spcPts val="300"/>
              </a:spcBef>
              <a:spcAft>
                <a:spcPts val="0"/>
              </a:spcAft>
              <a:buClr>
                <a:schemeClr val="accent1"/>
              </a:buClr>
              <a:buSzPts val="1401"/>
              <a:buFont typeface="Noto Sans Symbols"/>
              <a:buChar char="●"/>
              <a:defRPr sz="1401" b="0" i="0" u="none" strike="noStrike" cap="none">
                <a:solidFill>
                  <a:srgbClr val="262626"/>
                </a:solidFill>
                <a:latin typeface="Century Schoolbook"/>
                <a:ea typeface="Century Schoolbook"/>
                <a:cs typeface="Century Schoolbook"/>
                <a:sym typeface="Century Schoolbook"/>
              </a:defRPr>
            </a:lvl3pPr>
            <a:lvl4pPr marL="1828800" marR="0" lvl="3" indent="-317563" algn="l" rtl="0">
              <a:lnSpc>
                <a:spcPct val="90000"/>
              </a:lnSpc>
              <a:spcBef>
                <a:spcPts val="300"/>
              </a:spcBef>
              <a:spcAft>
                <a:spcPts val="0"/>
              </a:spcAft>
              <a:buClr>
                <a:schemeClr val="accent1"/>
              </a:buClr>
              <a:buSzPts val="1401"/>
              <a:buFont typeface="Noto Sans Symbols"/>
              <a:buChar char="●"/>
              <a:defRPr sz="1401" b="0" i="0" u="none" strike="noStrike" cap="none">
                <a:solidFill>
                  <a:srgbClr val="262626"/>
                </a:solidFill>
                <a:latin typeface="Century Schoolbook"/>
                <a:ea typeface="Century Schoolbook"/>
                <a:cs typeface="Century Schoolbook"/>
                <a:sym typeface="Century Schoolbook"/>
              </a:defRPr>
            </a:lvl4pPr>
            <a:lvl5pPr marL="2286000" marR="0" lvl="4" indent="-317563" algn="l" rtl="0">
              <a:lnSpc>
                <a:spcPct val="90000"/>
              </a:lnSpc>
              <a:spcBef>
                <a:spcPts val="300"/>
              </a:spcBef>
              <a:spcAft>
                <a:spcPts val="0"/>
              </a:spcAft>
              <a:buClr>
                <a:schemeClr val="accent1"/>
              </a:buClr>
              <a:buSzPts val="1401"/>
              <a:buFont typeface="Noto Sans Symbols"/>
              <a:buChar char="●"/>
              <a:defRPr sz="1401" b="0" i="0" u="none" strike="noStrike" cap="none">
                <a:solidFill>
                  <a:srgbClr val="262626"/>
                </a:solidFill>
                <a:latin typeface="Century Schoolbook"/>
                <a:ea typeface="Century Schoolbook"/>
                <a:cs typeface="Century Schoolbook"/>
                <a:sym typeface="Century Schoolbook"/>
              </a:defRPr>
            </a:lvl5pPr>
            <a:lvl6pPr marL="2743200" marR="0" lvl="5" indent="-317563" algn="l" rtl="0">
              <a:lnSpc>
                <a:spcPct val="90000"/>
              </a:lnSpc>
              <a:spcBef>
                <a:spcPts val="300"/>
              </a:spcBef>
              <a:spcAft>
                <a:spcPts val="0"/>
              </a:spcAft>
              <a:buClr>
                <a:schemeClr val="accent1"/>
              </a:buClr>
              <a:buSzPts val="1401"/>
              <a:buFont typeface="Noto Sans Symbols"/>
              <a:buChar char="●"/>
              <a:defRPr sz="1401" b="0" i="0" u="none" strike="noStrike" cap="none">
                <a:solidFill>
                  <a:srgbClr val="262626"/>
                </a:solidFill>
                <a:latin typeface="Century Schoolbook"/>
                <a:ea typeface="Century Schoolbook"/>
                <a:cs typeface="Century Schoolbook"/>
                <a:sym typeface="Century Schoolbook"/>
              </a:defRPr>
            </a:lvl6pPr>
            <a:lvl7pPr marL="3200400" marR="0" lvl="6" indent="-317563" algn="l" rtl="0">
              <a:lnSpc>
                <a:spcPct val="90000"/>
              </a:lnSpc>
              <a:spcBef>
                <a:spcPts val="300"/>
              </a:spcBef>
              <a:spcAft>
                <a:spcPts val="0"/>
              </a:spcAft>
              <a:buClr>
                <a:schemeClr val="accent1"/>
              </a:buClr>
              <a:buSzPts val="1401"/>
              <a:buFont typeface="Noto Sans Symbols"/>
              <a:buChar char="●"/>
              <a:defRPr sz="1401" b="0" i="0" u="none" strike="noStrike" cap="none">
                <a:solidFill>
                  <a:srgbClr val="262626"/>
                </a:solidFill>
                <a:latin typeface="Century Schoolbook"/>
                <a:ea typeface="Century Schoolbook"/>
                <a:cs typeface="Century Schoolbook"/>
                <a:sym typeface="Century Schoolbook"/>
              </a:defRPr>
            </a:lvl7pPr>
            <a:lvl8pPr marL="3657600" marR="0" lvl="7" indent="-317563" algn="l" rtl="0">
              <a:lnSpc>
                <a:spcPct val="90000"/>
              </a:lnSpc>
              <a:spcBef>
                <a:spcPts val="300"/>
              </a:spcBef>
              <a:spcAft>
                <a:spcPts val="0"/>
              </a:spcAft>
              <a:buClr>
                <a:schemeClr val="accent1"/>
              </a:buClr>
              <a:buSzPts val="1401"/>
              <a:buFont typeface="Noto Sans Symbols"/>
              <a:buChar char="●"/>
              <a:defRPr sz="1401" b="0" i="0" u="none" strike="noStrike" cap="none">
                <a:solidFill>
                  <a:srgbClr val="262626"/>
                </a:solidFill>
                <a:latin typeface="Century Schoolbook"/>
                <a:ea typeface="Century Schoolbook"/>
                <a:cs typeface="Century Schoolbook"/>
                <a:sym typeface="Century Schoolbook"/>
              </a:defRPr>
            </a:lvl8pPr>
            <a:lvl9pPr marL="4114800" marR="0" lvl="8" indent="-317563" algn="l" rtl="0">
              <a:lnSpc>
                <a:spcPct val="90000"/>
              </a:lnSpc>
              <a:spcBef>
                <a:spcPts val="300"/>
              </a:spcBef>
              <a:spcAft>
                <a:spcPts val="300"/>
              </a:spcAft>
              <a:buClr>
                <a:schemeClr val="accent1"/>
              </a:buClr>
              <a:buSzPts val="1401"/>
              <a:buFont typeface="Noto Sans Symbols"/>
              <a:buChar char="●"/>
              <a:defRPr sz="1401"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13" name="Google Shape;13;p42"/>
          <p:cNvSpPr txBox="1">
            <a:spLocks noGrp="1"/>
          </p:cNvSpPr>
          <p:nvPr>
            <p:ph type="dt" idx="10"/>
          </p:nvPr>
        </p:nvSpPr>
        <p:spPr>
          <a:xfrm rot="-5400000">
            <a:off x="10797546" y="998539"/>
            <a:ext cx="1904999" cy="36512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4" name="Google Shape;14;p42"/>
          <p:cNvSpPr txBox="1">
            <a:spLocks noGrp="1"/>
          </p:cNvSpPr>
          <p:nvPr>
            <p:ph type="ftr" idx="11"/>
          </p:nvPr>
        </p:nvSpPr>
        <p:spPr>
          <a:xfrm rot="-5400000">
            <a:off x="9959340" y="4046539"/>
            <a:ext cx="3581400" cy="36512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5" name="Google Shape;15;p42"/>
          <p:cNvSpPr txBox="1">
            <a:spLocks noGrp="1"/>
          </p:cNvSpPr>
          <p:nvPr>
            <p:ph type="sldNum" idx="12"/>
          </p:nvPr>
        </p:nvSpPr>
        <p:spPr>
          <a:xfrm>
            <a:off x="11292840" y="6172205"/>
            <a:ext cx="914401" cy="593725"/>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0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02.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7.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s://drive.google.com/file/d/1g2qIENh2JBWmYgmfTJMJUier8w0XAGDt/view" TargetMode="External"/><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5.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p:nvPr/>
        </p:nvSpPr>
        <p:spPr>
          <a:xfrm>
            <a:off x="1204050" y="1754750"/>
            <a:ext cx="9783900" cy="11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4000" dirty="0">
                <a:latin typeface="Century Schoolbook"/>
                <a:ea typeface="Century Schoolbook"/>
                <a:cs typeface="Century Schoolbook"/>
                <a:sym typeface="Century Schoolbook"/>
              </a:rPr>
              <a:t>I’m Jayden Rivers</a:t>
            </a:r>
            <a:endParaRPr sz="4000" dirty="0">
              <a:latin typeface="Century Schoolbook"/>
              <a:ea typeface="Century Schoolbook"/>
              <a:cs typeface="Century Schoolbook"/>
              <a:sym typeface="Century Schoolbook"/>
            </a:endParaRPr>
          </a:p>
        </p:txBody>
      </p:sp>
      <p:sp>
        <p:nvSpPr>
          <p:cNvPr id="95" name="Google Shape;95;p1"/>
          <p:cNvSpPr txBox="1"/>
          <p:nvPr/>
        </p:nvSpPr>
        <p:spPr>
          <a:xfrm>
            <a:off x="1204050" y="2858250"/>
            <a:ext cx="9783900" cy="114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600" dirty="0">
                <a:solidFill>
                  <a:schemeClr val="dk1"/>
                </a:solidFill>
              </a:rPr>
              <a:t>I’m studying computer science while working at </a:t>
            </a:r>
            <a:r>
              <a:rPr lang="en-GB" sz="2600" dirty="0" err="1">
                <a:solidFill>
                  <a:schemeClr val="dk1"/>
                </a:solidFill>
              </a:rPr>
              <a:t>InfoSect</a:t>
            </a:r>
            <a:endParaRPr sz="2600" dirty="0">
              <a:solidFill>
                <a:schemeClr val="dk1"/>
              </a:solidFill>
            </a:endParaRPr>
          </a:p>
          <a:p>
            <a:pPr marL="0" lvl="0" indent="0" algn="l" rtl="0">
              <a:lnSpc>
                <a:spcPct val="115000"/>
              </a:lnSpc>
              <a:spcBef>
                <a:spcPts val="0"/>
              </a:spcBef>
              <a:spcAft>
                <a:spcPts val="0"/>
              </a:spcAft>
              <a:buNone/>
            </a:pPr>
            <a:endParaRPr sz="2600" dirty="0">
              <a:solidFill>
                <a:schemeClr val="dk1"/>
              </a:solidFill>
            </a:endParaRPr>
          </a:p>
          <a:p>
            <a:pPr marL="0" lvl="0" indent="0" algn="l" rtl="0">
              <a:lnSpc>
                <a:spcPct val="115000"/>
              </a:lnSpc>
              <a:spcBef>
                <a:spcPts val="0"/>
              </a:spcBef>
              <a:spcAft>
                <a:spcPts val="0"/>
              </a:spcAft>
              <a:buNone/>
            </a:pPr>
            <a:r>
              <a:rPr lang="en-GB" sz="2600" dirty="0">
                <a:solidFill>
                  <a:schemeClr val="dk1"/>
                </a:solidFill>
              </a:rPr>
              <a:t>I’m interested in binary exploitation and software engineering</a:t>
            </a:r>
            <a:endParaRPr sz="2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2" name="Picture 1">
            <a:extLst>
              <a:ext uri="{FF2B5EF4-FFF2-40B4-BE49-F238E27FC236}">
                <a16:creationId xmlns:a16="http://schemas.microsoft.com/office/drawing/2014/main" id="{516D66F2-6BAC-4D88-BE27-509C7DA37E9C}"/>
              </a:ext>
            </a:extLst>
          </p:cNvPr>
          <p:cNvPicPr>
            <a:picLocks noChangeAspect="1"/>
          </p:cNvPicPr>
          <p:nvPr/>
        </p:nvPicPr>
        <p:blipFill>
          <a:blip r:embed="rId3"/>
          <a:stretch>
            <a:fillRect/>
          </a:stretch>
        </p:blipFill>
        <p:spPr>
          <a:xfrm>
            <a:off x="1132229" y="3702294"/>
            <a:ext cx="9477375" cy="2266950"/>
          </a:xfrm>
          <a:prstGeom prst="rect">
            <a:avLst/>
          </a:prstGeom>
        </p:spPr>
      </p:pic>
      <p:sp>
        <p:nvSpPr>
          <p:cNvPr id="3" name="Rectangle 2">
            <a:extLst>
              <a:ext uri="{FF2B5EF4-FFF2-40B4-BE49-F238E27FC236}">
                <a16:creationId xmlns:a16="http://schemas.microsoft.com/office/drawing/2014/main" id="{B7995C90-4293-47CD-B167-6BD5A35F04BF}"/>
              </a:ext>
            </a:extLst>
          </p:cNvPr>
          <p:cNvSpPr/>
          <p:nvPr/>
        </p:nvSpPr>
        <p:spPr>
          <a:xfrm>
            <a:off x="1132229" y="1524490"/>
            <a:ext cx="7449063" cy="1631216"/>
          </a:xfrm>
          <a:prstGeom prst="rect">
            <a:avLst/>
          </a:prstGeom>
        </p:spPr>
        <p:txBody>
          <a:bodyPr wrap="square">
            <a:spAutoFit/>
          </a:bodyPr>
          <a:lstStyle/>
          <a:p>
            <a:pPr lvl="0"/>
            <a:r>
              <a:rPr lang="en-GB" sz="2000" dirty="0">
                <a:solidFill>
                  <a:schemeClr val="dk1"/>
                </a:solidFill>
              </a:rPr>
              <a:t>A heap-style memory allocator has a range of possible sizes of memory which the user can request from Malloc.</a:t>
            </a:r>
          </a:p>
          <a:p>
            <a:pPr lvl="0"/>
            <a:endParaRPr lang="en-GB" sz="2000" dirty="0"/>
          </a:p>
          <a:p>
            <a:pPr lvl="0"/>
            <a:r>
              <a:rPr lang="en-GB" sz="2000" dirty="0"/>
              <a:t>These regions are all stored together in a larger region of memory called the Heap.</a:t>
            </a:r>
          </a:p>
        </p:txBody>
      </p:sp>
    </p:spTree>
    <p:extLst>
      <p:ext uri="{BB962C8B-B14F-4D97-AF65-F5344CB8AC3E}">
        <p14:creationId xmlns:p14="http://schemas.microsoft.com/office/powerpoint/2010/main" val="190760403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6" name="Google Shape;506;ga18e876340_0_122"/>
          <p:cNvSpPr txBox="1"/>
          <p:nvPr/>
        </p:nvSpPr>
        <p:spPr>
          <a:xfrm>
            <a:off x="1235250" y="1929000"/>
            <a:ext cx="7357534"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rPr>
              <a:t>With our view into memory we can confirm that the write was successful. </a:t>
            </a:r>
            <a:endParaRPr sz="2000" dirty="0"/>
          </a:p>
        </p:txBody>
      </p:sp>
      <p:pic>
        <p:nvPicPr>
          <p:cNvPr id="3" name="Picture 2">
            <a:extLst>
              <a:ext uri="{FF2B5EF4-FFF2-40B4-BE49-F238E27FC236}">
                <a16:creationId xmlns:a16="http://schemas.microsoft.com/office/drawing/2014/main" id="{D0EA1FC1-1B64-4A5E-8863-7EB7DF5D379A}"/>
              </a:ext>
            </a:extLst>
          </p:cNvPr>
          <p:cNvPicPr>
            <a:picLocks noChangeAspect="1"/>
          </p:cNvPicPr>
          <p:nvPr/>
        </p:nvPicPr>
        <p:blipFill>
          <a:blip r:embed="rId3"/>
          <a:stretch>
            <a:fillRect/>
          </a:stretch>
        </p:blipFill>
        <p:spPr>
          <a:xfrm>
            <a:off x="1235250" y="3239731"/>
            <a:ext cx="7357535" cy="1402607"/>
          </a:xfrm>
          <a:prstGeom prst="rect">
            <a:avLst/>
          </a:prstGeom>
        </p:spPr>
      </p:pic>
      <p:pic>
        <p:nvPicPr>
          <p:cNvPr id="4" name="Picture 3">
            <a:extLst>
              <a:ext uri="{FF2B5EF4-FFF2-40B4-BE49-F238E27FC236}">
                <a16:creationId xmlns:a16="http://schemas.microsoft.com/office/drawing/2014/main" id="{5F634B06-BDC6-4DE6-8AA5-49A6852A1E73}"/>
              </a:ext>
            </a:extLst>
          </p:cNvPr>
          <p:cNvPicPr>
            <a:picLocks noChangeAspect="1"/>
          </p:cNvPicPr>
          <p:nvPr/>
        </p:nvPicPr>
        <p:blipFill>
          <a:blip r:embed="rId4"/>
          <a:stretch>
            <a:fillRect/>
          </a:stretch>
        </p:blipFill>
        <p:spPr>
          <a:xfrm>
            <a:off x="1235249" y="4630103"/>
            <a:ext cx="7357535" cy="944283"/>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4" name="Rectangle 3">
            <a:extLst>
              <a:ext uri="{FF2B5EF4-FFF2-40B4-BE49-F238E27FC236}">
                <a16:creationId xmlns:a16="http://schemas.microsoft.com/office/drawing/2014/main" id="{E7E049BC-FF70-4427-8581-F11911B5F591}"/>
              </a:ext>
            </a:extLst>
          </p:cNvPr>
          <p:cNvSpPr/>
          <p:nvPr/>
        </p:nvSpPr>
        <p:spPr>
          <a:xfrm>
            <a:off x="7296443" y="3640718"/>
            <a:ext cx="3958371" cy="2539862"/>
          </a:xfrm>
          <a:prstGeom prst="rect">
            <a:avLst/>
          </a:prstGeom>
        </p:spPr>
        <p:txBody>
          <a:bodyPr wrap="square">
            <a:spAutoFit/>
          </a:bodyPr>
          <a:lstStyle/>
          <a:p>
            <a:pPr lvl="0">
              <a:lnSpc>
                <a:spcPct val="115000"/>
              </a:lnSpc>
            </a:pPr>
            <a:r>
              <a:rPr lang="en-GB" sz="2000" dirty="0">
                <a:solidFill>
                  <a:schemeClr val="dk1"/>
                </a:solidFill>
              </a:rPr>
              <a:t>This attack is also possible in applications written with C++ which use Malloc.</a:t>
            </a:r>
          </a:p>
          <a:p>
            <a:pPr lvl="0">
              <a:lnSpc>
                <a:spcPct val="115000"/>
              </a:lnSpc>
            </a:pPr>
            <a:endParaRPr lang="en-GB" sz="2000" dirty="0">
              <a:solidFill>
                <a:schemeClr val="dk1"/>
              </a:solidFill>
            </a:endParaRPr>
          </a:p>
          <a:p>
            <a:pPr lvl="0">
              <a:lnSpc>
                <a:spcPct val="115000"/>
              </a:lnSpc>
            </a:pPr>
            <a:r>
              <a:rPr lang="en-GB" sz="2000" dirty="0">
                <a:solidFill>
                  <a:schemeClr val="dk1"/>
                </a:solidFill>
              </a:rPr>
              <a:t>As before, the second pointer is set to the </a:t>
            </a:r>
            <a:r>
              <a:rPr lang="en-GB" sz="2000" dirty="0" err="1">
                <a:solidFill>
                  <a:schemeClr val="dk1"/>
                </a:solidFill>
              </a:rPr>
              <a:t>tcache</a:t>
            </a:r>
            <a:r>
              <a:rPr lang="en-GB" sz="2000" dirty="0">
                <a:solidFill>
                  <a:schemeClr val="dk1"/>
                </a:solidFill>
              </a:rPr>
              <a:t> key.</a:t>
            </a:r>
          </a:p>
          <a:p>
            <a:pPr lvl="0">
              <a:lnSpc>
                <a:spcPct val="115000"/>
              </a:lnSpc>
            </a:pPr>
            <a:endParaRPr lang="en-GB" sz="2000" dirty="0">
              <a:solidFill>
                <a:schemeClr val="dk1"/>
              </a:solidFill>
            </a:endParaRPr>
          </a:p>
        </p:txBody>
      </p:sp>
      <p:pic>
        <p:nvPicPr>
          <p:cNvPr id="5" name="Picture 4">
            <a:extLst>
              <a:ext uri="{FF2B5EF4-FFF2-40B4-BE49-F238E27FC236}">
                <a16:creationId xmlns:a16="http://schemas.microsoft.com/office/drawing/2014/main" id="{ED323A0B-CCEA-4DDA-A356-48B7BD4873E4}"/>
              </a:ext>
            </a:extLst>
          </p:cNvPr>
          <p:cNvPicPr>
            <a:picLocks noChangeAspect="1"/>
          </p:cNvPicPr>
          <p:nvPr/>
        </p:nvPicPr>
        <p:blipFill>
          <a:blip r:embed="rId3"/>
          <a:stretch>
            <a:fillRect/>
          </a:stretch>
        </p:blipFill>
        <p:spPr>
          <a:xfrm>
            <a:off x="1144758" y="657225"/>
            <a:ext cx="6057900" cy="554355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4" name="Rectangle 3">
            <a:extLst>
              <a:ext uri="{FF2B5EF4-FFF2-40B4-BE49-F238E27FC236}">
                <a16:creationId xmlns:a16="http://schemas.microsoft.com/office/drawing/2014/main" id="{E7E049BC-FF70-4427-8581-F11911B5F591}"/>
              </a:ext>
            </a:extLst>
          </p:cNvPr>
          <p:cNvSpPr/>
          <p:nvPr/>
        </p:nvSpPr>
        <p:spPr>
          <a:xfrm>
            <a:off x="4616532" y="2400735"/>
            <a:ext cx="3707560" cy="1831976"/>
          </a:xfrm>
          <a:prstGeom prst="rect">
            <a:avLst/>
          </a:prstGeom>
        </p:spPr>
        <p:txBody>
          <a:bodyPr wrap="square">
            <a:spAutoFit/>
          </a:bodyPr>
          <a:lstStyle/>
          <a:p>
            <a:pPr lvl="0">
              <a:lnSpc>
                <a:spcPct val="115000"/>
              </a:lnSpc>
            </a:pPr>
            <a:r>
              <a:rPr lang="en-GB" sz="2000" dirty="0">
                <a:solidFill>
                  <a:schemeClr val="dk1"/>
                </a:solidFill>
              </a:rPr>
              <a:t>And here are a few examples of dynamically allocated structs with pointers in the correct position and of the right size.</a:t>
            </a:r>
          </a:p>
          <a:p>
            <a:pPr lvl="0">
              <a:lnSpc>
                <a:spcPct val="115000"/>
              </a:lnSpc>
            </a:pPr>
            <a:endParaRPr lang="en-GB" sz="2000" dirty="0">
              <a:solidFill>
                <a:schemeClr val="dk1"/>
              </a:solidFill>
            </a:endParaRPr>
          </a:p>
        </p:txBody>
      </p:sp>
      <p:pic>
        <p:nvPicPr>
          <p:cNvPr id="2" name="Picture 1">
            <a:extLst>
              <a:ext uri="{FF2B5EF4-FFF2-40B4-BE49-F238E27FC236}">
                <a16:creationId xmlns:a16="http://schemas.microsoft.com/office/drawing/2014/main" id="{FE7AC476-518B-4B29-8E79-0FC44CAF0BB8}"/>
              </a:ext>
            </a:extLst>
          </p:cNvPr>
          <p:cNvPicPr>
            <a:picLocks noChangeAspect="1"/>
          </p:cNvPicPr>
          <p:nvPr/>
        </p:nvPicPr>
        <p:blipFill>
          <a:blip r:embed="rId3"/>
          <a:stretch>
            <a:fillRect/>
          </a:stretch>
        </p:blipFill>
        <p:spPr>
          <a:xfrm>
            <a:off x="784993" y="2028607"/>
            <a:ext cx="3747222" cy="3036782"/>
          </a:xfrm>
          <a:prstGeom prst="rect">
            <a:avLst/>
          </a:prstGeom>
        </p:spPr>
      </p:pic>
      <p:pic>
        <p:nvPicPr>
          <p:cNvPr id="3" name="Picture 2">
            <a:extLst>
              <a:ext uri="{FF2B5EF4-FFF2-40B4-BE49-F238E27FC236}">
                <a16:creationId xmlns:a16="http://schemas.microsoft.com/office/drawing/2014/main" id="{7B3A3591-AF30-4BB6-98A1-24C55981F711}"/>
              </a:ext>
            </a:extLst>
          </p:cNvPr>
          <p:cNvPicPr>
            <a:picLocks noChangeAspect="1"/>
          </p:cNvPicPr>
          <p:nvPr/>
        </p:nvPicPr>
        <p:blipFill>
          <a:blip r:embed="rId4"/>
          <a:stretch>
            <a:fillRect/>
          </a:stretch>
        </p:blipFill>
        <p:spPr>
          <a:xfrm>
            <a:off x="765680" y="5196420"/>
            <a:ext cx="7501804" cy="1371974"/>
          </a:xfrm>
          <a:prstGeom prst="rect">
            <a:avLst/>
          </a:prstGeom>
        </p:spPr>
      </p:pic>
      <p:pic>
        <p:nvPicPr>
          <p:cNvPr id="6" name="Picture 5">
            <a:extLst>
              <a:ext uri="{FF2B5EF4-FFF2-40B4-BE49-F238E27FC236}">
                <a16:creationId xmlns:a16="http://schemas.microsoft.com/office/drawing/2014/main" id="{E27E89B4-7B14-4971-990D-398AF6682FC1}"/>
              </a:ext>
            </a:extLst>
          </p:cNvPr>
          <p:cNvPicPr>
            <a:picLocks noChangeAspect="1"/>
          </p:cNvPicPr>
          <p:nvPr/>
        </p:nvPicPr>
        <p:blipFill>
          <a:blip r:embed="rId5"/>
          <a:stretch>
            <a:fillRect/>
          </a:stretch>
        </p:blipFill>
        <p:spPr>
          <a:xfrm>
            <a:off x="784993" y="501656"/>
            <a:ext cx="6481957" cy="1360772"/>
          </a:xfrm>
          <a:prstGeom prst="rect">
            <a:avLst/>
          </a:prstGeom>
        </p:spPr>
      </p:pic>
      <p:pic>
        <p:nvPicPr>
          <p:cNvPr id="8" name="Picture 7">
            <a:extLst>
              <a:ext uri="{FF2B5EF4-FFF2-40B4-BE49-F238E27FC236}">
                <a16:creationId xmlns:a16="http://schemas.microsoft.com/office/drawing/2014/main" id="{ADDEA00B-1EAE-4197-B781-017EA428CB49}"/>
              </a:ext>
            </a:extLst>
          </p:cNvPr>
          <p:cNvPicPr>
            <a:picLocks noChangeAspect="1"/>
          </p:cNvPicPr>
          <p:nvPr/>
        </p:nvPicPr>
        <p:blipFill>
          <a:blip r:embed="rId6"/>
          <a:stretch>
            <a:fillRect/>
          </a:stretch>
        </p:blipFill>
        <p:spPr>
          <a:xfrm>
            <a:off x="8408409" y="4578034"/>
            <a:ext cx="2702936" cy="2006902"/>
          </a:xfrm>
          <a:prstGeom prst="rect">
            <a:avLst/>
          </a:prstGeom>
        </p:spPr>
      </p:pic>
      <p:pic>
        <p:nvPicPr>
          <p:cNvPr id="9" name="Picture 8">
            <a:extLst>
              <a:ext uri="{FF2B5EF4-FFF2-40B4-BE49-F238E27FC236}">
                <a16:creationId xmlns:a16="http://schemas.microsoft.com/office/drawing/2014/main" id="{C47B5199-18AB-4719-86BB-C70CC61EE8A6}"/>
              </a:ext>
            </a:extLst>
          </p:cNvPr>
          <p:cNvPicPr>
            <a:picLocks noChangeAspect="1"/>
          </p:cNvPicPr>
          <p:nvPr/>
        </p:nvPicPr>
        <p:blipFill>
          <a:blip r:embed="rId7"/>
          <a:stretch>
            <a:fillRect/>
          </a:stretch>
        </p:blipFill>
        <p:spPr>
          <a:xfrm>
            <a:off x="8408409" y="2590487"/>
            <a:ext cx="2702936" cy="1806417"/>
          </a:xfrm>
          <a:prstGeom prst="rect">
            <a:avLst/>
          </a:prstGeom>
        </p:spPr>
      </p:pic>
    </p:spTree>
    <p:extLst>
      <p:ext uri="{BB962C8B-B14F-4D97-AF65-F5344CB8AC3E}">
        <p14:creationId xmlns:p14="http://schemas.microsoft.com/office/powerpoint/2010/main" val="365548997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4" name="Rectangle 3">
            <a:extLst>
              <a:ext uri="{FF2B5EF4-FFF2-40B4-BE49-F238E27FC236}">
                <a16:creationId xmlns:a16="http://schemas.microsoft.com/office/drawing/2014/main" id="{E7E049BC-FF70-4427-8581-F11911B5F591}"/>
              </a:ext>
            </a:extLst>
          </p:cNvPr>
          <p:cNvSpPr/>
          <p:nvPr/>
        </p:nvSpPr>
        <p:spPr>
          <a:xfrm>
            <a:off x="1089605" y="1274211"/>
            <a:ext cx="7015303" cy="4309578"/>
          </a:xfrm>
          <a:prstGeom prst="rect">
            <a:avLst/>
          </a:prstGeom>
        </p:spPr>
        <p:txBody>
          <a:bodyPr wrap="square">
            <a:spAutoFit/>
          </a:bodyPr>
          <a:lstStyle/>
          <a:p>
            <a:pPr lvl="0">
              <a:lnSpc>
                <a:spcPct val="115000"/>
              </a:lnSpc>
            </a:pPr>
            <a:r>
              <a:rPr lang="en-GB" sz="2000" dirty="0">
                <a:solidFill>
                  <a:schemeClr val="dk1"/>
                </a:solidFill>
              </a:rPr>
              <a:t>The reason I included the last slide is not to pretend that having a pointer at a particular offset in a struct is necessarily a bug.</a:t>
            </a:r>
          </a:p>
          <a:p>
            <a:pPr lvl="0">
              <a:lnSpc>
                <a:spcPct val="115000"/>
              </a:lnSpc>
            </a:pPr>
            <a:endParaRPr lang="en-GB" sz="2000" dirty="0">
              <a:solidFill>
                <a:schemeClr val="dk1"/>
              </a:solidFill>
            </a:endParaRPr>
          </a:p>
          <a:p>
            <a:pPr lvl="0">
              <a:lnSpc>
                <a:spcPct val="115000"/>
              </a:lnSpc>
            </a:pPr>
            <a:r>
              <a:rPr lang="en-GB" sz="2000" dirty="0">
                <a:solidFill>
                  <a:schemeClr val="dk1"/>
                </a:solidFill>
              </a:rPr>
              <a:t>But I wanted to emphasise that it does seem very common for people to store pointers at the same place. </a:t>
            </a:r>
          </a:p>
          <a:p>
            <a:pPr lvl="0">
              <a:lnSpc>
                <a:spcPct val="115000"/>
              </a:lnSpc>
            </a:pPr>
            <a:endParaRPr lang="en-GB" sz="2000" dirty="0">
              <a:solidFill>
                <a:schemeClr val="dk1"/>
              </a:solidFill>
            </a:endParaRPr>
          </a:p>
          <a:p>
            <a:pPr lvl="0">
              <a:lnSpc>
                <a:spcPct val="115000"/>
              </a:lnSpc>
            </a:pPr>
            <a:r>
              <a:rPr lang="en-GB" sz="2000" dirty="0">
                <a:solidFill>
                  <a:schemeClr val="dk1"/>
                </a:solidFill>
              </a:rPr>
              <a:t>The worry I think with this almost default way of approaching dynamic data structures is that Malloc has no facilities to autonomously distinguish between metadata and data.</a:t>
            </a:r>
          </a:p>
          <a:p>
            <a:pPr lvl="0">
              <a:lnSpc>
                <a:spcPct val="115000"/>
              </a:lnSpc>
            </a:pPr>
            <a:endParaRPr lang="en-GB" sz="2000" dirty="0">
              <a:solidFill>
                <a:schemeClr val="dk1"/>
              </a:solidFill>
            </a:endParaRPr>
          </a:p>
          <a:p>
            <a:pPr lvl="0">
              <a:lnSpc>
                <a:spcPct val="115000"/>
              </a:lnSpc>
            </a:pPr>
            <a:endParaRPr lang="en-GB" sz="2000" dirty="0">
              <a:solidFill>
                <a:schemeClr val="dk1"/>
              </a:solidFill>
            </a:endParaRPr>
          </a:p>
        </p:txBody>
      </p:sp>
    </p:spTree>
    <p:extLst>
      <p:ext uri="{BB962C8B-B14F-4D97-AF65-F5344CB8AC3E}">
        <p14:creationId xmlns:p14="http://schemas.microsoft.com/office/powerpoint/2010/main" val="179228147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4" name="Rectangle 3">
            <a:extLst>
              <a:ext uri="{FF2B5EF4-FFF2-40B4-BE49-F238E27FC236}">
                <a16:creationId xmlns:a16="http://schemas.microsoft.com/office/drawing/2014/main" id="{E7E049BC-FF70-4427-8581-F11911B5F591}"/>
              </a:ext>
            </a:extLst>
          </p:cNvPr>
          <p:cNvSpPr/>
          <p:nvPr/>
        </p:nvSpPr>
        <p:spPr>
          <a:xfrm>
            <a:off x="992622" y="1451182"/>
            <a:ext cx="7486359" cy="3955635"/>
          </a:xfrm>
          <a:prstGeom prst="rect">
            <a:avLst/>
          </a:prstGeom>
        </p:spPr>
        <p:txBody>
          <a:bodyPr wrap="square">
            <a:spAutoFit/>
          </a:bodyPr>
          <a:lstStyle/>
          <a:p>
            <a:pPr lvl="0">
              <a:lnSpc>
                <a:spcPct val="115000"/>
              </a:lnSpc>
            </a:pPr>
            <a:r>
              <a:rPr lang="en-GB" sz="2000" dirty="0">
                <a:solidFill>
                  <a:schemeClr val="dk1"/>
                </a:solidFill>
              </a:rPr>
              <a:t>Given this fact, I think programmers might want to organise their dynamic data in a way which makes the boundary between </a:t>
            </a:r>
            <a:r>
              <a:rPr lang="en-GB" sz="2000" dirty="0" err="1">
                <a:solidFill>
                  <a:schemeClr val="dk1"/>
                </a:solidFill>
              </a:rPr>
              <a:t>Malloc’s</a:t>
            </a:r>
            <a:r>
              <a:rPr lang="en-GB" sz="2000" dirty="0">
                <a:solidFill>
                  <a:schemeClr val="dk1"/>
                </a:solidFill>
              </a:rPr>
              <a:t> metadata and our own data better defined. </a:t>
            </a:r>
          </a:p>
          <a:p>
            <a:pPr lvl="0">
              <a:lnSpc>
                <a:spcPct val="115000"/>
              </a:lnSpc>
            </a:pPr>
            <a:endParaRPr lang="en-GB" sz="2000" dirty="0">
              <a:solidFill>
                <a:schemeClr val="dk1"/>
              </a:solidFill>
            </a:endParaRPr>
          </a:p>
          <a:p>
            <a:pPr lvl="0">
              <a:lnSpc>
                <a:spcPct val="115000"/>
              </a:lnSpc>
            </a:pPr>
            <a:r>
              <a:rPr lang="en-GB" sz="2000" dirty="0">
                <a:solidFill>
                  <a:schemeClr val="dk1"/>
                </a:solidFill>
              </a:rPr>
              <a:t>I think this is comparable to how we don’t want Code and Data to get mixed up, hence non-executable mappings. In the same way, we want to limit the potential for metadata to be interpreted as data and vice versa.</a:t>
            </a:r>
          </a:p>
          <a:p>
            <a:pPr lvl="0">
              <a:lnSpc>
                <a:spcPct val="115000"/>
              </a:lnSpc>
            </a:pPr>
            <a:endParaRPr lang="en-GB" sz="2000" dirty="0">
              <a:solidFill>
                <a:schemeClr val="dk1"/>
              </a:solidFill>
            </a:endParaRPr>
          </a:p>
          <a:p>
            <a:pPr lvl="0">
              <a:lnSpc>
                <a:spcPct val="115000"/>
              </a:lnSpc>
            </a:pPr>
            <a:r>
              <a:rPr lang="en-GB" sz="2000" dirty="0">
                <a:solidFill>
                  <a:schemeClr val="dk1"/>
                </a:solidFill>
              </a:rPr>
              <a:t>But this is just my opinion and it comes from limited experience.</a:t>
            </a:r>
          </a:p>
          <a:p>
            <a:pPr lvl="0">
              <a:lnSpc>
                <a:spcPct val="115000"/>
              </a:lnSpc>
            </a:pPr>
            <a:endParaRPr lang="en-GB" sz="2000" dirty="0">
              <a:solidFill>
                <a:schemeClr val="dk1"/>
              </a:solidFill>
            </a:endParaRPr>
          </a:p>
        </p:txBody>
      </p:sp>
    </p:spTree>
    <p:extLst>
      <p:ext uri="{BB962C8B-B14F-4D97-AF65-F5344CB8AC3E}">
        <p14:creationId xmlns:p14="http://schemas.microsoft.com/office/powerpoint/2010/main" val="35900476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ga18e876340_0_125"/>
          <p:cNvSpPr txBox="1"/>
          <p:nvPr/>
        </p:nvSpPr>
        <p:spPr>
          <a:xfrm>
            <a:off x="1109878" y="2201231"/>
            <a:ext cx="7396813" cy="291109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rPr>
              <a:t>Regardless, there’s still something kind of unsatisfying about this pointer position constraint. Can we loosen it a bit?</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Using a </a:t>
            </a:r>
            <a:r>
              <a:rPr lang="en-GB" sz="2000" b="1" dirty="0">
                <a:solidFill>
                  <a:schemeClr val="dk1"/>
                </a:solidFill>
              </a:rPr>
              <a:t>House of Spirit </a:t>
            </a:r>
            <a:r>
              <a:rPr lang="en-GB" sz="2000" dirty="0">
                <a:solidFill>
                  <a:schemeClr val="dk1"/>
                </a:solidFill>
              </a:rPr>
              <a:t>style attack, we can construct a chunk contained within the larger chunk. We do this to overwrite a pointer at whatever 16-byte aligned offset we need.</a:t>
            </a:r>
            <a:endParaRPr lang="en-AU"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pic>
        <p:nvPicPr>
          <p:cNvPr id="3" name="Picture 2">
            <a:extLst>
              <a:ext uri="{FF2B5EF4-FFF2-40B4-BE49-F238E27FC236}">
                <a16:creationId xmlns:a16="http://schemas.microsoft.com/office/drawing/2014/main" id="{94FA3548-7752-4B98-8461-4C8B04720B5C}"/>
              </a:ext>
            </a:extLst>
          </p:cNvPr>
          <p:cNvPicPr>
            <a:picLocks noChangeAspect="1"/>
          </p:cNvPicPr>
          <p:nvPr/>
        </p:nvPicPr>
        <p:blipFill>
          <a:blip r:embed="rId3"/>
          <a:stretch>
            <a:fillRect/>
          </a:stretch>
        </p:blipFill>
        <p:spPr>
          <a:xfrm>
            <a:off x="737322" y="204617"/>
            <a:ext cx="5041539" cy="6448765"/>
          </a:xfrm>
          <a:prstGeom prst="rect">
            <a:avLst/>
          </a:prstGeom>
        </p:spPr>
      </p:pic>
      <p:sp>
        <p:nvSpPr>
          <p:cNvPr id="5" name="Google Shape;511;ga18e876340_0_125">
            <a:extLst>
              <a:ext uri="{FF2B5EF4-FFF2-40B4-BE49-F238E27FC236}">
                <a16:creationId xmlns:a16="http://schemas.microsoft.com/office/drawing/2014/main" id="{0708EC4C-E437-49D7-B5F5-948E25866BEC}"/>
              </a:ext>
            </a:extLst>
          </p:cNvPr>
          <p:cNvSpPr txBox="1"/>
          <p:nvPr/>
        </p:nvSpPr>
        <p:spPr>
          <a:xfrm>
            <a:off x="6096000" y="3015127"/>
            <a:ext cx="4904509" cy="337243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rPr>
              <a:t>Here, we used the house of spirit to control a pointer which is passed to free.</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With some influence over the data inside the chunk, we were able to pass </a:t>
            </a:r>
            <a:r>
              <a:rPr lang="en-GB" sz="2000" dirty="0" err="1">
                <a:solidFill>
                  <a:schemeClr val="dk1"/>
                </a:solidFill>
              </a:rPr>
              <a:t>Malloc’s</a:t>
            </a:r>
            <a:r>
              <a:rPr lang="en-GB" sz="2000" dirty="0">
                <a:solidFill>
                  <a:schemeClr val="dk1"/>
                </a:solidFill>
              </a:rPr>
              <a:t> security checks.</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You could imagine doing a partial overwrite of a pointer to achieve this.</a:t>
            </a:r>
            <a:endParaRPr sz="2000" dirty="0">
              <a:solidFill>
                <a:schemeClr val="dk1"/>
              </a:solidFill>
            </a:endParaRPr>
          </a:p>
        </p:txBody>
      </p:sp>
    </p:spTree>
    <p:extLst>
      <p:ext uri="{BB962C8B-B14F-4D97-AF65-F5344CB8AC3E}">
        <p14:creationId xmlns:p14="http://schemas.microsoft.com/office/powerpoint/2010/main" val="159644320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ga18e876340_0_125"/>
          <p:cNvSpPr txBox="1"/>
          <p:nvPr/>
        </p:nvSpPr>
        <p:spPr>
          <a:xfrm>
            <a:off x="1082170" y="1009740"/>
            <a:ext cx="6981175"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2000" dirty="0">
              <a:solidFill>
                <a:schemeClr val="dk1"/>
              </a:solidFill>
            </a:endParaRPr>
          </a:p>
        </p:txBody>
      </p:sp>
      <p:sp>
        <p:nvSpPr>
          <p:cNvPr id="5" name="Google Shape;511;ga18e876340_0_125">
            <a:extLst>
              <a:ext uri="{FF2B5EF4-FFF2-40B4-BE49-F238E27FC236}">
                <a16:creationId xmlns:a16="http://schemas.microsoft.com/office/drawing/2014/main" id="{0708EC4C-E437-49D7-B5F5-948E25866BEC}"/>
              </a:ext>
            </a:extLst>
          </p:cNvPr>
          <p:cNvSpPr txBox="1"/>
          <p:nvPr/>
        </p:nvSpPr>
        <p:spPr>
          <a:xfrm>
            <a:off x="1082168" y="480371"/>
            <a:ext cx="6981177" cy="263690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2000" dirty="0">
                <a:solidFill>
                  <a:schemeClr val="dk1"/>
                </a:solidFill>
              </a:rPr>
              <a:t>With our view into memory, we can see that we overwrote the parse pointer with the address of the </a:t>
            </a:r>
            <a:r>
              <a:rPr lang="en-AU" sz="2000" dirty="0" err="1">
                <a:solidFill>
                  <a:schemeClr val="dk1"/>
                </a:solidFill>
              </a:rPr>
              <a:t>tcache</a:t>
            </a:r>
            <a:r>
              <a:rPr lang="en-AU" sz="2000" dirty="0">
                <a:solidFill>
                  <a:schemeClr val="dk1"/>
                </a:solidFill>
              </a:rPr>
              <a:t> management struct.</a:t>
            </a:r>
          </a:p>
          <a:p>
            <a:pPr marL="0" lvl="0" indent="0" algn="l" rtl="0">
              <a:lnSpc>
                <a:spcPct val="115000"/>
              </a:lnSpc>
              <a:spcBef>
                <a:spcPts val="0"/>
              </a:spcBef>
              <a:spcAft>
                <a:spcPts val="0"/>
              </a:spcAft>
              <a:buNone/>
            </a:pPr>
            <a:endParaRPr lang="en-AU" sz="2000" dirty="0">
              <a:solidFill>
                <a:schemeClr val="dk1"/>
              </a:solidFill>
            </a:endParaRPr>
          </a:p>
          <a:p>
            <a:pPr marL="0" lvl="0" indent="0" algn="l" rtl="0">
              <a:lnSpc>
                <a:spcPct val="115000"/>
              </a:lnSpc>
              <a:spcBef>
                <a:spcPts val="0"/>
              </a:spcBef>
              <a:spcAft>
                <a:spcPts val="0"/>
              </a:spcAft>
              <a:buNone/>
            </a:pPr>
            <a:endParaRPr lang="en-AU" sz="2000" dirty="0">
              <a:solidFill>
                <a:schemeClr val="dk1"/>
              </a:solidFill>
            </a:endParaRPr>
          </a:p>
          <a:p>
            <a:pPr marL="0" lvl="0" indent="0" algn="l" rtl="0">
              <a:lnSpc>
                <a:spcPct val="115000"/>
              </a:lnSpc>
              <a:spcBef>
                <a:spcPts val="0"/>
              </a:spcBef>
              <a:spcAft>
                <a:spcPts val="0"/>
              </a:spcAft>
              <a:buNone/>
            </a:pPr>
            <a:endParaRPr lang="en-AU" sz="2000" dirty="0">
              <a:solidFill>
                <a:schemeClr val="dk1"/>
              </a:solidFill>
            </a:endParaRPr>
          </a:p>
          <a:p>
            <a:pPr marL="0" lvl="0" indent="0" algn="l" rtl="0">
              <a:lnSpc>
                <a:spcPct val="115000"/>
              </a:lnSpc>
              <a:spcBef>
                <a:spcPts val="0"/>
              </a:spcBef>
              <a:spcAft>
                <a:spcPts val="0"/>
              </a:spcAft>
              <a:buNone/>
            </a:pPr>
            <a:endParaRPr lang="en-AU" sz="2000" dirty="0">
              <a:solidFill>
                <a:schemeClr val="dk1"/>
              </a:solidFill>
            </a:endParaRPr>
          </a:p>
          <a:p>
            <a:pPr marL="0" lvl="0" indent="0" algn="l" rtl="0">
              <a:lnSpc>
                <a:spcPct val="115000"/>
              </a:lnSpc>
              <a:spcBef>
                <a:spcPts val="0"/>
              </a:spcBef>
              <a:spcAft>
                <a:spcPts val="0"/>
              </a:spcAft>
              <a:buNone/>
            </a:pPr>
            <a:endParaRPr lang="en-AU" sz="2000" dirty="0">
              <a:solidFill>
                <a:schemeClr val="dk1"/>
              </a:solidFill>
            </a:endParaRPr>
          </a:p>
          <a:p>
            <a:pPr marL="0" lvl="0" indent="0" algn="l" rtl="0">
              <a:lnSpc>
                <a:spcPct val="115000"/>
              </a:lnSpc>
              <a:spcBef>
                <a:spcPts val="0"/>
              </a:spcBef>
              <a:spcAft>
                <a:spcPts val="0"/>
              </a:spcAft>
              <a:buNone/>
            </a:pPr>
            <a:endParaRPr lang="en-AU" sz="2000" dirty="0">
              <a:solidFill>
                <a:schemeClr val="dk1"/>
              </a:solidFill>
            </a:endParaRPr>
          </a:p>
          <a:p>
            <a:pPr marL="0" lvl="0" indent="0" algn="l" rtl="0">
              <a:lnSpc>
                <a:spcPct val="115000"/>
              </a:lnSpc>
              <a:spcBef>
                <a:spcPts val="0"/>
              </a:spcBef>
              <a:spcAft>
                <a:spcPts val="0"/>
              </a:spcAft>
              <a:buNone/>
            </a:pPr>
            <a:endParaRPr lang="en-AU" sz="2000" dirty="0">
              <a:solidFill>
                <a:schemeClr val="dk1"/>
              </a:solidFill>
            </a:endParaRPr>
          </a:p>
          <a:p>
            <a:pPr marL="0" lvl="0" indent="0" algn="l" rtl="0">
              <a:lnSpc>
                <a:spcPct val="115000"/>
              </a:lnSpc>
              <a:spcBef>
                <a:spcPts val="0"/>
              </a:spcBef>
              <a:spcAft>
                <a:spcPts val="0"/>
              </a:spcAft>
              <a:buNone/>
            </a:pPr>
            <a:r>
              <a:rPr lang="en-AU" sz="2000" dirty="0">
                <a:solidFill>
                  <a:schemeClr val="dk1"/>
                </a:solidFill>
              </a:rPr>
              <a:t>And then we freed it, achieving the same thing as before. </a:t>
            </a:r>
          </a:p>
        </p:txBody>
      </p:sp>
      <p:pic>
        <p:nvPicPr>
          <p:cNvPr id="2" name="Picture 1">
            <a:extLst>
              <a:ext uri="{FF2B5EF4-FFF2-40B4-BE49-F238E27FC236}">
                <a16:creationId xmlns:a16="http://schemas.microsoft.com/office/drawing/2014/main" id="{F10B503C-3D9A-4B62-8633-B0BFAEEC5687}"/>
              </a:ext>
            </a:extLst>
          </p:cNvPr>
          <p:cNvPicPr>
            <a:picLocks noChangeAspect="1"/>
          </p:cNvPicPr>
          <p:nvPr/>
        </p:nvPicPr>
        <p:blipFill>
          <a:blip r:embed="rId3"/>
          <a:stretch>
            <a:fillRect/>
          </a:stretch>
        </p:blipFill>
        <p:spPr>
          <a:xfrm>
            <a:off x="1082168" y="1954427"/>
            <a:ext cx="7202850" cy="1733821"/>
          </a:xfrm>
          <a:prstGeom prst="rect">
            <a:avLst/>
          </a:prstGeom>
        </p:spPr>
      </p:pic>
      <p:pic>
        <p:nvPicPr>
          <p:cNvPr id="4" name="Picture 3">
            <a:extLst>
              <a:ext uri="{FF2B5EF4-FFF2-40B4-BE49-F238E27FC236}">
                <a16:creationId xmlns:a16="http://schemas.microsoft.com/office/drawing/2014/main" id="{BE1ECBDC-D99D-4C62-B6C1-C0F484184AFD}"/>
              </a:ext>
            </a:extLst>
          </p:cNvPr>
          <p:cNvPicPr>
            <a:picLocks noChangeAspect="1"/>
          </p:cNvPicPr>
          <p:nvPr/>
        </p:nvPicPr>
        <p:blipFill>
          <a:blip r:embed="rId4"/>
          <a:stretch>
            <a:fillRect/>
          </a:stretch>
        </p:blipFill>
        <p:spPr>
          <a:xfrm>
            <a:off x="1082168" y="4694347"/>
            <a:ext cx="5609577" cy="1578897"/>
          </a:xfrm>
          <a:prstGeom prst="rect">
            <a:avLst/>
          </a:prstGeom>
        </p:spPr>
      </p:pic>
      <p:sp>
        <p:nvSpPr>
          <p:cNvPr id="7" name="Google Shape;511;ga18e876340_0_125">
            <a:extLst>
              <a:ext uri="{FF2B5EF4-FFF2-40B4-BE49-F238E27FC236}">
                <a16:creationId xmlns:a16="http://schemas.microsoft.com/office/drawing/2014/main" id="{35A0CAAB-3460-4C7F-A222-66A6FA42C4EB}"/>
              </a:ext>
            </a:extLst>
          </p:cNvPr>
          <p:cNvSpPr txBox="1"/>
          <p:nvPr/>
        </p:nvSpPr>
        <p:spPr>
          <a:xfrm>
            <a:off x="6857999" y="5273080"/>
            <a:ext cx="5858959" cy="100016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2000" dirty="0">
                <a:solidFill>
                  <a:schemeClr val="dk1"/>
                </a:solidFill>
              </a:rPr>
              <a:t>So we’ve loosened the constraints.</a:t>
            </a:r>
          </a:p>
        </p:txBody>
      </p:sp>
    </p:spTree>
    <p:extLst>
      <p:ext uri="{BB962C8B-B14F-4D97-AF65-F5344CB8AC3E}">
        <p14:creationId xmlns:p14="http://schemas.microsoft.com/office/powerpoint/2010/main" val="107028024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ga18e876340_0_140"/>
          <p:cNvSpPr txBox="1"/>
          <p:nvPr/>
        </p:nvSpPr>
        <p:spPr>
          <a:xfrm>
            <a:off x="1106818" y="958088"/>
            <a:ext cx="7246800" cy="372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b="1" dirty="0">
                <a:solidFill>
                  <a:schemeClr val="dk1"/>
                </a:solidFill>
              </a:rPr>
              <a:t>Getting a </a:t>
            </a:r>
            <a:r>
              <a:rPr lang="en-GB" sz="2000" b="1" dirty="0" err="1">
                <a:solidFill>
                  <a:schemeClr val="dk1"/>
                </a:solidFill>
              </a:rPr>
              <a:t>libc</a:t>
            </a:r>
            <a:r>
              <a:rPr lang="en-GB" sz="2000" b="1" dirty="0">
                <a:solidFill>
                  <a:schemeClr val="dk1"/>
                </a:solidFill>
              </a:rPr>
              <a:t> address</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With heap exploitation today, usually we need to leak an address from </a:t>
            </a:r>
            <a:r>
              <a:rPr lang="en-GB" sz="2000" dirty="0" err="1">
                <a:solidFill>
                  <a:schemeClr val="dk1"/>
                </a:solidFill>
              </a:rPr>
              <a:t>libc</a:t>
            </a:r>
            <a:r>
              <a:rPr lang="en-GB" sz="2000" dirty="0">
                <a:solidFill>
                  <a:schemeClr val="dk1"/>
                </a:solidFill>
              </a:rPr>
              <a:t> in order to defeat ASLR by calculating offsets. </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For example, how do we know which address to write to __</a:t>
            </a:r>
            <a:r>
              <a:rPr lang="en-GB" sz="2000" dirty="0" err="1">
                <a:solidFill>
                  <a:schemeClr val="dk1"/>
                </a:solidFill>
              </a:rPr>
              <a:t>free_hook</a:t>
            </a:r>
            <a:r>
              <a:rPr lang="en-GB" sz="2000" dirty="0">
                <a:solidFill>
                  <a:schemeClr val="dk1"/>
                </a:solidFill>
              </a:rPr>
              <a:t>? One answer is to write the address of the system function to the hook. </a:t>
            </a: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We can extend the techniques shown here to get a </a:t>
            </a:r>
            <a:r>
              <a:rPr lang="en-GB" sz="2000" dirty="0" err="1">
                <a:solidFill>
                  <a:schemeClr val="dk1"/>
                </a:solidFill>
              </a:rPr>
              <a:t>libc</a:t>
            </a:r>
            <a:r>
              <a:rPr lang="en-GB" sz="2000" dirty="0">
                <a:solidFill>
                  <a:schemeClr val="dk1"/>
                </a:solidFill>
              </a:rPr>
              <a:t> leak or some other primitive on our way to code execution.</a:t>
            </a:r>
            <a:endParaRPr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ga18e876340_0_140"/>
          <p:cNvSpPr txBox="1"/>
          <p:nvPr/>
        </p:nvSpPr>
        <p:spPr>
          <a:xfrm>
            <a:off x="832844" y="1366265"/>
            <a:ext cx="9779738" cy="372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rPr>
              <a:t>Recall the </a:t>
            </a:r>
            <a:r>
              <a:rPr lang="en-GB" sz="2000" dirty="0" err="1">
                <a:solidFill>
                  <a:schemeClr val="dk1"/>
                </a:solidFill>
              </a:rPr>
              <a:t>tcache</a:t>
            </a:r>
            <a:r>
              <a:rPr lang="en-GB" sz="2000" dirty="0">
                <a:solidFill>
                  <a:schemeClr val="dk1"/>
                </a:solidFill>
              </a:rPr>
              <a:t> count checking mitigation that I mentioned earlier. </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There’s a configurable limit on the number of chunks allowed in a list. </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By default, this number is 7. So what happens when we try to link up an 8</a:t>
            </a:r>
            <a:r>
              <a:rPr lang="en-GB" sz="2000" baseline="30000" dirty="0">
                <a:solidFill>
                  <a:schemeClr val="dk1"/>
                </a:solidFill>
              </a:rPr>
              <a:t>th</a:t>
            </a:r>
            <a:r>
              <a:rPr lang="en-GB" sz="2000" dirty="0">
                <a:solidFill>
                  <a:schemeClr val="dk1"/>
                </a:solidFill>
              </a:rPr>
              <a:t> chunk? </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The below check will fail.</a:t>
            </a:r>
          </a:p>
          <a:p>
            <a:pPr marL="0" lvl="0" indent="0" algn="l" rtl="0">
              <a:lnSpc>
                <a:spcPct val="115000"/>
              </a:lnSpc>
              <a:spcBef>
                <a:spcPts val="0"/>
              </a:spcBef>
              <a:spcAft>
                <a:spcPts val="0"/>
              </a:spcAft>
              <a:buNone/>
            </a:pPr>
            <a:endParaRPr lang="en-GB" sz="2000" dirty="0">
              <a:solidFill>
                <a:schemeClr val="dk1"/>
              </a:solidFill>
            </a:endParaRPr>
          </a:p>
          <a:p>
            <a:pPr lvl="0">
              <a:lnSpc>
                <a:spcPct val="115000"/>
              </a:lnSpc>
            </a:pPr>
            <a:r>
              <a:rPr lang="en-GB" dirty="0"/>
              <a:t> </a:t>
            </a:r>
            <a:r>
              <a:rPr lang="en-GB" sz="1800" dirty="0">
                <a:latin typeface="Courier New" panose="02070309020205020404" pitchFamily="49" charset="0"/>
                <a:cs typeface="Courier New" panose="02070309020205020404" pitchFamily="49" charset="0"/>
              </a:rPr>
              <a:t>if (</a:t>
            </a:r>
            <a:r>
              <a:rPr lang="en-GB" sz="1800" dirty="0" err="1">
                <a:latin typeface="Courier New" panose="02070309020205020404" pitchFamily="49" charset="0"/>
                <a:cs typeface="Courier New" panose="02070309020205020404" pitchFamily="49" charset="0"/>
              </a:rPr>
              <a:t>tcache</a:t>
            </a:r>
            <a:r>
              <a:rPr lang="en-GB" sz="1800" dirty="0">
                <a:latin typeface="Courier New" panose="02070309020205020404" pitchFamily="49" charset="0"/>
                <a:cs typeface="Courier New" panose="02070309020205020404" pitchFamily="49" charset="0"/>
              </a:rPr>
              <a:t>-&gt;counts[</a:t>
            </a:r>
            <a:r>
              <a:rPr lang="en-GB" sz="1800" dirty="0" err="1">
                <a:latin typeface="Courier New" panose="02070309020205020404" pitchFamily="49" charset="0"/>
                <a:cs typeface="Courier New" panose="02070309020205020404" pitchFamily="49" charset="0"/>
              </a:rPr>
              <a:t>tc_idx</a:t>
            </a:r>
            <a:r>
              <a:rPr lang="en-GB" sz="1800" dirty="0">
                <a:latin typeface="Courier New" panose="02070309020205020404" pitchFamily="49" charset="0"/>
                <a:cs typeface="Courier New" panose="02070309020205020404" pitchFamily="49" charset="0"/>
              </a:rPr>
              <a:t>] &lt; </a:t>
            </a:r>
            <a:r>
              <a:rPr lang="en-GB" sz="1800" dirty="0" err="1">
                <a:latin typeface="Courier New" panose="02070309020205020404" pitchFamily="49" charset="0"/>
                <a:cs typeface="Courier New" panose="02070309020205020404" pitchFamily="49" charset="0"/>
              </a:rPr>
              <a:t>mp</a:t>
            </a:r>
            <a:r>
              <a:rPr lang="en-GB" sz="1800" dirty="0">
                <a:latin typeface="Courier New" panose="02070309020205020404" pitchFamily="49" charset="0"/>
                <a:cs typeface="Courier New" panose="02070309020205020404" pitchFamily="49" charset="0"/>
              </a:rPr>
              <a:t>_.</a:t>
            </a:r>
            <a:r>
              <a:rPr lang="en-GB" sz="1800" dirty="0" err="1">
                <a:latin typeface="Courier New" panose="02070309020205020404" pitchFamily="49" charset="0"/>
                <a:cs typeface="Courier New" panose="02070309020205020404" pitchFamily="49" charset="0"/>
              </a:rPr>
              <a:t>tcache_count</a:t>
            </a:r>
            <a:r>
              <a:rPr lang="en-GB" sz="1800" dirty="0">
                <a:latin typeface="Courier New" panose="02070309020205020404" pitchFamily="49" charset="0"/>
                <a:cs typeface="Courier New" panose="02070309020205020404" pitchFamily="49" charset="0"/>
              </a:rPr>
              <a:t>)</a:t>
            </a:r>
          </a:p>
          <a:p>
            <a:pPr lvl="0">
              <a:lnSpc>
                <a:spcPct val="115000"/>
              </a:lnSpc>
            </a:pPr>
            <a:r>
              <a:rPr lang="en-GB" sz="1800" dirty="0">
                <a:latin typeface="Courier New" panose="02070309020205020404" pitchFamily="49" charset="0"/>
                <a:cs typeface="Courier New" panose="02070309020205020404" pitchFamily="49" charset="0"/>
              </a:rPr>
              <a:t>          {</a:t>
            </a:r>
          </a:p>
          <a:p>
            <a:pPr lvl="0">
              <a:lnSpc>
                <a:spcPct val="115000"/>
              </a:lnSpc>
            </a:pP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tcache_put</a:t>
            </a:r>
            <a:r>
              <a:rPr lang="en-GB" sz="1800" dirty="0">
                <a:latin typeface="Courier New" panose="02070309020205020404" pitchFamily="49" charset="0"/>
                <a:cs typeface="Courier New" panose="02070309020205020404" pitchFamily="49" charset="0"/>
              </a:rPr>
              <a:t> (p, </a:t>
            </a:r>
            <a:r>
              <a:rPr lang="en-GB" sz="1800" dirty="0" err="1">
                <a:latin typeface="Courier New" panose="02070309020205020404" pitchFamily="49" charset="0"/>
                <a:cs typeface="Courier New" panose="02070309020205020404" pitchFamily="49" charset="0"/>
              </a:rPr>
              <a:t>tc_idx</a:t>
            </a:r>
            <a:r>
              <a:rPr lang="en-GB" sz="1800" dirty="0">
                <a:latin typeface="Courier New" panose="02070309020205020404" pitchFamily="49" charset="0"/>
                <a:cs typeface="Courier New" panose="02070309020205020404" pitchFamily="49" charset="0"/>
              </a:rPr>
              <a:t>);</a:t>
            </a:r>
          </a:p>
          <a:p>
            <a:pPr lvl="0">
              <a:lnSpc>
                <a:spcPct val="115000"/>
              </a:lnSpc>
            </a:pPr>
            <a:r>
              <a:rPr lang="en-GB" sz="1800" dirty="0">
                <a:latin typeface="Courier New" panose="02070309020205020404" pitchFamily="49" charset="0"/>
                <a:cs typeface="Courier New" panose="02070309020205020404" pitchFamily="49" charset="0"/>
              </a:rPr>
              <a:t>            return;</a:t>
            </a:r>
          </a:p>
          <a:p>
            <a:pPr lvl="0">
              <a:lnSpc>
                <a:spcPct val="115000"/>
              </a:lnSpc>
            </a:pPr>
            <a:r>
              <a:rPr lang="en-GB" sz="1800" dirty="0">
                <a:latin typeface="Courier New" panose="02070309020205020404" pitchFamily="49" charset="0"/>
                <a:cs typeface="Courier New" panose="02070309020205020404" pitchFamily="49" charset="0"/>
              </a:rPr>
              <a:t>          }</a:t>
            </a:r>
            <a:endParaRPr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86233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a18e876340_0_185"/>
          <p:cNvSpPr/>
          <p:nvPr/>
        </p:nvSpPr>
        <p:spPr>
          <a:xfrm>
            <a:off x="1248598" y="1839410"/>
            <a:ext cx="9462000" cy="4709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lvl="0" indent="0" algn="l" rtl="0">
              <a:spcBef>
                <a:spcPts val="0"/>
              </a:spcBef>
              <a:spcAft>
                <a:spcPts val="0"/>
              </a:spcAft>
              <a:buClr>
                <a:schemeClr val="dk1"/>
              </a:buClr>
              <a:buFont typeface="Arial"/>
              <a:buNone/>
            </a:pPr>
            <a:r>
              <a:rPr lang="en-GB" sz="2000" dirty="0">
                <a:solidFill>
                  <a:schemeClr val="dk1"/>
                </a:solidFill>
              </a:rPr>
              <a:t>Each </a:t>
            </a:r>
            <a:r>
              <a:rPr lang="en-GB" sz="2000" b="1" dirty="0">
                <a:solidFill>
                  <a:schemeClr val="dk1"/>
                </a:solidFill>
              </a:rPr>
              <a:t>new</a:t>
            </a:r>
            <a:r>
              <a:rPr lang="en-GB" sz="2000" dirty="0">
                <a:solidFill>
                  <a:schemeClr val="dk1"/>
                </a:solidFill>
              </a:rPr>
              <a:t> allocation sits at a higher address in Heap space.</a:t>
            </a:r>
            <a:endParaRPr dirty="0">
              <a:solidFill>
                <a:schemeClr val="dk1"/>
              </a:solidFill>
            </a:endParaRPr>
          </a:p>
          <a:p>
            <a:pPr marL="0" lvl="0" indent="0" algn="l" rtl="0">
              <a:spcBef>
                <a:spcPts val="0"/>
              </a:spcBef>
              <a:spcAft>
                <a:spcPts val="0"/>
              </a:spcAft>
              <a:buClr>
                <a:schemeClr val="dk1"/>
              </a:buClr>
              <a:buFont typeface="Arial"/>
              <a:buNone/>
            </a:pPr>
            <a:endParaRPr sz="2000" dirty="0">
              <a:solidFill>
                <a:schemeClr val="dk1"/>
              </a:solidFill>
            </a:endParaRPr>
          </a:p>
          <a:p>
            <a:pPr marL="0" lvl="0" indent="0" algn="l" rtl="0">
              <a:spcBef>
                <a:spcPts val="0"/>
              </a:spcBef>
              <a:spcAft>
                <a:spcPts val="0"/>
              </a:spcAft>
              <a:buClr>
                <a:schemeClr val="dk1"/>
              </a:buClr>
              <a:buFont typeface="Arial"/>
              <a:buNone/>
            </a:pPr>
            <a:r>
              <a:rPr lang="en-GB" sz="2000" dirty="0">
                <a:solidFill>
                  <a:schemeClr val="dk1"/>
                </a:solidFill>
              </a:rPr>
              <a:t>However, as we will see, </a:t>
            </a:r>
            <a:r>
              <a:rPr lang="en-GB" sz="2000" b="1" dirty="0">
                <a:solidFill>
                  <a:schemeClr val="dk1"/>
                </a:solidFill>
              </a:rPr>
              <a:t>not</a:t>
            </a:r>
            <a:r>
              <a:rPr lang="en-GB" sz="2000" dirty="0">
                <a:solidFill>
                  <a:schemeClr val="dk1"/>
                </a:solidFill>
              </a:rPr>
              <a:t> </a:t>
            </a:r>
            <a:r>
              <a:rPr lang="en-GB" sz="2000" b="1" dirty="0">
                <a:solidFill>
                  <a:schemeClr val="dk1"/>
                </a:solidFill>
              </a:rPr>
              <a:t>every</a:t>
            </a:r>
            <a:r>
              <a:rPr lang="en-GB" sz="2000" dirty="0">
                <a:solidFill>
                  <a:schemeClr val="dk1"/>
                </a:solidFill>
              </a:rPr>
              <a:t> region returned by Malloc is </a:t>
            </a:r>
            <a:r>
              <a:rPr lang="en-GB" sz="2000" b="1" dirty="0">
                <a:solidFill>
                  <a:schemeClr val="dk1"/>
                </a:solidFill>
              </a:rPr>
              <a:t>new </a:t>
            </a:r>
            <a:r>
              <a:rPr lang="en-GB" sz="2000" dirty="0">
                <a:solidFill>
                  <a:schemeClr val="dk1"/>
                </a:solidFill>
              </a:rPr>
              <a:t>as deallocated regions may be recycled for the sake of efficiency.</a:t>
            </a:r>
          </a:p>
          <a:p>
            <a:pPr marL="0" lvl="0" indent="0" algn="l" rtl="0">
              <a:spcBef>
                <a:spcPts val="0"/>
              </a:spcBef>
              <a:spcAft>
                <a:spcPts val="0"/>
              </a:spcAft>
              <a:buClr>
                <a:schemeClr val="dk1"/>
              </a:buClr>
              <a:buFont typeface="Arial"/>
              <a:buNone/>
            </a:pPr>
            <a:endParaRPr lang="en-GB" sz="2000" dirty="0">
              <a:solidFill>
                <a:schemeClr val="dk1"/>
              </a:solidFill>
            </a:endParaRPr>
          </a:p>
          <a:p>
            <a:pPr marL="0" lvl="0" indent="0" algn="l" rtl="0">
              <a:spcBef>
                <a:spcPts val="0"/>
              </a:spcBef>
              <a:spcAft>
                <a:spcPts val="0"/>
              </a:spcAft>
              <a:buClr>
                <a:schemeClr val="dk1"/>
              </a:buClr>
              <a:buFont typeface="Arial"/>
              <a:buNone/>
            </a:pPr>
            <a:r>
              <a:rPr lang="en-GB" sz="2000" dirty="0">
                <a:solidFill>
                  <a:schemeClr val="dk1"/>
                </a:solidFill>
              </a:rPr>
              <a:t>We don’t want to keep cutting up the virtual address space when we can just reuse already cut out chunks.</a:t>
            </a:r>
          </a:p>
          <a:p>
            <a:pPr marL="0" lvl="0" indent="0" algn="l" rtl="0">
              <a:spcBef>
                <a:spcPts val="0"/>
              </a:spcBef>
              <a:spcAft>
                <a:spcPts val="0"/>
              </a:spcAft>
              <a:buClr>
                <a:schemeClr val="dk1"/>
              </a:buClr>
              <a:buFont typeface="Arial"/>
              <a:buNone/>
            </a:pPr>
            <a:endParaRPr lang="en-GB" sz="2000" dirty="0">
              <a:solidFill>
                <a:schemeClr val="dk1"/>
              </a:solidFill>
            </a:endParaRPr>
          </a:p>
          <a:p>
            <a:pPr marL="0" lvl="0" indent="0" algn="l" rtl="0">
              <a:spcBef>
                <a:spcPts val="0"/>
              </a:spcBef>
              <a:spcAft>
                <a:spcPts val="0"/>
              </a:spcAft>
              <a:buClr>
                <a:schemeClr val="dk1"/>
              </a:buClr>
              <a:buFont typeface="Arial"/>
              <a:buNone/>
            </a:pPr>
            <a:r>
              <a:rPr lang="en-GB" sz="2000" dirty="0">
                <a:solidFill>
                  <a:schemeClr val="dk1"/>
                </a:solidFill>
              </a:rPr>
              <a:t>This reduces fragmentation and speeds things up a bit. </a:t>
            </a:r>
            <a:endParaRPr sz="2000" dirty="0">
              <a:solidFill>
                <a:schemeClr val="dk1"/>
              </a:solidFill>
            </a:endParaRPr>
          </a:p>
          <a:p>
            <a:pPr marL="0" marR="0" lvl="0" indent="0" algn="l" rtl="0">
              <a:spcBef>
                <a:spcPts val="0"/>
              </a:spcBef>
              <a:spcAft>
                <a:spcPts val="0"/>
              </a:spcAft>
              <a:buNone/>
            </a:pPr>
            <a:endParaRPr sz="2000"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ga18e876340_0_140"/>
          <p:cNvSpPr txBox="1"/>
          <p:nvPr/>
        </p:nvSpPr>
        <p:spPr>
          <a:xfrm>
            <a:off x="1001230" y="803346"/>
            <a:ext cx="6810228" cy="128922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rPr>
              <a:t>If a chunk doesn’t go onto a </a:t>
            </a:r>
            <a:r>
              <a:rPr lang="en-GB" sz="2000" dirty="0" err="1">
                <a:solidFill>
                  <a:schemeClr val="dk1"/>
                </a:solidFill>
              </a:rPr>
              <a:t>tcache</a:t>
            </a:r>
            <a:r>
              <a:rPr lang="en-GB" sz="2000" dirty="0">
                <a:solidFill>
                  <a:schemeClr val="dk1"/>
                </a:solidFill>
              </a:rPr>
              <a:t> list, it will go into a list from one of those bins that I mentioned earlier.</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For this example, we target the unsorted bin.</a:t>
            </a:r>
          </a:p>
          <a:p>
            <a:pPr lvl="0">
              <a:lnSpc>
                <a:spcPct val="115000"/>
              </a:lnSpc>
            </a:pPr>
            <a:r>
              <a:rPr lang="en-GB" dirty="0"/>
              <a:t> </a:t>
            </a:r>
            <a:endParaRPr lang="en-GB" sz="1800" dirty="0">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0692BDC9-5314-432C-B2C0-6CBDEAD4CC85}"/>
              </a:ext>
            </a:extLst>
          </p:cNvPr>
          <p:cNvPicPr>
            <a:picLocks noChangeAspect="1"/>
          </p:cNvPicPr>
          <p:nvPr/>
        </p:nvPicPr>
        <p:blipFill>
          <a:blip r:embed="rId3"/>
          <a:stretch>
            <a:fillRect/>
          </a:stretch>
        </p:blipFill>
        <p:spPr>
          <a:xfrm>
            <a:off x="1001229" y="2476286"/>
            <a:ext cx="7547026" cy="4048214"/>
          </a:xfrm>
          <a:prstGeom prst="rect">
            <a:avLst/>
          </a:prstGeom>
        </p:spPr>
      </p:pic>
    </p:spTree>
    <p:extLst>
      <p:ext uri="{BB962C8B-B14F-4D97-AF65-F5344CB8AC3E}">
        <p14:creationId xmlns:p14="http://schemas.microsoft.com/office/powerpoint/2010/main" val="858919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ga18e876340_0_140"/>
          <p:cNvSpPr txBox="1"/>
          <p:nvPr/>
        </p:nvSpPr>
        <p:spPr>
          <a:xfrm>
            <a:off x="1001230" y="339112"/>
            <a:ext cx="7467520" cy="13306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rPr>
              <a:t>The unsorted bin has a </a:t>
            </a:r>
            <a:r>
              <a:rPr lang="en-GB" sz="2000" b="1" dirty="0">
                <a:solidFill>
                  <a:schemeClr val="dk1"/>
                </a:solidFill>
              </a:rPr>
              <a:t>circular </a:t>
            </a:r>
            <a:r>
              <a:rPr lang="en-GB" sz="2000" dirty="0">
                <a:solidFill>
                  <a:schemeClr val="dk1"/>
                </a:solidFill>
              </a:rPr>
              <a:t>doubly linked list. </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If a chunk is linked into the unsorted bin, then it will be initialised with two pointers. One to the previous chunk and another to the next chunk. </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Say we are dealing with the earliest added chunk. While the bk field points to our second chunk, the </a:t>
            </a:r>
            <a:r>
              <a:rPr lang="en-GB" sz="2000" dirty="0" err="1">
                <a:solidFill>
                  <a:schemeClr val="dk1"/>
                </a:solidFill>
              </a:rPr>
              <a:t>fd</a:t>
            </a:r>
            <a:r>
              <a:rPr lang="en-GB" sz="2000" dirty="0">
                <a:solidFill>
                  <a:schemeClr val="dk1"/>
                </a:solidFill>
              </a:rPr>
              <a:t> field will always point to an address we can guess is the unsorted bin root node – circular.</a:t>
            </a:r>
          </a:p>
          <a:p>
            <a:pPr marL="0" lvl="0" indent="0" algn="l" rtl="0">
              <a:lnSpc>
                <a:spcPct val="115000"/>
              </a:lnSpc>
              <a:spcBef>
                <a:spcPts val="0"/>
              </a:spcBef>
              <a:spcAft>
                <a:spcPts val="0"/>
              </a:spcAft>
              <a:buNone/>
            </a:pPr>
            <a:endParaRPr lang="en-GB" sz="2000" dirty="0">
              <a:solidFill>
                <a:schemeClr val="dk1"/>
              </a:solidFill>
            </a:endParaRPr>
          </a:p>
          <a:p>
            <a:pPr lvl="0">
              <a:lnSpc>
                <a:spcPct val="115000"/>
              </a:lnSpc>
            </a:pPr>
            <a:r>
              <a:rPr lang="en-GB" dirty="0"/>
              <a:t> </a:t>
            </a:r>
            <a:endParaRPr lang="en-GB" sz="1800"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83AE3E15-A465-4309-A1CF-26930BADDB1B}"/>
              </a:ext>
            </a:extLst>
          </p:cNvPr>
          <p:cNvPicPr>
            <a:picLocks noChangeAspect="1"/>
          </p:cNvPicPr>
          <p:nvPr/>
        </p:nvPicPr>
        <p:blipFill>
          <a:blip r:embed="rId3"/>
          <a:stretch>
            <a:fillRect/>
          </a:stretch>
        </p:blipFill>
        <p:spPr>
          <a:xfrm>
            <a:off x="1001230" y="4073236"/>
            <a:ext cx="6760876" cy="2572261"/>
          </a:xfrm>
          <a:prstGeom prst="rect">
            <a:avLst/>
          </a:prstGeom>
        </p:spPr>
      </p:pic>
    </p:spTree>
    <p:extLst>
      <p:ext uri="{BB962C8B-B14F-4D97-AF65-F5344CB8AC3E}">
        <p14:creationId xmlns:p14="http://schemas.microsoft.com/office/powerpoint/2010/main" val="183245954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ga18e876340_0_143"/>
          <p:cNvSpPr txBox="1"/>
          <p:nvPr/>
        </p:nvSpPr>
        <p:spPr>
          <a:xfrm>
            <a:off x="1036423" y="694311"/>
            <a:ext cx="76179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rPr>
              <a:t>What happens if instead of only linking the </a:t>
            </a:r>
            <a:r>
              <a:rPr lang="en-GB" sz="2000" dirty="0" err="1">
                <a:solidFill>
                  <a:schemeClr val="dk1"/>
                </a:solidFill>
              </a:rPr>
              <a:t>tcache</a:t>
            </a:r>
            <a:r>
              <a:rPr lang="en-GB" sz="2000" dirty="0">
                <a:solidFill>
                  <a:schemeClr val="dk1"/>
                </a:solidFill>
              </a:rPr>
              <a:t> management struct onto one of its own lists, we linked it into the unsorted bin?</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With some heap grooming to ensure chunk validation passes:</a:t>
            </a:r>
          </a:p>
          <a:p>
            <a:pPr marL="0" lvl="0" indent="0" algn="l" rtl="0">
              <a:lnSpc>
                <a:spcPct val="115000"/>
              </a:lnSpc>
              <a:spcBef>
                <a:spcPts val="0"/>
              </a:spcBef>
              <a:spcAft>
                <a:spcPts val="0"/>
              </a:spcAft>
              <a:buNone/>
            </a:pPr>
            <a:endParaRPr lang="en-GB" sz="2000" dirty="0"/>
          </a:p>
        </p:txBody>
      </p:sp>
      <p:pic>
        <p:nvPicPr>
          <p:cNvPr id="2" name="Picture 1">
            <a:extLst>
              <a:ext uri="{FF2B5EF4-FFF2-40B4-BE49-F238E27FC236}">
                <a16:creationId xmlns:a16="http://schemas.microsoft.com/office/drawing/2014/main" id="{D6F5ADD0-1757-4C7A-8FD0-5EF5D0311841}"/>
              </a:ext>
            </a:extLst>
          </p:cNvPr>
          <p:cNvPicPr>
            <a:picLocks noChangeAspect="1"/>
          </p:cNvPicPr>
          <p:nvPr/>
        </p:nvPicPr>
        <p:blipFill>
          <a:blip r:embed="rId3"/>
          <a:stretch>
            <a:fillRect/>
          </a:stretch>
        </p:blipFill>
        <p:spPr>
          <a:xfrm>
            <a:off x="1162817" y="2370193"/>
            <a:ext cx="7122201" cy="4213346"/>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ga18e876340_0_143"/>
          <p:cNvSpPr txBox="1"/>
          <p:nvPr/>
        </p:nvSpPr>
        <p:spPr>
          <a:xfrm>
            <a:off x="1050277" y="336404"/>
            <a:ext cx="76179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t>We can write the address of the unsorted bin root node to a </a:t>
            </a:r>
            <a:r>
              <a:rPr lang="en-GB" sz="2000" dirty="0" err="1"/>
              <a:t>tcache</a:t>
            </a:r>
            <a:r>
              <a:rPr lang="en-GB" sz="2000" dirty="0"/>
              <a:t> list head. This means we can get it returned in a subsequent Malloc request.</a:t>
            </a:r>
          </a:p>
        </p:txBody>
      </p:sp>
      <p:pic>
        <p:nvPicPr>
          <p:cNvPr id="3" name="Picture 2">
            <a:extLst>
              <a:ext uri="{FF2B5EF4-FFF2-40B4-BE49-F238E27FC236}">
                <a16:creationId xmlns:a16="http://schemas.microsoft.com/office/drawing/2014/main" id="{2E67536D-E556-4447-9F73-F96171F28055}"/>
              </a:ext>
            </a:extLst>
          </p:cNvPr>
          <p:cNvPicPr>
            <a:picLocks noChangeAspect="1"/>
          </p:cNvPicPr>
          <p:nvPr/>
        </p:nvPicPr>
        <p:blipFill>
          <a:blip r:embed="rId3"/>
          <a:stretch>
            <a:fillRect/>
          </a:stretch>
        </p:blipFill>
        <p:spPr>
          <a:xfrm>
            <a:off x="1184266" y="1742490"/>
            <a:ext cx="7211589" cy="4889949"/>
          </a:xfrm>
          <a:prstGeom prst="rect">
            <a:avLst/>
          </a:prstGeom>
        </p:spPr>
      </p:pic>
    </p:spTree>
    <p:extLst>
      <p:ext uri="{BB962C8B-B14F-4D97-AF65-F5344CB8AC3E}">
        <p14:creationId xmlns:p14="http://schemas.microsoft.com/office/powerpoint/2010/main" val="30612415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ga18e876340_0_143"/>
          <p:cNvSpPr txBox="1"/>
          <p:nvPr/>
        </p:nvSpPr>
        <p:spPr>
          <a:xfrm>
            <a:off x="1064132" y="560917"/>
            <a:ext cx="76179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t>This helps us because the unsorted bin is not </a:t>
            </a:r>
            <a:r>
              <a:rPr lang="en-GB" sz="2000" dirty="0" err="1"/>
              <a:t>inlined</a:t>
            </a:r>
            <a:r>
              <a:rPr lang="en-GB" sz="2000" dirty="0"/>
              <a:t> in our heap like the </a:t>
            </a:r>
            <a:r>
              <a:rPr lang="en-GB" sz="2000" dirty="0" err="1"/>
              <a:t>tcache</a:t>
            </a:r>
            <a:r>
              <a:rPr lang="en-GB" sz="2000" dirty="0"/>
              <a:t> management struct and all its lists. </a:t>
            </a:r>
          </a:p>
          <a:p>
            <a:pPr marL="0" lvl="0" indent="0" algn="l" rtl="0">
              <a:lnSpc>
                <a:spcPct val="115000"/>
              </a:lnSpc>
              <a:spcBef>
                <a:spcPts val="0"/>
              </a:spcBef>
              <a:spcAft>
                <a:spcPts val="0"/>
              </a:spcAft>
              <a:buNone/>
            </a:pPr>
            <a:endParaRPr lang="en-GB" sz="2000" dirty="0"/>
          </a:p>
          <a:p>
            <a:pPr marL="0" lvl="0" indent="0" algn="l" rtl="0">
              <a:lnSpc>
                <a:spcPct val="115000"/>
              </a:lnSpc>
              <a:spcBef>
                <a:spcPts val="0"/>
              </a:spcBef>
              <a:spcAft>
                <a:spcPts val="0"/>
              </a:spcAft>
              <a:buNone/>
            </a:pPr>
            <a:r>
              <a:rPr lang="en-GB" sz="2000" dirty="0"/>
              <a:t>Instead, it’s part of the Arena which is stored in </a:t>
            </a:r>
            <a:r>
              <a:rPr lang="en-GB" sz="2000" dirty="0" err="1"/>
              <a:t>glibc’s</a:t>
            </a:r>
            <a:r>
              <a:rPr lang="en-GB" sz="2000" dirty="0"/>
              <a:t> own virtual address space. Assuming this is the main Arena. </a:t>
            </a:r>
          </a:p>
          <a:p>
            <a:pPr marL="0" lvl="0" indent="0" algn="l" rtl="0">
              <a:lnSpc>
                <a:spcPct val="115000"/>
              </a:lnSpc>
              <a:spcBef>
                <a:spcPts val="0"/>
              </a:spcBef>
              <a:spcAft>
                <a:spcPts val="0"/>
              </a:spcAft>
              <a:buNone/>
            </a:pPr>
            <a:endParaRPr lang="en-GB" sz="2000" dirty="0"/>
          </a:p>
          <a:p>
            <a:pPr marL="0" lvl="0" indent="0" algn="l" rtl="0">
              <a:lnSpc>
                <a:spcPct val="115000"/>
              </a:lnSpc>
              <a:spcBef>
                <a:spcPts val="0"/>
              </a:spcBef>
              <a:spcAft>
                <a:spcPts val="0"/>
              </a:spcAft>
              <a:buNone/>
            </a:pPr>
            <a:r>
              <a:rPr lang="en-GB" sz="2000" dirty="0"/>
              <a:t>At this point we can make an allocation corresponding to the list head where we wrote the </a:t>
            </a:r>
            <a:r>
              <a:rPr lang="en-GB" sz="2000" dirty="0" err="1"/>
              <a:t>libc</a:t>
            </a:r>
            <a:r>
              <a:rPr lang="en-GB" sz="2000" dirty="0"/>
              <a:t> address. </a:t>
            </a:r>
          </a:p>
          <a:p>
            <a:pPr marL="0" lvl="0" indent="0" algn="l" rtl="0">
              <a:lnSpc>
                <a:spcPct val="115000"/>
              </a:lnSpc>
              <a:spcBef>
                <a:spcPts val="0"/>
              </a:spcBef>
              <a:spcAft>
                <a:spcPts val="0"/>
              </a:spcAft>
              <a:buNone/>
            </a:pPr>
            <a:endParaRPr lang="en-GB" sz="2000" dirty="0"/>
          </a:p>
          <a:p>
            <a:pPr marL="0" lvl="0" indent="0" algn="l" rtl="0">
              <a:lnSpc>
                <a:spcPct val="115000"/>
              </a:lnSpc>
              <a:spcBef>
                <a:spcPts val="0"/>
              </a:spcBef>
              <a:spcAft>
                <a:spcPts val="0"/>
              </a:spcAft>
              <a:buNone/>
            </a:pPr>
            <a:r>
              <a:rPr lang="en-GB" sz="2000" dirty="0"/>
              <a:t>Here we requested a chunk of memory whose address was stored in our variable </a:t>
            </a:r>
            <a:r>
              <a:rPr lang="en-GB" sz="2000" dirty="0" err="1">
                <a:latin typeface="Courier New" panose="02070309020205020404" pitchFamily="49" charset="0"/>
                <a:cs typeface="Courier New" panose="02070309020205020404" pitchFamily="49" charset="0"/>
              </a:rPr>
              <a:t>libcptr</a:t>
            </a:r>
            <a:r>
              <a:rPr lang="en-GB" sz="2000" dirty="0"/>
              <a:t>.</a:t>
            </a:r>
          </a:p>
          <a:p>
            <a:pPr marL="0" lvl="0" indent="0" algn="l" rtl="0">
              <a:lnSpc>
                <a:spcPct val="115000"/>
              </a:lnSpc>
              <a:spcBef>
                <a:spcPts val="0"/>
              </a:spcBef>
              <a:spcAft>
                <a:spcPts val="0"/>
              </a:spcAft>
              <a:buNone/>
            </a:pPr>
            <a:endParaRPr lang="en-GB" sz="2000" dirty="0"/>
          </a:p>
        </p:txBody>
      </p:sp>
      <p:pic>
        <p:nvPicPr>
          <p:cNvPr id="4" name="Picture 3">
            <a:extLst>
              <a:ext uri="{FF2B5EF4-FFF2-40B4-BE49-F238E27FC236}">
                <a16:creationId xmlns:a16="http://schemas.microsoft.com/office/drawing/2014/main" id="{AE87519D-6E37-409E-9C40-9EFA8E2FFD8A}"/>
              </a:ext>
            </a:extLst>
          </p:cNvPr>
          <p:cNvPicPr>
            <a:picLocks noChangeAspect="1"/>
          </p:cNvPicPr>
          <p:nvPr/>
        </p:nvPicPr>
        <p:blipFill>
          <a:blip r:embed="rId3"/>
          <a:stretch>
            <a:fillRect/>
          </a:stretch>
        </p:blipFill>
        <p:spPr>
          <a:xfrm>
            <a:off x="1064131" y="4923692"/>
            <a:ext cx="9797833" cy="1476987"/>
          </a:xfrm>
          <a:prstGeom prst="rect">
            <a:avLst/>
          </a:prstGeom>
        </p:spPr>
      </p:pic>
    </p:spTree>
    <p:extLst>
      <p:ext uri="{BB962C8B-B14F-4D97-AF65-F5344CB8AC3E}">
        <p14:creationId xmlns:p14="http://schemas.microsoft.com/office/powerpoint/2010/main" val="169879008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ga18e876340_0_143"/>
          <p:cNvSpPr txBox="1"/>
          <p:nvPr/>
        </p:nvSpPr>
        <p:spPr>
          <a:xfrm>
            <a:off x="1120616" y="1412673"/>
            <a:ext cx="76179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t>Once we have this Arena pointer, we could do a few things:</a:t>
            </a:r>
          </a:p>
          <a:p>
            <a:pPr marL="0" lvl="0" indent="0" algn="l" rtl="0">
              <a:lnSpc>
                <a:spcPct val="115000"/>
              </a:lnSpc>
              <a:spcBef>
                <a:spcPts val="0"/>
              </a:spcBef>
              <a:spcAft>
                <a:spcPts val="0"/>
              </a:spcAft>
              <a:buNone/>
            </a:pPr>
            <a:endParaRPr lang="en-GB" sz="2000" dirty="0"/>
          </a:p>
          <a:p>
            <a:pPr marL="0" lvl="0" indent="0" algn="l" rtl="0">
              <a:lnSpc>
                <a:spcPct val="115000"/>
              </a:lnSpc>
              <a:spcBef>
                <a:spcPts val="0"/>
              </a:spcBef>
              <a:spcAft>
                <a:spcPts val="0"/>
              </a:spcAft>
              <a:buNone/>
            </a:pPr>
            <a:r>
              <a:rPr lang="en-GB" sz="2000" dirty="0"/>
              <a:t>Read from the pointers surrounding this chunk and use them to work out the offset to the ROP gadget.</a:t>
            </a:r>
            <a:br>
              <a:rPr lang="en-GB" sz="2000" dirty="0"/>
            </a:br>
            <a:br>
              <a:rPr lang="en-GB" sz="2000" dirty="0"/>
            </a:br>
            <a:r>
              <a:rPr lang="en-GB" sz="2000" dirty="0"/>
              <a:t>We could launch a </a:t>
            </a:r>
            <a:r>
              <a:rPr lang="en-GB" sz="2000" b="1" dirty="0"/>
              <a:t>House of Force </a:t>
            </a:r>
            <a:r>
              <a:rPr lang="en-GB" sz="2000" dirty="0"/>
              <a:t>style attack by overwriting the LSB of the </a:t>
            </a:r>
            <a:r>
              <a:rPr lang="en-GB" sz="2000" dirty="0" err="1"/>
              <a:t>libc</a:t>
            </a:r>
            <a:r>
              <a:rPr lang="en-GB" sz="2000" dirty="0"/>
              <a:t> pointer to overlap the main arena field which points to where the top of the heap is. </a:t>
            </a:r>
          </a:p>
          <a:p>
            <a:pPr marL="0" lvl="0" indent="0" algn="l" rtl="0">
              <a:lnSpc>
                <a:spcPct val="115000"/>
              </a:lnSpc>
              <a:spcBef>
                <a:spcPts val="0"/>
              </a:spcBef>
              <a:spcAft>
                <a:spcPts val="0"/>
              </a:spcAft>
              <a:buNone/>
            </a:pPr>
            <a:endParaRPr lang="en-GB" sz="2000" dirty="0"/>
          </a:p>
          <a:p>
            <a:pPr marL="0" lvl="0" indent="0" algn="l" rtl="0">
              <a:lnSpc>
                <a:spcPct val="115000"/>
              </a:lnSpc>
              <a:spcBef>
                <a:spcPts val="0"/>
              </a:spcBef>
              <a:spcAft>
                <a:spcPts val="0"/>
              </a:spcAft>
              <a:buNone/>
            </a:pPr>
            <a:r>
              <a:rPr lang="en-GB" sz="2000" dirty="0"/>
              <a:t>Overwriting this, we would ensure that a future allocation is serviced at a controlled address, so the heap grows beyond its ordinary boundary to overlap other parts of memory.</a:t>
            </a:r>
          </a:p>
          <a:p>
            <a:pPr marL="0" lvl="0" indent="0" algn="l" rtl="0">
              <a:lnSpc>
                <a:spcPct val="115000"/>
              </a:lnSpc>
              <a:spcBef>
                <a:spcPts val="0"/>
              </a:spcBef>
              <a:spcAft>
                <a:spcPts val="0"/>
              </a:spcAft>
              <a:buNone/>
            </a:pPr>
            <a:endParaRPr lang="en-GB" sz="2000" dirty="0"/>
          </a:p>
          <a:p>
            <a:pPr marL="0" lvl="0" indent="0" algn="l" rtl="0">
              <a:lnSpc>
                <a:spcPct val="115000"/>
              </a:lnSpc>
              <a:spcBef>
                <a:spcPts val="0"/>
              </a:spcBef>
              <a:spcAft>
                <a:spcPts val="0"/>
              </a:spcAft>
              <a:buNone/>
            </a:pPr>
            <a:endParaRPr lang="en-GB" sz="2000" dirty="0"/>
          </a:p>
          <a:p>
            <a:pPr marL="0" lvl="0" indent="0" algn="l" rtl="0">
              <a:lnSpc>
                <a:spcPct val="115000"/>
              </a:lnSpc>
              <a:spcBef>
                <a:spcPts val="0"/>
              </a:spcBef>
              <a:spcAft>
                <a:spcPts val="0"/>
              </a:spcAft>
              <a:buNone/>
            </a:pPr>
            <a:endParaRPr lang="en-GB" sz="2000" dirty="0"/>
          </a:p>
          <a:p>
            <a:pPr marL="0" lvl="0" indent="0" algn="l" rtl="0">
              <a:lnSpc>
                <a:spcPct val="115000"/>
              </a:lnSpc>
              <a:spcBef>
                <a:spcPts val="0"/>
              </a:spcBef>
              <a:spcAft>
                <a:spcPts val="0"/>
              </a:spcAft>
              <a:buNone/>
            </a:pPr>
            <a:endParaRPr lang="en-GB" sz="2000" dirty="0"/>
          </a:p>
        </p:txBody>
      </p:sp>
    </p:spTree>
    <p:extLst>
      <p:ext uri="{BB962C8B-B14F-4D97-AF65-F5344CB8AC3E}">
        <p14:creationId xmlns:p14="http://schemas.microsoft.com/office/powerpoint/2010/main" val="173792039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ga18e876340_0_143"/>
          <p:cNvSpPr txBox="1"/>
          <p:nvPr/>
        </p:nvSpPr>
        <p:spPr>
          <a:xfrm>
            <a:off x="1134470" y="1366440"/>
            <a:ext cx="7306145"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t>So, here we set the top of the heap to a stack address. </a:t>
            </a:r>
          </a:p>
          <a:p>
            <a:pPr marL="0" lvl="0" indent="0" algn="l" rtl="0">
              <a:lnSpc>
                <a:spcPct val="115000"/>
              </a:lnSpc>
              <a:spcBef>
                <a:spcPts val="0"/>
              </a:spcBef>
              <a:spcAft>
                <a:spcPts val="0"/>
              </a:spcAft>
              <a:buNone/>
            </a:pPr>
            <a:endParaRPr lang="en-GB" sz="2000" dirty="0"/>
          </a:p>
          <a:p>
            <a:pPr marL="0" lvl="0" indent="0" algn="l" rtl="0">
              <a:lnSpc>
                <a:spcPct val="115000"/>
              </a:lnSpc>
              <a:spcBef>
                <a:spcPts val="0"/>
              </a:spcBef>
              <a:spcAft>
                <a:spcPts val="0"/>
              </a:spcAft>
              <a:buNone/>
            </a:pPr>
            <a:endParaRPr lang="en-GB" sz="2000" dirty="0"/>
          </a:p>
          <a:p>
            <a:pPr marL="0" lvl="0" indent="0" algn="l" rtl="0">
              <a:lnSpc>
                <a:spcPct val="115000"/>
              </a:lnSpc>
              <a:spcBef>
                <a:spcPts val="0"/>
              </a:spcBef>
              <a:spcAft>
                <a:spcPts val="0"/>
              </a:spcAft>
              <a:buNone/>
            </a:pPr>
            <a:endParaRPr lang="en-GB" sz="2000" dirty="0"/>
          </a:p>
          <a:p>
            <a:pPr marL="0" lvl="0" indent="0" algn="l" rtl="0">
              <a:lnSpc>
                <a:spcPct val="115000"/>
              </a:lnSpc>
              <a:spcBef>
                <a:spcPts val="0"/>
              </a:spcBef>
              <a:spcAft>
                <a:spcPts val="0"/>
              </a:spcAft>
              <a:buNone/>
            </a:pPr>
            <a:endParaRPr lang="en-GB" sz="2000" dirty="0"/>
          </a:p>
          <a:p>
            <a:pPr marL="0" lvl="0" indent="0" algn="l" rtl="0">
              <a:lnSpc>
                <a:spcPct val="115000"/>
              </a:lnSpc>
              <a:spcBef>
                <a:spcPts val="0"/>
              </a:spcBef>
              <a:spcAft>
                <a:spcPts val="0"/>
              </a:spcAft>
              <a:buNone/>
            </a:pPr>
            <a:endParaRPr lang="en-GB" sz="2000" dirty="0"/>
          </a:p>
        </p:txBody>
      </p:sp>
      <p:pic>
        <p:nvPicPr>
          <p:cNvPr id="2" name="Picture 1">
            <a:extLst>
              <a:ext uri="{FF2B5EF4-FFF2-40B4-BE49-F238E27FC236}">
                <a16:creationId xmlns:a16="http://schemas.microsoft.com/office/drawing/2014/main" id="{659498BB-A820-4C22-97DD-EF47DCDDF751}"/>
              </a:ext>
            </a:extLst>
          </p:cNvPr>
          <p:cNvPicPr>
            <a:picLocks noChangeAspect="1"/>
          </p:cNvPicPr>
          <p:nvPr/>
        </p:nvPicPr>
        <p:blipFill>
          <a:blip r:embed="rId3"/>
          <a:stretch>
            <a:fillRect/>
          </a:stretch>
        </p:blipFill>
        <p:spPr>
          <a:xfrm>
            <a:off x="1134470" y="2125112"/>
            <a:ext cx="6252164" cy="1482656"/>
          </a:xfrm>
          <a:prstGeom prst="rect">
            <a:avLst/>
          </a:prstGeom>
        </p:spPr>
      </p:pic>
      <p:sp>
        <p:nvSpPr>
          <p:cNvPr id="3" name="Rectangle 2">
            <a:extLst>
              <a:ext uri="{FF2B5EF4-FFF2-40B4-BE49-F238E27FC236}">
                <a16:creationId xmlns:a16="http://schemas.microsoft.com/office/drawing/2014/main" id="{29539515-8851-48B6-B020-D071D7C25802}"/>
              </a:ext>
            </a:extLst>
          </p:cNvPr>
          <p:cNvSpPr/>
          <p:nvPr/>
        </p:nvSpPr>
        <p:spPr>
          <a:xfrm>
            <a:off x="1025236" y="3991560"/>
            <a:ext cx="9144000" cy="1124090"/>
          </a:xfrm>
          <a:prstGeom prst="rect">
            <a:avLst/>
          </a:prstGeom>
        </p:spPr>
        <p:txBody>
          <a:bodyPr wrap="square">
            <a:spAutoFit/>
          </a:bodyPr>
          <a:lstStyle/>
          <a:p>
            <a:pPr>
              <a:lnSpc>
                <a:spcPct val="115000"/>
              </a:lnSpc>
            </a:pPr>
            <a:r>
              <a:rPr lang="en-GB" sz="2000" dirty="0"/>
              <a:t>On a subsequent request to Malloc, we might be able to get our chunk to overlap the current stack frame. From there we’d be able to overwrite the return address without mangling the stack canary. </a:t>
            </a:r>
          </a:p>
        </p:txBody>
      </p:sp>
    </p:spTree>
    <p:extLst>
      <p:ext uri="{BB962C8B-B14F-4D97-AF65-F5344CB8AC3E}">
        <p14:creationId xmlns:p14="http://schemas.microsoft.com/office/powerpoint/2010/main" val="658964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pic>
        <p:nvPicPr>
          <p:cNvPr id="4" name="Picture 3">
            <a:extLst>
              <a:ext uri="{FF2B5EF4-FFF2-40B4-BE49-F238E27FC236}">
                <a16:creationId xmlns:a16="http://schemas.microsoft.com/office/drawing/2014/main" id="{7093AB70-BC07-41FE-91E1-B4D2F4F13BC9}"/>
              </a:ext>
            </a:extLst>
          </p:cNvPr>
          <p:cNvPicPr>
            <a:picLocks noChangeAspect="1"/>
          </p:cNvPicPr>
          <p:nvPr/>
        </p:nvPicPr>
        <p:blipFill>
          <a:blip r:embed="rId3"/>
          <a:stretch>
            <a:fillRect/>
          </a:stretch>
        </p:blipFill>
        <p:spPr>
          <a:xfrm>
            <a:off x="1134464" y="1790714"/>
            <a:ext cx="7344521" cy="1638286"/>
          </a:xfrm>
          <a:prstGeom prst="rect">
            <a:avLst/>
          </a:prstGeom>
        </p:spPr>
      </p:pic>
      <p:sp>
        <p:nvSpPr>
          <p:cNvPr id="5" name="Google Shape;543;ga18e876340_0_143">
            <a:extLst>
              <a:ext uri="{FF2B5EF4-FFF2-40B4-BE49-F238E27FC236}">
                <a16:creationId xmlns:a16="http://schemas.microsoft.com/office/drawing/2014/main" id="{D445A4F9-E035-4B51-B5D8-587EFE31F605}"/>
              </a:ext>
            </a:extLst>
          </p:cNvPr>
          <p:cNvSpPr txBox="1"/>
          <p:nvPr/>
        </p:nvSpPr>
        <p:spPr>
          <a:xfrm>
            <a:off x="1134464" y="2923087"/>
            <a:ext cx="7306145" cy="339755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lang="en-GB" sz="2000" dirty="0"/>
          </a:p>
          <a:p>
            <a:pPr marL="0" lvl="0" indent="0" algn="l" rtl="0">
              <a:lnSpc>
                <a:spcPct val="115000"/>
              </a:lnSpc>
              <a:spcBef>
                <a:spcPts val="0"/>
              </a:spcBef>
              <a:spcAft>
                <a:spcPts val="0"/>
              </a:spcAft>
              <a:buNone/>
            </a:pPr>
            <a:endParaRPr lang="en-GB" sz="2000" dirty="0"/>
          </a:p>
          <a:p>
            <a:pPr marL="0" lvl="0" indent="0" algn="l" rtl="0">
              <a:lnSpc>
                <a:spcPct val="115000"/>
              </a:lnSpc>
              <a:spcBef>
                <a:spcPts val="0"/>
              </a:spcBef>
              <a:spcAft>
                <a:spcPts val="0"/>
              </a:spcAft>
              <a:buNone/>
            </a:pPr>
            <a:r>
              <a:rPr lang="en-GB" sz="2000" dirty="0"/>
              <a:t>We could probably have just written our stack address to the </a:t>
            </a:r>
            <a:r>
              <a:rPr lang="en-GB" sz="2000" dirty="0" err="1"/>
              <a:t>tcache</a:t>
            </a:r>
            <a:r>
              <a:rPr lang="en-GB" sz="2000" dirty="0"/>
              <a:t> list head directly. But setting a new top ensures that </a:t>
            </a:r>
            <a:r>
              <a:rPr lang="en-GB" sz="2000" b="1" dirty="0"/>
              <a:t>every </a:t>
            </a:r>
            <a:r>
              <a:rPr lang="en-GB" sz="2000" dirty="0"/>
              <a:t>future allocation will be made relative to that address. </a:t>
            </a:r>
          </a:p>
          <a:p>
            <a:pPr marL="0" lvl="0" indent="0" algn="l" rtl="0">
              <a:lnSpc>
                <a:spcPct val="115000"/>
              </a:lnSpc>
              <a:spcBef>
                <a:spcPts val="0"/>
              </a:spcBef>
              <a:spcAft>
                <a:spcPts val="0"/>
              </a:spcAft>
              <a:buNone/>
            </a:pPr>
            <a:endParaRPr lang="en-GB" sz="2000" dirty="0"/>
          </a:p>
          <a:p>
            <a:pPr marL="0" lvl="0" indent="0" algn="l" rtl="0">
              <a:lnSpc>
                <a:spcPct val="115000"/>
              </a:lnSpc>
              <a:spcBef>
                <a:spcPts val="0"/>
              </a:spcBef>
              <a:spcAft>
                <a:spcPts val="0"/>
              </a:spcAft>
              <a:buNone/>
            </a:pPr>
            <a:r>
              <a:rPr lang="en-GB" sz="2000" dirty="0"/>
              <a:t>I also included this just to emphasise the level of complexity that goes into dynamic memory management, and how it exposes different entries of attack.</a:t>
            </a:r>
          </a:p>
          <a:p>
            <a:pPr marL="0" lvl="0" indent="0" algn="l" rtl="0">
              <a:lnSpc>
                <a:spcPct val="115000"/>
              </a:lnSpc>
              <a:spcBef>
                <a:spcPts val="0"/>
              </a:spcBef>
              <a:spcAft>
                <a:spcPts val="0"/>
              </a:spcAft>
              <a:buNone/>
            </a:pPr>
            <a:endParaRPr lang="en-GB" sz="2000" dirty="0"/>
          </a:p>
          <a:p>
            <a:pPr marL="0" lvl="0" indent="0" algn="l" rtl="0">
              <a:lnSpc>
                <a:spcPct val="115000"/>
              </a:lnSpc>
              <a:spcBef>
                <a:spcPts val="0"/>
              </a:spcBef>
              <a:spcAft>
                <a:spcPts val="0"/>
              </a:spcAft>
              <a:buNone/>
            </a:pPr>
            <a:endParaRPr lang="en-GB" sz="2000" dirty="0"/>
          </a:p>
        </p:txBody>
      </p:sp>
      <p:sp>
        <p:nvSpPr>
          <p:cNvPr id="6" name="Google Shape;543;ga18e876340_0_143">
            <a:extLst>
              <a:ext uri="{FF2B5EF4-FFF2-40B4-BE49-F238E27FC236}">
                <a16:creationId xmlns:a16="http://schemas.microsoft.com/office/drawing/2014/main" id="{4B049C69-3AA7-4882-AD39-724E866B2CD8}"/>
              </a:ext>
            </a:extLst>
          </p:cNvPr>
          <p:cNvSpPr txBox="1"/>
          <p:nvPr/>
        </p:nvSpPr>
        <p:spPr>
          <a:xfrm>
            <a:off x="1153651" y="-221510"/>
            <a:ext cx="7306145" cy="339755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lang="en-GB" sz="2000" dirty="0"/>
          </a:p>
          <a:p>
            <a:pPr marL="0" lvl="0" indent="0" algn="l" rtl="0">
              <a:lnSpc>
                <a:spcPct val="115000"/>
              </a:lnSpc>
              <a:spcBef>
                <a:spcPts val="0"/>
              </a:spcBef>
              <a:spcAft>
                <a:spcPts val="0"/>
              </a:spcAft>
              <a:buNone/>
            </a:pPr>
            <a:endParaRPr lang="en-GB" sz="2000" dirty="0"/>
          </a:p>
          <a:p>
            <a:pPr marL="0" lvl="0" indent="0" algn="l" rtl="0">
              <a:lnSpc>
                <a:spcPct val="115000"/>
              </a:lnSpc>
              <a:spcBef>
                <a:spcPts val="0"/>
              </a:spcBef>
              <a:spcAft>
                <a:spcPts val="0"/>
              </a:spcAft>
              <a:buNone/>
            </a:pPr>
            <a:endParaRPr lang="en-GB" sz="2000" dirty="0"/>
          </a:p>
          <a:p>
            <a:pPr marL="0" lvl="0" indent="0" algn="l" rtl="0">
              <a:lnSpc>
                <a:spcPct val="115000"/>
              </a:lnSpc>
              <a:spcBef>
                <a:spcPts val="0"/>
              </a:spcBef>
              <a:spcAft>
                <a:spcPts val="0"/>
              </a:spcAft>
              <a:buNone/>
            </a:pPr>
            <a:endParaRPr lang="en-GB" sz="2000" dirty="0"/>
          </a:p>
          <a:p>
            <a:pPr marL="0" lvl="0" indent="0" algn="l" rtl="0">
              <a:lnSpc>
                <a:spcPct val="115000"/>
              </a:lnSpc>
              <a:spcBef>
                <a:spcPts val="0"/>
              </a:spcBef>
              <a:spcAft>
                <a:spcPts val="0"/>
              </a:spcAft>
              <a:buNone/>
            </a:pPr>
            <a:r>
              <a:rPr lang="en-GB" sz="2000" dirty="0"/>
              <a:t>Here’s our memory view, as you can see top was overwritten.</a:t>
            </a:r>
          </a:p>
          <a:p>
            <a:pPr marL="0" lvl="0" indent="0" algn="l" rtl="0">
              <a:lnSpc>
                <a:spcPct val="115000"/>
              </a:lnSpc>
              <a:spcBef>
                <a:spcPts val="0"/>
              </a:spcBef>
              <a:spcAft>
                <a:spcPts val="0"/>
              </a:spcAft>
              <a:buNone/>
            </a:pPr>
            <a:endParaRPr lang="en-GB" sz="2000" dirty="0"/>
          </a:p>
          <a:p>
            <a:pPr marL="0" lvl="0" indent="0" algn="l" rtl="0">
              <a:lnSpc>
                <a:spcPct val="115000"/>
              </a:lnSpc>
              <a:spcBef>
                <a:spcPts val="0"/>
              </a:spcBef>
              <a:spcAft>
                <a:spcPts val="0"/>
              </a:spcAft>
              <a:buNone/>
            </a:pPr>
            <a:endParaRPr lang="en-GB" sz="2000" dirty="0"/>
          </a:p>
        </p:txBody>
      </p:sp>
    </p:spTree>
    <p:extLst>
      <p:ext uri="{BB962C8B-B14F-4D97-AF65-F5344CB8AC3E}">
        <p14:creationId xmlns:p14="http://schemas.microsoft.com/office/powerpoint/2010/main" val="320616155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ga18e876340_0_143"/>
          <p:cNvSpPr txBox="1"/>
          <p:nvPr/>
        </p:nvSpPr>
        <p:spPr>
          <a:xfrm>
            <a:off x="1147899" y="2728854"/>
            <a:ext cx="8148499" cy="3214745"/>
          </a:xfrm>
          <a:prstGeom prst="rect">
            <a:avLst/>
          </a:prstGeom>
          <a:noFill/>
          <a:ln>
            <a:noFill/>
          </a:ln>
        </p:spPr>
        <p:txBody>
          <a:bodyPr spcFirstLastPara="1" wrap="square" lIns="91425" tIns="91425" rIns="91425" bIns="91425" anchor="t" anchorCtr="0">
            <a:noAutofit/>
          </a:bodyPr>
          <a:lstStyle/>
          <a:p>
            <a:pPr lvl="0">
              <a:lnSpc>
                <a:spcPct val="115000"/>
              </a:lnSpc>
            </a:pPr>
            <a:r>
              <a:rPr lang="en-GB" sz="2000" dirty="0"/>
              <a:t>As for a </a:t>
            </a:r>
            <a:r>
              <a:rPr lang="en-GB" sz="2000" b="1" dirty="0" err="1"/>
              <a:t>libc</a:t>
            </a:r>
            <a:r>
              <a:rPr lang="en-GB" sz="2000" b="1" dirty="0"/>
              <a:t> leak </a:t>
            </a:r>
            <a:r>
              <a:rPr lang="en-GB" sz="2000" dirty="0"/>
              <a:t>itself, we could achieve this by targeting the </a:t>
            </a:r>
            <a:r>
              <a:rPr lang="en-GB" sz="2000" dirty="0" err="1"/>
              <a:t>glibc</a:t>
            </a:r>
            <a:r>
              <a:rPr lang="en-GB" sz="2000" dirty="0"/>
              <a:t> I/O management structures as used in c4e’s </a:t>
            </a:r>
            <a:r>
              <a:rPr lang="en-GB" sz="2000" b="1" dirty="0"/>
              <a:t>House of Rust </a:t>
            </a:r>
            <a:r>
              <a:rPr lang="en-GB" sz="2000" dirty="0"/>
              <a:t>blog post. </a:t>
            </a:r>
          </a:p>
          <a:p>
            <a:pPr lvl="0">
              <a:lnSpc>
                <a:spcPct val="115000"/>
              </a:lnSpc>
            </a:pPr>
            <a:endParaRPr lang="en-GB" sz="2000" dirty="0"/>
          </a:p>
          <a:p>
            <a:pPr lvl="0">
              <a:lnSpc>
                <a:spcPct val="115000"/>
              </a:lnSpc>
            </a:pPr>
            <a:r>
              <a:rPr lang="en-GB" sz="2000" dirty="0"/>
              <a:t>This is where we get a chunk “allocated from the appropriate </a:t>
            </a:r>
            <a:r>
              <a:rPr lang="en-GB" sz="2000" dirty="0" err="1"/>
              <a:t>tcachebin</a:t>
            </a:r>
            <a:r>
              <a:rPr lang="en-GB" sz="2000" dirty="0"/>
              <a:t> overlapping with </a:t>
            </a:r>
            <a:r>
              <a:rPr lang="en-GB" sz="2000" b="1" dirty="0"/>
              <a:t>_IO_2_1_stdout_</a:t>
            </a:r>
            <a:r>
              <a:rPr lang="en-GB" sz="2000" dirty="0"/>
              <a:t>”</a:t>
            </a:r>
          </a:p>
          <a:p>
            <a:pPr lvl="0">
              <a:lnSpc>
                <a:spcPct val="115000"/>
              </a:lnSpc>
            </a:pPr>
            <a:endParaRPr lang="en-GB" sz="2000" dirty="0"/>
          </a:p>
          <a:p>
            <a:pPr marL="0" lvl="0" indent="0" algn="l" rtl="0">
              <a:lnSpc>
                <a:spcPct val="115000"/>
              </a:lnSpc>
              <a:spcBef>
                <a:spcPts val="0"/>
              </a:spcBef>
              <a:spcAft>
                <a:spcPts val="0"/>
              </a:spcAft>
              <a:buNone/>
            </a:pPr>
            <a:endParaRPr lang="en-GB" sz="2000" dirty="0"/>
          </a:p>
        </p:txBody>
      </p:sp>
    </p:spTree>
    <p:extLst>
      <p:ext uri="{BB962C8B-B14F-4D97-AF65-F5344CB8AC3E}">
        <p14:creationId xmlns:p14="http://schemas.microsoft.com/office/powerpoint/2010/main" val="1574297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ga18e876340_0_143"/>
          <p:cNvSpPr txBox="1"/>
          <p:nvPr/>
        </p:nvSpPr>
        <p:spPr>
          <a:xfrm>
            <a:off x="1161753" y="1246418"/>
            <a:ext cx="6954452" cy="3000000"/>
          </a:xfrm>
          <a:prstGeom prst="rect">
            <a:avLst/>
          </a:prstGeom>
          <a:noFill/>
          <a:ln>
            <a:noFill/>
          </a:ln>
        </p:spPr>
        <p:txBody>
          <a:bodyPr spcFirstLastPara="1" wrap="square" lIns="91425" tIns="91425" rIns="91425" bIns="91425" anchor="t" anchorCtr="0">
            <a:noAutofit/>
          </a:bodyPr>
          <a:lstStyle/>
          <a:p>
            <a:pPr lvl="0">
              <a:lnSpc>
                <a:spcPct val="115000"/>
              </a:lnSpc>
            </a:pPr>
            <a:endParaRPr lang="en-GB" sz="2000" dirty="0"/>
          </a:p>
          <a:p>
            <a:pPr lvl="0">
              <a:lnSpc>
                <a:spcPct val="115000"/>
              </a:lnSpc>
            </a:pPr>
            <a:r>
              <a:rPr lang="en-GB" sz="2000" dirty="0"/>
              <a:t>And then we can “overwrite the </a:t>
            </a:r>
            <a:r>
              <a:rPr lang="en-GB" sz="2000" b="1" dirty="0"/>
              <a:t>_IO_2_1_stdout_._flags </a:t>
            </a:r>
            <a:r>
              <a:rPr lang="en-GB" sz="2000" dirty="0"/>
              <a:t>field with the value </a:t>
            </a:r>
            <a:r>
              <a:rPr lang="en-GB" sz="2000" b="1" dirty="0"/>
              <a:t>0xfbad1800</a:t>
            </a:r>
            <a:r>
              <a:rPr lang="en-GB" sz="2000" dirty="0"/>
              <a:t>. Null out the following 3 qwords, belonging to the fields </a:t>
            </a:r>
            <a:r>
              <a:rPr lang="en-GB" sz="2000" b="1" dirty="0"/>
              <a:t>_</a:t>
            </a:r>
            <a:r>
              <a:rPr lang="en-GB" sz="2000" b="1" dirty="0" err="1"/>
              <a:t>IO_read_ptr</a:t>
            </a:r>
            <a:r>
              <a:rPr lang="en-GB" sz="2000" dirty="0"/>
              <a:t>, </a:t>
            </a:r>
            <a:r>
              <a:rPr lang="en-GB" sz="2000" b="1" dirty="0"/>
              <a:t>_</a:t>
            </a:r>
            <a:r>
              <a:rPr lang="en-GB" sz="2000" b="1" dirty="0" err="1"/>
              <a:t>IO_read_end</a:t>
            </a:r>
            <a:r>
              <a:rPr lang="en-GB" sz="2000" dirty="0"/>
              <a:t> and </a:t>
            </a:r>
            <a:r>
              <a:rPr lang="en-GB" sz="2000" b="1" dirty="0"/>
              <a:t>_</a:t>
            </a:r>
            <a:r>
              <a:rPr lang="en-GB" sz="2000" b="1" dirty="0" err="1"/>
              <a:t>IO_read_base</a:t>
            </a:r>
            <a:r>
              <a:rPr lang="en-GB" sz="2000" dirty="0"/>
              <a:t>. Finally, null out the next qwords LSB belonging to </a:t>
            </a:r>
            <a:r>
              <a:rPr lang="en-GB" sz="2000" b="1" dirty="0"/>
              <a:t>_</a:t>
            </a:r>
            <a:r>
              <a:rPr lang="en-GB" sz="2000" b="1" dirty="0" err="1"/>
              <a:t>IO_write_base</a:t>
            </a:r>
            <a:r>
              <a:rPr lang="en-GB" sz="2000" dirty="0"/>
              <a:t>”</a:t>
            </a:r>
          </a:p>
          <a:p>
            <a:pPr marL="0" lvl="0" indent="0" algn="l" rtl="0">
              <a:lnSpc>
                <a:spcPct val="115000"/>
              </a:lnSpc>
              <a:spcBef>
                <a:spcPts val="0"/>
              </a:spcBef>
              <a:spcAft>
                <a:spcPts val="0"/>
              </a:spcAft>
              <a:buNone/>
            </a:pPr>
            <a:endParaRPr lang="en-GB" sz="2000" dirty="0"/>
          </a:p>
          <a:p>
            <a:pPr marL="0" lvl="0" indent="0" algn="l" rtl="0">
              <a:lnSpc>
                <a:spcPct val="115000"/>
              </a:lnSpc>
              <a:spcBef>
                <a:spcPts val="0"/>
              </a:spcBef>
              <a:spcAft>
                <a:spcPts val="0"/>
              </a:spcAft>
              <a:buNone/>
            </a:pPr>
            <a:r>
              <a:rPr lang="en-GB" sz="2000" dirty="0"/>
              <a:t>From there, we hopefully get a huge dump from memory once our process uses the </a:t>
            </a:r>
            <a:r>
              <a:rPr lang="en-GB" sz="2000" dirty="0" err="1"/>
              <a:t>stdout</a:t>
            </a:r>
            <a:r>
              <a:rPr lang="en-GB" sz="2000" dirty="0"/>
              <a:t> file stream. Then we just work out the </a:t>
            </a:r>
            <a:r>
              <a:rPr lang="en-GB" sz="2000" dirty="0" err="1"/>
              <a:t>libc</a:t>
            </a:r>
            <a:r>
              <a:rPr lang="en-GB" sz="2000" dirty="0"/>
              <a:t> base address, and then the relative address of our ROP gadget. This should allow us to gain code execution.</a:t>
            </a:r>
          </a:p>
          <a:p>
            <a:pPr marL="0" lvl="0" indent="0" algn="l" rtl="0">
              <a:lnSpc>
                <a:spcPct val="115000"/>
              </a:lnSpc>
              <a:spcBef>
                <a:spcPts val="0"/>
              </a:spcBef>
              <a:spcAft>
                <a:spcPts val="0"/>
              </a:spcAft>
              <a:buNone/>
            </a:pPr>
            <a:endParaRPr lang="en-GB" sz="2000" dirty="0"/>
          </a:p>
        </p:txBody>
      </p:sp>
    </p:spTree>
    <p:extLst>
      <p:ext uri="{BB962C8B-B14F-4D97-AF65-F5344CB8AC3E}">
        <p14:creationId xmlns:p14="http://schemas.microsoft.com/office/powerpoint/2010/main" val="3283030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7"/>
          <p:cNvSpPr/>
          <p:nvPr/>
        </p:nvSpPr>
        <p:spPr>
          <a:xfrm>
            <a:off x="1257550" y="2038045"/>
            <a:ext cx="7671600"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dirty="0">
                <a:solidFill>
                  <a:srgbClr val="000000"/>
                </a:solidFill>
                <a:latin typeface="Arial"/>
                <a:ea typeface="Arial"/>
                <a:cs typeface="Arial"/>
                <a:sym typeface="Arial"/>
              </a:rPr>
              <a:t>The memory regions which the client can request are called “chunks”. They are the</a:t>
            </a:r>
            <a:r>
              <a:rPr lang="en-GB" sz="2000" b="1" dirty="0">
                <a:solidFill>
                  <a:srgbClr val="000000"/>
                </a:solidFill>
              </a:rPr>
              <a:t> fundamental unit</a:t>
            </a:r>
            <a:r>
              <a:rPr lang="en-GB" sz="2000" dirty="0">
                <a:solidFill>
                  <a:srgbClr val="000000"/>
                </a:solidFill>
                <a:latin typeface="Arial"/>
                <a:ea typeface="Arial"/>
                <a:cs typeface="Arial"/>
                <a:sym typeface="Arial"/>
              </a:rPr>
              <a:t> of Malloc</a:t>
            </a:r>
            <a:endParaRPr dirty="0"/>
          </a:p>
          <a:p>
            <a:pPr marL="0" marR="0" lvl="0" indent="0" algn="l" rtl="0">
              <a:spcBef>
                <a:spcPts val="0"/>
              </a:spcBef>
              <a:spcAft>
                <a:spcPts val="0"/>
              </a:spcAft>
              <a:buNone/>
            </a:pPr>
            <a:endParaRPr sz="2000" dirty="0">
              <a:solidFill>
                <a:schemeClr val="dk1"/>
              </a:solidFill>
              <a:latin typeface="Century Schoolbook"/>
              <a:ea typeface="Century Schoolbook"/>
              <a:cs typeface="Century Schoolbook"/>
              <a:sym typeface="Century Schoolbook"/>
            </a:endParaRPr>
          </a:p>
        </p:txBody>
      </p:sp>
      <p:sp>
        <p:nvSpPr>
          <p:cNvPr id="157" name="Google Shape;157;p7"/>
          <p:cNvSpPr txBox="1"/>
          <p:nvPr/>
        </p:nvSpPr>
        <p:spPr>
          <a:xfrm>
            <a:off x="1257550" y="2849550"/>
            <a:ext cx="8039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solidFill>
                  <a:schemeClr val="dk1"/>
                </a:solidFill>
              </a:rPr>
              <a:t>There are two perspectives and two states which relate to each chunk</a:t>
            </a:r>
            <a:endParaRPr dirty="0">
              <a:solidFill>
                <a:schemeClr val="dk1"/>
              </a:solidFill>
            </a:endParaRPr>
          </a:p>
          <a:p>
            <a:pPr marL="0" lvl="0" indent="0" algn="l" rtl="0">
              <a:spcBef>
                <a:spcPts val="0"/>
              </a:spcBef>
              <a:spcAft>
                <a:spcPts val="0"/>
              </a:spcAft>
              <a:buNone/>
            </a:pPr>
            <a:endParaRPr sz="2000" dirty="0">
              <a:solidFill>
                <a:schemeClr val="dk1"/>
              </a:solidFill>
            </a:endParaRPr>
          </a:p>
          <a:p>
            <a:pPr marL="0" lvl="0" indent="0" algn="l" rtl="0">
              <a:spcBef>
                <a:spcPts val="0"/>
              </a:spcBef>
              <a:spcAft>
                <a:spcPts val="0"/>
              </a:spcAft>
              <a:buNone/>
            </a:pPr>
            <a:r>
              <a:rPr lang="en-GB" sz="2000" dirty="0">
                <a:solidFill>
                  <a:schemeClr val="dk1"/>
                </a:solidFill>
              </a:rPr>
              <a:t>To the client, a chunk appears as a region of memory which can be written to and read from</a:t>
            </a:r>
            <a:endParaRPr dirty="0">
              <a:solidFill>
                <a:schemeClr val="dk1"/>
              </a:solidFill>
            </a:endParaRPr>
          </a:p>
          <a:p>
            <a:pPr marL="0" lvl="0" indent="0" algn="l" rtl="0">
              <a:spcBef>
                <a:spcPts val="0"/>
              </a:spcBef>
              <a:spcAft>
                <a:spcPts val="0"/>
              </a:spcAft>
              <a:buNone/>
            </a:pPr>
            <a:endParaRPr sz="2000" dirty="0">
              <a:solidFill>
                <a:schemeClr val="dk1"/>
              </a:solidFill>
            </a:endParaRPr>
          </a:p>
          <a:p>
            <a:pPr marL="0" lvl="0" indent="0" algn="l" rtl="0">
              <a:spcBef>
                <a:spcPts val="0"/>
              </a:spcBef>
              <a:spcAft>
                <a:spcPts val="0"/>
              </a:spcAft>
              <a:buNone/>
            </a:pPr>
            <a:r>
              <a:rPr lang="en-GB" sz="2000" dirty="0">
                <a:solidFill>
                  <a:schemeClr val="dk1"/>
                </a:solidFill>
              </a:rPr>
              <a:t>To Malloc (the server) a chunk appears as management data plus the user data portion</a:t>
            </a:r>
            <a:endParaRPr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ga18e876340_0_143"/>
          <p:cNvSpPr txBox="1"/>
          <p:nvPr/>
        </p:nvSpPr>
        <p:spPr>
          <a:xfrm>
            <a:off x="1021290" y="1929000"/>
            <a:ext cx="76179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rPr>
              <a:t>I have spoken with </a:t>
            </a:r>
            <a:r>
              <a:rPr lang="en-GB" sz="2000" dirty="0" err="1">
                <a:solidFill>
                  <a:schemeClr val="dk1"/>
                </a:solidFill>
              </a:rPr>
              <a:t>Eyal</a:t>
            </a:r>
            <a:r>
              <a:rPr lang="en-GB" sz="2000" dirty="0">
                <a:solidFill>
                  <a:schemeClr val="dk1"/>
                </a:solidFill>
              </a:rPr>
              <a:t> </a:t>
            </a:r>
            <a:r>
              <a:rPr lang="en-GB" sz="2000" dirty="0" err="1">
                <a:solidFill>
                  <a:schemeClr val="dk1"/>
                </a:solidFill>
              </a:rPr>
              <a:t>Itkin</a:t>
            </a:r>
            <a:r>
              <a:rPr lang="en-GB" sz="2000" dirty="0">
                <a:solidFill>
                  <a:schemeClr val="dk1"/>
                </a:solidFill>
              </a:rPr>
              <a:t> who created Safe-Linking and we wrote a blog post together about the technique before </a:t>
            </a:r>
            <a:r>
              <a:rPr lang="en-GB" sz="2000" dirty="0" err="1">
                <a:solidFill>
                  <a:schemeClr val="dk1"/>
                </a:solidFill>
              </a:rPr>
              <a:t>glibc</a:t>
            </a:r>
            <a:r>
              <a:rPr lang="en-GB" sz="2000" dirty="0">
                <a:solidFill>
                  <a:schemeClr val="dk1"/>
                </a:solidFill>
              </a:rPr>
              <a:t> 2.32 was officially released.</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err="1">
                <a:solidFill>
                  <a:schemeClr val="dk1"/>
                </a:solidFill>
              </a:rPr>
              <a:t>Eyal</a:t>
            </a:r>
            <a:r>
              <a:rPr lang="en-GB" sz="2000" dirty="0">
                <a:solidFill>
                  <a:schemeClr val="dk1"/>
                </a:solidFill>
              </a:rPr>
              <a:t> was helpful in putting the details of the attack in clear terms and I appreciate the interest and openness.</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Additionally, </a:t>
            </a:r>
            <a:r>
              <a:rPr lang="en-GB" sz="2000" dirty="0" err="1">
                <a:solidFill>
                  <a:schemeClr val="dk1"/>
                </a:solidFill>
              </a:rPr>
              <a:t>Eyal</a:t>
            </a:r>
            <a:r>
              <a:rPr lang="en-GB" sz="2000" dirty="0">
                <a:solidFill>
                  <a:schemeClr val="dk1"/>
                </a:solidFill>
              </a:rPr>
              <a:t> states of the bypass that: “it will be a known gap in Safe-Linking’s protection, and will be a bypass that might be exploited by attackers.“ </a:t>
            </a:r>
            <a:endParaRPr sz="2000" dirty="0"/>
          </a:p>
        </p:txBody>
      </p:sp>
    </p:spTree>
    <p:extLst>
      <p:ext uri="{BB962C8B-B14F-4D97-AF65-F5344CB8AC3E}">
        <p14:creationId xmlns:p14="http://schemas.microsoft.com/office/powerpoint/2010/main" val="425302611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ga18e876340_0_146"/>
          <p:cNvSpPr txBox="1"/>
          <p:nvPr/>
        </p:nvSpPr>
        <p:spPr>
          <a:xfrm>
            <a:off x="999396" y="569273"/>
            <a:ext cx="70347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rPr>
              <a:t>There are a few corner cases which need to be fulfilled and so in this way I wouldn’t say that Safe-Linking is broken. </a:t>
            </a:r>
          </a:p>
          <a:p>
            <a:pPr marL="0" lvl="0" indent="0" algn="l" rtl="0">
              <a:lnSpc>
                <a:spcPct val="115000"/>
              </a:lnSpc>
              <a:spcBef>
                <a:spcPts val="0"/>
              </a:spcBef>
              <a:spcAft>
                <a:spcPts val="0"/>
              </a:spcAft>
              <a:buNone/>
            </a:pPr>
            <a:r>
              <a:rPr lang="en-GB" sz="2000" dirty="0">
                <a:solidFill>
                  <a:schemeClr val="dk1"/>
                </a:solidFill>
              </a:rPr>
              <a:t>It manages to mitigate against many examples of list poisoning attacks. </a:t>
            </a:r>
            <a:br>
              <a:rPr lang="en-GB" sz="2000" dirty="0">
                <a:solidFill>
                  <a:schemeClr val="dk1"/>
                </a:solidFill>
              </a:rPr>
            </a:br>
            <a:br>
              <a:rPr lang="en-GB" sz="2000" dirty="0">
                <a:solidFill>
                  <a:schemeClr val="dk1"/>
                </a:solidFill>
              </a:rPr>
            </a:br>
            <a:r>
              <a:rPr lang="en-GB" sz="2000" dirty="0">
                <a:solidFill>
                  <a:schemeClr val="dk1"/>
                </a:solidFill>
              </a:rPr>
              <a:t>The main purpose of presenting this technique today is to add something to the arsenal and also to point out some of the design decisions in Malloc.</a:t>
            </a:r>
            <a:br>
              <a:rPr lang="en-GB" sz="2000" dirty="0">
                <a:solidFill>
                  <a:schemeClr val="dk1"/>
                </a:solidFill>
              </a:rPr>
            </a:b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Safe-Linking is a great mitigation and props to CPR for its simplicity.</a:t>
            </a:r>
            <a:endParaRPr sz="2000" dirty="0">
              <a:solidFill>
                <a:schemeClr val="dk1"/>
              </a:solidFill>
            </a:endParaRP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I also recommend reading the “</a:t>
            </a:r>
            <a:r>
              <a:rPr lang="en-GB" sz="2000" b="1" dirty="0">
                <a:solidFill>
                  <a:schemeClr val="dk1"/>
                </a:solidFill>
              </a:rPr>
              <a:t>House of Rust</a:t>
            </a:r>
            <a:r>
              <a:rPr lang="en-GB" sz="2000" dirty="0">
                <a:solidFill>
                  <a:schemeClr val="dk1"/>
                </a:solidFill>
              </a:rPr>
              <a:t>” blog post by c4e because it’s awesome and presents another way to attack the </a:t>
            </a:r>
            <a:r>
              <a:rPr lang="en-GB" sz="2000" dirty="0" err="1">
                <a:solidFill>
                  <a:schemeClr val="dk1"/>
                </a:solidFill>
              </a:rPr>
              <a:t>tcache</a:t>
            </a:r>
            <a:r>
              <a:rPr lang="en-GB" sz="2000" dirty="0">
                <a:solidFill>
                  <a:schemeClr val="dk1"/>
                </a:solidFill>
              </a:rPr>
              <a:t> list heads by using the </a:t>
            </a:r>
            <a:r>
              <a:rPr lang="en-GB" sz="2000" dirty="0" err="1">
                <a:solidFill>
                  <a:schemeClr val="dk1"/>
                </a:solidFill>
              </a:rPr>
              <a:t>tcache</a:t>
            </a:r>
            <a:r>
              <a:rPr lang="en-GB" sz="2000" dirty="0">
                <a:solidFill>
                  <a:schemeClr val="dk1"/>
                </a:solidFill>
              </a:rPr>
              <a:t> stashing mechanism – matching different constraints.</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ga18e876340_0_146"/>
          <p:cNvSpPr txBox="1"/>
          <p:nvPr/>
        </p:nvSpPr>
        <p:spPr>
          <a:xfrm>
            <a:off x="1137941" y="429000"/>
            <a:ext cx="70347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b="1" dirty="0">
                <a:solidFill>
                  <a:schemeClr val="dk1"/>
                </a:solidFill>
              </a:rPr>
              <a:t>Open problems for you to explore</a:t>
            </a:r>
          </a:p>
          <a:p>
            <a:pPr marL="0" lvl="0" indent="0" algn="l" rtl="0">
              <a:lnSpc>
                <a:spcPct val="115000"/>
              </a:lnSpc>
              <a:spcBef>
                <a:spcPts val="0"/>
              </a:spcBef>
              <a:spcAft>
                <a:spcPts val="0"/>
              </a:spcAft>
              <a:buNone/>
            </a:pPr>
            <a:endParaRPr lang="en-GB" sz="2000" b="1"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The technique presented here aims at bypassing Safe-Linking within the constraints set by CPR’s threat model. </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To this end, it succeeds. But there’s additional, application-specific constraints which also need to be satisfied for this to work. I haven’t had much time to explore it further so I just want to give some additional problems whose solution might further ease the restrictions on </a:t>
            </a:r>
            <a:r>
              <a:rPr lang="en-GB" sz="2000" dirty="0" err="1">
                <a:solidFill>
                  <a:schemeClr val="dk1"/>
                </a:solidFill>
              </a:rPr>
              <a:t>TCache</a:t>
            </a:r>
            <a:r>
              <a:rPr lang="en-GB" sz="2000" dirty="0">
                <a:solidFill>
                  <a:schemeClr val="dk1"/>
                </a:solidFill>
              </a:rPr>
              <a:t> list head poisoning.</a:t>
            </a:r>
          </a:p>
          <a:p>
            <a:pPr marL="0" lvl="0" indent="0" algn="l" rtl="0">
              <a:lnSpc>
                <a:spcPct val="115000"/>
              </a:lnSpc>
              <a:spcBef>
                <a:spcPts val="0"/>
              </a:spcBef>
              <a:spcAft>
                <a:spcPts val="0"/>
              </a:spcAft>
              <a:buNone/>
            </a:pPr>
            <a:endParaRPr lang="en-GB" sz="2000" b="1" dirty="0">
              <a:solidFill>
                <a:schemeClr val="dk1"/>
              </a:solidFill>
            </a:endParaRPr>
          </a:p>
          <a:p>
            <a:pPr marL="457200" lvl="0" indent="-457200" algn="l" rtl="0">
              <a:lnSpc>
                <a:spcPct val="115000"/>
              </a:lnSpc>
              <a:spcBef>
                <a:spcPts val="0"/>
              </a:spcBef>
              <a:spcAft>
                <a:spcPts val="0"/>
              </a:spcAft>
              <a:buAutoNum type="arabicPeriod"/>
            </a:pPr>
            <a:r>
              <a:rPr lang="en-GB" sz="2000" dirty="0">
                <a:solidFill>
                  <a:schemeClr val="dk1"/>
                </a:solidFill>
              </a:rPr>
              <a:t>Can we use the </a:t>
            </a:r>
            <a:r>
              <a:rPr lang="en-GB" sz="2000" dirty="0" err="1">
                <a:solidFill>
                  <a:schemeClr val="dk1"/>
                </a:solidFill>
              </a:rPr>
              <a:t>TCache</a:t>
            </a:r>
            <a:r>
              <a:rPr lang="en-GB" sz="2000" dirty="0">
                <a:solidFill>
                  <a:schemeClr val="dk1"/>
                </a:solidFill>
              </a:rPr>
              <a:t> key as a </a:t>
            </a:r>
            <a:r>
              <a:rPr lang="en-GB" sz="2000" dirty="0" err="1">
                <a:solidFill>
                  <a:schemeClr val="dk1"/>
                </a:solidFill>
              </a:rPr>
              <a:t>prev</a:t>
            </a:r>
            <a:r>
              <a:rPr lang="en-GB" sz="2000" dirty="0">
                <a:solidFill>
                  <a:schemeClr val="dk1"/>
                </a:solidFill>
              </a:rPr>
              <a:t> pointer in a doubly linked list node?</a:t>
            </a:r>
          </a:p>
          <a:p>
            <a:pPr marL="457200" lvl="0" indent="-457200" algn="l" rtl="0">
              <a:lnSpc>
                <a:spcPct val="115000"/>
              </a:lnSpc>
              <a:spcBef>
                <a:spcPts val="0"/>
              </a:spcBef>
              <a:spcAft>
                <a:spcPts val="0"/>
              </a:spcAft>
              <a:buAutoNum type="arabicPeriod"/>
            </a:pPr>
            <a:r>
              <a:rPr lang="en-GB" sz="2000" dirty="0">
                <a:solidFill>
                  <a:schemeClr val="dk1"/>
                </a:solidFill>
              </a:rPr>
              <a:t>Can we take advantage of the consolidation mechanism to consolidate with the </a:t>
            </a:r>
            <a:r>
              <a:rPr lang="en-GB" sz="2000" dirty="0" err="1">
                <a:solidFill>
                  <a:schemeClr val="dk1"/>
                </a:solidFill>
              </a:rPr>
              <a:t>TCache</a:t>
            </a:r>
            <a:r>
              <a:rPr lang="en-GB" sz="2000" dirty="0">
                <a:solidFill>
                  <a:schemeClr val="dk1"/>
                </a:solidFill>
              </a:rPr>
              <a:t> management struct?</a:t>
            </a:r>
          </a:p>
          <a:p>
            <a:pPr lvl="0" algn="l" rtl="0">
              <a:lnSpc>
                <a:spcPct val="115000"/>
              </a:lnSpc>
              <a:spcBef>
                <a:spcPts val="0"/>
              </a:spcBef>
              <a:spcAft>
                <a:spcPts val="0"/>
              </a:spcAft>
            </a:pPr>
            <a:endParaRPr lang="en-GB" sz="2000" dirty="0">
              <a:solidFill>
                <a:schemeClr val="dk1"/>
              </a:solidFill>
            </a:endParaRPr>
          </a:p>
          <a:p>
            <a:pPr marL="457200" lvl="0" indent="-457200" algn="l" rtl="0">
              <a:lnSpc>
                <a:spcPct val="115000"/>
              </a:lnSpc>
              <a:spcBef>
                <a:spcPts val="0"/>
              </a:spcBef>
              <a:spcAft>
                <a:spcPts val="0"/>
              </a:spcAft>
              <a:buAutoNum type="arabicPeriod"/>
            </a:pPr>
            <a:endParaRPr lang="en-GB" sz="2000" dirty="0">
              <a:solidFill>
                <a:schemeClr val="dk1"/>
              </a:solidFill>
            </a:endParaRPr>
          </a:p>
        </p:txBody>
      </p:sp>
    </p:spTree>
    <p:extLst>
      <p:ext uri="{BB962C8B-B14F-4D97-AF65-F5344CB8AC3E}">
        <p14:creationId xmlns:p14="http://schemas.microsoft.com/office/powerpoint/2010/main" val="355549970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ga18e876340_0_146"/>
          <p:cNvSpPr txBox="1"/>
          <p:nvPr/>
        </p:nvSpPr>
        <p:spPr>
          <a:xfrm>
            <a:off x="1165650" y="991708"/>
            <a:ext cx="70347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b="1" dirty="0">
                <a:solidFill>
                  <a:schemeClr val="dk1"/>
                </a:solidFill>
              </a:rPr>
              <a:t>Summary</a:t>
            </a:r>
          </a:p>
          <a:p>
            <a:pPr marL="0" lvl="0" indent="0" algn="l" rtl="0">
              <a:lnSpc>
                <a:spcPct val="115000"/>
              </a:lnSpc>
              <a:spcBef>
                <a:spcPts val="0"/>
              </a:spcBef>
              <a:spcAft>
                <a:spcPts val="0"/>
              </a:spcAft>
              <a:buNone/>
            </a:pPr>
            <a:endParaRPr lang="en-GB" sz="2000" b="1"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I hope you enjoyed the talk. Today we covered: </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	the basics of memory allocation</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	exploiting these mechanisms</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	historical attacks and their mitigations</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	bypassing these mitigations</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	and bypassing Safe-Linking in glibc2.32</a:t>
            </a:r>
          </a:p>
          <a:p>
            <a:pPr marL="0" lvl="0" indent="0" algn="l" rtl="0">
              <a:lnSpc>
                <a:spcPct val="115000"/>
              </a:lnSpc>
              <a:spcBef>
                <a:spcPts val="0"/>
              </a:spcBef>
              <a:spcAft>
                <a:spcPts val="0"/>
              </a:spcAft>
              <a:buNone/>
            </a:pPr>
            <a:endParaRPr lang="en-GB" sz="2000" dirty="0">
              <a:solidFill>
                <a:schemeClr val="dk1"/>
              </a:solidFill>
            </a:endParaRPr>
          </a:p>
        </p:txBody>
      </p:sp>
    </p:spTree>
    <p:extLst>
      <p:ext uri="{BB962C8B-B14F-4D97-AF65-F5344CB8AC3E}">
        <p14:creationId xmlns:p14="http://schemas.microsoft.com/office/powerpoint/2010/main" val="352621766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ga18e876340_0_146"/>
          <p:cNvSpPr txBox="1"/>
          <p:nvPr/>
        </p:nvSpPr>
        <p:spPr>
          <a:xfrm>
            <a:off x="1221921" y="1929000"/>
            <a:ext cx="7034700" cy="3000000"/>
          </a:xfrm>
          <a:prstGeom prst="rect">
            <a:avLst/>
          </a:prstGeom>
          <a:noFill/>
          <a:ln>
            <a:noFill/>
          </a:ln>
        </p:spPr>
        <p:txBody>
          <a:bodyPr spcFirstLastPara="1" wrap="square" lIns="91425" tIns="91425" rIns="91425" bIns="91425" anchor="t" anchorCtr="0">
            <a:noAutofit/>
          </a:bodyPr>
          <a:lstStyle/>
          <a:p>
            <a:pPr lvl="0">
              <a:lnSpc>
                <a:spcPct val="115000"/>
              </a:lnSpc>
            </a:pPr>
            <a:r>
              <a:rPr lang="en-GB" sz="2000" b="1" dirty="0">
                <a:solidFill>
                  <a:schemeClr val="dk1"/>
                </a:solidFill>
              </a:rPr>
              <a:t>Final shout outs</a:t>
            </a:r>
          </a:p>
          <a:p>
            <a:pPr lvl="0">
              <a:lnSpc>
                <a:spcPct val="115000"/>
              </a:lnSpc>
            </a:pPr>
            <a:endParaRPr lang="en-GB" sz="2000" dirty="0">
              <a:solidFill>
                <a:schemeClr val="dk1"/>
              </a:solidFill>
            </a:endParaRPr>
          </a:p>
          <a:p>
            <a:pPr lvl="0">
              <a:lnSpc>
                <a:spcPct val="115000"/>
              </a:lnSpc>
            </a:pPr>
            <a:r>
              <a:rPr lang="en-GB" sz="2000" dirty="0">
                <a:solidFill>
                  <a:schemeClr val="dk1"/>
                </a:solidFill>
              </a:rPr>
              <a:t>Kylie, Silvio and others for organising </a:t>
            </a:r>
            <a:r>
              <a:rPr lang="en-GB" sz="2000" dirty="0" err="1">
                <a:solidFill>
                  <a:schemeClr val="dk1"/>
                </a:solidFill>
              </a:rPr>
              <a:t>BSides</a:t>
            </a:r>
            <a:r>
              <a:rPr lang="en-GB" sz="2000" dirty="0">
                <a:solidFill>
                  <a:schemeClr val="dk1"/>
                </a:solidFill>
              </a:rPr>
              <a:t>, Faith and Josh for proofreading the slides, and everyone here for listening. Thanks :)</a:t>
            </a:r>
          </a:p>
        </p:txBody>
      </p:sp>
    </p:spTree>
    <p:extLst>
      <p:ext uri="{BB962C8B-B14F-4D97-AF65-F5344CB8AC3E}">
        <p14:creationId xmlns:p14="http://schemas.microsoft.com/office/powerpoint/2010/main" val="277415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7" name="Rectangle 6">
            <a:extLst>
              <a:ext uri="{FF2B5EF4-FFF2-40B4-BE49-F238E27FC236}">
                <a16:creationId xmlns:a16="http://schemas.microsoft.com/office/drawing/2014/main" id="{8EF90296-8873-43B0-BFC7-029C2C92BFB4}"/>
              </a:ext>
            </a:extLst>
          </p:cNvPr>
          <p:cNvSpPr/>
          <p:nvPr/>
        </p:nvSpPr>
        <p:spPr>
          <a:xfrm>
            <a:off x="678656" y="3218918"/>
            <a:ext cx="6888663" cy="3385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CC6A3BB8-9D39-44D0-85CF-E5F7EACA9139}"/>
              </a:ext>
            </a:extLst>
          </p:cNvPr>
          <p:cNvSpPr/>
          <p:nvPr/>
        </p:nvSpPr>
        <p:spPr>
          <a:xfrm>
            <a:off x="675250" y="295422"/>
            <a:ext cx="6906137" cy="2841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031E9ACE-5398-4033-B400-A9A55E0A8EC8}"/>
              </a:ext>
            </a:extLst>
          </p:cNvPr>
          <p:cNvPicPr>
            <a:picLocks noChangeAspect="1"/>
          </p:cNvPicPr>
          <p:nvPr/>
        </p:nvPicPr>
        <p:blipFill>
          <a:blip r:embed="rId3"/>
          <a:stretch>
            <a:fillRect/>
          </a:stretch>
        </p:blipFill>
        <p:spPr>
          <a:xfrm>
            <a:off x="807573" y="3339045"/>
            <a:ext cx="6648302" cy="3142645"/>
          </a:xfrm>
          <a:prstGeom prst="rect">
            <a:avLst/>
          </a:prstGeom>
        </p:spPr>
      </p:pic>
      <p:pic>
        <p:nvPicPr>
          <p:cNvPr id="3" name="Picture 2">
            <a:extLst>
              <a:ext uri="{FF2B5EF4-FFF2-40B4-BE49-F238E27FC236}">
                <a16:creationId xmlns:a16="http://schemas.microsoft.com/office/drawing/2014/main" id="{49A15191-916D-46D1-B147-36174A1C9CC3}"/>
              </a:ext>
            </a:extLst>
          </p:cNvPr>
          <p:cNvPicPr>
            <a:picLocks noChangeAspect="1"/>
          </p:cNvPicPr>
          <p:nvPr/>
        </p:nvPicPr>
        <p:blipFill>
          <a:blip r:embed="rId4"/>
          <a:stretch>
            <a:fillRect/>
          </a:stretch>
        </p:blipFill>
        <p:spPr>
          <a:xfrm>
            <a:off x="807573" y="418514"/>
            <a:ext cx="6648303" cy="2601972"/>
          </a:xfrm>
          <a:prstGeom prst="rect">
            <a:avLst/>
          </a:prstGeom>
        </p:spPr>
      </p:pic>
      <p:sp>
        <p:nvSpPr>
          <p:cNvPr id="5" name="Google Shape;162;ga18e876340_0_189">
            <a:extLst>
              <a:ext uri="{FF2B5EF4-FFF2-40B4-BE49-F238E27FC236}">
                <a16:creationId xmlns:a16="http://schemas.microsoft.com/office/drawing/2014/main" id="{F1C67339-274D-4E2B-AA7D-CF170D96CAF7}"/>
              </a:ext>
            </a:extLst>
          </p:cNvPr>
          <p:cNvSpPr/>
          <p:nvPr/>
        </p:nvSpPr>
        <p:spPr>
          <a:xfrm>
            <a:off x="7710304" y="2877007"/>
            <a:ext cx="3571986" cy="284167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GB" sz="2000" dirty="0">
                <a:solidFill>
                  <a:schemeClr val="dk1"/>
                </a:solidFill>
              </a:rPr>
              <a:t>A chunk can be in an allocated state or a free state.</a:t>
            </a:r>
          </a:p>
          <a:p>
            <a:pPr marL="0" lvl="0" indent="0" algn="l" rtl="0">
              <a:spcBef>
                <a:spcPts val="0"/>
              </a:spcBef>
              <a:spcAft>
                <a:spcPts val="0"/>
              </a:spcAft>
              <a:buClr>
                <a:schemeClr val="dk1"/>
              </a:buClr>
              <a:buFont typeface="Arial"/>
              <a:buNone/>
            </a:pPr>
            <a:endParaRPr lang="en-GB" sz="2000" dirty="0">
              <a:solidFill>
                <a:schemeClr val="dk1"/>
              </a:solidFill>
            </a:endParaRPr>
          </a:p>
          <a:p>
            <a:pPr marL="0" lvl="0" indent="0" algn="l" rtl="0">
              <a:spcBef>
                <a:spcPts val="0"/>
              </a:spcBef>
              <a:spcAft>
                <a:spcPts val="0"/>
              </a:spcAft>
              <a:buNone/>
            </a:pPr>
            <a:r>
              <a:rPr lang="en-GB" sz="2000" dirty="0">
                <a:solidFill>
                  <a:schemeClr val="dk1"/>
                </a:solidFill>
              </a:rPr>
              <a:t>These two states define the metadata associated with each chunk. </a:t>
            </a:r>
          </a:p>
          <a:p>
            <a:pPr marL="0" lvl="0" indent="0" algn="l" rtl="0">
              <a:spcBef>
                <a:spcPts val="0"/>
              </a:spcBef>
              <a:spcAft>
                <a:spcPts val="0"/>
              </a:spcAft>
              <a:buNone/>
            </a:pPr>
            <a:endParaRPr lang="en-GB" sz="2000" dirty="0">
              <a:solidFill>
                <a:schemeClr val="dk1"/>
              </a:solidFill>
            </a:endParaRPr>
          </a:p>
          <a:p>
            <a:pPr marL="0" lvl="0" indent="0" algn="l" rtl="0">
              <a:spcBef>
                <a:spcPts val="0"/>
              </a:spcBef>
              <a:spcAft>
                <a:spcPts val="0"/>
              </a:spcAft>
              <a:buClr>
                <a:schemeClr val="dk1"/>
              </a:buClr>
              <a:buFont typeface="Arial"/>
              <a:buNone/>
            </a:pPr>
            <a:r>
              <a:rPr lang="en-GB" sz="2000" dirty="0">
                <a:solidFill>
                  <a:schemeClr val="dk1"/>
                </a:solidFill>
              </a:rPr>
              <a:t>Just like in Stack memory, there’s both metadata and data.</a:t>
            </a:r>
          </a:p>
          <a:p>
            <a:pPr marL="0" lvl="0" indent="0" algn="l" rtl="0">
              <a:spcBef>
                <a:spcPts val="0"/>
              </a:spcBef>
              <a:spcAft>
                <a:spcPts val="0"/>
              </a:spcAft>
              <a:buClr>
                <a:schemeClr val="dk1"/>
              </a:buClr>
              <a:buFont typeface="Arial"/>
              <a:buNone/>
            </a:pPr>
            <a:endParaRPr lang="en-GB" sz="2000" dirty="0">
              <a:solidFill>
                <a:schemeClr val="dk1"/>
              </a:solidFill>
            </a:endParaRPr>
          </a:p>
          <a:p>
            <a:pPr marL="0" lvl="0" indent="0" algn="l" rtl="0">
              <a:spcBef>
                <a:spcPts val="0"/>
              </a:spcBef>
              <a:spcAft>
                <a:spcPts val="0"/>
              </a:spcAft>
              <a:buClr>
                <a:schemeClr val="dk1"/>
              </a:buClr>
              <a:buFont typeface="Arial"/>
              <a:buNone/>
            </a:pPr>
            <a:r>
              <a:rPr lang="en-GB" sz="1800" dirty="0">
                <a:solidFill>
                  <a:schemeClr val="dk1"/>
                </a:solidFill>
              </a:rPr>
              <a:t>(images taken from </a:t>
            </a:r>
            <a:r>
              <a:rPr lang="en-GB" sz="1800" dirty="0" err="1">
                <a:solidFill>
                  <a:schemeClr val="dk1"/>
                </a:solidFill>
              </a:rPr>
              <a:t>malloc.c</a:t>
            </a:r>
            <a:r>
              <a:rPr lang="en-GB" sz="1800" dirty="0">
                <a:solidFill>
                  <a:schemeClr val="dk1"/>
                </a:solidFill>
              </a:rPr>
              <a:t>)</a:t>
            </a:r>
            <a:endParaRPr lang="en-GB" sz="1800" dirty="0"/>
          </a:p>
          <a:p>
            <a:pPr marL="0" marR="0" lvl="0" indent="0" algn="l" rtl="0">
              <a:spcBef>
                <a:spcPts val="0"/>
              </a:spcBef>
              <a:spcAft>
                <a:spcPts val="0"/>
              </a:spcAft>
              <a:buNone/>
            </a:pPr>
            <a:endParaRPr sz="2000"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8"/>
          <p:cNvSpPr/>
          <p:nvPr/>
        </p:nvSpPr>
        <p:spPr>
          <a:xfrm>
            <a:off x="1007166" y="675861"/>
            <a:ext cx="10402956" cy="56938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dirty="0">
                <a:solidFill>
                  <a:srgbClr val="000000"/>
                </a:solidFill>
                <a:latin typeface="Arial"/>
                <a:ea typeface="Arial"/>
                <a:cs typeface="Arial"/>
                <a:sym typeface="Arial"/>
              </a:rPr>
              <a:t>Let’s </a:t>
            </a:r>
            <a:r>
              <a:rPr lang="en-GB" sz="2000" dirty="0"/>
              <a:t>request </a:t>
            </a:r>
            <a:r>
              <a:rPr lang="en-GB" sz="2000" dirty="0">
                <a:solidFill>
                  <a:srgbClr val="000000"/>
                </a:solidFill>
                <a:latin typeface="Arial"/>
                <a:ea typeface="Arial"/>
                <a:cs typeface="Arial"/>
                <a:sym typeface="Arial"/>
              </a:rPr>
              <a:t>two chunks of size 10</a:t>
            </a:r>
            <a:endParaRPr sz="20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 </a:t>
            </a:r>
            <a:endParaRPr sz="1800" b="0" dirty="0">
              <a:solidFill>
                <a:schemeClr val="dk1"/>
              </a:solidFill>
              <a:latin typeface="Century Schoolbook"/>
              <a:ea typeface="Century Schoolbook"/>
              <a:cs typeface="Century Schoolbook"/>
              <a:sym typeface="Century Schoolbook"/>
            </a:endParaRPr>
          </a:p>
          <a:p>
            <a:pPr marL="45720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char *a = malloc(10);</a:t>
            </a:r>
            <a:endParaRPr sz="1800" b="0" dirty="0">
              <a:solidFill>
                <a:schemeClr val="dk1"/>
              </a:solidFill>
              <a:latin typeface="Century Schoolbook"/>
              <a:ea typeface="Century Schoolbook"/>
              <a:cs typeface="Century Schoolbook"/>
              <a:sym typeface="Century Schoolbook"/>
            </a:endParaRPr>
          </a:p>
          <a:p>
            <a:pPr marL="45720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char *b = malloc(10);</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br>
              <a:rPr lang="en-GB" sz="1800" b="0" dirty="0">
                <a:solidFill>
                  <a:schemeClr val="dk1"/>
                </a:solidFill>
                <a:latin typeface="Century Schoolbook"/>
                <a:ea typeface="Century Schoolbook"/>
                <a:cs typeface="Century Schoolbook"/>
                <a:sym typeface="Century Schoolbook"/>
              </a:rPr>
            </a:br>
            <a:r>
              <a:rPr lang="en-GB" sz="2000" dirty="0">
                <a:solidFill>
                  <a:srgbClr val="000000"/>
                </a:solidFill>
                <a:latin typeface="Arial"/>
                <a:ea typeface="Arial"/>
                <a:cs typeface="Arial"/>
                <a:sym typeface="Arial"/>
              </a:rPr>
              <a:t>What will they look like in memory? </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br>
              <a:rPr lang="en-GB" sz="1800" b="0" dirty="0">
                <a:solidFill>
                  <a:schemeClr val="dk1"/>
                </a:solidFill>
                <a:latin typeface="Century Schoolbook"/>
                <a:ea typeface="Century Schoolbook"/>
                <a:cs typeface="Century Schoolbook"/>
                <a:sym typeface="Century Schoolbook"/>
              </a:rPr>
            </a:br>
            <a:r>
              <a:rPr lang="en-GB" sz="1800" b="0" dirty="0">
                <a:solidFill>
                  <a:schemeClr val="dk1"/>
                </a:solidFill>
                <a:latin typeface="Century Schoolbook"/>
                <a:ea typeface="Century Schoolbook"/>
                <a:cs typeface="Century Schoolbook"/>
                <a:sym typeface="Century Schoolbook"/>
              </a:rPr>
              <a:t>a</a:t>
            </a:r>
            <a:endParaRPr sz="1800"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Chunk(</a:t>
            </a:r>
            <a:r>
              <a:rPr lang="en-GB" sz="1800" dirty="0" err="1">
                <a:solidFill>
                  <a:srgbClr val="000000"/>
                </a:solidFill>
                <a:latin typeface="Courier New"/>
                <a:ea typeface="Courier New"/>
                <a:cs typeface="Courier New"/>
                <a:sym typeface="Courier New"/>
              </a:rPr>
              <a:t>addr</a:t>
            </a:r>
            <a:r>
              <a:rPr lang="en-GB" sz="1800" dirty="0">
                <a:solidFill>
                  <a:srgbClr val="000000"/>
                </a:solidFill>
                <a:latin typeface="Courier New"/>
                <a:ea typeface="Courier New"/>
                <a:cs typeface="Courier New"/>
                <a:sym typeface="Courier New"/>
              </a:rPr>
              <a:t>=0x5555555592a0, size=0x20, flags=PREV_INUSE)</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0x5555555592a0: 0x0000000000000000      </a:t>
            </a:r>
            <a:r>
              <a:rPr lang="en-GB" sz="1800" dirty="0" err="1">
                <a:solidFill>
                  <a:srgbClr val="000000"/>
                </a:solidFill>
                <a:latin typeface="Courier New"/>
                <a:ea typeface="Courier New"/>
                <a:cs typeface="Courier New"/>
                <a:sym typeface="Courier New"/>
              </a:rPr>
              <a:t>0x0000000000000000</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0x5555555592b0: 0x0000000000000000</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br>
              <a:rPr lang="en-GB" sz="1800" b="0" dirty="0">
                <a:solidFill>
                  <a:schemeClr val="dk1"/>
                </a:solidFill>
                <a:latin typeface="Century Schoolbook"/>
                <a:ea typeface="Century Schoolbook"/>
                <a:cs typeface="Century Schoolbook"/>
                <a:sym typeface="Century Schoolbook"/>
              </a:rPr>
            </a:br>
            <a:r>
              <a:rPr lang="en-GB" sz="1800" b="0" dirty="0">
                <a:solidFill>
                  <a:schemeClr val="dk1"/>
                </a:solidFill>
                <a:latin typeface="Century Schoolbook"/>
                <a:ea typeface="Century Schoolbook"/>
                <a:cs typeface="Century Schoolbook"/>
                <a:sym typeface="Century Schoolbook"/>
              </a:rPr>
              <a:t>b</a:t>
            </a:r>
            <a:endParaRPr sz="1800"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Chunk(</a:t>
            </a:r>
            <a:r>
              <a:rPr lang="en-GB" sz="1800" dirty="0" err="1">
                <a:solidFill>
                  <a:srgbClr val="000000"/>
                </a:solidFill>
                <a:latin typeface="Courier New"/>
                <a:ea typeface="Courier New"/>
                <a:cs typeface="Courier New"/>
                <a:sym typeface="Courier New"/>
              </a:rPr>
              <a:t>addr</a:t>
            </a:r>
            <a:r>
              <a:rPr lang="en-GB" sz="1800" dirty="0">
                <a:solidFill>
                  <a:srgbClr val="000000"/>
                </a:solidFill>
                <a:latin typeface="Courier New"/>
                <a:ea typeface="Courier New"/>
                <a:cs typeface="Courier New"/>
                <a:sym typeface="Courier New"/>
              </a:rPr>
              <a:t>=0x5555555592c0, size=0x20, flags=PREV_INUSE)</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0x5555555592c0: 0x0000000000000000      </a:t>
            </a:r>
            <a:r>
              <a:rPr lang="en-GB" sz="1800" dirty="0" err="1">
                <a:solidFill>
                  <a:srgbClr val="000000"/>
                </a:solidFill>
                <a:latin typeface="Courier New"/>
                <a:ea typeface="Courier New"/>
                <a:cs typeface="Courier New"/>
                <a:sym typeface="Courier New"/>
              </a:rPr>
              <a:t>0x0000000000000000</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0x5555555592d0: 0x0000000000000000</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br>
              <a:rPr lang="en-GB" sz="1800" dirty="0">
                <a:solidFill>
                  <a:schemeClr val="dk1"/>
                </a:solidFill>
                <a:latin typeface="Century Schoolbook"/>
                <a:ea typeface="Century Schoolbook"/>
                <a:cs typeface="Century Schoolbook"/>
                <a:sym typeface="Century Schoolbook"/>
              </a:rPr>
            </a:br>
            <a:endParaRPr sz="1800"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9"/>
          <p:cNvSpPr/>
          <p:nvPr/>
        </p:nvSpPr>
        <p:spPr>
          <a:xfrm>
            <a:off x="1086679" y="2186609"/>
            <a:ext cx="9780104" cy="29238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a:solidFill>
                  <a:schemeClr val="dk1"/>
                </a:solidFill>
                <a:latin typeface="Arial"/>
                <a:ea typeface="Arial"/>
                <a:cs typeface="Arial"/>
                <a:sym typeface="Arial"/>
              </a:rPr>
              <a:t>But where is the metadata stored?</a:t>
            </a:r>
            <a:endParaRPr sz="2000">
              <a:solidFill>
                <a:srgbClr val="000000"/>
              </a:solidFill>
              <a:latin typeface="Arial"/>
              <a:ea typeface="Arial"/>
              <a:cs typeface="Arial"/>
              <a:sym typeface="Arial"/>
            </a:endParaRPr>
          </a:p>
          <a:p>
            <a:pPr marL="0" marR="0" lvl="0" indent="0" algn="l" rtl="0">
              <a:spcBef>
                <a:spcPts val="0"/>
              </a:spcBef>
              <a:spcAft>
                <a:spcPts val="0"/>
              </a:spcAft>
              <a:buNone/>
            </a:pPr>
            <a:endParaRPr sz="180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GB" sz="1800">
                <a:solidFill>
                  <a:srgbClr val="000000"/>
                </a:solidFill>
                <a:latin typeface="Courier New"/>
                <a:ea typeface="Courier New"/>
                <a:cs typeface="Courier New"/>
                <a:sym typeface="Courier New"/>
              </a:rPr>
              <a:t>0x555555559290: 0x0000000000000000      0x00000000000000</a:t>
            </a:r>
            <a:r>
              <a:rPr lang="en-GB" sz="1800" b="1">
                <a:solidFill>
                  <a:srgbClr val="000000"/>
                </a:solidFill>
                <a:latin typeface="Courier New"/>
                <a:ea typeface="Courier New"/>
                <a:cs typeface="Courier New"/>
                <a:sym typeface="Courier New"/>
              </a:rPr>
              <a:t>21</a:t>
            </a:r>
            <a:endParaRPr sz="1800" b="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b="1">
                <a:solidFill>
                  <a:srgbClr val="000000"/>
                </a:solidFill>
                <a:latin typeface="Courier New"/>
                <a:ea typeface="Courier New"/>
                <a:cs typeface="Courier New"/>
                <a:sym typeface="Courier New"/>
              </a:rPr>
              <a:t>0x5555555592a0</a:t>
            </a:r>
            <a:r>
              <a:rPr lang="en-GB" sz="1800">
                <a:solidFill>
                  <a:srgbClr val="000000"/>
                </a:solidFill>
                <a:latin typeface="Courier New"/>
                <a:ea typeface="Courier New"/>
                <a:cs typeface="Courier New"/>
                <a:sym typeface="Courier New"/>
              </a:rPr>
              <a:t>: 0x0000000000000000      0x0000000000000000</a:t>
            </a:r>
            <a:endParaRPr sz="1800" b="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a:solidFill>
                  <a:srgbClr val="000000"/>
                </a:solidFill>
                <a:latin typeface="Courier New"/>
                <a:ea typeface="Courier New"/>
                <a:cs typeface="Courier New"/>
                <a:sym typeface="Courier New"/>
              </a:rPr>
              <a:t>0x5555555592b0: 0x0000000000000000      0x00000000000000</a:t>
            </a:r>
            <a:r>
              <a:rPr lang="en-GB" sz="1800" b="1">
                <a:solidFill>
                  <a:srgbClr val="000000"/>
                </a:solidFill>
                <a:latin typeface="Courier New"/>
                <a:ea typeface="Courier New"/>
                <a:cs typeface="Courier New"/>
                <a:sym typeface="Courier New"/>
              </a:rPr>
              <a:t>21</a:t>
            </a:r>
            <a:endParaRPr sz="1800" b="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b="1">
                <a:solidFill>
                  <a:srgbClr val="000000"/>
                </a:solidFill>
                <a:latin typeface="Courier New"/>
                <a:ea typeface="Courier New"/>
                <a:cs typeface="Courier New"/>
                <a:sym typeface="Courier New"/>
              </a:rPr>
              <a:t>0x5555555592c0</a:t>
            </a:r>
            <a:r>
              <a:rPr lang="en-GB" sz="1800">
                <a:solidFill>
                  <a:srgbClr val="000000"/>
                </a:solidFill>
                <a:latin typeface="Courier New"/>
                <a:ea typeface="Courier New"/>
                <a:cs typeface="Courier New"/>
                <a:sym typeface="Courier New"/>
              </a:rPr>
              <a:t>: 0x0000000000000000      0x0000000000000000</a:t>
            </a:r>
            <a:endParaRPr sz="1800" b="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a:solidFill>
                  <a:srgbClr val="000000"/>
                </a:solidFill>
                <a:latin typeface="Courier New"/>
                <a:ea typeface="Courier New"/>
                <a:cs typeface="Courier New"/>
                <a:sym typeface="Courier New"/>
              </a:rPr>
              <a:t>0x5555555592d0: 0x0000000000000000</a:t>
            </a:r>
            <a:endParaRPr sz="1800" b="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2000">
                <a:solidFill>
                  <a:schemeClr val="dk1"/>
                </a:solidFill>
                <a:latin typeface="Arial"/>
                <a:ea typeface="Arial"/>
                <a:cs typeface="Arial"/>
                <a:sym typeface="Arial"/>
              </a:rPr>
              <a:t>If we look at the memory which just precedes each chunk, we can see a size field</a:t>
            </a:r>
            <a:br>
              <a:rPr lang="en-GB" sz="1800">
                <a:solidFill>
                  <a:schemeClr val="dk1"/>
                </a:solidFill>
                <a:latin typeface="Century Schoolbook"/>
                <a:ea typeface="Century Schoolbook"/>
                <a:cs typeface="Century Schoolbook"/>
                <a:sym typeface="Century Schoolbook"/>
              </a:rPr>
            </a:b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0"/>
          <p:cNvSpPr/>
          <p:nvPr/>
        </p:nvSpPr>
        <p:spPr>
          <a:xfrm>
            <a:off x="1031967" y="2519535"/>
            <a:ext cx="10495800" cy="320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Chunk(</a:t>
            </a:r>
            <a:r>
              <a:rPr lang="en-GB" sz="1800" dirty="0" err="1">
                <a:solidFill>
                  <a:srgbClr val="000000"/>
                </a:solidFill>
                <a:latin typeface="Courier New"/>
                <a:ea typeface="Courier New"/>
                <a:cs typeface="Courier New"/>
                <a:sym typeface="Courier New"/>
              </a:rPr>
              <a:t>addr</a:t>
            </a:r>
            <a:r>
              <a:rPr lang="en-GB" sz="1800" dirty="0">
                <a:solidFill>
                  <a:srgbClr val="000000"/>
                </a:solidFill>
                <a:latin typeface="Courier New"/>
                <a:ea typeface="Courier New"/>
                <a:cs typeface="Courier New"/>
                <a:sym typeface="Courier New"/>
              </a:rPr>
              <a:t>=0x5555555592a0, size=0x20, flags=PREV_INUSE)</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b="1" dirty="0">
                <a:solidFill>
                  <a:srgbClr val="000000"/>
                </a:solidFill>
                <a:latin typeface="Courier New"/>
                <a:ea typeface="Courier New"/>
                <a:cs typeface="Courier New"/>
                <a:sym typeface="Courier New"/>
              </a:rPr>
              <a:t>Chunk size: 32 (0x20)</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b="1" dirty="0">
                <a:solidFill>
                  <a:srgbClr val="000000"/>
                </a:solidFill>
                <a:latin typeface="Courier New"/>
                <a:ea typeface="Courier New"/>
                <a:cs typeface="Courier New"/>
                <a:sym typeface="Courier New"/>
              </a:rPr>
              <a:t>Usable size: 24 (0x18)</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Previous chunk size: 0 (0x0)</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PREV_INUSE flag: On</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IS_MMAPPED flag: Off</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NON_MAIN_ARENA flag: Off</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br>
              <a:rPr lang="en-GB" sz="1800" dirty="0">
                <a:solidFill>
                  <a:schemeClr val="dk1"/>
                </a:solidFill>
                <a:latin typeface="Century Schoolbook"/>
                <a:ea typeface="Century Schoolbook"/>
                <a:cs typeface="Century Schoolbook"/>
                <a:sym typeface="Century Schoolbook"/>
              </a:rPr>
            </a:br>
            <a:r>
              <a:rPr lang="en-GB" sz="2000" dirty="0">
                <a:solidFill>
                  <a:schemeClr val="dk1"/>
                </a:solidFill>
                <a:latin typeface="Arial"/>
                <a:ea typeface="Arial"/>
                <a:cs typeface="Arial"/>
                <a:sym typeface="Arial"/>
              </a:rPr>
              <a:t>Here I used the GEF-GDB plugin to view some other metadata related to </a:t>
            </a:r>
            <a:endParaRPr dirty="0"/>
          </a:p>
          <a:p>
            <a:pPr marL="0" marR="0" lvl="0" indent="0" algn="l" rtl="0">
              <a:spcBef>
                <a:spcPts val="0"/>
              </a:spcBef>
              <a:spcAft>
                <a:spcPts val="0"/>
              </a:spcAft>
              <a:buNone/>
            </a:pPr>
            <a:r>
              <a:rPr lang="en-GB" sz="2000" dirty="0">
                <a:solidFill>
                  <a:schemeClr val="dk1"/>
                </a:solidFill>
                <a:latin typeface="Arial"/>
                <a:ea typeface="Arial"/>
                <a:cs typeface="Arial"/>
                <a:sym typeface="Arial"/>
              </a:rPr>
              <a:t>the chunk which </a:t>
            </a:r>
            <a:r>
              <a:rPr lang="en-GB" sz="2000" b="1" dirty="0">
                <a:solidFill>
                  <a:schemeClr val="dk1"/>
                </a:solidFill>
                <a:latin typeface="Arial"/>
                <a:ea typeface="Arial"/>
                <a:cs typeface="Arial"/>
                <a:sym typeface="Arial"/>
              </a:rPr>
              <a:t>a</a:t>
            </a:r>
            <a:r>
              <a:rPr lang="en-GB" sz="2000" dirty="0">
                <a:solidFill>
                  <a:schemeClr val="dk1"/>
                </a:solidFill>
                <a:latin typeface="Arial"/>
                <a:ea typeface="Arial"/>
                <a:cs typeface="Arial"/>
                <a:sym typeface="Arial"/>
              </a:rPr>
              <a:t> points to</a:t>
            </a:r>
            <a:endParaRPr sz="2000" dirty="0">
              <a:solidFill>
                <a:srgbClr val="000000"/>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1"/>
          <p:cNvSpPr/>
          <p:nvPr/>
        </p:nvSpPr>
        <p:spPr>
          <a:xfrm>
            <a:off x="1119809" y="1298713"/>
            <a:ext cx="9952382" cy="43396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dirty="0">
                <a:solidFill>
                  <a:srgbClr val="000000"/>
                </a:solidFill>
                <a:latin typeface="Arial"/>
                <a:ea typeface="Arial"/>
                <a:cs typeface="Arial"/>
                <a:sym typeface="Arial"/>
              </a:rPr>
              <a:t>Say we free a and then b</a:t>
            </a:r>
            <a:endParaRPr dirty="0"/>
          </a:p>
          <a:p>
            <a:pPr marL="0" marR="0" lvl="0" indent="0" algn="l" rtl="0">
              <a:spcBef>
                <a:spcPts val="0"/>
              </a:spcBef>
              <a:spcAft>
                <a:spcPts val="0"/>
              </a:spcAft>
              <a:buNone/>
            </a:pPr>
            <a:endParaRPr sz="2000" b="0" dirty="0">
              <a:solidFill>
                <a:srgbClr val="000000"/>
              </a:solidFill>
              <a:latin typeface="Arial"/>
              <a:ea typeface="Arial"/>
              <a:cs typeface="Arial"/>
              <a:sym typeface="Arial"/>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free(a);</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free(b);</a:t>
            </a:r>
            <a:endParaRPr dirty="0"/>
          </a:p>
          <a:p>
            <a:pPr marL="0" marR="0" lvl="0" indent="0" algn="l" rtl="0">
              <a:spcBef>
                <a:spcPts val="0"/>
              </a:spcBef>
              <a:spcAft>
                <a:spcPts val="0"/>
              </a:spcAft>
              <a:buNone/>
            </a:pPr>
            <a:endParaRPr sz="2000" b="0"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br>
              <a:rPr lang="en-GB" sz="1800" b="0" dirty="0">
                <a:solidFill>
                  <a:schemeClr val="dk1"/>
                </a:solidFill>
                <a:latin typeface="Century Schoolbook"/>
                <a:ea typeface="Century Schoolbook"/>
                <a:cs typeface="Century Schoolbook"/>
                <a:sym typeface="Century Schoolbook"/>
              </a:rPr>
            </a:br>
            <a:r>
              <a:rPr lang="en-GB" sz="1800" dirty="0" err="1">
                <a:solidFill>
                  <a:srgbClr val="000000"/>
                </a:solidFill>
                <a:latin typeface="Courier New"/>
                <a:ea typeface="Courier New"/>
                <a:cs typeface="Courier New"/>
                <a:sym typeface="Courier New"/>
              </a:rPr>
              <a:t>gef</a:t>
            </a:r>
            <a:r>
              <a:rPr lang="en-GB" sz="1800" dirty="0">
                <a:solidFill>
                  <a:srgbClr val="000000"/>
                </a:solidFill>
                <a:latin typeface="Courier New"/>
                <a:ea typeface="Courier New"/>
                <a:cs typeface="Courier New"/>
                <a:sym typeface="Courier New"/>
              </a:rPr>
              <a:t>➤  p a</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$3 = (int *) </a:t>
            </a:r>
            <a:r>
              <a:rPr lang="en-GB" sz="1800" b="1" dirty="0">
                <a:solidFill>
                  <a:srgbClr val="000000"/>
                </a:solidFill>
                <a:latin typeface="Courier New"/>
                <a:ea typeface="Courier New"/>
                <a:cs typeface="Courier New"/>
                <a:sym typeface="Courier New"/>
              </a:rPr>
              <a:t>0x5555555592a0</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err="1">
                <a:solidFill>
                  <a:srgbClr val="000000"/>
                </a:solidFill>
                <a:latin typeface="Courier New"/>
                <a:ea typeface="Courier New"/>
                <a:cs typeface="Courier New"/>
                <a:sym typeface="Courier New"/>
              </a:rPr>
              <a:t>gef</a:t>
            </a:r>
            <a:r>
              <a:rPr lang="en-GB" sz="1800" dirty="0">
                <a:solidFill>
                  <a:srgbClr val="000000"/>
                </a:solidFill>
                <a:latin typeface="Courier New"/>
                <a:ea typeface="Courier New"/>
                <a:cs typeface="Courier New"/>
                <a:sym typeface="Courier New"/>
              </a:rPr>
              <a:t>➤  p b</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$4 = (int *) </a:t>
            </a:r>
            <a:r>
              <a:rPr lang="en-GB" sz="1800" i="1" dirty="0">
                <a:solidFill>
                  <a:srgbClr val="000000"/>
                </a:solidFill>
                <a:latin typeface="Courier New"/>
                <a:ea typeface="Courier New"/>
                <a:cs typeface="Courier New"/>
                <a:sym typeface="Courier New"/>
              </a:rPr>
              <a:t>0x5555555592c0</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err="1">
                <a:solidFill>
                  <a:srgbClr val="000000"/>
                </a:solidFill>
                <a:latin typeface="Courier New"/>
                <a:ea typeface="Courier New"/>
                <a:cs typeface="Courier New"/>
                <a:sym typeface="Courier New"/>
              </a:rPr>
              <a:t>gef</a:t>
            </a:r>
            <a:r>
              <a:rPr lang="en-GB" sz="1800" dirty="0">
                <a:solidFill>
                  <a:srgbClr val="000000"/>
                </a:solidFill>
                <a:latin typeface="Courier New"/>
                <a:ea typeface="Courier New"/>
                <a:cs typeface="Courier New"/>
                <a:sym typeface="Courier New"/>
              </a:rPr>
              <a:t>➤  x/8gx b</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i="1" dirty="0">
                <a:solidFill>
                  <a:srgbClr val="000000"/>
                </a:solidFill>
                <a:latin typeface="Courier New"/>
                <a:ea typeface="Courier New"/>
                <a:cs typeface="Courier New"/>
                <a:sym typeface="Courier New"/>
              </a:rPr>
              <a:t>0x5555555592c0</a:t>
            </a:r>
            <a:r>
              <a:rPr lang="en-GB" sz="1800" dirty="0">
                <a:solidFill>
                  <a:srgbClr val="000000"/>
                </a:solidFill>
                <a:latin typeface="Courier New"/>
                <a:ea typeface="Courier New"/>
                <a:cs typeface="Courier New"/>
                <a:sym typeface="Courier New"/>
              </a:rPr>
              <a:t>: </a:t>
            </a:r>
            <a:r>
              <a:rPr lang="en-GB" sz="1800" b="1" dirty="0">
                <a:solidFill>
                  <a:srgbClr val="000000"/>
                </a:solidFill>
                <a:latin typeface="Courier New"/>
                <a:ea typeface="Courier New"/>
                <a:cs typeface="Courier New"/>
                <a:sym typeface="Courier New"/>
              </a:rPr>
              <a:t>0x00005555555592a0</a:t>
            </a:r>
            <a:r>
              <a:rPr lang="en-GB" sz="1800" dirty="0">
                <a:solidFill>
                  <a:srgbClr val="000000"/>
                </a:solidFill>
                <a:latin typeface="Courier New"/>
                <a:ea typeface="Courier New"/>
                <a:cs typeface="Courier New"/>
                <a:sym typeface="Courier New"/>
              </a:rPr>
              <a:t>      0x0000555555559010</a:t>
            </a:r>
          </a:p>
          <a:p>
            <a:pPr marL="0" marR="0" lvl="0" indent="0" algn="l" rtl="0">
              <a:spcBef>
                <a:spcPts val="0"/>
              </a:spcBef>
              <a:spcAft>
                <a:spcPts val="0"/>
              </a:spcAft>
              <a:buNone/>
            </a:pPr>
            <a:endParaRPr lang="en-GB" sz="1800" dirty="0">
              <a:latin typeface="Courier New"/>
              <a:ea typeface="Century Schoolbook"/>
              <a:cs typeface="Courier New"/>
              <a:sym typeface="Courier New"/>
            </a:endParaRPr>
          </a:p>
          <a:p>
            <a:pPr marL="0" marR="0" lvl="0" indent="0" algn="l" rtl="0">
              <a:spcBef>
                <a:spcPts val="0"/>
              </a:spcBef>
              <a:spcAft>
                <a:spcPts val="0"/>
              </a:spcAft>
              <a:buNone/>
            </a:pPr>
            <a:endParaRPr lang="en-GB" sz="1800" dirty="0">
              <a:solidFill>
                <a:schemeClr val="dk1"/>
              </a:solidFill>
              <a:latin typeface="Courier New"/>
              <a:ea typeface="Century Schoolbook"/>
              <a:cs typeface="Courier New"/>
              <a:sym typeface="Courier New"/>
            </a:endParaRPr>
          </a:p>
          <a:p>
            <a:pPr marL="0" marR="0" lvl="0" indent="0" algn="l" rtl="0">
              <a:spcBef>
                <a:spcPts val="0"/>
              </a:spcBef>
              <a:spcAft>
                <a:spcPts val="0"/>
              </a:spcAft>
              <a:buNone/>
            </a:pPr>
            <a:r>
              <a:rPr lang="en-GB" sz="2000" dirty="0">
                <a:solidFill>
                  <a:schemeClr val="dk1"/>
                </a:solidFill>
                <a:latin typeface="+mn-lt"/>
                <a:ea typeface="Century Schoolbook"/>
                <a:cs typeface="Courier New"/>
                <a:sym typeface="Courier New"/>
              </a:rPr>
              <a:t>As you can see, there’s a pointer to </a:t>
            </a:r>
            <a:r>
              <a:rPr lang="en-GB" sz="2000" b="1" dirty="0">
                <a:solidFill>
                  <a:schemeClr val="dk1"/>
                </a:solidFill>
                <a:latin typeface="+mn-lt"/>
                <a:ea typeface="Century Schoolbook"/>
                <a:cs typeface="Courier New"/>
                <a:sym typeface="Courier New"/>
              </a:rPr>
              <a:t>a </a:t>
            </a:r>
            <a:r>
              <a:rPr lang="en-GB" sz="2000" dirty="0">
                <a:solidFill>
                  <a:schemeClr val="dk1"/>
                </a:solidFill>
                <a:latin typeface="+mn-lt"/>
                <a:ea typeface="Century Schoolbook"/>
                <a:cs typeface="Courier New"/>
                <a:sym typeface="Courier New"/>
              </a:rPr>
              <a:t>at the first bytes of </a:t>
            </a:r>
            <a:r>
              <a:rPr lang="en-GB" sz="2000" b="1" dirty="0">
                <a:solidFill>
                  <a:schemeClr val="dk1"/>
                </a:solidFill>
                <a:latin typeface="+mn-lt"/>
                <a:ea typeface="Century Schoolbook"/>
                <a:cs typeface="Courier New"/>
                <a:sym typeface="Courier New"/>
              </a:rPr>
              <a:t>b</a:t>
            </a:r>
            <a:r>
              <a:rPr lang="en-GB" sz="2000" dirty="0">
                <a:solidFill>
                  <a:schemeClr val="dk1"/>
                </a:solidFill>
                <a:latin typeface="+mn-lt"/>
                <a:ea typeface="Century Schoolbook"/>
                <a:cs typeface="Courier New"/>
                <a:sym typeface="Courier New"/>
              </a:rPr>
              <a:t>. </a:t>
            </a:r>
            <a:endParaRPr sz="2000" dirty="0">
              <a:solidFill>
                <a:schemeClr val="dk1"/>
              </a:solidFill>
              <a:latin typeface="+mn-lt"/>
              <a:ea typeface="Century Schoolbook"/>
              <a:cs typeface="Century Schoolbook"/>
              <a:sym typeface="Century Schoolbook"/>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2"/>
          <p:cNvSpPr/>
          <p:nvPr/>
        </p:nvSpPr>
        <p:spPr>
          <a:xfrm>
            <a:off x="1207439" y="1859342"/>
            <a:ext cx="7315200" cy="12926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dirty="0">
              <a:solidFill>
                <a:srgbClr val="000000"/>
              </a:solidFill>
              <a:latin typeface="Arial"/>
              <a:ea typeface="Arial"/>
              <a:cs typeface="Arial"/>
              <a:sym typeface="Arial"/>
            </a:endParaRPr>
          </a:p>
          <a:p>
            <a:pPr marL="0" marR="0" lvl="0" indent="0" algn="l" rtl="0">
              <a:spcBef>
                <a:spcPts val="0"/>
              </a:spcBef>
              <a:spcAft>
                <a:spcPts val="0"/>
              </a:spcAft>
              <a:buNone/>
            </a:pPr>
            <a:r>
              <a:rPr lang="en-GB" sz="2000" dirty="0">
                <a:solidFill>
                  <a:srgbClr val="000000"/>
                </a:solidFill>
                <a:latin typeface="Arial"/>
                <a:ea typeface="Arial"/>
                <a:cs typeface="Arial"/>
                <a:sym typeface="Arial"/>
              </a:rPr>
              <a:t>The reason for these pointers is that when chunks are freed they are linked into lists of free chunks.</a:t>
            </a:r>
            <a:endParaRPr dirty="0"/>
          </a:p>
          <a:p>
            <a:pPr marL="0" marR="0" lvl="0" indent="0" algn="l" rtl="0">
              <a:spcBef>
                <a:spcPts val="0"/>
              </a:spcBef>
              <a:spcAft>
                <a:spcPts val="0"/>
              </a:spcAft>
              <a:buNone/>
            </a:pPr>
            <a:endParaRPr sz="1800" dirty="0">
              <a:solidFill>
                <a:schemeClr val="dk1"/>
              </a:solidFill>
              <a:latin typeface="Century Schoolbook"/>
              <a:ea typeface="Century Schoolbook"/>
              <a:cs typeface="Century Schoolbook"/>
              <a:sym typeface="Century Schoolbook"/>
            </a:endParaRPr>
          </a:p>
        </p:txBody>
      </p:sp>
      <p:sp>
        <p:nvSpPr>
          <p:cNvPr id="188" name="Google Shape;188;p12"/>
          <p:cNvSpPr txBox="1"/>
          <p:nvPr/>
        </p:nvSpPr>
        <p:spPr>
          <a:xfrm>
            <a:off x="1193375" y="3033475"/>
            <a:ext cx="9093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solidFill>
                  <a:schemeClr val="dk1"/>
                </a:solidFill>
              </a:rPr>
              <a:t>These chunks may then be recycled in future requests made by the client.</a:t>
            </a:r>
            <a:endParaRPr dirty="0">
              <a:solidFill>
                <a:schemeClr val="dk1"/>
              </a:solidFill>
            </a:endParaRPr>
          </a:p>
          <a:p>
            <a:pPr marL="0" lvl="0" indent="0" algn="l" rtl="0">
              <a:spcBef>
                <a:spcPts val="0"/>
              </a:spcBef>
              <a:spcAft>
                <a:spcPts val="0"/>
              </a:spcAft>
              <a:buNone/>
            </a:pPr>
            <a:endParaRPr lang="en-GB" sz="2000" dirty="0">
              <a:solidFill>
                <a:schemeClr val="dk1"/>
              </a:solidFill>
            </a:endParaRPr>
          </a:p>
          <a:p>
            <a:pPr marL="0" lvl="0" indent="0" algn="l" rtl="0">
              <a:spcBef>
                <a:spcPts val="0"/>
              </a:spcBef>
              <a:spcAft>
                <a:spcPts val="0"/>
              </a:spcAft>
              <a:buNone/>
            </a:pPr>
            <a:r>
              <a:rPr lang="en-GB" sz="2000" dirty="0">
                <a:solidFill>
                  <a:schemeClr val="dk1"/>
                </a:solidFill>
              </a:rPr>
              <a:t>In turn, the lists are grouped together in “bins”.</a:t>
            </a:r>
            <a:endParaRPr sz="2000" dirty="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4"/>
          <p:cNvSpPr/>
          <p:nvPr/>
        </p:nvSpPr>
        <p:spPr>
          <a:xfrm>
            <a:off x="1545808" y="1362447"/>
            <a:ext cx="6249839" cy="47089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dirty="0">
                <a:solidFill>
                  <a:srgbClr val="000000"/>
                </a:solidFill>
                <a:latin typeface="Arial"/>
                <a:ea typeface="Arial"/>
                <a:cs typeface="Arial"/>
                <a:sym typeface="Arial"/>
              </a:rPr>
              <a:t>There’s</a:t>
            </a:r>
            <a:endParaRPr sz="2000" dirty="0">
              <a:solidFill>
                <a:srgbClr val="000000"/>
              </a:solidFill>
              <a:latin typeface="Arial"/>
              <a:ea typeface="Arial"/>
              <a:cs typeface="Arial"/>
              <a:sym typeface="Arial"/>
            </a:endParaRPr>
          </a:p>
          <a:p>
            <a:pPr marL="0" marR="0" lvl="0" indent="0" algn="l" rtl="0">
              <a:spcBef>
                <a:spcPts val="0"/>
              </a:spcBef>
              <a:spcAft>
                <a:spcPts val="0"/>
              </a:spcAft>
              <a:buNone/>
            </a:pPr>
            <a:endParaRPr sz="2000" dirty="0"/>
          </a:p>
          <a:p>
            <a:pPr marL="0" marR="0" lvl="0" indent="0" algn="l" rtl="0">
              <a:spcBef>
                <a:spcPts val="0"/>
              </a:spcBef>
              <a:spcAft>
                <a:spcPts val="0"/>
              </a:spcAft>
              <a:buNone/>
            </a:pPr>
            <a:r>
              <a:rPr lang="en-GB" sz="2000" dirty="0">
                <a:solidFill>
                  <a:srgbClr val="000000"/>
                </a:solidFill>
                <a:latin typeface="Arial"/>
                <a:ea typeface="Arial"/>
                <a:cs typeface="Arial"/>
                <a:sym typeface="Arial"/>
              </a:rPr>
              <a:t>	a </a:t>
            </a:r>
            <a:r>
              <a:rPr lang="en-GB" sz="2000" b="1" dirty="0">
                <a:solidFill>
                  <a:srgbClr val="000000"/>
                </a:solidFill>
                <a:latin typeface="Arial"/>
                <a:ea typeface="Arial"/>
                <a:cs typeface="Arial"/>
                <a:sym typeface="Arial"/>
              </a:rPr>
              <a:t>small bin</a:t>
            </a:r>
            <a:r>
              <a:rPr lang="en-GB" sz="2000" dirty="0">
                <a:solidFill>
                  <a:srgbClr val="000000"/>
                </a:solidFill>
                <a:latin typeface="Arial"/>
                <a:ea typeface="Arial"/>
                <a:cs typeface="Arial"/>
                <a:sym typeface="Arial"/>
              </a:rPr>
              <a:t>, </a:t>
            </a:r>
            <a:endParaRPr dirty="0"/>
          </a:p>
          <a:p>
            <a:pPr marL="0" marR="0" lvl="0" indent="0" algn="l" rtl="0">
              <a:spcBef>
                <a:spcPts val="0"/>
              </a:spcBef>
              <a:spcAft>
                <a:spcPts val="0"/>
              </a:spcAft>
              <a:buNone/>
            </a:pPr>
            <a:r>
              <a:rPr lang="en-GB" sz="2000" dirty="0">
                <a:solidFill>
                  <a:srgbClr val="000000"/>
                </a:solidFill>
                <a:latin typeface="Arial"/>
                <a:ea typeface="Arial"/>
                <a:cs typeface="Arial"/>
                <a:sym typeface="Arial"/>
              </a:rPr>
              <a:t>	a </a:t>
            </a:r>
            <a:r>
              <a:rPr lang="en-GB" sz="2000" b="1" dirty="0">
                <a:solidFill>
                  <a:srgbClr val="000000"/>
                </a:solidFill>
                <a:latin typeface="Arial"/>
                <a:ea typeface="Arial"/>
                <a:cs typeface="Arial"/>
                <a:sym typeface="Arial"/>
              </a:rPr>
              <a:t>fast bin</a:t>
            </a:r>
            <a:r>
              <a:rPr lang="en-GB" sz="2000" dirty="0">
                <a:solidFill>
                  <a:srgbClr val="000000"/>
                </a:solidFill>
                <a:latin typeface="Arial"/>
                <a:ea typeface="Arial"/>
                <a:cs typeface="Arial"/>
                <a:sym typeface="Arial"/>
              </a:rPr>
              <a:t>, </a:t>
            </a:r>
            <a:endParaRPr dirty="0"/>
          </a:p>
          <a:p>
            <a:pPr marL="0" marR="0" lvl="0" indent="0" algn="l" rtl="0">
              <a:spcBef>
                <a:spcPts val="0"/>
              </a:spcBef>
              <a:spcAft>
                <a:spcPts val="0"/>
              </a:spcAft>
              <a:buNone/>
            </a:pPr>
            <a:r>
              <a:rPr lang="en-GB" sz="2000" dirty="0">
                <a:solidFill>
                  <a:srgbClr val="000000"/>
                </a:solidFill>
                <a:latin typeface="Arial"/>
                <a:ea typeface="Arial"/>
                <a:cs typeface="Arial"/>
                <a:sym typeface="Arial"/>
              </a:rPr>
              <a:t>	a </a:t>
            </a:r>
            <a:r>
              <a:rPr lang="en-GB" sz="2000" b="1" dirty="0">
                <a:solidFill>
                  <a:srgbClr val="000000"/>
                </a:solidFill>
                <a:latin typeface="Arial"/>
                <a:ea typeface="Arial"/>
                <a:cs typeface="Arial"/>
                <a:sym typeface="Arial"/>
              </a:rPr>
              <a:t>large bin</a:t>
            </a:r>
            <a:r>
              <a:rPr lang="en-GB" sz="2000" dirty="0">
                <a:solidFill>
                  <a:srgbClr val="000000"/>
                </a:solidFill>
                <a:latin typeface="Arial"/>
                <a:ea typeface="Arial"/>
                <a:cs typeface="Arial"/>
                <a:sym typeface="Arial"/>
              </a:rPr>
              <a:t>, </a:t>
            </a:r>
            <a:endParaRPr dirty="0"/>
          </a:p>
          <a:p>
            <a:pPr marL="0" marR="0" lvl="0" indent="0" algn="l" rtl="0">
              <a:spcBef>
                <a:spcPts val="0"/>
              </a:spcBef>
              <a:spcAft>
                <a:spcPts val="0"/>
              </a:spcAft>
              <a:buNone/>
            </a:pPr>
            <a:r>
              <a:rPr lang="en-GB" sz="2000" dirty="0">
                <a:solidFill>
                  <a:srgbClr val="000000"/>
                </a:solidFill>
                <a:latin typeface="Arial"/>
                <a:ea typeface="Arial"/>
                <a:cs typeface="Arial"/>
                <a:sym typeface="Arial"/>
              </a:rPr>
              <a:t>	and an </a:t>
            </a:r>
            <a:r>
              <a:rPr lang="en-GB" sz="2000" b="1" dirty="0">
                <a:solidFill>
                  <a:srgbClr val="000000"/>
                </a:solidFill>
                <a:latin typeface="Arial"/>
                <a:ea typeface="Arial"/>
                <a:cs typeface="Arial"/>
                <a:sym typeface="Arial"/>
              </a:rPr>
              <a:t>unsorted bin</a:t>
            </a:r>
            <a:endParaRPr dirty="0"/>
          </a:p>
          <a:p>
            <a:pPr marL="0" marR="0" lvl="0" indent="0" algn="l" rtl="0">
              <a:spcBef>
                <a:spcPts val="0"/>
              </a:spcBef>
              <a:spcAft>
                <a:spcPts val="0"/>
              </a:spcAft>
              <a:buNone/>
            </a:pPr>
            <a:endParaRPr sz="2000" dirty="0">
              <a:solidFill>
                <a:srgbClr val="000000"/>
              </a:solidFill>
              <a:latin typeface="Arial"/>
              <a:ea typeface="Arial"/>
              <a:cs typeface="Arial"/>
              <a:sym typeface="Arial"/>
            </a:endParaRPr>
          </a:p>
          <a:p>
            <a:pPr marL="0" marR="0" lvl="0" indent="0" algn="l" rtl="0">
              <a:spcBef>
                <a:spcPts val="0"/>
              </a:spcBef>
              <a:spcAft>
                <a:spcPts val="0"/>
              </a:spcAft>
              <a:buNone/>
            </a:pPr>
            <a:r>
              <a:rPr lang="en-GB" sz="2000" dirty="0">
                <a:solidFill>
                  <a:srgbClr val="000000"/>
                </a:solidFill>
                <a:latin typeface="Arial"/>
                <a:ea typeface="Arial"/>
                <a:cs typeface="Arial"/>
                <a:sym typeface="Arial"/>
              </a:rPr>
              <a:t>These bins correspond to different size ranges of chunks. The unsorted bin also performs a special staging role. </a:t>
            </a:r>
          </a:p>
          <a:p>
            <a:pPr marL="0" marR="0" lvl="0" indent="0" algn="l" rtl="0">
              <a:spcBef>
                <a:spcPts val="0"/>
              </a:spcBef>
              <a:spcAft>
                <a:spcPts val="0"/>
              </a:spcAft>
              <a:buNone/>
            </a:pPr>
            <a:endParaRPr sz="2000" dirty="0">
              <a:solidFill>
                <a:srgbClr val="000000"/>
              </a:solidFill>
              <a:latin typeface="Arial"/>
              <a:ea typeface="Arial"/>
              <a:cs typeface="Arial"/>
              <a:sym typeface="Arial"/>
            </a:endParaRPr>
          </a:p>
          <a:p>
            <a:pPr marL="0" marR="0" lvl="0" indent="0" algn="l" rtl="0">
              <a:spcBef>
                <a:spcPts val="0"/>
              </a:spcBef>
              <a:spcAft>
                <a:spcPts val="0"/>
              </a:spcAft>
              <a:buNone/>
            </a:pPr>
            <a:r>
              <a:rPr lang="en-GB" sz="2000" dirty="0">
                <a:solidFill>
                  <a:srgbClr val="000000"/>
                </a:solidFill>
                <a:latin typeface="Arial"/>
                <a:ea typeface="Arial"/>
                <a:cs typeface="Arial"/>
                <a:sym typeface="Arial"/>
              </a:rPr>
              <a:t>Then there’s the Per-thread Cache for each Thread of execution (</a:t>
            </a:r>
            <a:r>
              <a:rPr lang="en-GB" sz="2000" dirty="0" err="1">
                <a:solidFill>
                  <a:srgbClr val="000000"/>
                </a:solidFill>
                <a:latin typeface="Arial"/>
                <a:ea typeface="Arial"/>
                <a:cs typeface="Arial"/>
                <a:sym typeface="Arial"/>
              </a:rPr>
              <a:t>TCache</a:t>
            </a:r>
            <a:r>
              <a:rPr lang="en-GB" sz="2000" dirty="0">
                <a:solidFill>
                  <a:srgbClr val="000000"/>
                </a:solidFill>
                <a:latin typeface="Arial"/>
                <a:ea typeface="Arial"/>
                <a:cs typeface="Arial"/>
                <a:sym typeface="Arial"/>
              </a:rPr>
              <a:t>)</a:t>
            </a:r>
            <a:endParaRPr dirty="0"/>
          </a:p>
          <a:p>
            <a:pPr marL="0" marR="0" lvl="0" indent="0" algn="l" rtl="0">
              <a:spcBef>
                <a:spcPts val="0"/>
              </a:spcBef>
              <a:spcAft>
                <a:spcPts val="0"/>
              </a:spcAft>
              <a:buNone/>
            </a:pPr>
            <a:endParaRPr sz="2000" dirty="0">
              <a:solidFill>
                <a:srgbClr val="000000"/>
              </a:solidFill>
              <a:latin typeface="Arial"/>
              <a:ea typeface="Arial"/>
              <a:cs typeface="Arial"/>
              <a:sym typeface="Arial"/>
            </a:endParaRPr>
          </a:p>
          <a:p>
            <a:pPr marL="0" marR="0" lvl="0" indent="0" algn="l" rtl="0">
              <a:spcBef>
                <a:spcPts val="0"/>
              </a:spcBef>
              <a:spcAft>
                <a:spcPts val="0"/>
              </a:spcAft>
              <a:buNone/>
            </a:pPr>
            <a:r>
              <a:rPr lang="en-GB" sz="2000" dirty="0">
                <a:solidFill>
                  <a:srgbClr val="000000"/>
                </a:solidFill>
                <a:latin typeface="Arial"/>
                <a:ea typeface="Arial"/>
                <a:cs typeface="Arial"/>
                <a:sym typeface="Arial"/>
              </a:rPr>
              <a:t>The </a:t>
            </a:r>
            <a:r>
              <a:rPr lang="en-GB" sz="2000" b="1" dirty="0" err="1">
                <a:solidFill>
                  <a:srgbClr val="000000"/>
                </a:solidFill>
                <a:latin typeface="Arial"/>
                <a:ea typeface="Arial"/>
                <a:cs typeface="Arial"/>
                <a:sym typeface="Arial"/>
              </a:rPr>
              <a:t>TCache</a:t>
            </a:r>
            <a:r>
              <a:rPr lang="en-GB" sz="2000" dirty="0">
                <a:solidFill>
                  <a:srgbClr val="000000"/>
                </a:solidFill>
                <a:latin typeface="Arial"/>
                <a:ea typeface="Arial"/>
                <a:cs typeface="Arial"/>
                <a:sym typeface="Arial"/>
              </a:rPr>
              <a:t> also has its own set of </a:t>
            </a:r>
            <a:r>
              <a:rPr lang="en-GB" sz="2000" dirty="0" err="1">
                <a:solidFill>
                  <a:srgbClr val="000000"/>
                </a:solidFill>
                <a:latin typeface="Arial"/>
                <a:ea typeface="Arial"/>
                <a:cs typeface="Arial"/>
                <a:sym typeface="Arial"/>
              </a:rPr>
              <a:t>freelists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9cf459e612_0_36"/>
          <p:cNvSpPr txBox="1"/>
          <p:nvPr/>
        </p:nvSpPr>
        <p:spPr>
          <a:xfrm>
            <a:off x="1204050" y="727450"/>
            <a:ext cx="9783900" cy="11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4000" dirty="0">
                <a:solidFill>
                  <a:schemeClr val="dk1"/>
                </a:solidFill>
                <a:latin typeface="Century Schoolbook"/>
                <a:ea typeface="Century Schoolbook"/>
                <a:cs typeface="Century Schoolbook"/>
                <a:sym typeface="Century Schoolbook"/>
              </a:rPr>
              <a:t>This talk will cover</a:t>
            </a:r>
            <a:endParaRPr sz="4000" dirty="0">
              <a:solidFill>
                <a:schemeClr val="dk1"/>
              </a:solidFill>
              <a:latin typeface="Century Schoolbook"/>
              <a:ea typeface="Century Schoolbook"/>
              <a:cs typeface="Century Schoolbook"/>
              <a:sym typeface="Century Schoolbook"/>
            </a:endParaRPr>
          </a:p>
          <a:p>
            <a:pPr marL="0" lvl="0" indent="0" algn="l" rtl="0">
              <a:spcBef>
                <a:spcPts val="0"/>
              </a:spcBef>
              <a:spcAft>
                <a:spcPts val="0"/>
              </a:spcAft>
              <a:buNone/>
            </a:pPr>
            <a:br>
              <a:rPr lang="en-GB" sz="4000" dirty="0">
                <a:solidFill>
                  <a:schemeClr val="dk1"/>
                </a:solidFill>
              </a:rPr>
            </a:br>
            <a:endParaRPr sz="2000" dirty="0"/>
          </a:p>
          <a:p>
            <a:pPr marL="457200" lvl="0" indent="0" algn="l" rtl="0">
              <a:spcBef>
                <a:spcPts val="0"/>
              </a:spcBef>
              <a:spcAft>
                <a:spcPts val="0"/>
              </a:spcAft>
              <a:buNone/>
            </a:pPr>
            <a:r>
              <a:rPr lang="en-GB" sz="2300" dirty="0"/>
              <a:t>Allocating Memory</a:t>
            </a:r>
            <a:endParaRPr sz="2300" dirty="0"/>
          </a:p>
          <a:p>
            <a:pPr marL="457200" lvl="0" indent="0" algn="l" rtl="0">
              <a:spcBef>
                <a:spcPts val="0"/>
              </a:spcBef>
              <a:spcAft>
                <a:spcPts val="0"/>
              </a:spcAft>
              <a:buNone/>
            </a:pPr>
            <a:endParaRPr sz="2300" dirty="0"/>
          </a:p>
          <a:p>
            <a:pPr marL="457200" lvl="0" indent="0" algn="l" rtl="0">
              <a:spcBef>
                <a:spcPts val="0"/>
              </a:spcBef>
              <a:spcAft>
                <a:spcPts val="0"/>
              </a:spcAft>
              <a:buNone/>
            </a:pPr>
            <a:r>
              <a:rPr lang="en-GB" sz="2300" dirty="0"/>
              <a:t>Dynamic memory management</a:t>
            </a:r>
            <a:endParaRPr sz="2300" dirty="0"/>
          </a:p>
          <a:p>
            <a:pPr marL="457200" lvl="0" indent="0" algn="l" rtl="0">
              <a:spcBef>
                <a:spcPts val="0"/>
              </a:spcBef>
              <a:spcAft>
                <a:spcPts val="0"/>
              </a:spcAft>
              <a:buNone/>
            </a:pPr>
            <a:endParaRPr sz="2300" dirty="0"/>
          </a:p>
          <a:p>
            <a:pPr marL="457200" lvl="0" indent="0" algn="l" rtl="0">
              <a:spcBef>
                <a:spcPts val="0"/>
              </a:spcBef>
              <a:spcAft>
                <a:spcPts val="0"/>
              </a:spcAft>
              <a:buNone/>
            </a:pPr>
            <a:r>
              <a:rPr lang="en-GB" sz="2300" dirty="0"/>
              <a:t>Exploiting Malloc</a:t>
            </a:r>
            <a:endParaRPr sz="2300" dirty="0"/>
          </a:p>
          <a:p>
            <a:pPr marL="457200" lvl="0" indent="0" algn="l" rtl="0">
              <a:spcBef>
                <a:spcPts val="0"/>
              </a:spcBef>
              <a:spcAft>
                <a:spcPts val="0"/>
              </a:spcAft>
              <a:buNone/>
            </a:pPr>
            <a:endParaRPr sz="2300" dirty="0"/>
          </a:p>
          <a:p>
            <a:pPr marL="457200" lvl="0" indent="0" algn="l" rtl="0">
              <a:spcBef>
                <a:spcPts val="0"/>
              </a:spcBef>
              <a:spcAft>
                <a:spcPts val="0"/>
              </a:spcAft>
              <a:buNone/>
            </a:pPr>
            <a:r>
              <a:rPr lang="en-GB" sz="2300" dirty="0"/>
              <a:t>Exploiting the </a:t>
            </a:r>
            <a:r>
              <a:rPr lang="en-GB" sz="2300" dirty="0" err="1"/>
              <a:t>TCache</a:t>
            </a:r>
            <a:r>
              <a:rPr lang="en-GB" sz="2300" dirty="0"/>
              <a:t> 		</a:t>
            </a:r>
            <a:endParaRPr sz="2300" dirty="0"/>
          </a:p>
          <a:p>
            <a:pPr marL="457200" lvl="0" indent="0" algn="l" rtl="0">
              <a:spcBef>
                <a:spcPts val="0"/>
              </a:spcBef>
              <a:spcAft>
                <a:spcPts val="0"/>
              </a:spcAft>
              <a:buNone/>
            </a:pPr>
            <a:endParaRPr sz="2300" dirty="0"/>
          </a:p>
          <a:p>
            <a:pPr marL="457200" lvl="0" indent="0" algn="l" rtl="0">
              <a:spcBef>
                <a:spcPts val="0"/>
              </a:spcBef>
              <a:spcAft>
                <a:spcPts val="0"/>
              </a:spcAft>
              <a:buNone/>
            </a:pPr>
            <a:r>
              <a:rPr lang="en-GB" sz="2300" dirty="0"/>
              <a:t>Bypassing Safe-Linking</a:t>
            </a:r>
            <a:endParaRPr sz="2300" dirty="0"/>
          </a:p>
          <a:p>
            <a:pPr marL="457200" lvl="0" indent="0" algn="l" rtl="0">
              <a:spcBef>
                <a:spcPts val="0"/>
              </a:spcBef>
              <a:spcAft>
                <a:spcPts val="0"/>
              </a:spcAft>
              <a:buNone/>
            </a:pPr>
            <a:endParaRPr sz="2300" dirty="0"/>
          </a:p>
          <a:p>
            <a:pPr marL="457200" lvl="0" indent="0" algn="l" rtl="0">
              <a:spcBef>
                <a:spcPts val="0"/>
              </a:spcBef>
              <a:spcAft>
                <a:spcPts val="0"/>
              </a:spcAft>
              <a:buNone/>
            </a:pPr>
            <a:r>
              <a:rPr lang="en-GB" sz="2300" dirty="0" err="1"/>
              <a:t>TCache</a:t>
            </a:r>
            <a:r>
              <a:rPr lang="en-GB" sz="2300" dirty="0"/>
              <a:t> list head poisoning</a:t>
            </a:r>
            <a:endParaRPr sz="23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5"/>
          <p:cNvSpPr/>
          <p:nvPr/>
        </p:nvSpPr>
        <p:spPr>
          <a:xfrm>
            <a:off x="1192696" y="732603"/>
            <a:ext cx="7951304"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dirty="0">
                <a:solidFill>
                  <a:schemeClr val="dk1"/>
                </a:solidFill>
                <a:latin typeface="Arial"/>
                <a:ea typeface="Arial"/>
                <a:cs typeface="Arial"/>
                <a:sym typeface="Arial"/>
              </a:rPr>
              <a:t>The </a:t>
            </a:r>
            <a:r>
              <a:rPr lang="en-GB" sz="2000" b="1" dirty="0" err="1">
                <a:solidFill>
                  <a:schemeClr val="dk1"/>
                </a:solidFill>
                <a:latin typeface="Arial"/>
                <a:ea typeface="Arial"/>
                <a:cs typeface="Arial"/>
                <a:sym typeface="Arial"/>
              </a:rPr>
              <a:t>TCache</a:t>
            </a:r>
            <a:r>
              <a:rPr lang="en-GB" sz="2000" dirty="0">
                <a:solidFill>
                  <a:schemeClr val="dk1"/>
                </a:solidFill>
                <a:latin typeface="Arial"/>
                <a:ea typeface="Arial"/>
                <a:cs typeface="Arial"/>
                <a:sym typeface="Arial"/>
              </a:rPr>
              <a:t> is has these dimensions: </a:t>
            </a:r>
            <a:endParaRPr dirty="0"/>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r>
              <a:rPr lang="en-GB" sz="2000" dirty="0">
                <a:solidFill>
                  <a:schemeClr val="dk1"/>
                </a:solidFill>
                <a:latin typeface="Arial"/>
                <a:ea typeface="Arial"/>
                <a:cs typeface="Arial"/>
                <a:sym typeface="Arial"/>
              </a:rPr>
              <a:t>	chunks must be in the range of 0x20 → 0x408 </a:t>
            </a:r>
            <a:endParaRPr dirty="0"/>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r>
              <a:rPr lang="en-GB" sz="2000" dirty="0">
                <a:solidFill>
                  <a:schemeClr val="dk1"/>
                </a:solidFill>
                <a:latin typeface="Arial"/>
                <a:ea typeface="Arial"/>
                <a:cs typeface="Arial"/>
                <a:sym typeface="Arial"/>
              </a:rPr>
              <a:t>	where the number of lists is 64 </a:t>
            </a:r>
            <a:endParaRPr dirty="0"/>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r>
              <a:rPr lang="en-GB" sz="2000" dirty="0">
                <a:solidFill>
                  <a:schemeClr val="dk1"/>
                </a:solidFill>
                <a:latin typeface="Arial"/>
                <a:ea typeface="Arial"/>
                <a:cs typeface="Arial"/>
                <a:sym typeface="Arial"/>
              </a:rPr>
              <a:t>	each list can have a maximum of 7 chunks linked into it</a:t>
            </a:r>
            <a:endParaRPr dirty="0"/>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r>
              <a:rPr lang="en-GB" sz="2000" dirty="0">
                <a:solidFill>
                  <a:schemeClr val="dk1"/>
                </a:solidFill>
                <a:latin typeface="Arial"/>
                <a:ea typeface="Arial"/>
                <a:cs typeface="Arial"/>
                <a:sym typeface="Arial"/>
              </a:rPr>
              <a:t>	each list has chunk nodes which are singly linked</a:t>
            </a:r>
            <a:endParaRPr sz="2000" dirty="0">
              <a:solidFill>
                <a:schemeClr val="dk1"/>
              </a:solidFill>
              <a:latin typeface="Arial"/>
              <a:ea typeface="Arial"/>
              <a:cs typeface="Arial"/>
              <a:sym typeface="Arial"/>
            </a:endParaRPr>
          </a:p>
        </p:txBody>
      </p:sp>
      <p:sp>
        <p:nvSpPr>
          <p:cNvPr id="2" name="Rectangle 1">
            <a:extLst>
              <a:ext uri="{FF2B5EF4-FFF2-40B4-BE49-F238E27FC236}">
                <a16:creationId xmlns:a16="http://schemas.microsoft.com/office/drawing/2014/main" id="{8AB23CE1-FF0F-424A-BE33-AFE389AC26DC}"/>
              </a:ext>
            </a:extLst>
          </p:cNvPr>
          <p:cNvSpPr/>
          <p:nvPr/>
        </p:nvSpPr>
        <p:spPr>
          <a:xfrm>
            <a:off x="1192696" y="4339829"/>
            <a:ext cx="10033322" cy="1015663"/>
          </a:xfrm>
          <a:prstGeom prst="rect">
            <a:avLst/>
          </a:prstGeom>
        </p:spPr>
        <p:txBody>
          <a:bodyPr wrap="square">
            <a:spAutoFit/>
          </a:bodyPr>
          <a:lstStyle/>
          <a:p>
            <a:r>
              <a:rPr lang="en-GB" sz="2000" dirty="0">
                <a:latin typeface="Arial" panose="020B0604020202020204" pitchFamily="34" charset="0"/>
              </a:rPr>
              <a:t>The TCache aims to solve an additional problem compared to the other set of freelists</a:t>
            </a:r>
          </a:p>
          <a:p>
            <a:endParaRPr lang="en-GB" sz="2000" dirty="0">
              <a:latin typeface="Arial" panose="020B0604020202020204" pitchFamily="34" charset="0"/>
            </a:endParaRPr>
          </a:p>
          <a:p>
            <a:r>
              <a:rPr lang="en-GB" sz="2000" dirty="0">
                <a:latin typeface="Arial" panose="020B0604020202020204" pitchFamily="34" charset="0"/>
              </a:rPr>
              <a:t>To understand what this problem is, I will now mention the units of Malloc</a:t>
            </a:r>
            <a:endParaRPr lang="en-AU"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6"/>
          <p:cNvSpPr/>
          <p:nvPr/>
        </p:nvSpPr>
        <p:spPr>
          <a:xfrm>
            <a:off x="1530626" y="2132772"/>
            <a:ext cx="8070574"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a:solidFill>
                  <a:srgbClr val="000000"/>
                </a:solidFill>
                <a:latin typeface="Arial"/>
                <a:ea typeface="Arial"/>
                <a:cs typeface="Arial"/>
                <a:sym typeface="Arial"/>
              </a:rPr>
              <a:t>Units of Malloc in order of generality:  </a:t>
            </a:r>
            <a:endParaRPr/>
          </a:p>
          <a:p>
            <a:pPr marL="0" marR="0" lvl="0" indent="0" algn="l" rtl="0">
              <a:spcBef>
                <a:spcPts val="0"/>
              </a:spcBef>
              <a:spcAft>
                <a:spcPts val="0"/>
              </a:spcAft>
              <a:buNone/>
            </a:pPr>
            <a:endParaRPr sz="2000">
              <a:solidFill>
                <a:srgbClr val="000000"/>
              </a:solidFill>
              <a:latin typeface="Arial"/>
              <a:ea typeface="Arial"/>
              <a:cs typeface="Arial"/>
              <a:sym typeface="Arial"/>
            </a:endParaRPr>
          </a:p>
          <a:p>
            <a:pPr marL="0" marR="0" lvl="0" indent="0" algn="l" rtl="0">
              <a:spcBef>
                <a:spcPts val="0"/>
              </a:spcBef>
              <a:spcAft>
                <a:spcPts val="0"/>
              </a:spcAft>
              <a:buClr>
                <a:schemeClr val="dk1"/>
              </a:buClr>
              <a:buSzPts val="2000"/>
              <a:buFont typeface="Arial"/>
              <a:buNone/>
            </a:pPr>
            <a:endParaRPr sz="2000">
              <a:solidFill>
                <a:srgbClr val="000000"/>
              </a:solidFill>
              <a:latin typeface="Arial"/>
              <a:ea typeface="Arial"/>
              <a:cs typeface="Arial"/>
              <a:sym typeface="Arial"/>
            </a:endParaRPr>
          </a:p>
          <a:p>
            <a:pPr marL="0" marR="0" lvl="0" indent="0" algn="l" rtl="0">
              <a:spcBef>
                <a:spcPts val="0"/>
              </a:spcBef>
              <a:spcAft>
                <a:spcPts val="0"/>
              </a:spcAft>
              <a:buNone/>
            </a:pPr>
            <a:r>
              <a:rPr lang="en-GB" sz="2000" b="1">
                <a:solidFill>
                  <a:srgbClr val="000000"/>
                </a:solidFill>
              </a:rPr>
              <a:t>	Thread Management			</a:t>
            </a:r>
            <a:endParaRPr b="1"/>
          </a:p>
          <a:p>
            <a:pPr marL="0" marR="0" lvl="0" indent="0" algn="l" rtl="0">
              <a:spcBef>
                <a:spcPts val="0"/>
              </a:spcBef>
              <a:spcAft>
                <a:spcPts val="0"/>
              </a:spcAft>
              <a:buClr>
                <a:schemeClr val="dk1"/>
              </a:buClr>
              <a:buSzPts val="2000"/>
              <a:buFont typeface="Arial"/>
              <a:buNone/>
            </a:pPr>
            <a:endParaRPr sz="2000" b="1">
              <a:solidFill>
                <a:srgbClr val="000000"/>
              </a:solidFill>
            </a:endParaRPr>
          </a:p>
          <a:p>
            <a:pPr marL="0" marR="0" lvl="0" indent="0" algn="l" rtl="0">
              <a:spcBef>
                <a:spcPts val="0"/>
              </a:spcBef>
              <a:spcAft>
                <a:spcPts val="0"/>
              </a:spcAft>
              <a:buNone/>
            </a:pPr>
            <a:r>
              <a:rPr lang="en-GB" sz="2000" b="1">
                <a:solidFill>
                  <a:srgbClr val="000000"/>
                </a:solidFill>
              </a:rPr>
              <a:t>	Arenas			</a:t>
            </a:r>
            <a:endParaRPr b="1"/>
          </a:p>
          <a:p>
            <a:pPr marL="0" marR="0" lvl="0" indent="0" algn="l" rtl="0">
              <a:spcBef>
                <a:spcPts val="0"/>
              </a:spcBef>
              <a:spcAft>
                <a:spcPts val="0"/>
              </a:spcAft>
              <a:buClr>
                <a:schemeClr val="dk1"/>
              </a:buClr>
              <a:buSzPts val="2000"/>
              <a:buFont typeface="Arial"/>
              <a:buNone/>
            </a:pPr>
            <a:endParaRPr sz="2000" b="1">
              <a:solidFill>
                <a:srgbClr val="000000"/>
              </a:solidFill>
            </a:endParaRPr>
          </a:p>
          <a:p>
            <a:pPr marL="0" marR="0" lvl="0" indent="0" algn="l" rtl="0">
              <a:spcBef>
                <a:spcPts val="0"/>
              </a:spcBef>
              <a:spcAft>
                <a:spcPts val="0"/>
              </a:spcAft>
              <a:buNone/>
            </a:pPr>
            <a:r>
              <a:rPr lang="en-GB" sz="2000" b="1">
                <a:solidFill>
                  <a:srgbClr val="000000"/>
                </a:solidFill>
              </a:rPr>
              <a:t>	Heaps</a:t>
            </a:r>
            <a:endParaRPr b="1"/>
          </a:p>
          <a:p>
            <a:pPr marL="0" marR="0" lvl="0" indent="0" algn="l" rtl="0">
              <a:spcBef>
                <a:spcPts val="0"/>
              </a:spcBef>
              <a:spcAft>
                <a:spcPts val="0"/>
              </a:spcAft>
              <a:buNone/>
            </a:pPr>
            <a:endParaRPr sz="2000" b="1">
              <a:solidFill>
                <a:srgbClr val="000000"/>
              </a:solidFill>
            </a:endParaRPr>
          </a:p>
          <a:p>
            <a:pPr marL="0" marR="0" lvl="0" indent="0" algn="l" rtl="0">
              <a:spcBef>
                <a:spcPts val="0"/>
              </a:spcBef>
              <a:spcAft>
                <a:spcPts val="0"/>
              </a:spcAft>
              <a:buNone/>
            </a:pPr>
            <a:r>
              <a:rPr lang="en-GB" sz="2000" b="1">
                <a:solidFill>
                  <a:srgbClr val="000000"/>
                </a:solidFill>
              </a:rPr>
              <a:t>	Chunks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7"/>
          <p:cNvSpPr/>
          <p:nvPr/>
        </p:nvSpPr>
        <p:spPr>
          <a:xfrm>
            <a:off x="1258368" y="2305635"/>
            <a:ext cx="7519872" cy="22467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dirty="0">
                <a:solidFill>
                  <a:srgbClr val="000000"/>
                </a:solidFill>
                <a:latin typeface="Arial"/>
                <a:ea typeface="Arial"/>
                <a:cs typeface="Arial"/>
                <a:sym typeface="Arial"/>
              </a:rPr>
              <a:t>A chunk will belong to a Heap, a Heap to an Arena, and an Arena to a Thread, if said Thread has locked the Arena for itself. </a:t>
            </a:r>
            <a:endParaRPr dirty="0"/>
          </a:p>
          <a:p>
            <a:pPr marL="0" marR="0" lvl="0" indent="0" algn="l" rtl="0">
              <a:spcBef>
                <a:spcPts val="0"/>
              </a:spcBef>
              <a:spcAft>
                <a:spcPts val="0"/>
              </a:spcAft>
              <a:buNone/>
            </a:pPr>
            <a:endParaRPr sz="2000" dirty="0">
              <a:solidFill>
                <a:srgbClr val="000000"/>
              </a:solidFill>
              <a:latin typeface="Arial"/>
              <a:ea typeface="Arial"/>
              <a:cs typeface="Arial"/>
              <a:sym typeface="Arial"/>
            </a:endParaRPr>
          </a:p>
          <a:p>
            <a:pPr marL="0" marR="0" lvl="0" indent="0" algn="l" rtl="0">
              <a:spcBef>
                <a:spcPts val="0"/>
              </a:spcBef>
              <a:spcAft>
                <a:spcPts val="0"/>
              </a:spcAft>
              <a:buNone/>
            </a:pPr>
            <a:r>
              <a:rPr lang="en-GB" sz="2000" dirty="0">
                <a:solidFill>
                  <a:srgbClr val="000000"/>
                </a:solidFill>
                <a:latin typeface="Arial"/>
                <a:ea typeface="Arial"/>
                <a:cs typeface="Arial"/>
                <a:sym typeface="Arial"/>
              </a:rPr>
              <a:t>This implies that Threads may access multiple Arenas over time, but that an Arena can only be accessed by one Thread at a time.</a:t>
            </a:r>
            <a:endParaRPr dirty="0"/>
          </a:p>
          <a:p>
            <a:pPr marL="0" marR="0" lvl="0" indent="0" algn="l" rtl="0">
              <a:spcBef>
                <a:spcPts val="0"/>
              </a:spcBef>
              <a:spcAft>
                <a:spcPts val="0"/>
              </a:spcAft>
              <a:buNone/>
            </a:pPr>
            <a:endParaRPr sz="2000" dirty="0">
              <a:solidFill>
                <a:srgbClr val="000000"/>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 name="Picture 1">
            <a:extLst>
              <a:ext uri="{FF2B5EF4-FFF2-40B4-BE49-F238E27FC236}">
                <a16:creationId xmlns:a16="http://schemas.microsoft.com/office/drawing/2014/main" id="{76FAF19B-5B92-4CA7-8B06-1C10CA230D94}"/>
              </a:ext>
            </a:extLst>
          </p:cNvPr>
          <p:cNvPicPr>
            <a:picLocks noChangeAspect="1"/>
          </p:cNvPicPr>
          <p:nvPr/>
        </p:nvPicPr>
        <p:blipFill>
          <a:blip r:embed="rId3"/>
          <a:stretch>
            <a:fillRect/>
          </a:stretch>
        </p:blipFill>
        <p:spPr>
          <a:xfrm>
            <a:off x="1115776" y="3330175"/>
            <a:ext cx="9297811" cy="3021497"/>
          </a:xfrm>
          <a:prstGeom prst="rect">
            <a:avLst/>
          </a:prstGeom>
        </p:spPr>
      </p:pic>
      <p:sp>
        <p:nvSpPr>
          <p:cNvPr id="4" name="Google Shape;230;p19">
            <a:extLst>
              <a:ext uri="{FF2B5EF4-FFF2-40B4-BE49-F238E27FC236}">
                <a16:creationId xmlns:a16="http://schemas.microsoft.com/office/drawing/2014/main" id="{DDAD2215-2446-43A0-800D-001D4BB0F207}"/>
              </a:ext>
            </a:extLst>
          </p:cNvPr>
          <p:cNvSpPr/>
          <p:nvPr/>
        </p:nvSpPr>
        <p:spPr>
          <a:xfrm>
            <a:off x="1115776" y="874495"/>
            <a:ext cx="7050059" cy="22467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dirty="0">
                <a:ea typeface="Century Schoolbook"/>
              </a:rPr>
              <a:t>Here is a representation of Thread 1 gaining exclusive access to the Arena and all its chunks</a:t>
            </a:r>
          </a:p>
          <a:p>
            <a:pPr marL="0" marR="0" lvl="0" indent="0" algn="l" rtl="0">
              <a:spcBef>
                <a:spcPts val="0"/>
              </a:spcBef>
              <a:spcAft>
                <a:spcPts val="0"/>
              </a:spcAft>
              <a:buNone/>
            </a:pPr>
            <a:endParaRPr lang="en-GB" sz="2000" dirty="0">
              <a:ea typeface="Century Schoolbook"/>
            </a:endParaRPr>
          </a:p>
          <a:p>
            <a:pPr marL="0" marR="0" lvl="0" indent="0" algn="l" rtl="0">
              <a:spcBef>
                <a:spcPts val="0"/>
              </a:spcBef>
              <a:spcAft>
                <a:spcPts val="0"/>
              </a:spcAft>
              <a:buNone/>
            </a:pPr>
            <a:endParaRPr lang="en-GB" sz="2000" dirty="0">
              <a:ea typeface="Century Schoolbook"/>
            </a:endParaRPr>
          </a:p>
          <a:p>
            <a:pPr marL="0" marR="0" lvl="0" indent="0" algn="l" rtl="0">
              <a:spcBef>
                <a:spcPts val="0"/>
              </a:spcBef>
              <a:spcAft>
                <a:spcPts val="0"/>
              </a:spcAft>
              <a:buNone/>
            </a:pPr>
            <a:r>
              <a:rPr lang="en-GB" sz="2000" dirty="0">
                <a:ea typeface="Century Schoolbook"/>
              </a:rPr>
              <a:t>You can see the problem here. If Thread 2 has to wait long this might negate the power of </a:t>
            </a:r>
            <a:r>
              <a:rPr lang="en-GB" sz="2000" dirty="0" err="1">
                <a:ea typeface="Century Schoolbook"/>
              </a:rPr>
              <a:t>Malloc’s</a:t>
            </a:r>
            <a:r>
              <a:rPr lang="en-GB" sz="2000" dirty="0">
                <a:ea typeface="Century Schoolbook"/>
              </a:rPr>
              <a:t> </a:t>
            </a:r>
            <a:r>
              <a:rPr lang="en-GB" sz="2000" dirty="0" err="1">
                <a:ea typeface="Century Schoolbook"/>
              </a:rPr>
              <a:t>freelist</a:t>
            </a:r>
            <a:r>
              <a:rPr lang="en-GB" sz="2000" dirty="0">
                <a:ea typeface="Century Schoolbook"/>
              </a:rPr>
              <a:t> optimisation. </a:t>
            </a:r>
          </a:p>
          <a:p>
            <a:pPr marL="0" marR="0" lvl="0" indent="0" algn="l" rtl="0">
              <a:spcBef>
                <a:spcPts val="0"/>
              </a:spcBef>
              <a:spcAft>
                <a:spcPts val="0"/>
              </a:spcAft>
              <a:buNone/>
            </a:pPr>
            <a:endParaRPr lang="en-GB" sz="2000"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a1c4f7733e_0_0"/>
          <p:cNvSpPr/>
          <p:nvPr/>
        </p:nvSpPr>
        <p:spPr>
          <a:xfrm>
            <a:off x="1117684" y="671872"/>
            <a:ext cx="7196322" cy="3477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GB" sz="2000" dirty="0">
                <a:solidFill>
                  <a:schemeClr val="dk1"/>
                </a:solidFill>
              </a:rPr>
              <a:t>Arenas serve as a structure for storing the lists of freed chunks.</a:t>
            </a:r>
            <a:endParaRPr dirty="0">
              <a:solidFill>
                <a:schemeClr val="dk1"/>
              </a:solidFill>
            </a:endParaRPr>
          </a:p>
          <a:p>
            <a:pPr marL="0" lvl="0" indent="0" algn="l" rtl="0">
              <a:spcBef>
                <a:spcPts val="0"/>
              </a:spcBef>
              <a:spcAft>
                <a:spcPts val="0"/>
              </a:spcAft>
              <a:buClr>
                <a:schemeClr val="dk1"/>
              </a:buClr>
              <a:buFont typeface="Arial"/>
              <a:buNone/>
            </a:pPr>
            <a:endParaRPr sz="2000" dirty="0">
              <a:solidFill>
                <a:schemeClr val="dk1"/>
              </a:solidFill>
            </a:endParaRPr>
          </a:p>
          <a:p>
            <a:pPr marL="0" lvl="0" indent="0" algn="l" rtl="0">
              <a:spcBef>
                <a:spcPts val="0"/>
              </a:spcBef>
              <a:spcAft>
                <a:spcPts val="0"/>
              </a:spcAft>
              <a:buClr>
                <a:schemeClr val="dk1"/>
              </a:buClr>
              <a:buFont typeface="Arial"/>
              <a:buNone/>
            </a:pPr>
            <a:r>
              <a:rPr lang="en-GB" sz="2000" dirty="0">
                <a:solidFill>
                  <a:schemeClr val="dk1"/>
                </a:solidFill>
              </a:rPr>
              <a:t>They also have pointers to other Arenas and other metadata such as where the top chunk is in memory – where allocations are serviced from.</a:t>
            </a:r>
          </a:p>
          <a:p>
            <a:pPr marL="0" lvl="0" indent="0" algn="l" rtl="0">
              <a:spcBef>
                <a:spcPts val="0"/>
              </a:spcBef>
              <a:spcAft>
                <a:spcPts val="0"/>
              </a:spcAft>
              <a:buClr>
                <a:schemeClr val="dk1"/>
              </a:buClr>
              <a:buFont typeface="Arial"/>
              <a:buNone/>
            </a:pPr>
            <a:endParaRPr lang="en-GB" sz="2000" dirty="0">
              <a:solidFill>
                <a:schemeClr val="dk1"/>
              </a:solidFill>
            </a:endParaRPr>
          </a:p>
          <a:p>
            <a:pPr marL="0" lvl="0" indent="0" algn="l" rtl="0">
              <a:spcBef>
                <a:spcPts val="0"/>
              </a:spcBef>
              <a:spcAft>
                <a:spcPts val="0"/>
              </a:spcAft>
              <a:buClr>
                <a:schemeClr val="dk1"/>
              </a:buClr>
              <a:buFont typeface="Arial"/>
              <a:buNone/>
            </a:pPr>
            <a:r>
              <a:rPr lang="en-GB" sz="2000" dirty="0">
                <a:solidFill>
                  <a:schemeClr val="dk1"/>
                </a:solidFill>
              </a:rPr>
              <a:t>Some of the fields present in an Arena:</a:t>
            </a:r>
          </a:p>
          <a:p>
            <a:pPr marL="0" lvl="0" indent="0" algn="l" rtl="0">
              <a:spcBef>
                <a:spcPts val="0"/>
              </a:spcBef>
              <a:spcAft>
                <a:spcPts val="0"/>
              </a:spcAft>
              <a:buClr>
                <a:schemeClr val="dk1"/>
              </a:buClr>
              <a:buFont typeface="Arial"/>
              <a:buNone/>
            </a:pPr>
            <a:endParaRPr sz="2000" dirty="0"/>
          </a:p>
          <a:p>
            <a:pPr marL="0" marR="0" lvl="0" indent="0" algn="l" rtl="0">
              <a:spcBef>
                <a:spcPts val="0"/>
              </a:spcBef>
              <a:spcAft>
                <a:spcPts val="0"/>
              </a:spcAft>
              <a:buNone/>
            </a:pPr>
            <a:endParaRPr lang="en-AU" sz="200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endParaRPr sz="2000" dirty="0">
              <a:solidFill>
                <a:schemeClr val="dk1"/>
              </a:solidFill>
              <a:latin typeface="Century Schoolbook"/>
              <a:ea typeface="Century Schoolbook"/>
              <a:cs typeface="Century Schoolbook"/>
              <a:sym typeface="Century Schoolbook"/>
            </a:endParaRPr>
          </a:p>
        </p:txBody>
      </p:sp>
      <p:pic>
        <p:nvPicPr>
          <p:cNvPr id="2" name="Picture 1">
            <a:extLst>
              <a:ext uri="{FF2B5EF4-FFF2-40B4-BE49-F238E27FC236}">
                <a16:creationId xmlns:a16="http://schemas.microsoft.com/office/drawing/2014/main" id="{BCB8EB53-3FD2-4448-B4E7-FA1E82E55D0D}"/>
              </a:ext>
            </a:extLst>
          </p:cNvPr>
          <p:cNvPicPr>
            <a:picLocks noChangeAspect="1"/>
          </p:cNvPicPr>
          <p:nvPr/>
        </p:nvPicPr>
        <p:blipFill>
          <a:blip r:embed="rId3"/>
          <a:stretch>
            <a:fillRect/>
          </a:stretch>
        </p:blipFill>
        <p:spPr>
          <a:xfrm>
            <a:off x="1117684" y="3429000"/>
            <a:ext cx="7576996" cy="275712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p:nvPr/>
        </p:nvSpPr>
        <p:spPr>
          <a:xfrm>
            <a:off x="1066999" y="1843971"/>
            <a:ext cx="7516677" cy="31700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dirty="0">
                <a:solidFill>
                  <a:srgbClr val="000000"/>
                </a:solidFill>
                <a:latin typeface="Arial"/>
                <a:ea typeface="Arial"/>
                <a:cs typeface="Arial"/>
                <a:sym typeface="Arial"/>
              </a:rPr>
              <a:t>This problem relates to the contention between Threads for control over a region of memory and its data</a:t>
            </a:r>
            <a:endParaRPr dirty="0"/>
          </a:p>
          <a:p>
            <a:pPr marL="0" marR="0" lvl="0" indent="0" algn="l" rtl="0">
              <a:spcBef>
                <a:spcPts val="0"/>
              </a:spcBef>
              <a:spcAft>
                <a:spcPts val="0"/>
              </a:spcAft>
              <a:buNone/>
            </a:pPr>
            <a:endParaRPr sz="2000" dirty="0">
              <a:solidFill>
                <a:srgbClr val="000000"/>
              </a:solidFill>
              <a:latin typeface="Arial"/>
              <a:ea typeface="Arial"/>
              <a:cs typeface="Arial"/>
              <a:sym typeface="Arial"/>
            </a:endParaRPr>
          </a:p>
          <a:p>
            <a:pPr marL="0" marR="0" lvl="0" indent="0" algn="l" rtl="0">
              <a:spcBef>
                <a:spcPts val="0"/>
              </a:spcBef>
              <a:spcAft>
                <a:spcPts val="0"/>
              </a:spcAft>
              <a:buNone/>
            </a:pPr>
            <a:r>
              <a:rPr lang="en-GB" sz="2000" dirty="0">
                <a:solidFill>
                  <a:srgbClr val="000000"/>
                </a:solidFill>
                <a:latin typeface="Arial"/>
                <a:ea typeface="Arial"/>
                <a:cs typeface="Arial"/>
                <a:sym typeface="Arial"/>
              </a:rPr>
              <a:t>It’s a general problem and in heavily multithreaded applications </a:t>
            </a:r>
            <a:r>
              <a:rPr lang="en-GB" sz="2000" dirty="0"/>
              <a:t>it </a:t>
            </a:r>
            <a:r>
              <a:rPr lang="en-GB" sz="2000" dirty="0">
                <a:solidFill>
                  <a:srgbClr val="000000"/>
                </a:solidFill>
                <a:latin typeface="Arial"/>
                <a:ea typeface="Arial"/>
                <a:cs typeface="Arial"/>
                <a:sym typeface="Arial"/>
              </a:rPr>
              <a:t>can become inefficient to lock and wait at certain scales. </a:t>
            </a:r>
          </a:p>
          <a:p>
            <a:pPr marL="0" marR="0" lvl="0" indent="0" algn="l" rtl="0">
              <a:spcBef>
                <a:spcPts val="0"/>
              </a:spcBef>
              <a:spcAft>
                <a:spcPts val="0"/>
              </a:spcAft>
              <a:buNone/>
            </a:pPr>
            <a:endParaRPr lang="en-GB" sz="2000" dirty="0"/>
          </a:p>
          <a:p>
            <a:pPr marL="0" marR="0" lvl="0" indent="0" algn="l" rtl="0">
              <a:spcBef>
                <a:spcPts val="0"/>
              </a:spcBef>
              <a:spcAft>
                <a:spcPts val="0"/>
              </a:spcAft>
              <a:buNone/>
            </a:pPr>
            <a:r>
              <a:rPr lang="en-GB" sz="2000" dirty="0">
                <a:solidFill>
                  <a:srgbClr val="000000"/>
                </a:solidFill>
                <a:latin typeface="Arial"/>
                <a:ea typeface="Arial"/>
                <a:cs typeface="Arial"/>
                <a:sym typeface="Arial"/>
              </a:rPr>
              <a:t>For Malloc, the solution is the use of Thread-Local Storage</a:t>
            </a:r>
            <a:endParaRPr dirty="0"/>
          </a:p>
          <a:p>
            <a:pPr marL="0" marR="0" lvl="0" indent="0" algn="l" rtl="0">
              <a:spcBef>
                <a:spcPts val="0"/>
              </a:spcBef>
              <a:spcAft>
                <a:spcPts val="0"/>
              </a:spcAft>
              <a:buNone/>
            </a:pPr>
            <a:endParaRPr sz="2000" dirty="0">
              <a:solidFill>
                <a:srgbClr val="000000"/>
              </a:solidFill>
              <a:latin typeface="Arial"/>
              <a:ea typeface="Arial"/>
              <a:cs typeface="Arial"/>
              <a:sym typeface="Arial"/>
            </a:endParaRPr>
          </a:p>
          <a:p>
            <a:pPr marL="0" marR="0" lvl="0" indent="0" algn="l" rtl="0">
              <a:spcBef>
                <a:spcPts val="0"/>
              </a:spcBef>
              <a:spcAft>
                <a:spcPts val="0"/>
              </a:spcAft>
              <a:buNone/>
            </a:pPr>
            <a:r>
              <a:rPr lang="en-GB" sz="2000" dirty="0">
                <a:solidFill>
                  <a:srgbClr val="000000"/>
                </a:solidFill>
                <a:latin typeface="Arial"/>
                <a:ea typeface="Arial"/>
                <a:cs typeface="Arial"/>
                <a:sym typeface="Arial"/>
              </a:rPr>
              <a:t>This is data which belongs to each Thread and transcends the regions of memory over which multiple Threads contend</a:t>
            </a:r>
            <a:endParaRPr sz="2000"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0"/>
          <p:cNvSpPr/>
          <p:nvPr/>
        </p:nvSpPr>
        <p:spPr>
          <a:xfrm>
            <a:off x="978588" y="2575632"/>
            <a:ext cx="7062300" cy="25545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dirty="0">
                <a:solidFill>
                  <a:srgbClr val="000000"/>
                </a:solidFill>
                <a:latin typeface="Arial"/>
                <a:ea typeface="Arial"/>
                <a:cs typeface="Arial"/>
                <a:sym typeface="Arial"/>
              </a:rPr>
              <a:t>There’s much more in Malloc which is not relevant for our discussion today</a:t>
            </a:r>
            <a:endParaRPr sz="2000" dirty="0">
              <a:solidFill>
                <a:srgbClr val="000000"/>
              </a:solidFill>
              <a:latin typeface="Arial"/>
              <a:ea typeface="Arial"/>
              <a:cs typeface="Arial"/>
              <a:sym typeface="Arial"/>
            </a:endParaRPr>
          </a:p>
          <a:p>
            <a:pPr marL="0" marR="0" lvl="0" indent="0" algn="l" rtl="0">
              <a:spcBef>
                <a:spcPts val="0"/>
              </a:spcBef>
              <a:spcAft>
                <a:spcPts val="0"/>
              </a:spcAft>
              <a:buNone/>
            </a:pPr>
            <a:endParaRPr sz="2000" dirty="0"/>
          </a:p>
          <a:p>
            <a:pPr marL="0" marR="0" lvl="0" indent="0" algn="l" rtl="0">
              <a:spcBef>
                <a:spcPts val="0"/>
              </a:spcBef>
              <a:spcAft>
                <a:spcPts val="0"/>
              </a:spcAft>
              <a:buNone/>
            </a:pPr>
            <a:r>
              <a:rPr lang="en-GB" sz="2000" dirty="0">
                <a:solidFill>
                  <a:srgbClr val="000000"/>
                </a:solidFill>
                <a:latin typeface="Arial"/>
                <a:ea typeface="Arial"/>
                <a:cs typeface="Arial"/>
                <a:sym typeface="Arial"/>
              </a:rPr>
              <a:t>But now we should have a general grasp on the notions of:</a:t>
            </a:r>
          </a:p>
          <a:p>
            <a:pPr marL="0" marR="0" lvl="0" indent="0" algn="l" rtl="0">
              <a:spcBef>
                <a:spcPts val="0"/>
              </a:spcBef>
              <a:spcAft>
                <a:spcPts val="0"/>
              </a:spcAft>
              <a:buNone/>
            </a:pPr>
            <a:endParaRPr lang="en-GB" sz="2000" dirty="0">
              <a:solidFill>
                <a:srgbClr val="000000"/>
              </a:solidFill>
              <a:latin typeface="Arial"/>
              <a:ea typeface="Arial"/>
              <a:cs typeface="Arial"/>
              <a:sym typeface="Arial"/>
            </a:endParaRPr>
          </a:p>
          <a:p>
            <a:pPr marL="0" marR="0" lvl="0" indent="0" algn="l" rtl="0">
              <a:spcBef>
                <a:spcPts val="0"/>
              </a:spcBef>
              <a:spcAft>
                <a:spcPts val="0"/>
              </a:spcAft>
              <a:buNone/>
            </a:pPr>
            <a:r>
              <a:rPr lang="en-GB" sz="2000" dirty="0">
                <a:solidFill>
                  <a:srgbClr val="000000"/>
                </a:solidFill>
                <a:latin typeface="Arial"/>
                <a:ea typeface="Arial"/>
                <a:cs typeface="Arial"/>
                <a:sym typeface="Arial"/>
              </a:rPr>
              <a:t>	data and metadata</a:t>
            </a:r>
          </a:p>
          <a:p>
            <a:pPr marL="0" marR="0" lvl="0" indent="0" algn="l" rtl="0">
              <a:spcBef>
                <a:spcPts val="0"/>
              </a:spcBef>
              <a:spcAft>
                <a:spcPts val="0"/>
              </a:spcAft>
              <a:buNone/>
            </a:pPr>
            <a:r>
              <a:rPr lang="en-GB" sz="2000" dirty="0">
                <a:solidFill>
                  <a:srgbClr val="000000"/>
                </a:solidFill>
                <a:latin typeface="Arial"/>
                <a:ea typeface="Arial"/>
                <a:cs typeface="Arial"/>
                <a:sym typeface="Arial"/>
              </a:rPr>
              <a:t> 	the units of Malloc </a:t>
            </a:r>
          </a:p>
          <a:p>
            <a:pPr marL="0" marR="0" lvl="0" indent="0" algn="l" rtl="0">
              <a:spcBef>
                <a:spcPts val="0"/>
              </a:spcBef>
              <a:spcAft>
                <a:spcPts val="0"/>
              </a:spcAft>
              <a:buNone/>
            </a:pPr>
            <a:r>
              <a:rPr lang="en-GB" sz="2000" dirty="0"/>
              <a:t> 	the justification for </a:t>
            </a:r>
            <a:r>
              <a:rPr lang="en-GB" sz="2000" dirty="0">
                <a:solidFill>
                  <a:srgbClr val="000000"/>
                </a:solidFill>
                <a:latin typeface="Arial"/>
                <a:ea typeface="Arial"/>
                <a:cs typeface="Arial"/>
                <a:sym typeface="Arial"/>
              </a:rPr>
              <a:t>the </a:t>
            </a:r>
            <a:r>
              <a:rPr lang="en-GB" sz="2000" dirty="0" err="1">
                <a:solidFill>
                  <a:srgbClr val="000000"/>
                </a:solidFill>
                <a:latin typeface="Arial"/>
                <a:ea typeface="Arial"/>
                <a:cs typeface="Arial"/>
                <a:sym typeface="Arial"/>
              </a:rPr>
              <a:t>TCache</a:t>
            </a:r>
            <a:endParaRPr sz="1800"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9cf459e612_0_6"/>
          <p:cNvSpPr txBox="1">
            <a:spLocks noGrp="1"/>
          </p:cNvSpPr>
          <p:nvPr>
            <p:ph type="ctrTitle"/>
          </p:nvPr>
        </p:nvSpPr>
        <p:spPr>
          <a:xfrm>
            <a:off x="1243950" y="955902"/>
            <a:ext cx="9418200" cy="40416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Exploiting Malloc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p:nvPr/>
        </p:nvSpPr>
        <p:spPr>
          <a:xfrm>
            <a:off x="1131225" y="1659125"/>
            <a:ext cx="7370700" cy="37856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dirty="0">
                <a:solidFill>
                  <a:srgbClr val="000000"/>
                </a:solidFill>
                <a:latin typeface="Arial"/>
                <a:ea typeface="Arial"/>
                <a:cs typeface="Arial"/>
                <a:sym typeface="Arial"/>
              </a:rPr>
              <a:t>Exploitation of Malloc has a long history but many techniques are no longer p</a:t>
            </a:r>
            <a:r>
              <a:rPr lang="en-GB" sz="2000" dirty="0"/>
              <a:t>ossible in the latest versions of Malloc.</a:t>
            </a:r>
            <a:endParaRPr sz="2000" dirty="0">
              <a:solidFill>
                <a:srgbClr val="000000"/>
              </a:solidFill>
              <a:latin typeface="Arial"/>
              <a:ea typeface="Arial"/>
              <a:cs typeface="Arial"/>
              <a:sym typeface="Arial"/>
            </a:endParaRPr>
          </a:p>
          <a:p>
            <a:pPr marL="0" marR="0" lvl="0" indent="0" algn="l" rtl="0">
              <a:spcBef>
                <a:spcPts val="0"/>
              </a:spcBef>
              <a:spcAft>
                <a:spcPts val="0"/>
              </a:spcAft>
              <a:buNone/>
            </a:pPr>
            <a:endParaRPr sz="2000" dirty="0"/>
          </a:p>
          <a:p>
            <a:pPr marL="0" marR="0" lvl="0" indent="0" algn="l" rtl="0">
              <a:spcBef>
                <a:spcPts val="0"/>
              </a:spcBef>
              <a:spcAft>
                <a:spcPts val="0"/>
              </a:spcAft>
              <a:buNone/>
            </a:pPr>
            <a:r>
              <a:rPr lang="en-GB" sz="2000" dirty="0">
                <a:solidFill>
                  <a:srgbClr val="000000"/>
                </a:solidFill>
                <a:latin typeface="Arial"/>
                <a:ea typeface="Arial"/>
                <a:cs typeface="Arial"/>
                <a:sym typeface="Arial"/>
              </a:rPr>
              <a:t>The first notable technique in heap exploitation was formulated by Solar Designer. This was the Unlinking style attack</a:t>
            </a:r>
            <a:endParaRPr sz="2000" dirty="0">
              <a:solidFill>
                <a:srgbClr val="000000"/>
              </a:solidFill>
              <a:latin typeface="Arial"/>
              <a:ea typeface="Arial"/>
              <a:cs typeface="Arial"/>
              <a:sym typeface="Arial"/>
            </a:endParaRPr>
          </a:p>
          <a:p>
            <a:pPr marL="0" marR="0" lvl="0" indent="0" algn="l" rtl="0">
              <a:spcBef>
                <a:spcPts val="0"/>
              </a:spcBef>
              <a:spcAft>
                <a:spcPts val="0"/>
              </a:spcAft>
              <a:buNone/>
            </a:pPr>
            <a:endParaRPr sz="2000" dirty="0"/>
          </a:p>
          <a:p>
            <a:pPr marL="0" marR="0" lvl="0" indent="0" algn="l" rtl="0">
              <a:spcBef>
                <a:spcPts val="0"/>
              </a:spcBef>
              <a:spcAft>
                <a:spcPts val="0"/>
              </a:spcAft>
              <a:buNone/>
            </a:pPr>
            <a:r>
              <a:rPr lang="en-GB" sz="2000" dirty="0">
                <a:solidFill>
                  <a:srgbClr val="000000"/>
                </a:solidFill>
                <a:latin typeface="Arial"/>
                <a:ea typeface="Arial"/>
                <a:cs typeface="Arial"/>
                <a:sym typeface="Arial"/>
              </a:rPr>
              <a:t>Essentially, we overwrite the value at some location in memory by having Malloc consolidate free chunks</a:t>
            </a:r>
            <a:endParaRPr sz="2000" dirty="0">
              <a:solidFill>
                <a:srgbClr val="000000"/>
              </a:solidFill>
              <a:latin typeface="Arial"/>
              <a:ea typeface="Arial"/>
              <a:cs typeface="Arial"/>
              <a:sym typeface="Arial"/>
            </a:endParaRPr>
          </a:p>
          <a:p>
            <a:pPr marL="0" marR="0" lvl="0" indent="0" algn="l" rtl="0">
              <a:spcBef>
                <a:spcPts val="0"/>
              </a:spcBef>
              <a:spcAft>
                <a:spcPts val="0"/>
              </a:spcAft>
              <a:buNone/>
            </a:pPr>
            <a:endParaRPr sz="2000" dirty="0"/>
          </a:p>
          <a:p>
            <a:pPr marL="0" marR="0" lvl="0" indent="0" algn="l" rtl="0">
              <a:spcBef>
                <a:spcPts val="0"/>
              </a:spcBef>
              <a:spcAft>
                <a:spcPts val="0"/>
              </a:spcAft>
              <a:buNone/>
            </a:pPr>
            <a:r>
              <a:rPr lang="en-GB" sz="2000" dirty="0">
                <a:solidFill>
                  <a:srgbClr val="000000"/>
                </a:solidFill>
                <a:latin typeface="Arial"/>
                <a:ea typeface="Arial"/>
                <a:cs typeface="Arial"/>
                <a:sym typeface="Arial"/>
              </a:rPr>
              <a:t>The consolidation mechanism is called ‘unlinking’ and one aspect of it allows a hacker to gain a write-what-where primitive by targeting the pointers of freed chunks in a linked list</a:t>
            </a:r>
            <a:endParaRPr sz="2000"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p:nvPr/>
        </p:nvSpPr>
        <p:spPr>
          <a:xfrm>
            <a:off x="1042780" y="5278507"/>
            <a:ext cx="10296939" cy="11477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  </a:t>
            </a:r>
            <a:r>
              <a:rPr lang="en-GB" sz="2400" dirty="0">
                <a:solidFill>
                  <a:srgbClr val="000000"/>
                </a:solidFill>
                <a:latin typeface="Courier New"/>
                <a:ea typeface="Courier New"/>
                <a:cs typeface="Courier New"/>
                <a:sym typeface="Courier New"/>
              </a:rPr>
              <a:t>     [ node1 ] -&gt; [ node2 ] -&gt; [ node3 ]</a:t>
            </a:r>
            <a:endParaRPr dirty="0"/>
          </a:p>
          <a:p>
            <a:pPr marL="0" marR="0" lvl="0" indent="0" algn="l" rtl="0">
              <a:spcBef>
                <a:spcPts val="0"/>
              </a:spcBef>
              <a:spcAft>
                <a:spcPts val="0"/>
              </a:spcAft>
              <a:buNone/>
            </a:pPr>
            <a:r>
              <a:rPr lang="en-GB" sz="2400" dirty="0">
                <a:solidFill>
                  <a:srgbClr val="000000"/>
                </a:solidFill>
                <a:latin typeface="Courier New"/>
                <a:ea typeface="Courier New"/>
                <a:cs typeface="Courier New"/>
                <a:sym typeface="Courier New"/>
              </a:rPr>
              <a:t>	           &lt;-           &lt;-</a:t>
            </a:r>
            <a:br>
              <a:rPr lang="en-GB" sz="1800" dirty="0">
                <a:solidFill>
                  <a:schemeClr val="dk1"/>
                </a:solidFill>
                <a:latin typeface="Century Schoolbook"/>
                <a:ea typeface="Century Schoolbook"/>
                <a:cs typeface="Century Schoolbook"/>
                <a:sym typeface="Century Schoolbook"/>
              </a:rPr>
            </a:br>
            <a:endParaRPr sz="1800" dirty="0">
              <a:solidFill>
                <a:schemeClr val="dk1"/>
              </a:solidFill>
              <a:latin typeface="Century Schoolbook"/>
              <a:ea typeface="Century Schoolbook"/>
              <a:cs typeface="Century Schoolbook"/>
              <a:sym typeface="Century Schoolbook"/>
            </a:endParaRPr>
          </a:p>
        </p:txBody>
      </p:sp>
      <p:sp>
        <p:nvSpPr>
          <p:cNvPr id="194" name="Google Shape;194;p13"/>
          <p:cNvSpPr/>
          <p:nvPr/>
        </p:nvSpPr>
        <p:spPr>
          <a:xfrm>
            <a:off x="1099930" y="1203877"/>
            <a:ext cx="9674087"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struct Node {</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        char data;</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        struct Node *forward, *backward;</a:t>
            </a:r>
            <a:endParaRPr sz="1800" b="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a:t>
            </a:r>
            <a:br>
              <a:rPr lang="en-GB" sz="1800" dirty="0">
                <a:solidFill>
                  <a:schemeClr val="dk1"/>
                </a:solidFill>
                <a:latin typeface="Century Schoolbook"/>
                <a:ea typeface="Century Schoolbook"/>
                <a:cs typeface="Century Schoolbook"/>
                <a:sym typeface="Century Schoolbook"/>
              </a:rPr>
            </a:br>
            <a:endParaRPr sz="180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chemeClr val="dk1"/>
                </a:solidFill>
                <a:latin typeface="Courier New"/>
                <a:ea typeface="Courier New"/>
                <a:cs typeface="Courier New"/>
                <a:sym typeface="Courier New"/>
              </a:rPr>
              <a:t>node2-&gt;data = ‘B';</a:t>
            </a:r>
            <a:endParaRPr sz="1800" b="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1800" dirty="0">
                <a:solidFill>
                  <a:schemeClr val="dk1"/>
                </a:solidFill>
                <a:latin typeface="Courier New"/>
                <a:ea typeface="Courier New"/>
                <a:cs typeface="Courier New"/>
                <a:sym typeface="Courier New"/>
              </a:rPr>
              <a:t>node2-&gt;forward = node1;</a:t>
            </a:r>
            <a:endParaRPr sz="1800" b="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1800" dirty="0">
                <a:solidFill>
                  <a:schemeClr val="dk1"/>
                </a:solidFill>
                <a:latin typeface="Courier New"/>
                <a:ea typeface="Courier New"/>
                <a:cs typeface="Courier New"/>
                <a:sym typeface="Courier New"/>
              </a:rPr>
              <a:t>node2-&gt;backward = node3;</a:t>
            </a:r>
            <a:endParaRPr dirty="0"/>
          </a:p>
          <a:p>
            <a:pPr marL="0" marR="0" lvl="0" indent="0" algn="l" rtl="0">
              <a:spcBef>
                <a:spcPts val="0"/>
              </a:spcBef>
              <a:spcAft>
                <a:spcPts val="0"/>
              </a:spcAft>
              <a:buNone/>
            </a:pPr>
            <a:endParaRPr sz="1800" b="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8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800" b="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2000" dirty="0">
                <a:solidFill>
                  <a:schemeClr val="dk1"/>
                </a:solidFill>
              </a:rPr>
              <a:t>Before explaining this further, it’s good to see a representation </a:t>
            </a:r>
            <a:r>
              <a:rPr lang="en-GB" sz="2000" b="0" dirty="0">
                <a:solidFill>
                  <a:schemeClr val="dk1"/>
                </a:solidFill>
                <a:latin typeface="Arial"/>
                <a:ea typeface="Arial"/>
                <a:cs typeface="Arial"/>
                <a:sym typeface="Arial"/>
              </a:rPr>
              <a:t>of a doubly linked list.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9cf459e612_0_24"/>
          <p:cNvSpPr txBox="1">
            <a:spLocks noGrp="1"/>
          </p:cNvSpPr>
          <p:nvPr>
            <p:ph type="ctrTitle"/>
          </p:nvPr>
        </p:nvSpPr>
        <p:spPr>
          <a:xfrm>
            <a:off x="1243975" y="1027527"/>
            <a:ext cx="9418200" cy="40416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Allocating memory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2"/>
          <p:cNvSpPr/>
          <p:nvPr/>
        </p:nvSpPr>
        <p:spPr>
          <a:xfrm>
            <a:off x="964698" y="1844872"/>
            <a:ext cx="9079873" cy="43088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 </a:t>
            </a:r>
            <a:endParaRPr dirty="0"/>
          </a:p>
          <a:p>
            <a:pPr marL="0" marR="0" lvl="0" indent="0" algn="l" rtl="0">
              <a:spcBef>
                <a:spcPts val="0"/>
              </a:spcBef>
              <a:spcAft>
                <a:spcPts val="0"/>
              </a:spcAft>
              <a:buNone/>
            </a:pPr>
            <a:endParaRPr sz="2400" dirty="0">
              <a:solidFill>
                <a:srgbClr val="000000"/>
              </a:solidFill>
              <a:latin typeface="Courier New"/>
              <a:ea typeface="Courier New"/>
              <a:cs typeface="Courier New"/>
              <a:sym typeface="Courier New"/>
            </a:endParaRPr>
          </a:p>
          <a:p>
            <a:pPr lvl="1"/>
            <a:r>
              <a:rPr lang="en-GB" sz="2400" dirty="0">
                <a:solidFill>
                  <a:srgbClr val="000000"/>
                </a:solidFill>
                <a:latin typeface="Courier New"/>
                <a:ea typeface="Courier New"/>
                <a:cs typeface="Courier New"/>
                <a:sym typeface="Courier New"/>
              </a:rPr>
              <a:t>[ node1 ] -&gt; [ node2 ] -&gt; [ node3 ]</a:t>
            </a:r>
            <a:endParaRPr dirty="0"/>
          </a:p>
          <a:p>
            <a:pPr lvl="1"/>
            <a:r>
              <a:rPr lang="en-GB" sz="2400" dirty="0">
                <a:solidFill>
                  <a:srgbClr val="000000"/>
                </a:solidFill>
                <a:latin typeface="Courier New"/>
                <a:ea typeface="Courier New"/>
                <a:cs typeface="Courier New"/>
                <a:sym typeface="Courier New"/>
              </a:rPr>
              <a:t>	     &lt;-           &lt;-</a:t>
            </a:r>
            <a:br>
              <a:rPr lang="en-GB" sz="1800" dirty="0">
                <a:solidFill>
                  <a:schemeClr val="dk1"/>
                </a:solidFill>
                <a:latin typeface="Century Schoolbook"/>
                <a:ea typeface="Century Schoolbook"/>
                <a:cs typeface="Century Schoolbook"/>
                <a:sym typeface="Century Schoolbook"/>
              </a:rPr>
            </a:br>
            <a:endParaRPr sz="180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endParaRPr sz="180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2000" dirty="0">
                <a:solidFill>
                  <a:schemeClr val="dk1"/>
                </a:solidFill>
                <a:latin typeface="Arial"/>
                <a:ea typeface="Arial"/>
                <a:cs typeface="Arial"/>
                <a:sym typeface="Arial"/>
              </a:rPr>
              <a:t>In order to consolidate node1 and node2, we would update the size of node1 to consume node2, and then we would unlink node2 from the free list leaving the list like this</a:t>
            </a:r>
            <a:endParaRPr dirty="0"/>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GB" sz="2400" dirty="0">
                <a:solidFill>
                  <a:srgbClr val="000000"/>
                </a:solidFill>
                <a:latin typeface="Courier New"/>
                <a:ea typeface="Courier New"/>
                <a:cs typeface="Courier New"/>
                <a:sym typeface="Courier New"/>
              </a:rPr>
              <a:t>[ node1 + node2 ] -&gt; [ node3 ]</a:t>
            </a:r>
            <a:endParaRPr dirty="0"/>
          </a:p>
          <a:p>
            <a:pPr marL="0" marR="0" lvl="0" indent="0" algn="l" rtl="0">
              <a:spcBef>
                <a:spcPts val="0"/>
              </a:spcBef>
              <a:spcAft>
                <a:spcPts val="0"/>
              </a:spcAft>
              <a:buNone/>
            </a:pPr>
            <a:r>
              <a:rPr lang="en-GB" sz="2400" dirty="0">
                <a:solidFill>
                  <a:srgbClr val="000000"/>
                </a:solidFill>
                <a:latin typeface="Courier New"/>
                <a:ea typeface="Courier New"/>
                <a:cs typeface="Courier New"/>
                <a:sym typeface="Courier New"/>
              </a:rPr>
              <a:t>	             &lt;-</a:t>
            </a:r>
            <a:endParaRPr sz="2400" dirty="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3"/>
          <p:cNvSpPr/>
          <p:nvPr/>
        </p:nvSpPr>
        <p:spPr>
          <a:xfrm>
            <a:off x="955728" y="1102488"/>
            <a:ext cx="7330698" cy="32316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dirty="0">
                <a:solidFill>
                  <a:srgbClr val="000000"/>
                </a:solidFill>
                <a:latin typeface="Arial"/>
                <a:ea typeface="Arial"/>
                <a:cs typeface="Arial"/>
                <a:sym typeface="Arial"/>
              </a:rPr>
              <a:t>The Macro to achieve this list unlinking mechanism, in previous versions of Glibc was:</a:t>
            </a:r>
            <a:endParaRPr sz="200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br>
              <a:rPr lang="en-GB" sz="2000" dirty="0">
                <a:solidFill>
                  <a:schemeClr val="dk1"/>
                </a:solidFill>
                <a:latin typeface="Century Schoolbook"/>
                <a:ea typeface="Century Schoolbook"/>
                <a:cs typeface="Century Schoolbook"/>
                <a:sym typeface="Century Schoolbook"/>
              </a:rPr>
            </a:br>
            <a:r>
              <a:rPr lang="en-GB" sz="1800" dirty="0">
                <a:solidFill>
                  <a:srgbClr val="000000"/>
                </a:solidFill>
                <a:latin typeface="Courier New"/>
                <a:ea typeface="Courier New"/>
                <a:cs typeface="Courier New"/>
                <a:sym typeface="Courier New"/>
              </a:rPr>
              <a:t>#define unlink( P, BK, FD ) {            \</a:t>
            </a:r>
            <a:endParaRPr sz="180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    BK = P-&gt;bk;                          \</a:t>
            </a:r>
            <a:endParaRPr sz="180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    FD = P-&gt;</a:t>
            </a:r>
            <a:r>
              <a:rPr lang="en-GB" sz="1800" dirty="0" err="1">
                <a:solidFill>
                  <a:srgbClr val="000000"/>
                </a:solidFill>
                <a:latin typeface="Courier New"/>
                <a:ea typeface="Courier New"/>
                <a:cs typeface="Courier New"/>
                <a:sym typeface="Courier New"/>
              </a:rPr>
              <a:t>fd</a:t>
            </a:r>
            <a:r>
              <a:rPr lang="en-GB" sz="1800" dirty="0">
                <a:solidFill>
                  <a:srgbClr val="000000"/>
                </a:solidFill>
                <a:latin typeface="Courier New"/>
                <a:ea typeface="Courier New"/>
                <a:cs typeface="Courier New"/>
                <a:sym typeface="Courier New"/>
              </a:rPr>
              <a:t>;                          \</a:t>
            </a:r>
            <a:endParaRPr sz="180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    FD-&gt;bk = BK;                         \</a:t>
            </a:r>
            <a:endParaRPr sz="180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    BK-&gt;</a:t>
            </a:r>
            <a:r>
              <a:rPr lang="en-GB" sz="1800" dirty="0" err="1">
                <a:solidFill>
                  <a:srgbClr val="000000"/>
                </a:solidFill>
                <a:latin typeface="Courier New"/>
                <a:ea typeface="Courier New"/>
                <a:cs typeface="Courier New"/>
                <a:sym typeface="Courier New"/>
              </a:rPr>
              <a:t>fd</a:t>
            </a:r>
            <a:r>
              <a:rPr lang="en-GB" sz="1800" dirty="0">
                <a:solidFill>
                  <a:srgbClr val="000000"/>
                </a:solidFill>
                <a:latin typeface="Courier New"/>
                <a:ea typeface="Courier New"/>
                <a:cs typeface="Courier New"/>
                <a:sym typeface="Courier New"/>
              </a:rPr>
              <a:t> = FD;                         \</a:t>
            </a:r>
            <a:endParaRPr sz="180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a:t>
            </a:r>
            <a:endParaRPr sz="180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br>
              <a:rPr lang="en-GB" sz="1800" dirty="0">
                <a:solidFill>
                  <a:schemeClr val="dk1"/>
                </a:solidFill>
                <a:latin typeface="Century Schoolbook"/>
                <a:ea typeface="Century Schoolbook"/>
                <a:cs typeface="Century Schoolbook"/>
                <a:sym typeface="Century Schoolbook"/>
              </a:rPr>
            </a:br>
            <a:endParaRPr sz="1800" dirty="0">
              <a:solidFill>
                <a:schemeClr val="dk1"/>
              </a:solidFill>
              <a:latin typeface="Century Schoolbook"/>
              <a:ea typeface="Century Schoolbook"/>
              <a:cs typeface="Century Schoolbook"/>
              <a:sym typeface="Century Schoolbook"/>
            </a:endParaRPr>
          </a:p>
        </p:txBody>
      </p:sp>
      <p:sp>
        <p:nvSpPr>
          <p:cNvPr id="257" name="Google Shape;257;p23"/>
          <p:cNvSpPr/>
          <p:nvPr/>
        </p:nvSpPr>
        <p:spPr>
          <a:xfrm>
            <a:off x="955728" y="4132664"/>
            <a:ext cx="9949910" cy="21544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dirty="0">
                <a:solidFill>
                  <a:srgbClr val="000000"/>
                </a:solidFill>
                <a:latin typeface="Arial"/>
                <a:ea typeface="Arial"/>
                <a:cs typeface="Arial"/>
                <a:sym typeface="Arial"/>
              </a:rPr>
              <a:t>Say</a:t>
            </a:r>
            <a:r>
              <a:rPr lang="en-GB" sz="2000" dirty="0">
                <a:solidFill>
                  <a:srgbClr val="000000"/>
                </a:solidFill>
                <a:latin typeface="Courier New"/>
                <a:ea typeface="Courier New"/>
                <a:cs typeface="Courier New"/>
                <a:sym typeface="Courier New"/>
              </a:rPr>
              <a:t> P </a:t>
            </a:r>
            <a:r>
              <a:rPr lang="en-GB" sz="1800" dirty="0">
                <a:solidFill>
                  <a:srgbClr val="000000"/>
                </a:solidFill>
                <a:latin typeface="Arial"/>
                <a:ea typeface="Arial"/>
                <a:cs typeface="Arial"/>
                <a:sym typeface="Arial"/>
              </a:rPr>
              <a:t>is a chunk which we want to have consume the chunk ahead of it, </a:t>
            </a:r>
            <a:endParaRPr dirty="0"/>
          </a:p>
          <a:p>
            <a:pPr marL="0" marR="0" lvl="0" indent="0" algn="l" rtl="0">
              <a:spcBef>
                <a:spcPts val="0"/>
              </a:spcBef>
              <a:spcAft>
                <a:spcPts val="0"/>
              </a:spcAft>
              <a:buNone/>
            </a:pPr>
            <a:endParaRPr sz="1800" dirty="0">
              <a:solidFill>
                <a:srgbClr val="000000"/>
              </a:solidFill>
              <a:latin typeface="Arial"/>
              <a:ea typeface="Arial"/>
              <a:cs typeface="Arial"/>
              <a:sym typeface="Arial"/>
            </a:endParaRPr>
          </a:p>
          <a:p>
            <a:pPr marL="0" marR="0" lvl="0" indent="0" algn="l" rtl="0">
              <a:spcBef>
                <a:spcPts val="0"/>
              </a:spcBef>
              <a:spcAft>
                <a:spcPts val="0"/>
              </a:spcAft>
              <a:buNone/>
            </a:pPr>
            <a:r>
              <a:rPr lang="en-GB" sz="1800" dirty="0">
                <a:solidFill>
                  <a:srgbClr val="000000"/>
                </a:solidFill>
                <a:latin typeface="Arial"/>
                <a:ea typeface="Arial"/>
                <a:cs typeface="Arial"/>
                <a:sym typeface="Arial"/>
              </a:rPr>
              <a:t>we set </a:t>
            </a:r>
            <a:r>
              <a:rPr lang="en-GB" sz="2000" dirty="0">
                <a:solidFill>
                  <a:srgbClr val="000000"/>
                </a:solidFill>
                <a:latin typeface="Courier New"/>
                <a:ea typeface="Courier New"/>
                <a:cs typeface="Courier New"/>
                <a:sym typeface="Courier New"/>
              </a:rPr>
              <a:t>P -&gt; bk </a:t>
            </a:r>
            <a:r>
              <a:rPr lang="en-GB" sz="1800" dirty="0">
                <a:solidFill>
                  <a:srgbClr val="000000"/>
                </a:solidFill>
                <a:latin typeface="Arial"/>
                <a:ea typeface="Arial"/>
                <a:cs typeface="Arial"/>
                <a:sym typeface="Arial"/>
              </a:rPr>
              <a:t>to the address of shellcode, and</a:t>
            </a:r>
            <a:endParaRPr dirty="0"/>
          </a:p>
          <a:p>
            <a:pPr marL="0" marR="0" lvl="0" indent="0" algn="l" rtl="0">
              <a:spcBef>
                <a:spcPts val="0"/>
              </a:spcBef>
              <a:spcAft>
                <a:spcPts val="0"/>
              </a:spcAft>
              <a:buNone/>
            </a:pPr>
            <a:endParaRPr sz="1800" dirty="0">
              <a:solidFill>
                <a:srgbClr val="000000"/>
              </a:solidFill>
              <a:latin typeface="Arial"/>
              <a:ea typeface="Arial"/>
              <a:cs typeface="Arial"/>
              <a:sym typeface="Arial"/>
            </a:endParaRPr>
          </a:p>
          <a:p>
            <a:pPr marL="0" marR="0" lvl="0" indent="0" algn="l" rtl="0">
              <a:spcBef>
                <a:spcPts val="0"/>
              </a:spcBef>
              <a:spcAft>
                <a:spcPts val="0"/>
              </a:spcAft>
              <a:buNone/>
            </a:pPr>
            <a:r>
              <a:rPr lang="en-GB" sz="2000" dirty="0">
                <a:solidFill>
                  <a:srgbClr val="000000"/>
                </a:solidFill>
                <a:latin typeface="Courier New"/>
                <a:ea typeface="Courier New"/>
                <a:cs typeface="Courier New"/>
                <a:sym typeface="Courier New"/>
              </a:rPr>
              <a:t>P -&gt; </a:t>
            </a:r>
            <a:r>
              <a:rPr lang="en-GB" sz="2000" dirty="0" err="1">
                <a:solidFill>
                  <a:srgbClr val="000000"/>
                </a:solidFill>
                <a:latin typeface="Courier New"/>
                <a:ea typeface="Courier New"/>
                <a:cs typeface="Courier New"/>
                <a:sym typeface="Courier New"/>
              </a:rPr>
              <a:t>fd</a:t>
            </a:r>
            <a:r>
              <a:rPr lang="en-GB" sz="2000" dirty="0">
                <a:solidFill>
                  <a:srgbClr val="000000"/>
                </a:solidFill>
                <a:latin typeface="Courier New"/>
                <a:ea typeface="Courier New"/>
                <a:cs typeface="Courier New"/>
                <a:sym typeface="Courier New"/>
              </a:rPr>
              <a:t> </a:t>
            </a:r>
            <a:r>
              <a:rPr lang="en-GB" sz="1800" dirty="0">
                <a:solidFill>
                  <a:srgbClr val="000000"/>
                </a:solidFill>
                <a:latin typeface="Arial"/>
                <a:ea typeface="Arial"/>
                <a:cs typeface="Arial"/>
                <a:sym typeface="Arial"/>
              </a:rPr>
              <a:t>to the address of a function pointer or hook minus 12 bytes as struct offset, then</a:t>
            </a:r>
            <a:endParaRPr dirty="0"/>
          </a:p>
          <a:p>
            <a:pPr marL="0" marR="0" lvl="0" indent="0" algn="l" rtl="0">
              <a:spcBef>
                <a:spcPts val="0"/>
              </a:spcBef>
              <a:spcAft>
                <a:spcPts val="0"/>
              </a:spcAft>
              <a:buNone/>
            </a:pPr>
            <a:endParaRPr sz="1800" dirty="0">
              <a:solidFill>
                <a:srgbClr val="000000"/>
              </a:solidFill>
              <a:latin typeface="Arial"/>
              <a:ea typeface="Arial"/>
              <a:cs typeface="Arial"/>
              <a:sym typeface="Arial"/>
            </a:endParaRPr>
          </a:p>
          <a:p>
            <a:pPr marL="0" marR="0" lvl="0" indent="0" algn="l" rtl="0">
              <a:spcBef>
                <a:spcPts val="0"/>
              </a:spcBef>
              <a:spcAft>
                <a:spcPts val="0"/>
              </a:spcAft>
              <a:buNone/>
            </a:pPr>
            <a:r>
              <a:rPr lang="en-GB" sz="2000" dirty="0">
                <a:solidFill>
                  <a:srgbClr val="000000"/>
                </a:solidFill>
                <a:latin typeface="Courier New"/>
                <a:ea typeface="Courier New"/>
                <a:cs typeface="Courier New"/>
                <a:sym typeface="Courier New"/>
              </a:rPr>
              <a:t>FD - &gt; bk </a:t>
            </a:r>
            <a:r>
              <a:rPr lang="en-GB" sz="1800" dirty="0">
                <a:solidFill>
                  <a:srgbClr val="000000"/>
                </a:solidFill>
                <a:latin typeface="+mn-lt"/>
                <a:ea typeface="Courier New"/>
                <a:cs typeface="Courier New"/>
                <a:sym typeface="Courier New"/>
              </a:rPr>
              <a:t>( FD + 12 ) </a:t>
            </a:r>
            <a:r>
              <a:rPr lang="en-GB" sz="1800" dirty="0">
                <a:solidFill>
                  <a:srgbClr val="000000"/>
                </a:solidFill>
                <a:latin typeface="Arial"/>
                <a:ea typeface="Arial"/>
                <a:cs typeface="Arial"/>
                <a:sym typeface="Arial"/>
              </a:rPr>
              <a:t>will be set to </a:t>
            </a:r>
            <a:r>
              <a:rPr lang="en-GB" sz="2000" dirty="0">
                <a:solidFill>
                  <a:srgbClr val="000000"/>
                </a:solidFill>
                <a:latin typeface="Courier New"/>
                <a:ea typeface="Courier New"/>
                <a:cs typeface="Courier New"/>
                <a:sym typeface="Courier New"/>
              </a:rPr>
              <a:t>P -&gt; bk</a:t>
            </a:r>
            <a:r>
              <a:rPr lang="en-GB" sz="1800" dirty="0">
                <a:solidFill>
                  <a:srgbClr val="000000"/>
                </a:solidFill>
                <a:latin typeface="Arial"/>
                <a:ea typeface="Arial"/>
                <a:cs typeface="Arial"/>
                <a:sym typeface="Arial"/>
              </a:rPr>
              <a:t>, the address of our shellcode</a:t>
            </a:r>
            <a:endParaRPr sz="1800"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p:nvPr/>
        </p:nvSpPr>
        <p:spPr>
          <a:xfrm>
            <a:off x="951927" y="1951500"/>
            <a:ext cx="7694700" cy="1477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dirty="0">
                <a:solidFill>
                  <a:srgbClr val="000000"/>
                </a:solidFill>
                <a:latin typeface="Arial"/>
                <a:ea typeface="Arial"/>
                <a:cs typeface="Arial"/>
                <a:sym typeface="Arial"/>
              </a:rPr>
              <a:t>In a stack overflow, we often want to overwrite the instruction pointer saved on the stack frame</a:t>
            </a:r>
            <a:endParaRPr sz="2000" dirty="0">
              <a:solidFill>
                <a:srgbClr val="000000"/>
              </a:solidFill>
              <a:latin typeface="Arial"/>
              <a:ea typeface="Arial"/>
              <a:cs typeface="Arial"/>
              <a:sym typeface="Arial"/>
            </a:endParaRPr>
          </a:p>
          <a:p>
            <a:pPr marL="0" marR="0" lvl="0" indent="0" algn="l" rtl="0">
              <a:spcBef>
                <a:spcPts val="0"/>
              </a:spcBef>
              <a:spcAft>
                <a:spcPts val="0"/>
              </a:spcAft>
              <a:buNone/>
            </a:pPr>
            <a:endParaRPr sz="2000" dirty="0"/>
          </a:p>
          <a:p>
            <a:pPr marL="0" marR="0" lvl="0" indent="0" algn="l" rtl="0">
              <a:spcBef>
                <a:spcPts val="0"/>
              </a:spcBef>
              <a:spcAft>
                <a:spcPts val="0"/>
              </a:spcAft>
              <a:buNone/>
            </a:pPr>
            <a:r>
              <a:rPr lang="en-GB" sz="2000" dirty="0">
                <a:solidFill>
                  <a:srgbClr val="000000"/>
                </a:solidFill>
                <a:latin typeface="Arial"/>
                <a:ea typeface="Arial"/>
                <a:cs typeface="Arial"/>
                <a:sym typeface="Arial"/>
              </a:rPr>
              <a:t>But here we are further removed from code execution</a:t>
            </a:r>
            <a:endParaRPr sz="2000" dirty="0">
              <a:solidFill>
                <a:srgbClr val="000000"/>
              </a:solidFill>
              <a:latin typeface="Arial"/>
              <a:ea typeface="Arial"/>
              <a:cs typeface="Arial"/>
              <a:sym typeface="Arial"/>
            </a:endParaRPr>
          </a:p>
          <a:p>
            <a:pPr marL="0" marR="0" lvl="0" indent="0" algn="l" rtl="0">
              <a:spcBef>
                <a:spcPts val="0"/>
              </a:spcBef>
              <a:spcAft>
                <a:spcPts val="0"/>
              </a:spcAft>
              <a:buNone/>
            </a:pPr>
            <a:endParaRPr sz="2000" dirty="0"/>
          </a:p>
          <a:p>
            <a:pPr marL="0" marR="0" lvl="0" indent="0" algn="l" rtl="0">
              <a:spcBef>
                <a:spcPts val="0"/>
              </a:spcBef>
              <a:spcAft>
                <a:spcPts val="0"/>
              </a:spcAft>
              <a:buNone/>
            </a:pPr>
            <a:r>
              <a:rPr lang="en-GB" sz="2000" dirty="0">
                <a:solidFill>
                  <a:srgbClr val="000000"/>
                </a:solidFill>
                <a:latin typeface="Arial"/>
                <a:ea typeface="Arial"/>
                <a:cs typeface="Arial"/>
                <a:sym typeface="Arial"/>
              </a:rPr>
              <a:t>All we are doing is linking and unlinking a specially crafted piece of Data into a linked list Data structure</a:t>
            </a:r>
            <a:endParaRPr sz="2000"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5"/>
          <p:cNvSpPr/>
          <p:nvPr/>
        </p:nvSpPr>
        <p:spPr>
          <a:xfrm>
            <a:off x="1061920" y="1855425"/>
            <a:ext cx="6797400" cy="28622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dirty="0"/>
              <a:t>Our machines</a:t>
            </a:r>
            <a:r>
              <a:rPr lang="en-GB" sz="2000" dirty="0">
                <a:solidFill>
                  <a:srgbClr val="000000"/>
                </a:solidFill>
                <a:latin typeface="Arial"/>
                <a:ea typeface="Arial"/>
                <a:cs typeface="Arial"/>
                <a:sym typeface="Arial"/>
              </a:rPr>
              <a:t> need to refer to both the Code and the Data to run, but Data is used to direct Code.</a:t>
            </a:r>
            <a:endParaRPr sz="2000" dirty="0">
              <a:solidFill>
                <a:srgbClr val="000000"/>
              </a:solidFill>
              <a:latin typeface="Arial"/>
              <a:ea typeface="Arial"/>
              <a:cs typeface="Arial"/>
              <a:sym typeface="Arial"/>
            </a:endParaRPr>
          </a:p>
          <a:p>
            <a:pPr marL="0" marR="0" lvl="0" indent="0" algn="l" rtl="0">
              <a:spcBef>
                <a:spcPts val="0"/>
              </a:spcBef>
              <a:spcAft>
                <a:spcPts val="0"/>
              </a:spcAft>
              <a:buNone/>
            </a:pPr>
            <a:endParaRPr sz="2000" dirty="0"/>
          </a:p>
          <a:p>
            <a:pPr marL="0" marR="0" lvl="0" indent="0" algn="l" rtl="0">
              <a:spcBef>
                <a:spcPts val="0"/>
              </a:spcBef>
              <a:spcAft>
                <a:spcPts val="0"/>
              </a:spcAft>
              <a:buNone/>
            </a:pPr>
            <a:r>
              <a:rPr lang="en-GB" sz="2000" dirty="0">
                <a:solidFill>
                  <a:srgbClr val="000000"/>
                </a:solidFill>
                <a:latin typeface="Arial"/>
                <a:ea typeface="Arial"/>
                <a:cs typeface="Arial"/>
                <a:sym typeface="Arial"/>
              </a:rPr>
              <a:t>For example, storing function pointers in a struct.</a:t>
            </a:r>
            <a:endParaRPr sz="2000" dirty="0">
              <a:solidFill>
                <a:srgbClr val="000000"/>
              </a:solidFill>
              <a:latin typeface="Arial"/>
              <a:ea typeface="Arial"/>
              <a:cs typeface="Arial"/>
              <a:sym typeface="Arial"/>
            </a:endParaRPr>
          </a:p>
          <a:p>
            <a:pPr marL="0" marR="0" lvl="0" indent="0" algn="l" rtl="0">
              <a:spcBef>
                <a:spcPts val="0"/>
              </a:spcBef>
              <a:spcAft>
                <a:spcPts val="0"/>
              </a:spcAft>
              <a:buNone/>
            </a:pPr>
            <a:endParaRPr sz="2000" dirty="0"/>
          </a:p>
          <a:p>
            <a:pPr marL="0" marR="0" lvl="0" indent="0" algn="l" rtl="0">
              <a:spcBef>
                <a:spcPts val="0"/>
              </a:spcBef>
              <a:spcAft>
                <a:spcPts val="0"/>
              </a:spcAft>
              <a:buNone/>
            </a:pPr>
            <a:r>
              <a:rPr lang="en-GB" sz="2000" dirty="0">
                <a:solidFill>
                  <a:srgbClr val="000000"/>
                </a:solidFill>
                <a:latin typeface="Arial"/>
                <a:ea typeface="Arial"/>
                <a:cs typeface="Arial"/>
                <a:sym typeface="Arial"/>
              </a:rPr>
              <a:t>These pointers are Data, but they can also be dereferenced in order to invoke the function they point to.</a:t>
            </a:r>
            <a:endParaRPr sz="2000" dirty="0">
              <a:solidFill>
                <a:srgbClr val="000000"/>
              </a:solidFill>
              <a:latin typeface="Arial"/>
              <a:ea typeface="Arial"/>
              <a:cs typeface="Arial"/>
              <a:sym typeface="Arial"/>
            </a:endParaRPr>
          </a:p>
          <a:p>
            <a:pPr marL="0" marR="0" lvl="0" indent="0" algn="l" rtl="0">
              <a:spcBef>
                <a:spcPts val="0"/>
              </a:spcBef>
              <a:spcAft>
                <a:spcPts val="0"/>
              </a:spcAft>
              <a:buNone/>
            </a:pPr>
            <a:endParaRPr sz="2000" dirty="0"/>
          </a:p>
          <a:p>
            <a:pPr marL="0" marR="0" lvl="0" indent="0" algn="l" rtl="0">
              <a:spcBef>
                <a:spcPts val="0"/>
              </a:spcBef>
              <a:spcAft>
                <a:spcPts val="0"/>
              </a:spcAft>
              <a:buNone/>
            </a:pPr>
            <a:r>
              <a:rPr lang="en-GB" sz="2000" dirty="0">
                <a:solidFill>
                  <a:srgbClr val="000000"/>
                </a:solidFill>
                <a:latin typeface="Arial"/>
                <a:ea typeface="Arial"/>
                <a:cs typeface="Arial"/>
                <a:sym typeface="Arial"/>
              </a:rPr>
              <a:t>Overwriting this Data, we can alter execution.</a:t>
            </a:r>
            <a:endParaRPr sz="2000"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6"/>
          <p:cNvSpPr/>
          <p:nvPr/>
        </p:nvSpPr>
        <p:spPr>
          <a:xfrm>
            <a:off x="1113550" y="1467600"/>
            <a:ext cx="7565100" cy="4201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100" dirty="0">
                <a:solidFill>
                  <a:srgbClr val="000000"/>
                </a:solidFill>
                <a:latin typeface="Arial"/>
                <a:ea typeface="Arial"/>
                <a:cs typeface="Arial"/>
                <a:sym typeface="Arial"/>
              </a:rPr>
              <a:t>Unlinking has been </a:t>
            </a:r>
            <a:r>
              <a:rPr lang="en-GB" sz="2100" dirty="0"/>
              <a:t>followed</a:t>
            </a:r>
            <a:r>
              <a:rPr lang="en-GB" sz="2100" dirty="0">
                <a:solidFill>
                  <a:srgbClr val="000000"/>
                </a:solidFill>
                <a:latin typeface="Arial"/>
                <a:ea typeface="Arial"/>
                <a:cs typeface="Arial"/>
                <a:sym typeface="Arial"/>
              </a:rPr>
              <a:t> by the House of * series. </a:t>
            </a:r>
            <a:endParaRPr sz="2100" dirty="0">
              <a:solidFill>
                <a:srgbClr val="000000"/>
              </a:solidFill>
              <a:latin typeface="Arial"/>
              <a:ea typeface="Arial"/>
              <a:cs typeface="Arial"/>
              <a:sym typeface="Arial"/>
            </a:endParaRPr>
          </a:p>
          <a:p>
            <a:pPr marL="0" marR="0" lvl="0" indent="0" algn="l" rtl="0">
              <a:spcBef>
                <a:spcPts val="0"/>
              </a:spcBef>
              <a:spcAft>
                <a:spcPts val="0"/>
              </a:spcAft>
              <a:buNone/>
            </a:pPr>
            <a:endParaRPr sz="2100" dirty="0"/>
          </a:p>
          <a:p>
            <a:pPr marL="0" marR="0" lvl="0" indent="0" algn="l" rtl="0">
              <a:spcBef>
                <a:spcPts val="0"/>
              </a:spcBef>
              <a:spcAft>
                <a:spcPts val="0"/>
              </a:spcAft>
              <a:buNone/>
            </a:pPr>
            <a:r>
              <a:rPr lang="en-GB" sz="2100" dirty="0">
                <a:solidFill>
                  <a:srgbClr val="000000"/>
                </a:solidFill>
                <a:latin typeface="Arial"/>
                <a:ea typeface="Arial"/>
                <a:cs typeface="Arial"/>
                <a:sym typeface="Arial"/>
              </a:rPr>
              <a:t>These also target </a:t>
            </a:r>
            <a:r>
              <a:rPr lang="en-GB" sz="2100" dirty="0"/>
              <a:t>metadata used in</a:t>
            </a:r>
            <a:r>
              <a:rPr lang="en-GB" sz="2100" dirty="0">
                <a:solidFill>
                  <a:srgbClr val="000000"/>
                </a:solidFill>
                <a:latin typeface="Arial"/>
                <a:ea typeface="Arial"/>
                <a:cs typeface="Arial"/>
                <a:sym typeface="Arial"/>
              </a:rPr>
              <a:t> Malloc.</a:t>
            </a:r>
            <a:endParaRPr sz="2100" dirty="0">
              <a:solidFill>
                <a:srgbClr val="000000"/>
              </a:solidFill>
              <a:latin typeface="Arial"/>
              <a:ea typeface="Arial"/>
              <a:cs typeface="Arial"/>
              <a:sym typeface="Arial"/>
            </a:endParaRPr>
          </a:p>
          <a:p>
            <a:pPr marL="0" marR="0" lvl="0" indent="0" algn="l" rtl="0">
              <a:spcBef>
                <a:spcPts val="0"/>
              </a:spcBef>
              <a:spcAft>
                <a:spcPts val="0"/>
              </a:spcAft>
              <a:buNone/>
            </a:pPr>
            <a:endParaRPr sz="2100" dirty="0"/>
          </a:p>
          <a:p>
            <a:pPr marL="0" marR="0" lvl="0" indent="0" algn="l" rtl="0">
              <a:spcBef>
                <a:spcPts val="0"/>
              </a:spcBef>
              <a:spcAft>
                <a:spcPts val="0"/>
              </a:spcAft>
              <a:buNone/>
            </a:pPr>
            <a:r>
              <a:rPr lang="en-GB" sz="2100" dirty="0">
                <a:solidFill>
                  <a:srgbClr val="000000"/>
                </a:solidFill>
                <a:latin typeface="Arial"/>
                <a:ea typeface="Arial"/>
                <a:cs typeface="Arial"/>
                <a:sym typeface="Arial"/>
              </a:rPr>
              <a:t>It might be in House of Force which targets the available size of Malloc chunks, allowing </a:t>
            </a:r>
            <a:r>
              <a:rPr lang="en-GB" sz="2100" dirty="0"/>
              <a:t>an attacker </a:t>
            </a:r>
            <a:r>
              <a:rPr lang="en-GB" sz="2100" dirty="0">
                <a:solidFill>
                  <a:srgbClr val="000000"/>
                </a:solidFill>
                <a:latin typeface="Arial"/>
                <a:ea typeface="Arial"/>
                <a:cs typeface="Arial"/>
                <a:sym typeface="Arial"/>
              </a:rPr>
              <a:t>to allocate a chunk which overlaps a function hook or the address of a function pointer in the GOT.</a:t>
            </a:r>
            <a:endParaRPr sz="2100" dirty="0">
              <a:solidFill>
                <a:srgbClr val="000000"/>
              </a:solidFill>
              <a:latin typeface="Arial"/>
              <a:ea typeface="Arial"/>
              <a:cs typeface="Arial"/>
              <a:sym typeface="Arial"/>
            </a:endParaRPr>
          </a:p>
          <a:p>
            <a:pPr marL="0" marR="0" lvl="0" indent="0" algn="l" rtl="0">
              <a:spcBef>
                <a:spcPts val="0"/>
              </a:spcBef>
              <a:spcAft>
                <a:spcPts val="0"/>
              </a:spcAft>
              <a:buNone/>
            </a:pPr>
            <a:endParaRPr sz="2100" dirty="0"/>
          </a:p>
          <a:p>
            <a:pPr marL="0" marR="0" lvl="0" indent="0" algn="l" rtl="0">
              <a:spcBef>
                <a:spcPts val="0"/>
              </a:spcBef>
              <a:spcAft>
                <a:spcPts val="0"/>
              </a:spcAft>
              <a:buNone/>
            </a:pPr>
            <a:r>
              <a:rPr lang="en-GB" sz="2100" dirty="0">
                <a:solidFill>
                  <a:srgbClr val="000000"/>
                </a:solidFill>
                <a:latin typeface="Arial"/>
                <a:ea typeface="Arial"/>
                <a:cs typeface="Arial"/>
                <a:sym typeface="Arial"/>
              </a:rPr>
              <a:t>It might be House of Spirit which frees a fake chunk, targeting list links so that Malloc returns a pointer to sensitive data.</a:t>
            </a:r>
            <a:endParaRPr sz="210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br>
              <a:rPr lang="en-GB" sz="1800" dirty="0">
                <a:solidFill>
                  <a:schemeClr val="dk1"/>
                </a:solidFill>
                <a:latin typeface="Century Schoolbook"/>
                <a:ea typeface="Century Schoolbook"/>
                <a:cs typeface="Century Schoolbook"/>
                <a:sym typeface="Century Schoolbook"/>
              </a:rPr>
            </a:br>
            <a:endParaRPr sz="1800"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9cf459e612_0_0"/>
          <p:cNvSpPr txBox="1">
            <a:spLocks noGrp="1"/>
          </p:cNvSpPr>
          <p:nvPr>
            <p:ph type="ctrTitle"/>
          </p:nvPr>
        </p:nvSpPr>
        <p:spPr>
          <a:xfrm>
            <a:off x="921350" y="973850"/>
            <a:ext cx="10610100" cy="40416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Exploiting the TCache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7"/>
          <p:cNvSpPr/>
          <p:nvPr/>
        </p:nvSpPr>
        <p:spPr>
          <a:xfrm>
            <a:off x="972125" y="1553075"/>
            <a:ext cx="7617900" cy="258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dirty="0">
                <a:solidFill>
                  <a:srgbClr val="000000"/>
                </a:solidFill>
                <a:latin typeface="Arial"/>
                <a:ea typeface="Arial"/>
                <a:cs typeface="Arial"/>
                <a:sym typeface="Arial"/>
              </a:rPr>
              <a:t>The </a:t>
            </a:r>
            <a:r>
              <a:rPr lang="en-GB" sz="2000" dirty="0" err="1">
                <a:solidFill>
                  <a:srgbClr val="000000"/>
                </a:solidFill>
                <a:latin typeface="Arial"/>
                <a:ea typeface="Arial"/>
                <a:cs typeface="Arial"/>
                <a:sym typeface="Arial"/>
              </a:rPr>
              <a:t>TCache</a:t>
            </a:r>
            <a:r>
              <a:rPr lang="en-GB" sz="2000" dirty="0">
                <a:solidFill>
                  <a:srgbClr val="000000"/>
                </a:solidFill>
                <a:latin typeface="Arial"/>
                <a:ea typeface="Arial"/>
                <a:cs typeface="Arial"/>
                <a:sym typeface="Arial"/>
              </a:rPr>
              <a:t> was introduced as part of Glibc 2.26. At that time it had little to no security checks. Many older </a:t>
            </a:r>
            <a:r>
              <a:rPr lang="en-GB" sz="2000" dirty="0" err="1">
                <a:solidFill>
                  <a:srgbClr val="000000"/>
                </a:solidFill>
                <a:latin typeface="Arial"/>
                <a:ea typeface="Arial"/>
                <a:cs typeface="Arial"/>
                <a:sym typeface="Arial"/>
              </a:rPr>
              <a:t>freelist</a:t>
            </a:r>
            <a:r>
              <a:rPr lang="en-GB" sz="2000" dirty="0">
                <a:solidFill>
                  <a:srgbClr val="000000"/>
                </a:solidFill>
                <a:latin typeface="Arial"/>
                <a:ea typeface="Arial"/>
                <a:cs typeface="Arial"/>
                <a:sym typeface="Arial"/>
              </a:rPr>
              <a:t>-based attacks were reintroduced in the </a:t>
            </a:r>
            <a:r>
              <a:rPr lang="en-GB" sz="2000" dirty="0" err="1">
                <a:solidFill>
                  <a:srgbClr val="000000"/>
                </a:solidFill>
                <a:latin typeface="Arial"/>
                <a:ea typeface="Arial"/>
                <a:cs typeface="Arial"/>
                <a:sym typeface="Arial"/>
              </a:rPr>
              <a:t>T</a:t>
            </a:r>
            <a:r>
              <a:rPr lang="en-GB" sz="2000" dirty="0" err="1"/>
              <a:t>Cache</a:t>
            </a:r>
            <a:endParaRPr sz="2000" dirty="0">
              <a:solidFill>
                <a:srgbClr val="000000"/>
              </a:solidFill>
              <a:latin typeface="Arial"/>
              <a:ea typeface="Arial"/>
              <a:cs typeface="Arial"/>
              <a:sym typeface="Arial"/>
            </a:endParaRPr>
          </a:p>
          <a:p>
            <a:pPr marL="0" marR="0" lvl="0" indent="0" algn="l" rtl="0">
              <a:spcBef>
                <a:spcPts val="0"/>
              </a:spcBef>
              <a:spcAft>
                <a:spcPts val="0"/>
              </a:spcAft>
              <a:buNone/>
            </a:pPr>
            <a:endParaRPr sz="2000" dirty="0"/>
          </a:p>
          <a:p>
            <a:pPr marL="0" marR="0" lvl="0" indent="0" algn="l" rtl="0">
              <a:spcBef>
                <a:spcPts val="0"/>
              </a:spcBef>
              <a:spcAft>
                <a:spcPts val="0"/>
              </a:spcAft>
              <a:buNone/>
            </a:pPr>
            <a:r>
              <a:rPr lang="en-GB" sz="2000" dirty="0">
                <a:solidFill>
                  <a:srgbClr val="000000"/>
                </a:solidFill>
                <a:latin typeface="Arial"/>
                <a:ea typeface="Arial"/>
                <a:cs typeface="Arial"/>
                <a:sym typeface="Arial"/>
              </a:rPr>
              <a:t>Though it operates differently, the general idea is that given the misuse of the deallocation mechanism, such as through a UAF or double free condition, the attacker may be able to get Malloc to return a pointer to an arbitrary address</a:t>
            </a:r>
            <a:endParaRPr sz="2000" dirty="0">
              <a:solidFill>
                <a:srgbClr val="000000"/>
              </a:solidFill>
              <a:latin typeface="Arial"/>
              <a:ea typeface="Arial"/>
              <a:cs typeface="Arial"/>
              <a:sym typeface="Arial"/>
            </a:endParaRPr>
          </a:p>
          <a:p>
            <a:pPr marL="0" marR="0" lvl="0" indent="0" algn="l" rtl="0">
              <a:spcBef>
                <a:spcPts val="0"/>
              </a:spcBef>
              <a:spcAft>
                <a:spcPts val="0"/>
              </a:spcAft>
              <a:buNone/>
            </a:pPr>
            <a:endParaRPr sz="2000" dirty="0"/>
          </a:p>
          <a:p>
            <a:pPr marL="0" marR="0" lvl="0" indent="0" algn="l" rtl="0">
              <a:spcBef>
                <a:spcPts val="0"/>
              </a:spcBef>
              <a:spcAft>
                <a:spcPts val="0"/>
              </a:spcAft>
              <a:buNone/>
            </a:pPr>
            <a:r>
              <a:rPr lang="en-GB" sz="2000" dirty="0">
                <a:solidFill>
                  <a:srgbClr val="000000"/>
                </a:solidFill>
                <a:latin typeface="Arial"/>
                <a:ea typeface="Arial"/>
                <a:cs typeface="Arial"/>
                <a:sym typeface="Arial"/>
              </a:rPr>
              <a:t>It is also important to </a:t>
            </a:r>
            <a:r>
              <a:rPr lang="en-GB" sz="2000" dirty="0"/>
              <a:t>note</a:t>
            </a:r>
            <a:r>
              <a:rPr lang="en-GB" sz="2000" dirty="0">
                <a:solidFill>
                  <a:srgbClr val="000000"/>
                </a:solidFill>
                <a:latin typeface="Arial"/>
                <a:ea typeface="Arial"/>
                <a:cs typeface="Arial"/>
                <a:sym typeface="Arial"/>
              </a:rPr>
              <a:t> that the </a:t>
            </a:r>
            <a:r>
              <a:rPr lang="en-GB" sz="2000" dirty="0" err="1">
                <a:solidFill>
                  <a:srgbClr val="000000"/>
                </a:solidFill>
                <a:latin typeface="Arial"/>
                <a:ea typeface="Arial"/>
                <a:cs typeface="Arial"/>
                <a:sym typeface="Arial"/>
              </a:rPr>
              <a:t>T</a:t>
            </a:r>
            <a:r>
              <a:rPr lang="en-GB" sz="2000" dirty="0" err="1"/>
              <a:t>C</a:t>
            </a:r>
            <a:r>
              <a:rPr lang="en-GB" sz="2000" dirty="0" err="1">
                <a:solidFill>
                  <a:srgbClr val="000000"/>
                </a:solidFill>
                <a:latin typeface="Arial"/>
                <a:ea typeface="Arial"/>
                <a:cs typeface="Arial"/>
                <a:sym typeface="Arial"/>
              </a:rPr>
              <a:t>ache</a:t>
            </a:r>
            <a:r>
              <a:rPr lang="en-GB" sz="2000" dirty="0">
                <a:solidFill>
                  <a:srgbClr val="000000"/>
                </a:solidFill>
                <a:latin typeface="Arial"/>
                <a:ea typeface="Arial"/>
                <a:cs typeface="Arial"/>
                <a:sym typeface="Arial"/>
              </a:rPr>
              <a:t> lists are singly linked</a:t>
            </a:r>
            <a:endParaRPr sz="2000" dirty="0"/>
          </a:p>
          <a:p>
            <a:pPr marL="0" marR="0" lvl="0" indent="0" algn="l" rtl="0">
              <a:spcBef>
                <a:spcPts val="0"/>
              </a:spcBef>
              <a:spcAft>
                <a:spcPts val="0"/>
              </a:spcAft>
              <a:buNone/>
            </a:pPr>
            <a:endParaRPr sz="2000" dirty="0"/>
          </a:p>
          <a:p>
            <a:pPr marL="0" marR="0" lvl="0" indent="0" algn="l" rtl="0">
              <a:spcBef>
                <a:spcPts val="0"/>
              </a:spcBef>
              <a:spcAft>
                <a:spcPts val="0"/>
              </a:spcAft>
              <a:buNone/>
            </a:pPr>
            <a:r>
              <a:rPr lang="en-GB" sz="2000" dirty="0">
                <a:solidFill>
                  <a:srgbClr val="000000"/>
                </a:solidFill>
                <a:latin typeface="Arial"/>
                <a:ea typeface="Arial"/>
                <a:cs typeface="Arial"/>
                <a:sym typeface="Arial"/>
              </a:rPr>
              <a:t>The</a:t>
            </a:r>
            <a:r>
              <a:rPr lang="en-GB" sz="2000" dirty="0"/>
              <a:t>ir nodes</a:t>
            </a:r>
            <a:r>
              <a:rPr lang="en-GB" sz="2000" dirty="0">
                <a:solidFill>
                  <a:srgbClr val="000000"/>
                </a:solidFill>
                <a:latin typeface="Arial"/>
                <a:ea typeface="Arial"/>
                <a:cs typeface="Arial"/>
                <a:sym typeface="Arial"/>
              </a:rPr>
              <a:t> only have forward pointers </a:t>
            </a:r>
            <a:endParaRPr sz="2000"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8"/>
          <p:cNvSpPr/>
          <p:nvPr/>
        </p:nvSpPr>
        <p:spPr>
          <a:xfrm>
            <a:off x="1164500" y="2008850"/>
            <a:ext cx="8271900" cy="2308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a:solidFill>
                  <a:srgbClr val="000000"/>
                </a:solidFill>
                <a:latin typeface="Arial"/>
                <a:ea typeface="Arial"/>
                <a:cs typeface="Arial"/>
                <a:sym typeface="Arial"/>
              </a:rPr>
              <a:t>We’ll now look at a double free </a:t>
            </a:r>
            <a:endParaRPr sz="2000"/>
          </a:p>
          <a:p>
            <a:pPr marL="0" marR="0" lvl="0" indent="0" algn="l" rtl="0">
              <a:spcBef>
                <a:spcPts val="0"/>
              </a:spcBef>
              <a:spcAft>
                <a:spcPts val="0"/>
              </a:spcAft>
              <a:buNone/>
            </a:pPr>
            <a:endParaRPr sz="2000">
              <a:solidFill>
                <a:srgbClr val="000000"/>
              </a:solidFill>
              <a:latin typeface="Arial"/>
              <a:ea typeface="Arial"/>
              <a:cs typeface="Arial"/>
              <a:sym typeface="Arial"/>
            </a:endParaRPr>
          </a:p>
          <a:p>
            <a:pPr marL="0" marR="0" lvl="0" indent="0" algn="l" rtl="0">
              <a:spcBef>
                <a:spcPts val="0"/>
              </a:spcBef>
              <a:spcAft>
                <a:spcPts val="0"/>
              </a:spcAft>
              <a:buNone/>
            </a:pPr>
            <a:r>
              <a:rPr lang="en-GB" sz="2000">
                <a:solidFill>
                  <a:srgbClr val="000000"/>
                </a:solidFill>
                <a:latin typeface="Arial"/>
                <a:ea typeface="Arial"/>
                <a:cs typeface="Arial"/>
                <a:sym typeface="Arial"/>
              </a:rPr>
              <a:t>Recall that a freed chunk will be linked into a list </a:t>
            </a:r>
            <a:endParaRPr sz="2000"/>
          </a:p>
          <a:p>
            <a:pPr marL="0" marR="0" lvl="0" indent="0" algn="l" rtl="0">
              <a:spcBef>
                <a:spcPts val="0"/>
              </a:spcBef>
              <a:spcAft>
                <a:spcPts val="0"/>
              </a:spcAft>
              <a:buNone/>
            </a:pPr>
            <a:endParaRPr sz="2000">
              <a:solidFill>
                <a:srgbClr val="000000"/>
              </a:solidFill>
              <a:latin typeface="Arial"/>
              <a:ea typeface="Arial"/>
              <a:cs typeface="Arial"/>
              <a:sym typeface="Arial"/>
            </a:endParaRPr>
          </a:p>
          <a:p>
            <a:pPr marL="0" marR="0" lvl="0" indent="0" algn="l" rtl="0">
              <a:spcBef>
                <a:spcPts val="0"/>
              </a:spcBef>
              <a:spcAft>
                <a:spcPts val="0"/>
              </a:spcAft>
              <a:buNone/>
            </a:pPr>
            <a:r>
              <a:rPr lang="en-GB" sz="2000">
                <a:solidFill>
                  <a:srgbClr val="000000"/>
                </a:solidFill>
                <a:latin typeface="Arial"/>
                <a:ea typeface="Arial"/>
                <a:cs typeface="Arial"/>
                <a:sym typeface="Arial"/>
              </a:rPr>
              <a:t>Freeing it twice will link the same chunk twice. </a:t>
            </a:r>
            <a:endParaRPr sz="2000">
              <a:solidFill>
                <a:srgbClr val="000000"/>
              </a:solidFill>
              <a:latin typeface="Arial"/>
              <a:ea typeface="Arial"/>
              <a:cs typeface="Arial"/>
              <a:sym typeface="Arial"/>
            </a:endParaRPr>
          </a:p>
          <a:p>
            <a:pPr marL="0" marR="0" lvl="0" indent="0" algn="l" rtl="0">
              <a:spcBef>
                <a:spcPts val="0"/>
              </a:spcBef>
              <a:spcAft>
                <a:spcPts val="0"/>
              </a:spcAft>
              <a:buNone/>
            </a:pPr>
            <a:endParaRPr sz="2000"/>
          </a:p>
          <a:p>
            <a:pPr marL="0" marR="0" lvl="0" indent="0" algn="l" rtl="0">
              <a:spcBef>
                <a:spcPts val="0"/>
              </a:spcBef>
              <a:spcAft>
                <a:spcPts val="0"/>
              </a:spcAft>
              <a:buNone/>
            </a:pPr>
            <a:r>
              <a:rPr lang="en-GB" sz="2000">
                <a:solidFill>
                  <a:srgbClr val="000000"/>
                </a:solidFill>
                <a:latin typeface="Arial"/>
                <a:ea typeface="Arial"/>
                <a:cs typeface="Arial"/>
                <a:sym typeface="Arial"/>
              </a:rPr>
              <a:t>So free(A), free(A) will produce this</a:t>
            </a:r>
            <a:endParaRPr sz="2000"/>
          </a:p>
          <a:p>
            <a:pPr marL="0" marR="0" lvl="0" indent="0" algn="l" rtl="0">
              <a:spcBef>
                <a:spcPts val="0"/>
              </a:spcBef>
              <a:spcAft>
                <a:spcPts val="0"/>
              </a:spcAft>
              <a:buNone/>
            </a:pP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GB" sz="2000">
                <a:solidFill>
                  <a:srgbClr val="000000"/>
                </a:solidFill>
                <a:latin typeface="Courier New"/>
                <a:ea typeface="Courier New"/>
                <a:cs typeface="Courier New"/>
                <a:sym typeface="Courier New"/>
              </a:rPr>
              <a:t>[ TCache root node  ] → [ A ] → &lt; Loopback to A &gt;</a:t>
            </a:r>
            <a:endParaRPr sz="20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9"/>
          <p:cNvSpPr/>
          <p:nvPr/>
        </p:nvSpPr>
        <p:spPr>
          <a:xfrm>
            <a:off x="1030880" y="692836"/>
            <a:ext cx="6960999"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GB" sz="1800" dirty="0">
                <a:solidFill>
                  <a:srgbClr val="000000"/>
                </a:solidFill>
                <a:latin typeface="Arial"/>
                <a:ea typeface="Arial"/>
                <a:cs typeface="Arial"/>
                <a:sym typeface="Arial"/>
              </a:rPr>
            </a:br>
            <a:br>
              <a:rPr lang="en-GB" sz="1800" dirty="0">
                <a:solidFill>
                  <a:srgbClr val="000000"/>
                </a:solidFill>
                <a:latin typeface="Arial"/>
                <a:ea typeface="Arial"/>
                <a:cs typeface="Arial"/>
                <a:sym typeface="Arial"/>
              </a:rPr>
            </a:br>
            <a:endParaRPr sz="180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2000" dirty="0">
                <a:solidFill>
                  <a:srgbClr val="000000"/>
                </a:solidFill>
                <a:latin typeface="Arial"/>
                <a:ea typeface="Arial"/>
                <a:cs typeface="Arial"/>
                <a:sym typeface="Arial"/>
              </a:rPr>
              <a:t>If we then request a chunk of a similar size to</a:t>
            </a:r>
            <a:r>
              <a:rPr lang="en-GB" sz="2000" dirty="0">
                <a:solidFill>
                  <a:srgbClr val="000000"/>
                </a:solidFill>
                <a:latin typeface="Courier New"/>
                <a:ea typeface="Courier New"/>
                <a:cs typeface="Courier New"/>
                <a:sym typeface="Courier New"/>
              </a:rPr>
              <a:t> [ A ]</a:t>
            </a:r>
            <a:r>
              <a:rPr lang="en-GB" sz="2000" dirty="0">
                <a:solidFill>
                  <a:srgbClr val="000000"/>
                </a:solidFill>
                <a:latin typeface="Arial"/>
                <a:ea typeface="Arial"/>
                <a:cs typeface="Arial"/>
                <a:sym typeface="Arial"/>
              </a:rPr>
              <a:t>, then the list will still look like this</a:t>
            </a:r>
            <a:br>
              <a:rPr lang="en-GB" sz="1800" dirty="0">
                <a:solidFill>
                  <a:srgbClr val="000000"/>
                </a:solidFill>
                <a:latin typeface="Arial"/>
                <a:ea typeface="Arial"/>
                <a:cs typeface="Arial"/>
                <a:sym typeface="Arial"/>
              </a:rPr>
            </a:br>
            <a:br>
              <a:rPr lang="en-GB" sz="1800" dirty="0">
                <a:solidFill>
                  <a:srgbClr val="000000"/>
                </a:solidFill>
                <a:latin typeface="Arial"/>
                <a:ea typeface="Arial"/>
                <a:cs typeface="Arial"/>
                <a:sym typeface="Arial"/>
              </a:rPr>
            </a:br>
            <a:r>
              <a:rPr lang="en-GB" sz="1800" dirty="0">
                <a:solidFill>
                  <a:srgbClr val="000000"/>
                </a:solidFill>
                <a:latin typeface="Courier New"/>
                <a:ea typeface="Courier New"/>
                <a:cs typeface="Courier New"/>
                <a:sym typeface="Courier New"/>
              </a:rPr>
              <a:t>[ </a:t>
            </a:r>
            <a:r>
              <a:rPr lang="en-GB" sz="1800" dirty="0" err="1">
                <a:solidFill>
                  <a:srgbClr val="000000"/>
                </a:solidFill>
                <a:latin typeface="Courier New"/>
                <a:ea typeface="Courier New"/>
                <a:cs typeface="Courier New"/>
                <a:sym typeface="Courier New"/>
              </a:rPr>
              <a:t>TCache</a:t>
            </a:r>
            <a:r>
              <a:rPr lang="en-GB" sz="1800" dirty="0">
                <a:solidFill>
                  <a:srgbClr val="000000"/>
                </a:solidFill>
                <a:latin typeface="Courier New"/>
                <a:ea typeface="Courier New"/>
                <a:cs typeface="Courier New"/>
                <a:sym typeface="Courier New"/>
              </a:rPr>
              <a:t> root node ] → [ A ] → &lt; Loopback to A &gt; </a:t>
            </a:r>
            <a:endParaRPr sz="1800" dirty="0">
              <a:solidFill>
                <a:schemeClr val="dk1"/>
              </a:solidFill>
              <a:latin typeface="Courier New"/>
              <a:ea typeface="Courier New"/>
              <a:cs typeface="Courier New"/>
              <a:sym typeface="Courier New"/>
            </a:endParaRPr>
          </a:p>
        </p:txBody>
      </p:sp>
      <p:sp>
        <p:nvSpPr>
          <p:cNvPr id="294" name="Google Shape;294;p29"/>
          <p:cNvSpPr/>
          <p:nvPr/>
        </p:nvSpPr>
        <p:spPr>
          <a:xfrm>
            <a:off x="1030880" y="3152925"/>
            <a:ext cx="807687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a:solidFill>
                  <a:srgbClr val="000000"/>
                </a:solidFill>
                <a:latin typeface="Arial"/>
                <a:ea typeface="Arial"/>
                <a:cs typeface="Arial"/>
                <a:sym typeface="Arial"/>
              </a:rPr>
              <a:t>Now we will also be able to write to this same chunk while it is in the TCache </a:t>
            </a:r>
            <a:endParaRPr sz="1600"/>
          </a:p>
          <a:p>
            <a:pPr marL="0" marR="0" lvl="0" indent="0" algn="l" rtl="0">
              <a:spcBef>
                <a:spcPts val="0"/>
              </a:spcBef>
              <a:spcAft>
                <a:spcPts val="0"/>
              </a:spcAft>
              <a:buNone/>
            </a:pP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GB" sz="2000">
                <a:solidFill>
                  <a:srgbClr val="000000"/>
                </a:solidFill>
                <a:latin typeface="Arial"/>
                <a:ea typeface="Arial"/>
                <a:cs typeface="Arial"/>
                <a:sym typeface="Arial"/>
              </a:rPr>
              <a:t>Essentially what we can do here is write the address of a target in memory to the foremost bytes of the</a:t>
            </a:r>
            <a:r>
              <a:rPr lang="en-GB" sz="1800">
                <a:solidFill>
                  <a:srgbClr val="000000"/>
                </a:solidFill>
                <a:latin typeface="Courier New"/>
                <a:ea typeface="Courier New"/>
                <a:cs typeface="Courier New"/>
                <a:sym typeface="Courier New"/>
              </a:rPr>
              <a:t> [ A ]</a:t>
            </a:r>
            <a:r>
              <a:rPr lang="en-GB" sz="1800">
                <a:solidFill>
                  <a:srgbClr val="000000"/>
                </a:solidFill>
                <a:latin typeface="Arial"/>
                <a:ea typeface="Arial"/>
                <a:cs typeface="Arial"/>
                <a:sym typeface="Arial"/>
              </a:rPr>
              <a:t> </a:t>
            </a:r>
            <a:r>
              <a:rPr lang="en-GB" sz="2000">
                <a:solidFill>
                  <a:srgbClr val="000000"/>
                </a:solidFill>
                <a:latin typeface="Arial"/>
                <a:ea typeface="Arial"/>
                <a:cs typeface="Arial"/>
                <a:sym typeface="Arial"/>
              </a:rPr>
              <a:t>chunk such that the linked list now looks like</a:t>
            </a:r>
            <a:r>
              <a:rPr lang="en-GB" sz="1800">
                <a:solidFill>
                  <a:srgbClr val="000000"/>
                </a:solidFill>
                <a:latin typeface="Arial"/>
                <a:ea typeface="Arial"/>
                <a:cs typeface="Arial"/>
                <a:sym typeface="Arial"/>
              </a:rPr>
              <a:t> </a:t>
            </a:r>
            <a:br>
              <a:rPr lang="en-GB" sz="1800">
                <a:solidFill>
                  <a:srgbClr val="000000"/>
                </a:solidFill>
                <a:latin typeface="Arial"/>
                <a:ea typeface="Arial"/>
                <a:cs typeface="Arial"/>
                <a:sym typeface="Arial"/>
              </a:rPr>
            </a:br>
            <a:br>
              <a:rPr lang="en-GB" sz="1800">
                <a:solidFill>
                  <a:srgbClr val="000000"/>
                </a:solidFill>
                <a:latin typeface="Arial"/>
                <a:ea typeface="Arial"/>
                <a:cs typeface="Arial"/>
                <a:sym typeface="Arial"/>
              </a:rPr>
            </a:br>
            <a:r>
              <a:rPr lang="en-GB" sz="1800">
                <a:solidFill>
                  <a:srgbClr val="000000"/>
                </a:solidFill>
                <a:latin typeface="Courier New"/>
                <a:ea typeface="Courier New"/>
                <a:cs typeface="Courier New"/>
                <a:sym typeface="Courier New"/>
              </a:rPr>
              <a:t>[ TCache root node ] → [ A ] → [ target address ] </a:t>
            </a:r>
            <a:endParaRPr sz="1800">
              <a:solidFill>
                <a:schemeClr val="dk1"/>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0"/>
          <p:cNvSpPr/>
          <p:nvPr/>
        </p:nvSpPr>
        <p:spPr>
          <a:xfrm>
            <a:off x="1043867" y="2151747"/>
            <a:ext cx="8705044" cy="2554505"/>
          </a:xfrm>
          <a:prstGeom prst="rect">
            <a:avLst/>
          </a:prstGeom>
          <a:noFill/>
          <a:ln>
            <a:noFill/>
          </a:ln>
        </p:spPr>
        <p:txBody>
          <a:bodyPr spcFirstLastPara="1" wrap="square" lIns="91425" tIns="45700" rIns="91425" bIns="45700" anchor="t" anchorCtr="0">
            <a:spAutoFit/>
          </a:bodyPr>
          <a:lstStyle/>
          <a:p>
            <a:pPr lvl="0"/>
            <a:r>
              <a:rPr lang="en-GB" sz="2000" dirty="0">
                <a:solidFill>
                  <a:srgbClr val="000000"/>
                </a:solidFill>
                <a:latin typeface="Arial"/>
                <a:ea typeface="Arial"/>
                <a:cs typeface="Arial"/>
                <a:sym typeface="Arial"/>
              </a:rPr>
              <a:t>A use after free is extremely similar. Basically we have this:</a:t>
            </a:r>
            <a:br>
              <a:rPr lang="en-GB" sz="2000" dirty="0">
                <a:solidFill>
                  <a:srgbClr val="000000"/>
                </a:solidFill>
                <a:latin typeface="Arial"/>
                <a:ea typeface="Arial"/>
                <a:cs typeface="Arial"/>
                <a:sym typeface="Arial"/>
              </a:rPr>
            </a:br>
            <a:br>
              <a:rPr lang="en-GB" sz="2000" dirty="0">
                <a:solidFill>
                  <a:srgbClr val="000000"/>
                </a:solidFill>
                <a:latin typeface="Arial"/>
                <a:ea typeface="Arial"/>
                <a:cs typeface="Arial"/>
                <a:sym typeface="Arial"/>
              </a:rPr>
            </a:br>
            <a:r>
              <a:rPr lang="en-GB" sz="2000" dirty="0">
                <a:latin typeface="Courier New"/>
                <a:ea typeface="Courier New"/>
                <a:cs typeface="Courier New"/>
                <a:sym typeface="Courier New"/>
              </a:rPr>
              <a:t>[ </a:t>
            </a:r>
            <a:r>
              <a:rPr lang="en-GB" sz="2000" dirty="0" err="1">
                <a:latin typeface="Courier New"/>
                <a:ea typeface="Courier New"/>
                <a:cs typeface="Courier New"/>
                <a:sym typeface="Courier New"/>
              </a:rPr>
              <a:t>TCache</a:t>
            </a:r>
            <a:r>
              <a:rPr lang="en-GB" sz="2000" dirty="0">
                <a:latin typeface="Courier New"/>
                <a:ea typeface="Courier New"/>
                <a:cs typeface="Courier New"/>
                <a:sym typeface="Courier New"/>
              </a:rPr>
              <a:t> root node ] → [ </a:t>
            </a:r>
            <a:r>
              <a:rPr lang="en-GB" sz="2000" dirty="0">
                <a:solidFill>
                  <a:srgbClr val="000000"/>
                </a:solidFill>
                <a:latin typeface="Courier New"/>
                <a:ea typeface="Courier New"/>
                <a:cs typeface="Courier New"/>
                <a:sym typeface="Courier New"/>
              </a:rPr>
              <a:t>A ] </a:t>
            </a:r>
            <a:endParaRPr sz="20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br>
              <a:rPr lang="en-GB" sz="2000" dirty="0">
                <a:solidFill>
                  <a:schemeClr val="dk1"/>
                </a:solidFill>
                <a:latin typeface="Century Schoolbook"/>
                <a:ea typeface="Century Schoolbook"/>
                <a:cs typeface="Century Schoolbook"/>
                <a:sym typeface="Century Schoolbook"/>
              </a:rPr>
            </a:br>
            <a:r>
              <a:rPr lang="en-GB" sz="2000" dirty="0">
                <a:solidFill>
                  <a:srgbClr val="000000"/>
                </a:solidFill>
                <a:latin typeface="Arial"/>
                <a:ea typeface="Arial"/>
                <a:cs typeface="Arial"/>
                <a:sym typeface="Arial"/>
              </a:rPr>
              <a:t>Then we write to the foremost bytes of  </a:t>
            </a:r>
            <a:r>
              <a:rPr lang="en-GB" sz="2000" dirty="0">
                <a:solidFill>
                  <a:srgbClr val="000000"/>
                </a:solidFill>
                <a:latin typeface="Courier New"/>
                <a:ea typeface="Courier New"/>
                <a:cs typeface="Courier New"/>
                <a:sym typeface="Courier New"/>
              </a:rPr>
              <a:t>[ A ]</a:t>
            </a:r>
            <a:r>
              <a:rPr lang="en-GB" sz="2000" dirty="0">
                <a:solidFill>
                  <a:srgbClr val="000000"/>
                </a:solidFill>
                <a:latin typeface="Arial"/>
                <a:ea typeface="Arial"/>
                <a:cs typeface="Arial"/>
                <a:sym typeface="Arial"/>
              </a:rPr>
              <a:t> and we have:</a:t>
            </a:r>
            <a:endParaRPr sz="2000" dirty="0">
              <a:solidFill>
                <a:schemeClr val="dk1"/>
              </a:solidFill>
              <a:latin typeface="Century Schoolbook"/>
              <a:ea typeface="Century Schoolbook"/>
              <a:cs typeface="Century Schoolbook"/>
              <a:sym typeface="Century Schoolbook"/>
            </a:endParaRPr>
          </a:p>
          <a:p>
            <a:pPr lvl="0"/>
            <a:br>
              <a:rPr lang="en-GB" sz="2000" dirty="0">
                <a:solidFill>
                  <a:schemeClr val="dk1"/>
                </a:solidFill>
                <a:latin typeface="Century Schoolbook"/>
                <a:ea typeface="Century Schoolbook"/>
                <a:cs typeface="Century Schoolbook"/>
                <a:sym typeface="Century Schoolbook"/>
              </a:rPr>
            </a:br>
            <a:r>
              <a:rPr lang="en-GB" sz="2000" dirty="0">
                <a:latin typeface="Courier New"/>
                <a:ea typeface="Courier New"/>
                <a:cs typeface="Courier New"/>
                <a:sym typeface="Courier New"/>
              </a:rPr>
              <a:t>[ </a:t>
            </a:r>
            <a:r>
              <a:rPr lang="en-GB" sz="2000" dirty="0" err="1">
                <a:latin typeface="Courier New"/>
                <a:ea typeface="Courier New"/>
                <a:cs typeface="Courier New"/>
                <a:sym typeface="Courier New"/>
              </a:rPr>
              <a:t>TCache</a:t>
            </a:r>
            <a:r>
              <a:rPr lang="en-GB" sz="2000" dirty="0">
                <a:latin typeface="Courier New"/>
                <a:ea typeface="Courier New"/>
                <a:cs typeface="Courier New"/>
                <a:sym typeface="Courier New"/>
              </a:rPr>
              <a:t> root node ] → [ </a:t>
            </a:r>
            <a:r>
              <a:rPr lang="en-GB" sz="2000" dirty="0">
                <a:solidFill>
                  <a:srgbClr val="000000"/>
                </a:solidFill>
                <a:latin typeface="Courier New"/>
                <a:ea typeface="Courier New"/>
                <a:cs typeface="Courier New"/>
                <a:sym typeface="Courier New"/>
              </a:rPr>
              <a:t>A ]  → [ target address ]</a:t>
            </a:r>
            <a:r>
              <a:rPr lang="en-GB" sz="2000" dirty="0">
                <a:solidFill>
                  <a:srgbClr val="000000"/>
                </a:solidFill>
                <a:latin typeface="Arial"/>
                <a:ea typeface="Arial"/>
                <a:cs typeface="Arial"/>
                <a:sym typeface="Arial"/>
              </a:rPr>
              <a:t> </a:t>
            </a:r>
            <a:br>
              <a:rPr lang="en-GB" sz="2000" dirty="0">
                <a:solidFill>
                  <a:srgbClr val="000000"/>
                </a:solidFill>
                <a:latin typeface="Arial"/>
                <a:ea typeface="Arial"/>
                <a:cs typeface="Arial"/>
                <a:sym typeface="Arial"/>
              </a:rPr>
            </a:br>
            <a:endParaRPr sz="2000"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p:nvPr/>
        </p:nvSpPr>
        <p:spPr>
          <a:xfrm>
            <a:off x="961849" y="1307900"/>
            <a:ext cx="7574100" cy="36317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b="0" i="0" u="none" strike="noStrike" cap="none" dirty="0">
              <a:solidFill>
                <a:srgbClr val="000000"/>
              </a:solidFill>
              <a:latin typeface="Arial"/>
              <a:ea typeface="Arial"/>
              <a:cs typeface="Arial"/>
              <a:sym typeface="Arial"/>
            </a:endParaRPr>
          </a:p>
          <a:p>
            <a:pPr marL="0" lvl="0" indent="0" algn="l" rtl="0">
              <a:lnSpc>
                <a:spcPct val="115000"/>
              </a:lnSpc>
              <a:spcBef>
                <a:spcPts val="0"/>
              </a:spcBef>
              <a:spcAft>
                <a:spcPts val="0"/>
              </a:spcAft>
              <a:buSzPts val="1100"/>
              <a:buNone/>
            </a:pPr>
            <a:r>
              <a:rPr lang="en-GB" sz="2000" dirty="0">
                <a:solidFill>
                  <a:schemeClr val="dk1"/>
                </a:solidFill>
              </a:rPr>
              <a:t>Three main ways of managing program memory</a:t>
            </a:r>
            <a:endParaRPr sz="20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dirty="0">
              <a:solidFill>
                <a:schemeClr val="dk1"/>
              </a:solidFill>
            </a:endParaRPr>
          </a:p>
          <a:p>
            <a:pPr marL="0" marR="0" lvl="0" indent="0" algn="l" rtl="0">
              <a:spcBef>
                <a:spcPts val="0"/>
              </a:spcBef>
              <a:spcAft>
                <a:spcPts val="0"/>
              </a:spcAft>
              <a:buNone/>
            </a:pPr>
            <a:r>
              <a:rPr lang="en-GB" sz="2000" b="0" i="0" u="none" strike="noStrike" cap="none" dirty="0">
                <a:solidFill>
                  <a:srgbClr val="000000"/>
                </a:solidFill>
                <a:latin typeface="Arial"/>
                <a:ea typeface="Arial"/>
                <a:cs typeface="Arial"/>
                <a:sym typeface="Arial"/>
              </a:rPr>
              <a:t>Automatically</a:t>
            </a:r>
            <a:endParaRPr dirty="0"/>
          </a:p>
          <a:p>
            <a:pPr marL="457200" marR="0" lvl="1" indent="0" algn="l" rtl="0">
              <a:spcBef>
                <a:spcPts val="0"/>
              </a:spcBef>
              <a:spcAft>
                <a:spcPts val="0"/>
              </a:spcAft>
              <a:buNone/>
            </a:pPr>
            <a:endParaRPr sz="2000" b="0" i="0" u="none" strike="noStrike" cap="none" dirty="0">
              <a:solidFill>
                <a:srgbClr val="000000"/>
              </a:solidFill>
              <a:latin typeface="Arial"/>
              <a:ea typeface="Arial"/>
              <a:cs typeface="Arial"/>
              <a:sym typeface="Arial"/>
            </a:endParaRPr>
          </a:p>
          <a:p>
            <a:pPr marL="457200" marR="0" lvl="0" indent="0" algn="l" rtl="0">
              <a:spcBef>
                <a:spcPts val="0"/>
              </a:spcBef>
              <a:spcAft>
                <a:spcPts val="0"/>
              </a:spcAft>
              <a:buNone/>
            </a:pPr>
            <a:r>
              <a:rPr lang="en-GB" sz="2000" b="0" i="0" u="none" strike="noStrike" cap="none" dirty="0">
                <a:solidFill>
                  <a:srgbClr val="000000"/>
                </a:solidFill>
                <a:latin typeface="Arial"/>
                <a:ea typeface="Arial"/>
                <a:cs typeface="Arial"/>
                <a:sym typeface="Arial"/>
              </a:rPr>
              <a:t>Managed via a Stack data structure - because </a:t>
            </a:r>
            <a:r>
              <a:rPr lang="en-GB" sz="2000" dirty="0"/>
              <a:t>a stack is</a:t>
            </a:r>
            <a:r>
              <a:rPr lang="en-GB" sz="2000" b="0" i="0" u="none" strike="noStrike" cap="none" dirty="0">
                <a:solidFill>
                  <a:srgbClr val="000000"/>
                </a:solidFill>
                <a:latin typeface="Arial"/>
                <a:ea typeface="Arial"/>
                <a:cs typeface="Arial"/>
                <a:sym typeface="Arial"/>
              </a:rPr>
              <a:t> LIFO </a:t>
            </a:r>
            <a:r>
              <a:rPr lang="en-GB" sz="2000" dirty="0"/>
              <a:t>so it’s good </a:t>
            </a:r>
            <a:r>
              <a:rPr lang="en-GB" sz="2000" b="0" i="0" u="none" strike="noStrike" cap="none" dirty="0">
                <a:solidFill>
                  <a:srgbClr val="000000"/>
                </a:solidFill>
                <a:latin typeface="Arial"/>
                <a:ea typeface="Arial"/>
                <a:cs typeface="Arial"/>
                <a:sym typeface="Arial"/>
              </a:rPr>
              <a:t>for</a:t>
            </a:r>
            <a:r>
              <a:rPr lang="en-GB" dirty="0"/>
              <a:t> </a:t>
            </a:r>
            <a:r>
              <a:rPr lang="en-GB" sz="2000" b="0" i="0" u="none" strike="noStrike" cap="none" dirty="0">
                <a:solidFill>
                  <a:srgbClr val="000000"/>
                </a:solidFill>
                <a:latin typeface="Arial"/>
                <a:ea typeface="Arial"/>
                <a:cs typeface="Arial"/>
                <a:sym typeface="Arial"/>
              </a:rPr>
              <a:t>nested function calls.</a:t>
            </a:r>
            <a:endParaRPr dirty="0"/>
          </a:p>
          <a:p>
            <a:pPr marL="0" marR="0" lvl="0" indent="0" algn="l" rtl="0">
              <a:spcBef>
                <a:spcPts val="0"/>
              </a:spcBef>
              <a:spcAft>
                <a:spcPts val="0"/>
              </a:spcAft>
              <a:buNone/>
            </a:pPr>
            <a:endParaRPr sz="2000" b="0" i="0" u="none" strike="noStrike" cap="none" dirty="0">
              <a:solidFill>
                <a:srgbClr val="000000"/>
              </a:solidFill>
              <a:latin typeface="Arial"/>
              <a:ea typeface="Arial"/>
              <a:cs typeface="Arial"/>
              <a:sym typeface="Arial"/>
            </a:endParaRPr>
          </a:p>
          <a:p>
            <a:pPr marL="457200" marR="0" lvl="0" indent="0" algn="l" rtl="0">
              <a:spcBef>
                <a:spcPts val="0"/>
              </a:spcBef>
              <a:spcAft>
                <a:spcPts val="0"/>
              </a:spcAft>
              <a:buNone/>
            </a:pPr>
            <a:r>
              <a:rPr lang="en-GB" sz="2000" b="0" i="0" u="none" strike="noStrike" cap="none" dirty="0">
                <a:solidFill>
                  <a:srgbClr val="000000"/>
                </a:solidFill>
                <a:latin typeface="Arial"/>
                <a:ea typeface="Arial"/>
                <a:cs typeface="Arial"/>
                <a:sym typeface="Arial"/>
              </a:rPr>
              <a:t>The duration of a Stack region (or Frame) is dependent on the lifetime of the function which manages it.</a:t>
            </a:r>
            <a:endParaRPr dirty="0"/>
          </a:p>
          <a:p>
            <a:pPr marL="457200" marR="0" lvl="1" indent="0" algn="l" rtl="0">
              <a:spcBef>
                <a:spcPts val="0"/>
              </a:spcBef>
              <a:spcAft>
                <a:spcPts val="0"/>
              </a:spcAft>
              <a:buNone/>
            </a:pP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2"/>
          <p:cNvSpPr/>
          <p:nvPr/>
        </p:nvSpPr>
        <p:spPr>
          <a:xfrm>
            <a:off x="1125500" y="1578550"/>
            <a:ext cx="8415000"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dirty="0">
                <a:solidFill>
                  <a:srgbClr val="000000"/>
                </a:solidFill>
                <a:latin typeface="Arial"/>
                <a:ea typeface="Arial"/>
                <a:cs typeface="Arial"/>
                <a:sym typeface="Arial"/>
              </a:rPr>
              <a:t>More concretely, starting in Glibc 2.27</a:t>
            </a:r>
            <a:endParaRPr sz="2000" dirty="0">
              <a:solidFill>
                <a:srgbClr val="000000"/>
              </a:solidFill>
              <a:latin typeface="Arial"/>
              <a:ea typeface="Arial"/>
              <a:cs typeface="Arial"/>
              <a:sym typeface="Arial"/>
            </a:endParaRPr>
          </a:p>
          <a:p>
            <a:pPr marL="0" marR="0" lvl="0" indent="0" algn="l" rtl="0">
              <a:spcBef>
                <a:spcPts val="0"/>
              </a:spcBef>
              <a:spcAft>
                <a:spcPts val="0"/>
              </a:spcAft>
              <a:buNone/>
            </a:pPr>
            <a:endParaRPr sz="2000" dirty="0"/>
          </a:p>
          <a:p>
            <a:pPr marL="0" marR="0" lvl="0" indent="0" algn="l" rtl="0">
              <a:spcBef>
                <a:spcPts val="0"/>
              </a:spcBef>
              <a:spcAft>
                <a:spcPts val="0"/>
              </a:spcAft>
              <a:buNone/>
            </a:pPr>
            <a:r>
              <a:rPr lang="en-GB" sz="2000" dirty="0">
                <a:solidFill>
                  <a:srgbClr val="000000"/>
                </a:solidFill>
                <a:latin typeface="Arial"/>
                <a:ea typeface="Arial"/>
                <a:cs typeface="Arial"/>
                <a:sym typeface="Arial"/>
              </a:rPr>
              <a:t>a double free of the region of memory pointed </a:t>
            </a:r>
            <a:r>
              <a:rPr lang="en-GB" sz="2000" dirty="0"/>
              <a:t>at</a:t>
            </a:r>
            <a:r>
              <a:rPr lang="en-GB" sz="2000" dirty="0">
                <a:solidFill>
                  <a:srgbClr val="000000"/>
                </a:solidFill>
                <a:latin typeface="Arial"/>
                <a:ea typeface="Arial"/>
                <a:cs typeface="Arial"/>
                <a:sym typeface="Arial"/>
              </a:rPr>
              <a:t> by</a:t>
            </a:r>
            <a:r>
              <a:rPr lang="en-GB" sz="2000" dirty="0"/>
              <a:t> </a:t>
            </a:r>
            <a:r>
              <a:rPr lang="en-GB" sz="2000" b="1" dirty="0"/>
              <a:t>a</a:t>
            </a:r>
            <a:endParaRPr sz="2000" b="1" dirty="0">
              <a:solidFill>
                <a:schemeClr val="dk1"/>
              </a:solidFill>
            </a:endParaRPr>
          </a:p>
          <a:p>
            <a:pPr marL="0" marR="0" lvl="0" indent="0" algn="l" rtl="0">
              <a:spcBef>
                <a:spcPts val="0"/>
              </a:spcBef>
              <a:spcAft>
                <a:spcPts val="0"/>
              </a:spcAft>
              <a:buNone/>
            </a:pPr>
            <a:br>
              <a:rPr lang="en-GB" sz="1800" dirty="0">
                <a:solidFill>
                  <a:srgbClr val="000000"/>
                </a:solidFill>
                <a:latin typeface="Arial"/>
                <a:ea typeface="Arial"/>
                <a:cs typeface="Arial"/>
                <a:sym typeface="Arial"/>
              </a:rPr>
            </a:br>
            <a:r>
              <a:rPr lang="en-GB" sz="1800" dirty="0">
                <a:solidFill>
                  <a:srgbClr val="000000"/>
                </a:solidFill>
                <a:latin typeface="Courier New"/>
                <a:ea typeface="Courier New"/>
                <a:cs typeface="Courier New"/>
                <a:sym typeface="Courier New"/>
              </a:rPr>
              <a:t>(</a:t>
            </a:r>
            <a:r>
              <a:rPr lang="en-GB" sz="1800" dirty="0" err="1">
                <a:solidFill>
                  <a:srgbClr val="000000"/>
                </a:solidFill>
                <a:latin typeface="Courier New"/>
                <a:ea typeface="Courier New"/>
                <a:cs typeface="Courier New"/>
                <a:sym typeface="Courier New"/>
              </a:rPr>
              <a:t>gdb</a:t>
            </a:r>
            <a:r>
              <a:rPr lang="en-GB" sz="1800" dirty="0">
                <a:solidFill>
                  <a:srgbClr val="000000"/>
                </a:solidFill>
                <a:latin typeface="Courier New"/>
                <a:ea typeface="Courier New"/>
                <a:cs typeface="Courier New"/>
                <a:sym typeface="Courier New"/>
              </a:rPr>
              <a:t>) x/4gx a</a:t>
            </a:r>
            <a:endParaRPr sz="18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1800" b="1" dirty="0">
                <a:solidFill>
                  <a:srgbClr val="000000"/>
                </a:solidFill>
                <a:latin typeface="Courier New"/>
                <a:ea typeface="Courier New"/>
                <a:cs typeface="Courier New"/>
                <a:sym typeface="Courier New"/>
              </a:rPr>
              <a:t>0x555555756260</a:t>
            </a:r>
            <a:r>
              <a:rPr lang="en-GB" sz="1800" dirty="0">
                <a:solidFill>
                  <a:srgbClr val="000000"/>
                </a:solidFill>
                <a:latin typeface="Courier New"/>
                <a:ea typeface="Courier New"/>
                <a:cs typeface="Courier New"/>
                <a:sym typeface="Courier New"/>
              </a:rPr>
              <a:t>: </a:t>
            </a:r>
            <a:r>
              <a:rPr lang="en-GB" sz="1800" b="1" dirty="0">
                <a:solidFill>
                  <a:srgbClr val="000000"/>
                </a:solidFill>
                <a:latin typeface="Courier New"/>
                <a:ea typeface="Courier New"/>
                <a:cs typeface="Courier New"/>
                <a:sym typeface="Courier New"/>
              </a:rPr>
              <a:t>0x0000555555756260</a:t>
            </a:r>
            <a:r>
              <a:rPr lang="en-GB" sz="1800" dirty="0">
                <a:solidFill>
                  <a:srgbClr val="000000"/>
                </a:solidFill>
                <a:latin typeface="Courier New"/>
                <a:ea typeface="Courier New"/>
                <a:cs typeface="Courier New"/>
                <a:sym typeface="Courier New"/>
              </a:rPr>
              <a:t>      0x0000000000000000</a:t>
            </a:r>
            <a:endParaRPr sz="18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0x555555756270: 0x0000000000000000      0x0000000000020d91</a:t>
            </a:r>
            <a:endParaRPr sz="18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br>
              <a:rPr lang="en-GB" sz="1800" dirty="0">
                <a:solidFill>
                  <a:schemeClr val="dk1"/>
                </a:solidFill>
                <a:latin typeface="Century Schoolbook"/>
                <a:ea typeface="Century Schoolbook"/>
                <a:cs typeface="Century Schoolbook"/>
                <a:sym typeface="Century Schoolbook"/>
              </a:rPr>
            </a:br>
            <a:endParaRPr sz="1800" dirty="0">
              <a:solidFill>
                <a:schemeClr val="dk1"/>
              </a:solidFill>
              <a:latin typeface="Century Schoolbook"/>
              <a:ea typeface="Century Schoolbook"/>
              <a:cs typeface="Century Schoolbook"/>
              <a:sym typeface="Century Schoolbook"/>
            </a:endParaRPr>
          </a:p>
        </p:txBody>
      </p:sp>
      <p:sp>
        <p:nvSpPr>
          <p:cNvPr id="310" name="Google Shape;310;p32"/>
          <p:cNvSpPr/>
          <p:nvPr/>
        </p:nvSpPr>
        <p:spPr>
          <a:xfrm>
            <a:off x="1125500" y="4008300"/>
            <a:ext cx="8310900" cy="2031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a:solidFill>
                  <a:srgbClr val="000000"/>
                </a:solidFill>
                <a:latin typeface="Arial"/>
                <a:ea typeface="Arial"/>
                <a:cs typeface="Arial"/>
                <a:sym typeface="Arial"/>
              </a:rPr>
              <a:t>As you can see, the freed chunk </a:t>
            </a:r>
            <a:r>
              <a:rPr lang="en-GB" sz="2000" b="1"/>
              <a:t>a </a:t>
            </a:r>
            <a:r>
              <a:rPr lang="en-GB" sz="2000">
                <a:solidFill>
                  <a:srgbClr val="000000"/>
                </a:solidFill>
                <a:latin typeface="Arial"/>
                <a:ea typeface="Arial"/>
                <a:cs typeface="Arial"/>
                <a:sym typeface="Arial"/>
              </a:rPr>
              <a:t>has a forward pointer to itself </a:t>
            </a:r>
            <a:endParaRPr sz="2000">
              <a:solidFill>
                <a:srgbClr val="000000"/>
              </a:solidFill>
              <a:latin typeface="Arial"/>
              <a:ea typeface="Arial"/>
              <a:cs typeface="Arial"/>
              <a:sym typeface="Arial"/>
            </a:endParaRPr>
          </a:p>
          <a:p>
            <a:pPr marL="0" marR="0" lvl="0" indent="0" algn="l" rtl="0">
              <a:spcBef>
                <a:spcPts val="0"/>
              </a:spcBef>
              <a:spcAft>
                <a:spcPts val="0"/>
              </a:spcAft>
              <a:buNone/>
            </a:pPr>
            <a:endParaRPr sz="2000"/>
          </a:p>
          <a:p>
            <a:pPr marL="0" marR="0" lvl="0" indent="0" algn="l" rtl="0">
              <a:spcBef>
                <a:spcPts val="0"/>
              </a:spcBef>
              <a:spcAft>
                <a:spcPts val="0"/>
              </a:spcAft>
              <a:buNone/>
            </a:pPr>
            <a:r>
              <a:rPr lang="en-GB" sz="2000">
                <a:solidFill>
                  <a:srgbClr val="000000"/>
                </a:solidFill>
                <a:latin typeface="Arial"/>
                <a:ea typeface="Arial"/>
                <a:cs typeface="Arial"/>
                <a:sym typeface="Arial"/>
              </a:rPr>
              <a:t>This is the same as the linked list cycle we saw previously</a:t>
            </a:r>
            <a:endParaRPr sz="200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br>
              <a:rPr lang="en-GB" sz="2000">
                <a:solidFill>
                  <a:schemeClr val="dk1"/>
                </a:solidFill>
                <a:latin typeface="Century Schoolbook"/>
                <a:ea typeface="Century Schoolbook"/>
                <a:cs typeface="Century Schoolbook"/>
                <a:sym typeface="Century Schoolbook"/>
              </a:rPr>
            </a:br>
            <a:r>
              <a:rPr lang="en-GB" sz="2000">
                <a:solidFill>
                  <a:srgbClr val="000000"/>
                </a:solidFill>
                <a:latin typeface="Arial"/>
                <a:ea typeface="Arial"/>
                <a:cs typeface="Arial"/>
                <a:sym typeface="Arial"/>
              </a:rPr>
              <a:t>Not so interesting</a:t>
            </a:r>
            <a:endParaRPr sz="200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br>
              <a:rPr lang="en-GB" sz="1800">
                <a:solidFill>
                  <a:schemeClr val="dk1"/>
                </a:solidFill>
                <a:latin typeface="Century Schoolbook"/>
                <a:ea typeface="Century Schoolbook"/>
                <a:cs typeface="Century Schoolbook"/>
                <a:sym typeface="Century Schoolbook"/>
              </a:rPr>
            </a:b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3"/>
          <p:cNvSpPr/>
          <p:nvPr/>
        </p:nvSpPr>
        <p:spPr>
          <a:xfrm>
            <a:off x="1152900" y="898379"/>
            <a:ext cx="6626534" cy="15388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dirty="0">
                <a:solidFill>
                  <a:srgbClr val="000000"/>
                </a:solidFill>
                <a:latin typeface="Arial"/>
                <a:ea typeface="Arial"/>
                <a:cs typeface="Arial"/>
                <a:sym typeface="Arial"/>
              </a:rPr>
              <a:t>But take this, we have a variable which we managed to overwrite using </a:t>
            </a:r>
            <a:r>
              <a:rPr lang="en-GB" sz="2000" dirty="0" err="1">
                <a:solidFill>
                  <a:srgbClr val="000000"/>
                </a:solidFill>
                <a:latin typeface="Arial"/>
                <a:ea typeface="Arial"/>
                <a:cs typeface="Arial"/>
                <a:sym typeface="Arial"/>
              </a:rPr>
              <a:t>Malloc’s</a:t>
            </a:r>
            <a:r>
              <a:rPr lang="en-GB" sz="2000" dirty="0">
                <a:solidFill>
                  <a:srgbClr val="000000"/>
                </a:solidFill>
                <a:latin typeface="Arial"/>
                <a:ea typeface="Arial"/>
                <a:cs typeface="Arial"/>
                <a:sym typeface="Arial"/>
              </a:rPr>
              <a:t> own mechanisms.</a:t>
            </a:r>
            <a:br>
              <a:rPr lang="en-GB" sz="1800" dirty="0">
                <a:solidFill>
                  <a:srgbClr val="000000"/>
                </a:solidFill>
                <a:latin typeface="Arial"/>
                <a:ea typeface="Arial"/>
                <a:cs typeface="Arial"/>
                <a:sym typeface="Arial"/>
              </a:rPr>
            </a:br>
            <a:br>
              <a:rPr lang="en-GB" sz="1800" dirty="0">
                <a:solidFill>
                  <a:srgbClr val="000000"/>
                </a:solidFill>
                <a:latin typeface="Arial"/>
                <a:ea typeface="Arial"/>
                <a:cs typeface="Arial"/>
                <a:sym typeface="Arial"/>
              </a:rPr>
            </a:br>
            <a:br>
              <a:rPr lang="en-GB" sz="1800" dirty="0">
                <a:solidFill>
                  <a:schemeClr val="dk1"/>
                </a:solidFill>
                <a:latin typeface="Century Schoolbook"/>
                <a:ea typeface="Century Schoolbook"/>
                <a:cs typeface="Century Schoolbook"/>
                <a:sym typeface="Century Schoolbook"/>
              </a:rPr>
            </a:br>
            <a:endParaRPr sz="1800" dirty="0">
              <a:solidFill>
                <a:schemeClr val="dk1"/>
              </a:solidFill>
              <a:latin typeface="Century Schoolbook"/>
              <a:ea typeface="Century Schoolbook"/>
              <a:cs typeface="Century Schoolbook"/>
              <a:sym typeface="Century Schoolbook"/>
            </a:endParaRPr>
          </a:p>
        </p:txBody>
      </p:sp>
      <p:pic>
        <p:nvPicPr>
          <p:cNvPr id="2" name="Picture 1">
            <a:extLst>
              <a:ext uri="{FF2B5EF4-FFF2-40B4-BE49-F238E27FC236}">
                <a16:creationId xmlns:a16="http://schemas.microsoft.com/office/drawing/2014/main" id="{5C1D6B36-146F-4A9B-B4FF-2D158584B5C1}"/>
              </a:ext>
            </a:extLst>
          </p:cNvPr>
          <p:cNvPicPr>
            <a:picLocks noChangeAspect="1"/>
          </p:cNvPicPr>
          <p:nvPr/>
        </p:nvPicPr>
        <p:blipFill>
          <a:blip r:embed="rId3"/>
          <a:stretch>
            <a:fillRect/>
          </a:stretch>
        </p:blipFill>
        <p:spPr>
          <a:xfrm>
            <a:off x="1152900" y="1900237"/>
            <a:ext cx="6626534" cy="4059384"/>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4"/>
          <p:cNvSpPr/>
          <p:nvPr/>
        </p:nvSpPr>
        <p:spPr>
          <a:xfrm>
            <a:off x="1057274" y="1443841"/>
            <a:ext cx="7800976" cy="37856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dirty="0">
                <a:solidFill>
                  <a:srgbClr val="000000"/>
                </a:solidFill>
                <a:latin typeface="Arial"/>
                <a:ea typeface="Arial"/>
                <a:cs typeface="Arial"/>
                <a:sym typeface="Arial"/>
              </a:rPr>
              <a:t>A use after free condition may allow us to overwrite </a:t>
            </a:r>
          </a:p>
          <a:p>
            <a:pPr marL="0" marR="0" lvl="0" indent="0" algn="l" rtl="0">
              <a:spcBef>
                <a:spcPts val="0"/>
              </a:spcBef>
              <a:spcAft>
                <a:spcPts val="0"/>
              </a:spcAft>
              <a:buNone/>
            </a:pPr>
            <a:r>
              <a:rPr lang="en-GB" sz="2000" dirty="0">
                <a:solidFill>
                  <a:srgbClr val="000000"/>
                </a:solidFill>
                <a:latin typeface="Arial"/>
                <a:ea typeface="Arial"/>
                <a:cs typeface="Arial"/>
                <a:sym typeface="Arial"/>
              </a:rPr>
              <a:t>the forward pointer directly</a:t>
            </a:r>
            <a:br>
              <a:rPr lang="en-GB" sz="1800" dirty="0">
                <a:solidFill>
                  <a:srgbClr val="000000"/>
                </a:solidFill>
                <a:latin typeface="Arial"/>
                <a:ea typeface="Arial"/>
                <a:cs typeface="Arial"/>
                <a:sym typeface="Arial"/>
              </a:rPr>
            </a:br>
            <a:endParaRPr sz="180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long *a = malloc(10);</a:t>
            </a:r>
            <a:endParaRPr sz="180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free(a);</a:t>
            </a:r>
            <a:endParaRPr sz="180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1800" dirty="0">
                <a:solidFill>
                  <a:srgbClr val="000000"/>
                </a:solidFill>
                <a:latin typeface="Courier New"/>
                <a:ea typeface="Courier New"/>
                <a:cs typeface="Courier New"/>
                <a:sym typeface="Courier New"/>
              </a:rPr>
              <a:t>*a = 0x41414141; //maybe a memcpy or write to field</a:t>
            </a:r>
            <a:endParaRPr sz="1800" dirty="0">
              <a:latin typeface="Courier New"/>
              <a:ea typeface="Courier New"/>
              <a:cs typeface="Courier New"/>
              <a:sym typeface="Courier New"/>
            </a:endParaRPr>
          </a:p>
          <a:p>
            <a:pPr marL="0" marR="0" lvl="0" indent="0" algn="l" rtl="0">
              <a:spcBef>
                <a:spcPts val="0"/>
              </a:spcBef>
              <a:spcAft>
                <a:spcPts val="0"/>
              </a:spcAft>
              <a:buNone/>
            </a:pPr>
            <a:endParaRPr sz="1800" dirty="0">
              <a:latin typeface="Courier New"/>
              <a:ea typeface="Courier New"/>
              <a:cs typeface="Courier New"/>
              <a:sym typeface="Courier New"/>
            </a:endParaRPr>
          </a:p>
          <a:p>
            <a:pPr marL="0" marR="0" lvl="0" indent="0" algn="l" rtl="0">
              <a:spcBef>
                <a:spcPts val="0"/>
              </a:spcBef>
              <a:spcAft>
                <a:spcPts val="0"/>
              </a:spcAft>
              <a:buNone/>
            </a:pPr>
            <a:endParaRPr sz="1800" dirty="0">
              <a:latin typeface="Courier New"/>
              <a:ea typeface="Courier New"/>
              <a:cs typeface="Courier New"/>
              <a:sym typeface="Courier New"/>
            </a:endParaRPr>
          </a:p>
          <a:p>
            <a:pPr marL="0" marR="0" lvl="0" indent="0" algn="l" rtl="0">
              <a:spcBef>
                <a:spcPts val="0"/>
              </a:spcBef>
              <a:spcAft>
                <a:spcPts val="0"/>
              </a:spcAft>
              <a:buNone/>
            </a:pPr>
            <a:br>
              <a:rPr lang="en-GB" sz="1800" dirty="0">
                <a:solidFill>
                  <a:schemeClr val="dk1"/>
                </a:solidFill>
                <a:latin typeface="Century Schoolbook"/>
                <a:ea typeface="Century Schoolbook"/>
                <a:cs typeface="Century Schoolbook"/>
                <a:sym typeface="Century Schoolbook"/>
              </a:rPr>
            </a:br>
            <a:endParaRPr sz="18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80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endParaRPr sz="180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GB" sz="2000" dirty="0">
                <a:solidFill>
                  <a:schemeClr val="dk1"/>
                </a:solidFill>
              </a:rPr>
              <a:t>Not so interesting</a:t>
            </a:r>
            <a:endParaRPr sz="1600" dirty="0"/>
          </a:p>
        </p:txBody>
      </p:sp>
      <p:sp>
        <p:nvSpPr>
          <p:cNvPr id="321" name="Google Shape;321;p34"/>
          <p:cNvSpPr txBox="1"/>
          <p:nvPr/>
        </p:nvSpPr>
        <p:spPr>
          <a:xfrm>
            <a:off x="1057275" y="3662000"/>
            <a:ext cx="81561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1"/>
                </a:solidFill>
                <a:latin typeface="Courier New"/>
                <a:ea typeface="Courier New"/>
                <a:cs typeface="Courier New"/>
                <a:sym typeface="Courier New"/>
              </a:rPr>
              <a:t>(gdb) x/4gx a </a:t>
            </a: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GB" sz="1800">
                <a:solidFill>
                  <a:schemeClr val="dk1"/>
                </a:solidFill>
                <a:latin typeface="Courier New"/>
                <a:ea typeface="Courier New"/>
                <a:cs typeface="Courier New"/>
                <a:sym typeface="Courier New"/>
              </a:rPr>
              <a:t>0x555555756260: </a:t>
            </a:r>
            <a:r>
              <a:rPr lang="en-GB" sz="1800" b="1">
                <a:solidFill>
                  <a:schemeClr val="dk1"/>
                </a:solidFill>
                <a:latin typeface="Courier New"/>
                <a:ea typeface="Courier New"/>
                <a:cs typeface="Courier New"/>
                <a:sym typeface="Courier New"/>
              </a:rPr>
              <a:t>0x0000000041414141</a:t>
            </a:r>
            <a:r>
              <a:rPr lang="en-GB" sz="1800">
                <a:solidFill>
                  <a:schemeClr val="dk1"/>
                </a:solidFill>
                <a:latin typeface="Courier New"/>
                <a:ea typeface="Courier New"/>
                <a:cs typeface="Courier New"/>
                <a:sym typeface="Courier New"/>
              </a:rPr>
              <a:t>      0x0000000000000000</a:t>
            </a: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GB" sz="1800">
                <a:solidFill>
                  <a:schemeClr val="dk1"/>
                </a:solidFill>
                <a:latin typeface="Courier New"/>
                <a:ea typeface="Courier New"/>
                <a:cs typeface="Courier New"/>
                <a:sym typeface="Courier New"/>
              </a:rPr>
              <a:t>0x555555756270: 0x0000000000000000      0x0000000000020d91</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5"/>
          <p:cNvSpPr/>
          <p:nvPr/>
        </p:nvSpPr>
        <p:spPr>
          <a:xfrm>
            <a:off x="1085850" y="1028343"/>
            <a:ext cx="8058150" cy="51398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dirty="0">
                <a:solidFill>
                  <a:srgbClr val="000000"/>
                </a:solidFill>
                <a:latin typeface="Arial"/>
                <a:ea typeface="Arial"/>
                <a:cs typeface="Arial"/>
                <a:sym typeface="Arial"/>
              </a:rPr>
              <a:t>But take this</a:t>
            </a:r>
            <a:br>
              <a:rPr lang="en-GB" sz="2000" dirty="0">
                <a:solidFill>
                  <a:srgbClr val="000000"/>
                </a:solidFill>
                <a:latin typeface="Arial"/>
                <a:ea typeface="Arial"/>
                <a:cs typeface="Arial"/>
                <a:sym typeface="Arial"/>
              </a:rPr>
            </a:br>
            <a:br>
              <a:rPr lang="en-GB" sz="2000" dirty="0">
                <a:solidFill>
                  <a:srgbClr val="000000"/>
                </a:solidFill>
                <a:latin typeface="Arial"/>
                <a:ea typeface="Arial"/>
                <a:cs typeface="Arial"/>
                <a:sym typeface="Arial"/>
              </a:rPr>
            </a:br>
            <a:br>
              <a:rPr lang="en-GB" sz="1800" dirty="0">
                <a:solidFill>
                  <a:srgbClr val="000000"/>
                </a:solidFill>
                <a:latin typeface="Courier New"/>
                <a:ea typeface="Courier New"/>
                <a:cs typeface="Courier New"/>
                <a:sym typeface="Courier New"/>
              </a:rPr>
            </a:br>
            <a:br>
              <a:rPr lang="en-GB" sz="1800" dirty="0">
                <a:solidFill>
                  <a:srgbClr val="000000"/>
                </a:solidFill>
                <a:latin typeface="Courier New"/>
                <a:ea typeface="Courier New"/>
                <a:cs typeface="Courier New"/>
                <a:sym typeface="Courier New"/>
              </a:rPr>
            </a:br>
            <a:br>
              <a:rPr lang="en-GB" sz="1800" dirty="0">
                <a:solidFill>
                  <a:schemeClr val="dk1"/>
                </a:solidFill>
                <a:latin typeface="Century Schoolbook"/>
                <a:ea typeface="Century Schoolbook"/>
                <a:cs typeface="Century Schoolbook"/>
                <a:sym typeface="Century Schoolbook"/>
              </a:rPr>
            </a:br>
            <a:endParaRPr lang="en-GB" sz="180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endParaRPr lang="en-GB" sz="1800" dirty="0">
              <a:solidFill>
                <a:schemeClr val="dk1"/>
              </a:solidFill>
              <a:latin typeface="Century Schoolbook"/>
              <a:cs typeface="Arial" panose="020B0604020202020204" pitchFamily="34" charset="0"/>
              <a:sym typeface="Century Schoolbook"/>
            </a:endParaRPr>
          </a:p>
          <a:p>
            <a:pPr marL="0" marR="0" lvl="0" indent="0" algn="l" rtl="0">
              <a:spcBef>
                <a:spcPts val="0"/>
              </a:spcBef>
              <a:spcAft>
                <a:spcPts val="0"/>
              </a:spcAft>
              <a:buNone/>
            </a:pPr>
            <a:endParaRPr lang="en-GB" sz="1800" dirty="0">
              <a:solidFill>
                <a:schemeClr val="dk1"/>
              </a:solidFill>
              <a:latin typeface="Century Schoolbook"/>
              <a:cs typeface="Arial" panose="020B0604020202020204" pitchFamily="34" charset="0"/>
              <a:sym typeface="Century Schoolbook"/>
            </a:endParaRPr>
          </a:p>
          <a:p>
            <a:pPr marL="0" marR="0" lvl="0" indent="0" algn="l" rtl="0">
              <a:spcBef>
                <a:spcPts val="0"/>
              </a:spcBef>
              <a:spcAft>
                <a:spcPts val="0"/>
              </a:spcAft>
              <a:buNone/>
            </a:pPr>
            <a:endParaRPr lang="en-GB" sz="1800" dirty="0">
              <a:solidFill>
                <a:schemeClr val="dk1"/>
              </a:solidFill>
              <a:latin typeface="Century Schoolbook"/>
              <a:cs typeface="Arial" panose="020B0604020202020204" pitchFamily="34" charset="0"/>
              <a:sym typeface="Century Schoolbook"/>
            </a:endParaRPr>
          </a:p>
          <a:p>
            <a:pPr marL="0" marR="0" lvl="0" indent="0" algn="l" rtl="0">
              <a:spcBef>
                <a:spcPts val="0"/>
              </a:spcBef>
              <a:spcAft>
                <a:spcPts val="0"/>
              </a:spcAft>
              <a:buNone/>
            </a:pPr>
            <a:endParaRPr lang="en-GB" sz="1800" dirty="0">
              <a:solidFill>
                <a:schemeClr val="dk1"/>
              </a:solidFill>
              <a:latin typeface="Arial" panose="020B0604020202020204" pitchFamily="34" charset="0"/>
              <a:cs typeface="Arial" panose="020B0604020202020204" pitchFamily="34" charset="0"/>
            </a:endParaRPr>
          </a:p>
          <a:p>
            <a:pPr marL="0" marR="0" lvl="0" indent="0" algn="l" rtl="0">
              <a:spcBef>
                <a:spcPts val="0"/>
              </a:spcBef>
              <a:spcAft>
                <a:spcPts val="0"/>
              </a:spcAft>
              <a:buNone/>
            </a:pPr>
            <a:endParaRPr lang="en-GB" sz="1800" dirty="0">
              <a:solidFill>
                <a:schemeClr val="dk1"/>
              </a:solidFill>
              <a:latin typeface="Arial" panose="020B0604020202020204" pitchFamily="34" charset="0"/>
              <a:cs typeface="Arial" panose="020B0604020202020204" pitchFamily="34" charset="0"/>
            </a:endParaRPr>
          </a:p>
          <a:p>
            <a:pPr marL="0" marR="0" lvl="0" indent="0" algn="l" rtl="0">
              <a:spcBef>
                <a:spcPts val="0"/>
              </a:spcBef>
              <a:spcAft>
                <a:spcPts val="0"/>
              </a:spcAft>
              <a:buNone/>
            </a:pPr>
            <a:endParaRPr lang="en-GB" sz="1800" dirty="0">
              <a:solidFill>
                <a:schemeClr val="dk1"/>
              </a:solidFill>
              <a:latin typeface="Arial" panose="020B0604020202020204" pitchFamily="34" charset="0"/>
              <a:cs typeface="Arial" panose="020B0604020202020204" pitchFamily="34" charset="0"/>
            </a:endParaRPr>
          </a:p>
          <a:p>
            <a:pPr marL="0" marR="0" lvl="0" indent="0" algn="l" rtl="0">
              <a:spcBef>
                <a:spcPts val="0"/>
              </a:spcBef>
              <a:spcAft>
                <a:spcPts val="0"/>
              </a:spcAft>
              <a:buNone/>
            </a:pPr>
            <a:endParaRPr lang="en-GB" sz="1800" dirty="0">
              <a:solidFill>
                <a:schemeClr val="dk1"/>
              </a:solidFill>
              <a:latin typeface="Arial" panose="020B0604020202020204" pitchFamily="34" charset="0"/>
              <a:cs typeface="Arial" panose="020B0604020202020204" pitchFamily="34" charset="0"/>
            </a:endParaRPr>
          </a:p>
          <a:p>
            <a:pPr marL="0" marR="0" lvl="0" indent="0" algn="l" rtl="0">
              <a:spcBef>
                <a:spcPts val="0"/>
              </a:spcBef>
              <a:spcAft>
                <a:spcPts val="0"/>
              </a:spcAft>
              <a:buNone/>
            </a:pPr>
            <a:endParaRPr lang="en-GB" sz="1800" dirty="0">
              <a:solidFill>
                <a:schemeClr val="dk1"/>
              </a:solidFill>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GB" sz="1800" dirty="0">
                <a:solidFill>
                  <a:schemeClr val="dk1"/>
                </a:solidFill>
                <a:latin typeface="Arial" panose="020B0604020202020204" pitchFamily="34" charset="0"/>
                <a:cs typeface="Arial" panose="020B0604020202020204" pitchFamily="34" charset="0"/>
              </a:rPr>
              <a:t>1</a:t>
            </a:r>
            <a:r>
              <a:rPr lang="en-GB" sz="1800" dirty="0">
                <a:solidFill>
                  <a:schemeClr val="dk1"/>
                </a:solidFill>
                <a:latin typeface="Century Schoolbook"/>
                <a:ea typeface="Century Schoolbook"/>
                <a:cs typeface="Century Schoolbook"/>
                <a:sym typeface="Century Schoolbook"/>
              </a:rPr>
              <a:t> 	</a:t>
            </a:r>
            <a:r>
              <a:rPr lang="en-GB" sz="1800" dirty="0">
                <a:solidFill>
                  <a:srgbClr val="000000"/>
                </a:solidFill>
                <a:latin typeface="Courier New"/>
                <a:ea typeface="Courier New"/>
                <a:cs typeface="Courier New"/>
                <a:sym typeface="Courier New"/>
              </a:rPr>
              <a:t>[ T-cache root node ] → [ A ] → [ target address ]</a:t>
            </a:r>
            <a:endParaRPr dirty="0"/>
          </a:p>
          <a:p>
            <a:pPr marL="0" marR="0" lvl="0" indent="0" algn="l" rtl="0">
              <a:spcBef>
                <a:spcPts val="0"/>
              </a:spcBef>
              <a:spcAft>
                <a:spcPts val="0"/>
              </a:spcAft>
              <a:buNone/>
            </a:pPr>
            <a:r>
              <a:rPr lang="en-GB" sz="1800" dirty="0">
                <a:solidFill>
                  <a:srgbClr val="000000"/>
                </a:solidFill>
                <a:latin typeface="Arial"/>
                <a:ea typeface="Arial"/>
                <a:cs typeface="Arial"/>
                <a:sym typeface="Arial"/>
              </a:rPr>
              <a:t>2 	</a:t>
            </a:r>
            <a:r>
              <a:rPr lang="en-GB" sz="1800" dirty="0">
                <a:solidFill>
                  <a:srgbClr val="000000"/>
                </a:solidFill>
                <a:latin typeface="Courier New"/>
                <a:ea typeface="Courier New"/>
                <a:cs typeface="Courier New"/>
                <a:sym typeface="Courier New"/>
              </a:rPr>
              <a:t>[ T-cache root node ] → [ target address ] </a:t>
            </a:r>
            <a:endParaRPr sz="1800" dirty="0">
              <a:solidFill>
                <a:schemeClr val="dk1"/>
              </a:solidFill>
              <a:latin typeface="Courier New"/>
              <a:ea typeface="Courier New"/>
              <a:cs typeface="Courier New"/>
              <a:sym typeface="Courier New"/>
            </a:endParaRPr>
          </a:p>
          <a:p>
            <a:pPr marL="0" marR="0" lvl="0" indent="457200" algn="l" rtl="0">
              <a:spcBef>
                <a:spcPts val="0"/>
              </a:spcBef>
              <a:spcAft>
                <a:spcPts val="0"/>
              </a:spcAft>
              <a:buNone/>
            </a:pPr>
            <a:br>
              <a:rPr lang="en-GB" sz="1800" dirty="0">
                <a:solidFill>
                  <a:srgbClr val="000000"/>
                </a:solidFill>
                <a:latin typeface="Arial"/>
                <a:ea typeface="Arial"/>
                <a:cs typeface="Arial"/>
                <a:sym typeface="Arial"/>
              </a:rPr>
            </a:br>
            <a:r>
              <a:rPr lang="en-GB" sz="1800" dirty="0">
                <a:solidFill>
                  <a:srgbClr val="000000"/>
                </a:solidFill>
                <a:latin typeface="Arial"/>
                <a:ea typeface="Arial"/>
                <a:cs typeface="Arial"/>
                <a:sym typeface="Arial"/>
              </a:rPr>
              <a:t>3	</a:t>
            </a:r>
            <a:r>
              <a:rPr lang="en-GB" sz="1800" dirty="0">
                <a:solidFill>
                  <a:srgbClr val="000000"/>
                </a:solidFill>
                <a:latin typeface="Courier New"/>
                <a:ea typeface="Courier New"/>
                <a:cs typeface="Courier New"/>
                <a:sym typeface="Courier New"/>
              </a:rPr>
              <a:t>c == [ target address ]</a:t>
            </a:r>
            <a:endParaRPr sz="1800" dirty="0">
              <a:solidFill>
                <a:schemeClr val="dk1"/>
              </a:solidFill>
              <a:latin typeface="Courier New"/>
              <a:ea typeface="Courier New"/>
              <a:cs typeface="Courier New"/>
              <a:sym typeface="Courier New"/>
            </a:endParaRPr>
          </a:p>
        </p:txBody>
      </p:sp>
      <p:pic>
        <p:nvPicPr>
          <p:cNvPr id="2" name="Picture 1">
            <a:extLst>
              <a:ext uri="{FF2B5EF4-FFF2-40B4-BE49-F238E27FC236}">
                <a16:creationId xmlns:a16="http://schemas.microsoft.com/office/drawing/2014/main" id="{20A27B27-FC22-4294-941D-1CB60F0AF300}"/>
              </a:ext>
            </a:extLst>
          </p:cNvPr>
          <p:cNvPicPr>
            <a:picLocks noChangeAspect="1"/>
          </p:cNvPicPr>
          <p:nvPr/>
        </p:nvPicPr>
        <p:blipFill>
          <a:blip r:embed="rId3"/>
          <a:stretch>
            <a:fillRect/>
          </a:stretch>
        </p:blipFill>
        <p:spPr>
          <a:xfrm>
            <a:off x="1085850" y="1575289"/>
            <a:ext cx="6398162" cy="2897822"/>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9cf459e612_0_0"/>
          <p:cNvSpPr txBox="1">
            <a:spLocks noGrp="1"/>
          </p:cNvSpPr>
          <p:nvPr>
            <p:ph type="ctrTitle"/>
          </p:nvPr>
        </p:nvSpPr>
        <p:spPr>
          <a:xfrm>
            <a:off x="1272411" y="690748"/>
            <a:ext cx="10610100" cy="40416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AU" dirty="0"/>
              <a:t>Mitigations</a:t>
            </a:r>
            <a:endParaRPr dirty="0"/>
          </a:p>
        </p:txBody>
      </p:sp>
    </p:spTree>
    <p:extLst>
      <p:ext uri="{BB962C8B-B14F-4D97-AF65-F5344CB8AC3E}">
        <p14:creationId xmlns:p14="http://schemas.microsoft.com/office/powerpoint/2010/main" val="571783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p:nvPr/>
        </p:nvSpPr>
        <p:spPr>
          <a:xfrm>
            <a:off x="1007949" y="697971"/>
            <a:ext cx="7829400" cy="36625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b="1" dirty="0" err="1">
                <a:solidFill>
                  <a:srgbClr val="000000"/>
                </a:solidFill>
              </a:rPr>
              <a:t>TCache</a:t>
            </a:r>
            <a:r>
              <a:rPr lang="en-GB" sz="2000" b="1" dirty="0">
                <a:solidFill>
                  <a:srgbClr val="000000"/>
                </a:solidFill>
              </a:rPr>
              <a:t> count checking </a:t>
            </a:r>
            <a:endParaRPr sz="1600" b="1" dirty="0"/>
          </a:p>
          <a:p>
            <a:pPr marL="0" marR="0" lvl="0" indent="0" algn="l" rtl="0">
              <a:spcBef>
                <a:spcPts val="0"/>
              </a:spcBef>
              <a:spcAft>
                <a:spcPts val="0"/>
              </a:spcAft>
              <a:buNone/>
            </a:pPr>
            <a:endParaRPr sz="2000" dirty="0">
              <a:solidFill>
                <a:schemeClr val="dk1"/>
              </a:solidFill>
            </a:endParaRPr>
          </a:p>
          <a:p>
            <a:pPr marL="0" marR="0" lvl="0" indent="0" algn="l" rtl="0">
              <a:spcBef>
                <a:spcPts val="0"/>
              </a:spcBef>
              <a:spcAft>
                <a:spcPts val="0"/>
              </a:spcAft>
              <a:buNone/>
            </a:pPr>
            <a:r>
              <a:rPr lang="en-GB" sz="2000" dirty="0">
                <a:solidFill>
                  <a:srgbClr val="000000"/>
                </a:solidFill>
              </a:rPr>
              <a:t>Basically, we can’t have Malloc return more chunks than were legitimately linked into </a:t>
            </a:r>
            <a:r>
              <a:rPr lang="en-GB" sz="2000" dirty="0" err="1">
                <a:solidFill>
                  <a:srgbClr val="000000"/>
                </a:solidFill>
              </a:rPr>
              <a:t>freelists</a:t>
            </a:r>
            <a:r>
              <a:rPr lang="en-GB" sz="2000" dirty="0">
                <a:solidFill>
                  <a:srgbClr val="000000"/>
                </a:solidFill>
              </a:rPr>
              <a:t>. </a:t>
            </a:r>
            <a:endParaRPr sz="2000" dirty="0">
              <a:solidFill>
                <a:srgbClr val="000000"/>
              </a:solidFill>
            </a:endParaRPr>
          </a:p>
          <a:p>
            <a:pPr marL="0" marR="0" lvl="0" indent="0" algn="l" rtl="0">
              <a:spcBef>
                <a:spcPts val="0"/>
              </a:spcBef>
              <a:spcAft>
                <a:spcPts val="0"/>
              </a:spcAft>
              <a:buNone/>
            </a:pPr>
            <a:endParaRPr sz="2000" dirty="0"/>
          </a:p>
          <a:p>
            <a:pPr marL="0" marR="0" lvl="0" indent="0" algn="l" rtl="0">
              <a:spcBef>
                <a:spcPts val="0"/>
              </a:spcBef>
              <a:spcAft>
                <a:spcPts val="0"/>
              </a:spcAft>
              <a:buSzPts val="1100"/>
              <a:buNone/>
            </a:pPr>
            <a:r>
              <a:rPr lang="en-GB" sz="2000" dirty="0">
                <a:latin typeface="Courier New"/>
                <a:ea typeface="Courier New"/>
                <a:cs typeface="Courier New"/>
                <a:sym typeface="Courier New"/>
              </a:rPr>
              <a:t>if (</a:t>
            </a:r>
            <a:r>
              <a:rPr lang="en-GB" sz="2000" dirty="0" err="1">
                <a:latin typeface="Courier New"/>
                <a:ea typeface="Courier New"/>
                <a:cs typeface="Courier New"/>
                <a:sym typeface="Courier New"/>
              </a:rPr>
              <a:t>tcache</a:t>
            </a:r>
            <a:r>
              <a:rPr lang="en-GB" sz="2000" dirty="0">
                <a:latin typeface="Courier New"/>
                <a:ea typeface="Courier New"/>
                <a:cs typeface="Courier New"/>
                <a:sym typeface="Courier New"/>
              </a:rPr>
              <a:t>-&gt;counts[</a:t>
            </a:r>
            <a:r>
              <a:rPr lang="en-GB" sz="2000" dirty="0" err="1">
                <a:latin typeface="Courier New"/>
                <a:ea typeface="Courier New"/>
                <a:cs typeface="Courier New"/>
                <a:sym typeface="Courier New"/>
              </a:rPr>
              <a:t>tc_idx</a:t>
            </a:r>
            <a:r>
              <a:rPr lang="en-GB" sz="2000" dirty="0">
                <a:latin typeface="Courier New"/>
                <a:ea typeface="Courier New"/>
                <a:cs typeface="Courier New"/>
                <a:sym typeface="Courier New"/>
              </a:rPr>
              <a:t>] &lt; </a:t>
            </a:r>
            <a:r>
              <a:rPr lang="en-GB" sz="2000" dirty="0" err="1">
                <a:latin typeface="Courier New"/>
                <a:ea typeface="Courier New"/>
                <a:cs typeface="Courier New"/>
                <a:sym typeface="Courier New"/>
              </a:rPr>
              <a:t>mp</a:t>
            </a:r>
            <a:r>
              <a:rPr lang="en-GB" sz="2000" dirty="0">
                <a:latin typeface="Courier New"/>
                <a:ea typeface="Courier New"/>
                <a:cs typeface="Courier New"/>
                <a:sym typeface="Courier New"/>
              </a:rPr>
              <a:t>_.</a:t>
            </a:r>
            <a:r>
              <a:rPr lang="en-GB" sz="2000" dirty="0" err="1">
                <a:latin typeface="Courier New"/>
                <a:ea typeface="Courier New"/>
                <a:cs typeface="Courier New"/>
                <a:sym typeface="Courier New"/>
              </a:rPr>
              <a:t>tcache_count</a:t>
            </a:r>
            <a:r>
              <a:rPr lang="en-GB" sz="2000" dirty="0">
                <a:latin typeface="Courier New"/>
                <a:ea typeface="Courier New"/>
                <a:cs typeface="Courier New"/>
                <a:sym typeface="Courier New"/>
              </a:rPr>
              <a:t>)</a:t>
            </a:r>
            <a:endParaRPr sz="2000"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endParaRPr sz="2000" dirty="0">
              <a:solidFill>
                <a:srgbClr val="000000"/>
              </a:solidFill>
            </a:endParaRPr>
          </a:p>
          <a:p>
            <a:pPr marL="0" marR="0" lvl="0" indent="0" algn="l" rtl="0">
              <a:spcBef>
                <a:spcPts val="0"/>
              </a:spcBef>
              <a:spcAft>
                <a:spcPts val="0"/>
              </a:spcAft>
              <a:buNone/>
            </a:pPr>
            <a:r>
              <a:rPr lang="en-GB" sz="2000" dirty="0"/>
              <a:t>But w</a:t>
            </a:r>
            <a:r>
              <a:rPr lang="en-GB" sz="2000" dirty="0">
                <a:solidFill>
                  <a:srgbClr val="000000"/>
                </a:solidFill>
              </a:rPr>
              <a:t>e can maintain the </a:t>
            </a:r>
            <a:r>
              <a:rPr lang="en-GB" sz="2000" dirty="0" err="1">
                <a:solidFill>
                  <a:srgbClr val="000000"/>
                </a:solidFill>
              </a:rPr>
              <a:t>TCache</a:t>
            </a:r>
            <a:r>
              <a:rPr lang="en-GB" sz="2000" dirty="0">
                <a:solidFill>
                  <a:srgbClr val="000000"/>
                </a:solidFill>
              </a:rPr>
              <a:t> count between calls</a:t>
            </a:r>
            <a:endParaRPr sz="1600" dirty="0"/>
          </a:p>
          <a:p>
            <a:pPr marL="0" marR="0" lvl="0" indent="0" algn="l" rtl="0">
              <a:spcBef>
                <a:spcPts val="0"/>
              </a:spcBef>
              <a:spcAft>
                <a:spcPts val="0"/>
              </a:spcAft>
              <a:buNone/>
            </a:pPr>
            <a:endParaRPr sz="1800" dirty="0">
              <a:solidFill>
                <a:srgbClr val="000000"/>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br>
              <a:rPr lang="en-GB" sz="1800" dirty="0">
                <a:solidFill>
                  <a:schemeClr val="dk1"/>
                </a:solidFill>
                <a:latin typeface="Century Schoolbook"/>
                <a:ea typeface="Century Schoolbook"/>
                <a:cs typeface="Century Schoolbook"/>
                <a:sym typeface="Century Schoolbook"/>
              </a:rPr>
            </a:br>
            <a:endParaRPr sz="1800" dirty="0">
              <a:solidFill>
                <a:schemeClr val="dk1"/>
              </a:solidFill>
              <a:latin typeface="Century Schoolbook"/>
              <a:ea typeface="Century Schoolbook"/>
              <a:cs typeface="Century Schoolbook"/>
              <a:sym typeface="Century Schoolbook"/>
            </a:endParaRPr>
          </a:p>
        </p:txBody>
      </p:sp>
      <p:sp>
        <p:nvSpPr>
          <p:cNvPr id="337" name="Google Shape;337;p37"/>
          <p:cNvSpPr/>
          <p:nvPr/>
        </p:nvSpPr>
        <p:spPr>
          <a:xfrm>
            <a:off x="492369" y="3164722"/>
            <a:ext cx="609600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ourier New"/>
              <a:ea typeface="Courier New"/>
              <a:cs typeface="Courier New"/>
              <a:sym typeface="Courier New"/>
            </a:endParaRPr>
          </a:p>
          <a:p>
            <a:pPr marL="914400" marR="0" lvl="2" indent="0" algn="l" rtl="0">
              <a:spcBef>
                <a:spcPts val="0"/>
              </a:spcBef>
              <a:spcAft>
                <a:spcPts val="0"/>
              </a:spcAft>
              <a:buNone/>
            </a:pPr>
            <a:r>
              <a:rPr lang="en-GB" sz="1800" b="0" i="0" u="none" strike="noStrike" cap="none" dirty="0">
                <a:solidFill>
                  <a:schemeClr val="dk1"/>
                </a:solidFill>
                <a:latin typeface="Courier New"/>
                <a:ea typeface="Courier New"/>
                <a:cs typeface="Courier New"/>
                <a:sym typeface="Courier New"/>
              </a:rPr>
              <a:t>       </a:t>
            </a:r>
            <a:endParaRPr dirty="0"/>
          </a:p>
        </p:txBody>
      </p:sp>
      <p:pic>
        <p:nvPicPr>
          <p:cNvPr id="2" name="Picture 1">
            <a:extLst>
              <a:ext uri="{FF2B5EF4-FFF2-40B4-BE49-F238E27FC236}">
                <a16:creationId xmlns:a16="http://schemas.microsoft.com/office/drawing/2014/main" id="{452E3D20-1AB9-444D-B156-3EBD524D99C8}"/>
              </a:ext>
            </a:extLst>
          </p:cNvPr>
          <p:cNvPicPr>
            <a:picLocks noChangeAspect="1"/>
          </p:cNvPicPr>
          <p:nvPr/>
        </p:nvPicPr>
        <p:blipFill>
          <a:blip r:embed="rId3"/>
          <a:stretch>
            <a:fillRect/>
          </a:stretch>
        </p:blipFill>
        <p:spPr>
          <a:xfrm>
            <a:off x="1007949" y="3429000"/>
            <a:ext cx="3606254" cy="3121664"/>
          </a:xfrm>
          <a:prstGeom prst="rect">
            <a:avLst/>
          </a:prstGeom>
        </p:spPr>
      </p:pic>
      <p:sp>
        <p:nvSpPr>
          <p:cNvPr id="6" name="Google Shape;336;p37">
            <a:extLst>
              <a:ext uri="{FF2B5EF4-FFF2-40B4-BE49-F238E27FC236}">
                <a16:creationId xmlns:a16="http://schemas.microsoft.com/office/drawing/2014/main" id="{75C6FDA1-6661-41F8-B46C-3832CC0757EF}"/>
              </a:ext>
            </a:extLst>
          </p:cNvPr>
          <p:cNvSpPr/>
          <p:nvPr/>
        </p:nvSpPr>
        <p:spPr>
          <a:xfrm>
            <a:off x="5129783" y="4118829"/>
            <a:ext cx="4865065" cy="27391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000" dirty="0"/>
              <a:t>Here, we freed an extra chunk to set the </a:t>
            </a:r>
            <a:r>
              <a:rPr lang="en-AU" sz="2000" dirty="0">
                <a:latin typeface="Courier New" panose="02070309020205020404" pitchFamily="49" charset="0"/>
                <a:cs typeface="Courier New" panose="02070309020205020404" pitchFamily="49" charset="0"/>
              </a:rPr>
              <a:t>count &gt; 0</a:t>
            </a:r>
            <a:r>
              <a:rPr lang="en-AU" sz="2000" dirty="0"/>
              <a:t>.</a:t>
            </a:r>
          </a:p>
          <a:p>
            <a:pPr marL="0" marR="0" lvl="0" indent="0" algn="l" rtl="0">
              <a:spcBef>
                <a:spcPts val="0"/>
              </a:spcBef>
              <a:spcAft>
                <a:spcPts val="0"/>
              </a:spcAft>
              <a:buNone/>
            </a:pPr>
            <a:endParaRPr lang="en-AU" sz="2000" dirty="0"/>
          </a:p>
          <a:p>
            <a:pPr marL="0" marR="0" lvl="0" indent="0" algn="l" rtl="0">
              <a:spcBef>
                <a:spcPts val="0"/>
              </a:spcBef>
              <a:spcAft>
                <a:spcPts val="0"/>
              </a:spcAft>
              <a:buNone/>
            </a:pPr>
            <a:r>
              <a:rPr lang="en-AU" sz="2000" dirty="0"/>
              <a:t>Then we freed another chunk, launching our use-after-free attack.</a:t>
            </a:r>
            <a:endParaRPr sz="1600" dirty="0"/>
          </a:p>
          <a:p>
            <a:pPr marL="0" marR="0" lvl="0" indent="0" algn="l" rtl="0">
              <a:spcBef>
                <a:spcPts val="0"/>
              </a:spcBef>
              <a:spcAft>
                <a:spcPts val="0"/>
              </a:spcAft>
              <a:buNone/>
            </a:pPr>
            <a:endParaRPr sz="1800" dirty="0">
              <a:solidFill>
                <a:srgbClr val="000000"/>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br>
              <a:rPr lang="en-GB" sz="1800" dirty="0">
                <a:solidFill>
                  <a:schemeClr val="dk1"/>
                </a:solidFill>
                <a:latin typeface="Century Schoolbook"/>
                <a:ea typeface="Century Schoolbook"/>
                <a:cs typeface="Century Schoolbook"/>
                <a:sym typeface="Century Schoolbook"/>
              </a:rPr>
            </a:br>
            <a:endParaRPr sz="1800"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8"/>
          <p:cNvSpPr txBox="1"/>
          <p:nvPr/>
        </p:nvSpPr>
        <p:spPr>
          <a:xfrm>
            <a:off x="1212375" y="1049000"/>
            <a:ext cx="9225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2000" b="1" dirty="0">
                <a:solidFill>
                  <a:schemeClr val="dk1"/>
                </a:solidFill>
              </a:rPr>
              <a:t>Mark freed chunks with a key field</a:t>
            </a: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Even harder to bypass. But basically there are a few ways </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One way is to overwrite the key field as detailed by Silvio here: </a:t>
            </a:r>
            <a:endParaRPr sz="2000" dirty="0">
              <a:solidFill>
                <a:schemeClr val="dk1"/>
              </a:solidFill>
            </a:endParaRPr>
          </a:p>
          <a:p>
            <a:pPr marL="0" lvl="0" indent="0" algn="l" rtl="0">
              <a:lnSpc>
                <a:spcPct val="115000"/>
              </a:lnSpc>
              <a:spcBef>
                <a:spcPts val="0"/>
              </a:spcBef>
              <a:spcAft>
                <a:spcPts val="0"/>
              </a:spcAft>
              <a:buNone/>
            </a:pPr>
            <a:endParaRPr sz="2000" i="1" dirty="0">
              <a:solidFill>
                <a:schemeClr val="dk1"/>
              </a:solidFill>
            </a:endParaRPr>
          </a:p>
          <a:p>
            <a:pPr marL="0" lvl="0" indent="0" algn="l" rtl="0">
              <a:lnSpc>
                <a:spcPct val="115000"/>
              </a:lnSpc>
              <a:spcBef>
                <a:spcPts val="0"/>
              </a:spcBef>
              <a:spcAft>
                <a:spcPts val="0"/>
              </a:spcAft>
              <a:buNone/>
            </a:pPr>
            <a:r>
              <a:rPr lang="en-GB" sz="2000" i="1" dirty="0">
                <a:solidFill>
                  <a:schemeClr val="dk1"/>
                </a:solidFill>
              </a:rPr>
              <a:t>“Linux Heap </a:t>
            </a:r>
            <a:r>
              <a:rPr lang="en-GB" sz="2000" i="1" dirty="0" err="1">
                <a:solidFill>
                  <a:schemeClr val="dk1"/>
                </a:solidFill>
              </a:rPr>
              <a:t>glibc</a:t>
            </a:r>
            <a:r>
              <a:rPr lang="en-GB" sz="2000" i="1" dirty="0">
                <a:solidFill>
                  <a:schemeClr val="dk1"/>
                </a:solidFill>
              </a:rPr>
              <a:t> </a:t>
            </a:r>
            <a:r>
              <a:rPr lang="en-GB" sz="2000" i="1" dirty="0" err="1">
                <a:solidFill>
                  <a:schemeClr val="dk1"/>
                </a:solidFill>
              </a:rPr>
              <a:t>TCache</a:t>
            </a:r>
            <a:r>
              <a:rPr lang="en-GB" sz="2000" i="1" dirty="0">
                <a:solidFill>
                  <a:schemeClr val="dk1"/>
                </a:solidFill>
              </a:rPr>
              <a:t> Double Free Mitigation Bypass”</a:t>
            </a:r>
            <a:endParaRPr sz="2000" i="1" dirty="0">
              <a:solidFill>
                <a:schemeClr val="dk1"/>
              </a:solidFill>
            </a:endParaRPr>
          </a:p>
          <a:p>
            <a:pPr marL="0" lvl="0" indent="0" algn="l" rtl="0">
              <a:lnSpc>
                <a:spcPct val="115000"/>
              </a:lnSpc>
              <a:spcBef>
                <a:spcPts val="0"/>
              </a:spcBef>
              <a:spcAft>
                <a:spcPts val="0"/>
              </a:spcAft>
              <a:buNone/>
            </a:pPr>
            <a:endParaRPr sz="2000" i="1" dirty="0">
              <a:solidFill>
                <a:schemeClr val="dk1"/>
              </a:solidFill>
            </a:endParaRPr>
          </a:p>
          <a:p>
            <a:pPr marL="0" lvl="0" indent="0" algn="l" rtl="0">
              <a:lnSpc>
                <a:spcPct val="115000"/>
              </a:lnSpc>
              <a:spcBef>
                <a:spcPts val="0"/>
              </a:spcBef>
              <a:spcAft>
                <a:spcPts val="0"/>
              </a:spcAft>
              <a:buNone/>
            </a:pPr>
            <a:r>
              <a:rPr lang="en-GB" sz="2000" u="sng" dirty="0">
                <a:solidFill>
                  <a:srgbClr val="1155CC"/>
                </a:solidFill>
                <a:hlinkClick r:id="rId3">
                  <a:extLst>
                    <a:ext uri="{A12FA001-AC4F-418D-AE19-62706E023703}">
                      <ahyp:hlinkClr xmlns:ahyp="http://schemas.microsoft.com/office/drawing/2018/hyperlinkcolor" val="tx"/>
                    </a:ext>
                  </a:extLst>
                </a:hlinkClick>
              </a:rPr>
              <a:t>https://drive.google.com/file/d/1g2qIENh2JBWmYgmfTJMJUier8w0XAGDt/view</a:t>
            </a:r>
            <a:endParaRPr sz="23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8"/>
          <p:cNvSpPr txBox="1"/>
          <p:nvPr/>
        </p:nvSpPr>
        <p:spPr>
          <a:xfrm>
            <a:off x="1127969" y="1499166"/>
            <a:ext cx="8620942" cy="317130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2000" dirty="0"/>
              <a:t>This mitigation marks chunks which are freed into </a:t>
            </a:r>
          </a:p>
          <a:p>
            <a:pPr marL="0" lvl="0" indent="0" algn="l" rtl="0">
              <a:lnSpc>
                <a:spcPct val="115000"/>
              </a:lnSpc>
              <a:spcBef>
                <a:spcPts val="0"/>
              </a:spcBef>
              <a:spcAft>
                <a:spcPts val="0"/>
              </a:spcAft>
              <a:buNone/>
            </a:pPr>
            <a:r>
              <a:rPr lang="en-AU" sz="2000" dirty="0"/>
              <a:t>the </a:t>
            </a:r>
            <a:r>
              <a:rPr lang="en-AU" sz="2000" dirty="0" err="1"/>
              <a:t>tcache</a:t>
            </a:r>
            <a:r>
              <a:rPr lang="en-AU" sz="2000" dirty="0"/>
              <a:t> by setting the key field of a </a:t>
            </a:r>
            <a:r>
              <a:rPr lang="en-AU" sz="2000" dirty="0" err="1"/>
              <a:t>tcache</a:t>
            </a:r>
            <a:r>
              <a:rPr lang="en-AU" sz="2000" dirty="0"/>
              <a:t> node: </a:t>
            </a:r>
          </a:p>
          <a:p>
            <a:pPr marL="0" lvl="0" indent="0" algn="l" rtl="0">
              <a:lnSpc>
                <a:spcPct val="115000"/>
              </a:lnSpc>
              <a:spcBef>
                <a:spcPts val="0"/>
              </a:spcBef>
              <a:spcAft>
                <a:spcPts val="0"/>
              </a:spcAft>
              <a:buNone/>
            </a:pPr>
            <a:endParaRPr lang="en-AU" sz="2300" dirty="0"/>
          </a:p>
          <a:p>
            <a:pPr lvl="0">
              <a:lnSpc>
                <a:spcPct val="115000"/>
              </a:lnSpc>
            </a:pPr>
            <a:r>
              <a:rPr lang="en-AU" sz="1600" dirty="0" err="1">
                <a:latin typeface="Courier New" panose="02070309020205020404" pitchFamily="49" charset="0"/>
                <a:cs typeface="Courier New" panose="02070309020205020404" pitchFamily="49" charset="0"/>
              </a:rPr>
              <a:t>tcache_put</a:t>
            </a:r>
            <a:r>
              <a:rPr lang="en-AU" sz="1600" dirty="0">
                <a:latin typeface="Courier New" panose="02070309020205020404" pitchFamily="49" charset="0"/>
                <a:cs typeface="Courier New" panose="02070309020205020404" pitchFamily="49" charset="0"/>
              </a:rPr>
              <a:t> (</a:t>
            </a:r>
            <a:r>
              <a:rPr lang="en-AU" sz="1600" dirty="0" err="1">
                <a:latin typeface="Courier New" panose="02070309020205020404" pitchFamily="49" charset="0"/>
                <a:cs typeface="Courier New" panose="02070309020205020404" pitchFamily="49" charset="0"/>
              </a:rPr>
              <a:t>mchunkptr</a:t>
            </a:r>
            <a:r>
              <a:rPr lang="en-AU" sz="1600" dirty="0">
                <a:latin typeface="Courier New" panose="02070309020205020404" pitchFamily="49" charset="0"/>
                <a:cs typeface="Courier New" panose="02070309020205020404" pitchFamily="49" charset="0"/>
              </a:rPr>
              <a:t> chunk, </a:t>
            </a:r>
            <a:r>
              <a:rPr lang="en-AU" sz="1600" dirty="0" err="1">
                <a:latin typeface="Courier New" panose="02070309020205020404" pitchFamily="49" charset="0"/>
                <a:cs typeface="Courier New" panose="02070309020205020404" pitchFamily="49" charset="0"/>
              </a:rPr>
              <a:t>size_t</a:t>
            </a:r>
            <a:r>
              <a:rPr lang="en-AU" sz="1600" dirty="0">
                <a:latin typeface="Courier New" panose="02070309020205020404" pitchFamily="49" charset="0"/>
                <a:cs typeface="Courier New" panose="02070309020205020404" pitchFamily="49" charset="0"/>
              </a:rPr>
              <a:t> </a:t>
            </a:r>
            <a:r>
              <a:rPr lang="en-AU" sz="1600" dirty="0" err="1">
                <a:latin typeface="Courier New" panose="02070309020205020404" pitchFamily="49" charset="0"/>
                <a:cs typeface="Courier New" panose="02070309020205020404" pitchFamily="49" charset="0"/>
              </a:rPr>
              <a:t>tc_idx</a:t>
            </a:r>
            <a:r>
              <a:rPr lang="en-AU" sz="1600" dirty="0">
                <a:latin typeface="Courier New" panose="02070309020205020404" pitchFamily="49" charset="0"/>
                <a:cs typeface="Courier New" panose="02070309020205020404" pitchFamily="49" charset="0"/>
              </a:rPr>
              <a:t>)</a:t>
            </a:r>
          </a:p>
          <a:p>
            <a:pPr lvl="0">
              <a:lnSpc>
                <a:spcPct val="115000"/>
              </a:lnSpc>
            </a:pPr>
            <a:r>
              <a:rPr lang="en-AU" sz="1600" dirty="0">
                <a:latin typeface="Courier New" panose="02070309020205020404" pitchFamily="49" charset="0"/>
                <a:cs typeface="Courier New" panose="02070309020205020404" pitchFamily="49" charset="0"/>
              </a:rPr>
              <a:t>{</a:t>
            </a:r>
          </a:p>
          <a:p>
            <a:pPr lvl="0">
              <a:lnSpc>
                <a:spcPct val="115000"/>
              </a:lnSpc>
            </a:pPr>
            <a:r>
              <a:rPr lang="en-AU" sz="1600" dirty="0">
                <a:latin typeface="Courier New" panose="02070309020205020404" pitchFamily="49" charset="0"/>
                <a:cs typeface="Courier New" panose="02070309020205020404" pitchFamily="49" charset="0"/>
              </a:rPr>
              <a:t>  </a:t>
            </a:r>
            <a:r>
              <a:rPr lang="en-AU" sz="1600" dirty="0" err="1">
                <a:latin typeface="Courier New" panose="02070309020205020404" pitchFamily="49" charset="0"/>
                <a:cs typeface="Courier New" panose="02070309020205020404" pitchFamily="49" charset="0"/>
              </a:rPr>
              <a:t>tcache_entry</a:t>
            </a:r>
            <a:r>
              <a:rPr lang="en-AU" sz="1600" dirty="0">
                <a:latin typeface="Courier New" panose="02070309020205020404" pitchFamily="49" charset="0"/>
                <a:cs typeface="Courier New" panose="02070309020205020404" pitchFamily="49" charset="0"/>
              </a:rPr>
              <a:t> *e = (</a:t>
            </a:r>
            <a:r>
              <a:rPr lang="en-AU" sz="1600" dirty="0" err="1">
                <a:latin typeface="Courier New" panose="02070309020205020404" pitchFamily="49" charset="0"/>
                <a:cs typeface="Courier New" panose="02070309020205020404" pitchFamily="49" charset="0"/>
              </a:rPr>
              <a:t>tcache_entry</a:t>
            </a:r>
            <a:r>
              <a:rPr lang="en-AU" sz="1600" dirty="0">
                <a:latin typeface="Courier New" panose="02070309020205020404" pitchFamily="49" charset="0"/>
                <a:cs typeface="Courier New" panose="02070309020205020404" pitchFamily="49" charset="0"/>
              </a:rPr>
              <a:t> *) chunk2mem (chunk);</a:t>
            </a:r>
          </a:p>
          <a:p>
            <a:pPr lvl="0">
              <a:lnSpc>
                <a:spcPct val="115000"/>
              </a:lnSpc>
            </a:pPr>
            <a:endParaRPr lang="en-AU" sz="1600" dirty="0">
              <a:latin typeface="Courier New" panose="02070309020205020404" pitchFamily="49" charset="0"/>
              <a:cs typeface="Courier New" panose="02070309020205020404" pitchFamily="49" charset="0"/>
            </a:endParaRPr>
          </a:p>
          <a:p>
            <a:pPr lvl="0">
              <a:lnSpc>
                <a:spcPct val="115000"/>
              </a:lnSpc>
            </a:pPr>
            <a:r>
              <a:rPr lang="en-AU" sz="1600" dirty="0">
                <a:latin typeface="Courier New" panose="02070309020205020404" pitchFamily="49" charset="0"/>
                <a:cs typeface="Courier New" panose="02070309020205020404" pitchFamily="49" charset="0"/>
              </a:rPr>
              <a:t>  </a:t>
            </a:r>
            <a:r>
              <a:rPr lang="en-AU" sz="1600" b="1" dirty="0">
                <a:latin typeface="Courier New" panose="02070309020205020404" pitchFamily="49" charset="0"/>
                <a:cs typeface="Courier New" panose="02070309020205020404" pitchFamily="49" charset="0"/>
              </a:rPr>
              <a:t>e-&gt;key = </a:t>
            </a:r>
            <a:r>
              <a:rPr lang="en-AU" sz="1600" b="1" dirty="0" err="1">
                <a:latin typeface="Courier New" panose="02070309020205020404" pitchFamily="49" charset="0"/>
                <a:cs typeface="Courier New" panose="02070309020205020404" pitchFamily="49" charset="0"/>
              </a:rPr>
              <a:t>tcache</a:t>
            </a:r>
            <a:r>
              <a:rPr lang="en-AU" sz="1600" b="1" dirty="0">
                <a:latin typeface="Courier New" panose="02070309020205020404" pitchFamily="49" charset="0"/>
                <a:cs typeface="Courier New" panose="02070309020205020404" pitchFamily="49" charset="0"/>
              </a:rPr>
              <a:t>;</a:t>
            </a:r>
          </a:p>
          <a:p>
            <a:pPr lvl="0">
              <a:lnSpc>
                <a:spcPct val="115000"/>
              </a:lnSpc>
            </a:pPr>
            <a:endParaRPr lang="en-AU" sz="1600" dirty="0">
              <a:latin typeface="Courier New" panose="02070309020205020404" pitchFamily="49" charset="0"/>
              <a:cs typeface="Courier New" panose="02070309020205020404" pitchFamily="49" charset="0"/>
            </a:endParaRPr>
          </a:p>
          <a:p>
            <a:pPr lvl="0">
              <a:lnSpc>
                <a:spcPct val="115000"/>
              </a:lnSpc>
            </a:pPr>
            <a:r>
              <a:rPr lang="en-AU" sz="1600" dirty="0">
                <a:latin typeface="Courier New" panose="02070309020205020404" pitchFamily="49" charset="0"/>
                <a:cs typeface="Courier New" panose="02070309020205020404" pitchFamily="49" charset="0"/>
              </a:rPr>
              <a:t>  e-&gt;next = PROTECT_PTR (&amp;e-&gt;next, </a:t>
            </a:r>
            <a:r>
              <a:rPr lang="en-AU" sz="1600" dirty="0" err="1">
                <a:latin typeface="Courier New" panose="02070309020205020404" pitchFamily="49" charset="0"/>
                <a:cs typeface="Courier New" panose="02070309020205020404" pitchFamily="49" charset="0"/>
              </a:rPr>
              <a:t>tcache</a:t>
            </a:r>
            <a:r>
              <a:rPr lang="en-AU" sz="1600" dirty="0">
                <a:latin typeface="Courier New" panose="02070309020205020404" pitchFamily="49" charset="0"/>
                <a:cs typeface="Courier New" panose="02070309020205020404" pitchFamily="49" charset="0"/>
              </a:rPr>
              <a:t>-&gt;entries[</a:t>
            </a:r>
            <a:r>
              <a:rPr lang="en-AU" sz="1600" dirty="0" err="1">
                <a:latin typeface="Courier New" panose="02070309020205020404" pitchFamily="49" charset="0"/>
                <a:cs typeface="Courier New" panose="02070309020205020404" pitchFamily="49" charset="0"/>
              </a:rPr>
              <a:t>tc_idx</a:t>
            </a:r>
            <a:r>
              <a:rPr lang="en-AU" sz="1600" dirty="0">
                <a:latin typeface="Courier New" panose="02070309020205020404" pitchFamily="49" charset="0"/>
                <a:cs typeface="Courier New" panose="02070309020205020404" pitchFamily="49" charset="0"/>
              </a:rPr>
              <a:t>]);</a:t>
            </a:r>
          </a:p>
          <a:p>
            <a:pPr lvl="0">
              <a:lnSpc>
                <a:spcPct val="115000"/>
              </a:lnSpc>
            </a:pPr>
            <a:r>
              <a:rPr lang="en-AU" sz="1600" dirty="0">
                <a:latin typeface="Courier New" panose="02070309020205020404" pitchFamily="49" charset="0"/>
                <a:cs typeface="Courier New" panose="02070309020205020404" pitchFamily="49" charset="0"/>
              </a:rPr>
              <a:t>  </a:t>
            </a:r>
            <a:r>
              <a:rPr lang="en-AU" sz="1600" dirty="0" err="1">
                <a:latin typeface="Courier New" panose="02070309020205020404" pitchFamily="49" charset="0"/>
                <a:cs typeface="Courier New" panose="02070309020205020404" pitchFamily="49" charset="0"/>
              </a:rPr>
              <a:t>tcache</a:t>
            </a:r>
            <a:r>
              <a:rPr lang="en-AU" sz="1600" dirty="0">
                <a:latin typeface="Courier New" panose="02070309020205020404" pitchFamily="49" charset="0"/>
                <a:cs typeface="Courier New" panose="02070309020205020404" pitchFamily="49" charset="0"/>
              </a:rPr>
              <a:t>-&gt;entries[</a:t>
            </a:r>
            <a:r>
              <a:rPr lang="en-AU" sz="1600" dirty="0" err="1">
                <a:latin typeface="Courier New" panose="02070309020205020404" pitchFamily="49" charset="0"/>
                <a:cs typeface="Courier New" panose="02070309020205020404" pitchFamily="49" charset="0"/>
              </a:rPr>
              <a:t>tc_idx</a:t>
            </a:r>
            <a:r>
              <a:rPr lang="en-AU" sz="1600" dirty="0">
                <a:latin typeface="Courier New" panose="02070309020205020404" pitchFamily="49" charset="0"/>
                <a:cs typeface="Courier New" panose="02070309020205020404" pitchFamily="49" charset="0"/>
              </a:rPr>
              <a:t>] = e;</a:t>
            </a:r>
          </a:p>
          <a:p>
            <a:pPr lvl="0">
              <a:lnSpc>
                <a:spcPct val="115000"/>
              </a:lnSpc>
            </a:pPr>
            <a:r>
              <a:rPr lang="en-AU" sz="1600" dirty="0">
                <a:latin typeface="Courier New" panose="02070309020205020404" pitchFamily="49" charset="0"/>
                <a:cs typeface="Courier New" panose="02070309020205020404" pitchFamily="49" charset="0"/>
              </a:rPr>
              <a:t>  ++(</a:t>
            </a:r>
            <a:r>
              <a:rPr lang="en-AU" sz="1600" dirty="0" err="1">
                <a:latin typeface="Courier New" panose="02070309020205020404" pitchFamily="49" charset="0"/>
                <a:cs typeface="Courier New" panose="02070309020205020404" pitchFamily="49" charset="0"/>
              </a:rPr>
              <a:t>tcache</a:t>
            </a:r>
            <a:r>
              <a:rPr lang="en-AU" sz="1600" dirty="0">
                <a:latin typeface="Courier New" panose="02070309020205020404" pitchFamily="49" charset="0"/>
                <a:cs typeface="Courier New" panose="02070309020205020404" pitchFamily="49" charset="0"/>
              </a:rPr>
              <a:t>-&gt;counts[</a:t>
            </a:r>
            <a:r>
              <a:rPr lang="en-AU" sz="1600" dirty="0" err="1">
                <a:latin typeface="Courier New" panose="02070309020205020404" pitchFamily="49" charset="0"/>
                <a:cs typeface="Courier New" panose="02070309020205020404" pitchFamily="49" charset="0"/>
              </a:rPr>
              <a:t>tc_idx</a:t>
            </a:r>
            <a:r>
              <a:rPr lang="en-AU" sz="1600" dirty="0">
                <a:latin typeface="Courier New" panose="02070309020205020404" pitchFamily="49" charset="0"/>
                <a:cs typeface="Courier New" panose="02070309020205020404" pitchFamily="49" charset="0"/>
              </a:rPr>
              <a:t>]);</a:t>
            </a:r>
          </a:p>
          <a:p>
            <a:pPr lvl="0">
              <a:lnSpc>
                <a:spcPct val="115000"/>
              </a:lnSpc>
            </a:pPr>
            <a:r>
              <a:rPr lang="en-AU" sz="1600" dirty="0">
                <a:latin typeface="Courier New" panose="02070309020205020404" pitchFamily="49" charset="0"/>
                <a:cs typeface="Courier New" panose="02070309020205020404" pitchFamily="49" charset="0"/>
              </a:rPr>
              <a:t>}</a:t>
            </a:r>
            <a:endParaRPr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37527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8"/>
          <p:cNvSpPr txBox="1"/>
          <p:nvPr/>
        </p:nvSpPr>
        <p:spPr>
          <a:xfrm>
            <a:off x="1127968" y="1105271"/>
            <a:ext cx="9028905" cy="317130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2000" dirty="0"/>
              <a:t>When we attempt to free an already freed chunk into a </a:t>
            </a:r>
          </a:p>
          <a:p>
            <a:pPr marL="0" lvl="0" indent="0" algn="l" rtl="0">
              <a:lnSpc>
                <a:spcPct val="115000"/>
              </a:lnSpc>
              <a:spcBef>
                <a:spcPts val="0"/>
              </a:spcBef>
              <a:spcAft>
                <a:spcPts val="0"/>
              </a:spcAft>
              <a:buNone/>
            </a:pPr>
            <a:r>
              <a:rPr lang="en-AU" sz="2000" dirty="0" err="1"/>
              <a:t>tcache</a:t>
            </a:r>
            <a:r>
              <a:rPr lang="en-AU" sz="2000" dirty="0"/>
              <a:t> list, malloc checks the key field and stops us. </a:t>
            </a:r>
          </a:p>
          <a:p>
            <a:pPr marL="0" lvl="0" indent="0" algn="l" rtl="0">
              <a:lnSpc>
                <a:spcPct val="115000"/>
              </a:lnSpc>
              <a:spcBef>
                <a:spcPts val="0"/>
              </a:spcBef>
              <a:spcAft>
                <a:spcPts val="0"/>
              </a:spcAft>
              <a:buNone/>
            </a:pPr>
            <a:endParaRPr lang="en-AU" sz="2300" dirty="0"/>
          </a:p>
          <a:p>
            <a:pPr lvl="0">
              <a:lnSpc>
                <a:spcPct val="115000"/>
              </a:lnSpc>
            </a:pPr>
            <a:r>
              <a:rPr lang="en-AU" sz="1600" dirty="0">
                <a:latin typeface="Courier New" panose="02070309020205020404" pitchFamily="49" charset="0"/>
                <a:cs typeface="Courier New" panose="02070309020205020404" pitchFamily="49" charset="0"/>
              </a:rPr>
              <a:t> </a:t>
            </a:r>
            <a:r>
              <a:rPr lang="en-AU" b="1" dirty="0">
                <a:latin typeface="Courier New" panose="02070309020205020404" pitchFamily="49" charset="0"/>
                <a:cs typeface="Courier New" panose="02070309020205020404" pitchFamily="49" charset="0"/>
              </a:rPr>
              <a:t>if (__</a:t>
            </a:r>
            <a:r>
              <a:rPr lang="en-AU" b="1" dirty="0" err="1">
                <a:latin typeface="Courier New" panose="02070309020205020404" pitchFamily="49" charset="0"/>
                <a:cs typeface="Courier New" panose="02070309020205020404" pitchFamily="49" charset="0"/>
              </a:rPr>
              <a:t>glibc_unlikely</a:t>
            </a:r>
            <a:r>
              <a:rPr lang="en-AU" b="1" dirty="0">
                <a:latin typeface="Courier New" panose="02070309020205020404" pitchFamily="49" charset="0"/>
                <a:cs typeface="Courier New" panose="02070309020205020404" pitchFamily="49" charset="0"/>
              </a:rPr>
              <a:t> (e-&gt;key == </a:t>
            </a:r>
            <a:r>
              <a:rPr lang="en-AU" b="1" dirty="0" err="1">
                <a:latin typeface="Courier New" panose="02070309020205020404" pitchFamily="49" charset="0"/>
                <a:cs typeface="Courier New" panose="02070309020205020404" pitchFamily="49" charset="0"/>
              </a:rPr>
              <a:t>tcache</a:t>
            </a:r>
            <a:r>
              <a:rPr lang="en-AU" b="1" dirty="0">
                <a:latin typeface="Courier New" panose="02070309020205020404" pitchFamily="49" charset="0"/>
                <a:cs typeface="Courier New" panose="02070309020205020404" pitchFamily="49" charset="0"/>
              </a:rPr>
              <a:t>))</a:t>
            </a:r>
          </a:p>
          <a:p>
            <a:pPr lvl="0">
              <a:lnSpc>
                <a:spcPct val="115000"/>
              </a:lnSpc>
            </a:pPr>
            <a:r>
              <a:rPr lang="en-AU" dirty="0">
                <a:latin typeface="Courier New" panose="02070309020205020404" pitchFamily="49" charset="0"/>
                <a:cs typeface="Courier New" panose="02070309020205020404" pitchFamily="49" charset="0"/>
              </a:rPr>
              <a:t>          {</a:t>
            </a:r>
          </a:p>
          <a:p>
            <a:pPr lvl="0">
              <a:lnSpc>
                <a:spcPct val="115000"/>
              </a:lnSpc>
            </a:pPr>
            <a:r>
              <a:rPr lang="en-AU" dirty="0">
                <a:latin typeface="Courier New" panose="02070309020205020404" pitchFamily="49" charset="0"/>
                <a:cs typeface="Courier New" panose="02070309020205020404" pitchFamily="49" charset="0"/>
              </a:rPr>
              <a:t>            </a:t>
            </a:r>
            <a:r>
              <a:rPr lang="en-AU" dirty="0" err="1">
                <a:latin typeface="Courier New" panose="02070309020205020404" pitchFamily="49" charset="0"/>
                <a:cs typeface="Courier New" panose="02070309020205020404" pitchFamily="49" charset="0"/>
              </a:rPr>
              <a:t>tcache_entry</a:t>
            </a:r>
            <a:r>
              <a:rPr lang="en-AU" dirty="0">
                <a:latin typeface="Courier New" panose="02070309020205020404" pitchFamily="49" charset="0"/>
                <a:cs typeface="Courier New" panose="02070309020205020404" pitchFamily="49" charset="0"/>
              </a:rPr>
              <a:t> *</a:t>
            </a:r>
            <a:r>
              <a:rPr lang="en-AU" dirty="0" err="1">
                <a:latin typeface="Courier New" panose="02070309020205020404" pitchFamily="49" charset="0"/>
                <a:cs typeface="Courier New" panose="02070309020205020404" pitchFamily="49" charset="0"/>
              </a:rPr>
              <a:t>tmp</a:t>
            </a:r>
            <a:r>
              <a:rPr lang="en-AU" dirty="0">
                <a:latin typeface="Courier New" panose="02070309020205020404" pitchFamily="49" charset="0"/>
                <a:cs typeface="Courier New" panose="02070309020205020404" pitchFamily="49" charset="0"/>
              </a:rPr>
              <a:t>;</a:t>
            </a:r>
          </a:p>
          <a:p>
            <a:pPr lvl="0">
              <a:lnSpc>
                <a:spcPct val="115000"/>
              </a:lnSpc>
            </a:pPr>
            <a:r>
              <a:rPr lang="en-AU" dirty="0">
                <a:latin typeface="Courier New" panose="02070309020205020404" pitchFamily="49" charset="0"/>
                <a:cs typeface="Courier New" panose="02070309020205020404" pitchFamily="49" charset="0"/>
              </a:rPr>
              <a:t>            LIBC_PROBE (</a:t>
            </a:r>
            <a:r>
              <a:rPr lang="en-AU" dirty="0" err="1">
                <a:latin typeface="Courier New" panose="02070309020205020404" pitchFamily="49" charset="0"/>
                <a:cs typeface="Courier New" panose="02070309020205020404" pitchFamily="49" charset="0"/>
              </a:rPr>
              <a:t>memory_tcache_double_free</a:t>
            </a:r>
            <a:r>
              <a:rPr lang="en-AU" dirty="0">
                <a:latin typeface="Courier New" panose="02070309020205020404" pitchFamily="49" charset="0"/>
                <a:cs typeface="Courier New" panose="02070309020205020404" pitchFamily="49" charset="0"/>
              </a:rPr>
              <a:t>, 2, e, </a:t>
            </a:r>
            <a:r>
              <a:rPr lang="en-AU" dirty="0" err="1">
                <a:latin typeface="Courier New" panose="02070309020205020404" pitchFamily="49" charset="0"/>
                <a:cs typeface="Courier New" panose="02070309020205020404" pitchFamily="49" charset="0"/>
              </a:rPr>
              <a:t>tc_idx</a:t>
            </a:r>
            <a:r>
              <a:rPr lang="en-AU" dirty="0">
                <a:latin typeface="Courier New" panose="02070309020205020404" pitchFamily="49" charset="0"/>
                <a:cs typeface="Courier New" panose="02070309020205020404" pitchFamily="49" charset="0"/>
              </a:rPr>
              <a:t>);</a:t>
            </a:r>
          </a:p>
          <a:p>
            <a:pPr lvl="0">
              <a:lnSpc>
                <a:spcPct val="115000"/>
              </a:lnSpc>
            </a:pPr>
            <a:r>
              <a:rPr lang="en-AU" dirty="0">
                <a:latin typeface="Courier New" panose="02070309020205020404" pitchFamily="49" charset="0"/>
                <a:cs typeface="Courier New" panose="02070309020205020404" pitchFamily="49" charset="0"/>
              </a:rPr>
              <a:t>            for (</a:t>
            </a:r>
            <a:r>
              <a:rPr lang="en-AU" dirty="0" err="1">
                <a:latin typeface="Courier New" panose="02070309020205020404" pitchFamily="49" charset="0"/>
                <a:cs typeface="Courier New" panose="02070309020205020404" pitchFamily="49" charset="0"/>
              </a:rPr>
              <a:t>tmp</a:t>
            </a:r>
            <a:r>
              <a:rPr lang="en-AU" dirty="0">
                <a:latin typeface="Courier New" panose="02070309020205020404" pitchFamily="49" charset="0"/>
                <a:cs typeface="Courier New" panose="02070309020205020404" pitchFamily="49" charset="0"/>
              </a:rPr>
              <a:t> = </a:t>
            </a:r>
            <a:r>
              <a:rPr lang="en-AU" dirty="0" err="1">
                <a:latin typeface="Courier New" panose="02070309020205020404" pitchFamily="49" charset="0"/>
                <a:cs typeface="Courier New" panose="02070309020205020404" pitchFamily="49" charset="0"/>
              </a:rPr>
              <a:t>tcache</a:t>
            </a:r>
            <a:r>
              <a:rPr lang="en-AU" dirty="0">
                <a:latin typeface="Courier New" panose="02070309020205020404" pitchFamily="49" charset="0"/>
                <a:cs typeface="Courier New" panose="02070309020205020404" pitchFamily="49" charset="0"/>
              </a:rPr>
              <a:t>-&gt;entries[</a:t>
            </a:r>
            <a:r>
              <a:rPr lang="en-AU" dirty="0" err="1">
                <a:latin typeface="Courier New" panose="02070309020205020404" pitchFamily="49" charset="0"/>
                <a:cs typeface="Courier New" panose="02070309020205020404" pitchFamily="49" charset="0"/>
              </a:rPr>
              <a:t>tc_idx</a:t>
            </a:r>
            <a:r>
              <a:rPr lang="en-AU" dirty="0">
                <a:latin typeface="Courier New" panose="02070309020205020404" pitchFamily="49" charset="0"/>
                <a:cs typeface="Courier New" panose="02070309020205020404" pitchFamily="49" charset="0"/>
              </a:rPr>
              <a:t>];</a:t>
            </a:r>
          </a:p>
          <a:p>
            <a:pPr lvl="0">
              <a:lnSpc>
                <a:spcPct val="115000"/>
              </a:lnSpc>
            </a:pPr>
            <a:r>
              <a:rPr lang="en-AU" dirty="0">
                <a:latin typeface="Courier New" panose="02070309020205020404" pitchFamily="49" charset="0"/>
                <a:cs typeface="Courier New" panose="02070309020205020404" pitchFamily="49" charset="0"/>
              </a:rPr>
              <a:t>                 </a:t>
            </a:r>
            <a:r>
              <a:rPr lang="en-AU" dirty="0" err="1">
                <a:latin typeface="Courier New" panose="02070309020205020404" pitchFamily="49" charset="0"/>
                <a:cs typeface="Courier New" panose="02070309020205020404" pitchFamily="49" charset="0"/>
              </a:rPr>
              <a:t>tmp</a:t>
            </a:r>
            <a:r>
              <a:rPr lang="en-AU" dirty="0">
                <a:latin typeface="Courier New" panose="02070309020205020404" pitchFamily="49" charset="0"/>
                <a:cs typeface="Courier New" panose="02070309020205020404" pitchFamily="49" charset="0"/>
              </a:rPr>
              <a:t>;</a:t>
            </a:r>
          </a:p>
          <a:p>
            <a:pPr lvl="0">
              <a:lnSpc>
                <a:spcPct val="115000"/>
              </a:lnSpc>
            </a:pPr>
            <a:r>
              <a:rPr lang="en-AU" dirty="0">
                <a:latin typeface="Courier New" panose="02070309020205020404" pitchFamily="49" charset="0"/>
                <a:cs typeface="Courier New" panose="02070309020205020404" pitchFamily="49" charset="0"/>
              </a:rPr>
              <a:t>                 </a:t>
            </a:r>
            <a:r>
              <a:rPr lang="en-AU" dirty="0" err="1">
                <a:latin typeface="Courier New" panose="02070309020205020404" pitchFamily="49" charset="0"/>
                <a:cs typeface="Courier New" panose="02070309020205020404" pitchFamily="49" charset="0"/>
              </a:rPr>
              <a:t>tmp</a:t>
            </a:r>
            <a:r>
              <a:rPr lang="en-AU" dirty="0">
                <a:latin typeface="Courier New" panose="02070309020205020404" pitchFamily="49" charset="0"/>
                <a:cs typeface="Courier New" panose="02070309020205020404" pitchFamily="49" charset="0"/>
              </a:rPr>
              <a:t> = REVEAL_PTR (</a:t>
            </a:r>
            <a:r>
              <a:rPr lang="en-AU" dirty="0" err="1">
                <a:latin typeface="Courier New" panose="02070309020205020404" pitchFamily="49" charset="0"/>
                <a:cs typeface="Courier New" panose="02070309020205020404" pitchFamily="49" charset="0"/>
              </a:rPr>
              <a:t>tmp</a:t>
            </a:r>
            <a:r>
              <a:rPr lang="en-AU" dirty="0">
                <a:latin typeface="Courier New" panose="02070309020205020404" pitchFamily="49" charset="0"/>
                <a:cs typeface="Courier New" panose="02070309020205020404" pitchFamily="49" charset="0"/>
              </a:rPr>
              <a:t>-&gt;next))</a:t>
            </a:r>
          </a:p>
          <a:p>
            <a:pPr lvl="0">
              <a:lnSpc>
                <a:spcPct val="115000"/>
              </a:lnSpc>
            </a:pPr>
            <a:r>
              <a:rPr lang="en-AU" dirty="0">
                <a:latin typeface="Courier New" panose="02070309020205020404" pitchFamily="49" charset="0"/>
                <a:cs typeface="Courier New" panose="02070309020205020404" pitchFamily="49" charset="0"/>
              </a:rPr>
              <a:t>              {</a:t>
            </a:r>
          </a:p>
          <a:p>
            <a:pPr lvl="0">
              <a:lnSpc>
                <a:spcPct val="115000"/>
              </a:lnSpc>
            </a:pPr>
            <a:r>
              <a:rPr lang="en-AU" dirty="0">
                <a:latin typeface="Courier New" panose="02070309020205020404" pitchFamily="49" charset="0"/>
                <a:cs typeface="Courier New" panose="02070309020205020404" pitchFamily="49" charset="0"/>
              </a:rPr>
              <a:t>		[...] </a:t>
            </a:r>
          </a:p>
          <a:p>
            <a:pPr lvl="0">
              <a:lnSpc>
                <a:spcPct val="115000"/>
              </a:lnSpc>
            </a:pPr>
            <a:r>
              <a:rPr lang="en-AU" dirty="0">
                <a:latin typeface="Courier New" panose="02070309020205020404" pitchFamily="49" charset="0"/>
                <a:cs typeface="Courier New" panose="02070309020205020404" pitchFamily="49" charset="0"/>
              </a:rPr>
              <a:t>                if (</a:t>
            </a:r>
            <a:r>
              <a:rPr lang="en-AU" dirty="0" err="1">
                <a:latin typeface="Courier New" panose="02070309020205020404" pitchFamily="49" charset="0"/>
                <a:cs typeface="Courier New" panose="02070309020205020404" pitchFamily="49" charset="0"/>
              </a:rPr>
              <a:t>tmp</a:t>
            </a:r>
            <a:r>
              <a:rPr lang="en-AU" dirty="0">
                <a:latin typeface="Courier New" panose="02070309020205020404" pitchFamily="49" charset="0"/>
                <a:cs typeface="Courier New" panose="02070309020205020404" pitchFamily="49" charset="0"/>
              </a:rPr>
              <a:t> == e)</a:t>
            </a:r>
          </a:p>
          <a:p>
            <a:pPr lvl="0">
              <a:lnSpc>
                <a:spcPct val="115000"/>
              </a:lnSpc>
            </a:pPr>
            <a:r>
              <a:rPr lang="en-AU" dirty="0">
                <a:latin typeface="Courier New" panose="02070309020205020404" pitchFamily="49" charset="0"/>
                <a:cs typeface="Courier New" panose="02070309020205020404" pitchFamily="49" charset="0"/>
              </a:rPr>
              <a:t>                  </a:t>
            </a:r>
            <a:r>
              <a:rPr lang="en-AU" b="1" dirty="0" err="1">
                <a:latin typeface="Courier New" panose="02070309020205020404" pitchFamily="49" charset="0"/>
                <a:cs typeface="Courier New" panose="02070309020205020404" pitchFamily="49" charset="0"/>
              </a:rPr>
              <a:t>malloc_printerr</a:t>
            </a:r>
            <a:r>
              <a:rPr lang="en-AU" b="1" dirty="0">
                <a:latin typeface="Courier New" panose="02070309020205020404" pitchFamily="49" charset="0"/>
                <a:cs typeface="Courier New" panose="02070309020205020404" pitchFamily="49" charset="0"/>
              </a:rPr>
              <a:t> ("free(): double free detected in </a:t>
            </a:r>
            <a:r>
              <a:rPr lang="en-AU" b="1" dirty="0" err="1">
                <a:latin typeface="Courier New" panose="02070309020205020404" pitchFamily="49" charset="0"/>
                <a:cs typeface="Courier New" panose="02070309020205020404" pitchFamily="49" charset="0"/>
              </a:rPr>
              <a:t>tcache</a:t>
            </a:r>
            <a:r>
              <a:rPr lang="en-AU" b="1" dirty="0">
                <a:latin typeface="Courier New" panose="02070309020205020404" pitchFamily="49" charset="0"/>
                <a:cs typeface="Courier New" panose="02070309020205020404" pitchFamily="49" charset="0"/>
              </a:rPr>
              <a:t> 2");}</a:t>
            </a:r>
          </a:p>
          <a:p>
            <a:pPr lvl="0">
              <a:lnSpc>
                <a:spcPct val="115000"/>
              </a:lnSpc>
            </a:pPr>
            <a:r>
              <a:rPr lang="en-AU" dirty="0">
                <a:latin typeface="Courier New" panose="02070309020205020404" pitchFamily="49" charset="0"/>
                <a:cs typeface="Courier New" panose="02070309020205020404" pitchFamily="49" charset="0"/>
              </a:rPr>
              <a:t>          	[...] </a:t>
            </a:r>
          </a:p>
          <a:p>
            <a:pPr lvl="0">
              <a:lnSpc>
                <a:spcPct val="115000"/>
              </a:lnSpc>
            </a:pPr>
            <a:endParaRP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789541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8"/>
          <p:cNvSpPr txBox="1"/>
          <p:nvPr/>
        </p:nvSpPr>
        <p:spPr>
          <a:xfrm>
            <a:off x="1043562" y="1843346"/>
            <a:ext cx="7579934" cy="317130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2000" dirty="0"/>
              <a:t>So how can we get around this? </a:t>
            </a:r>
          </a:p>
          <a:p>
            <a:pPr marL="0" lvl="0" indent="0" algn="l" rtl="0">
              <a:lnSpc>
                <a:spcPct val="115000"/>
              </a:lnSpc>
              <a:spcBef>
                <a:spcPts val="0"/>
              </a:spcBef>
              <a:spcAft>
                <a:spcPts val="0"/>
              </a:spcAft>
              <a:buNone/>
            </a:pPr>
            <a:endParaRPr lang="en-AU" sz="2000" dirty="0"/>
          </a:p>
          <a:p>
            <a:pPr marL="0" lvl="0" indent="0" algn="l" rtl="0">
              <a:lnSpc>
                <a:spcPct val="115000"/>
              </a:lnSpc>
              <a:spcBef>
                <a:spcPts val="0"/>
              </a:spcBef>
              <a:spcAft>
                <a:spcPts val="0"/>
              </a:spcAft>
              <a:buNone/>
            </a:pPr>
            <a:r>
              <a:rPr lang="en-AU" sz="2000" dirty="0"/>
              <a:t>Essentially, we can free a chunk, and then overwrite the key field to ensure that the previous check fails.</a:t>
            </a:r>
          </a:p>
          <a:p>
            <a:pPr marL="0" lvl="0" indent="0" algn="l" rtl="0">
              <a:lnSpc>
                <a:spcPct val="115000"/>
              </a:lnSpc>
              <a:spcBef>
                <a:spcPts val="0"/>
              </a:spcBef>
              <a:spcAft>
                <a:spcPts val="0"/>
              </a:spcAft>
              <a:buNone/>
            </a:pPr>
            <a:endParaRPr lang="en-AU" sz="2000" dirty="0"/>
          </a:p>
          <a:p>
            <a:pPr marL="0" lvl="0" indent="0" algn="l" rtl="0">
              <a:lnSpc>
                <a:spcPct val="115000"/>
              </a:lnSpc>
              <a:spcBef>
                <a:spcPts val="0"/>
              </a:spcBef>
              <a:spcAft>
                <a:spcPts val="0"/>
              </a:spcAft>
              <a:buNone/>
            </a:pPr>
            <a:r>
              <a:rPr lang="en-AU" sz="2000" dirty="0"/>
              <a:t>Here is a demonstration of the technique from the article I mentioned earlier.</a:t>
            </a:r>
          </a:p>
          <a:p>
            <a:pPr marL="0" lvl="0" indent="0" algn="l" rtl="0">
              <a:lnSpc>
                <a:spcPct val="115000"/>
              </a:lnSpc>
              <a:spcBef>
                <a:spcPts val="0"/>
              </a:spcBef>
              <a:spcAft>
                <a:spcPts val="0"/>
              </a:spcAft>
              <a:buNone/>
            </a:pPr>
            <a:endParaRPr lang="en-AU" sz="2300" dirty="0">
              <a:latin typeface="Courier New" panose="02070309020205020404" pitchFamily="49" charset="0"/>
              <a:cs typeface="Courier New" panose="02070309020205020404" pitchFamily="49" charset="0"/>
            </a:endParaRPr>
          </a:p>
          <a:p>
            <a:pPr marL="0" lvl="0" indent="0" algn="l" rtl="0">
              <a:lnSpc>
                <a:spcPct val="115000"/>
              </a:lnSpc>
              <a:spcBef>
                <a:spcPts val="0"/>
              </a:spcBef>
              <a:spcAft>
                <a:spcPts val="0"/>
              </a:spcAft>
              <a:buNone/>
            </a:pPr>
            <a:endParaRPr lang="en-AU" sz="2300" dirty="0">
              <a:latin typeface="Courier New" panose="02070309020205020404" pitchFamily="49" charset="0"/>
              <a:cs typeface="Courier New" panose="02070309020205020404" pitchFamily="49" charset="0"/>
            </a:endParaRPr>
          </a:p>
          <a:p>
            <a:pPr marL="0" lvl="0" indent="0" algn="l" rtl="0">
              <a:lnSpc>
                <a:spcPct val="115000"/>
              </a:lnSpc>
              <a:spcBef>
                <a:spcPts val="0"/>
              </a:spcBef>
              <a:spcAft>
                <a:spcPts val="0"/>
              </a:spcAft>
              <a:buNone/>
            </a:pPr>
            <a:endParaRPr lang="en-AU" sz="2300" dirty="0"/>
          </a:p>
        </p:txBody>
      </p:sp>
    </p:spTree>
    <p:extLst>
      <p:ext uri="{BB962C8B-B14F-4D97-AF65-F5344CB8AC3E}">
        <p14:creationId xmlns:p14="http://schemas.microsoft.com/office/powerpoint/2010/main" val="4232214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p:nvPr/>
        </p:nvSpPr>
        <p:spPr>
          <a:xfrm>
            <a:off x="800425" y="879650"/>
            <a:ext cx="7595400" cy="4401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b="0" i="0" u="none" strike="noStrike" cap="none">
                <a:solidFill>
                  <a:srgbClr val="000000"/>
                </a:solidFill>
                <a:latin typeface="Arial"/>
                <a:ea typeface="Arial"/>
                <a:cs typeface="Arial"/>
                <a:sym typeface="Arial"/>
              </a:rPr>
              <a:t>Dynamically</a:t>
            </a:r>
            <a:endParaRPr/>
          </a:p>
          <a:p>
            <a:pPr marL="457200" marR="0" lvl="1" indent="0" algn="l" rtl="0">
              <a:spcBef>
                <a:spcPts val="0"/>
              </a:spcBef>
              <a:spcAft>
                <a:spcPts val="0"/>
              </a:spcAft>
              <a:buNone/>
            </a:pPr>
            <a:endParaRPr sz="2000" b="0" i="0" u="none" strike="noStrike" cap="none">
              <a:solidFill>
                <a:srgbClr val="000000"/>
              </a:solidFill>
              <a:latin typeface="Arial"/>
              <a:ea typeface="Arial"/>
              <a:cs typeface="Arial"/>
              <a:sym typeface="Arial"/>
            </a:endParaRPr>
          </a:p>
          <a:p>
            <a:pPr marL="457200" marR="0" lvl="0" indent="0" algn="l" rtl="0">
              <a:spcBef>
                <a:spcPts val="0"/>
              </a:spcBef>
              <a:spcAft>
                <a:spcPts val="0"/>
              </a:spcAft>
              <a:buNone/>
            </a:pPr>
            <a:r>
              <a:rPr lang="en-GB" sz="2000" b="0" i="0" u="none" strike="noStrike" cap="none">
                <a:solidFill>
                  <a:srgbClr val="000000"/>
                </a:solidFill>
                <a:latin typeface="Arial"/>
                <a:ea typeface="Arial"/>
                <a:cs typeface="Arial"/>
                <a:sym typeface="Arial"/>
              </a:rPr>
              <a:t>The duration of a Dynamically allocated region </a:t>
            </a:r>
            <a:r>
              <a:rPr lang="en-GB" sz="2000"/>
              <a:t>is </a:t>
            </a:r>
            <a:r>
              <a:rPr lang="en-GB" sz="2000" b="0" i="0" u="none" strike="noStrike" cap="none">
                <a:solidFill>
                  <a:srgbClr val="000000"/>
                </a:solidFill>
                <a:latin typeface="Arial"/>
                <a:ea typeface="Arial"/>
                <a:cs typeface="Arial"/>
                <a:sym typeface="Arial"/>
              </a:rPr>
              <a:t>constrained by the programmer’s choices a</a:t>
            </a:r>
            <a:r>
              <a:rPr lang="en-GB" sz="2000"/>
              <a:t>s well as </a:t>
            </a:r>
            <a:r>
              <a:rPr lang="en-GB" sz="2000" b="0" i="0" u="none" strike="noStrike" cap="none">
                <a:solidFill>
                  <a:srgbClr val="000000"/>
                </a:solidFill>
                <a:latin typeface="Arial"/>
                <a:ea typeface="Arial"/>
                <a:cs typeface="Arial"/>
                <a:sym typeface="Arial"/>
              </a:rPr>
              <a:t>how the memory allocator is designed</a:t>
            </a:r>
            <a:endParaRPr/>
          </a:p>
          <a:p>
            <a:pPr marL="0" marR="0" lvl="0" indent="0" algn="l" rtl="0">
              <a:spcBef>
                <a:spcPts val="0"/>
              </a:spcBef>
              <a:spcAft>
                <a:spcPts val="0"/>
              </a:spcAft>
              <a:buNone/>
            </a:pPr>
            <a:r>
              <a:rPr lang="en-GB" sz="2000" b="0" i="0" u="none" strike="noStrike" cap="none">
                <a:solidFill>
                  <a:srgbClr val="000000"/>
                </a:solidFill>
                <a:latin typeface="Arial"/>
                <a:ea typeface="Arial"/>
                <a:cs typeface="Arial"/>
                <a:sym typeface="Arial"/>
              </a:rPr>
              <a:t>	</a:t>
            </a:r>
            <a:endParaRPr/>
          </a:p>
          <a:p>
            <a:pPr marL="457200" marR="0" lvl="1"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sp>
        <p:nvSpPr>
          <p:cNvPr id="118" name="Google Shape;118;p3"/>
          <p:cNvSpPr txBox="1"/>
          <p:nvPr/>
        </p:nvSpPr>
        <p:spPr>
          <a:xfrm>
            <a:off x="800425" y="2280950"/>
            <a:ext cx="83553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a:p>
            <a:pPr marL="457200" lvl="0" indent="0" algn="l" rtl="0">
              <a:spcBef>
                <a:spcPts val="0"/>
              </a:spcBef>
              <a:spcAft>
                <a:spcPts val="0"/>
              </a:spcAft>
              <a:buNone/>
            </a:pPr>
            <a:r>
              <a:rPr lang="en-GB" sz="2000" dirty="0">
                <a:solidFill>
                  <a:schemeClr val="dk1"/>
                </a:solidFill>
              </a:rPr>
              <a:t>These regions can exist beyond the lifetime of any single function</a:t>
            </a:r>
            <a:endParaRPr dirty="0">
              <a:solidFill>
                <a:schemeClr val="dk1"/>
              </a:solidFill>
            </a:endParaRPr>
          </a:p>
          <a:p>
            <a:pPr marL="0" lvl="0" indent="0" algn="l" rtl="0">
              <a:spcBef>
                <a:spcPts val="0"/>
              </a:spcBef>
              <a:spcAft>
                <a:spcPts val="0"/>
              </a:spcAft>
              <a:buNone/>
            </a:pPr>
            <a:r>
              <a:rPr lang="en-GB" sz="2000" dirty="0">
                <a:solidFill>
                  <a:schemeClr val="dk1"/>
                </a:solidFill>
              </a:rPr>
              <a:t>	</a:t>
            </a:r>
            <a:endParaRPr dirty="0">
              <a:solidFill>
                <a:schemeClr val="dk1"/>
              </a:solidFill>
            </a:endParaRPr>
          </a:p>
          <a:p>
            <a:pPr marL="457200" lvl="0" indent="0" algn="l" rtl="0">
              <a:spcBef>
                <a:spcPts val="0"/>
              </a:spcBef>
              <a:spcAft>
                <a:spcPts val="0"/>
              </a:spcAft>
              <a:buNone/>
            </a:pPr>
            <a:r>
              <a:rPr lang="en-GB" sz="2000" dirty="0">
                <a:solidFill>
                  <a:schemeClr val="dk1"/>
                </a:solidFill>
              </a:rPr>
              <a:t>It is the responsibility of the client to allocate and deallocate correctly</a:t>
            </a:r>
            <a:endParaRPr dirty="0">
              <a:solidFill>
                <a:schemeClr val="dk1"/>
              </a:solidFill>
            </a:endParaRPr>
          </a:p>
          <a:p>
            <a:pPr marL="0" lvl="0" indent="0" algn="l" rtl="0">
              <a:spcBef>
                <a:spcPts val="0"/>
              </a:spcBef>
              <a:spcAft>
                <a:spcPts val="0"/>
              </a:spcAft>
              <a:buNone/>
            </a:pPr>
            <a:endParaRPr sz="2000" dirty="0">
              <a:solidFill>
                <a:schemeClr val="dk1"/>
              </a:solidFill>
            </a:endParaRPr>
          </a:p>
          <a:p>
            <a:r>
              <a:rPr lang="en-GB" sz="2000" dirty="0">
                <a:solidFill>
                  <a:schemeClr val="dk1"/>
                </a:solidFill>
              </a:rPr>
              <a:t>Statically</a:t>
            </a:r>
          </a:p>
          <a:p>
            <a:pPr lvl="2"/>
            <a:endParaRPr lang="en-GB" sz="2000" dirty="0">
              <a:solidFill>
                <a:schemeClr val="dk1"/>
              </a:solidFill>
            </a:endParaRPr>
          </a:p>
          <a:p>
            <a:pPr lvl="2"/>
            <a:r>
              <a:rPr lang="en-GB" sz="2000" dirty="0">
                <a:solidFill>
                  <a:schemeClr val="dk1"/>
                </a:solidFill>
              </a:rPr>
              <a:t>       These regions are defined in the global context, so they exist </a:t>
            </a:r>
          </a:p>
          <a:p>
            <a:pPr lvl="2"/>
            <a:r>
              <a:rPr lang="en-GB" sz="2000" dirty="0">
                <a:solidFill>
                  <a:schemeClr val="dk1"/>
                </a:solidFill>
              </a:rPr>
              <a:t>       for the duration of the process</a:t>
            </a:r>
            <a:endParaRPr lang="en-GB" sz="2000" dirty="0"/>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sz="2000" dirty="0">
              <a:solidFill>
                <a:schemeClr val="dk1"/>
              </a:solidFill>
            </a:endParaRPr>
          </a:p>
          <a:p>
            <a:pPr marL="457200" lvl="0" indent="0" algn="l" rtl="0">
              <a:spcBef>
                <a:spcPts val="0"/>
              </a:spcBef>
              <a:spcAft>
                <a:spcPts val="0"/>
              </a:spcAft>
              <a:buNone/>
            </a:pP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8"/>
          <p:cNvSpPr txBox="1"/>
          <p:nvPr/>
        </p:nvSpPr>
        <p:spPr>
          <a:xfrm>
            <a:off x="1212375" y="1049000"/>
            <a:ext cx="9225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2300" dirty="0"/>
          </a:p>
        </p:txBody>
      </p:sp>
      <p:pic>
        <p:nvPicPr>
          <p:cNvPr id="3" name="Picture 2">
            <a:extLst>
              <a:ext uri="{FF2B5EF4-FFF2-40B4-BE49-F238E27FC236}">
                <a16:creationId xmlns:a16="http://schemas.microsoft.com/office/drawing/2014/main" id="{36D8417D-0F62-4E67-8C2E-5CE59FFA6D9A}"/>
              </a:ext>
            </a:extLst>
          </p:cNvPr>
          <p:cNvPicPr>
            <a:picLocks noChangeAspect="1"/>
          </p:cNvPicPr>
          <p:nvPr/>
        </p:nvPicPr>
        <p:blipFill>
          <a:blip r:embed="rId3"/>
          <a:stretch>
            <a:fillRect/>
          </a:stretch>
        </p:blipFill>
        <p:spPr>
          <a:xfrm>
            <a:off x="984628" y="1049000"/>
            <a:ext cx="7467600" cy="5162550"/>
          </a:xfrm>
          <a:prstGeom prst="rect">
            <a:avLst/>
          </a:prstGeom>
        </p:spPr>
      </p:pic>
    </p:spTree>
    <p:extLst>
      <p:ext uri="{BB962C8B-B14F-4D97-AF65-F5344CB8AC3E}">
        <p14:creationId xmlns:p14="http://schemas.microsoft.com/office/powerpoint/2010/main" val="2866767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a18e876340_0_0"/>
          <p:cNvSpPr txBox="1"/>
          <p:nvPr/>
        </p:nvSpPr>
        <p:spPr>
          <a:xfrm>
            <a:off x="1013548" y="1684683"/>
            <a:ext cx="72795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b="1" dirty="0">
                <a:solidFill>
                  <a:schemeClr val="dk1"/>
                </a:solidFill>
              </a:rPr>
              <a:t>Size toggling</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Another way to bypass the key check is to confuse Malloc as to which list to check for a double free condition.</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We can achieve this by toggling the size of an adjacent chunk.</a:t>
            </a:r>
            <a:endParaRPr sz="2300" dirty="0"/>
          </a:p>
        </p:txBody>
      </p:sp>
      <p:sp>
        <p:nvSpPr>
          <p:cNvPr id="348" name="Google Shape;348;ga18e876340_0_0"/>
          <p:cNvSpPr txBox="1"/>
          <p:nvPr/>
        </p:nvSpPr>
        <p:spPr>
          <a:xfrm>
            <a:off x="1013548" y="4153422"/>
            <a:ext cx="90252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rPr>
              <a:t>If we can change an adjacent chunk’s size metadata then we can get the same chunk placed on different lists</a:t>
            </a:r>
            <a:endParaRPr sz="23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a18e876340_0_0"/>
          <p:cNvSpPr txBox="1"/>
          <p:nvPr/>
        </p:nvSpPr>
        <p:spPr>
          <a:xfrm>
            <a:off x="764570" y="2303248"/>
            <a:ext cx="10198403" cy="4301533"/>
          </a:xfrm>
          <a:prstGeom prst="rect">
            <a:avLst/>
          </a:prstGeom>
          <a:noFill/>
          <a:ln>
            <a:noFill/>
          </a:ln>
        </p:spPr>
        <p:txBody>
          <a:bodyPr spcFirstLastPara="1" wrap="square" lIns="91425" tIns="91425" rIns="91425" bIns="91425" anchor="t" anchorCtr="0">
            <a:noAutofit/>
          </a:bodyPr>
          <a:lstStyle/>
          <a:p>
            <a:pPr lvl="0">
              <a:lnSpc>
                <a:spcPct val="115000"/>
              </a:lnSpc>
            </a:pPr>
            <a:r>
              <a:rPr lang="en-AU" sz="2800" dirty="0">
                <a:latin typeface="Courier New" panose="02070309020205020404" pitchFamily="49" charset="0"/>
                <a:cs typeface="Courier New" panose="02070309020205020404" pitchFamily="49" charset="0"/>
              </a:rPr>
              <a:t> </a:t>
            </a:r>
            <a:r>
              <a:rPr lang="en-AU" sz="1600" dirty="0">
                <a:latin typeface="Courier New" panose="02070309020205020404" pitchFamily="49" charset="0"/>
                <a:cs typeface="Courier New" panose="02070309020205020404" pitchFamily="49" charset="0"/>
              </a:rPr>
              <a:t>if (__</a:t>
            </a:r>
            <a:r>
              <a:rPr lang="en-AU" sz="1600" dirty="0" err="1">
                <a:latin typeface="Courier New" panose="02070309020205020404" pitchFamily="49" charset="0"/>
                <a:cs typeface="Courier New" panose="02070309020205020404" pitchFamily="49" charset="0"/>
              </a:rPr>
              <a:t>glibc_unlikely</a:t>
            </a:r>
            <a:r>
              <a:rPr lang="en-AU" sz="1600" dirty="0">
                <a:latin typeface="Courier New" panose="02070309020205020404" pitchFamily="49" charset="0"/>
                <a:cs typeface="Courier New" panose="02070309020205020404" pitchFamily="49" charset="0"/>
              </a:rPr>
              <a:t> (e-&gt;key == </a:t>
            </a:r>
            <a:r>
              <a:rPr lang="en-AU" sz="1600" dirty="0" err="1">
                <a:latin typeface="Courier New" panose="02070309020205020404" pitchFamily="49" charset="0"/>
                <a:cs typeface="Courier New" panose="02070309020205020404" pitchFamily="49" charset="0"/>
              </a:rPr>
              <a:t>tcache</a:t>
            </a:r>
            <a:r>
              <a:rPr lang="en-AU" sz="1600" dirty="0">
                <a:latin typeface="Courier New" panose="02070309020205020404" pitchFamily="49" charset="0"/>
                <a:cs typeface="Courier New" panose="02070309020205020404" pitchFamily="49" charset="0"/>
              </a:rPr>
              <a:t>))</a:t>
            </a:r>
          </a:p>
          <a:p>
            <a:pPr lvl="0">
              <a:lnSpc>
                <a:spcPct val="115000"/>
              </a:lnSpc>
            </a:pPr>
            <a:r>
              <a:rPr lang="en-AU" sz="1600" dirty="0">
                <a:latin typeface="Courier New" panose="02070309020205020404" pitchFamily="49" charset="0"/>
                <a:cs typeface="Courier New" panose="02070309020205020404" pitchFamily="49" charset="0"/>
              </a:rPr>
              <a:t>          {</a:t>
            </a:r>
          </a:p>
          <a:p>
            <a:pPr lvl="0">
              <a:lnSpc>
                <a:spcPct val="115000"/>
              </a:lnSpc>
            </a:pPr>
            <a:r>
              <a:rPr lang="en-AU" sz="1600" dirty="0">
                <a:latin typeface="Courier New" panose="02070309020205020404" pitchFamily="49" charset="0"/>
                <a:cs typeface="Courier New" panose="02070309020205020404" pitchFamily="49" charset="0"/>
              </a:rPr>
              <a:t>            </a:t>
            </a:r>
            <a:r>
              <a:rPr lang="en-AU" sz="1600" dirty="0" err="1">
                <a:latin typeface="Courier New" panose="02070309020205020404" pitchFamily="49" charset="0"/>
                <a:cs typeface="Courier New" panose="02070309020205020404" pitchFamily="49" charset="0"/>
              </a:rPr>
              <a:t>tcache_entry</a:t>
            </a:r>
            <a:r>
              <a:rPr lang="en-AU" sz="1600" dirty="0">
                <a:latin typeface="Courier New" panose="02070309020205020404" pitchFamily="49" charset="0"/>
                <a:cs typeface="Courier New" panose="02070309020205020404" pitchFamily="49" charset="0"/>
              </a:rPr>
              <a:t> *</a:t>
            </a:r>
            <a:r>
              <a:rPr lang="en-AU" sz="1600" dirty="0" err="1">
                <a:latin typeface="Courier New" panose="02070309020205020404" pitchFamily="49" charset="0"/>
                <a:cs typeface="Courier New" panose="02070309020205020404" pitchFamily="49" charset="0"/>
              </a:rPr>
              <a:t>tmp</a:t>
            </a:r>
            <a:r>
              <a:rPr lang="en-AU" sz="1600" dirty="0">
                <a:latin typeface="Courier New" panose="02070309020205020404" pitchFamily="49" charset="0"/>
                <a:cs typeface="Courier New" panose="02070309020205020404" pitchFamily="49" charset="0"/>
              </a:rPr>
              <a:t>;</a:t>
            </a:r>
          </a:p>
          <a:p>
            <a:pPr lvl="0">
              <a:lnSpc>
                <a:spcPct val="115000"/>
              </a:lnSpc>
            </a:pPr>
            <a:r>
              <a:rPr lang="en-AU" sz="1600" dirty="0">
                <a:latin typeface="Courier New" panose="02070309020205020404" pitchFamily="49" charset="0"/>
                <a:cs typeface="Courier New" panose="02070309020205020404" pitchFamily="49" charset="0"/>
              </a:rPr>
              <a:t>            LIBC_PROBE (</a:t>
            </a:r>
            <a:r>
              <a:rPr lang="en-AU" sz="1600" dirty="0" err="1">
                <a:latin typeface="Courier New" panose="02070309020205020404" pitchFamily="49" charset="0"/>
                <a:cs typeface="Courier New" panose="02070309020205020404" pitchFamily="49" charset="0"/>
              </a:rPr>
              <a:t>memory_tcache_double_free</a:t>
            </a:r>
            <a:r>
              <a:rPr lang="en-AU" sz="1600" dirty="0">
                <a:latin typeface="Courier New" panose="02070309020205020404" pitchFamily="49" charset="0"/>
                <a:cs typeface="Courier New" panose="02070309020205020404" pitchFamily="49" charset="0"/>
              </a:rPr>
              <a:t>, 2, e, </a:t>
            </a:r>
            <a:r>
              <a:rPr lang="en-AU" sz="1600" dirty="0" err="1">
                <a:latin typeface="Courier New" panose="02070309020205020404" pitchFamily="49" charset="0"/>
                <a:cs typeface="Courier New" panose="02070309020205020404" pitchFamily="49" charset="0"/>
              </a:rPr>
              <a:t>tc_idx</a:t>
            </a:r>
            <a:r>
              <a:rPr lang="en-AU" sz="1600" dirty="0">
                <a:latin typeface="Courier New" panose="02070309020205020404" pitchFamily="49" charset="0"/>
                <a:cs typeface="Courier New" panose="02070309020205020404" pitchFamily="49" charset="0"/>
              </a:rPr>
              <a:t>);</a:t>
            </a:r>
          </a:p>
          <a:p>
            <a:pPr lvl="0">
              <a:lnSpc>
                <a:spcPct val="115000"/>
              </a:lnSpc>
            </a:pPr>
            <a:r>
              <a:rPr lang="en-AU" sz="1600" dirty="0">
                <a:latin typeface="Courier New" panose="02070309020205020404" pitchFamily="49" charset="0"/>
                <a:cs typeface="Courier New" panose="02070309020205020404" pitchFamily="49" charset="0"/>
              </a:rPr>
              <a:t>            for (</a:t>
            </a:r>
            <a:r>
              <a:rPr lang="en-AU" sz="1600" dirty="0" err="1">
                <a:latin typeface="Courier New" panose="02070309020205020404" pitchFamily="49" charset="0"/>
                <a:cs typeface="Courier New" panose="02070309020205020404" pitchFamily="49" charset="0"/>
              </a:rPr>
              <a:t>tmp</a:t>
            </a:r>
            <a:r>
              <a:rPr lang="en-AU" sz="1600" dirty="0">
                <a:latin typeface="Courier New" panose="02070309020205020404" pitchFamily="49" charset="0"/>
                <a:cs typeface="Courier New" panose="02070309020205020404" pitchFamily="49" charset="0"/>
              </a:rPr>
              <a:t> = </a:t>
            </a:r>
            <a:r>
              <a:rPr lang="en-AU" sz="1600" dirty="0" err="1">
                <a:latin typeface="Courier New" panose="02070309020205020404" pitchFamily="49" charset="0"/>
                <a:cs typeface="Courier New" panose="02070309020205020404" pitchFamily="49" charset="0"/>
              </a:rPr>
              <a:t>tcache</a:t>
            </a:r>
            <a:r>
              <a:rPr lang="en-AU" sz="1600" dirty="0">
                <a:latin typeface="Courier New" panose="02070309020205020404" pitchFamily="49" charset="0"/>
                <a:cs typeface="Courier New" panose="02070309020205020404" pitchFamily="49" charset="0"/>
              </a:rPr>
              <a:t>-&gt;entries[</a:t>
            </a:r>
            <a:r>
              <a:rPr lang="en-AU" sz="1600" dirty="0" err="1">
                <a:latin typeface="Courier New" panose="02070309020205020404" pitchFamily="49" charset="0"/>
                <a:cs typeface="Courier New" panose="02070309020205020404" pitchFamily="49" charset="0"/>
              </a:rPr>
              <a:t>tc_idx</a:t>
            </a:r>
            <a:r>
              <a:rPr lang="en-AU" sz="1600" dirty="0">
                <a:latin typeface="Courier New" panose="02070309020205020404" pitchFamily="49" charset="0"/>
                <a:cs typeface="Courier New" panose="02070309020205020404" pitchFamily="49" charset="0"/>
              </a:rPr>
              <a:t>];</a:t>
            </a:r>
          </a:p>
          <a:p>
            <a:pPr lvl="0">
              <a:lnSpc>
                <a:spcPct val="115000"/>
              </a:lnSpc>
            </a:pPr>
            <a:r>
              <a:rPr lang="en-AU" sz="1600" dirty="0">
                <a:latin typeface="Courier New" panose="02070309020205020404" pitchFamily="49" charset="0"/>
                <a:cs typeface="Courier New" panose="02070309020205020404" pitchFamily="49" charset="0"/>
              </a:rPr>
              <a:t>                 </a:t>
            </a:r>
            <a:r>
              <a:rPr lang="en-AU" sz="1600" dirty="0" err="1">
                <a:latin typeface="Courier New" panose="02070309020205020404" pitchFamily="49" charset="0"/>
                <a:cs typeface="Courier New" panose="02070309020205020404" pitchFamily="49" charset="0"/>
              </a:rPr>
              <a:t>tmp</a:t>
            </a:r>
            <a:r>
              <a:rPr lang="en-AU" sz="1600" dirty="0">
                <a:latin typeface="Courier New" panose="02070309020205020404" pitchFamily="49" charset="0"/>
                <a:cs typeface="Courier New" panose="02070309020205020404" pitchFamily="49" charset="0"/>
              </a:rPr>
              <a:t>;</a:t>
            </a:r>
          </a:p>
          <a:p>
            <a:pPr lvl="0">
              <a:lnSpc>
                <a:spcPct val="115000"/>
              </a:lnSpc>
            </a:pPr>
            <a:r>
              <a:rPr lang="en-AU" sz="1600" dirty="0">
                <a:latin typeface="Courier New" panose="02070309020205020404" pitchFamily="49" charset="0"/>
                <a:cs typeface="Courier New" panose="02070309020205020404" pitchFamily="49" charset="0"/>
              </a:rPr>
              <a:t>                 </a:t>
            </a:r>
            <a:r>
              <a:rPr lang="en-AU" sz="1600" dirty="0" err="1">
                <a:latin typeface="Courier New" panose="02070309020205020404" pitchFamily="49" charset="0"/>
                <a:cs typeface="Courier New" panose="02070309020205020404" pitchFamily="49" charset="0"/>
              </a:rPr>
              <a:t>tmp</a:t>
            </a:r>
            <a:r>
              <a:rPr lang="en-AU" sz="1600" dirty="0">
                <a:latin typeface="Courier New" panose="02070309020205020404" pitchFamily="49" charset="0"/>
                <a:cs typeface="Courier New" panose="02070309020205020404" pitchFamily="49" charset="0"/>
              </a:rPr>
              <a:t> = REVEAL_PTR (</a:t>
            </a:r>
            <a:r>
              <a:rPr lang="en-AU" sz="1600" dirty="0" err="1">
                <a:latin typeface="Courier New" panose="02070309020205020404" pitchFamily="49" charset="0"/>
                <a:cs typeface="Courier New" panose="02070309020205020404" pitchFamily="49" charset="0"/>
              </a:rPr>
              <a:t>tmp</a:t>
            </a:r>
            <a:r>
              <a:rPr lang="en-AU" sz="1600" dirty="0">
                <a:latin typeface="Courier New" panose="02070309020205020404" pitchFamily="49" charset="0"/>
                <a:cs typeface="Courier New" panose="02070309020205020404" pitchFamily="49" charset="0"/>
              </a:rPr>
              <a:t>-&gt;next))</a:t>
            </a:r>
          </a:p>
          <a:p>
            <a:pPr lvl="0">
              <a:lnSpc>
                <a:spcPct val="115000"/>
              </a:lnSpc>
            </a:pPr>
            <a:r>
              <a:rPr lang="en-AU" sz="1600" dirty="0">
                <a:latin typeface="Courier New" panose="02070309020205020404" pitchFamily="49" charset="0"/>
                <a:cs typeface="Courier New" panose="02070309020205020404" pitchFamily="49" charset="0"/>
              </a:rPr>
              <a:t>              {</a:t>
            </a:r>
          </a:p>
          <a:p>
            <a:pPr lvl="0">
              <a:lnSpc>
                <a:spcPct val="115000"/>
              </a:lnSpc>
            </a:pPr>
            <a:r>
              <a:rPr lang="en-AU" sz="1600" dirty="0">
                <a:latin typeface="Courier New" panose="02070309020205020404" pitchFamily="49" charset="0"/>
                <a:cs typeface="Courier New" panose="02070309020205020404" pitchFamily="49" charset="0"/>
              </a:rPr>
              <a:t>		[...] </a:t>
            </a:r>
          </a:p>
          <a:p>
            <a:pPr lvl="0">
              <a:lnSpc>
                <a:spcPct val="115000"/>
              </a:lnSpc>
            </a:pPr>
            <a:r>
              <a:rPr lang="en-AU" sz="1600" dirty="0">
                <a:latin typeface="Courier New" panose="02070309020205020404" pitchFamily="49" charset="0"/>
                <a:cs typeface="Courier New" panose="02070309020205020404" pitchFamily="49" charset="0"/>
              </a:rPr>
              <a:t>                </a:t>
            </a:r>
            <a:r>
              <a:rPr lang="en-AU" sz="1600" b="1" dirty="0">
                <a:latin typeface="Courier New" panose="02070309020205020404" pitchFamily="49" charset="0"/>
                <a:cs typeface="Courier New" panose="02070309020205020404" pitchFamily="49" charset="0"/>
              </a:rPr>
              <a:t>if (</a:t>
            </a:r>
            <a:r>
              <a:rPr lang="en-AU" sz="1600" b="1" dirty="0" err="1">
                <a:latin typeface="Courier New" panose="02070309020205020404" pitchFamily="49" charset="0"/>
                <a:cs typeface="Courier New" panose="02070309020205020404" pitchFamily="49" charset="0"/>
              </a:rPr>
              <a:t>tmp</a:t>
            </a:r>
            <a:r>
              <a:rPr lang="en-AU" sz="1600" b="1" dirty="0">
                <a:latin typeface="Courier New" panose="02070309020205020404" pitchFamily="49" charset="0"/>
                <a:cs typeface="Courier New" panose="02070309020205020404" pitchFamily="49" charset="0"/>
              </a:rPr>
              <a:t> == e)</a:t>
            </a:r>
          </a:p>
          <a:p>
            <a:pPr lvl="0">
              <a:lnSpc>
                <a:spcPct val="115000"/>
              </a:lnSpc>
            </a:pPr>
            <a:r>
              <a:rPr lang="en-AU" sz="1600"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malloc_printerr</a:t>
            </a:r>
            <a:r>
              <a:rPr lang="en-AU" sz="1600" b="1" dirty="0">
                <a:latin typeface="Courier New" panose="02070309020205020404" pitchFamily="49" charset="0"/>
                <a:cs typeface="Courier New" panose="02070309020205020404" pitchFamily="49" charset="0"/>
              </a:rPr>
              <a:t> ("free(): double free detected in </a:t>
            </a:r>
            <a:r>
              <a:rPr lang="en-AU" sz="1600" b="1" dirty="0" err="1">
                <a:latin typeface="Courier New" panose="02070309020205020404" pitchFamily="49" charset="0"/>
                <a:cs typeface="Courier New" panose="02070309020205020404" pitchFamily="49" charset="0"/>
              </a:rPr>
              <a:t>tcache</a:t>
            </a:r>
            <a:r>
              <a:rPr lang="en-AU" sz="1600" b="1" dirty="0">
                <a:latin typeface="Courier New" panose="02070309020205020404" pitchFamily="49" charset="0"/>
                <a:cs typeface="Courier New" panose="02070309020205020404" pitchFamily="49" charset="0"/>
              </a:rPr>
              <a:t> 2");}</a:t>
            </a:r>
          </a:p>
          <a:p>
            <a:pPr lvl="0">
              <a:lnSpc>
                <a:spcPct val="115000"/>
              </a:lnSpc>
            </a:pPr>
            <a:r>
              <a:rPr lang="en-AU" sz="1600" dirty="0">
                <a:latin typeface="Courier New" panose="02070309020205020404" pitchFamily="49" charset="0"/>
                <a:cs typeface="Courier New" panose="02070309020205020404" pitchFamily="49" charset="0"/>
              </a:rPr>
              <a:t>          	[...] </a:t>
            </a:r>
          </a:p>
          <a:p>
            <a:pPr marL="0" lvl="0" indent="0" algn="l" rtl="0">
              <a:lnSpc>
                <a:spcPct val="115000"/>
              </a:lnSpc>
              <a:spcBef>
                <a:spcPts val="0"/>
              </a:spcBef>
              <a:spcAft>
                <a:spcPts val="0"/>
              </a:spcAft>
              <a:buNone/>
            </a:pPr>
            <a:endParaRPr sz="2300" dirty="0"/>
          </a:p>
        </p:txBody>
      </p:sp>
      <p:sp>
        <p:nvSpPr>
          <p:cNvPr id="5" name="Google Shape;348;ga18e876340_0_0">
            <a:extLst>
              <a:ext uri="{FF2B5EF4-FFF2-40B4-BE49-F238E27FC236}">
                <a16:creationId xmlns:a16="http://schemas.microsoft.com/office/drawing/2014/main" id="{A33FE8DD-69B9-4334-963F-F86FCEFBD8AE}"/>
              </a:ext>
            </a:extLst>
          </p:cNvPr>
          <p:cNvSpPr txBox="1"/>
          <p:nvPr/>
        </p:nvSpPr>
        <p:spPr>
          <a:xfrm>
            <a:off x="971344" y="986128"/>
            <a:ext cx="6976902"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2000" dirty="0"/>
              <a:t>So while we fail the first check, we ensure that Malloc can’t find our already-freed chunk because it’s searching along the wrong list</a:t>
            </a:r>
            <a:endParaRPr sz="2000" dirty="0"/>
          </a:p>
        </p:txBody>
      </p:sp>
    </p:spTree>
    <p:extLst>
      <p:ext uri="{BB962C8B-B14F-4D97-AF65-F5344CB8AC3E}">
        <p14:creationId xmlns:p14="http://schemas.microsoft.com/office/powerpoint/2010/main" val="39357832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3" name="Picture 2">
            <a:extLst>
              <a:ext uri="{FF2B5EF4-FFF2-40B4-BE49-F238E27FC236}">
                <a16:creationId xmlns:a16="http://schemas.microsoft.com/office/drawing/2014/main" id="{3FA40E2B-609B-4523-9825-E38F8F025F64}"/>
              </a:ext>
            </a:extLst>
          </p:cNvPr>
          <p:cNvPicPr>
            <a:picLocks noChangeAspect="1"/>
          </p:cNvPicPr>
          <p:nvPr/>
        </p:nvPicPr>
        <p:blipFill>
          <a:blip r:embed="rId3"/>
          <a:stretch>
            <a:fillRect/>
          </a:stretch>
        </p:blipFill>
        <p:spPr>
          <a:xfrm>
            <a:off x="1343025" y="850170"/>
            <a:ext cx="4752975" cy="5391150"/>
          </a:xfrm>
          <a:prstGeom prst="rect">
            <a:avLst/>
          </a:prstGeom>
        </p:spPr>
      </p:pic>
      <p:sp>
        <p:nvSpPr>
          <p:cNvPr id="4" name="Google Shape;364;ga18e876340_0_26">
            <a:extLst>
              <a:ext uri="{FF2B5EF4-FFF2-40B4-BE49-F238E27FC236}">
                <a16:creationId xmlns:a16="http://schemas.microsoft.com/office/drawing/2014/main" id="{6F54F6E4-5C5B-4D58-B4EA-804770FA2643}"/>
              </a:ext>
            </a:extLst>
          </p:cNvPr>
          <p:cNvSpPr txBox="1"/>
          <p:nvPr/>
        </p:nvSpPr>
        <p:spPr>
          <a:xfrm>
            <a:off x="6380301" y="3316458"/>
            <a:ext cx="4468674" cy="243481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2000" dirty="0"/>
              <a:t>In this example we repeatedly toggled the size of an adjacent chunk which we know will be freed. </a:t>
            </a:r>
          </a:p>
          <a:p>
            <a:pPr marL="0" lvl="0" indent="0" algn="l" rtl="0">
              <a:lnSpc>
                <a:spcPct val="115000"/>
              </a:lnSpc>
              <a:spcBef>
                <a:spcPts val="0"/>
              </a:spcBef>
              <a:spcAft>
                <a:spcPts val="0"/>
              </a:spcAft>
              <a:buNone/>
            </a:pPr>
            <a:endParaRPr lang="en-AU" sz="2000" dirty="0"/>
          </a:p>
          <a:p>
            <a:pPr marL="0" lvl="0" indent="0" algn="l" rtl="0">
              <a:lnSpc>
                <a:spcPct val="115000"/>
              </a:lnSpc>
              <a:spcBef>
                <a:spcPts val="0"/>
              </a:spcBef>
              <a:spcAft>
                <a:spcPts val="0"/>
              </a:spcAft>
              <a:buNone/>
            </a:pPr>
            <a:r>
              <a:rPr lang="en-AU" sz="2000" dirty="0"/>
              <a:t>Then we created cycles in the linked lists and retrieved our target address from a bin whose count is greater than 0</a:t>
            </a:r>
            <a:r>
              <a:rPr lang="en-AU" sz="2300" dirty="0"/>
              <a:t>.</a:t>
            </a:r>
            <a:endParaRPr sz="23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a18e876340_0_26"/>
          <p:cNvSpPr txBox="1"/>
          <p:nvPr/>
        </p:nvSpPr>
        <p:spPr>
          <a:xfrm>
            <a:off x="1049703" y="1699709"/>
            <a:ext cx="97635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b="1" dirty="0">
                <a:solidFill>
                  <a:schemeClr val="dk1"/>
                </a:solidFill>
              </a:rPr>
              <a:t>Safe-linking</a:t>
            </a:r>
            <a:endParaRPr sz="2000" b="1"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Very hard to bypass </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The constraints are harsh and generally you’d need an information leak </a:t>
            </a: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in order to </a:t>
            </a:r>
            <a:r>
              <a:rPr lang="en-GB" sz="2000" dirty="0" err="1">
                <a:solidFill>
                  <a:schemeClr val="dk1"/>
                </a:solidFill>
              </a:rPr>
              <a:t>demangle</a:t>
            </a:r>
            <a:r>
              <a:rPr lang="en-GB" sz="2000" dirty="0">
                <a:solidFill>
                  <a:schemeClr val="dk1"/>
                </a:solidFill>
              </a:rPr>
              <a:t> pointers. </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But given the right circumstances we can bypass it by attacking </a:t>
            </a: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the </a:t>
            </a:r>
            <a:r>
              <a:rPr lang="en-GB" sz="2000" b="1" dirty="0" err="1">
                <a:solidFill>
                  <a:schemeClr val="dk1"/>
                </a:solidFill>
              </a:rPr>
              <a:t>TCache</a:t>
            </a:r>
            <a:r>
              <a:rPr lang="en-GB" sz="2000" b="1" dirty="0">
                <a:solidFill>
                  <a:schemeClr val="dk1"/>
                </a:solidFill>
              </a:rPr>
              <a:t> list heads directly</a:t>
            </a:r>
            <a:endParaRPr sz="2300"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g9cf459e612_0_12"/>
          <p:cNvSpPr txBox="1">
            <a:spLocks noGrp="1"/>
          </p:cNvSpPr>
          <p:nvPr>
            <p:ph type="ctrTitle"/>
          </p:nvPr>
        </p:nvSpPr>
        <p:spPr>
          <a:xfrm>
            <a:off x="1158150" y="807559"/>
            <a:ext cx="9875700" cy="40416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sz="6700" dirty="0"/>
              <a:t>Safe-Linking</a:t>
            </a:r>
            <a:r>
              <a:rPr lang="en-GB" dirty="0"/>
              <a:t> </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a18e876340_0_32"/>
          <p:cNvSpPr txBox="1"/>
          <p:nvPr/>
        </p:nvSpPr>
        <p:spPr>
          <a:xfrm>
            <a:off x="1086500" y="2182219"/>
            <a:ext cx="7987162" cy="3000000"/>
          </a:xfrm>
          <a:prstGeom prst="rect">
            <a:avLst/>
          </a:prstGeom>
          <a:noFill/>
          <a:ln>
            <a:noFill/>
          </a:ln>
        </p:spPr>
        <p:txBody>
          <a:bodyPr spcFirstLastPara="1" wrap="square" lIns="0"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rPr>
              <a:t>Safe-Linking was introduced by Check Point Research, in particular by their researcher: </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err="1">
                <a:solidFill>
                  <a:schemeClr val="dk1"/>
                </a:solidFill>
              </a:rPr>
              <a:t>Eyal</a:t>
            </a:r>
            <a:r>
              <a:rPr lang="en-GB" sz="2000" dirty="0">
                <a:solidFill>
                  <a:schemeClr val="dk1"/>
                </a:solidFill>
              </a:rPr>
              <a:t> </a:t>
            </a:r>
            <a:r>
              <a:rPr lang="en-GB" sz="2000" dirty="0" err="1">
                <a:solidFill>
                  <a:schemeClr val="dk1"/>
                </a:solidFill>
              </a:rPr>
              <a:t>Itkin</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The idea, as detailed in CPR’s article, is to make “use of randomness from the Address Space Layout Randomization (ASLR) to “sign” the list’s pointers.“</a:t>
            </a:r>
            <a:endParaRPr sz="23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ga18e876340_0_9"/>
          <p:cNvSpPr txBox="1"/>
          <p:nvPr/>
        </p:nvSpPr>
        <p:spPr>
          <a:xfrm>
            <a:off x="1071297" y="1815497"/>
            <a:ext cx="75651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err="1">
                <a:solidFill>
                  <a:schemeClr val="dk1"/>
                </a:solidFill>
              </a:rPr>
              <a:t>Eyal</a:t>
            </a:r>
            <a:r>
              <a:rPr lang="en-GB" sz="2000" dirty="0">
                <a:solidFill>
                  <a:schemeClr val="dk1"/>
                </a:solidFill>
              </a:rPr>
              <a:t> </a:t>
            </a:r>
            <a:r>
              <a:rPr lang="en-GB" sz="2000" dirty="0" err="1">
                <a:solidFill>
                  <a:schemeClr val="dk1"/>
                </a:solidFill>
              </a:rPr>
              <a:t>Itkin</a:t>
            </a:r>
            <a:r>
              <a:rPr lang="en-GB" sz="2000" dirty="0">
                <a:solidFill>
                  <a:schemeClr val="dk1"/>
                </a:solidFill>
              </a:rPr>
              <a:t> refers to the </a:t>
            </a:r>
            <a:r>
              <a:rPr lang="en-GB" sz="2000" dirty="0" err="1">
                <a:solidFill>
                  <a:schemeClr val="dk1"/>
                </a:solidFill>
              </a:rPr>
              <a:t>glibc</a:t>
            </a:r>
            <a:r>
              <a:rPr lang="en-GB" sz="2000" dirty="0">
                <a:solidFill>
                  <a:schemeClr val="dk1"/>
                </a:solidFill>
              </a:rPr>
              <a:t> unsafe unlinking mitigation as inspiration for this mitigation </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This is because the doubly-linked lists have already been protected from the unlinking style attack I mentioned earlier </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But mitigations over unsafe linking / unlinking in the singly linked lists such as those in the </a:t>
            </a:r>
            <a:r>
              <a:rPr lang="en-GB" sz="2000" dirty="0" err="1">
                <a:solidFill>
                  <a:schemeClr val="dk1"/>
                </a:solidFill>
              </a:rPr>
              <a:t>TCache</a:t>
            </a:r>
            <a:r>
              <a:rPr lang="en-GB" sz="2000" dirty="0">
                <a:solidFill>
                  <a:schemeClr val="dk1"/>
                </a:solidFill>
              </a:rPr>
              <a:t> have remained </a:t>
            </a:r>
            <a:r>
              <a:rPr lang="en-GB" sz="2000" dirty="0" err="1">
                <a:solidFill>
                  <a:schemeClr val="dk1"/>
                </a:solidFill>
              </a:rPr>
              <a:t>bypassable</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ga18e876340_0_12"/>
          <p:cNvSpPr txBox="1"/>
          <p:nvPr/>
        </p:nvSpPr>
        <p:spPr>
          <a:xfrm>
            <a:off x="961506" y="626923"/>
            <a:ext cx="7647922" cy="4378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rPr>
              <a:t>Safe-linking is able to mask and unmask forward pointers</a:t>
            </a: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 </a:t>
            </a: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With unlinking operations over the lists, the forward pointers become mangled and </a:t>
            </a:r>
            <a:r>
              <a:rPr lang="en-GB" sz="2000" dirty="0" err="1">
                <a:solidFill>
                  <a:schemeClr val="dk1"/>
                </a:solidFill>
              </a:rPr>
              <a:t>demangled</a:t>
            </a:r>
            <a:r>
              <a:rPr lang="en-GB" sz="2000" dirty="0">
                <a:solidFill>
                  <a:schemeClr val="dk1"/>
                </a:solidFill>
              </a:rPr>
              <a:t>.</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From the original blog post, the bitwise operations which mangle  our pointers is represented here, which we’ll see as code soon.</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p:txBody>
      </p:sp>
      <p:pic>
        <p:nvPicPr>
          <p:cNvPr id="1026" name="Picture 2">
            <a:extLst>
              <a:ext uri="{FF2B5EF4-FFF2-40B4-BE49-F238E27FC236}">
                <a16:creationId xmlns:a16="http://schemas.microsoft.com/office/drawing/2014/main" id="{419B57B0-2BAE-41BD-9B69-54C6A9BE40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506" y="3288324"/>
            <a:ext cx="7197756" cy="3134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ga1c4f7733e_0_6"/>
          <p:cNvSpPr txBox="1"/>
          <p:nvPr/>
        </p:nvSpPr>
        <p:spPr>
          <a:xfrm>
            <a:off x="1049703" y="2004125"/>
            <a:ext cx="7475700" cy="4378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2000" dirty="0">
                <a:solidFill>
                  <a:schemeClr val="dk1"/>
                </a:solidFill>
              </a:rPr>
              <a:t>If they are legitimate pointers, having gone through a legitimate process of linking, the process of </a:t>
            </a:r>
            <a:r>
              <a:rPr lang="en-GB" sz="2000" dirty="0" err="1">
                <a:solidFill>
                  <a:schemeClr val="dk1"/>
                </a:solidFill>
              </a:rPr>
              <a:t>demangling</a:t>
            </a:r>
            <a:r>
              <a:rPr lang="en-GB" sz="2000" dirty="0">
                <a:solidFill>
                  <a:schemeClr val="dk1"/>
                </a:solidFill>
              </a:rPr>
              <a:t> will produce the original pointer.</a:t>
            </a:r>
            <a:endParaRPr sz="20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p:txBody>
      </p:sp>
      <p:sp>
        <p:nvSpPr>
          <p:cNvPr id="392" name="Google Shape;392;ga1c4f7733e_0_6"/>
          <p:cNvSpPr txBox="1"/>
          <p:nvPr/>
        </p:nvSpPr>
        <p:spPr>
          <a:xfrm>
            <a:off x="1049703" y="3119967"/>
            <a:ext cx="7362777"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But if the pointer has not gone through the legitimate process, </a:t>
            </a: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it will become mangled and will not be dereferenceable, resulting in a </a:t>
            </a:r>
            <a:r>
              <a:rPr lang="en-GB" sz="2000" dirty="0" err="1">
                <a:solidFill>
                  <a:schemeClr val="dk1"/>
                </a:solidFill>
              </a:rPr>
              <a:t>segfault</a:t>
            </a:r>
            <a:r>
              <a:rPr lang="en-GB" sz="2000" dirty="0">
                <a:solidFill>
                  <a:schemeClr val="dk1"/>
                </a:solidFill>
              </a:rPr>
              <a: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a18e876340_0_193"/>
          <p:cNvSpPr/>
          <p:nvPr/>
        </p:nvSpPr>
        <p:spPr>
          <a:xfrm>
            <a:off x="1180050" y="2210700"/>
            <a:ext cx="6965144" cy="279739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GB" sz="2000" dirty="0">
                <a:solidFill>
                  <a:schemeClr val="dk1"/>
                </a:solidFill>
              </a:rPr>
              <a:t>The distinction between automatic, dynamic, and static, is the duration and scope for which a region is well-defined</a:t>
            </a:r>
            <a:endParaRPr dirty="0">
              <a:solidFill>
                <a:schemeClr val="dk1"/>
              </a:solidFill>
            </a:endParaRPr>
          </a:p>
          <a:p>
            <a:pPr marL="0" lvl="0" indent="0" algn="l" rtl="0">
              <a:spcBef>
                <a:spcPts val="0"/>
              </a:spcBef>
              <a:spcAft>
                <a:spcPts val="0"/>
              </a:spcAft>
              <a:buClr>
                <a:schemeClr val="dk1"/>
              </a:buClr>
              <a:buFont typeface="Arial"/>
              <a:buNone/>
            </a:pPr>
            <a:endParaRPr sz="2000" dirty="0">
              <a:solidFill>
                <a:schemeClr val="dk1"/>
              </a:solidFill>
            </a:endParaRPr>
          </a:p>
          <a:p>
            <a:pPr marL="0" lvl="0" indent="0" algn="l" rtl="0">
              <a:spcBef>
                <a:spcPts val="0"/>
              </a:spcBef>
              <a:spcAft>
                <a:spcPts val="0"/>
              </a:spcAft>
              <a:buClr>
                <a:schemeClr val="dk1"/>
              </a:buClr>
              <a:buFont typeface="Arial"/>
              <a:buNone/>
            </a:pPr>
            <a:r>
              <a:rPr lang="en-GB" sz="2000" dirty="0">
                <a:solidFill>
                  <a:schemeClr val="dk1"/>
                </a:solidFill>
              </a:rPr>
              <a:t>But we may also be able to access regions outside of their intended duration, scope, or linear boundary.</a:t>
            </a:r>
          </a:p>
          <a:p>
            <a:pPr marL="0" lvl="0" indent="0" algn="l" rtl="0">
              <a:spcBef>
                <a:spcPts val="0"/>
              </a:spcBef>
              <a:spcAft>
                <a:spcPts val="0"/>
              </a:spcAft>
              <a:buClr>
                <a:schemeClr val="dk1"/>
              </a:buClr>
              <a:buFont typeface="Arial"/>
              <a:buNone/>
            </a:pPr>
            <a:endParaRPr lang="en-GB" sz="2000" dirty="0">
              <a:solidFill>
                <a:schemeClr val="dk1"/>
              </a:solidFill>
            </a:endParaRPr>
          </a:p>
          <a:p>
            <a:pPr marL="0" lvl="0" indent="0" algn="l" rtl="0">
              <a:spcBef>
                <a:spcPts val="0"/>
              </a:spcBef>
              <a:spcAft>
                <a:spcPts val="0"/>
              </a:spcAft>
              <a:buClr>
                <a:schemeClr val="dk1"/>
              </a:buClr>
              <a:buFont typeface="Arial"/>
              <a:buNone/>
            </a:pPr>
            <a:r>
              <a:rPr lang="en-GB" sz="2000" dirty="0">
                <a:solidFill>
                  <a:schemeClr val="dk1"/>
                </a:solidFill>
              </a:rPr>
              <a:t>This is the basis for memory-use errors. </a:t>
            </a:r>
            <a:endParaRPr sz="2000" dirty="0"/>
          </a:p>
          <a:p>
            <a:pPr marL="0" marR="0" lvl="0" indent="0" algn="l" rtl="0">
              <a:spcBef>
                <a:spcPts val="0"/>
              </a:spcBef>
              <a:spcAft>
                <a:spcPts val="0"/>
              </a:spcAft>
              <a:buNone/>
            </a:pPr>
            <a:endParaRPr sz="2000" dirty="0">
              <a:solidFill>
                <a:srgbClr val="000000"/>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br>
              <a:rPr lang="en-GB" sz="1800" dirty="0">
                <a:solidFill>
                  <a:schemeClr val="dk1"/>
                </a:solidFill>
                <a:latin typeface="Century Schoolbook"/>
                <a:ea typeface="Century Schoolbook"/>
                <a:cs typeface="Century Schoolbook"/>
                <a:sym typeface="Century Schoolbook"/>
              </a:rPr>
            </a:br>
            <a:endParaRPr sz="1800"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9"/>
          <p:cNvSpPr txBox="1"/>
          <p:nvPr/>
        </p:nvSpPr>
        <p:spPr>
          <a:xfrm>
            <a:off x="1081246" y="1450612"/>
            <a:ext cx="8203431"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rPr>
              <a:t>The first piece of relevant code we will look at, is in </a:t>
            </a:r>
            <a:r>
              <a:rPr lang="en-GB" sz="2000" dirty="0" err="1">
                <a:solidFill>
                  <a:schemeClr val="dk1"/>
                </a:solidFill>
              </a:rPr>
              <a:t>Malloc’s</a:t>
            </a:r>
            <a:r>
              <a:rPr lang="en-GB" sz="2000" dirty="0">
                <a:solidFill>
                  <a:schemeClr val="dk1"/>
                </a:solidFill>
              </a:rPr>
              <a:t> </a:t>
            </a:r>
            <a:r>
              <a:rPr lang="en-GB" sz="2000" dirty="0" err="1">
                <a:solidFill>
                  <a:schemeClr val="dk1"/>
                </a:solidFill>
                <a:latin typeface="Courier New"/>
                <a:ea typeface="Courier New"/>
                <a:cs typeface="Courier New"/>
                <a:sym typeface="Courier New"/>
              </a:rPr>
              <a:t>tcache_get</a:t>
            </a:r>
            <a:r>
              <a:rPr lang="en-GB" sz="2000" dirty="0">
                <a:solidFill>
                  <a:schemeClr val="dk1"/>
                </a:solidFill>
              </a:rPr>
              <a:t> function</a:t>
            </a:r>
            <a:endParaRPr sz="2000" dirty="0">
              <a:solidFill>
                <a:schemeClr val="dk1"/>
              </a:solidFill>
            </a:endParaRPr>
          </a:p>
          <a:p>
            <a:pPr marL="0" lvl="0" indent="0" algn="l" rtl="0">
              <a:lnSpc>
                <a:spcPct val="115000"/>
              </a:lnSpc>
              <a:spcBef>
                <a:spcPts val="0"/>
              </a:spcBef>
              <a:spcAft>
                <a:spcPts val="0"/>
              </a:spcAft>
              <a:buNone/>
            </a:pPr>
            <a:br>
              <a:rPr lang="en-GB" sz="1800" dirty="0">
                <a:solidFill>
                  <a:schemeClr val="dk1"/>
                </a:solidFill>
                <a:latin typeface="Courier New"/>
                <a:ea typeface="Courier New"/>
                <a:cs typeface="Courier New"/>
                <a:sym typeface="Courier New"/>
              </a:rPr>
            </a:br>
            <a:r>
              <a:rPr lang="en-GB" sz="1800" dirty="0" err="1">
                <a:solidFill>
                  <a:schemeClr val="dk1"/>
                </a:solidFill>
                <a:latin typeface="Courier New"/>
                <a:ea typeface="Courier New"/>
                <a:cs typeface="Courier New"/>
                <a:sym typeface="Courier New"/>
              </a:rPr>
              <a:t>tcache_entry</a:t>
            </a:r>
            <a:r>
              <a:rPr lang="en-GB" sz="1800" dirty="0">
                <a:solidFill>
                  <a:schemeClr val="dk1"/>
                </a:solidFill>
                <a:latin typeface="Courier New"/>
                <a:ea typeface="Courier New"/>
                <a:cs typeface="Courier New"/>
                <a:sym typeface="Courier New"/>
              </a:rPr>
              <a:t> *e = </a:t>
            </a:r>
            <a:r>
              <a:rPr lang="en-GB" sz="1800" dirty="0" err="1">
                <a:solidFill>
                  <a:schemeClr val="dk1"/>
                </a:solidFill>
                <a:latin typeface="Courier New"/>
                <a:ea typeface="Courier New"/>
                <a:cs typeface="Courier New"/>
                <a:sym typeface="Courier New"/>
              </a:rPr>
              <a:t>tcache</a:t>
            </a:r>
            <a:r>
              <a:rPr lang="en-GB" sz="1800" dirty="0">
                <a:solidFill>
                  <a:schemeClr val="dk1"/>
                </a:solidFill>
                <a:latin typeface="Courier New"/>
                <a:ea typeface="Courier New"/>
                <a:cs typeface="Courier New"/>
                <a:sym typeface="Courier New"/>
              </a:rPr>
              <a:t>-&gt;entries[</a:t>
            </a:r>
            <a:r>
              <a:rPr lang="en-GB" sz="1800" dirty="0" err="1">
                <a:solidFill>
                  <a:schemeClr val="dk1"/>
                </a:solidFill>
                <a:latin typeface="Courier New"/>
                <a:ea typeface="Courier New"/>
                <a:cs typeface="Courier New"/>
                <a:sym typeface="Courier New"/>
              </a:rPr>
              <a:t>tc_idx</a:t>
            </a:r>
            <a:r>
              <a:rPr lang="en-GB" sz="1800" dirty="0">
                <a:solidFill>
                  <a:schemeClr val="dk1"/>
                </a:solidFill>
                <a:latin typeface="Courier New"/>
                <a:ea typeface="Courier New"/>
                <a:cs typeface="Courier New"/>
                <a:sym typeface="Courier New"/>
              </a:rPr>
              <a:t>];</a:t>
            </a:r>
            <a:endParaRPr sz="180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800" dirty="0" err="1">
                <a:solidFill>
                  <a:schemeClr val="dk1"/>
                </a:solidFill>
                <a:latin typeface="Courier New"/>
                <a:ea typeface="Courier New"/>
                <a:cs typeface="Courier New"/>
                <a:sym typeface="Courier New"/>
              </a:rPr>
              <a:t>tcache</a:t>
            </a:r>
            <a:r>
              <a:rPr lang="en-GB" sz="1800" dirty="0">
                <a:solidFill>
                  <a:schemeClr val="dk1"/>
                </a:solidFill>
                <a:latin typeface="Courier New"/>
                <a:ea typeface="Courier New"/>
                <a:cs typeface="Courier New"/>
                <a:sym typeface="Courier New"/>
              </a:rPr>
              <a:t>-&gt;entries[</a:t>
            </a:r>
            <a:r>
              <a:rPr lang="en-GB" sz="1800" dirty="0" err="1">
                <a:solidFill>
                  <a:schemeClr val="dk1"/>
                </a:solidFill>
                <a:latin typeface="Courier New"/>
                <a:ea typeface="Courier New"/>
                <a:cs typeface="Courier New"/>
                <a:sym typeface="Courier New"/>
              </a:rPr>
              <a:t>tc_idx</a:t>
            </a:r>
            <a:r>
              <a:rPr lang="en-GB" sz="1800" dirty="0">
                <a:solidFill>
                  <a:schemeClr val="dk1"/>
                </a:solidFill>
                <a:latin typeface="Courier New"/>
                <a:ea typeface="Courier New"/>
                <a:cs typeface="Courier New"/>
                <a:sym typeface="Courier New"/>
              </a:rPr>
              <a:t>] = </a:t>
            </a:r>
            <a:r>
              <a:rPr lang="en-GB" sz="1800" b="1" dirty="0">
                <a:solidFill>
                  <a:schemeClr val="dk1"/>
                </a:solidFill>
                <a:latin typeface="Courier New"/>
                <a:ea typeface="Courier New"/>
                <a:cs typeface="Courier New"/>
                <a:sym typeface="Courier New"/>
              </a:rPr>
              <a:t>REVEAL_PTR (e-&gt;next);</a:t>
            </a:r>
          </a:p>
          <a:p>
            <a:pPr marL="0" lvl="0" indent="0" algn="l" rtl="0">
              <a:lnSpc>
                <a:spcPct val="115000"/>
              </a:lnSpc>
              <a:spcBef>
                <a:spcPts val="0"/>
              </a:spcBef>
              <a:spcAft>
                <a:spcPts val="0"/>
              </a:spcAft>
              <a:buNone/>
            </a:pPr>
            <a:endParaRPr lang="en-GB" sz="1800" b="1" dirty="0">
              <a:solidFill>
                <a:schemeClr val="dk1"/>
              </a:solidFill>
              <a:latin typeface="Courier New"/>
              <a:cs typeface="Courier New"/>
              <a:sym typeface="Courier New"/>
            </a:endParaRPr>
          </a:p>
          <a:p>
            <a:pPr>
              <a:lnSpc>
                <a:spcPct val="115000"/>
              </a:lnSpc>
            </a:pPr>
            <a:r>
              <a:rPr lang="en-GB" sz="2000" dirty="0">
                <a:solidFill>
                  <a:schemeClr val="dk1"/>
                </a:solidFill>
              </a:rPr>
              <a:t>Here, we get the current head of the list and then set a new head, a simple list remove operation.</a:t>
            </a:r>
          </a:p>
          <a:p>
            <a:pPr>
              <a:lnSpc>
                <a:spcPct val="115000"/>
              </a:lnSpc>
            </a:pPr>
            <a:endParaRPr lang="en-GB" sz="2000" dirty="0">
              <a:solidFill>
                <a:schemeClr val="dk1"/>
              </a:solidFill>
            </a:endParaRPr>
          </a:p>
          <a:p>
            <a:pPr>
              <a:lnSpc>
                <a:spcPct val="115000"/>
              </a:lnSpc>
            </a:pPr>
            <a:r>
              <a:rPr lang="en-GB" sz="2000" dirty="0">
                <a:solidFill>
                  <a:schemeClr val="dk1"/>
                </a:solidFill>
              </a:rPr>
              <a:t>But if you notice the macro </a:t>
            </a:r>
            <a:r>
              <a:rPr lang="en-GB" sz="2000" dirty="0">
                <a:solidFill>
                  <a:schemeClr val="dk1"/>
                </a:solidFill>
                <a:latin typeface="Courier New" panose="02070309020205020404" pitchFamily="49" charset="0"/>
                <a:cs typeface="Courier New" panose="02070309020205020404" pitchFamily="49" charset="0"/>
              </a:rPr>
              <a:t>REVEAL_PTR</a:t>
            </a:r>
            <a:r>
              <a:rPr lang="en-GB" sz="2000" dirty="0">
                <a:solidFill>
                  <a:schemeClr val="dk1"/>
                </a:solidFill>
              </a:rPr>
              <a:t>, there’s a slight difference. Compare that with the Malloc of Glibc 2.31</a:t>
            </a:r>
          </a:p>
          <a:p>
            <a:pPr marL="0" lvl="0" indent="0" algn="l" rtl="0">
              <a:lnSpc>
                <a:spcPct val="115000"/>
              </a:lnSpc>
              <a:spcBef>
                <a:spcPts val="0"/>
              </a:spcBef>
              <a:spcAft>
                <a:spcPts val="0"/>
              </a:spcAft>
              <a:buNone/>
            </a:pPr>
            <a:endParaRPr sz="21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9"/>
          <p:cNvSpPr txBox="1"/>
          <p:nvPr/>
        </p:nvSpPr>
        <p:spPr>
          <a:xfrm>
            <a:off x="1221923" y="2379080"/>
            <a:ext cx="8590200" cy="3000000"/>
          </a:xfrm>
          <a:prstGeom prst="rect">
            <a:avLst/>
          </a:prstGeom>
          <a:noFill/>
          <a:ln>
            <a:noFill/>
          </a:ln>
        </p:spPr>
        <p:txBody>
          <a:bodyPr spcFirstLastPara="1" wrap="square" lIns="91425" tIns="91425" rIns="91425" bIns="91425" anchor="t" anchorCtr="0">
            <a:noAutofit/>
          </a:bodyPr>
          <a:lstStyle/>
          <a:p>
            <a:pPr lvl="0">
              <a:lnSpc>
                <a:spcPct val="115000"/>
              </a:lnSpc>
            </a:pPr>
            <a:r>
              <a:rPr lang="en-GB" sz="2000" dirty="0">
                <a:solidFill>
                  <a:schemeClr val="dk1"/>
                </a:solidFill>
                <a:latin typeface="Courier New" panose="02070309020205020404" pitchFamily="49" charset="0"/>
                <a:cs typeface="Courier New" panose="02070309020205020404" pitchFamily="49" charset="0"/>
              </a:rPr>
              <a:t>static __</a:t>
            </a:r>
            <a:r>
              <a:rPr lang="en-GB" sz="2000" dirty="0" err="1">
                <a:solidFill>
                  <a:schemeClr val="dk1"/>
                </a:solidFill>
                <a:latin typeface="Courier New" panose="02070309020205020404" pitchFamily="49" charset="0"/>
                <a:cs typeface="Courier New" panose="02070309020205020404" pitchFamily="49" charset="0"/>
              </a:rPr>
              <a:t>always_inline</a:t>
            </a:r>
            <a:r>
              <a:rPr lang="en-GB" sz="2000" dirty="0">
                <a:solidFill>
                  <a:schemeClr val="dk1"/>
                </a:solidFill>
                <a:latin typeface="Courier New" panose="02070309020205020404" pitchFamily="49" charset="0"/>
                <a:cs typeface="Courier New" panose="02070309020205020404" pitchFamily="49" charset="0"/>
              </a:rPr>
              <a:t> void *</a:t>
            </a:r>
          </a:p>
          <a:p>
            <a:pPr lvl="0">
              <a:lnSpc>
                <a:spcPct val="115000"/>
              </a:lnSpc>
            </a:pPr>
            <a:r>
              <a:rPr lang="en-GB" sz="2000" dirty="0" err="1">
                <a:solidFill>
                  <a:schemeClr val="dk1"/>
                </a:solidFill>
                <a:latin typeface="Courier New" panose="02070309020205020404" pitchFamily="49" charset="0"/>
                <a:cs typeface="Courier New" panose="02070309020205020404" pitchFamily="49" charset="0"/>
              </a:rPr>
              <a:t>tcache_get</a:t>
            </a:r>
            <a:r>
              <a:rPr lang="en-GB" sz="2000" dirty="0">
                <a:solidFill>
                  <a:schemeClr val="dk1"/>
                </a:solidFill>
                <a:latin typeface="Courier New" panose="02070309020205020404" pitchFamily="49" charset="0"/>
                <a:cs typeface="Courier New" panose="02070309020205020404" pitchFamily="49" charset="0"/>
              </a:rPr>
              <a:t> (</a:t>
            </a:r>
            <a:r>
              <a:rPr lang="en-GB" sz="2000" dirty="0" err="1">
                <a:solidFill>
                  <a:schemeClr val="dk1"/>
                </a:solidFill>
                <a:latin typeface="Courier New" panose="02070309020205020404" pitchFamily="49" charset="0"/>
                <a:cs typeface="Courier New" panose="02070309020205020404" pitchFamily="49" charset="0"/>
              </a:rPr>
              <a:t>size_t</a:t>
            </a:r>
            <a:r>
              <a:rPr lang="en-GB" sz="2000" dirty="0">
                <a:solidFill>
                  <a:schemeClr val="dk1"/>
                </a:solidFill>
                <a:latin typeface="Courier New" panose="02070309020205020404" pitchFamily="49" charset="0"/>
                <a:cs typeface="Courier New" panose="02070309020205020404" pitchFamily="49" charset="0"/>
              </a:rPr>
              <a:t> </a:t>
            </a:r>
            <a:r>
              <a:rPr lang="en-GB" sz="2000" dirty="0" err="1">
                <a:solidFill>
                  <a:schemeClr val="dk1"/>
                </a:solidFill>
                <a:latin typeface="Courier New" panose="02070309020205020404" pitchFamily="49" charset="0"/>
                <a:cs typeface="Courier New" panose="02070309020205020404" pitchFamily="49" charset="0"/>
              </a:rPr>
              <a:t>tc_idx</a:t>
            </a:r>
            <a:r>
              <a:rPr lang="en-GB" sz="2000" dirty="0">
                <a:solidFill>
                  <a:schemeClr val="dk1"/>
                </a:solidFill>
                <a:latin typeface="Courier New" panose="02070309020205020404" pitchFamily="49" charset="0"/>
                <a:cs typeface="Courier New" panose="02070309020205020404" pitchFamily="49" charset="0"/>
              </a:rPr>
              <a:t>)</a:t>
            </a:r>
          </a:p>
          <a:p>
            <a:pPr lvl="0">
              <a:lnSpc>
                <a:spcPct val="115000"/>
              </a:lnSpc>
            </a:pPr>
            <a:r>
              <a:rPr lang="en-GB" sz="2000" dirty="0">
                <a:solidFill>
                  <a:schemeClr val="dk1"/>
                </a:solidFill>
                <a:latin typeface="Courier New" panose="02070309020205020404" pitchFamily="49" charset="0"/>
                <a:cs typeface="Courier New" panose="02070309020205020404" pitchFamily="49" charset="0"/>
              </a:rPr>
              <a:t>{</a:t>
            </a:r>
          </a:p>
          <a:p>
            <a:pPr lvl="0">
              <a:lnSpc>
                <a:spcPct val="115000"/>
              </a:lnSpc>
            </a:pPr>
            <a:r>
              <a:rPr lang="en-GB" sz="2000" dirty="0">
                <a:solidFill>
                  <a:schemeClr val="dk1"/>
                </a:solidFill>
                <a:latin typeface="Courier New" panose="02070309020205020404" pitchFamily="49" charset="0"/>
                <a:cs typeface="Courier New" panose="02070309020205020404" pitchFamily="49" charset="0"/>
              </a:rPr>
              <a:t>  </a:t>
            </a:r>
            <a:r>
              <a:rPr lang="en-GB" sz="2000" dirty="0" err="1">
                <a:solidFill>
                  <a:schemeClr val="dk1"/>
                </a:solidFill>
                <a:latin typeface="Courier New" panose="02070309020205020404" pitchFamily="49" charset="0"/>
                <a:cs typeface="Courier New" panose="02070309020205020404" pitchFamily="49" charset="0"/>
              </a:rPr>
              <a:t>tcache_entry</a:t>
            </a:r>
            <a:r>
              <a:rPr lang="en-GB" sz="2000" dirty="0">
                <a:solidFill>
                  <a:schemeClr val="dk1"/>
                </a:solidFill>
                <a:latin typeface="Courier New" panose="02070309020205020404" pitchFamily="49" charset="0"/>
                <a:cs typeface="Courier New" panose="02070309020205020404" pitchFamily="49" charset="0"/>
              </a:rPr>
              <a:t> *e = </a:t>
            </a:r>
            <a:r>
              <a:rPr lang="en-GB" sz="2000" dirty="0" err="1">
                <a:solidFill>
                  <a:schemeClr val="dk1"/>
                </a:solidFill>
                <a:latin typeface="Courier New" panose="02070309020205020404" pitchFamily="49" charset="0"/>
                <a:cs typeface="Courier New" panose="02070309020205020404" pitchFamily="49" charset="0"/>
              </a:rPr>
              <a:t>tcache</a:t>
            </a:r>
            <a:r>
              <a:rPr lang="en-GB" sz="2000" dirty="0">
                <a:solidFill>
                  <a:schemeClr val="dk1"/>
                </a:solidFill>
                <a:latin typeface="Courier New" panose="02070309020205020404" pitchFamily="49" charset="0"/>
                <a:cs typeface="Courier New" panose="02070309020205020404" pitchFamily="49" charset="0"/>
              </a:rPr>
              <a:t>-&gt;entries[</a:t>
            </a:r>
            <a:r>
              <a:rPr lang="en-GB" sz="2000" dirty="0" err="1">
                <a:solidFill>
                  <a:schemeClr val="dk1"/>
                </a:solidFill>
                <a:latin typeface="Courier New" panose="02070309020205020404" pitchFamily="49" charset="0"/>
                <a:cs typeface="Courier New" panose="02070309020205020404" pitchFamily="49" charset="0"/>
              </a:rPr>
              <a:t>tc_idx</a:t>
            </a:r>
            <a:r>
              <a:rPr lang="en-GB" sz="2000" dirty="0">
                <a:solidFill>
                  <a:schemeClr val="dk1"/>
                </a:solidFill>
                <a:latin typeface="Courier New" panose="02070309020205020404" pitchFamily="49" charset="0"/>
                <a:cs typeface="Courier New" panose="02070309020205020404" pitchFamily="49" charset="0"/>
              </a:rPr>
              <a:t>];</a:t>
            </a:r>
          </a:p>
          <a:p>
            <a:pPr lvl="0">
              <a:lnSpc>
                <a:spcPct val="115000"/>
              </a:lnSpc>
            </a:pPr>
            <a:r>
              <a:rPr lang="en-GB" sz="2000" dirty="0">
                <a:solidFill>
                  <a:schemeClr val="dk1"/>
                </a:solidFill>
                <a:latin typeface="Courier New" panose="02070309020205020404" pitchFamily="49" charset="0"/>
                <a:cs typeface="Courier New" panose="02070309020205020404" pitchFamily="49" charset="0"/>
              </a:rPr>
              <a:t>  </a:t>
            </a:r>
            <a:r>
              <a:rPr lang="en-GB" sz="2000" dirty="0" err="1">
                <a:solidFill>
                  <a:schemeClr val="dk1"/>
                </a:solidFill>
                <a:latin typeface="Courier New" panose="02070309020205020404" pitchFamily="49" charset="0"/>
                <a:cs typeface="Courier New" panose="02070309020205020404" pitchFamily="49" charset="0"/>
              </a:rPr>
              <a:t>tcache</a:t>
            </a:r>
            <a:r>
              <a:rPr lang="en-GB" sz="2000" dirty="0">
                <a:solidFill>
                  <a:schemeClr val="dk1"/>
                </a:solidFill>
                <a:latin typeface="Courier New" panose="02070309020205020404" pitchFamily="49" charset="0"/>
                <a:cs typeface="Courier New" panose="02070309020205020404" pitchFamily="49" charset="0"/>
              </a:rPr>
              <a:t>-&gt;entries[</a:t>
            </a:r>
            <a:r>
              <a:rPr lang="en-GB" sz="2000" dirty="0" err="1">
                <a:solidFill>
                  <a:schemeClr val="dk1"/>
                </a:solidFill>
                <a:latin typeface="Courier New" panose="02070309020205020404" pitchFamily="49" charset="0"/>
                <a:cs typeface="Courier New" panose="02070309020205020404" pitchFamily="49" charset="0"/>
              </a:rPr>
              <a:t>tc_idx</a:t>
            </a:r>
            <a:r>
              <a:rPr lang="en-GB" sz="2000" dirty="0">
                <a:solidFill>
                  <a:schemeClr val="dk1"/>
                </a:solidFill>
                <a:latin typeface="Courier New" panose="02070309020205020404" pitchFamily="49" charset="0"/>
                <a:cs typeface="Courier New" panose="02070309020205020404" pitchFamily="49" charset="0"/>
              </a:rPr>
              <a:t>] = e-&gt;next;</a:t>
            </a:r>
          </a:p>
          <a:p>
            <a:pPr lvl="0">
              <a:lnSpc>
                <a:spcPct val="115000"/>
              </a:lnSpc>
            </a:pPr>
            <a:r>
              <a:rPr lang="en-GB" sz="2000" dirty="0">
                <a:solidFill>
                  <a:schemeClr val="dk1"/>
                </a:solidFill>
                <a:latin typeface="Courier New" panose="02070309020205020404" pitchFamily="49" charset="0"/>
                <a:cs typeface="Courier New" panose="02070309020205020404" pitchFamily="49" charset="0"/>
              </a:rPr>
              <a:t>  --(</a:t>
            </a:r>
            <a:r>
              <a:rPr lang="en-GB" sz="2000" dirty="0" err="1">
                <a:solidFill>
                  <a:schemeClr val="dk1"/>
                </a:solidFill>
                <a:latin typeface="Courier New" panose="02070309020205020404" pitchFamily="49" charset="0"/>
                <a:cs typeface="Courier New" panose="02070309020205020404" pitchFamily="49" charset="0"/>
              </a:rPr>
              <a:t>tcache</a:t>
            </a:r>
            <a:r>
              <a:rPr lang="en-GB" sz="2000" dirty="0">
                <a:solidFill>
                  <a:schemeClr val="dk1"/>
                </a:solidFill>
                <a:latin typeface="Courier New" panose="02070309020205020404" pitchFamily="49" charset="0"/>
                <a:cs typeface="Courier New" panose="02070309020205020404" pitchFamily="49" charset="0"/>
              </a:rPr>
              <a:t>-&gt;counts[</a:t>
            </a:r>
            <a:r>
              <a:rPr lang="en-GB" sz="2000" dirty="0" err="1">
                <a:solidFill>
                  <a:schemeClr val="dk1"/>
                </a:solidFill>
                <a:latin typeface="Courier New" panose="02070309020205020404" pitchFamily="49" charset="0"/>
                <a:cs typeface="Courier New" panose="02070309020205020404" pitchFamily="49" charset="0"/>
              </a:rPr>
              <a:t>tc_idx</a:t>
            </a:r>
            <a:r>
              <a:rPr lang="en-GB" sz="2000" dirty="0">
                <a:solidFill>
                  <a:schemeClr val="dk1"/>
                </a:solidFill>
                <a:latin typeface="Courier New" panose="02070309020205020404" pitchFamily="49" charset="0"/>
                <a:cs typeface="Courier New" panose="02070309020205020404" pitchFamily="49" charset="0"/>
              </a:rPr>
              <a:t>]);</a:t>
            </a:r>
          </a:p>
          <a:p>
            <a:pPr lvl="0">
              <a:lnSpc>
                <a:spcPct val="115000"/>
              </a:lnSpc>
            </a:pPr>
            <a:r>
              <a:rPr lang="en-GB" sz="2000" dirty="0">
                <a:solidFill>
                  <a:schemeClr val="dk1"/>
                </a:solidFill>
                <a:latin typeface="Courier New" panose="02070309020205020404" pitchFamily="49" charset="0"/>
                <a:cs typeface="Courier New" panose="02070309020205020404" pitchFamily="49" charset="0"/>
              </a:rPr>
              <a:t>  e-&gt;key = NULL;</a:t>
            </a:r>
          </a:p>
          <a:p>
            <a:pPr lvl="0">
              <a:lnSpc>
                <a:spcPct val="115000"/>
              </a:lnSpc>
            </a:pPr>
            <a:r>
              <a:rPr lang="en-GB" sz="2000" dirty="0">
                <a:solidFill>
                  <a:schemeClr val="dk1"/>
                </a:solidFill>
                <a:latin typeface="Courier New" panose="02070309020205020404" pitchFamily="49" charset="0"/>
                <a:cs typeface="Courier New" panose="02070309020205020404" pitchFamily="49" charset="0"/>
              </a:rPr>
              <a:t>  return (void *) e;</a:t>
            </a:r>
          </a:p>
          <a:p>
            <a:pPr lvl="0">
              <a:lnSpc>
                <a:spcPct val="115000"/>
              </a:lnSpc>
            </a:pPr>
            <a:r>
              <a:rPr lang="en-GB" sz="2000" dirty="0">
                <a:solidFill>
                  <a:schemeClr val="dk1"/>
                </a:solidFill>
                <a:latin typeface="Courier New" panose="02070309020205020404" pitchFamily="49" charset="0"/>
                <a:cs typeface="Courier New" panose="02070309020205020404" pitchFamily="49" charset="0"/>
              </a:rPr>
              <a:t>}</a:t>
            </a:r>
            <a:endParaRPr sz="2100" dirty="0">
              <a:latin typeface="Courier New" panose="02070309020205020404" pitchFamily="49" charset="0"/>
              <a:cs typeface="Courier New" panose="02070309020205020404" pitchFamily="49" charset="0"/>
            </a:endParaRPr>
          </a:p>
        </p:txBody>
      </p:sp>
      <p:sp>
        <p:nvSpPr>
          <p:cNvPr id="3" name="Google Shape;397;p39">
            <a:extLst>
              <a:ext uri="{FF2B5EF4-FFF2-40B4-BE49-F238E27FC236}">
                <a16:creationId xmlns:a16="http://schemas.microsoft.com/office/drawing/2014/main" id="{DF56D761-430D-4801-8125-B43E54B54E1A}"/>
              </a:ext>
            </a:extLst>
          </p:cNvPr>
          <p:cNvSpPr txBox="1"/>
          <p:nvPr/>
        </p:nvSpPr>
        <p:spPr>
          <a:xfrm>
            <a:off x="1010907" y="888078"/>
            <a:ext cx="7331234" cy="3000000"/>
          </a:xfrm>
          <a:prstGeom prst="rect">
            <a:avLst/>
          </a:prstGeom>
          <a:noFill/>
          <a:ln>
            <a:noFill/>
          </a:ln>
        </p:spPr>
        <p:txBody>
          <a:bodyPr spcFirstLastPara="1" wrap="square" lIns="91425" tIns="91425" rIns="91425" bIns="91425" anchor="t" anchorCtr="0">
            <a:noAutofit/>
          </a:bodyPr>
          <a:lstStyle/>
          <a:p>
            <a:pPr>
              <a:lnSpc>
                <a:spcPct val="115000"/>
              </a:lnSpc>
            </a:pPr>
            <a:endParaRPr lang="en-GB" sz="2000" dirty="0">
              <a:solidFill>
                <a:schemeClr val="dk1"/>
              </a:solidFill>
            </a:endParaRPr>
          </a:p>
          <a:p>
            <a:pPr marL="0" lvl="0" indent="0" algn="l" rtl="0">
              <a:lnSpc>
                <a:spcPct val="115000"/>
              </a:lnSpc>
              <a:spcBef>
                <a:spcPts val="0"/>
              </a:spcBef>
              <a:spcAft>
                <a:spcPts val="0"/>
              </a:spcAft>
              <a:buNone/>
            </a:pPr>
            <a:r>
              <a:rPr lang="en-AU" sz="2000" dirty="0"/>
              <a:t>As you can see, there’s no </a:t>
            </a:r>
            <a:r>
              <a:rPr lang="en-AU" sz="2000" dirty="0">
                <a:latin typeface="Courier New" panose="02070309020205020404" pitchFamily="49" charset="0"/>
                <a:cs typeface="Courier New" panose="02070309020205020404" pitchFamily="49" charset="0"/>
              </a:rPr>
              <a:t>REVEAL_PTR </a:t>
            </a:r>
            <a:r>
              <a:rPr lang="en-AU" sz="2000" dirty="0"/>
              <a:t>applied to the next node from the head of the list. A stock standard removal.</a:t>
            </a:r>
          </a:p>
          <a:p>
            <a:pPr marL="0" lvl="0" indent="0" algn="l" rtl="0">
              <a:lnSpc>
                <a:spcPct val="115000"/>
              </a:lnSpc>
              <a:spcBef>
                <a:spcPts val="0"/>
              </a:spcBef>
              <a:spcAft>
                <a:spcPts val="0"/>
              </a:spcAft>
              <a:buNone/>
            </a:pPr>
            <a:endParaRPr sz="2100" dirty="0"/>
          </a:p>
        </p:txBody>
      </p:sp>
    </p:spTree>
    <p:extLst>
      <p:ext uri="{BB962C8B-B14F-4D97-AF65-F5344CB8AC3E}">
        <p14:creationId xmlns:p14="http://schemas.microsoft.com/office/powerpoint/2010/main" val="8957901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0"/>
          <p:cNvSpPr txBox="1"/>
          <p:nvPr/>
        </p:nvSpPr>
        <p:spPr>
          <a:xfrm>
            <a:off x="1125432" y="2656714"/>
            <a:ext cx="8979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rPr>
              <a:t>To visualise the difference, let’s say we’ve gotten to here with our exploit</a:t>
            </a:r>
            <a:br>
              <a:rPr lang="en-GB" sz="2000" dirty="0">
                <a:solidFill>
                  <a:schemeClr val="dk1"/>
                </a:solidFill>
              </a:rPr>
            </a:br>
            <a:br>
              <a:rPr lang="en-GB" sz="2000" dirty="0">
                <a:solidFill>
                  <a:schemeClr val="dk1"/>
                </a:solidFill>
              </a:rPr>
            </a:br>
            <a:r>
              <a:rPr lang="en-GB" sz="2000" dirty="0">
                <a:solidFill>
                  <a:schemeClr val="dk1"/>
                </a:solidFill>
                <a:latin typeface="Courier New"/>
                <a:ea typeface="Courier New"/>
                <a:cs typeface="Courier New"/>
                <a:sym typeface="Courier New"/>
              </a:rPr>
              <a:t>[ </a:t>
            </a:r>
            <a:r>
              <a:rPr lang="en-GB" sz="2000" dirty="0" err="1">
                <a:solidFill>
                  <a:schemeClr val="dk1"/>
                </a:solidFill>
                <a:latin typeface="Courier New"/>
                <a:ea typeface="Courier New"/>
                <a:cs typeface="Courier New"/>
                <a:sym typeface="Courier New"/>
              </a:rPr>
              <a:t>TCache</a:t>
            </a:r>
            <a:r>
              <a:rPr lang="en-GB" sz="2000" dirty="0">
                <a:solidFill>
                  <a:schemeClr val="dk1"/>
                </a:solidFill>
                <a:latin typeface="Courier New"/>
                <a:ea typeface="Courier New"/>
                <a:cs typeface="Courier New"/>
                <a:sym typeface="Courier New"/>
              </a:rPr>
              <a:t> root node ] → [ A ] → [ target address ] </a:t>
            </a:r>
            <a:endParaRPr sz="200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So the pointer from </a:t>
            </a:r>
            <a:r>
              <a:rPr lang="en-GB" sz="2000" dirty="0" err="1">
                <a:solidFill>
                  <a:schemeClr val="dk1"/>
                </a:solidFill>
              </a:rPr>
              <a:t>TCache</a:t>
            </a:r>
            <a:r>
              <a:rPr lang="en-GB" sz="2000" dirty="0">
                <a:solidFill>
                  <a:schemeClr val="dk1"/>
                </a:solidFill>
              </a:rPr>
              <a:t> root node to </a:t>
            </a:r>
            <a:r>
              <a:rPr lang="en-GB" sz="2000" dirty="0">
                <a:solidFill>
                  <a:schemeClr val="dk1"/>
                </a:solidFill>
                <a:latin typeface="Courier New"/>
                <a:ea typeface="Courier New"/>
                <a:cs typeface="Courier New"/>
                <a:sym typeface="Courier New"/>
              </a:rPr>
              <a:t>[ A ]</a:t>
            </a:r>
            <a:r>
              <a:rPr lang="en-GB" sz="2000" dirty="0">
                <a:solidFill>
                  <a:schemeClr val="dk1"/>
                </a:solidFill>
              </a:rPr>
              <a:t> is legitimate and the pointer from</a:t>
            </a:r>
            <a:r>
              <a:rPr lang="en-GB" sz="2000" dirty="0">
                <a:solidFill>
                  <a:schemeClr val="dk1"/>
                </a:solidFill>
                <a:latin typeface="Courier New"/>
                <a:ea typeface="Courier New"/>
                <a:cs typeface="Courier New"/>
                <a:sym typeface="Courier New"/>
              </a:rPr>
              <a:t> [ A ] </a:t>
            </a:r>
            <a:r>
              <a:rPr lang="en-GB" sz="2000" dirty="0">
                <a:solidFill>
                  <a:schemeClr val="dk1"/>
                </a:solidFill>
              </a:rPr>
              <a:t>to the </a:t>
            </a:r>
            <a:r>
              <a:rPr lang="en-GB" sz="2000" dirty="0">
                <a:solidFill>
                  <a:schemeClr val="dk1"/>
                </a:solidFill>
                <a:latin typeface="Courier New"/>
                <a:ea typeface="Courier New"/>
                <a:cs typeface="Courier New"/>
                <a:sym typeface="Courier New"/>
              </a:rPr>
              <a:t>[ target address ]</a:t>
            </a:r>
            <a:r>
              <a:rPr lang="en-GB" sz="2000" dirty="0">
                <a:solidFill>
                  <a:schemeClr val="dk1"/>
                </a:solidFill>
              </a:rPr>
              <a:t> is illegitimate</a:t>
            </a:r>
            <a:endParaRPr sz="23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1"/>
          <p:cNvSpPr txBox="1"/>
          <p:nvPr/>
        </p:nvSpPr>
        <p:spPr>
          <a:xfrm>
            <a:off x="1109581" y="579853"/>
            <a:ext cx="8130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Now we get Malloc to return </a:t>
            </a:r>
            <a:r>
              <a:rPr lang="en-GB" sz="2000" dirty="0">
                <a:solidFill>
                  <a:schemeClr val="dk1"/>
                </a:solidFill>
                <a:latin typeface="Courier New"/>
                <a:ea typeface="Courier New"/>
                <a:cs typeface="Courier New"/>
                <a:sym typeface="Courier New"/>
              </a:rPr>
              <a:t>[ A ]</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What will happen? Ideally the </a:t>
            </a:r>
            <a:r>
              <a:rPr lang="en-GB" sz="2000" dirty="0">
                <a:solidFill>
                  <a:schemeClr val="dk1"/>
                </a:solidFill>
                <a:latin typeface="Courier New"/>
                <a:ea typeface="Courier New"/>
                <a:cs typeface="Courier New"/>
                <a:sym typeface="Courier New"/>
              </a:rPr>
              <a:t>[ target address ] </a:t>
            </a:r>
            <a:endParaRPr sz="200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would now be at the head of the list and on the next call to Malloc </a:t>
            </a: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we’d get our arbitrary pointer</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But looking at the code, we see that first </a:t>
            </a:r>
            <a:r>
              <a:rPr lang="en-GB" sz="2000" dirty="0">
                <a:solidFill>
                  <a:schemeClr val="dk1"/>
                </a:solidFill>
                <a:latin typeface="Courier New"/>
                <a:ea typeface="Courier New"/>
                <a:cs typeface="Courier New"/>
                <a:sym typeface="Courier New"/>
              </a:rPr>
              <a:t>e</a:t>
            </a:r>
            <a:r>
              <a:rPr lang="en-GB" sz="2000" dirty="0">
                <a:solidFill>
                  <a:schemeClr val="dk1"/>
                </a:solidFill>
              </a:rPr>
              <a:t> is set to the current head, </a:t>
            </a: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latin typeface="Courier New"/>
                <a:ea typeface="Courier New"/>
                <a:cs typeface="Courier New"/>
                <a:sym typeface="Courier New"/>
              </a:rPr>
              <a:t>[ A ]</a:t>
            </a:r>
            <a:r>
              <a:rPr lang="en-GB" sz="2000" dirty="0">
                <a:solidFill>
                  <a:schemeClr val="dk1"/>
                </a:solidFill>
              </a:rPr>
              <a:t>. Then the pointer in </a:t>
            </a:r>
            <a:r>
              <a:rPr lang="en-GB" sz="2000" dirty="0">
                <a:solidFill>
                  <a:schemeClr val="dk1"/>
                </a:solidFill>
                <a:latin typeface="Courier New"/>
                <a:ea typeface="Courier New"/>
                <a:cs typeface="Courier New"/>
                <a:sym typeface="Courier New"/>
              </a:rPr>
              <a:t>[ TCache root node ] </a:t>
            </a:r>
            <a:r>
              <a:rPr lang="en-GB" sz="2000" dirty="0">
                <a:solidFill>
                  <a:schemeClr val="dk1"/>
                </a:solidFill>
              </a:rPr>
              <a:t>is </a:t>
            </a:r>
            <a:r>
              <a:rPr lang="en-GB" sz="2000" b="1" dirty="0">
                <a:solidFill>
                  <a:schemeClr val="dk1"/>
                </a:solidFill>
              </a:rPr>
              <a:t>not</a:t>
            </a:r>
            <a:r>
              <a:rPr lang="en-GB" sz="2000" dirty="0">
                <a:solidFill>
                  <a:schemeClr val="dk1"/>
                </a:solidFill>
              </a:rPr>
              <a:t> set to the next node from </a:t>
            </a:r>
            <a:r>
              <a:rPr lang="en-GB" sz="2000" dirty="0">
                <a:solidFill>
                  <a:schemeClr val="dk1"/>
                </a:solidFill>
                <a:latin typeface="Courier New"/>
                <a:ea typeface="Courier New"/>
                <a:cs typeface="Courier New"/>
                <a:sym typeface="Courier New"/>
              </a:rPr>
              <a:t>e</a:t>
            </a:r>
            <a:endParaRPr sz="200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200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2000" dirty="0">
                <a:solidFill>
                  <a:schemeClr val="dk1"/>
                </a:solidFill>
              </a:rPr>
              <a:t>Instead, it is set to the result of the </a:t>
            </a:r>
            <a:r>
              <a:rPr lang="en-GB" sz="2000" dirty="0">
                <a:solidFill>
                  <a:schemeClr val="dk1"/>
                </a:solidFill>
                <a:latin typeface="Courier New"/>
                <a:ea typeface="Courier New"/>
                <a:cs typeface="Courier New"/>
                <a:sym typeface="Courier New"/>
              </a:rPr>
              <a:t>REVEAL_PTR</a:t>
            </a:r>
            <a:r>
              <a:rPr lang="en-GB" sz="2000" dirty="0">
                <a:solidFill>
                  <a:schemeClr val="dk1"/>
                </a:solidFill>
              </a:rPr>
              <a:t>, given the next node from </a:t>
            </a:r>
            <a:r>
              <a:rPr lang="en-GB" sz="2000" dirty="0">
                <a:solidFill>
                  <a:schemeClr val="dk1"/>
                </a:solidFill>
                <a:latin typeface="Courier New"/>
                <a:ea typeface="Courier New"/>
                <a:cs typeface="Courier New"/>
                <a:sym typeface="Courier New"/>
              </a:rPr>
              <a:t>e</a:t>
            </a:r>
            <a:r>
              <a:rPr lang="en-GB" sz="2000" dirty="0">
                <a:solidFill>
                  <a:schemeClr val="dk1"/>
                </a:solidFill>
              </a:rPr>
              <a:t>. </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This is where it all goes wrong</a:t>
            </a:r>
            <a:endParaRPr sz="23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a18e876340_0_53"/>
          <p:cNvSpPr txBox="1"/>
          <p:nvPr/>
        </p:nvSpPr>
        <p:spPr>
          <a:xfrm>
            <a:off x="948263" y="1520436"/>
            <a:ext cx="10295474"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rPr>
              <a:t>Instead we have: </a:t>
            </a:r>
            <a:endParaRPr sz="2000" dirty="0">
              <a:solidFill>
                <a:schemeClr val="dk1"/>
              </a:solidFill>
            </a:endParaRPr>
          </a:p>
          <a:p>
            <a:pPr marL="0" lvl="0" indent="0" algn="l" rtl="0">
              <a:lnSpc>
                <a:spcPct val="115000"/>
              </a:lnSpc>
              <a:spcBef>
                <a:spcPts val="0"/>
              </a:spcBef>
              <a:spcAft>
                <a:spcPts val="0"/>
              </a:spcAft>
              <a:buNone/>
            </a:pPr>
            <a:endParaRPr sz="180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500" dirty="0">
                <a:solidFill>
                  <a:schemeClr val="dk1"/>
                </a:solidFill>
                <a:latin typeface="Courier New"/>
                <a:ea typeface="Courier New"/>
                <a:cs typeface="Courier New"/>
                <a:sym typeface="Courier New"/>
              </a:rPr>
              <a:t>[ </a:t>
            </a:r>
            <a:r>
              <a:rPr lang="en-GB" sz="1500" dirty="0" err="1">
                <a:solidFill>
                  <a:schemeClr val="dk1"/>
                </a:solidFill>
                <a:latin typeface="Courier New"/>
                <a:ea typeface="Courier New"/>
                <a:cs typeface="Courier New"/>
                <a:sym typeface="Courier New"/>
              </a:rPr>
              <a:t>TCache</a:t>
            </a:r>
            <a:r>
              <a:rPr lang="en-GB" sz="1500" dirty="0">
                <a:solidFill>
                  <a:schemeClr val="dk1"/>
                </a:solidFill>
                <a:latin typeface="Courier New"/>
                <a:ea typeface="Courier New"/>
                <a:cs typeface="Courier New"/>
                <a:sym typeface="Courier New"/>
              </a:rPr>
              <a:t> root node ] → [ REVEAL_PTR (target address) ] </a:t>
            </a:r>
            <a:endParaRPr sz="1500" dirty="0">
              <a:solidFill>
                <a:schemeClr val="dk1"/>
              </a:solidFill>
              <a:latin typeface="Courier New"/>
              <a:ea typeface="Courier New"/>
              <a:cs typeface="Courier New"/>
              <a:sym typeface="Courier New"/>
            </a:endParaRPr>
          </a:p>
          <a:p>
            <a:pPr marL="1371600" lvl="0" indent="457200" algn="l" rtl="0">
              <a:lnSpc>
                <a:spcPct val="115000"/>
              </a:lnSpc>
              <a:spcBef>
                <a:spcPts val="0"/>
              </a:spcBef>
              <a:spcAft>
                <a:spcPts val="0"/>
              </a:spcAft>
              <a:buNone/>
            </a:pPr>
            <a:r>
              <a:rPr lang="en-GB" sz="1500" dirty="0">
                <a:solidFill>
                  <a:schemeClr val="dk1"/>
                </a:solidFill>
                <a:latin typeface="Courier New"/>
                <a:ea typeface="Courier New"/>
                <a:cs typeface="Courier New"/>
                <a:sym typeface="Courier New"/>
              </a:rPr>
              <a:t>		== </a:t>
            </a:r>
            <a:endParaRPr sz="150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500" dirty="0">
                <a:solidFill>
                  <a:schemeClr val="dk1"/>
                </a:solidFill>
                <a:latin typeface="Courier New"/>
                <a:ea typeface="Courier New"/>
                <a:cs typeface="Courier New"/>
                <a:sym typeface="Courier New"/>
              </a:rPr>
              <a:t>[ </a:t>
            </a:r>
            <a:r>
              <a:rPr lang="en-GB" sz="1500" dirty="0" err="1">
                <a:solidFill>
                  <a:schemeClr val="dk1"/>
                </a:solidFill>
                <a:latin typeface="Courier New"/>
                <a:ea typeface="Courier New"/>
                <a:cs typeface="Courier New"/>
                <a:sym typeface="Courier New"/>
              </a:rPr>
              <a:t>TCache</a:t>
            </a:r>
            <a:r>
              <a:rPr lang="en-GB" sz="1500" dirty="0">
                <a:solidFill>
                  <a:schemeClr val="dk1"/>
                </a:solidFill>
                <a:latin typeface="Courier New"/>
                <a:ea typeface="Courier New"/>
                <a:cs typeface="Courier New"/>
                <a:sym typeface="Courier New"/>
              </a:rPr>
              <a:t> root node ] → [ PROTECT_PTR (&amp;</a:t>
            </a:r>
            <a:r>
              <a:rPr lang="en-GB" sz="1500" dirty="0" err="1">
                <a:solidFill>
                  <a:schemeClr val="dk1"/>
                </a:solidFill>
                <a:latin typeface="Courier New"/>
                <a:ea typeface="Courier New"/>
                <a:cs typeface="Courier New"/>
                <a:sym typeface="Courier New"/>
              </a:rPr>
              <a:t>ptr</a:t>
            </a:r>
            <a:r>
              <a:rPr lang="en-GB" sz="1500" dirty="0">
                <a:solidFill>
                  <a:schemeClr val="dk1"/>
                </a:solidFill>
                <a:latin typeface="Courier New"/>
                <a:ea typeface="Courier New"/>
                <a:cs typeface="Courier New"/>
                <a:sym typeface="Courier New"/>
              </a:rPr>
              <a:t>, </a:t>
            </a:r>
            <a:r>
              <a:rPr lang="en-GB" sz="1500" dirty="0" err="1">
                <a:solidFill>
                  <a:schemeClr val="dk1"/>
                </a:solidFill>
                <a:latin typeface="Courier New"/>
                <a:ea typeface="Courier New"/>
                <a:cs typeface="Courier New"/>
                <a:sym typeface="Courier New"/>
              </a:rPr>
              <a:t>ptr</a:t>
            </a:r>
            <a:r>
              <a:rPr lang="en-GB" sz="1500" dirty="0">
                <a:solidFill>
                  <a:schemeClr val="dk1"/>
                </a:solidFill>
                <a:latin typeface="Courier New"/>
                <a:ea typeface="Courier New"/>
                <a:cs typeface="Courier New"/>
                <a:sym typeface="Courier New"/>
              </a:rPr>
              <a:t>) ] </a:t>
            </a:r>
            <a:br>
              <a:rPr lang="en-GB" sz="1500" dirty="0">
                <a:solidFill>
                  <a:schemeClr val="dk1"/>
                </a:solidFill>
                <a:latin typeface="Courier New"/>
                <a:ea typeface="Courier New"/>
                <a:cs typeface="Courier New"/>
                <a:sym typeface="Courier New"/>
              </a:rPr>
            </a:br>
            <a:r>
              <a:rPr lang="en-GB" sz="1500" dirty="0">
                <a:solidFill>
                  <a:schemeClr val="dk1"/>
                </a:solidFill>
                <a:latin typeface="Courier New"/>
                <a:ea typeface="Courier New"/>
                <a:cs typeface="Courier New"/>
                <a:sym typeface="Courier New"/>
              </a:rPr>
              <a:t>				==</a:t>
            </a:r>
            <a:endParaRPr sz="150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500" dirty="0">
                <a:solidFill>
                  <a:schemeClr val="dk1"/>
                </a:solidFill>
                <a:latin typeface="Courier New"/>
                <a:ea typeface="Courier New"/>
                <a:cs typeface="Courier New"/>
                <a:sym typeface="Courier New"/>
              </a:rPr>
              <a:t>[ </a:t>
            </a:r>
            <a:r>
              <a:rPr lang="en-GB" sz="1500" dirty="0" err="1">
                <a:solidFill>
                  <a:schemeClr val="dk1"/>
                </a:solidFill>
                <a:latin typeface="Courier New"/>
                <a:ea typeface="Courier New"/>
                <a:cs typeface="Courier New"/>
                <a:sym typeface="Courier New"/>
              </a:rPr>
              <a:t>TCache</a:t>
            </a:r>
            <a:r>
              <a:rPr lang="en-GB" sz="1500" dirty="0">
                <a:solidFill>
                  <a:schemeClr val="dk1"/>
                </a:solidFill>
                <a:latin typeface="Courier New"/>
                <a:ea typeface="Courier New"/>
                <a:cs typeface="Courier New"/>
                <a:sym typeface="Courier New"/>
              </a:rPr>
              <a:t> root node ] → [ ((__</a:t>
            </a:r>
            <a:r>
              <a:rPr lang="en-GB" sz="1500" dirty="0" err="1">
                <a:solidFill>
                  <a:schemeClr val="dk1"/>
                </a:solidFill>
                <a:latin typeface="Courier New"/>
                <a:ea typeface="Courier New"/>
                <a:cs typeface="Courier New"/>
                <a:sym typeface="Courier New"/>
              </a:rPr>
              <a:t>typeof</a:t>
            </a:r>
            <a:r>
              <a:rPr lang="en-GB" sz="1500" dirty="0">
                <a:solidFill>
                  <a:schemeClr val="dk1"/>
                </a:solidFill>
                <a:latin typeface="Courier New"/>
                <a:ea typeface="Courier New"/>
                <a:cs typeface="Courier New"/>
                <a:sym typeface="Courier New"/>
              </a:rPr>
              <a:t> (</a:t>
            </a:r>
            <a:r>
              <a:rPr lang="en-GB" sz="1500" dirty="0" err="1">
                <a:solidFill>
                  <a:schemeClr val="dk1"/>
                </a:solidFill>
                <a:latin typeface="Courier New"/>
                <a:ea typeface="Courier New"/>
                <a:cs typeface="Courier New"/>
                <a:sym typeface="Courier New"/>
              </a:rPr>
              <a:t>ptr</a:t>
            </a:r>
            <a:r>
              <a:rPr lang="en-GB" sz="1500" dirty="0">
                <a:solidFill>
                  <a:schemeClr val="dk1"/>
                </a:solidFill>
                <a:latin typeface="Courier New"/>
                <a:ea typeface="Courier New"/>
                <a:cs typeface="Courier New"/>
                <a:sym typeface="Courier New"/>
              </a:rPr>
              <a:t>)) ((((</a:t>
            </a:r>
            <a:r>
              <a:rPr lang="en-GB" sz="1500" dirty="0" err="1">
                <a:solidFill>
                  <a:schemeClr val="dk1"/>
                </a:solidFill>
                <a:latin typeface="Courier New"/>
                <a:ea typeface="Courier New"/>
                <a:cs typeface="Courier New"/>
                <a:sym typeface="Courier New"/>
              </a:rPr>
              <a:t>size_t</a:t>
            </a:r>
            <a:r>
              <a:rPr lang="en-GB" sz="1500" dirty="0">
                <a:solidFill>
                  <a:schemeClr val="dk1"/>
                </a:solidFill>
                <a:latin typeface="Courier New"/>
                <a:ea typeface="Courier New"/>
                <a:cs typeface="Courier New"/>
                <a:sym typeface="Courier New"/>
              </a:rPr>
              <a:t>) </a:t>
            </a:r>
            <a:r>
              <a:rPr lang="en-GB" sz="1500" dirty="0" err="1">
                <a:solidFill>
                  <a:schemeClr val="dk1"/>
                </a:solidFill>
                <a:latin typeface="Courier New"/>
                <a:ea typeface="Courier New"/>
                <a:cs typeface="Courier New"/>
                <a:sym typeface="Courier New"/>
              </a:rPr>
              <a:t>pos</a:t>
            </a:r>
            <a:r>
              <a:rPr lang="en-GB" sz="1500" dirty="0">
                <a:solidFill>
                  <a:schemeClr val="dk1"/>
                </a:solidFill>
                <a:latin typeface="Courier New"/>
                <a:ea typeface="Courier New"/>
                <a:cs typeface="Courier New"/>
                <a:sym typeface="Courier New"/>
              </a:rPr>
              <a:t>) &gt;&gt; 12) ^ ((</a:t>
            </a:r>
            <a:r>
              <a:rPr lang="en-GB" sz="1500" dirty="0" err="1">
                <a:solidFill>
                  <a:schemeClr val="dk1"/>
                </a:solidFill>
                <a:latin typeface="Courier New"/>
                <a:ea typeface="Courier New"/>
                <a:cs typeface="Courier New"/>
                <a:sym typeface="Courier New"/>
              </a:rPr>
              <a:t>size_t</a:t>
            </a:r>
            <a:r>
              <a:rPr lang="en-GB" sz="1500" dirty="0">
                <a:solidFill>
                  <a:schemeClr val="dk1"/>
                </a:solidFill>
                <a:latin typeface="Courier New"/>
                <a:ea typeface="Courier New"/>
                <a:cs typeface="Courier New"/>
                <a:sym typeface="Courier New"/>
              </a:rPr>
              <a:t>) </a:t>
            </a:r>
            <a:r>
              <a:rPr lang="en-GB" sz="1500" dirty="0" err="1">
                <a:solidFill>
                  <a:schemeClr val="dk1"/>
                </a:solidFill>
                <a:latin typeface="Courier New"/>
                <a:ea typeface="Courier New"/>
                <a:cs typeface="Courier New"/>
                <a:sym typeface="Courier New"/>
              </a:rPr>
              <a:t>ptr</a:t>
            </a:r>
            <a:r>
              <a:rPr lang="en-GB" sz="1500" dirty="0">
                <a:solidFill>
                  <a:schemeClr val="dk1"/>
                </a:solidFill>
                <a:latin typeface="Courier New"/>
                <a:ea typeface="Courier New"/>
                <a:cs typeface="Courier New"/>
                <a:sym typeface="Courier New"/>
              </a:rPr>
              <a:t>))) ] </a:t>
            </a:r>
            <a:endParaRPr sz="150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500" dirty="0">
                <a:solidFill>
                  <a:schemeClr val="dk1"/>
                </a:solidFill>
                <a:latin typeface="Courier New"/>
                <a:ea typeface="Courier New"/>
                <a:cs typeface="Courier New"/>
                <a:sym typeface="Courier New"/>
              </a:rPr>
              <a:t>				</a:t>
            </a:r>
          </a:p>
          <a:p>
            <a:pPr marL="0" lvl="0" indent="0" algn="l" rtl="0">
              <a:lnSpc>
                <a:spcPct val="115000"/>
              </a:lnSpc>
              <a:spcBef>
                <a:spcPts val="0"/>
              </a:spcBef>
              <a:spcAft>
                <a:spcPts val="0"/>
              </a:spcAft>
              <a:buNone/>
            </a:pPr>
            <a:endParaRPr lang="en-GB" sz="1500" dirty="0">
              <a:solidFill>
                <a:schemeClr val="dk1"/>
              </a:solidFill>
              <a:latin typeface="Courier New"/>
              <a:ea typeface="Courier New"/>
              <a:cs typeface="Courier New"/>
              <a:sym typeface="Courier New"/>
            </a:endParaRPr>
          </a:p>
          <a:p>
            <a:pPr lvl="0">
              <a:lnSpc>
                <a:spcPct val="115000"/>
              </a:lnSpc>
            </a:pPr>
            <a:r>
              <a:rPr lang="en-GB" sz="2000" dirty="0">
                <a:solidFill>
                  <a:schemeClr val="dk1"/>
                </a:solidFill>
                <a:latin typeface="+mn-lt"/>
                <a:ea typeface="Courier New"/>
                <a:cs typeface="Courier New"/>
                <a:sym typeface="Courier New"/>
              </a:rPr>
              <a:t>Which gives us the logic: </a:t>
            </a:r>
            <a:br>
              <a:rPr lang="en-GB" sz="2000" dirty="0">
                <a:solidFill>
                  <a:schemeClr val="dk1"/>
                </a:solidFill>
                <a:latin typeface="+mn-lt"/>
                <a:ea typeface="Courier New"/>
                <a:cs typeface="Courier New"/>
                <a:sym typeface="Courier New"/>
              </a:rPr>
            </a:br>
            <a:endParaRPr lang="en-GB" sz="2000" dirty="0">
              <a:solidFill>
                <a:schemeClr val="dk1"/>
              </a:solidFill>
              <a:latin typeface="+mn-lt"/>
              <a:ea typeface="Courier New"/>
              <a:cs typeface="Courier New"/>
              <a:sym typeface="Courier New"/>
            </a:endParaRPr>
          </a:p>
          <a:p>
            <a:pPr lvl="0">
              <a:lnSpc>
                <a:spcPct val="115000"/>
              </a:lnSpc>
            </a:pPr>
            <a:r>
              <a:rPr lang="en-GB" sz="2000" dirty="0">
                <a:solidFill>
                  <a:schemeClr val="dk1"/>
                </a:solidFill>
                <a:latin typeface="+mn-lt"/>
                <a:ea typeface="Courier New"/>
                <a:cs typeface="Courier New"/>
                <a:sym typeface="Courier New"/>
              </a:rPr>
              <a:t>If the pointer was not previously mangled then </a:t>
            </a:r>
            <a:r>
              <a:rPr lang="en-GB" sz="2000" dirty="0" err="1">
                <a:solidFill>
                  <a:schemeClr val="dk1"/>
                </a:solidFill>
                <a:latin typeface="+mn-lt"/>
                <a:ea typeface="Courier New"/>
                <a:cs typeface="Courier New"/>
                <a:sym typeface="Courier New"/>
              </a:rPr>
              <a:t>demangling</a:t>
            </a:r>
            <a:r>
              <a:rPr lang="en-GB" sz="2000" dirty="0">
                <a:solidFill>
                  <a:schemeClr val="dk1"/>
                </a:solidFill>
                <a:latin typeface="+mn-lt"/>
                <a:ea typeface="Courier New"/>
                <a:cs typeface="Courier New"/>
                <a:sym typeface="Courier New"/>
              </a:rPr>
              <a:t> will </a:t>
            </a:r>
          </a:p>
          <a:p>
            <a:pPr lvl="0">
              <a:lnSpc>
                <a:spcPct val="115000"/>
              </a:lnSpc>
            </a:pPr>
            <a:r>
              <a:rPr lang="en-GB" sz="2000" dirty="0">
                <a:solidFill>
                  <a:schemeClr val="dk1"/>
                </a:solidFill>
                <a:latin typeface="+mn-lt"/>
                <a:ea typeface="Courier New"/>
                <a:cs typeface="Courier New"/>
                <a:sym typeface="Courier New"/>
              </a:rPr>
              <a:t>not result in the original pointer. Instead, we will get a mangled version of the pointer we wrote to the </a:t>
            </a:r>
            <a:r>
              <a:rPr lang="en-GB" sz="2000" dirty="0" err="1">
                <a:solidFill>
                  <a:schemeClr val="dk1"/>
                </a:solidFill>
                <a:latin typeface="+mn-lt"/>
                <a:ea typeface="Courier New"/>
                <a:cs typeface="Courier New"/>
                <a:sym typeface="Courier New"/>
              </a:rPr>
              <a:t>fd</a:t>
            </a:r>
            <a:r>
              <a:rPr lang="en-GB" sz="2000" dirty="0">
                <a:solidFill>
                  <a:schemeClr val="dk1"/>
                </a:solidFill>
                <a:latin typeface="+mn-lt"/>
                <a:ea typeface="Courier New"/>
                <a:cs typeface="Courier New"/>
                <a:sym typeface="Courier New"/>
              </a:rPr>
              <a:t> field of our target chunk.</a:t>
            </a:r>
            <a:endParaRPr sz="1800" dirty="0">
              <a:solidFill>
                <a:schemeClr val="dk1"/>
              </a:solidFill>
              <a:latin typeface="+mn-lt"/>
              <a:ea typeface="Courier New"/>
              <a:cs typeface="Courier New"/>
              <a:sym typeface="Courier New"/>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a18e876340_0_53"/>
          <p:cNvSpPr txBox="1"/>
          <p:nvPr/>
        </p:nvSpPr>
        <p:spPr>
          <a:xfrm>
            <a:off x="747665" y="901459"/>
            <a:ext cx="10295474"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latin typeface="+mn-lt"/>
                <a:ea typeface="Courier New"/>
                <a:cs typeface="Courier New"/>
                <a:sym typeface="Courier New"/>
              </a:rPr>
              <a:t>With our view into memory, we start with writing our target address:</a:t>
            </a:r>
          </a:p>
          <a:p>
            <a:pPr marL="0" lvl="0" indent="0" algn="l" rtl="0">
              <a:lnSpc>
                <a:spcPct val="115000"/>
              </a:lnSpc>
              <a:spcBef>
                <a:spcPts val="0"/>
              </a:spcBef>
              <a:spcAft>
                <a:spcPts val="0"/>
              </a:spcAft>
              <a:buNone/>
            </a:pPr>
            <a:endParaRPr lang="en-GB" sz="2000" dirty="0">
              <a:solidFill>
                <a:schemeClr val="dk1"/>
              </a:solidFill>
              <a:latin typeface="+mn-lt"/>
              <a:ea typeface="Courier New"/>
              <a:cs typeface="Courier New"/>
              <a:sym typeface="Courier New"/>
            </a:endParaRPr>
          </a:p>
          <a:p>
            <a:pPr marL="0" lvl="0" indent="0" algn="l" rtl="0">
              <a:lnSpc>
                <a:spcPct val="115000"/>
              </a:lnSpc>
              <a:spcBef>
                <a:spcPts val="0"/>
              </a:spcBef>
              <a:spcAft>
                <a:spcPts val="0"/>
              </a:spcAft>
              <a:buNone/>
            </a:pPr>
            <a:endParaRPr lang="en-GB" sz="2000" dirty="0">
              <a:solidFill>
                <a:schemeClr val="dk1"/>
              </a:solidFill>
              <a:latin typeface="+mn-lt"/>
              <a:ea typeface="Courier New"/>
              <a:cs typeface="Courier New"/>
              <a:sym typeface="Courier New"/>
            </a:endParaRPr>
          </a:p>
          <a:p>
            <a:pPr marL="0" lvl="0" indent="0" algn="l" rtl="0">
              <a:lnSpc>
                <a:spcPct val="115000"/>
              </a:lnSpc>
              <a:spcBef>
                <a:spcPts val="0"/>
              </a:spcBef>
              <a:spcAft>
                <a:spcPts val="0"/>
              </a:spcAft>
              <a:buNone/>
            </a:pPr>
            <a:endParaRPr lang="en-GB" sz="2000" dirty="0">
              <a:solidFill>
                <a:schemeClr val="dk1"/>
              </a:solidFill>
              <a:latin typeface="+mn-lt"/>
              <a:ea typeface="Courier New"/>
              <a:cs typeface="Courier New"/>
              <a:sym typeface="Courier New"/>
            </a:endParaRPr>
          </a:p>
          <a:p>
            <a:pPr marL="0" lvl="0" indent="0" algn="l" rtl="0">
              <a:lnSpc>
                <a:spcPct val="115000"/>
              </a:lnSpc>
              <a:spcBef>
                <a:spcPts val="0"/>
              </a:spcBef>
              <a:spcAft>
                <a:spcPts val="0"/>
              </a:spcAft>
              <a:buNone/>
            </a:pPr>
            <a:endParaRPr lang="en-GB" sz="2000" dirty="0">
              <a:solidFill>
                <a:schemeClr val="dk1"/>
              </a:solidFill>
              <a:latin typeface="+mn-lt"/>
              <a:ea typeface="Courier New"/>
              <a:cs typeface="Courier New"/>
              <a:sym typeface="Courier New"/>
            </a:endParaRPr>
          </a:p>
          <a:p>
            <a:pPr marL="0" lvl="0" indent="0" algn="l" rtl="0">
              <a:lnSpc>
                <a:spcPct val="115000"/>
              </a:lnSpc>
              <a:spcBef>
                <a:spcPts val="0"/>
              </a:spcBef>
              <a:spcAft>
                <a:spcPts val="0"/>
              </a:spcAft>
              <a:buNone/>
            </a:pPr>
            <a:r>
              <a:rPr lang="en-GB" sz="2000" dirty="0">
                <a:solidFill>
                  <a:schemeClr val="dk1"/>
                </a:solidFill>
                <a:latin typeface="+mn-lt"/>
                <a:ea typeface="Courier New"/>
                <a:cs typeface="Courier New"/>
                <a:sym typeface="Courier New"/>
              </a:rPr>
              <a:t>Then we get back our first chunk. Notice the mangled pointer:</a:t>
            </a:r>
          </a:p>
          <a:p>
            <a:pPr marL="0" lvl="0" indent="0" algn="l" rtl="0">
              <a:lnSpc>
                <a:spcPct val="115000"/>
              </a:lnSpc>
              <a:spcBef>
                <a:spcPts val="0"/>
              </a:spcBef>
              <a:spcAft>
                <a:spcPts val="0"/>
              </a:spcAft>
              <a:buNone/>
            </a:pPr>
            <a:endParaRPr lang="en-GB" sz="2000" dirty="0">
              <a:solidFill>
                <a:schemeClr val="dk1"/>
              </a:solidFill>
              <a:latin typeface="+mn-lt"/>
              <a:ea typeface="Courier New"/>
              <a:cs typeface="Courier New"/>
              <a:sym typeface="Courier New"/>
            </a:endParaRPr>
          </a:p>
          <a:p>
            <a:pPr marL="0" lvl="0" indent="0" algn="l" rtl="0">
              <a:lnSpc>
                <a:spcPct val="115000"/>
              </a:lnSpc>
              <a:spcBef>
                <a:spcPts val="0"/>
              </a:spcBef>
              <a:spcAft>
                <a:spcPts val="0"/>
              </a:spcAft>
              <a:buNone/>
            </a:pPr>
            <a:endParaRPr lang="en-GB" sz="2000" dirty="0">
              <a:solidFill>
                <a:schemeClr val="dk1"/>
              </a:solidFill>
              <a:latin typeface="+mn-lt"/>
              <a:ea typeface="Courier New"/>
              <a:cs typeface="Courier New"/>
              <a:sym typeface="Courier New"/>
            </a:endParaRPr>
          </a:p>
          <a:p>
            <a:pPr marL="0" lvl="0" indent="0" algn="l" rtl="0">
              <a:lnSpc>
                <a:spcPct val="115000"/>
              </a:lnSpc>
              <a:spcBef>
                <a:spcPts val="0"/>
              </a:spcBef>
              <a:spcAft>
                <a:spcPts val="0"/>
              </a:spcAft>
              <a:buNone/>
            </a:pPr>
            <a:endParaRPr lang="en-GB" sz="2000" dirty="0">
              <a:solidFill>
                <a:schemeClr val="dk1"/>
              </a:solidFill>
              <a:latin typeface="+mn-lt"/>
              <a:ea typeface="Courier New"/>
              <a:cs typeface="Courier New"/>
              <a:sym typeface="Courier New"/>
            </a:endParaRPr>
          </a:p>
          <a:p>
            <a:pPr marL="0" lvl="0" indent="0" algn="l" rtl="0">
              <a:lnSpc>
                <a:spcPct val="115000"/>
              </a:lnSpc>
              <a:spcBef>
                <a:spcPts val="0"/>
              </a:spcBef>
              <a:spcAft>
                <a:spcPts val="0"/>
              </a:spcAft>
              <a:buNone/>
            </a:pPr>
            <a:endParaRPr lang="en-GB" sz="2000" dirty="0">
              <a:solidFill>
                <a:schemeClr val="dk1"/>
              </a:solidFill>
              <a:latin typeface="+mn-lt"/>
              <a:ea typeface="Courier New"/>
              <a:cs typeface="Courier New"/>
              <a:sym typeface="Courier New"/>
            </a:endParaRPr>
          </a:p>
          <a:p>
            <a:pPr marL="0" lvl="0" indent="0" algn="l" rtl="0">
              <a:lnSpc>
                <a:spcPct val="115000"/>
              </a:lnSpc>
              <a:spcBef>
                <a:spcPts val="0"/>
              </a:spcBef>
              <a:spcAft>
                <a:spcPts val="0"/>
              </a:spcAft>
              <a:buNone/>
            </a:pPr>
            <a:r>
              <a:rPr lang="en-GB" sz="2000" dirty="0">
                <a:solidFill>
                  <a:schemeClr val="dk1"/>
                </a:solidFill>
                <a:latin typeface="+mn-lt"/>
                <a:ea typeface="Courier New"/>
                <a:cs typeface="Courier New"/>
                <a:sym typeface="Courier New"/>
              </a:rPr>
              <a:t>And then when we try to get this pointer returned:</a:t>
            </a:r>
          </a:p>
          <a:p>
            <a:pPr marL="0" lvl="0" indent="0" algn="l" rtl="0">
              <a:lnSpc>
                <a:spcPct val="115000"/>
              </a:lnSpc>
              <a:spcBef>
                <a:spcPts val="0"/>
              </a:spcBef>
              <a:spcAft>
                <a:spcPts val="0"/>
              </a:spcAft>
              <a:buNone/>
            </a:pPr>
            <a:endParaRPr lang="en-GB" sz="2000" dirty="0">
              <a:solidFill>
                <a:schemeClr val="dk1"/>
              </a:solidFill>
              <a:latin typeface="+mn-lt"/>
              <a:ea typeface="Courier New"/>
              <a:cs typeface="Courier New"/>
              <a:sym typeface="Courier New"/>
            </a:endParaRPr>
          </a:p>
          <a:p>
            <a:pPr marL="0" lvl="0" indent="0" algn="l" rtl="0">
              <a:lnSpc>
                <a:spcPct val="115000"/>
              </a:lnSpc>
              <a:spcBef>
                <a:spcPts val="0"/>
              </a:spcBef>
              <a:spcAft>
                <a:spcPts val="0"/>
              </a:spcAft>
              <a:buNone/>
            </a:pPr>
            <a:endParaRPr lang="en-GB" sz="2000" dirty="0">
              <a:solidFill>
                <a:schemeClr val="dk1"/>
              </a:solidFill>
              <a:latin typeface="+mn-lt"/>
              <a:ea typeface="Courier New"/>
              <a:cs typeface="Courier New"/>
              <a:sym typeface="Courier New"/>
            </a:endParaRPr>
          </a:p>
          <a:p>
            <a:pPr marL="0" lvl="0" indent="0" algn="l" rtl="0">
              <a:lnSpc>
                <a:spcPct val="115000"/>
              </a:lnSpc>
              <a:spcBef>
                <a:spcPts val="0"/>
              </a:spcBef>
              <a:spcAft>
                <a:spcPts val="0"/>
              </a:spcAft>
              <a:buNone/>
            </a:pPr>
            <a:endParaRPr lang="en-GB" sz="2000" dirty="0">
              <a:solidFill>
                <a:schemeClr val="dk1"/>
              </a:solidFill>
              <a:latin typeface="+mn-lt"/>
              <a:ea typeface="Courier New"/>
              <a:cs typeface="Courier New"/>
              <a:sym typeface="Courier New"/>
            </a:endParaRPr>
          </a:p>
          <a:p>
            <a:pPr marL="0" lvl="0" indent="0" algn="l" rtl="0">
              <a:lnSpc>
                <a:spcPct val="115000"/>
              </a:lnSpc>
              <a:spcBef>
                <a:spcPts val="0"/>
              </a:spcBef>
              <a:spcAft>
                <a:spcPts val="0"/>
              </a:spcAft>
              <a:buNone/>
            </a:pPr>
            <a:endParaRPr lang="en-GB" sz="2000" dirty="0">
              <a:solidFill>
                <a:schemeClr val="dk1"/>
              </a:solidFill>
              <a:latin typeface="+mn-lt"/>
              <a:ea typeface="Courier New"/>
              <a:cs typeface="Courier New"/>
              <a:sym typeface="Courier New"/>
            </a:endParaRPr>
          </a:p>
          <a:p>
            <a:pPr marL="0" lvl="0" indent="0" algn="l" rtl="0">
              <a:lnSpc>
                <a:spcPct val="115000"/>
              </a:lnSpc>
              <a:spcBef>
                <a:spcPts val="0"/>
              </a:spcBef>
              <a:spcAft>
                <a:spcPts val="0"/>
              </a:spcAft>
              <a:buNone/>
            </a:pPr>
            <a:endParaRPr lang="en-GB" sz="2000" dirty="0">
              <a:solidFill>
                <a:schemeClr val="dk1"/>
              </a:solidFill>
              <a:latin typeface="+mn-lt"/>
              <a:ea typeface="Courier New"/>
              <a:cs typeface="Courier New"/>
              <a:sym typeface="Courier New"/>
            </a:endParaRPr>
          </a:p>
          <a:p>
            <a:pPr marL="0" lvl="0" indent="0" algn="l" rtl="0">
              <a:lnSpc>
                <a:spcPct val="115000"/>
              </a:lnSpc>
              <a:spcBef>
                <a:spcPts val="0"/>
              </a:spcBef>
              <a:spcAft>
                <a:spcPts val="0"/>
              </a:spcAft>
              <a:buNone/>
            </a:pPr>
            <a:endParaRPr sz="1800" dirty="0">
              <a:solidFill>
                <a:schemeClr val="dk1"/>
              </a:solidFill>
              <a:latin typeface="+mn-lt"/>
              <a:ea typeface="Courier New"/>
              <a:cs typeface="Courier New"/>
              <a:sym typeface="Courier New"/>
            </a:endParaRPr>
          </a:p>
        </p:txBody>
      </p:sp>
      <p:pic>
        <p:nvPicPr>
          <p:cNvPr id="2" name="Picture 1">
            <a:extLst>
              <a:ext uri="{FF2B5EF4-FFF2-40B4-BE49-F238E27FC236}">
                <a16:creationId xmlns:a16="http://schemas.microsoft.com/office/drawing/2014/main" id="{C3D824A0-62C9-4926-A84E-391FFD6637C9}"/>
              </a:ext>
            </a:extLst>
          </p:cNvPr>
          <p:cNvPicPr>
            <a:picLocks noChangeAspect="1"/>
          </p:cNvPicPr>
          <p:nvPr/>
        </p:nvPicPr>
        <p:blipFill>
          <a:blip r:embed="rId3"/>
          <a:stretch>
            <a:fillRect/>
          </a:stretch>
        </p:blipFill>
        <p:spPr>
          <a:xfrm>
            <a:off x="870745" y="1490575"/>
            <a:ext cx="7523739" cy="1024025"/>
          </a:xfrm>
          <a:prstGeom prst="rect">
            <a:avLst/>
          </a:prstGeom>
        </p:spPr>
      </p:pic>
      <p:pic>
        <p:nvPicPr>
          <p:cNvPr id="3" name="Picture 2">
            <a:extLst>
              <a:ext uri="{FF2B5EF4-FFF2-40B4-BE49-F238E27FC236}">
                <a16:creationId xmlns:a16="http://schemas.microsoft.com/office/drawing/2014/main" id="{57438B11-C41B-4B2A-A844-768E3A60A4B8}"/>
              </a:ext>
            </a:extLst>
          </p:cNvPr>
          <p:cNvPicPr>
            <a:picLocks noChangeAspect="1"/>
          </p:cNvPicPr>
          <p:nvPr/>
        </p:nvPicPr>
        <p:blipFill>
          <a:blip r:embed="rId4"/>
          <a:stretch>
            <a:fillRect/>
          </a:stretch>
        </p:blipFill>
        <p:spPr>
          <a:xfrm>
            <a:off x="871784" y="3237301"/>
            <a:ext cx="7522700" cy="1015334"/>
          </a:xfrm>
          <a:prstGeom prst="rect">
            <a:avLst/>
          </a:prstGeom>
        </p:spPr>
      </p:pic>
      <p:pic>
        <p:nvPicPr>
          <p:cNvPr id="4" name="Picture 3">
            <a:extLst>
              <a:ext uri="{FF2B5EF4-FFF2-40B4-BE49-F238E27FC236}">
                <a16:creationId xmlns:a16="http://schemas.microsoft.com/office/drawing/2014/main" id="{18166F25-0CF8-4925-B955-E5132E37D401}"/>
              </a:ext>
            </a:extLst>
          </p:cNvPr>
          <p:cNvPicPr>
            <a:picLocks noChangeAspect="1"/>
          </p:cNvPicPr>
          <p:nvPr/>
        </p:nvPicPr>
        <p:blipFill>
          <a:blip r:embed="rId5"/>
          <a:stretch>
            <a:fillRect/>
          </a:stretch>
        </p:blipFill>
        <p:spPr>
          <a:xfrm>
            <a:off x="870745" y="4943683"/>
            <a:ext cx="7522700" cy="1429547"/>
          </a:xfrm>
          <a:prstGeom prst="rect">
            <a:avLst/>
          </a:prstGeom>
        </p:spPr>
      </p:pic>
    </p:spTree>
    <p:extLst>
      <p:ext uri="{BB962C8B-B14F-4D97-AF65-F5344CB8AC3E}">
        <p14:creationId xmlns:p14="http://schemas.microsoft.com/office/powerpoint/2010/main" val="41892752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a18e876340_0_71"/>
          <p:cNvSpPr txBox="1"/>
          <p:nvPr/>
        </p:nvSpPr>
        <p:spPr>
          <a:xfrm>
            <a:off x="982249" y="1695092"/>
            <a:ext cx="7894463" cy="3000000"/>
          </a:xfrm>
          <a:prstGeom prst="rect">
            <a:avLst/>
          </a:prstGeom>
          <a:noFill/>
          <a:ln>
            <a:noFill/>
          </a:ln>
        </p:spPr>
        <p:txBody>
          <a:bodyPr spcFirstLastPara="1" wrap="square" lIns="91425" tIns="91425" rIns="91425" bIns="91425" anchor="t" anchorCtr="0">
            <a:noAutofit/>
          </a:bodyPr>
          <a:lstStyle/>
          <a:p>
            <a:pPr lvl="0">
              <a:lnSpc>
                <a:spcPct val="115000"/>
              </a:lnSpc>
            </a:pPr>
            <a:r>
              <a:rPr lang="en-GB" sz="2000" dirty="0">
                <a:solidFill>
                  <a:schemeClr val="dk1"/>
                </a:solidFill>
              </a:rPr>
              <a:t>This happens because when </a:t>
            </a:r>
            <a:r>
              <a:rPr lang="en-GB" sz="2000" dirty="0" err="1">
                <a:solidFill>
                  <a:schemeClr val="dk1"/>
                </a:solidFill>
                <a:latin typeface="Courier New"/>
                <a:ea typeface="Courier New"/>
                <a:cs typeface="Courier New"/>
                <a:sym typeface="Courier New"/>
              </a:rPr>
              <a:t>tcache_get</a:t>
            </a:r>
            <a:r>
              <a:rPr lang="en-GB" sz="2000" dirty="0">
                <a:solidFill>
                  <a:schemeClr val="dk1"/>
                </a:solidFill>
                <a:latin typeface="Courier New"/>
                <a:ea typeface="Courier New"/>
                <a:cs typeface="Courier New"/>
                <a:sym typeface="Courier New"/>
              </a:rPr>
              <a:t> </a:t>
            </a:r>
            <a:r>
              <a:rPr lang="en-GB" sz="2000" dirty="0">
                <a:solidFill>
                  <a:schemeClr val="dk1"/>
                </a:solidFill>
              </a:rPr>
              <a:t>is called again it will attempt to access  </a:t>
            </a:r>
            <a:r>
              <a:rPr lang="en-GB" sz="2000" dirty="0">
                <a:solidFill>
                  <a:schemeClr val="dk1"/>
                </a:solidFill>
                <a:latin typeface="Courier New"/>
                <a:ea typeface="Courier New"/>
                <a:cs typeface="Courier New"/>
                <a:sym typeface="Courier New"/>
              </a:rPr>
              <a:t>e-&gt;next </a:t>
            </a:r>
          </a:p>
          <a:p>
            <a:pPr lvl="0">
              <a:lnSpc>
                <a:spcPct val="115000"/>
              </a:lnSpc>
            </a:pPr>
            <a:endParaRPr lang="en-GB" sz="2000" dirty="0">
              <a:solidFill>
                <a:schemeClr val="dk1"/>
              </a:solidFill>
              <a:latin typeface="Courier New"/>
              <a:cs typeface="Courier New"/>
              <a:sym typeface="Courier New"/>
            </a:endParaRPr>
          </a:p>
          <a:p>
            <a:pPr lvl="0">
              <a:lnSpc>
                <a:spcPct val="115000"/>
              </a:lnSpc>
            </a:pPr>
            <a:r>
              <a:rPr lang="en-GB" sz="2000" dirty="0">
                <a:solidFill>
                  <a:schemeClr val="dk1"/>
                </a:solidFill>
              </a:rPr>
              <a:t>This can either result in an abort as we saw – the result of alignment validation on chunks in the </a:t>
            </a:r>
            <a:r>
              <a:rPr lang="en-GB" sz="2000" dirty="0" err="1">
                <a:solidFill>
                  <a:schemeClr val="dk1"/>
                </a:solidFill>
              </a:rPr>
              <a:t>TCache</a:t>
            </a:r>
            <a:r>
              <a:rPr lang="en-GB" sz="2000" dirty="0">
                <a:solidFill>
                  <a:schemeClr val="dk1"/>
                </a:solidFill>
              </a:rPr>
              <a:t>. Or it will just be a plain </a:t>
            </a:r>
            <a:r>
              <a:rPr lang="en-GB" sz="2000" dirty="0" err="1">
                <a:solidFill>
                  <a:schemeClr val="dk1"/>
                </a:solidFill>
              </a:rPr>
              <a:t>segfault</a:t>
            </a:r>
            <a:r>
              <a:rPr lang="en-GB" sz="2000" dirty="0">
                <a:solidFill>
                  <a:schemeClr val="dk1"/>
                </a:solidFill>
              </a:rPr>
              <a:t> since </a:t>
            </a:r>
            <a:r>
              <a:rPr lang="en-GB" sz="2000" dirty="0">
                <a:solidFill>
                  <a:schemeClr val="dk1"/>
                </a:solidFill>
                <a:latin typeface="Courier New"/>
                <a:ea typeface="Courier New"/>
                <a:cs typeface="Courier New"/>
                <a:sym typeface="Courier New"/>
              </a:rPr>
              <a:t>e </a:t>
            </a:r>
            <a:r>
              <a:rPr lang="en-GB" sz="2000" dirty="0">
                <a:solidFill>
                  <a:schemeClr val="dk1"/>
                </a:solidFill>
              </a:rPr>
              <a:t>might not be a valid address.</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The way to have a pointer </a:t>
            </a:r>
            <a:r>
              <a:rPr lang="en-GB" sz="2000" dirty="0" err="1">
                <a:solidFill>
                  <a:schemeClr val="dk1"/>
                </a:solidFill>
              </a:rPr>
              <a:t>demangled</a:t>
            </a:r>
            <a:r>
              <a:rPr lang="en-GB" sz="2000" dirty="0">
                <a:solidFill>
                  <a:schemeClr val="dk1"/>
                </a:solidFill>
              </a:rPr>
              <a:t>, rather than mangled in this process, is to perform a </a:t>
            </a:r>
            <a:r>
              <a:rPr lang="en-GB" sz="2000" dirty="0">
                <a:solidFill>
                  <a:schemeClr val="dk1"/>
                </a:solidFill>
                <a:latin typeface="Courier New"/>
                <a:ea typeface="Courier New"/>
                <a:cs typeface="Courier New"/>
                <a:sym typeface="Courier New"/>
              </a:rPr>
              <a:t>PROTECT_PTR</a:t>
            </a:r>
            <a:r>
              <a:rPr lang="en-GB" sz="2000" dirty="0">
                <a:solidFill>
                  <a:schemeClr val="dk1"/>
                </a:solidFill>
              </a:rPr>
              <a:t> before a</a:t>
            </a:r>
            <a:r>
              <a:rPr lang="en-GB" sz="2000" dirty="0">
                <a:solidFill>
                  <a:schemeClr val="dk1"/>
                </a:solidFill>
                <a:latin typeface="Courier New"/>
                <a:ea typeface="Courier New"/>
                <a:cs typeface="Courier New"/>
                <a:sym typeface="Courier New"/>
              </a:rPr>
              <a:t> REVEAL_PTR</a:t>
            </a:r>
            <a:r>
              <a:rPr lang="en-GB" sz="2000" dirty="0">
                <a:solidFill>
                  <a:schemeClr val="dk1"/>
                </a:solidFill>
              </a:rPr>
              <a:t>. </a:t>
            </a: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In other words, a </a:t>
            </a:r>
            <a:r>
              <a:rPr lang="en-GB" sz="2000" dirty="0" err="1">
                <a:solidFill>
                  <a:schemeClr val="dk1"/>
                </a:solidFill>
                <a:latin typeface="Courier New"/>
                <a:ea typeface="Courier New"/>
                <a:cs typeface="Courier New"/>
                <a:sym typeface="Courier New"/>
              </a:rPr>
              <a:t>tcache_put</a:t>
            </a:r>
            <a:r>
              <a:rPr lang="en-GB" sz="2000" dirty="0">
                <a:solidFill>
                  <a:schemeClr val="dk1"/>
                </a:solidFill>
                <a:latin typeface="Courier New"/>
                <a:ea typeface="Courier New"/>
                <a:cs typeface="Courier New"/>
                <a:sym typeface="Courier New"/>
              </a:rPr>
              <a:t> → </a:t>
            </a:r>
            <a:r>
              <a:rPr lang="en-GB" sz="2000" dirty="0">
                <a:solidFill>
                  <a:schemeClr val="dk1"/>
                </a:solidFill>
              </a:rPr>
              <a:t> </a:t>
            </a:r>
            <a:r>
              <a:rPr lang="en-GB" sz="2000" dirty="0" err="1">
                <a:solidFill>
                  <a:schemeClr val="dk1"/>
                </a:solidFill>
                <a:latin typeface="Courier New"/>
                <a:ea typeface="Courier New"/>
                <a:cs typeface="Courier New"/>
                <a:sym typeface="Courier New"/>
              </a:rPr>
              <a:t>tcache_get</a:t>
            </a:r>
            <a:br>
              <a:rPr lang="en-GB" sz="2000" dirty="0">
                <a:solidFill>
                  <a:schemeClr val="dk1"/>
                </a:solidFill>
              </a:rPr>
            </a:br>
            <a:br>
              <a:rPr lang="en-GB" sz="2000" dirty="0">
                <a:solidFill>
                  <a:schemeClr val="dk1"/>
                </a:solidFill>
              </a:rPr>
            </a:br>
            <a:endParaRPr sz="2100" dirty="0">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a18e876340_0_71"/>
          <p:cNvSpPr txBox="1"/>
          <p:nvPr/>
        </p:nvSpPr>
        <p:spPr>
          <a:xfrm>
            <a:off x="954114" y="1535104"/>
            <a:ext cx="8484000" cy="4795357"/>
          </a:xfrm>
          <a:prstGeom prst="rect">
            <a:avLst/>
          </a:prstGeom>
          <a:noFill/>
          <a:ln>
            <a:noFill/>
          </a:ln>
        </p:spPr>
        <p:txBody>
          <a:bodyPr spcFirstLastPara="1" wrap="square" lIns="91425" tIns="91425" rIns="91425" bIns="91425" anchor="t" anchorCtr="0">
            <a:noAutofit/>
          </a:bodyPr>
          <a:lstStyle/>
          <a:p>
            <a:pPr lvl="0">
              <a:lnSpc>
                <a:spcPct val="115000"/>
              </a:lnSpc>
            </a:pPr>
            <a:r>
              <a:rPr lang="en-GB" sz="2000" dirty="0">
                <a:solidFill>
                  <a:schemeClr val="dk1"/>
                </a:solidFill>
              </a:rPr>
              <a:t>From the perspective of a user, that would mean having a pointer legitimately linked via free, rather than through being overwritten </a:t>
            </a:r>
          </a:p>
          <a:p>
            <a:pPr lvl="0">
              <a:lnSpc>
                <a:spcPct val="115000"/>
              </a:lnSpc>
            </a:pPr>
            <a:r>
              <a:rPr lang="en-GB" sz="2000" dirty="0">
                <a:solidFill>
                  <a:schemeClr val="dk1"/>
                </a:solidFill>
              </a:rPr>
              <a:t>with a use-after-free or double free bug. </a:t>
            </a:r>
          </a:p>
          <a:p>
            <a:pPr lvl="0">
              <a:lnSpc>
                <a:spcPct val="115000"/>
              </a:lnSpc>
            </a:pPr>
            <a:endParaRPr lang="en-GB" sz="2000" dirty="0">
              <a:solidFill>
                <a:schemeClr val="dk1"/>
              </a:solidFill>
            </a:endParaRPr>
          </a:p>
          <a:p>
            <a:pPr lvl="0">
              <a:lnSpc>
                <a:spcPct val="115000"/>
              </a:lnSpc>
            </a:pPr>
            <a:r>
              <a:rPr lang="en-GB" sz="2000" dirty="0">
                <a:solidFill>
                  <a:schemeClr val="dk1"/>
                </a:solidFill>
              </a:rPr>
              <a:t>In the </a:t>
            </a:r>
            <a:r>
              <a:rPr lang="en-GB" sz="2000" dirty="0" err="1">
                <a:solidFill>
                  <a:schemeClr val="dk1"/>
                </a:solidFill>
                <a:latin typeface="Courier New" panose="02070309020205020404" pitchFamily="49" charset="0"/>
                <a:cs typeface="Courier New" panose="02070309020205020404" pitchFamily="49" charset="0"/>
              </a:rPr>
              <a:t>tcache_put</a:t>
            </a:r>
            <a:r>
              <a:rPr lang="en-GB" sz="2000" dirty="0">
                <a:solidFill>
                  <a:schemeClr val="dk1"/>
                </a:solidFill>
                <a:latin typeface="Courier New" panose="02070309020205020404" pitchFamily="49" charset="0"/>
                <a:cs typeface="Courier New" panose="02070309020205020404" pitchFamily="49" charset="0"/>
              </a:rPr>
              <a:t> </a:t>
            </a:r>
            <a:r>
              <a:rPr lang="en-GB" sz="2000" dirty="0">
                <a:solidFill>
                  <a:schemeClr val="dk1"/>
                </a:solidFill>
              </a:rPr>
              <a:t>function we can see the list add operation performing pointer signing:</a:t>
            </a:r>
            <a:br>
              <a:rPr lang="en-GB" sz="1800" dirty="0">
                <a:solidFill>
                  <a:schemeClr val="dk1"/>
                </a:solidFill>
                <a:latin typeface="Courier New"/>
                <a:ea typeface="Courier New"/>
                <a:cs typeface="Courier New"/>
                <a:sym typeface="Courier New"/>
              </a:rPr>
            </a:br>
            <a:br>
              <a:rPr lang="en-GB" sz="1800" dirty="0">
                <a:solidFill>
                  <a:schemeClr val="dk1"/>
                </a:solidFill>
                <a:latin typeface="Courier New"/>
                <a:ea typeface="Courier New"/>
                <a:cs typeface="Courier New"/>
                <a:sym typeface="Courier New"/>
              </a:rPr>
            </a:br>
            <a:r>
              <a:rPr lang="en-GB" sz="1800" dirty="0">
                <a:solidFill>
                  <a:schemeClr val="dk1"/>
                </a:solidFill>
                <a:latin typeface="Courier New"/>
                <a:ea typeface="Courier New"/>
                <a:cs typeface="Courier New"/>
                <a:sym typeface="Courier New"/>
              </a:rPr>
              <a:t>e-&gt;next = PROTECT_PTR (&amp;e-&gt;next, </a:t>
            </a:r>
            <a:r>
              <a:rPr lang="en-GB" sz="1800" dirty="0" err="1">
                <a:solidFill>
                  <a:schemeClr val="dk1"/>
                </a:solidFill>
                <a:latin typeface="Courier New"/>
                <a:ea typeface="Courier New"/>
                <a:cs typeface="Courier New"/>
                <a:sym typeface="Courier New"/>
              </a:rPr>
              <a:t>tcache</a:t>
            </a:r>
            <a:r>
              <a:rPr lang="en-GB" sz="1800" dirty="0">
                <a:solidFill>
                  <a:schemeClr val="dk1"/>
                </a:solidFill>
                <a:latin typeface="Courier New"/>
                <a:ea typeface="Courier New"/>
                <a:cs typeface="Courier New"/>
                <a:sym typeface="Courier New"/>
              </a:rPr>
              <a:t>-&gt;entries[</a:t>
            </a:r>
            <a:r>
              <a:rPr lang="en-GB" sz="1800" dirty="0" err="1">
                <a:solidFill>
                  <a:schemeClr val="dk1"/>
                </a:solidFill>
                <a:latin typeface="Courier New"/>
                <a:ea typeface="Courier New"/>
                <a:cs typeface="Courier New"/>
                <a:sym typeface="Courier New"/>
              </a:rPr>
              <a:t>tc_idx</a:t>
            </a:r>
            <a:r>
              <a:rPr lang="en-GB" sz="1800" dirty="0">
                <a:solidFill>
                  <a:schemeClr val="dk1"/>
                </a:solidFill>
                <a:latin typeface="Courier New"/>
                <a:ea typeface="Courier New"/>
                <a:cs typeface="Courier New"/>
                <a:sym typeface="Courier New"/>
              </a:rPr>
              <a:t>]);</a:t>
            </a:r>
          </a:p>
          <a:p>
            <a:pPr lvl="0">
              <a:lnSpc>
                <a:spcPct val="115000"/>
              </a:lnSpc>
            </a:pPr>
            <a:r>
              <a:rPr lang="en-GB" sz="1800" dirty="0" err="1">
                <a:solidFill>
                  <a:schemeClr val="dk1"/>
                </a:solidFill>
                <a:latin typeface="Courier New"/>
                <a:ea typeface="Courier New"/>
                <a:cs typeface="Courier New"/>
                <a:sym typeface="Courier New"/>
              </a:rPr>
              <a:t>tcache</a:t>
            </a:r>
            <a:r>
              <a:rPr lang="en-GB" sz="1800" dirty="0">
                <a:solidFill>
                  <a:schemeClr val="dk1"/>
                </a:solidFill>
                <a:latin typeface="Courier New"/>
                <a:ea typeface="Courier New"/>
                <a:cs typeface="Courier New"/>
                <a:sym typeface="Courier New"/>
              </a:rPr>
              <a:t>-&gt;entries[</a:t>
            </a:r>
            <a:r>
              <a:rPr lang="en-GB" sz="1800" dirty="0" err="1">
                <a:solidFill>
                  <a:schemeClr val="dk1"/>
                </a:solidFill>
                <a:latin typeface="Courier New"/>
                <a:ea typeface="Courier New"/>
                <a:cs typeface="Courier New"/>
                <a:sym typeface="Courier New"/>
              </a:rPr>
              <a:t>tc_idx</a:t>
            </a:r>
            <a:r>
              <a:rPr lang="en-GB" sz="1800" dirty="0">
                <a:solidFill>
                  <a:schemeClr val="dk1"/>
                </a:solidFill>
                <a:latin typeface="Courier New"/>
                <a:ea typeface="Courier New"/>
                <a:cs typeface="Courier New"/>
                <a:sym typeface="Courier New"/>
              </a:rPr>
              <a:t>] = e;</a:t>
            </a:r>
            <a:endParaRPr lang="en-GB" sz="2100" dirty="0">
              <a:latin typeface="Courier New"/>
              <a:ea typeface="Courier New"/>
              <a:cs typeface="Courier New"/>
              <a:sym typeface="Courier New"/>
            </a:endParaRPr>
          </a:p>
          <a:p>
            <a:pPr marL="0" lvl="0" indent="0" algn="l" rtl="0">
              <a:lnSpc>
                <a:spcPct val="115000"/>
              </a:lnSpc>
              <a:spcBef>
                <a:spcPts val="0"/>
              </a:spcBef>
              <a:spcAft>
                <a:spcPts val="0"/>
              </a:spcAft>
              <a:buNone/>
            </a:pPr>
            <a:br>
              <a:rPr lang="en-GB" sz="2000" dirty="0">
                <a:solidFill>
                  <a:schemeClr val="dk1"/>
                </a:solidFill>
              </a:rPr>
            </a:br>
            <a:r>
              <a:rPr lang="en-GB" sz="2000" dirty="0">
                <a:solidFill>
                  <a:schemeClr val="dk1"/>
                </a:solidFill>
              </a:rPr>
              <a:t>Here we see a new head added in a legitimate way, so that a subsequent </a:t>
            </a:r>
            <a:r>
              <a:rPr lang="en-GB" sz="2000" dirty="0" err="1">
                <a:solidFill>
                  <a:schemeClr val="dk1"/>
                </a:solidFill>
              </a:rPr>
              <a:t>tcache_get</a:t>
            </a:r>
            <a:r>
              <a:rPr lang="en-GB" sz="2000" dirty="0">
                <a:solidFill>
                  <a:schemeClr val="dk1"/>
                </a:solidFill>
              </a:rPr>
              <a:t> will reverse this process and we’ll get our original pointer.</a:t>
            </a:r>
            <a:endParaRPr sz="2100" dirty="0">
              <a:latin typeface="Courier New"/>
              <a:ea typeface="Courier New"/>
              <a:cs typeface="Courier New"/>
              <a:sym typeface="Courier New"/>
            </a:endParaRPr>
          </a:p>
        </p:txBody>
      </p:sp>
    </p:spTree>
    <p:extLst>
      <p:ext uri="{BB962C8B-B14F-4D97-AF65-F5344CB8AC3E}">
        <p14:creationId xmlns:p14="http://schemas.microsoft.com/office/powerpoint/2010/main" val="20729637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ga18e876340_0_74"/>
          <p:cNvSpPr txBox="1"/>
          <p:nvPr/>
        </p:nvSpPr>
        <p:spPr>
          <a:xfrm>
            <a:off x="1141327" y="2027572"/>
            <a:ext cx="76179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rPr>
              <a:t>Safe-Linking is ingeniously simple with only a minor </a:t>
            </a:r>
          </a:p>
          <a:p>
            <a:pPr marL="0" lvl="0" indent="0" algn="l" rtl="0">
              <a:lnSpc>
                <a:spcPct val="115000"/>
              </a:lnSpc>
              <a:spcBef>
                <a:spcPts val="0"/>
              </a:spcBef>
              <a:spcAft>
                <a:spcPts val="0"/>
              </a:spcAft>
              <a:buNone/>
            </a:pPr>
            <a:r>
              <a:rPr lang="en-GB" sz="2000" dirty="0">
                <a:solidFill>
                  <a:schemeClr val="dk1"/>
                </a:solidFill>
              </a:rPr>
              <a:t>performance impact. </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In CPR’s threat model, an attacker must have the ability </a:t>
            </a: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to leak heap addresses. </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This can then be used to properly </a:t>
            </a:r>
            <a:r>
              <a:rPr lang="en-GB" sz="2000" dirty="0" err="1">
                <a:solidFill>
                  <a:schemeClr val="dk1"/>
                </a:solidFill>
              </a:rPr>
              <a:t>demangle</a:t>
            </a:r>
            <a:r>
              <a:rPr lang="en-GB" sz="2000" dirty="0">
                <a:solidFill>
                  <a:schemeClr val="dk1"/>
                </a:solidFill>
              </a:rPr>
              <a:t> forward pointers, resulting in the original primitive. </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ga18e876340_0_179"/>
          <p:cNvSpPr txBox="1"/>
          <p:nvPr/>
        </p:nvSpPr>
        <p:spPr>
          <a:xfrm>
            <a:off x="1083968" y="1929000"/>
            <a:ext cx="76179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rPr>
              <a:t>However, something I noticed here was that the </a:t>
            </a:r>
            <a:r>
              <a:rPr lang="en-GB" sz="2000" dirty="0" err="1">
                <a:solidFill>
                  <a:schemeClr val="dk1"/>
                </a:solidFill>
                <a:latin typeface="Courier New" panose="02070309020205020404" pitchFamily="49" charset="0"/>
                <a:cs typeface="Courier New" panose="02070309020205020404" pitchFamily="49" charset="0"/>
              </a:rPr>
              <a:t>tcache_put</a:t>
            </a:r>
            <a:r>
              <a:rPr lang="en-GB" sz="2000" dirty="0">
                <a:solidFill>
                  <a:schemeClr val="dk1"/>
                </a:solidFill>
                <a:latin typeface="Courier New" panose="02070309020205020404" pitchFamily="49" charset="0"/>
                <a:cs typeface="Courier New" panose="02070309020205020404" pitchFamily="49" charset="0"/>
              </a:rPr>
              <a:t> </a:t>
            </a:r>
            <a:r>
              <a:rPr lang="en-GB" sz="2000" dirty="0">
                <a:solidFill>
                  <a:schemeClr val="dk1"/>
                </a:solidFill>
              </a:rPr>
              <a:t>mangling occurs only when a new head is set in a </a:t>
            </a:r>
            <a:r>
              <a:rPr lang="en-GB" sz="2000" dirty="0" err="1">
                <a:solidFill>
                  <a:schemeClr val="dk1"/>
                </a:solidFill>
              </a:rPr>
              <a:t>TCache</a:t>
            </a:r>
            <a:r>
              <a:rPr lang="en-GB" sz="2000" dirty="0">
                <a:solidFill>
                  <a:schemeClr val="dk1"/>
                </a:solidFill>
              </a:rPr>
              <a:t> list. </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Which got me thinking…</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If we can control the list head directly, then no </a:t>
            </a:r>
            <a:r>
              <a:rPr lang="en-GB" sz="2000" dirty="0" err="1">
                <a:solidFill>
                  <a:schemeClr val="dk1"/>
                </a:solidFill>
              </a:rPr>
              <a:t>demangling</a:t>
            </a:r>
            <a:r>
              <a:rPr lang="en-GB" sz="2000" dirty="0">
                <a:solidFill>
                  <a:schemeClr val="dk1"/>
                </a:solidFill>
              </a:rPr>
              <a:t> would be performed on the </a:t>
            </a:r>
            <a:r>
              <a:rPr lang="en-GB" sz="2000" dirty="0">
                <a:solidFill>
                  <a:schemeClr val="dk1"/>
                </a:solidFill>
                <a:latin typeface="Courier New"/>
                <a:ea typeface="Courier New"/>
                <a:cs typeface="Courier New"/>
                <a:sym typeface="Courier New"/>
              </a:rPr>
              <a:t>[ target address ] </a:t>
            </a:r>
            <a:r>
              <a:rPr lang="en-GB" sz="2000" dirty="0">
                <a:solidFill>
                  <a:schemeClr val="dk1"/>
                </a:solidFill>
              </a:rPr>
              <a:t>as our target address would never be at </a:t>
            </a:r>
            <a:r>
              <a:rPr lang="en-GB" sz="2000" dirty="0">
                <a:solidFill>
                  <a:schemeClr val="dk1"/>
                </a:solidFill>
                <a:latin typeface="Courier New"/>
                <a:ea typeface="Courier New"/>
                <a:cs typeface="Courier New"/>
                <a:sym typeface="Courier New"/>
              </a:rPr>
              <a:t>e-&gt;next</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endParaRPr sz="2300" dirty="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p:nvPr/>
        </p:nvSpPr>
        <p:spPr>
          <a:xfrm>
            <a:off x="885825" y="1165860"/>
            <a:ext cx="9755672" cy="40933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dirty="0">
              <a:solidFill>
                <a:srgbClr val="000000"/>
              </a:solidFill>
              <a:latin typeface="Arial"/>
              <a:ea typeface="Arial"/>
              <a:cs typeface="Arial"/>
              <a:sym typeface="Arial"/>
            </a:endParaRPr>
          </a:p>
          <a:p>
            <a:pPr marL="0" marR="0" lvl="0" indent="0" algn="l" rtl="0">
              <a:spcBef>
                <a:spcPts val="0"/>
              </a:spcBef>
              <a:spcAft>
                <a:spcPts val="0"/>
              </a:spcAft>
              <a:buNone/>
            </a:pPr>
            <a:endParaRPr sz="2000" dirty="0">
              <a:solidFill>
                <a:srgbClr val="000000"/>
              </a:solidFill>
              <a:latin typeface="Arial"/>
              <a:ea typeface="Arial"/>
              <a:cs typeface="Arial"/>
              <a:sym typeface="Arial"/>
            </a:endParaRPr>
          </a:p>
          <a:p>
            <a:pPr marL="0" marR="0" lvl="0" indent="0" algn="l" rtl="0">
              <a:spcBef>
                <a:spcPts val="0"/>
              </a:spcBef>
              <a:spcAft>
                <a:spcPts val="0"/>
              </a:spcAft>
              <a:buNone/>
            </a:pPr>
            <a:r>
              <a:rPr lang="en-GB" sz="2000" dirty="0">
                <a:solidFill>
                  <a:srgbClr val="000000"/>
                </a:solidFill>
                <a:latin typeface="Arial"/>
                <a:ea typeface="Arial"/>
                <a:cs typeface="Arial"/>
                <a:sym typeface="Arial"/>
              </a:rPr>
              <a:t>Automatic memory management is easy</a:t>
            </a:r>
            <a:endParaRPr dirty="0"/>
          </a:p>
          <a:p>
            <a:pPr marL="0" marR="0" lvl="0" indent="0" algn="l" rtl="0">
              <a:spcBef>
                <a:spcPts val="0"/>
              </a:spcBef>
              <a:spcAft>
                <a:spcPts val="0"/>
              </a:spcAft>
              <a:buNone/>
            </a:pPr>
            <a:endParaRPr sz="2000" dirty="0">
              <a:solidFill>
                <a:srgbClr val="000000"/>
              </a:solidFill>
              <a:latin typeface="Arial"/>
              <a:ea typeface="Arial"/>
              <a:cs typeface="Arial"/>
              <a:sym typeface="Arial"/>
            </a:endParaRPr>
          </a:p>
          <a:p>
            <a:pPr marL="0" marR="0" lvl="0" indent="0" algn="l" rtl="0">
              <a:spcBef>
                <a:spcPts val="0"/>
              </a:spcBef>
              <a:spcAft>
                <a:spcPts val="0"/>
              </a:spcAft>
              <a:buNone/>
            </a:pPr>
            <a:r>
              <a:rPr lang="en-GB" sz="2000" dirty="0">
                <a:solidFill>
                  <a:srgbClr val="000000"/>
                </a:solidFill>
                <a:latin typeface="Arial"/>
                <a:ea typeface="Arial"/>
                <a:cs typeface="Arial"/>
                <a:sym typeface="Arial"/>
              </a:rPr>
              <a:t>	you call a function from another function</a:t>
            </a:r>
            <a:endParaRPr dirty="0"/>
          </a:p>
          <a:p>
            <a:pPr marL="0" marR="0" lvl="0" indent="0" algn="l" rtl="0">
              <a:spcBef>
                <a:spcPts val="0"/>
              </a:spcBef>
              <a:spcAft>
                <a:spcPts val="0"/>
              </a:spcAft>
              <a:buClr>
                <a:schemeClr val="dk1"/>
              </a:buClr>
              <a:buSzPts val="2000"/>
              <a:buFont typeface="Arial"/>
              <a:buNone/>
            </a:pPr>
            <a:endParaRPr sz="2000" dirty="0">
              <a:solidFill>
                <a:srgbClr val="000000"/>
              </a:solidFill>
              <a:latin typeface="Arial"/>
              <a:ea typeface="Arial"/>
              <a:cs typeface="Arial"/>
              <a:sym typeface="Arial"/>
            </a:endParaRPr>
          </a:p>
          <a:p>
            <a:pPr marL="0" marR="0" lvl="0" indent="0" algn="l" rtl="0">
              <a:spcBef>
                <a:spcPts val="0"/>
              </a:spcBef>
              <a:spcAft>
                <a:spcPts val="0"/>
              </a:spcAft>
              <a:buNone/>
            </a:pPr>
            <a:r>
              <a:rPr lang="en-GB" sz="2000" dirty="0">
                <a:solidFill>
                  <a:srgbClr val="000000"/>
                </a:solidFill>
                <a:latin typeface="Arial"/>
                <a:ea typeface="Arial"/>
                <a:cs typeface="Arial"/>
                <a:sym typeface="Arial"/>
              </a:rPr>
              <a:t>	your arguments get passed</a:t>
            </a:r>
            <a:endParaRPr dirty="0"/>
          </a:p>
          <a:p>
            <a:pPr marL="0" marR="0" lvl="0" indent="0" algn="l" rtl="0">
              <a:spcBef>
                <a:spcPts val="0"/>
              </a:spcBef>
              <a:spcAft>
                <a:spcPts val="0"/>
              </a:spcAft>
              <a:buClr>
                <a:schemeClr val="dk1"/>
              </a:buClr>
              <a:buSzPts val="2000"/>
              <a:buFont typeface="Arial"/>
              <a:buNone/>
            </a:pPr>
            <a:endParaRPr sz="2000" dirty="0">
              <a:solidFill>
                <a:srgbClr val="000000"/>
              </a:solidFill>
              <a:latin typeface="Arial"/>
              <a:ea typeface="Arial"/>
              <a:cs typeface="Arial"/>
              <a:sym typeface="Arial"/>
            </a:endParaRPr>
          </a:p>
          <a:p>
            <a:pPr marL="0" marR="0" lvl="0" indent="0" algn="l" rtl="0">
              <a:spcBef>
                <a:spcPts val="0"/>
              </a:spcBef>
              <a:spcAft>
                <a:spcPts val="0"/>
              </a:spcAft>
              <a:buNone/>
            </a:pPr>
            <a:r>
              <a:rPr lang="en-GB" sz="2000" dirty="0">
                <a:solidFill>
                  <a:srgbClr val="000000"/>
                </a:solidFill>
                <a:latin typeface="Arial"/>
                <a:ea typeface="Arial"/>
                <a:cs typeface="Arial"/>
                <a:sym typeface="Arial"/>
              </a:rPr>
              <a:t>	enough room for local variables is prepared</a:t>
            </a:r>
            <a:endParaRPr dirty="0"/>
          </a:p>
          <a:p>
            <a:pPr marL="0" marR="0" lvl="0" indent="0" algn="l" rtl="0">
              <a:spcBef>
                <a:spcPts val="0"/>
              </a:spcBef>
              <a:spcAft>
                <a:spcPts val="0"/>
              </a:spcAft>
              <a:buClr>
                <a:schemeClr val="dk1"/>
              </a:buClr>
              <a:buSzPts val="2000"/>
              <a:buFont typeface="Arial"/>
              <a:buNone/>
            </a:pPr>
            <a:endParaRPr sz="2000" dirty="0">
              <a:solidFill>
                <a:srgbClr val="000000"/>
              </a:solidFill>
              <a:latin typeface="Arial"/>
              <a:ea typeface="Arial"/>
              <a:cs typeface="Arial"/>
              <a:sym typeface="Arial"/>
            </a:endParaRPr>
          </a:p>
          <a:p>
            <a:pPr marL="457200" marR="0" lvl="0" indent="0" algn="l" rtl="0">
              <a:spcBef>
                <a:spcPts val="0"/>
              </a:spcBef>
              <a:spcAft>
                <a:spcPts val="0"/>
              </a:spcAft>
              <a:buNone/>
            </a:pPr>
            <a:r>
              <a:rPr lang="en-GB" sz="2000" dirty="0"/>
              <a:t>	</a:t>
            </a:r>
            <a:r>
              <a:rPr lang="en-GB" sz="2000" dirty="0">
                <a:solidFill>
                  <a:srgbClr val="000000"/>
                </a:solidFill>
                <a:latin typeface="Arial"/>
                <a:ea typeface="Arial"/>
                <a:cs typeface="Arial"/>
                <a:sym typeface="Arial"/>
              </a:rPr>
              <a:t>and a reference to the next instruction for the CPU to carry out when the 	called function is complete, is kept on the stack Frame </a:t>
            </a:r>
          </a:p>
          <a:p>
            <a:pPr marL="457200" marR="0" lvl="0" indent="0" algn="l" rtl="0">
              <a:spcBef>
                <a:spcPts val="0"/>
              </a:spcBef>
              <a:spcAft>
                <a:spcPts val="0"/>
              </a:spcAft>
              <a:buNone/>
            </a:pPr>
            <a:r>
              <a:rPr lang="en-GB" sz="2000" dirty="0"/>
              <a:t>	</a:t>
            </a:r>
            <a:r>
              <a:rPr lang="en-GB" sz="2000" dirty="0">
                <a:solidFill>
                  <a:srgbClr val="000000"/>
                </a:solidFill>
                <a:latin typeface="Arial"/>
                <a:ea typeface="Arial"/>
                <a:cs typeface="Arial"/>
                <a:sym typeface="Arial"/>
              </a:rPr>
              <a:t>or in a register</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ga18e876340_0_77"/>
          <p:cNvSpPr txBox="1"/>
          <p:nvPr/>
        </p:nvSpPr>
        <p:spPr>
          <a:xfrm>
            <a:off x="1102366" y="899600"/>
            <a:ext cx="8625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rPr>
              <a:t>So instead of</a:t>
            </a:r>
            <a:br>
              <a:rPr lang="en-GB" sz="2000" dirty="0">
                <a:solidFill>
                  <a:schemeClr val="dk1"/>
                </a:solidFill>
              </a:rPr>
            </a:br>
            <a:br>
              <a:rPr lang="en-GB" sz="2000" dirty="0">
                <a:solidFill>
                  <a:schemeClr val="dk1"/>
                </a:solidFill>
              </a:rPr>
            </a:br>
            <a:r>
              <a:rPr lang="en-GB" sz="1900" dirty="0">
                <a:solidFill>
                  <a:schemeClr val="dk1"/>
                </a:solidFill>
                <a:latin typeface="Courier New"/>
                <a:ea typeface="Courier New"/>
                <a:cs typeface="Courier New"/>
                <a:sym typeface="Courier New"/>
              </a:rPr>
              <a:t>[ TCache root node ] → [ A ] → [ target address ] </a:t>
            </a:r>
            <a:endParaRPr sz="190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We start with</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1900" dirty="0">
                <a:solidFill>
                  <a:schemeClr val="dk1"/>
                </a:solidFill>
                <a:latin typeface="Courier New"/>
                <a:ea typeface="Courier New"/>
                <a:cs typeface="Courier New"/>
                <a:sym typeface="Courier New"/>
              </a:rPr>
              <a:t>[ TCache root node ] → [ target address ] </a:t>
            </a:r>
            <a:endParaRPr sz="190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But how could this work? </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The TCache root node is not part of our own freed chunk metadata</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We shouldn’t be able to just access it … </a:t>
            </a:r>
          </a:p>
          <a:p>
            <a:pPr marL="0" lvl="0" indent="0" algn="l" rtl="0">
              <a:lnSpc>
                <a:spcPct val="115000"/>
              </a:lnSpc>
              <a:spcBef>
                <a:spcPts val="0"/>
              </a:spcBef>
              <a:spcAft>
                <a:spcPts val="0"/>
              </a:spcAft>
              <a:buNone/>
            </a:pPr>
            <a:r>
              <a:rPr lang="en-GB" sz="2000" dirty="0">
                <a:solidFill>
                  <a:schemeClr val="dk1"/>
                </a:solidFill>
              </a:rPr>
              <a:t>or write to the head of the list which it refers to</a:t>
            </a:r>
            <a:endParaRPr sz="23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ga18e876340_0_80"/>
          <p:cNvSpPr txBox="1"/>
          <p:nvPr/>
        </p:nvSpPr>
        <p:spPr>
          <a:xfrm>
            <a:off x="1151597" y="1769480"/>
            <a:ext cx="75828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rPr>
              <a:t>To give a bit more context, the list head sits at an index in an array of pointers.</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This array is part of an internal Malloc management structure called </a:t>
            </a:r>
            <a:r>
              <a:rPr lang="en-GB" sz="2000" dirty="0" err="1">
                <a:solidFill>
                  <a:schemeClr val="dk1"/>
                </a:solidFill>
                <a:latin typeface="Courier New"/>
                <a:ea typeface="Courier New"/>
                <a:cs typeface="Courier New"/>
                <a:sym typeface="Courier New"/>
              </a:rPr>
              <a:t>tcache_perthread_struct</a:t>
            </a:r>
            <a:endParaRPr sz="200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Luckily, Malloc also </a:t>
            </a:r>
            <a:r>
              <a:rPr lang="en-GB" sz="2000" dirty="0" err="1">
                <a:solidFill>
                  <a:schemeClr val="dk1"/>
                </a:solidFill>
              </a:rPr>
              <a:t>inlines</a:t>
            </a:r>
            <a:r>
              <a:rPr lang="en-GB" sz="2000" dirty="0">
                <a:solidFill>
                  <a:schemeClr val="dk1"/>
                </a:solidFill>
              </a:rPr>
              <a:t> this </a:t>
            </a:r>
            <a:r>
              <a:rPr lang="en-GB" sz="2000" dirty="0" err="1">
                <a:solidFill>
                  <a:schemeClr val="dk1"/>
                </a:solidFill>
                <a:latin typeface="Courier New" panose="02070309020205020404" pitchFamily="49" charset="0"/>
                <a:cs typeface="Courier New" panose="02070309020205020404" pitchFamily="49" charset="0"/>
              </a:rPr>
              <a:t>tcache_perthread_struct</a:t>
            </a:r>
            <a:r>
              <a:rPr lang="en-GB" sz="2000" dirty="0">
                <a:solidFill>
                  <a:schemeClr val="dk1"/>
                </a:solidFill>
                <a:latin typeface="Courier New" panose="02070309020205020404" pitchFamily="49" charset="0"/>
                <a:cs typeface="Courier New" panose="02070309020205020404" pitchFamily="49" charset="0"/>
              </a:rPr>
              <a:t> </a:t>
            </a:r>
            <a:r>
              <a:rPr lang="en-GB" sz="2000" dirty="0">
                <a:solidFill>
                  <a:schemeClr val="dk1"/>
                </a:solidFill>
              </a:rPr>
              <a:t>in the heap. In the </a:t>
            </a:r>
            <a:r>
              <a:rPr lang="en-GB" sz="2000" dirty="0" err="1">
                <a:solidFill>
                  <a:schemeClr val="dk1"/>
                </a:solidFill>
                <a:latin typeface="Courier New" panose="02070309020205020404" pitchFamily="49" charset="0"/>
                <a:cs typeface="Courier New" panose="02070309020205020404" pitchFamily="49" charset="0"/>
              </a:rPr>
              <a:t>tcache_init</a:t>
            </a:r>
            <a:r>
              <a:rPr lang="en-GB" sz="2000" dirty="0">
                <a:solidFill>
                  <a:schemeClr val="dk1"/>
                </a:solidFill>
                <a:latin typeface="Courier New" panose="02070309020205020404" pitchFamily="49" charset="0"/>
                <a:cs typeface="Courier New" panose="02070309020205020404" pitchFamily="49" charset="0"/>
              </a:rPr>
              <a:t> </a:t>
            </a:r>
            <a:r>
              <a:rPr lang="en-GB" sz="2000" dirty="0">
                <a:solidFill>
                  <a:schemeClr val="dk1"/>
                </a:solidFill>
              </a:rPr>
              <a:t>function, a 0x290 sized heap allocation is made. </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This is memory for the TCache management structure. </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ga18e876340_0_80"/>
          <p:cNvSpPr txBox="1"/>
          <p:nvPr/>
        </p:nvSpPr>
        <p:spPr>
          <a:xfrm>
            <a:off x="1151597" y="1929000"/>
            <a:ext cx="7582800" cy="3000000"/>
          </a:xfrm>
          <a:prstGeom prst="rect">
            <a:avLst/>
          </a:prstGeom>
          <a:noFill/>
          <a:ln>
            <a:noFill/>
          </a:ln>
        </p:spPr>
        <p:txBody>
          <a:bodyPr spcFirstLastPara="1" wrap="square" lIns="91425" tIns="91425" rIns="91425" bIns="91425" anchor="t" anchorCtr="0">
            <a:noAutofit/>
          </a:bodyPr>
          <a:lstStyle/>
          <a:p>
            <a:pPr lvl="0">
              <a:lnSpc>
                <a:spcPct val="115000"/>
              </a:lnSpc>
            </a:pPr>
            <a:r>
              <a:rPr lang="en-GB" sz="2000" dirty="0">
                <a:solidFill>
                  <a:schemeClr val="dk1"/>
                </a:solidFill>
              </a:rPr>
              <a:t>Here is its structure, overlaid as the first chunk in our heap:</a:t>
            </a:r>
          </a:p>
          <a:p>
            <a:pPr lvl="0">
              <a:lnSpc>
                <a:spcPct val="115000"/>
              </a:lnSpc>
            </a:pPr>
            <a:endParaRPr lang="en-GB" sz="2000" dirty="0">
              <a:solidFill>
                <a:schemeClr val="dk1"/>
              </a:solidFill>
            </a:endParaRPr>
          </a:p>
          <a:p>
            <a:pPr lvl="0">
              <a:lnSpc>
                <a:spcPct val="115000"/>
              </a:lnSpc>
            </a:pPr>
            <a:r>
              <a:rPr lang="en-GB" sz="2000" dirty="0">
                <a:solidFill>
                  <a:schemeClr val="dk1"/>
                </a:solidFill>
                <a:latin typeface="Courier New"/>
                <a:ea typeface="Courier New"/>
                <a:cs typeface="Courier New"/>
                <a:sym typeface="Courier New"/>
              </a:rPr>
              <a:t>typedef struct </a:t>
            </a:r>
            <a:r>
              <a:rPr lang="en-GB" sz="2000" dirty="0" err="1">
                <a:solidFill>
                  <a:schemeClr val="dk1"/>
                </a:solidFill>
                <a:latin typeface="Courier New"/>
                <a:ea typeface="Courier New"/>
                <a:cs typeface="Courier New"/>
                <a:sym typeface="Courier New"/>
              </a:rPr>
              <a:t>tcache_perthread_struct</a:t>
            </a:r>
            <a:endParaRPr lang="en-GB" sz="2000" dirty="0">
              <a:solidFill>
                <a:schemeClr val="dk1"/>
              </a:solidFill>
              <a:latin typeface="Courier New"/>
              <a:ea typeface="Courier New"/>
              <a:cs typeface="Courier New"/>
              <a:sym typeface="Courier New"/>
            </a:endParaRPr>
          </a:p>
          <a:p>
            <a:pPr lvl="0">
              <a:lnSpc>
                <a:spcPct val="115000"/>
              </a:lnSpc>
            </a:pPr>
            <a:r>
              <a:rPr lang="en-GB" sz="2000" dirty="0">
                <a:solidFill>
                  <a:schemeClr val="dk1"/>
                </a:solidFill>
                <a:latin typeface="Courier New"/>
                <a:ea typeface="Courier New"/>
                <a:cs typeface="Courier New"/>
                <a:sym typeface="Courier New"/>
              </a:rPr>
              <a:t>{</a:t>
            </a:r>
          </a:p>
          <a:p>
            <a:pPr lvl="0">
              <a:lnSpc>
                <a:spcPct val="115000"/>
              </a:lnSpc>
            </a:pPr>
            <a:r>
              <a:rPr lang="en-GB" sz="2000" dirty="0">
                <a:solidFill>
                  <a:schemeClr val="dk1"/>
                </a:solidFill>
                <a:latin typeface="Courier New"/>
                <a:ea typeface="Courier New"/>
                <a:cs typeface="Courier New"/>
                <a:sym typeface="Courier New"/>
              </a:rPr>
              <a:t>  uint16_t counts[TCACHE_MAX_BINS];</a:t>
            </a:r>
          </a:p>
          <a:p>
            <a:pPr lvl="0">
              <a:lnSpc>
                <a:spcPct val="115000"/>
              </a:lnSpc>
            </a:pPr>
            <a:r>
              <a:rPr lang="en-GB" sz="2000" dirty="0">
                <a:solidFill>
                  <a:schemeClr val="dk1"/>
                </a:solidFill>
                <a:latin typeface="Courier New"/>
                <a:ea typeface="Courier New"/>
                <a:cs typeface="Courier New"/>
                <a:sym typeface="Courier New"/>
              </a:rPr>
              <a:t>  </a:t>
            </a:r>
            <a:r>
              <a:rPr lang="en-GB" sz="2000" dirty="0" err="1">
                <a:solidFill>
                  <a:schemeClr val="dk1"/>
                </a:solidFill>
                <a:latin typeface="Courier New"/>
                <a:ea typeface="Courier New"/>
                <a:cs typeface="Courier New"/>
                <a:sym typeface="Courier New"/>
              </a:rPr>
              <a:t>tcache_entry</a:t>
            </a:r>
            <a:r>
              <a:rPr lang="en-GB" sz="2000" dirty="0">
                <a:solidFill>
                  <a:schemeClr val="dk1"/>
                </a:solidFill>
                <a:latin typeface="Courier New"/>
                <a:ea typeface="Courier New"/>
                <a:cs typeface="Courier New"/>
                <a:sym typeface="Courier New"/>
              </a:rPr>
              <a:t> *entries[TCACHE_MAX_BINS];</a:t>
            </a:r>
          </a:p>
          <a:p>
            <a:pPr lvl="0">
              <a:lnSpc>
                <a:spcPct val="115000"/>
              </a:lnSpc>
            </a:pPr>
            <a:r>
              <a:rPr lang="en-GB" sz="2000" dirty="0">
                <a:solidFill>
                  <a:schemeClr val="dk1"/>
                </a:solidFill>
                <a:latin typeface="Courier New"/>
                <a:ea typeface="Courier New"/>
                <a:cs typeface="Courier New"/>
                <a:sym typeface="Courier New"/>
              </a:rPr>
              <a:t>} </a:t>
            </a:r>
            <a:r>
              <a:rPr lang="en-GB" sz="2000" dirty="0" err="1">
                <a:solidFill>
                  <a:schemeClr val="dk1"/>
                </a:solidFill>
                <a:latin typeface="Courier New"/>
                <a:ea typeface="Courier New"/>
                <a:cs typeface="Courier New"/>
                <a:sym typeface="Courier New"/>
              </a:rPr>
              <a:t>tcache_perthread_struct</a:t>
            </a:r>
            <a:r>
              <a:rPr lang="en-GB" sz="2000" dirty="0">
                <a:solidFill>
                  <a:schemeClr val="dk1"/>
                </a:solidFill>
                <a:latin typeface="Courier New"/>
                <a:ea typeface="Courier New"/>
                <a:cs typeface="Courier New"/>
                <a:sym typeface="Courier New"/>
              </a:rPr>
              <a:t>;</a:t>
            </a: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p:txBody>
      </p:sp>
    </p:spTree>
    <p:extLst>
      <p:ext uri="{BB962C8B-B14F-4D97-AF65-F5344CB8AC3E}">
        <p14:creationId xmlns:p14="http://schemas.microsoft.com/office/powerpoint/2010/main" val="41494848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g9cf459e612_0_18"/>
          <p:cNvSpPr txBox="1">
            <a:spLocks noGrp="1"/>
          </p:cNvSpPr>
          <p:nvPr>
            <p:ph type="ctrTitle"/>
          </p:nvPr>
        </p:nvSpPr>
        <p:spPr>
          <a:xfrm>
            <a:off x="1226075" y="1408202"/>
            <a:ext cx="9418200" cy="40416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TCache list head poisoning</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ga18e876340_0_83"/>
          <p:cNvSpPr txBox="1"/>
          <p:nvPr/>
        </p:nvSpPr>
        <p:spPr>
          <a:xfrm>
            <a:off x="1159023" y="1546049"/>
            <a:ext cx="69299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2000" b="1" dirty="0">
                <a:solidFill>
                  <a:schemeClr val="dk1"/>
                </a:solidFill>
              </a:rPr>
              <a:t>Targeting the free hook</a:t>
            </a:r>
          </a:p>
          <a:p>
            <a:pPr marL="0" lvl="0" indent="0" algn="l" rtl="0">
              <a:lnSpc>
                <a:spcPct val="115000"/>
              </a:lnSpc>
              <a:spcBef>
                <a:spcPts val="0"/>
              </a:spcBef>
              <a:spcAft>
                <a:spcPts val="0"/>
              </a:spcAft>
              <a:buNone/>
            </a:pPr>
            <a:endParaRPr lang="en-AU" sz="2000" dirty="0">
              <a:solidFill>
                <a:schemeClr val="dk1"/>
              </a:solidFill>
            </a:endParaRPr>
          </a:p>
          <a:p>
            <a:pPr marL="0" lvl="0" indent="0" algn="l" rtl="0">
              <a:lnSpc>
                <a:spcPct val="115000"/>
              </a:lnSpc>
              <a:spcBef>
                <a:spcPts val="0"/>
              </a:spcBef>
              <a:spcAft>
                <a:spcPts val="0"/>
              </a:spcAft>
              <a:buNone/>
            </a:pPr>
            <a:r>
              <a:rPr lang="en-AU" sz="2000" dirty="0">
                <a:solidFill>
                  <a:schemeClr val="dk1"/>
                </a:solidFill>
              </a:rPr>
              <a:t>Before we get started in this section, it’s worth mentioning that with a write-what-where primitive (which is what we are aiming for), we need to target data which has some effect on control flow.</a:t>
            </a:r>
          </a:p>
          <a:p>
            <a:pPr marL="0" lvl="0" indent="0" algn="l" rtl="0">
              <a:lnSpc>
                <a:spcPct val="115000"/>
              </a:lnSpc>
              <a:spcBef>
                <a:spcPts val="0"/>
              </a:spcBef>
              <a:spcAft>
                <a:spcPts val="0"/>
              </a:spcAft>
              <a:buNone/>
            </a:pPr>
            <a:endParaRPr lang="en-AU" sz="2000" dirty="0">
              <a:solidFill>
                <a:schemeClr val="dk1"/>
              </a:solidFill>
            </a:endParaRPr>
          </a:p>
          <a:p>
            <a:pPr marL="0" lvl="0" indent="0" algn="l" rtl="0">
              <a:lnSpc>
                <a:spcPct val="115000"/>
              </a:lnSpc>
              <a:spcBef>
                <a:spcPts val="0"/>
              </a:spcBef>
              <a:spcAft>
                <a:spcPts val="0"/>
              </a:spcAft>
              <a:buNone/>
            </a:pPr>
            <a:r>
              <a:rPr lang="en-AU" sz="2000" dirty="0">
                <a:solidFill>
                  <a:schemeClr val="dk1"/>
                </a:solidFill>
              </a:rPr>
              <a:t>We might want to target application-specific function pointers. Or, as is the case in this section, we can target memory allocator hooks.</a:t>
            </a:r>
          </a:p>
          <a:p>
            <a:pPr marL="0" lvl="0" indent="0" algn="l" rtl="0">
              <a:lnSpc>
                <a:spcPct val="115000"/>
              </a:lnSpc>
              <a:spcBef>
                <a:spcPts val="0"/>
              </a:spcBef>
              <a:spcAft>
                <a:spcPts val="0"/>
              </a:spcAft>
              <a:buNone/>
            </a:pPr>
            <a:endParaRPr lang="en-AU"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ga18e876340_0_83"/>
          <p:cNvSpPr txBox="1"/>
          <p:nvPr/>
        </p:nvSpPr>
        <p:spPr>
          <a:xfrm>
            <a:off x="1173091" y="2196286"/>
            <a:ext cx="6929900" cy="3000000"/>
          </a:xfrm>
          <a:prstGeom prst="rect">
            <a:avLst/>
          </a:prstGeom>
          <a:noFill/>
          <a:ln>
            <a:noFill/>
          </a:ln>
        </p:spPr>
        <p:txBody>
          <a:bodyPr spcFirstLastPara="1" wrap="square" lIns="91425" tIns="91425" rIns="91425" bIns="91425" anchor="t" anchorCtr="0">
            <a:noAutofit/>
          </a:bodyPr>
          <a:lstStyle/>
          <a:p>
            <a:pPr lvl="0">
              <a:lnSpc>
                <a:spcPct val="115000"/>
              </a:lnSpc>
            </a:pPr>
            <a:r>
              <a:rPr lang="en-GB" sz="2000" dirty="0">
                <a:solidFill>
                  <a:schemeClr val="dk1"/>
                </a:solidFill>
              </a:rPr>
              <a:t>A hook in this context is just an address which is checked prior to the execution of one of </a:t>
            </a:r>
            <a:r>
              <a:rPr lang="en-GB" sz="2000" dirty="0" err="1">
                <a:solidFill>
                  <a:schemeClr val="dk1"/>
                </a:solidFill>
              </a:rPr>
              <a:t>Malloc’s</a:t>
            </a:r>
            <a:r>
              <a:rPr lang="en-GB" sz="2000" dirty="0">
                <a:solidFill>
                  <a:schemeClr val="dk1"/>
                </a:solidFill>
              </a:rPr>
              <a:t> internal functions. </a:t>
            </a:r>
          </a:p>
          <a:p>
            <a:pPr lvl="0">
              <a:lnSpc>
                <a:spcPct val="115000"/>
              </a:lnSpc>
            </a:pPr>
            <a:endParaRPr lang="en-GB" sz="2000" dirty="0">
              <a:solidFill>
                <a:schemeClr val="dk1"/>
              </a:solidFill>
            </a:endParaRPr>
          </a:p>
          <a:p>
            <a:pPr lvl="0">
              <a:lnSpc>
                <a:spcPct val="115000"/>
              </a:lnSpc>
            </a:pPr>
            <a:r>
              <a:rPr lang="en-GB" sz="2000" dirty="0">
                <a:solidFill>
                  <a:schemeClr val="dk1"/>
                </a:solidFill>
              </a:rPr>
              <a:t>If the address holds a non-NULL value, then Malloc will assume this value is the address of a function to be executed in place of the default function. </a:t>
            </a:r>
          </a:p>
          <a:p>
            <a:pPr marL="0" lvl="0" indent="0" algn="l" rtl="0">
              <a:lnSpc>
                <a:spcPct val="115000"/>
              </a:lnSpc>
              <a:spcBef>
                <a:spcPts val="0"/>
              </a:spcBef>
              <a:spcAft>
                <a:spcPts val="0"/>
              </a:spcAft>
              <a:buNone/>
            </a:pPr>
            <a:endParaRPr lang="en-AU"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p:txBody>
      </p:sp>
    </p:spTree>
    <p:extLst>
      <p:ext uri="{BB962C8B-B14F-4D97-AF65-F5344CB8AC3E}">
        <p14:creationId xmlns:p14="http://schemas.microsoft.com/office/powerpoint/2010/main" val="12996876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ga18e876340_0_89"/>
          <p:cNvSpPr txBox="1"/>
          <p:nvPr/>
        </p:nvSpPr>
        <p:spPr>
          <a:xfrm>
            <a:off x="1120416" y="429000"/>
            <a:ext cx="6799694"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2000" dirty="0">
                <a:solidFill>
                  <a:schemeClr val="dk1"/>
                </a:solidFill>
              </a:rPr>
              <a:t>Here we can see the code in </a:t>
            </a:r>
            <a:r>
              <a:rPr lang="en-AU" sz="2000" dirty="0" err="1">
                <a:solidFill>
                  <a:schemeClr val="dk1"/>
                </a:solidFill>
              </a:rPr>
              <a:t>malloc.c</a:t>
            </a:r>
            <a:r>
              <a:rPr lang="en-AU" sz="2000" dirty="0">
                <a:solidFill>
                  <a:schemeClr val="dk1"/>
                </a:solidFill>
              </a:rPr>
              <a:t> which reads from </a:t>
            </a:r>
            <a:r>
              <a:rPr lang="en-AU" sz="2000" dirty="0">
                <a:solidFill>
                  <a:schemeClr val="dk1"/>
                </a:solidFill>
                <a:latin typeface="Courier New" panose="02070309020205020404" pitchFamily="49" charset="0"/>
                <a:cs typeface="Courier New" panose="02070309020205020404" pitchFamily="49" charset="0"/>
              </a:rPr>
              <a:t>__</a:t>
            </a:r>
            <a:r>
              <a:rPr lang="en-AU" sz="2000" dirty="0" err="1">
                <a:solidFill>
                  <a:schemeClr val="dk1"/>
                </a:solidFill>
                <a:latin typeface="Courier New" panose="02070309020205020404" pitchFamily="49" charset="0"/>
                <a:cs typeface="Courier New" panose="02070309020205020404" pitchFamily="49" charset="0"/>
              </a:rPr>
              <a:t>free_hook</a:t>
            </a:r>
            <a:r>
              <a:rPr lang="en-AU" sz="2000" dirty="0">
                <a:solidFill>
                  <a:schemeClr val="dk1"/>
                </a:solidFill>
                <a:latin typeface="Courier New" panose="02070309020205020404" pitchFamily="49" charset="0"/>
                <a:cs typeface="Courier New" panose="02070309020205020404" pitchFamily="49" charset="0"/>
              </a:rPr>
              <a:t> </a:t>
            </a:r>
            <a:r>
              <a:rPr lang="en-AU" sz="2000" dirty="0">
                <a:solidFill>
                  <a:schemeClr val="dk1"/>
                </a:solidFill>
              </a:rPr>
              <a:t>to see if Malloc should call a custom free implementation. </a:t>
            </a:r>
          </a:p>
          <a:p>
            <a:pPr marL="0" lvl="0" indent="0" algn="l" rtl="0">
              <a:lnSpc>
                <a:spcPct val="115000"/>
              </a:lnSpc>
              <a:spcBef>
                <a:spcPts val="0"/>
              </a:spcBef>
              <a:spcAft>
                <a:spcPts val="0"/>
              </a:spcAft>
              <a:buNone/>
            </a:pPr>
            <a:endParaRPr lang="en-AU" sz="2000" dirty="0">
              <a:solidFill>
                <a:schemeClr val="dk1"/>
              </a:solidFill>
            </a:endParaRPr>
          </a:p>
          <a:p>
            <a:pPr lvl="0">
              <a:lnSpc>
                <a:spcPct val="115000"/>
              </a:lnSpc>
            </a:pPr>
            <a:r>
              <a:rPr lang="en-AU" sz="1800" dirty="0">
                <a:solidFill>
                  <a:schemeClr val="dk1"/>
                </a:solidFill>
                <a:latin typeface="Courier New" panose="02070309020205020404" pitchFamily="49" charset="0"/>
                <a:cs typeface="Courier New" panose="02070309020205020404" pitchFamily="49" charset="0"/>
              </a:rPr>
              <a:t>void</a:t>
            </a:r>
          </a:p>
          <a:p>
            <a:pPr lvl="0">
              <a:lnSpc>
                <a:spcPct val="115000"/>
              </a:lnSpc>
            </a:pPr>
            <a:r>
              <a:rPr lang="en-AU" sz="1800" dirty="0">
                <a:solidFill>
                  <a:schemeClr val="dk1"/>
                </a:solidFill>
                <a:latin typeface="Courier New" panose="02070309020205020404" pitchFamily="49" charset="0"/>
                <a:cs typeface="Courier New" panose="02070309020205020404" pitchFamily="49" charset="0"/>
              </a:rPr>
              <a:t>__</a:t>
            </a:r>
            <a:r>
              <a:rPr lang="en-AU" sz="1800" dirty="0" err="1">
                <a:solidFill>
                  <a:schemeClr val="dk1"/>
                </a:solidFill>
                <a:latin typeface="Courier New" panose="02070309020205020404" pitchFamily="49" charset="0"/>
                <a:cs typeface="Courier New" panose="02070309020205020404" pitchFamily="49" charset="0"/>
              </a:rPr>
              <a:t>libc_free</a:t>
            </a:r>
            <a:r>
              <a:rPr lang="en-AU" sz="1800" dirty="0">
                <a:solidFill>
                  <a:schemeClr val="dk1"/>
                </a:solidFill>
                <a:latin typeface="Courier New" panose="02070309020205020404" pitchFamily="49" charset="0"/>
                <a:cs typeface="Courier New" panose="02070309020205020404" pitchFamily="49" charset="0"/>
              </a:rPr>
              <a:t> (void *mem)</a:t>
            </a:r>
          </a:p>
          <a:p>
            <a:pPr lvl="0">
              <a:lnSpc>
                <a:spcPct val="115000"/>
              </a:lnSpc>
            </a:pPr>
            <a:r>
              <a:rPr lang="en-AU" sz="1800" dirty="0">
                <a:solidFill>
                  <a:schemeClr val="dk1"/>
                </a:solidFill>
                <a:latin typeface="Courier New" panose="02070309020205020404" pitchFamily="49" charset="0"/>
                <a:cs typeface="Courier New" panose="02070309020205020404" pitchFamily="49" charset="0"/>
              </a:rPr>
              <a:t>{</a:t>
            </a:r>
          </a:p>
          <a:p>
            <a:pPr lvl="0">
              <a:lnSpc>
                <a:spcPct val="115000"/>
              </a:lnSpc>
            </a:pPr>
            <a:r>
              <a:rPr lang="en-AU" sz="1800" dirty="0">
                <a:solidFill>
                  <a:schemeClr val="dk1"/>
                </a:solidFill>
                <a:latin typeface="Courier New" panose="02070309020205020404" pitchFamily="49" charset="0"/>
                <a:cs typeface="Courier New" panose="02070309020205020404" pitchFamily="49" charset="0"/>
              </a:rPr>
              <a:t>  </a:t>
            </a:r>
            <a:r>
              <a:rPr lang="en-AU" sz="1800" dirty="0" err="1">
                <a:solidFill>
                  <a:schemeClr val="dk1"/>
                </a:solidFill>
                <a:latin typeface="Courier New" panose="02070309020205020404" pitchFamily="49" charset="0"/>
                <a:cs typeface="Courier New" panose="02070309020205020404" pitchFamily="49" charset="0"/>
              </a:rPr>
              <a:t>mstate</a:t>
            </a:r>
            <a:r>
              <a:rPr lang="en-AU" sz="1800" dirty="0">
                <a:solidFill>
                  <a:schemeClr val="dk1"/>
                </a:solidFill>
                <a:latin typeface="Courier New" panose="02070309020205020404" pitchFamily="49" charset="0"/>
                <a:cs typeface="Courier New" panose="02070309020205020404" pitchFamily="49" charset="0"/>
              </a:rPr>
              <a:t> </a:t>
            </a:r>
            <a:r>
              <a:rPr lang="en-AU" sz="1800" dirty="0" err="1">
                <a:solidFill>
                  <a:schemeClr val="dk1"/>
                </a:solidFill>
                <a:latin typeface="Courier New" panose="02070309020205020404" pitchFamily="49" charset="0"/>
                <a:cs typeface="Courier New" panose="02070309020205020404" pitchFamily="49" charset="0"/>
              </a:rPr>
              <a:t>ar_ptr</a:t>
            </a:r>
            <a:r>
              <a:rPr lang="en-AU" sz="1800" dirty="0">
                <a:solidFill>
                  <a:schemeClr val="dk1"/>
                </a:solidFill>
                <a:latin typeface="Courier New" panose="02070309020205020404" pitchFamily="49" charset="0"/>
                <a:cs typeface="Courier New" panose="02070309020205020404" pitchFamily="49" charset="0"/>
              </a:rPr>
              <a:t>;</a:t>
            </a:r>
          </a:p>
          <a:p>
            <a:pPr lvl="0">
              <a:lnSpc>
                <a:spcPct val="115000"/>
              </a:lnSpc>
            </a:pPr>
            <a:r>
              <a:rPr lang="en-AU" sz="1800" dirty="0">
                <a:solidFill>
                  <a:schemeClr val="dk1"/>
                </a:solidFill>
                <a:latin typeface="Courier New" panose="02070309020205020404" pitchFamily="49" charset="0"/>
                <a:cs typeface="Courier New" panose="02070309020205020404" pitchFamily="49" charset="0"/>
              </a:rPr>
              <a:t>  </a:t>
            </a:r>
            <a:r>
              <a:rPr lang="en-AU" sz="1800" dirty="0" err="1">
                <a:solidFill>
                  <a:schemeClr val="dk1"/>
                </a:solidFill>
                <a:latin typeface="Courier New" panose="02070309020205020404" pitchFamily="49" charset="0"/>
                <a:cs typeface="Courier New" panose="02070309020205020404" pitchFamily="49" charset="0"/>
              </a:rPr>
              <a:t>mchunkptr</a:t>
            </a:r>
            <a:r>
              <a:rPr lang="en-AU" sz="1800" dirty="0">
                <a:solidFill>
                  <a:schemeClr val="dk1"/>
                </a:solidFill>
                <a:latin typeface="Courier New" panose="02070309020205020404" pitchFamily="49" charset="0"/>
                <a:cs typeface="Courier New" panose="02070309020205020404" pitchFamily="49" charset="0"/>
              </a:rPr>
              <a:t> p;</a:t>
            </a:r>
          </a:p>
          <a:p>
            <a:pPr lvl="0">
              <a:lnSpc>
                <a:spcPct val="115000"/>
              </a:lnSpc>
            </a:pPr>
            <a:endParaRPr lang="en-AU" sz="1800" dirty="0">
              <a:solidFill>
                <a:schemeClr val="dk1"/>
              </a:solidFill>
              <a:latin typeface="Courier New" panose="02070309020205020404" pitchFamily="49" charset="0"/>
              <a:cs typeface="Courier New" panose="02070309020205020404" pitchFamily="49" charset="0"/>
            </a:endParaRPr>
          </a:p>
          <a:p>
            <a:pPr lvl="0">
              <a:lnSpc>
                <a:spcPct val="115000"/>
              </a:lnSpc>
            </a:pPr>
            <a:r>
              <a:rPr lang="en-AU" sz="1800" dirty="0">
                <a:solidFill>
                  <a:schemeClr val="dk1"/>
                </a:solidFill>
                <a:latin typeface="Courier New" panose="02070309020205020404" pitchFamily="49" charset="0"/>
                <a:cs typeface="Courier New" panose="02070309020205020404" pitchFamily="49" charset="0"/>
              </a:rPr>
              <a:t>  void (*hook) (void *, const void *)</a:t>
            </a:r>
          </a:p>
          <a:p>
            <a:pPr lvl="0">
              <a:lnSpc>
                <a:spcPct val="115000"/>
              </a:lnSpc>
            </a:pPr>
            <a:r>
              <a:rPr lang="en-AU" sz="1800" dirty="0">
                <a:solidFill>
                  <a:schemeClr val="dk1"/>
                </a:solidFill>
                <a:latin typeface="Courier New" panose="02070309020205020404" pitchFamily="49" charset="0"/>
                <a:cs typeface="Courier New" panose="02070309020205020404" pitchFamily="49" charset="0"/>
              </a:rPr>
              <a:t>    = </a:t>
            </a:r>
            <a:r>
              <a:rPr lang="en-AU" sz="1800" dirty="0" err="1">
                <a:solidFill>
                  <a:schemeClr val="dk1"/>
                </a:solidFill>
                <a:latin typeface="Courier New" panose="02070309020205020404" pitchFamily="49" charset="0"/>
                <a:cs typeface="Courier New" panose="02070309020205020404" pitchFamily="49" charset="0"/>
              </a:rPr>
              <a:t>atomic_forced_read</a:t>
            </a:r>
            <a:r>
              <a:rPr lang="en-AU" sz="1800" dirty="0">
                <a:solidFill>
                  <a:schemeClr val="dk1"/>
                </a:solidFill>
                <a:latin typeface="Courier New" panose="02070309020205020404" pitchFamily="49" charset="0"/>
                <a:cs typeface="Courier New" panose="02070309020205020404" pitchFamily="49" charset="0"/>
              </a:rPr>
              <a:t> (__</a:t>
            </a:r>
            <a:r>
              <a:rPr lang="en-AU" sz="1800" dirty="0" err="1">
                <a:solidFill>
                  <a:schemeClr val="dk1"/>
                </a:solidFill>
                <a:latin typeface="Courier New" panose="02070309020205020404" pitchFamily="49" charset="0"/>
                <a:cs typeface="Courier New" panose="02070309020205020404" pitchFamily="49" charset="0"/>
              </a:rPr>
              <a:t>free_hook</a:t>
            </a:r>
            <a:r>
              <a:rPr lang="en-AU" sz="1800" dirty="0">
                <a:solidFill>
                  <a:schemeClr val="dk1"/>
                </a:solidFill>
                <a:latin typeface="Courier New" panose="02070309020205020404" pitchFamily="49" charset="0"/>
                <a:cs typeface="Courier New" panose="02070309020205020404" pitchFamily="49" charset="0"/>
              </a:rPr>
              <a:t>);</a:t>
            </a:r>
          </a:p>
          <a:p>
            <a:pPr lvl="0">
              <a:lnSpc>
                <a:spcPct val="115000"/>
              </a:lnSpc>
            </a:pPr>
            <a:r>
              <a:rPr lang="en-AU" sz="1800" dirty="0">
                <a:solidFill>
                  <a:schemeClr val="dk1"/>
                </a:solidFill>
                <a:latin typeface="Courier New" panose="02070309020205020404" pitchFamily="49" charset="0"/>
                <a:cs typeface="Courier New" panose="02070309020205020404" pitchFamily="49" charset="0"/>
              </a:rPr>
              <a:t>  if (__</a:t>
            </a:r>
            <a:r>
              <a:rPr lang="en-AU" sz="1800" dirty="0" err="1">
                <a:solidFill>
                  <a:schemeClr val="dk1"/>
                </a:solidFill>
                <a:latin typeface="Courier New" panose="02070309020205020404" pitchFamily="49" charset="0"/>
                <a:cs typeface="Courier New" panose="02070309020205020404" pitchFamily="49" charset="0"/>
              </a:rPr>
              <a:t>builtin_expect</a:t>
            </a:r>
            <a:r>
              <a:rPr lang="en-AU" sz="1800" dirty="0">
                <a:solidFill>
                  <a:schemeClr val="dk1"/>
                </a:solidFill>
                <a:latin typeface="Courier New" panose="02070309020205020404" pitchFamily="49" charset="0"/>
                <a:cs typeface="Courier New" panose="02070309020205020404" pitchFamily="49" charset="0"/>
              </a:rPr>
              <a:t> (hook != NULL, 0))</a:t>
            </a:r>
          </a:p>
          <a:p>
            <a:pPr lvl="0">
              <a:lnSpc>
                <a:spcPct val="115000"/>
              </a:lnSpc>
            </a:pPr>
            <a:r>
              <a:rPr lang="en-AU" sz="1800" dirty="0">
                <a:solidFill>
                  <a:schemeClr val="dk1"/>
                </a:solidFill>
                <a:latin typeface="Courier New" panose="02070309020205020404" pitchFamily="49" charset="0"/>
                <a:cs typeface="Courier New" panose="02070309020205020404" pitchFamily="49" charset="0"/>
              </a:rPr>
              <a:t>    {</a:t>
            </a:r>
          </a:p>
          <a:p>
            <a:pPr lvl="0">
              <a:lnSpc>
                <a:spcPct val="115000"/>
              </a:lnSpc>
            </a:pPr>
            <a:r>
              <a:rPr lang="en-AU" sz="1800" dirty="0">
                <a:solidFill>
                  <a:schemeClr val="dk1"/>
                </a:solidFill>
                <a:latin typeface="Courier New" panose="02070309020205020404" pitchFamily="49" charset="0"/>
                <a:cs typeface="Courier New" panose="02070309020205020404" pitchFamily="49" charset="0"/>
              </a:rPr>
              <a:t>      (*hook)(mem, RETURN_ADDRESS (0));</a:t>
            </a:r>
          </a:p>
          <a:p>
            <a:pPr lvl="0">
              <a:lnSpc>
                <a:spcPct val="115000"/>
              </a:lnSpc>
            </a:pPr>
            <a:r>
              <a:rPr lang="en-AU" sz="1800" dirty="0">
                <a:solidFill>
                  <a:schemeClr val="dk1"/>
                </a:solidFill>
                <a:latin typeface="Courier New" panose="02070309020205020404" pitchFamily="49" charset="0"/>
                <a:cs typeface="Courier New" panose="02070309020205020404" pitchFamily="49" charset="0"/>
              </a:rPr>
              <a:t>      return;</a:t>
            </a:r>
          </a:p>
          <a:p>
            <a:pPr lvl="0">
              <a:lnSpc>
                <a:spcPct val="115000"/>
              </a:lnSpc>
            </a:pPr>
            <a:r>
              <a:rPr lang="en-AU" sz="1800" dirty="0">
                <a:solidFill>
                  <a:schemeClr val="dk1"/>
                </a:solidFill>
                <a:latin typeface="Courier New" panose="02070309020205020404" pitchFamily="49" charset="0"/>
                <a:cs typeface="Courier New" panose="02070309020205020404" pitchFamily="49" charset="0"/>
              </a:rPr>
              <a:t>    }</a:t>
            </a:r>
          </a:p>
          <a:p>
            <a:pPr lvl="0">
              <a:lnSpc>
                <a:spcPct val="115000"/>
              </a:lnSpc>
            </a:pPr>
            <a:r>
              <a:rPr lang="en-AU" sz="1800" dirty="0">
                <a:solidFill>
                  <a:schemeClr val="dk1"/>
                </a:solidFill>
                <a:latin typeface="Courier New" panose="02070309020205020404" pitchFamily="49" charset="0"/>
                <a:cs typeface="Courier New" panose="02070309020205020404" pitchFamily="49" charset="0"/>
              </a:rPr>
              <a:t>[...]</a:t>
            </a:r>
            <a:endParaRPr sz="1800" dirty="0">
              <a:solidFill>
                <a:schemeClr val="dk1"/>
              </a:solidFill>
              <a:latin typeface="Courier New" panose="02070309020205020404" pitchFamily="49" charset="0"/>
              <a:cs typeface="Courier New" panose="02070309020205020404" pitchFamily="49" charset="0"/>
            </a:endParaRPr>
          </a:p>
          <a:p>
            <a:pPr marL="0" lvl="0" indent="0" algn="l" rtl="0">
              <a:lnSpc>
                <a:spcPct val="115000"/>
              </a:lnSpc>
              <a:spcBef>
                <a:spcPts val="0"/>
              </a:spcBef>
              <a:spcAft>
                <a:spcPts val="0"/>
              </a:spcAft>
              <a:buNone/>
            </a:pPr>
            <a:endParaRPr sz="2000" dirty="0"/>
          </a:p>
        </p:txBody>
      </p:sp>
    </p:spTree>
    <p:extLst>
      <p:ext uri="{BB962C8B-B14F-4D97-AF65-F5344CB8AC3E}">
        <p14:creationId xmlns:p14="http://schemas.microsoft.com/office/powerpoint/2010/main" val="8706975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ga18e876340_0_83"/>
          <p:cNvSpPr txBox="1"/>
          <p:nvPr/>
        </p:nvSpPr>
        <p:spPr>
          <a:xfrm>
            <a:off x="1159023" y="2094689"/>
            <a:ext cx="69299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2000" dirty="0">
                <a:solidFill>
                  <a:schemeClr val="dk1"/>
                </a:solidFill>
              </a:rPr>
              <a:t>If we can get Malloc to return a pointer to a hook and we subsequently write to it, then the next time the corresponding function is called, our own code will be executed.</a:t>
            </a:r>
          </a:p>
          <a:p>
            <a:pPr marL="0" lvl="0" indent="0" algn="l" rtl="0">
              <a:lnSpc>
                <a:spcPct val="115000"/>
              </a:lnSpc>
              <a:spcBef>
                <a:spcPts val="0"/>
              </a:spcBef>
              <a:spcAft>
                <a:spcPts val="0"/>
              </a:spcAft>
              <a:buNone/>
            </a:pPr>
            <a:endParaRPr lang="en-AU" sz="2000" dirty="0">
              <a:solidFill>
                <a:schemeClr val="dk1"/>
              </a:solidFill>
            </a:endParaRPr>
          </a:p>
          <a:p>
            <a:pPr marL="0" lvl="0" indent="0" algn="l" rtl="0">
              <a:lnSpc>
                <a:spcPct val="115000"/>
              </a:lnSpc>
              <a:spcBef>
                <a:spcPts val="0"/>
              </a:spcBef>
              <a:spcAft>
                <a:spcPts val="0"/>
              </a:spcAft>
              <a:buNone/>
            </a:pPr>
            <a:r>
              <a:rPr lang="en-AU" sz="2000" dirty="0">
                <a:solidFill>
                  <a:schemeClr val="dk1"/>
                </a:solidFill>
              </a:rPr>
              <a:t>We won’t focus on this, but usually you’d want the address of the first link in your ROP chain to be the new hook.</a:t>
            </a:r>
          </a:p>
          <a:p>
            <a:pPr marL="0" lvl="0" indent="0" algn="l" rtl="0">
              <a:lnSpc>
                <a:spcPct val="115000"/>
              </a:lnSpc>
              <a:spcBef>
                <a:spcPts val="0"/>
              </a:spcBef>
              <a:spcAft>
                <a:spcPts val="0"/>
              </a:spcAft>
              <a:buNone/>
            </a:pPr>
            <a:endParaRPr sz="2000" dirty="0">
              <a:solidFill>
                <a:schemeClr val="dk1"/>
              </a:solidFill>
            </a:endParaRPr>
          </a:p>
        </p:txBody>
      </p:sp>
    </p:spTree>
    <p:extLst>
      <p:ext uri="{BB962C8B-B14F-4D97-AF65-F5344CB8AC3E}">
        <p14:creationId xmlns:p14="http://schemas.microsoft.com/office/powerpoint/2010/main" val="40979164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ga18e876340_0_83"/>
          <p:cNvSpPr txBox="1"/>
          <p:nvPr/>
        </p:nvSpPr>
        <p:spPr>
          <a:xfrm>
            <a:off x="1074617" y="1095884"/>
            <a:ext cx="7422269"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rPr>
              <a:t>Now that we have a target in mind, for the remainder of this section I will detail a few variants of the </a:t>
            </a:r>
            <a:r>
              <a:rPr lang="en-GB" sz="2000" dirty="0" err="1">
                <a:solidFill>
                  <a:schemeClr val="dk1"/>
                </a:solidFill>
              </a:rPr>
              <a:t>TCache</a:t>
            </a:r>
            <a:r>
              <a:rPr lang="en-GB" sz="2000" dirty="0">
                <a:solidFill>
                  <a:schemeClr val="dk1"/>
                </a:solidFill>
              </a:rPr>
              <a:t> list head poisoning attack with some hypothetical bugs.</a:t>
            </a:r>
            <a:endParaRPr sz="2000" dirty="0">
              <a:solidFill>
                <a:schemeClr val="dk1"/>
              </a:solidFill>
            </a:endParaRPr>
          </a:p>
          <a:p>
            <a:pPr marL="0" lvl="0" indent="0" algn="l" rtl="0">
              <a:lnSpc>
                <a:spcPct val="115000"/>
              </a:lnSpc>
              <a:spcBef>
                <a:spcPts val="0"/>
              </a:spcBef>
              <a:spcAft>
                <a:spcPts val="0"/>
              </a:spcAft>
              <a:buNone/>
            </a:pPr>
            <a:br>
              <a:rPr lang="en-GB" sz="2000" dirty="0">
                <a:solidFill>
                  <a:schemeClr val="dk1"/>
                </a:solidFill>
              </a:rPr>
            </a:br>
            <a:r>
              <a:rPr lang="en-GB" sz="2000" dirty="0">
                <a:solidFill>
                  <a:schemeClr val="dk1"/>
                </a:solidFill>
              </a:rPr>
              <a:t>Attacking the </a:t>
            </a:r>
            <a:r>
              <a:rPr lang="en-GB" sz="2000" dirty="0" err="1">
                <a:solidFill>
                  <a:schemeClr val="dk1"/>
                </a:solidFill>
              </a:rPr>
              <a:t>TCache</a:t>
            </a:r>
            <a:r>
              <a:rPr lang="en-GB" sz="2000" dirty="0">
                <a:solidFill>
                  <a:schemeClr val="dk1"/>
                </a:solidFill>
              </a:rPr>
              <a:t> list heads could be achieved with </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	A</a:t>
            </a:r>
            <a:r>
              <a:rPr lang="en-GB" sz="2000" b="1" dirty="0">
                <a:solidFill>
                  <a:schemeClr val="dk1"/>
                </a:solidFill>
              </a:rPr>
              <a:t> negative offset write</a:t>
            </a:r>
            <a:r>
              <a:rPr lang="en-GB" sz="2000" dirty="0">
                <a:solidFill>
                  <a:schemeClr val="dk1"/>
                </a:solidFill>
              </a:rPr>
              <a:t> caused by</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		a user-controlled index</a:t>
            </a:r>
          </a:p>
          <a:p>
            <a:pPr marL="0" lvl="0" indent="0" algn="l" rtl="0">
              <a:lnSpc>
                <a:spcPct val="115000"/>
              </a:lnSpc>
              <a:spcBef>
                <a:spcPts val="0"/>
              </a:spcBef>
              <a:spcAft>
                <a:spcPts val="0"/>
              </a:spcAft>
              <a:buNone/>
            </a:pPr>
            <a:r>
              <a:rPr lang="en-GB" sz="2000" dirty="0">
                <a:solidFill>
                  <a:schemeClr val="dk1"/>
                </a:solidFill>
              </a:rPr>
              <a:t>		a signed integer overflow</a:t>
            </a:r>
          </a:p>
          <a:p>
            <a:pPr marL="457200" lvl="0" indent="0" algn="l" rtl="0">
              <a:lnSpc>
                <a:spcPct val="115000"/>
              </a:lnSpc>
              <a:spcBef>
                <a:spcPts val="0"/>
              </a:spcBef>
              <a:spcAft>
                <a:spcPts val="0"/>
              </a:spcAft>
              <a:buNone/>
            </a:pPr>
            <a:r>
              <a:rPr lang="en-GB" sz="2000" dirty="0">
                <a:solidFill>
                  <a:schemeClr val="dk1"/>
                </a:solidFill>
              </a:rPr>
              <a:t>		or decrementing an index below 0</a:t>
            </a:r>
          </a:p>
          <a:p>
            <a:pPr marL="457200" lvl="0" indent="0" algn="l" rtl="0">
              <a:lnSpc>
                <a:spcPct val="115000"/>
              </a:lnSpc>
              <a:spcBef>
                <a:spcPts val="0"/>
              </a:spcBef>
              <a:spcAft>
                <a:spcPts val="0"/>
              </a:spcAft>
              <a:buNone/>
            </a:pPr>
            <a:endParaRPr lang="en-GB" sz="2000" dirty="0">
              <a:solidFill>
                <a:schemeClr val="dk1"/>
              </a:solidFill>
            </a:endParaRPr>
          </a:p>
          <a:p>
            <a:pPr marL="457200" lvl="0" indent="0" algn="l" rtl="0">
              <a:lnSpc>
                <a:spcPct val="115000"/>
              </a:lnSpc>
              <a:spcBef>
                <a:spcPts val="0"/>
              </a:spcBef>
              <a:spcAft>
                <a:spcPts val="0"/>
              </a:spcAft>
              <a:buNone/>
            </a:pPr>
            <a:r>
              <a:rPr lang="en-GB" sz="2000" dirty="0">
                <a:solidFill>
                  <a:schemeClr val="dk1"/>
                </a:solidFill>
              </a:rPr>
              <a:t>	A </a:t>
            </a:r>
            <a:r>
              <a:rPr lang="en-GB" sz="2000" b="1" dirty="0">
                <a:solidFill>
                  <a:schemeClr val="dk1"/>
                </a:solidFill>
              </a:rPr>
              <a:t>Use-After-Free</a:t>
            </a:r>
            <a:endParaRPr sz="2000" b="1"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p:txBody>
      </p:sp>
    </p:spTree>
    <p:extLst>
      <p:ext uri="{BB962C8B-B14F-4D97-AF65-F5344CB8AC3E}">
        <p14:creationId xmlns:p14="http://schemas.microsoft.com/office/powerpoint/2010/main" val="10520620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ga18e876340_0_83"/>
          <p:cNvSpPr txBox="1"/>
          <p:nvPr/>
        </p:nvSpPr>
        <p:spPr>
          <a:xfrm>
            <a:off x="1088685" y="1827403"/>
            <a:ext cx="77241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2000" dirty="0">
              <a:solidFill>
                <a:schemeClr val="dk1"/>
              </a:solidFill>
            </a:endParaRPr>
          </a:p>
        </p:txBody>
      </p:sp>
      <p:sp>
        <p:nvSpPr>
          <p:cNvPr id="5" name="Google Shape;448;ga18e876340_0_83">
            <a:extLst>
              <a:ext uri="{FF2B5EF4-FFF2-40B4-BE49-F238E27FC236}">
                <a16:creationId xmlns:a16="http://schemas.microsoft.com/office/drawing/2014/main" id="{8B6445F1-6B68-4675-8260-2C01E41FA15E}"/>
              </a:ext>
            </a:extLst>
          </p:cNvPr>
          <p:cNvSpPr txBox="1"/>
          <p:nvPr/>
        </p:nvSpPr>
        <p:spPr>
          <a:xfrm>
            <a:off x="1032413" y="447755"/>
            <a:ext cx="6915831"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2000" b="1" dirty="0">
                <a:solidFill>
                  <a:schemeClr val="dk1"/>
                </a:solidFill>
              </a:rPr>
              <a:t>User-controlled index</a:t>
            </a:r>
          </a:p>
          <a:p>
            <a:pPr marL="0" lvl="0" indent="0" algn="l" rtl="0">
              <a:lnSpc>
                <a:spcPct val="115000"/>
              </a:lnSpc>
              <a:spcBef>
                <a:spcPts val="0"/>
              </a:spcBef>
              <a:spcAft>
                <a:spcPts val="0"/>
              </a:spcAft>
              <a:buNone/>
            </a:pPr>
            <a:endParaRPr lang="en-AU" sz="2000" b="1" dirty="0">
              <a:solidFill>
                <a:schemeClr val="dk1"/>
              </a:solidFill>
            </a:endParaRPr>
          </a:p>
          <a:p>
            <a:pPr marL="0" lvl="0" indent="0" algn="l" rtl="0">
              <a:lnSpc>
                <a:spcPct val="115000"/>
              </a:lnSpc>
              <a:spcBef>
                <a:spcPts val="0"/>
              </a:spcBef>
              <a:spcAft>
                <a:spcPts val="0"/>
              </a:spcAft>
              <a:buNone/>
            </a:pPr>
            <a:r>
              <a:rPr lang="en-AU" sz="2000" dirty="0">
                <a:solidFill>
                  <a:schemeClr val="dk1"/>
                </a:solidFill>
              </a:rPr>
              <a:t>Say that we have a function which performs a set operation on an array. If it only checks the requested index against the upper boundary of the buffer, then it may be possible to write at a negative offset.  </a:t>
            </a:r>
            <a:endParaRPr sz="2000" dirty="0">
              <a:solidFill>
                <a:schemeClr val="dk1"/>
              </a:solidFill>
            </a:endParaRPr>
          </a:p>
          <a:p>
            <a:pPr marL="0" lvl="0" indent="0" algn="l" rtl="0">
              <a:lnSpc>
                <a:spcPct val="115000"/>
              </a:lnSpc>
              <a:spcBef>
                <a:spcPts val="0"/>
              </a:spcBef>
              <a:spcAft>
                <a:spcPts val="0"/>
              </a:spcAft>
              <a:buNone/>
            </a:pPr>
            <a:endParaRPr lang="en-AU" sz="2000" dirty="0">
              <a:solidFill>
                <a:schemeClr val="dk1"/>
              </a:solidFill>
            </a:endParaRPr>
          </a:p>
          <a:p>
            <a:pPr marL="0" lvl="0" indent="0" algn="l" rtl="0">
              <a:lnSpc>
                <a:spcPct val="115000"/>
              </a:lnSpc>
              <a:spcBef>
                <a:spcPts val="0"/>
              </a:spcBef>
              <a:spcAft>
                <a:spcPts val="0"/>
              </a:spcAft>
              <a:buNone/>
            </a:pPr>
            <a:r>
              <a:rPr lang="en-AU" sz="2000" dirty="0">
                <a:solidFill>
                  <a:schemeClr val="dk1"/>
                </a:solidFill>
              </a:rPr>
              <a:t>Here, that would mean </a:t>
            </a:r>
            <a:r>
              <a:rPr lang="en-AU" sz="2000" dirty="0">
                <a:solidFill>
                  <a:schemeClr val="dk1"/>
                </a:solidFill>
                <a:latin typeface="Courier New" panose="02070309020205020404" pitchFamily="49" charset="0"/>
                <a:cs typeface="Courier New" panose="02070309020205020404" pitchFamily="49" charset="0"/>
              </a:rPr>
              <a:t>where</a:t>
            </a:r>
            <a:r>
              <a:rPr lang="en-AU" sz="2000" dirty="0">
                <a:solidFill>
                  <a:schemeClr val="dk1"/>
                </a:solidFill>
              </a:rPr>
              <a:t> is a negative integer.</a:t>
            </a:r>
            <a:endParaRPr sz="2000" dirty="0">
              <a:solidFill>
                <a:schemeClr val="dk1"/>
              </a:solidFill>
            </a:endParaRPr>
          </a:p>
        </p:txBody>
      </p:sp>
      <p:pic>
        <p:nvPicPr>
          <p:cNvPr id="3" name="Picture 2">
            <a:extLst>
              <a:ext uri="{FF2B5EF4-FFF2-40B4-BE49-F238E27FC236}">
                <a16:creationId xmlns:a16="http://schemas.microsoft.com/office/drawing/2014/main" id="{CAC299CB-6048-4CB0-AE95-AE9874B25247}"/>
              </a:ext>
            </a:extLst>
          </p:cNvPr>
          <p:cNvPicPr>
            <a:picLocks noChangeAspect="1"/>
          </p:cNvPicPr>
          <p:nvPr/>
        </p:nvPicPr>
        <p:blipFill>
          <a:blip r:embed="rId3"/>
          <a:stretch>
            <a:fillRect/>
          </a:stretch>
        </p:blipFill>
        <p:spPr>
          <a:xfrm>
            <a:off x="1088685" y="3695626"/>
            <a:ext cx="6915831" cy="2637727"/>
          </a:xfrm>
          <a:prstGeom prst="rect">
            <a:avLst/>
          </a:prstGeom>
        </p:spPr>
      </p:pic>
    </p:spTree>
    <p:extLst>
      <p:ext uri="{BB962C8B-B14F-4D97-AF65-F5344CB8AC3E}">
        <p14:creationId xmlns:p14="http://schemas.microsoft.com/office/powerpoint/2010/main" val="2811581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9cf459e612_0_30"/>
          <p:cNvSpPr txBox="1">
            <a:spLocks noGrp="1"/>
          </p:cNvSpPr>
          <p:nvPr>
            <p:ph type="ctrTitle"/>
          </p:nvPr>
        </p:nvSpPr>
        <p:spPr>
          <a:xfrm>
            <a:off x="1261875" y="1278227"/>
            <a:ext cx="9418200" cy="40416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Dynamic memory management</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ga18e876340_0_86"/>
          <p:cNvSpPr txBox="1"/>
          <p:nvPr/>
        </p:nvSpPr>
        <p:spPr>
          <a:xfrm>
            <a:off x="7540284" y="3742616"/>
            <a:ext cx="3305908" cy="252169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rgbClr val="333333"/>
                </a:solidFill>
                <a:latin typeface="+mn-lt"/>
                <a:ea typeface="Courier New"/>
                <a:cs typeface="Courier New"/>
                <a:sym typeface="Courier New"/>
              </a:rPr>
              <a:t>Here we wrote directly to the list head with a negative offset from the beginning of a heap buffer.</a:t>
            </a:r>
          </a:p>
          <a:p>
            <a:pPr marL="0" lvl="0" indent="0" algn="l" rtl="0">
              <a:lnSpc>
                <a:spcPct val="115000"/>
              </a:lnSpc>
              <a:spcBef>
                <a:spcPts val="0"/>
              </a:spcBef>
              <a:spcAft>
                <a:spcPts val="0"/>
              </a:spcAft>
              <a:buNone/>
            </a:pPr>
            <a:endParaRPr lang="en-GB" sz="2000" dirty="0">
              <a:solidFill>
                <a:srgbClr val="333333"/>
              </a:solidFill>
              <a:latin typeface="+mn-lt"/>
              <a:ea typeface="Courier New"/>
              <a:cs typeface="Courier New"/>
              <a:sym typeface="Courier New"/>
            </a:endParaRPr>
          </a:p>
          <a:p>
            <a:pPr marL="0" lvl="0" indent="0" algn="l" rtl="0">
              <a:lnSpc>
                <a:spcPct val="115000"/>
              </a:lnSpc>
              <a:spcBef>
                <a:spcPts val="0"/>
              </a:spcBef>
              <a:spcAft>
                <a:spcPts val="0"/>
              </a:spcAft>
              <a:buNone/>
            </a:pPr>
            <a:r>
              <a:rPr lang="en-GB" sz="2000" dirty="0">
                <a:solidFill>
                  <a:srgbClr val="333333"/>
                </a:solidFill>
                <a:latin typeface="+mn-lt"/>
                <a:ea typeface="Courier New"/>
                <a:cs typeface="Courier New"/>
                <a:sym typeface="Courier New"/>
              </a:rPr>
              <a:t>Then we overwrote a hook and got code execution.</a:t>
            </a:r>
            <a:endParaRPr sz="2000" dirty="0">
              <a:latin typeface="Courier New"/>
              <a:ea typeface="Courier New"/>
              <a:cs typeface="Courier New"/>
              <a:sym typeface="Courier New"/>
            </a:endParaRPr>
          </a:p>
        </p:txBody>
      </p:sp>
      <p:pic>
        <p:nvPicPr>
          <p:cNvPr id="6" name="Picture 5">
            <a:extLst>
              <a:ext uri="{FF2B5EF4-FFF2-40B4-BE49-F238E27FC236}">
                <a16:creationId xmlns:a16="http://schemas.microsoft.com/office/drawing/2014/main" id="{9B8B9131-7A52-4CB2-8452-3BA5E26D1B01}"/>
              </a:ext>
            </a:extLst>
          </p:cNvPr>
          <p:cNvPicPr>
            <a:picLocks noChangeAspect="1"/>
          </p:cNvPicPr>
          <p:nvPr/>
        </p:nvPicPr>
        <p:blipFill>
          <a:blip r:embed="rId3"/>
          <a:stretch>
            <a:fillRect/>
          </a:stretch>
        </p:blipFill>
        <p:spPr>
          <a:xfrm>
            <a:off x="1042850" y="593685"/>
            <a:ext cx="6356756" cy="567063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ga18e876340_0_86"/>
          <p:cNvSpPr txBox="1"/>
          <p:nvPr/>
        </p:nvSpPr>
        <p:spPr>
          <a:xfrm>
            <a:off x="1042850" y="429000"/>
            <a:ext cx="7327427" cy="3000000"/>
          </a:xfrm>
          <a:prstGeom prst="rect">
            <a:avLst/>
          </a:prstGeom>
          <a:noFill/>
          <a:ln>
            <a:noFill/>
          </a:ln>
        </p:spPr>
        <p:txBody>
          <a:bodyPr spcFirstLastPara="1" wrap="square" lIns="91425" tIns="91425" rIns="91425" bIns="91425" anchor="t" anchorCtr="0">
            <a:noAutofit/>
          </a:bodyPr>
          <a:lstStyle/>
          <a:p>
            <a:pPr>
              <a:lnSpc>
                <a:spcPct val="115000"/>
              </a:lnSpc>
            </a:pPr>
            <a:r>
              <a:rPr lang="en-GB" sz="2000" dirty="0">
                <a:solidFill>
                  <a:schemeClr val="dk1"/>
                </a:solidFill>
              </a:rPr>
              <a:t>So where exactly are we writing to with this negative offset? </a:t>
            </a:r>
          </a:p>
          <a:p>
            <a:pPr>
              <a:lnSpc>
                <a:spcPct val="115000"/>
              </a:lnSpc>
            </a:pPr>
            <a:r>
              <a:rPr lang="en-GB" sz="2000" dirty="0">
                <a:solidFill>
                  <a:schemeClr val="dk1"/>
                </a:solidFill>
              </a:rPr>
              <a:t>We can see the 0x290 </a:t>
            </a:r>
            <a:r>
              <a:rPr lang="en-GB" sz="2000" dirty="0" err="1">
                <a:solidFill>
                  <a:schemeClr val="dk1"/>
                </a:solidFill>
              </a:rPr>
              <a:t>tcache</a:t>
            </a:r>
            <a:r>
              <a:rPr lang="en-GB" sz="2000" dirty="0">
                <a:solidFill>
                  <a:schemeClr val="dk1"/>
                </a:solidFill>
              </a:rPr>
              <a:t> management struct in our heap memory.</a:t>
            </a:r>
          </a:p>
          <a:p>
            <a:pPr>
              <a:lnSpc>
                <a:spcPct val="115000"/>
              </a:lnSpc>
            </a:pPr>
            <a:endParaRPr lang="en-GB" sz="2000" dirty="0">
              <a:solidFill>
                <a:schemeClr val="dk1"/>
              </a:solidFill>
            </a:endParaRPr>
          </a:p>
          <a:p>
            <a:pPr>
              <a:lnSpc>
                <a:spcPct val="115000"/>
              </a:lnSpc>
            </a:pPr>
            <a:r>
              <a:rPr lang="en-GB" sz="2000" dirty="0">
                <a:solidFill>
                  <a:schemeClr val="dk1"/>
                </a:solidFill>
              </a:rPr>
              <a:t>What we have done is written the address of our target </a:t>
            </a:r>
            <a:r>
              <a:rPr lang="en-GB" sz="2000" dirty="0">
                <a:solidFill>
                  <a:schemeClr val="dk1"/>
                </a:solidFill>
                <a:latin typeface="Courier New" panose="02070309020205020404" pitchFamily="49" charset="0"/>
                <a:cs typeface="Courier New" panose="02070309020205020404" pitchFamily="49" charset="0"/>
              </a:rPr>
              <a:t>__</a:t>
            </a:r>
            <a:r>
              <a:rPr lang="en-GB" sz="2000" dirty="0" err="1">
                <a:solidFill>
                  <a:schemeClr val="dk1"/>
                </a:solidFill>
                <a:latin typeface="Courier New" panose="02070309020205020404" pitchFamily="49" charset="0"/>
                <a:cs typeface="Courier New" panose="02070309020205020404" pitchFamily="49" charset="0"/>
              </a:rPr>
              <a:t>free_hook</a:t>
            </a:r>
            <a:r>
              <a:rPr lang="en-GB" sz="2000" dirty="0">
                <a:solidFill>
                  <a:schemeClr val="dk1"/>
                </a:solidFill>
                <a:latin typeface="Courier New" panose="02070309020205020404" pitchFamily="49" charset="0"/>
                <a:cs typeface="Courier New" panose="02070309020205020404" pitchFamily="49" charset="0"/>
              </a:rPr>
              <a:t> </a:t>
            </a:r>
            <a:r>
              <a:rPr lang="en-GB" sz="2000" dirty="0">
                <a:solidFill>
                  <a:schemeClr val="dk1"/>
                </a:solidFill>
              </a:rPr>
              <a:t>to the list head corresponding to freed chunks of size 0x3a0</a:t>
            </a:r>
            <a:endParaRPr lang="en-GB" sz="1800" dirty="0">
              <a:solidFill>
                <a:schemeClr val="dk1"/>
              </a:solidFill>
            </a:endParaRPr>
          </a:p>
          <a:p>
            <a:pPr marL="0" lvl="0" indent="0" algn="l" rtl="0">
              <a:lnSpc>
                <a:spcPct val="115000"/>
              </a:lnSpc>
              <a:spcBef>
                <a:spcPts val="0"/>
              </a:spcBef>
              <a:spcAft>
                <a:spcPts val="0"/>
              </a:spcAft>
              <a:buNone/>
            </a:pPr>
            <a:endParaRPr sz="1800" dirty="0">
              <a:latin typeface="Courier New"/>
              <a:ea typeface="Courier New"/>
              <a:cs typeface="Courier New"/>
              <a:sym typeface="Courier New"/>
            </a:endParaRPr>
          </a:p>
        </p:txBody>
      </p:sp>
      <p:pic>
        <p:nvPicPr>
          <p:cNvPr id="4" name="Picture 3">
            <a:extLst>
              <a:ext uri="{FF2B5EF4-FFF2-40B4-BE49-F238E27FC236}">
                <a16:creationId xmlns:a16="http://schemas.microsoft.com/office/drawing/2014/main" id="{DC0362F4-EC04-4402-87CD-E8A1847CF38A}"/>
              </a:ext>
            </a:extLst>
          </p:cNvPr>
          <p:cNvPicPr>
            <a:picLocks noChangeAspect="1"/>
          </p:cNvPicPr>
          <p:nvPr/>
        </p:nvPicPr>
        <p:blipFill>
          <a:blip r:embed="rId3"/>
          <a:stretch>
            <a:fillRect/>
          </a:stretch>
        </p:blipFill>
        <p:spPr>
          <a:xfrm>
            <a:off x="1042850" y="3206778"/>
            <a:ext cx="8720128" cy="2847942"/>
          </a:xfrm>
          <a:prstGeom prst="rect">
            <a:avLst/>
          </a:prstGeom>
        </p:spPr>
      </p:pic>
    </p:spTree>
    <p:extLst>
      <p:ext uri="{BB962C8B-B14F-4D97-AF65-F5344CB8AC3E}">
        <p14:creationId xmlns:p14="http://schemas.microsoft.com/office/powerpoint/2010/main" val="20589449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ga18e876340_0_89"/>
          <p:cNvSpPr txBox="1"/>
          <p:nvPr/>
        </p:nvSpPr>
        <p:spPr>
          <a:xfrm>
            <a:off x="993808" y="629499"/>
            <a:ext cx="7109183" cy="3000000"/>
          </a:xfrm>
          <a:prstGeom prst="rect">
            <a:avLst/>
          </a:prstGeom>
          <a:noFill/>
          <a:ln>
            <a:noFill/>
          </a:ln>
        </p:spPr>
        <p:txBody>
          <a:bodyPr spcFirstLastPara="1" wrap="square" lIns="91425" tIns="91425" rIns="91425" bIns="91425" anchor="t" anchorCtr="0">
            <a:noAutofit/>
          </a:bodyPr>
          <a:lstStyle/>
          <a:p>
            <a:pPr lvl="0">
              <a:lnSpc>
                <a:spcPct val="115000"/>
              </a:lnSpc>
            </a:pPr>
            <a:r>
              <a:rPr lang="en-AU" sz="2000" dirty="0"/>
              <a:t>And to show it with some really nice colours, we have our previous representation and also the memory view:</a:t>
            </a:r>
          </a:p>
          <a:p>
            <a:pPr lvl="0">
              <a:lnSpc>
                <a:spcPct val="115000"/>
              </a:lnSpc>
            </a:pPr>
            <a:endParaRPr lang="en-AU" sz="2000" dirty="0"/>
          </a:p>
          <a:p>
            <a:pPr lvl="0">
              <a:lnSpc>
                <a:spcPct val="115000"/>
              </a:lnSpc>
            </a:pPr>
            <a:r>
              <a:rPr lang="en-GB" sz="2000" dirty="0">
                <a:latin typeface="Courier New"/>
                <a:ea typeface="Courier New"/>
                <a:cs typeface="Courier New"/>
                <a:sym typeface="Courier New"/>
              </a:rPr>
              <a:t>[ </a:t>
            </a:r>
            <a:r>
              <a:rPr lang="en-GB" sz="2000" dirty="0" err="1">
                <a:latin typeface="Courier New"/>
                <a:ea typeface="Courier New"/>
                <a:cs typeface="Courier New"/>
                <a:sym typeface="Courier New"/>
              </a:rPr>
              <a:t>TCache</a:t>
            </a:r>
            <a:r>
              <a:rPr lang="en-GB" sz="2000" dirty="0">
                <a:latin typeface="Courier New"/>
                <a:ea typeface="Courier New"/>
                <a:cs typeface="Courier New"/>
                <a:sym typeface="Courier New"/>
              </a:rPr>
              <a:t> root node ] → [ target address ] </a:t>
            </a:r>
            <a:r>
              <a:rPr lang="en-AU" sz="2000" dirty="0"/>
              <a:t> </a:t>
            </a:r>
            <a:endParaRPr sz="2000" dirty="0"/>
          </a:p>
        </p:txBody>
      </p:sp>
      <p:pic>
        <p:nvPicPr>
          <p:cNvPr id="2" name="Picture 1">
            <a:extLst>
              <a:ext uri="{FF2B5EF4-FFF2-40B4-BE49-F238E27FC236}">
                <a16:creationId xmlns:a16="http://schemas.microsoft.com/office/drawing/2014/main" id="{5E56109B-AC55-48D3-9496-E7DFA9DD5431}"/>
              </a:ext>
            </a:extLst>
          </p:cNvPr>
          <p:cNvPicPr>
            <a:picLocks noChangeAspect="1"/>
          </p:cNvPicPr>
          <p:nvPr/>
        </p:nvPicPr>
        <p:blipFill>
          <a:blip r:embed="rId3"/>
          <a:stretch>
            <a:fillRect/>
          </a:stretch>
        </p:blipFill>
        <p:spPr>
          <a:xfrm>
            <a:off x="993808" y="2359506"/>
            <a:ext cx="7993200" cy="4087432"/>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ga18e876340_0_89"/>
          <p:cNvSpPr txBox="1"/>
          <p:nvPr/>
        </p:nvSpPr>
        <p:spPr>
          <a:xfrm>
            <a:off x="1244043" y="1885943"/>
            <a:ext cx="7277996" cy="3430791"/>
          </a:xfrm>
          <a:prstGeom prst="rect">
            <a:avLst/>
          </a:prstGeom>
          <a:noFill/>
          <a:ln>
            <a:noFill/>
          </a:ln>
        </p:spPr>
        <p:txBody>
          <a:bodyPr spcFirstLastPara="1" wrap="square" lIns="91425" tIns="91425" rIns="91425" bIns="91425" anchor="t" anchorCtr="0">
            <a:noAutofit/>
          </a:bodyPr>
          <a:lstStyle/>
          <a:p>
            <a:pPr lvl="0">
              <a:lnSpc>
                <a:spcPct val="115000"/>
              </a:lnSpc>
            </a:pPr>
            <a:r>
              <a:rPr lang="en-GB" sz="2000" dirty="0">
                <a:latin typeface="+mn-lt"/>
              </a:rPr>
              <a:t>Code which doesn’t perform lower-bound checks on signed integer indices does exist in the real world. </a:t>
            </a:r>
          </a:p>
          <a:p>
            <a:pPr lvl="0">
              <a:lnSpc>
                <a:spcPct val="115000"/>
              </a:lnSpc>
            </a:pPr>
            <a:endParaRPr lang="en-GB" sz="2000" dirty="0">
              <a:latin typeface="+mn-lt"/>
            </a:endParaRPr>
          </a:p>
          <a:p>
            <a:pPr lvl="0">
              <a:lnSpc>
                <a:spcPct val="115000"/>
              </a:lnSpc>
            </a:pPr>
            <a:r>
              <a:rPr lang="en-GB" sz="2000" dirty="0">
                <a:latin typeface="+mn-lt"/>
              </a:rPr>
              <a:t>But looking at the previous CVEs, it seems pretty rare.</a:t>
            </a:r>
          </a:p>
          <a:p>
            <a:pPr lvl="0">
              <a:lnSpc>
                <a:spcPct val="115000"/>
              </a:lnSpc>
            </a:pPr>
            <a:endParaRPr lang="en-GB" sz="2000" dirty="0">
              <a:latin typeface="+mn-lt"/>
            </a:endParaRPr>
          </a:p>
          <a:p>
            <a:pPr lvl="0">
              <a:lnSpc>
                <a:spcPct val="115000"/>
              </a:lnSpc>
            </a:pPr>
            <a:r>
              <a:rPr lang="en-GB" sz="2000" dirty="0">
                <a:latin typeface="+mn-lt"/>
              </a:rPr>
              <a:t>I think this is mainly because the accepted practice is to use unsigned data types for variables which may end up being used as indices, and also to attempt to limit user-controllable indices in general.</a:t>
            </a:r>
          </a:p>
        </p:txBody>
      </p:sp>
    </p:spTree>
    <p:extLst>
      <p:ext uri="{BB962C8B-B14F-4D97-AF65-F5344CB8AC3E}">
        <p14:creationId xmlns:p14="http://schemas.microsoft.com/office/powerpoint/2010/main" val="27786520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ga18e876340_0_89"/>
          <p:cNvSpPr txBox="1"/>
          <p:nvPr/>
        </p:nvSpPr>
        <p:spPr>
          <a:xfrm>
            <a:off x="1120416" y="1127142"/>
            <a:ext cx="7320199"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2000" b="1" dirty="0"/>
              <a:t>Index overflow</a:t>
            </a:r>
          </a:p>
          <a:p>
            <a:pPr marL="0" lvl="0" indent="0" algn="l" rtl="0">
              <a:lnSpc>
                <a:spcPct val="115000"/>
              </a:lnSpc>
              <a:spcBef>
                <a:spcPts val="0"/>
              </a:spcBef>
              <a:spcAft>
                <a:spcPts val="0"/>
              </a:spcAft>
              <a:buNone/>
            </a:pPr>
            <a:endParaRPr lang="en-AU" sz="2000" dirty="0"/>
          </a:p>
          <a:p>
            <a:pPr marL="0" lvl="0" indent="0" algn="l" rtl="0">
              <a:lnSpc>
                <a:spcPct val="115000"/>
              </a:lnSpc>
              <a:spcBef>
                <a:spcPts val="0"/>
              </a:spcBef>
              <a:spcAft>
                <a:spcPts val="0"/>
              </a:spcAft>
              <a:buNone/>
            </a:pPr>
            <a:r>
              <a:rPr lang="en-AU" sz="2000" dirty="0"/>
              <a:t>What about overflowing a signed integer which is subsequently used as an array index?</a:t>
            </a:r>
          </a:p>
          <a:p>
            <a:pPr marL="0" lvl="0" indent="0" algn="l" rtl="0">
              <a:lnSpc>
                <a:spcPct val="115000"/>
              </a:lnSpc>
              <a:spcBef>
                <a:spcPts val="0"/>
              </a:spcBef>
              <a:spcAft>
                <a:spcPts val="0"/>
              </a:spcAft>
              <a:buNone/>
            </a:pPr>
            <a:endParaRPr lang="en-AU" sz="2000" dirty="0"/>
          </a:p>
          <a:p>
            <a:pPr marL="0" lvl="0" indent="0" algn="l" rtl="0">
              <a:lnSpc>
                <a:spcPct val="115000"/>
              </a:lnSpc>
              <a:spcBef>
                <a:spcPts val="0"/>
              </a:spcBef>
              <a:spcAft>
                <a:spcPts val="0"/>
              </a:spcAft>
              <a:buNone/>
            </a:pPr>
            <a:r>
              <a:rPr lang="en-AU" sz="2000" dirty="0"/>
              <a:t>Let’s take a custom stack implementation. Say that we store the top of the stack as a signed integer and begin pushing values. </a:t>
            </a:r>
          </a:p>
          <a:p>
            <a:pPr marL="0" lvl="0" indent="0" algn="l" rtl="0">
              <a:lnSpc>
                <a:spcPct val="115000"/>
              </a:lnSpc>
              <a:spcBef>
                <a:spcPts val="0"/>
              </a:spcBef>
              <a:spcAft>
                <a:spcPts val="0"/>
              </a:spcAft>
              <a:buNone/>
            </a:pPr>
            <a:endParaRPr lang="en-AU" sz="2000" dirty="0"/>
          </a:p>
          <a:p>
            <a:pPr marL="0" lvl="0" indent="0" algn="l" rtl="0">
              <a:lnSpc>
                <a:spcPct val="115000"/>
              </a:lnSpc>
              <a:spcBef>
                <a:spcPts val="0"/>
              </a:spcBef>
              <a:spcAft>
                <a:spcPts val="0"/>
              </a:spcAft>
              <a:buNone/>
            </a:pPr>
            <a:r>
              <a:rPr lang="en-AU" sz="2000" dirty="0"/>
              <a:t>If we increment the index beyond its data type’s range, then it will wrap around to become negative. </a:t>
            </a:r>
          </a:p>
          <a:p>
            <a:pPr marL="0" lvl="0" indent="0" algn="l" rtl="0">
              <a:lnSpc>
                <a:spcPct val="115000"/>
              </a:lnSpc>
              <a:spcBef>
                <a:spcPts val="0"/>
              </a:spcBef>
              <a:spcAft>
                <a:spcPts val="0"/>
              </a:spcAft>
              <a:buNone/>
            </a:pPr>
            <a:endParaRPr lang="en-AU" sz="2000" dirty="0"/>
          </a:p>
        </p:txBody>
      </p:sp>
    </p:spTree>
    <p:extLst>
      <p:ext uri="{BB962C8B-B14F-4D97-AF65-F5344CB8AC3E}">
        <p14:creationId xmlns:p14="http://schemas.microsoft.com/office/powerpoint/2010/main" val="24350705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ga18e876340_0_89"/>
          <p:cNvSpPr txBox="1"/>
          <p:nvPr/>
        </p:nvSpPr>
        <p:spPr>
          <a:xfrm>
            <a:off x="5171912" y="2750169"/>
            <a:ext cx="5927497"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2000" dirty="0"/>
              <a:t>Application logic permitting, this could allow us to write to a negative offset from the beginning of the buffer. </a:t>
            </a:r>
          </a:p>
          <a:p>
            <a:pPr marL="0" lvl="0" indent="0" algn="l" rtl="0">
              <a:lnSpc>
                <a:spcPct val="115000"/>
              </a:lnSpc>
              <a:spcBef>
                <a:spcPts val="0"/>
              </a:spcBef>
              <a:spcAft>
                <a:spcPts val="0"/>
              </a:spcAft>
              <a:buNone/>
            </a:pPr>
            <a:endParaRPr lang="en-AU" sz="2000" dirty="0"/>
          </a:p>
          <a:p>
            <a:pPr marL="0" lvl="0" indent="0" algn="l" rtl="0">
              <a:lnSpc>
                <a:spcPct val="115000"/>
              </a:lnSpc>
              <a:spcBef>
                <a:spcPts val="0"/>
              </a:spcBef>
              <a:spcAft>
                <a:spcPts val="0"/>
              </a:spcAft>
              <a:buNone/>
            </a:pPr>
            <a:r>
              <a:rPr lang="en-AU" sz="2000" dirty="0"/>
              <a:t>So we can write our target address to the </a:t>
            </a:r>
            <a:r>
              <a:rPr lang="en-AU" sz="2000" dirty="0" err="1"/>
              <a:t>tcache</a:t>
            </a:r>
            <a:r>
              <a:rPr lang="en-AU" sz="2000" dirty="0"/>
              <a:t> list head.</a:t>
            </a:r>
          </a:p>
          <a:p>
            <a:pPr marL="0" lvl="0" indent="0" algn="l" rtl="0">
              <a:lnSpc>
                <a:spcPct val="115000"/>
              </a:lnSpc>
              <a:spcBef>
                <a:spcPts val="0"/>
              </a:spcBef>
              <a:spcAft>
                <a:spcPts val="0"/>
              </a:spcAft>
              <a:buNone/>
            </a:pPr>
            <a:endParaRPr lang="en-AU" sz="2000" dirty="0"/>
          </a:p>
          <a:p>
            <a:pPr marL="0" lvl="0" indent="0" algn="l" rtl="0">
              <a:lnSpc>
                <a:spcPct val="115000"/>
              </a:lnSpc>
              <a:spcBef>
                <a:spcPts val="0"/>
              </a:spcBef>
              <a:spcAft>
                <a:spcPts val="0"/>
              </a:spcAft>
              <a:buNone/>
            </a:pPr>
            <a:r>
              <a:rPr lang="en-AU" sz="2000" dirty="0"/>
              <a:t>Let’s look at the potentially buggy situation.</a:t>
            </a:r>
            <a:endParaRPr sz="2000" dirty="0"/>
          </a:p>
        </p:txBody>
      </p:sp>
      <p:pic>
        <p:nvPicPr>
          <p:cNvPr id="2" name="Picture 1">
            <a:extLst>
              <a:ext uri="{FF2B5EF4-FFF2-40B4-BE49-F238E27FC236}">
                <a16:creationId xmlns:a16="http://schemas.microsoft.com/office/drawing/2014/main" id="{CC6304A5-CA4F-4AB3-9757-12A3B589B1DC}"/>
              </a:ext>
            </a:extLst>
          </p:cNvPr>
          <p:cNvPicPr>
            <a:picLocks noChangeAspect="1"/>
          </p:cNvPicPr>
          <p:nvPr/>
        </p:nvPicPr>
        <p:blipFill>
          <a:blip r:embed="rId3"/>
          <a:stretch>
            <a:fillRect/>
          </a:stretch>
        </p:blipFill>
        <p:spPr>
          <a:xfrm>
            <a:off x="897549" y="2581356"/>
            <a:ext cx="4019550" cy="3933825"/>
          </a:xfrm>
          <a:prstGeom prst="rect">
            <a:avLst/>
          </a:prstGeom>
        </p:spPr>
      </p:pic>
      <p:sp>
        <p:nvSpPr>
          <p:cNvPr id="4" name="Google Shape;458;ga18e876340_0_89">
            <a:extLst>
              <a:ext uri="{FF2B5EF4-FFF2-40B4-BE49-F238E27FC236}">
                <a16:creationId xmlns:a16="http://schemas.microsoft.com/office/drawing/2014/main" id="{2B9345BF-12DE-4976-83F7-7B7870C9FA24}"/>
              </a:ext>
            </a:extLst>
          </p:cNvPr>
          <p:cNvSpPr txBox="1"/>
          <p:nvPr/>
        </p:nvSpPr>
        <p:spPr>
          <a:xfrm>
            <a:off x="897549" y="682219"/>
            <a:ext cx="745866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2000" dirty="0"/>
              <a:t>Here’s a quick example of a “signed integer overflow”. </a:t>
            </a:r>
          </a:p>
          <a:p>
            <a:pPr marL="0" lvl="0" indent="0" algn="l" rtl="0">
              <a:lnSpc>
                <a:spcPct val="115000"/>
              </a:lnSpc>
              <a:spcBef>
                <a:spcPts val="0"/>
              </a:spcBef>
              <a:spcAft>
                <a:spcPts val="0"/>
              </a:spcAft>
              <a:buNone/>
            </a:pPr>
            <a:r>
              <a:rPr lang="en-AU" sz="2000" dirty="0"/>
              <a:t>If we keep incrementing a signed variable, then at the limit of its data type’s range it will become negative. Below is the result of incrementing a char type – which has the smallest range.</a:t>
            </a:r>
            <a:endParaRPr sz="2000" dirty="0"/>
          </a:p>
        </p:txBody>
      </p:sp>
    </p:spTree>
    <p:extLst>
      <p:ext uri="{BB962C8B-B14F-4D97-AF65-F5344CB8AC3E}">
        <p14:creationId xmlns:p14="http://schemas.microsoft.com/office/powerpoint/2010/main" val="15203101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pic>
        <p:nvPicPr>
          <p:cNvPr id="2" name="Picture 1">
            <a:extLst>
              <a:ext uri="{FF2B5EF4-FFF2-40B4-BE49-F238E27FC236}">
                <a16:creationId xmlns:a16="http://schemas.microsoft.com/office/drawing/2014/main" id="{15318475-BF65-47AF-95D3-4FE0881EDC71}"/>
              </a:ext>
            </a:extLst>
          </p:cNvPr>
          <p:cNvPicPr>
            <a:picLocks noChangeAspect="1"/>
          </p:cNvPicPr>
          <p:nvPr/>
        </p:nvPicPr>
        <p:blipFill>
          <a:blip r:embed="rId3"/>
          <a:stretch>
            <a:fillRect/>
          </a:stretch>
        </p:blipFill>
        <p:spPr>
          <a:xfrm>
            <a:off x="1158240" y="366712"/>
            <a:ext cx="5486400" cy="6124575"/>
          </a:xfrm>
          <a:prstGeom prst="rect">
            <a:avLst/>
          </a:prstGeom>
        </p:spPr>
      </p:pic>
      <p:sp>
        <p:nvSpPr>
          <p:cNvPr id="4" name="Google Shape;458;ga18e876340_0_89">
            <a:extLst>
              <a:ext uri="{FF2B5EF4-FFF2-40B4-BE49-F238E27FC236}">
                <a16:creationId xmlns:a16="http://schemas.microsoft.com/office/drawing/2014/main" id="{AA978801-E6BA-4D39-9B3E-F4EE50D374DC}"/>
              </a:ext>
            </a:extLst>
          </p:cNvPr>
          <p:cNvSpPr txBox="1"/>
          <p:nvPr/>
        </p:nvSpPr>
        <p:spPr>
          <a:xfrm>
            <a:off x="6860037" y="2856696"/>
            <a:ext cx="4323780" cy="400130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2000" dirty="0"/>
              <a:t>Here, a check is performed to ensure the stack hasn’t overflowed beyond its upper boundary. This check implicitly allows an off-by-one.</a:t>
            </a:r>
          </a:p>
          <a:p>
            <a:pPr marL="0" lvl="0" indent="0" algn="l" rtl="0">
              <a:lnSpc>
                <a:spcPct val="115000"/>
              </a:lnSpc>
              <a:spcBef>
                <a:spcPts val="0"/>
              </a:spcBef>
              <a:spcAft>
                <a:spcPts val="0"/>
              </a:spcAft>
              <a:buNone/>
            </a:pPr>
            <a:endParaRPr lang="en-AU" sz="2000" dirty="0"/>
          </a:p>
          <a:p>
            <a:pPr marL="0" lvl="0" indent="0" algn="l" rtl="0">
              <a:lnSpc>
                <a:spcPct val="115000"/>
              </a:lnSpc>
              <a:spcBef>
                <a:spcPts val="0"/>
              </a:spcBef>
              <a:spcAft>
                <a:spcPts val="0"/>
              </a:spcAft>
              <a:buNone/>
            </a:pPr>
            <a:r>
              <a:rPr lang="en-AU" sz="2000" dirty="0"/>
              <a:t>But more importantly, if the </a:t>
            </a:r>
          </a:p>
          <a:p>
            <a:pPr marL="0" lvl="0" indent="0" algn="l" rtl="0">
              <a:lnSpc>
                <a:spcPct val="115000"/>
              </a:lnSpc>
              <a:spcBef>
                <a:spcPts val="0"/>
              </a:spcBef>
              <a:spcAft>
                <a:spcPts val="0"/>
              </a:spcAft>
              <a:buNone/>
            </a:pPr>
            <a:r>
              <a:rPr lang="en-AU" sz="2000" dirty="0">
                <a:latin typeface="Courier New" panose="02070309020205020404" pitchFamily="49" charset="0"/>
                <a:cs typeface="Courier New" panose="02070309020205020404" pitchFamily="49" charset="0"/>
              </a:rPr>
              <a:t>stack-&gt;top </a:t>
            </a:r>
            <a:r>
              <a:rPr lang="en-AU" sz="2000" dirty="0"/>
              <a:t>variable wraps around to become negative, then we will be able to write below the lower boundary of the buffer.</a:t>
            </a:r>
            <a:endParaRPr sz="2000" dirty="0"/>
          </a:p>
        </p:txBody>
      </p:sp>
    </p:spTree>
    <p:extLst>
      <p:ext uri="{BB962C8B-B14F-4D97-AF65-F5344CB8AC3E}">
        <p14:creationId xmlns:p14="http://schemas.microsoft.com/office/powerpoint/2010/main" val="28290950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ga18e876340_0_89"/>
          <p:cNvSpPr txBox="1"/>
          <p:nvPr/>
        </p:nvSpPr>
        <p:spPr>
          <a:xfrm>
            <a:off x="1176688" y="1929000"/>
            <a:ext cx="79932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2000" dirty="0"/>
              <a:t>In the SEI-Cert C Coding Standard we find this related quote</a:t>
            </a:r>
          </a:p>
          <a:p>
            <a:pPr marL="0" lvl="0" indent="0" algn="l" rtl="0">
              <a:lnSpc>
                <a:spcPct val="115000"/>
              </a:lnSpc>
              <a:spcBef>
                <a:spcPts val="0"/>
              </a:spcBef>
              <a:spcAft>
                <a:spcPts val="0"/>
              </a:spcAft>
              <a:buNone/>
            </a:pPr>
            <a:endParaRPr lang="en-AU" sz="2000" dirty="0"/>
          </a:p>
          <a:p>
            <a:pPr lvl="0">
              <a:lnSpc>
                <a:spcPct val="115000"/>
              </a:lnSpc>
            </a:pPr>
            <a:r>
              <a:rPr lang="en-AU" sz="2000" dirty="0"/>
              <a:t>“</a:t>
            </a:r>
            <a:r>
              <a:rPr lang="en-GB" sz="2000" dirty="0"/>
              <a:t>sanitization of signed integers with respect to an array index operation must restrict the range of that integer value to numbers between zero and the size of the array minus one.”</a:t>
            </a:r>
          </a:p>
          <a:p>
            <a:pPr lvl="0">
              <a:lnSpc>
                <a:spcPct val="115000"/>
              </a:lnSpc>
            </a:pPr>
            <a:endParaRPr lang="en-GB" sz="2000" dirty="0"/>
          </a:p>
          <a:p>
            <a:pPr lvl="0">
              <a:lnSpc>
                <a:spcPct val="115000"/>
              </a:lnSpc>
            </a:pPr>
            <a:r>
              <a:rPr lang="en-GB" sz="2000" dirty="0"/>
              <a:t>I’ve seen a few examples of signed integers used as both iterative variables and as array indices inside for loops.</a:t>
            </a:r>
          </a:p>
          <a:p>
            <a:pPr lvl="0">
              <a:lnSpc>
                <a:spcPct val="115000"/>
              </a:lnSpc>
            </a:pPr>
            <a:endParaRPr sz="2000" dirty="0"/>
          </a:p>
        </p:txBody>
      </p:sp>
    </p:spTree>
    <p:extLst>
      <p:ext uri="{BB962C8B-B14F-4D97-AF65-F5344CB8AC3E}">
        <p14:creationId xmlns:p14="http://schemas.microsoft.com/office/powerpoint/2010/main" val="23152473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ga18e876340_0_89"/>
          <p:cNvSpPr txBox="1"/>
          <p:nvPr/>
        </p:nvSpPr>
        <p:spPr>
          <a:xfrm>
            <a:off x="1007875" y="2416095"/>
            <a:ext cx="79932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2000" b="1" dirty="0"/>
              <a:t>Index decrement</a:t>
            </a:r>
          </a:p>
          <a:p>
            <a:pPr marL="0" lvl="0" indent="0" algn="l" rtl="0">
              <a:lnSpc>
                <a:spcPct val="115000"/>
              </a:lnSpc>
              <a:spcBef>
                <a:spcPts val="0"/>
              </a:spcBef>
              <a:spcAft>
                <a:spcPts val="0"/>
              </a:spcAft>
              <a:buNone/>
            </a:pPr>
            <a:endParaRPr lang="en-AU" sz="2000" dirty="0"/>
          </a:p>
          <a:p>
            <a:pPr marL="0" lvl="0" indent="0" algn="l" rtl="0">
              <a:lnSpc>
                <a:spcPct val="115000"/>
              </a:lnSpc>
              <a:spcBef>
                <a:spcPts val="0"/>
              </a:spcBef>
              <a:spcAft>
                <a:spcPts val="0"/>
              </a:spcAft>
              <a:buNone/>
            </a:pPr>
            <a:r>
              <a:rPr lang="en-AU" sz="2000" dirty="0"/>
              <a:t>What if we decremented our index or cursor pointer below the lower boundary? </a:t>
            </a:r>
          </a:p>
          <a:p>
            <a:pPr marL="0" lvl="0" indent="0" algn="l" rtl="0">
              <a:lnSpc>
                <a:spcPct val="115000"/>
              </a:lnSpc>
              <a:spcBef>
                <a:spcPts val="0"/>
              </a:spcBef>
              <a:spcAft>
                <a:spcPts val="0"/>
              </a:spcAft>
              <a:buNone/>
            </a:pPr>
            <a:endParaRPr lang="en-AU" sz="2000" dirty="0"/>
          </a:p>
          <a:p>
            <a:pPr marL="0" lvl="0" indent="0" algn="l" rtl="0">
              <a:lnSpc>
                <a:spcPct val="115000"/>
              </a:lnSpc>
              <a:spcBef>
                <a:spcPts val="0"/>
              </a:spcBef>
              <a:spcAft>
                <a:spcPts val="0"/>
              </a:spcAft>
              <a:buNone/>
            </a:pPr>
            <a:r>
              <a:rPr lang="en-AU" sz="2000" dirty="0"/>
              <a:t>Sometimes it’s useful to parse input data in reverse, starting at the upper boundary of the buffer and working our way down. </a:t>
            </a:r>
          </a:p>
        </p:txBody>
      </p:sp>
    </p:spTree>
    <p:extLst>
      <p:ext uri="{BB962C8B-B14F-4D97-AF65-F5344CB8AC3E}">
        <p14:creationId xmlns:p14="http://schemas.microsoft.com/office/powerpoint/2010/main" val="1783604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ga18e876340_0_89"/>
          <p:cNvSpPr txBox="1"/>
          <p:nvPr/>
        </p:nvSpPr>
        <p:spPr>
          <a:xfrm>
            <a:off x="1021940" y="662804"/>
            <a:ext cx="7381875" cy="276575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2000" dirty="0"/>
              <a:t>For example, say we read a binary file in reverse and we miscalculate the last index of the buffer which we are reading into, we will continue to decrement </a:t>
            </a:r>
            <a:r>
              <a:rPr lang="en-AU" sz="2000" dirty="0" err="1">
                <a:latin typeface="Courier New" panose="02070309020205020404" pitchFamily="49" charset="0"/>
                <a:cs typeface="Courier New" panose="02070309020205020404" pitchFamily="49" charset="0"/>
              </a:rPr>
              <a:t>buf_ptr</a:t>
            </a:r>
            <a:r>
              <a:rPr lang="en-AU" sz="2000" dirty="0"/>
              <a:t> below the address of index 0. </a:t>
            </a:r>
          </a:p>
          <a:p>
            <a:pPr marL="0" lvl="0" indent="0" algn="l" rtl="0">
              <a:lnSpc>
                <a:spcPct val="115000"/>
              </a:lnSpc>
              <a:spcBef>
                <a:spcPts val="0"/>
              </a:spcBef>
              <a:spcAft>
                <a:spcPts val="0"/>
              </a:spcAft>
              <a:buNone/>
            </a:pPr>
            <a:endParaRPr lang="en-AU" sz="2000" dirty="0"/>
          </a:p>
          <a:p>
            <a:pPr marL="0" lvl="0" indent="0" algn="l" rtl="0">
              <a:lnSpc>
                <a:spcPct val="115000"/>
              </a:lnSpc>
              <a:spcBef>
                <a:spcPts val="0"/>
              </a:spcBef>
              <a:spcAft>
                <a:spcPts val="0"/>
              </a:spcAft>
              <a:buNone/>
            </a:pPr>
            <a:r>
              <a:rPr lang="en-AU" sz="2000" dirty="0"/>
              <a:t>This could allow us to write into the </a:t>
            </a:r>
            <a:r>
              <a:rPr lang="en-AU" sz="2000" dirty="0" err="1"/>
              <a:t>tcache</a:t>
            </a:r>
            <a:r>
              <a:rPr lang="en-AU" sz="2000" dirty="0"/>
              <a:t> management struct. </a:t>
            </a:r>
          </a:p>
        </p:txBody>
      </p:sp>
      <p:pic>
        <p:nvPicPr>
          <p:cNvPr id="5" name="Picture 4">
            <a:extLst>
              <a:ext uri="{FF2B5EF4-FFF2-40B4-BE49-F238E27FC236}">
                <a16:creationId xmlns:a16="http://schemas.microsoft.com/office/drawing/2014/main" id="{70D4C1AA-B66E-44AE-ADB5-60E33C1CFCA4}"/>
              </a:ext>
            </a:extLst>
          </p:cNvPr>
          <p:cNvPicPr>
            <a:picLocks noChangeAspect="1"/>
          </p:cNvPicPr>
          <p:nvPr/>
        </p:nvPicPr>
        <p:blipFill>
          <a:blip r:embed="rId3"/>
          <a:stretch>
            <a:fillRect/>
          </a:stretch>
        </p:blipFill>
        <p:spPr>
          <a:xfrm>
            <a:off x="1021940" y="3083973"/>
            <a:ext cx="7381875" cy="3455811"/>
          </a:xfrm>
          <a:prstGeom prst="rect">
            <a:avLst/>
          </a:prstGeom>
        </p:spPr>
      </p:pic>
    </p:spTree>
    <p:extLst>
      <p:ext uri="{BB962C8B-B14F-4D97-AF65-F5344CB8AC3E}">
        <p14:creationId xmlns:p14="http://schemas.microsoft.com/office/powerpoint/2010/main" val="1638382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p:nvPr/>
        </p:nvSpPr>
        <p:spPr>
          <a:xfrm>
            <a:off x="1100256" y="2219237"/>
            <a:ext cx="9462000" cy="37856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dirty="0">
                <a:solidFill>
                  <a:schemeClr val="dk1"/>
                </a:solidFill>
              </a:rPr>
              <a:t>Dynamic memory management is hard.</a:t>
            </a:r>
            <a:endParaRPr sz="2000" dirty="0">
              <a:solidFill>
                <a:schemeClr val="dk1"/>
              </a:solidFill>
            </a:endParaRPr>
          </a:p>
          <a:p>
            <a:pPr marL="0" marR="0" lvl="0" indent="0" algn="l" rtl="0">
              <a:spcBef>
                <a:spcPts val="0"/>
              </a:spcBef>
              <a:spcAft>
                <a:spcPts val="0"/>
              </a:spcAft>
              <a:buNone/>
            </a:pPr>
            <a:endParaRPr sz="2000" dirty="0">
              <a:solidFill>
                <a:schemeClr val="dk1"/>
              </a:solidFill>
            </a:endParaRPr>
          </a:p>
          <a:p>
            <a:pPr marL="0" marR="0" lvl="0" indent="0" algn="l" rtl="0">
              <a:spcBef>
                <a:spcPts val="0"/>
              </a:spcBef>
              <a:spcAft>
                <a:spcPts val="0"/>
              </a:spcAft>
              <a:buNone/>
            </a:pPr>
            <a:r>
              <a:rPr lang="en-GB" sz="2000" dirty="0" err="1">
                <a:solidFill>
                  <a:schemeClr val="dk1"/>
                </a:solidFill>
                <a:latin typeface="Arial"/>
                <a:ea typeface="Arial"/>
                <a:cs typeface="Arial"/>
                <a:sym typeface="Arial"/>
              </a:rPr>
              <a:t>PtMalloc</a:t>
            </a:r>
            <a:r>
              <a:rPr lang="en-GB" sz="2000" dirty="0">
                <a:solidFill>
                  <a:schemeClr val="dk1"/>
                </a:solidFill>
                <a:latin typeface="Arial"/>
                <a:ea typeface="Arial"/>
                <a:cs typeface="Arial"/>
                <a:sym typeface="Arial"/>
              </a:rPr>
              <a:t>, which is part of GNU </a:t>
            </a:r>
            <a:r>
              <a:rPr lang="en-GB" sz="2000" dirty="0" err="1">
                <a:solidFill>
                  <a:schemeClr val="dk1"/>
                </a:solidFill>
                <a:latin typeface="Arial"/>
                <a:ea typeface="Arial"/>
                <a:cs typeface="Arial"/>
                <a:sym typeface="Arial"/>
              </a:rPr>
              <a:t>Libc</a:t>
            </a:r>
            <a:r>
              <a:rPr lang="en-GB" sz="2000" dirty="0">
                <a:solidFill>
                  <a:schemeClr val="dk1"/>
                </a:solidFill>
                <a:latin typeface="Arial"/>
                <a:ea typeface="Arial"/>
                <a:cs typeface="Arial"/>
                <a:sym typeface="Arial"/>
              </a:rPr>
              <a:t>,</a:t>
            </a:r>
            <a:r>
              <a:rPr lang="en-GB" sz="2000" dirty="0">
                <a:solidFill>
                  <a:schemeClr val="dk1"/>
                </a:solidFill>
              </a:rPr>
              <a:t> </a:t>
            </a:r>
            <a:r>
              <a:rPr lang="en-GB" sz="2000" dirty="0">
                <a:solidFill>
                  <a:schemeClr val="dk1"/>
                </a:solidFill>
                <a:latin typeface="Arial"/>
                <a:ea typeface="Arial"/>
                <a:cs typeface="Arial"/>
                <a:sym typeface="Arial"/>
              </a:rPr>
              <a:t>is the implementation we will focus on.</a:t>
            </a:r>
            <a:endParaRPr dirty="0"/>
          </a:p>
          <a:p>
            <a:pPr marL="0" marR="0" lvl="0" indent="0" algn="l" rtl="0">
              <a:spcBef>
                <a:spcPts val="0"/>
              </a:spcBef>
              <a:spcAft>
                <a:spcPts val="0"/>
              </a:spcAft>
              <a:buNone/>
            </a:pPr>
            <a:endParaRPr sz="2000" dirty="0">
              <a:solidFill>
                <a:srgbClr val="000000"/>
              </a:solidFill>
              <a:latin typeface="Arial"/>
              <a:ea typeface="Arial"/>
              <a:cs typeface="Arial"/>
              <a:sym typeface="Arial"/>
            </a:endParaRPr>
          </a:p>
          <a:p>
            <a:pPr marL="0" marR="0" lvl="0" indent="0" algn="l" rtl="0">
              <a:spcBef>
                <a:spcPts val="0"/>
              </a:spcBef>
              <a:spcAft>
                <a:spcPts val="0"/>
              </a:spcAft>
              <a:buNone/>
            </a:pPr>
            <a:r>
              <a:rPr lang="en-GB" sz="2000" dirty="0">
                <a:solidFill>
                  <a:schemeClr val="dk1"/>
                </a:solidFill>
                <a:latin typeface="Arial"/>
                <a:ea typeface="Arial"/>
                <a:cs typeface="Arial"/>
                <a:sym typeface="Arial"/>
              </a:rPr>
              <a:t>Malloc is a heap-style memory allocator. </a:t>
            </a:r>
          </a:p>
          <a:p>
            <a:pPr marL="0" marR="0" lvl="0" indent="0" algn="l" rtl="0">
              <a:spcBef>
                <a:spcPts val="0"/>
              </a:spcBef>
              <a:spcAft>
                <a:spcPts val="0"/>
              </a:spcAft>
              <a:buNone/>
            </a:pPr>
            <a:endParaRPr lang="en-GB" sz="2000" dirty="0">
              <a:solidFill>
                <a:schemeClr val="dk1"/>
              </a:solidFill>
            </a:endParaRPr>
          </a:p>
          <a:p>
            <a:pPr marL="0" marR="0" lvl="0" indent="0" algn="l" rtl="0">
              <a:spcBef>
                <a:spcPts val="0"/>
              </a:spcBef>
              <a:spcAft>
                <a:spcPts val="0"/>
              </a:spcAft>
              <a:buNone/>
            </a:pPr>
            <a:r>
              <a:rPr lang="en-GB" sz="2000" dirty="0">
                <a:solidFill>
                  <a:schemeClr val="dk1"/>
                </a:solidFill>
                <a:latin typeface="Arial"/>
                <a:ea typeface="Arial"/>
                <a:cs typeface="Arial"/>
                <a:sym typeface="Arial"/>
              </a:rPr>
              <a:t>There are other types of allocation mechanisms, such as slab and buddy. The FreeBSD </a:t>
            </a:r>
            <a:r>
              <a:rPr lang="en-GB" sz="2000" dirty="0" err="1">
                <a:solidFill>
                  <a:schemeClr val="dk1"/>
                </a:solidFill>
                <a:latin typeface="Arial"/>
                <a:ea typeface="Arial"/>
                <a:cs typeface="Arial"/>
                <a:sym typeface="Arial"/>
              </a:rPr>
              <a:t>userspace</a:t>
            </a:r>
            <a:r>
              <a:rPr lang="en-GB" sz="2000" dirty="0">
                <a:solidFill>
                  <a:schemeClr val="dk1"/>
                </a:solidFill>
                <a:latin typeface="Arial"/>
                <a:ea typeface="Arial"/>
                <a:cs typeface="Arial"/>
                <a:sym typeface="Arial"/>
              </a:rPr>
              <a:t> allocator ‘</a:t>
            </a:r>
            <a:r>
              <a:rPr lang="en-GB" sz="2000" dirty="0" err="1">
                <a:solidFill>
                  <a:schemeClr val="dk1"/>
                </a:solidFill>
                <a:latin typeface="Arial"/>
                <a:ea typeface="Arial"/>
                <a:cs typeface="Arial"/>
                <a:sym typeface="Arial"/>
              </a:rPr>
              <a:t>jemalloc</a:t>
            </a:r>
            <a:r>
              <a:rPr lang="en-GB" sz="2000" dirty="0">
                <a:solidFill>
                  <a:schemeClr val="dk1"/>
                </a:solidFill>
                <a:latin typeface="Arial"/>
                <a:ea typeface="Arial"/>
                <a:cs typeface="Arial"/>
                <a:sym typeface="Arial"/>
              </a:rPr>
              <a:t>’ employs both of these styles. </a:t>
            </a:r>
          </a:p>
          <a:p>
            <a:pPr marL="0" marR="0" lvl="0" indent="0" algn="l" rtl="0">
              <a:spcBef>
                <a:spcPts val="0"/>
              </a:spcBef>
              <a:spcAft>
                <a:spcPts val="0"/>
              </a:spcAft>
              <a:buNone/>
            </a:pPr>
            <a:endParaRPr lang="en-GB" sz="2000" dirty="0">
              <a:solidFill>
                <a:schemeClr val="dk1"/>
              </a:solidFill>
            </a:endParaRPr>
          </a:p>
          <a:p>
            <a:pPr marL="0" marR="0" lvl="0" indent="0" algn="l" rtl="0">
              <a:spcBef>
                <a:spcPts val="0"/>
              </a:spcBef>
              <a:spcAft>
                <a:spcPts val="0"/>
              </a:spcAft>
              <a:buNone/>
            </a:pPr>
            <a:r>
              <a:rPr lang="en-GB" sz="2000" dirty="0">
                <a:solidFill>
                  <a:schemeClr val="dk1"/>
                </a:solidFill>
              </a:rPr>
              <a:t>But we will focus only on Malloc as used in GNU Linux systems.</a:t>
            </a:r>
            <a:endParaRPr dirty="0"/>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ga18e876340_0_89"/>
          <p:cNvSpPr txBox="1"/>
          <p:nvPr/>
        </p:nvSpPr>
        <p:spPr>
          <a:xfrm>
            <a:off x="1021943" y="1628304"/>
            <a:ext cx="7460875"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2000" dirty="0">
                <a:solidFill>
                  <a:schemeClr val="dk1"/>
                </a:solidFill>
              </a:rPr>
              <a:t>Some questions which we have to consider with the already seen variations of the technique: </a:t>
            </a:r>
          </a:p>
          <a:p>
            <a:pPr marL="0" lvl="0" indent="0" algn="l" rtl="0">
              <a:lnSpc>
                <a:spcPct val="115000"/>
              </a:lnSpc>
              <a:spcBef>
                <a:spcPts val="0"/>
              </a:spcBef>
              <a:spcAft>
                <a:spcPts val="0"/>
              </a:spcAft>
              <a:buNone/>
            </a:pPr>
            <a:endParaRPr lang="en-AU" sz="2000" dirty="0">
              <a:solidFill>
                <a:schemeClr val="dk1"/>
              </a:solidFill>
            </a:endParaRPr>
          </a:p>
          <a:p>
            <a:pPr marL="0" lvl="0" indent="0" algn="l" rtl="0">
              <a:lnSpc>
                <a:spcPct val="115000"/>
              </a:lnSpc>
              <a:spcBef>
                <a:spcPts val="0"/>
              </a:spcBef>
              <a:spcAft>
                <a:spcPts val="0"/>
              </a:spcAft>
              <a:buNone/>
            </a:pPr>
            <a:r>
              <a:rPr lang="en-AU" sz="2000" dirty="0">
                <a:solidFill>
                  <a:schemeClr val="dk1"/>
                </a:solidFill>
              </a:rPr>
              <a:t>How far away will the </a:t>
            </a:r>
            <a:r>
              <a:rPr lang="en-AU" sz="2000" dirty="0" err="1">
                <a:solidFill>
                  <a:schemeClr val="dk1"/>
                </a:solidFill>
              </a:rPr>
              <a:t>tcache</a:t>
            </a:r>
            <a:r>
              <a:rPr lang="en-AU" sz="2000" dirty="0">
                <a:solidFill>
                  <a:schemeClr val="dk1"/>
                </a:solidFill>
              </a:rPr>
              <a:t> management struct be from the chunk we control? </a:t>
            </a:r>
          </a:p>
          <a:p>
            <a:pPr marL="0" lvl="0" indent="0" algn="l" rtl="0">
              <a:lnSpc>
                <a:spcPct val="115000"/>
              </a:lnSpc>
              <a:spcBef>
                <a:spcPts val="0"/>
              </a:spcBef>
              <a:spcAft>
                <a:spcPts val="0"/>
              </a:spcAft>
              <a:buNone/>
            </a:pPr>
            <a:endParaRPr lang="en-AU" sz="2000" dirty="0">
              <a:solidFill>
                <a:schemeClr val="dk1"/>
              </a:solidFill>
            </a:endParaRPr>
          </a:p>
          <a:p>
            <a:pPr marL="0" lvl="0" indent="0" algn="l" rtl="0">
              <a:lnSpc>
                <a:spcPct val="115000"/>
              </a:lnSpc>
              <a:spcBef>
                <a:spcPts val="0"/>
              </a:spcBef>
              <a:spcAft>
                <a:spcPts val="0"/>
              </a:spcAft>
              <a:buNone/>
            </a:pPr>
            <a:r>
              <a:rPr lang="en-AU" sz="2000" dirty="0">
                <a:solidFill>
                  <a:schemeClr val="dk1"/>
                </a:solidFill>
              </a:rPr>
              <a:t>What other Malloc metadata will we corrupt when writing below our chunk in memory? </a:t>
            </a:r>
          </a:p>
          <a:p>
            <a:pPr marL="0" lvl="0" indent="0" algn="l" rtl="0">
              <a:lnSpc>
                <a:spcPct val="115000"/>
              </a:lnSpc>
              <a:spcBef>
                <a:spcPts val="0"/>
              </a:spcBef>
              <a:spcAft>
                <a:spcPts val="0"/>
              </a:spcAft>
              <a:buNone/>
            </a:pPr>
            <a:endParaRPr lang="en-AU"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endParaRPr sz="2000" dirty="0"/>
          </a:p>
        </p:txBody>
      </p:sp>
    </p:spTree>
    <p:extLst>
      <p:ext uri="{BB962C8B-B14F-4D97-AF65-F5344CB8AC3E}">
        <p14:creationId xmlns:p14="http://schemas.microsoft.com/office/powerpoint/2010/main" val="12608261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ga1c4f7733e_0_12"/>
          <p:cNvSpPr txBox="1"/>
          <p:nvPr/>
        </p:nvSpPr>
        <p:spPr>
          <a:xfrm>
            <a:off x="954300" y="1527425"/>
            <a:ext cx="75825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2000" dirty="0">
                <a:solidFill>
                  <a:schemeClr val="dk1"/>
                </a:solidFill>
              </a:rPr>
              <a:t>Looking back to the threat model of Safe-Linking, they say that the mitigation is aimed at stopping attackers who have a</a:t>
            </a:r>
            <a:endParaRPr sz="20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sz="2000" dirty="0">
                <a:solidFill>
                  <a:schemeClr val="dk1"/>
                </a:solidFill>
              </a:rPr>
              <a:t>“Controlled linear buffer overflow / underflow over a heap buffer.</a:t>
            </a:r>
            <a:endParaRPr sz="20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sz="2000" dirty="0">
                <a:solidFill>
                  <a:schemeClr val="dk1"/>
                </a:solidFill>
              </a:rPr>
              <a:t>or Relative Arbitrary-Write over a heap buffer.”</a:t>
            </a:r>
            <a:endParaRPr sz="20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sz="2000" dirty="0">
                <a:solidFill>
                  <a:schemeClr val="dk1"/>
                </a:solidFill>
              </a:rPr>
              <a:t>So we can see that this does already constitute an attack vector which Safe-Linking is modelled on, even if the conditions are harsh.</a:t>
            </a:r>
            <a:endParaRPr sz="20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sz="2000" dirty="0">
                <a:solidFill>
                  <a:schemeClr val="dk1"/>
                </a:solidFill>
              </a:rPr>
              <a:t>But what other variants of list head poisoning are there? </a:t>
            </a:r>
            <a:endParaRPr sz="2000" dirty="0">
              <a:solidFill>
                <a:schemeClr val="dk1"/>
              </a:solidFill>
            </a:endParaRPr>
          </a:p>
          <a:p>
            <a:pPr marL="0" lvl="0" indent="0" algn="l" rtl="0">
              <a:lnSpc>
                <a:spcPct val="115000"/>
              </a:lnSpc>
              <a:spcBef>
                <a:spcPts val="0"/>
              </a:spcBef>
              <a:spcAft>
                <a:spcPts val="0"/>
              </a:spcAft>
              <a:buNone/>
            </a:pPr>
            <a:endParaRPr sz="20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ga18e876340_0_56"/>
          <p:cNvSpPr txBox="1"/>
          <p:nvPr/>
        </p:nvSpPr>
        <p:spPr>
          <a:xfrm>
            <a:off x="1128742" y="1380360"/>
            <a:ext cx="7158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b="1" dirty="0">
                <a:solidFill>
                  <a:schemeClr val="dk1"/>
                </a:solidFill>
              </a:rPr>
              <a:t>use-after-frees</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If we look at the </a:t>
            </a:r>
            <a:r>
              <a:rPr lang="en-GB" sz="2000" dirty="0" err="1">
                <a:solidFill>
                  <a:schemeClr val="dk1"/>
                </a:solidFill>
              </a:rPr>
              <a:t>malloc.c</a:t>
            </a:r>
            <a:r>
              <a:rPr lang="en-GB" sz="2000" dirty="0">
                <a:solidFill>
                  <a:schemeClr val="dk1"/>
                </a:solidFill>
              </a:rPr>
              <a:t> source we can see the key field from the mitigation I mentioned before.</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endParaRPr sz="1100" dirty="0">
              <a:solidFill>
                <a:schemeClr val="dk1"/>
              </a:solidFill>
            </a:endParaRPr>
          </a:p>
          <a:p>
            <a:pPr marL="0" lvl="0" indent="0" algn="l" rtl="0">
              <a:lnSpc>
                <a:spcPct val="115000"/>
              </a:lnSpc>
              <a:spcBef>
                <a:spcPts val="0"/>
              </a:spcBef>
              <a:spcAft>
                <a:spcPts val="0"/>
              </a:spcAft>
              <a:buNone/>
            </a:pPr>
            <a:r>
              <a:rPr lang="en-GB" sz="1800" dirty="0">
                <a:solidFill>
                  <a:schemeClr val="dk1"/>
                </a:solidFill>
                <a:latin typeface="Courier New"/>
                <a:ea typeface="Courier New"/>
                <a:cs typeface="Courier New"/>
                <a:sym typeface="Courier New"/>
              </a:rPr>
              <a:t>typedef struct </a:t>
            </a:r>
            <a:r>
              <a:rPr lang="en-GB" sz="1800" dirty="0" err="1">
                <a:solidFill>
                  <a:schemeClr val="dk1"/>
                </a:solidFill>
                <a:latin typeface="Courier New"/>
                <a:ea typeface="Courier New"/>
                <a:cs typeface="Courier New"/>
                <a:sym typeface="Courier New"/>
              </a:rPr>
              <a:t>tcache_entry</a:t>
            </a:r>
            <a:endParaRPr sz="180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800" dirty="0">
                <a:solidFill>
                  <a:schemeClr val="dk1"/>
                </a:solidFill>
                <a:latin typeface="Courier New"/>
                <a:ea typeface="Courier New"/>
                <a:cs typeface="Courier New"/>
                <a:sym typeface="Courier New"/>
              </a:rPr>
              <a:t>{</a:t>
            </a:r>
            <a:endParaRPr sz="180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800" dirty="0">
                <a:solidFill>
                  <a:schemeClr val="dk1"/>
                </a:solidFill>
                <a:latin typeface="Courier New"/>
                <a:ea typeface="Courier New"/>
                <a:cs typeface="Courier New"/>
                <a:sym typeface="Courier New"/>
              </a:rPr>
              <a:t>  struct </a:t>
            </a:r>
            <a:r>
              <a:rPr lang="en-GB" sz="1800" dirty="0" err="1">
                <a:solidFill>
                  <a:schemeClr val="dk1"/>
                </a:solidFill>
                <a:latin typeface="Courier New"/>
                <a:ea typeface="Courier New"/>
                <a:cs typeface="Courier New"/>
                <a:sym typeface="Courier New"/>
              </a:rPr>
              <a:t>tcache_entry</a:t>
            </a:r>
            <a:r>
              <a:rPr lang="en-GB" sz="1800" dirty="0">
                <a:solidFill>
                  <a:schemeClr val="dk1"/>
                </a:solidFill>
                <a:latin typeface="Courier New"/>
                <a:ea typeface="Courier New"/>
                <a:cs typeface="Courier New"/>
                <a:sym typeface="Courier New"/>
              </a:rPr>
              <a:t> *next;</a:t>
            </a:r>
            <a:endParaRPr sz="180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800" dirty="0">
                <a:solidFill>
                  <a:schemeClr val="dk1"/>
                </a:solidFill>
                <a:latin typeface="Courier New"/>
                <a:ea typeface="Courier New"/>
                <a:cs typeface="Courier New"/>
                <a:sym typeface="Courier New"/>
              </a:rPr>
              <a:t>  /* This field exists to detect double frees.  */</a:t>
            </a:r>
            <a:endParaRPr sz="180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800" dirty="0">
                <a:solidFill>
                  <a:schemeClr val="dk1"/>
                </a:solidFill>
                <a:latin typeface="Courier New"/>
                <a:ea typeface="Courier New"/>
                <a:cs typeface="Courier New"/>
                <a:sym typeface="Courier New"/>
              </a:rPr>
              <a:t>  </a:t>
            </a:r>
            <a:r>
              <a:rPr lang="en-GB" sz="1800" b="1" dirty="0">
                <a:solidFill>
                  <a:schemeClr val="dk1"/>
                </a:solidFill>
                <a:latin typeface="Courier New"/>
                <a:ea typeface="Courier New"/>
                <a:cs typeface="Courier New"/>
                <a:sym typeface="Courier New"/>
              </a:rPr>
              <a:t>struct </a:t>
            </a:r>
            <a:r>
              <a:rPr lang="en-GB" sz="1800" b="1" dirty="0" err="1">
                <a:solidFill>
                  <a:schemeClr val="dk1"/>
                </a:solidFill>
                <a:latin typeface="Courier New"/>
                <a:ea typeface="Courier New"/>
                <a:cs typeface="Courier New"/>
                <a:sym typeface="Courier New"/>
              </a:rPr>
              <a:t>tcache_perthread_struct</a:t>
            </a:r>
            <a:r>
              <a:rPr lang="en-GB" sz="1800" b="1" dirty="0">
                <a:solidFill>
                  <a:schemeClr val="dk1"/>
                </a:solidFill>
                <a:latin typeface="Courier New"/>
                <a:ea typeface="Courier New"/>
                <a:cs typeface="Courier New"/>
                <a:sym typeface="Courier New"/>
              </a:rPr>
              <a:t> *key;</a:t>
            </a:r>
            <a:endParaRPr sz="1800" b="1"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800" dirty="0">
                <a:solidFill>
                  <a:schemeClr val="dk1"/>
                </a:solidFill>
                <a:latin typeface="Courier New"/>
                <a:ea typeface="Courier New"/>
                <a:cs typeface="Courier New"/>
                <a:sym typeface="Courier New"/>
              </a:rPr>
              <a:t>} </a:t>
            </a:r>
            <a:r>
              <a:rPr lang="en-GB" sz="1800" dirty="0" err="1">
                <a:solidFill>
                  <a:schemeClr val="dk1"/>
                </a:solidFill>
                <a:latin typeface="Courier New"/>
                <a:ea typeface="Courier New"/>
                <a:cs typeface="Courier New"/>
                <a:sym typeface="Courier New"/>
              </a:rPr>
              <a:t>tcache_entry</a:t>
            </a:r>
            <a:r>
              <a:rPr lang="en-GB" sz="1800" dirty="0">
                <a:solidFill>
                  <a:schemeClr val="dk1"/>
                </a:solidFill>
                <a:latin typeface="Courier New"/>
                <a:ea typeface="Courier New"/>
                <a:cs typeface="Courier New"/>
                <a:sym typeface="Courier New"/>
              </a:rPr>
              <a:t>;</a:t>
            </a:r>
            <a:endParaRPr sz="21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ga18e876340_0_59"/>
          <p:cNvSpPr txBox="1"/>
          <p:nvPr/>
        </p:nvSpPr>
        <p:spPr>
          <a:xfrm>
            <a:off x="920600" y="-251125"/>
            <a:ext cx="93663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2000">
              <a:solidFill>
                <a:schemeClr val="dk1"/>
              </a:solidFill>
            </a:endParaRPr>
          </a:p>
          <a:p>
            <a:pPr marL="0" lvl="0" indent="0" algn="l" rtl="0">
              <a:lnSpc>
                <a:spcPct val="115000"/>
              </a:lnSpc>
              <a:spcBef>
                <a:spcPts val="0"/>
              </a:spcBef>
              <a:spcAft>
                <a:spcPts val="0"/>
              </a:spcAft>
              <a:buNone/>
            </a:pPr>
            <a:endParaRPr sz="2000">
              <a:solidFill>
                <a:schemeClr val="dk1"/>
              </a:solidFill>
            </a:endParaRPr>
          </a:p>
          <a:p>
            <a:pPr marL="0" lvl="0" indent="0" algn="l" rtl="0">
              <a:lnSpc>
                <a:spcPct val="115000"/>
              </a:lnSpc>
              <a:spcBef>
                <a:spcPts val="0"/>
              </a:spcBef>
              <a:spcAft>
                <a:spcPts val="0"/>
              </a:spcAft>
              <a:buNone/>
            </a:pPr>
            <a:endParaRPr sz="2000">
              <a:solidFill>
                <a:schemeClr val="dk1"/>
              </a:solidFill>
            </a:endParaRPr>
          </a:p>
          <a:p>
            <a:pPr marL="0" lvl="0" indent="0" algn="l" rtl="0">
              <a:lnSpc>
                <a:spcPct val="115000"/>
              </a:lnSpc>
              <a:spcBef>
                <a:spcPts val="0"/>
              </a:spcBef>
              <a:spcAft>
                <a:spcPts val="0"/>
              </a:spcAft>
              <a:buNone/>
            </a:pPr>
            <a:endParaRPr sz="2000">
              <a:solidFill>
                <a:schemeClr val="dk1"/>
              </a:solidFill>
            </a:endParaRPr>
          </a:p>
          <a:p>
            <a:pPr marL="0" lvl="0" indent="0" algn="l" rtl="0">
              <a:lnSpc>
                <a:spcPct val="115000"/>
              </a:lnSpc>
              <a:spcBef>
                <a:spcPts val="0"/>
              </a:spcBef>
              <a:spcAft>
                <a:spcPts val="0"/>
              </a:spcAft>
              <a:buNone/>
            </a:pPr>
            <a:endParaRPr sz="2000">
              <a:solidFill>
                <a:schemeClr val="dk1"/>
              </a:solidFill>
            </a:endParaRPr>
          </a:p>
          <a:p>
            <a:pPr marL="0" lvl="0" indent="0" algn="l" rtl="0">
              <a:lnSpc>
                <a:spcPct val="115000"/>
              </a:lnSpc>
              <a:spcBef>
                <a:spcPts val="0"/>
              </a:spcBef>
              <a:spcAft>
                <a:spcPts val="0"/>
              </a:spcAft>
              <a:buNone/>
            </a:pPr>
            <a:r>
              <a:rPr lang="en-GB" sz="2000">
                <a:solidFill>
                  <a:schemeClr val="dk1"/>
                </a:solidFill>
              </a:rPr>
              <a:t>In the </a:t>
            </a:r>
            <a:r>
              <a:rPr lang="en-GB" sz="2000">
                <a:solidFill>
                  <a:schemeClr val="dk1"/>
                </a:solidFill>
                <a:latin typeface="Courier New"/>
                <a:ea typeface="Courier New"/>
                <a:cs typeface="Courier New"/>
                <a:sym typeface="Courier New"/>
              </a:rPr>
              <a:t>tcache_init</a:t>
            </a:r>
            <a:r>
              <a:rPr lang="en-GB" sz="2000">
                <a:solidFill>
                  <a:schemeClr val="dk1"/>
                </a:solidFill>
              </a:rPr>
              <a:t> and </a:t>
            </a:r>
            <a:r>
              <a:rPr lang="en-GB" sz="2000">
                <a:solidFill>
                  <a:schemeClr val="dk1"/>
                </a:solidFill>
                <a:latin typeface="Courier New"/>
                <a:ea typeface="Courier New"/>
                <a:cs typeface="Courier New"/>
                <a:sym typeface="Courier New"/>
              </a:rPr>
              <a:t>tcache_put</a:t>
            </a:r>
            <a:r>
              <a:rPr lang="en-GB" sz="2000">
                <a:solidFill>
                  <a:schemeClr val="dk1"/>
                </a:solidFill>
              </a:rPr>
              <a:t> functions</a:t>
            </a:r>
            <a:endParaRPr sz="2000">
              <a:solidFill>
                <a:schemeClr val="dk1"/>
              </a:solidFill>
            </a:endParaRPr>
          </a:p>
          <a:p>
            <a:pPr marL="0" lvl="0" indent="0" algn="l" rtl="0">
              <a:lnSpc>
                <a:spcPct val="115000"/>
              </a:lnSpc>
              <a:spcBef>
                <a:spcPts val="0"/>
              </a:spcBef>
              <a:spcAft>
                <a:spcPts val="0"/>
              </a:spcAft>
              <a:buNone/>
            </a:pPr>
            <a:r>
              <a:rPr lang="en-GB" sz="2000">
                <a:solidFill>
                  <a:schemeClr val="dk1"/>
                </a:solidFill>
              </a:rPr>
              <a:t> </a:t>
            </a:r>
            <a:endParaRPr sz="110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600">
                <a:solidFill>
                  <a:schemeClr val="dk1"/>
                </a:solidFill>
                <a:latin typeface="Courier New"/>
                <a:ea typeface="Courier New"/>
                <a:cs typeface="Courier New"/>
                <a:sym typeface="Courier New"/>
              </a:rPr>
              <a:t>static void</a:t>
            </a:r>
            <a:endParaRPr sz="160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600">
                <a:solidFill>
                  <a:schemeClr val="dk1"/>
                </a:solidFill>
                <a:latin typeface="Courier New"/>
                <a:ea typeface="Courier New"/>
                <a:cs typeface="Courier New"/>
                <a:sym typeface="Courier New"/>
              </a:rPr>
              <a:t>tcache_init(void)</a:t>
            </a:r>
            <a:endParaRPr sz="160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600">
                <a:solidFill>
                  <a:schemeClr val="dk1"/>
                </a:solidFill>
                <a:latin typeface="Courier New"/>
                <a:ea typeface="Courier New"/>
                <a:cs typeface="Courier New"/>
                <a:sym typeface="Courier New"/>
              </a:rPr>
              <a:t>  if (victim)</a:t>
            </a:r>
            <a:endParaRPr sz="160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600">
                <a:solidFill>
                  <a:schemeClr val="dk1"/>
                </a:solidFill>
                <a:latin typeface="Courier New"/>
                <a:ea typeface="Courier New"/>
                <a:cs typeface="Courier New"/>
                <a:sym typeface="Courier New"/>
              </a:rPr>
              <a:t>  {</a:t>
            </a:r>
            <a:endParaRPr sz="160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600">
                <a:solidFill>
                  <a:schemeClr val="dk1"/>
                </a:solidFill>
                <a:latin typeface="Courier New"/>
                <a:ea typeface="Courier New"/>
                <a:cs typeface="Courier New"/>
                <a:sym typeface="Courier New"/>
              </a:rPr>
              <a:t>      </a:t>
            </a:r>
            <a:r>
              <a:rPr lang="en-GB" sz="1600" b="1">
                <a:solidFill>
                  <a:schemeClr val="dk1"/>
                </a:solidFill>
                <a:latin typeface="Courier New"/>
                <a:ea typeface="Courier New"/>
                <a:cs typeface="Courier New"/>
                <a:sym typeface="Courier New"/>
              </a:rPr>
              <a:t>tcache = (tcache_perthread_struct *) victim;</a:t>
            </a:r>
            <a:endParaRPr sz="1600" b="1">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600">
                <a:solidFill>
                  <a:schemeClr val="dk1"/>
                </a:solidFill>
                <a:latin typeface="Courier New"/>
                <a:ea typeface="Courier New"/>
                <a:cs typeface="Courier New"/>
                <a:sym typeface="Courier New"/>
              </a:rPr>
              <a:t>static __always_inline void</a:t>
            </a:r>
            <a:endParaRPr sz="160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600">
                <a:solidFill>
                  <a:schemeClr val="dk1"/>
                </a:solidFill>
                <a:latin typeface="Courier New"/>
                <a:ea typeface="Courier New"/>
                <a:cs typeface="Courier New"/>
                <a:sym typeface="Courier New"/>
              </a:rPr>
              <a:t>tcache_put (mchunkptr chunk, size_t tc_idx)</a:t>
            </a:r>
            <a:endParaRPr sz="160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600">
                <a:solidFill>
                  <a:schemeClr val="dk1"/>
                </a:solidFill>
                <a:latin typeface="Courier New"/>
                <a:ea typeface="Courier New"/>
                <a:cs typeface="Courier New"/>
                <a:sym typeface="Courier New"/>
              </a:rPr>
              <a:t>  /* Mark this chunk as "in the tcache" so the test in _int_free will</a:t>
            </a:r>
            <a:endParaRPr sz="160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600">
                <a:solidFill>
                  <a:schemeClr val="dk1"/>
                </a:solidFill>
                <a:latin typeface="Courier New"/>
                <a:ea typeface="Courier New"/>
                <a:cs typeface="Courier New"/>
                <a:sym typeface="Courier New"/>
              </a:rPr>
              <a:t>     detect a double free.  */</a:t>
            </a:r>
            <a:endParaRPr sz="160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GB" sz="1600">
                <a:solidFill>
                  <a:schemeClr val="dk1"/>
                </a:solidFill>
                <a:latin typeface="Courier New"/>
                <a:ea typeface="Courier New"/>
                <a:cs typeface="Courier New"/>
                <a:sym typeface="Courier New"/>
              </a:rPr>
              <a:t>  </a:t>
            </a:r>
            <a:r>
              <a:rPr lang="en-GB" sz="1600" b="1">
                <a:solidFill>
                  <a:schemeClr val="dk1"/>
                </a:solidFill>
                <a:latin typeface="Courier New"/>
                <a:ea typeface="Courier New"/>
                <a:cs typeface="Courier New"/>
                <a:sym typeface="Courier New"/>
              </a:rPr>
              <a:t>e-&gt;key = tcache;</a:t>
            </a:r>
            <a:endParaRPr sz="1600" b="1">
              <a:solidFill>
                <a:schemeClr val="dk1"/>
              </a:solidFill>
              <a:latin typeface="Courier New"/>
              <a:ea typeface="Courier New"/>
              <a:cs typeface="Courier New"/>
              <a:sym typeface="Courier New"/>
            </a:endParaRPr>
          </a:p>
        </p:txBody>
      </p:sp>
      <p:sp>
        <p:nvSpPr>
          <p:cNvPr id="474" name="Google Shape;474;ga18e876340_0_59"/>
          <p:cNvSpPr txBox="1"/>
          <p:nvPr/>
        </p:nvSpPr>
        <p:spPr>
          <a:xfrm>
            <a:off x="920600" y="429000"/>
            <a:ext cx="80628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rPr>
              <a:t>The key field holds the address of the</a:t>
            </a:r>
            <a:endParaRPr sz="2000" dirty="0">
              <a:solidFill>
                <a:schemeClr val="dk1"/>
              </a:solidFill>
            </a:endParaRPr>
          </a:p>
          <a:p>
            <a:pPr marL="0" lvl="0" indent="0" algn="l" rtl="0">
              <a:lnSpc>
                <a:spcPct val="115000"/>
              </a:lnSpc>
              <a:spcBef>
                <a:spcPts val="0"/>
              </a:spcBef>
              <a:spcAft>
                <a:spcPts val="0"/>
              </a:spcAft>
              <a:buNone/>
            </a:pPr>
            <a:r>
              <a:rPr lang="en-GB" sz="2000" dirty="0" err="1">
                <a:solidFill>
                  <a:schemeClr val="dk1"/>
                </a:solidFill>
                <a:latin typeface="Courier New"/>
                <a:ea typeface="Courier New"/>
                <a:cs typeface="Courier New"/>
                <a:sym typeface="Courier New"/>
              </a:rPr>
              <a:t>tcache_perthread_struct</a:t>
            </a:r>
            <a:r>
              <a:rPr lang="en-GB" sz="2000" dirty="0">
                <a:solidFill>
                  <a:schemeClr val="dk1"/>
                </a:solidFill>
              </a:rPr>
              <a:t> object </a:t>
            </a:r>
            <a:endParaRPr sz="2000" dirty="0">
              <a:solidFill>
                <a:schemeClr val="dk1"/>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ga18e876340_0_62"/>
          <p:cNvSpPr txBox="1"/>
          <p:nvPr/>
        </p:nvSpPr>
        <p:spPr>
          <a:xfrm>
            <a:off x="1131402" y="3858000"/>
            <a:ext cx="7706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rPr>
              <a:t>Essentially, the key field mitigation which we saw earlier initialises a pointer to the </a:t>
            </a:r>
            <a:r>
              <a:rPr lang="en-GB" sz="2000" dirty="0" err="1">
                <a:solidFill>
                  <a:schemeClr val="dk1"/>
                </a:solidFill>
              </a:rPr>
              <a:t>tcache</a:t>
            </a:r>
            <a:r>
              <a:rPr lang="en-GB" sz="2000" dirty="0">
                <a:solidFill>
                  <a:schemeClr val="dk1"/>
                </a:solidFill>
              </a:rPr>
              <a:t> management struct in every chunk linked into the </a:t>
            </a:r>
            <a:r>
              <a:rPr lang="en-GB" sz="2000" dirty="0" err="1">
                <a:solidFill>
                  <a:schemeClr val="dk1"/>
                </a:solidFill>
              </a:rPr>
              <a:t>TCache</a:t>
            </a:r>
            <a:r>
              <a:rPr lang="en-GB" sz="2000" dirty="0">
                <a:solidFill>
                  <a:schemeClr val="dk1"/>
                </a:solidFill>
              </a:rPr>
              <a:t> lists.</a:t>
            </a:r>
          </a:p>
          <a:p>
            <a:pPr marL="0" lvl="0" indent="0" algn="l" rtl="0">
              <a:lnSpc>
                <a:spcPct val="115000"/>
              </a:lnSpc>
              <a:spcBef>
                <a:spcPts val="0"/>
              </a:spcBef>
              <a:spcAft>
                <a:spcPts val="0"/>
              </a:spcAft>
              <a:buNone/>
            </a:pPr>
            <a:endParaRPr lang="en-GB"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The fact that it’s a pointer rather than just some random hash, or maybe an </a:t>
            </a:r>
            <a:r>
              <a:rPr lang="en-GB" sz="2000" dirty="0" err="1">
                <a:solidFill>
                  <a:schemeClr val="dk1"/>
                </a:solidFill>
              </a:rPr>
              <a:t>xor’d</a:t>
            </a:r>
            <a:r>
              <a:rPr lang="en-GB" sz="2000" dirty="0">
                <a:solidFill>
                  <a:schemeClr val="dk1"/>
                </a:solidFill>
              </a:rPr>
              <a:t> pointer, means that we can dereference it directly. </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endParaRPr sz="2300" dirty="0"/>
          </a:p>
        </p:txBody>
      </p:sp>
      <p:pic>
        <p:nvPicPr>
          <p:cNvPr id="2" name="Picture 1">
            <a:extLst>
              <a:ext uri="{FF2B5EF4-FFF2-40B4-BE49-F238E27FC236}">
                <a16:creationId xmlns:a16="http://schemas.microsoft.com/office/drawing/2014/main" id="{0D6B22D2-ACF6-4271-A494-388737698F92}"/>
              </a:ext>
            </a:extLst>
          </p:cNvPr>
          <p:cNvPicPr>
            <a:picLocks noChangeAspect="1"/>
          </p:cNvPicPr>
          <p:nvPr/>
        </p:nvPicPr>
        <p:blipFill>
          <a:blip r:embed="rId3"/>
          <a:stretch>
            <a:fillRect/>
          </a:stretch>
        </p:blipFill>
        <p:spPr>
          <a:xfrm>
            <a:off x="1270049" y="1165640"/>
            <a:ext cx="6087354" cy="2272789"/>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ga1c4f7733e_0_18"/>
          <p:cNvSpPr txBox="1"/>
          <p:nvPr/>
        </p:nvSpPr>
        <p:spPr>
          <a:xfrm>
            <a:off x="1066307" y="1929000"/>
            <a:ext cx="7706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2000" dirty="0">
                <a:solidFill>
                  <a:schemeClr val="dk1"/>
                </a:solidFill>
              </a:rPr>
              <a:t>If we can pass this pointer to free, we may be able to place the </a:t>
            </a:r>
            <a:r>
              <a:rPr lang="en-GB" sz="2000" dirty="0" err="1">
                <a:solidFill>
                  <a:schemeClr val="dk1"/>
                </a:solidFill>
              </a:rPr>
              <a:t>tcache</a:t>
            </a:r>
            <a:r>
              <a:rPr lang="en-GB" sz="2000" dirty="0">
                <a:solidFill>
                  <a:schemeClr val="dk1"/>
                </a:solidFill>
              </a:rPr>
              <a:t> management struct on a </a:t>
            </a:r>
            <a:r>
              <a:rPr lang="en-GB" sz="2000" dirty="0" err="1">
                <a:solidFill>
                  <a:schemeClr val="dk1"/>
                </a:solidFill>
              </a:rPr>
              <a:t>tcache</a:t>
            </a:r>
            <a:r>
              <a:rPr lang="en-GB" sz="2000" dirty="0">
                <a:solidFill>
                  <a:schemeClr val="dk1"/>
                </a:solidFill>
              </a:rPr>
              <a:t> list</a:t>
            </a:r>
            <a:endParaRPr sz="20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sz="2000" dirty="0">
                <a:solidFill>
                  <a:schemeClr val="dk1"/>
                </a:solidFill>
              </a:rPr>
              <a:t>This ensures it is legitimately pointer protected so that we can request it from Malloc in the future</a:t>
            </a:r>
            <a:endParaRPr sz="20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sz="2000" dirty="0">
                <a:solidFill>
                  <a:schemeClr val="dk1"/>
                </a:solidFill>
              </a:rPr>
              <a:t>Additionally, the </a:t>
            </a:r>
            <a:r>
              <a:rPr lang="en-GB" sz="2000" dirty="0" err="1">
                <a:solidFill>
                  <a:schemeClr val="dk1"/>
                </a:solidFill>
              </a:rPr>
              <a:t>tcache</a:t>
            </a:r>
            <a:r>
              <a:rPr lang="en-GB" sz="2000" dirty="0">
                <a:solidFill>
                  <a:schemeClr val="dk1"/>
                </a:solidFill>
              </a:rPr>
              <a:t> management struct is already a legitimate chunk, so freeing it won’t be a problem</a:t>
            </a:r>
            <a:endParaRPr sz="2000" dirty="0">
              <a:solidFill>
                <a:schemeClr val="dk1"/>
              </a:solidFill>
            </a:endParaRPr>
          </a:p>
          <a:p>
            <a:pPr marL="0" lvl="0" indent="0" algn="l" rtl="0">
              <a:lnSpc>
                <a:spcPct val="115000"/>
              </a:lnSpc>
              <a:spcBef>
                <a:spcPts val="0"/>
              </a:spcBef>
              <a:spcAft>
                <a:spcPts val="0"/>
              </a:spcAft>
              <a:buClr>
                <a:schemeClr val="dk1"/>
              </a:buClr>
              <a:buSzPts val="1100"/>
              <a:buFont typeface="Arial"/>
              <a:buNone/>
            </a:pPr>
            <a:br>
              <a:rPr lang="en-GB" sz="2000" dirty="0">
                <a:solidFill>
                  <a:schemeClr val="dk1"/>
                </a:solidFill>
              </a:rPr>
            </a:br>
            <a:endParaRPr sz="23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2" name="Picture 1">
            <a:extLst>
              <a:ext uri="{FF2B5EF4-FFF2-40B4-BE49-F238E27FC236}">
                <a16:creationId xmlns:a16="http://schemas.microsoft.com/office/drawing/2014/main" id="{39170BE2-B947-41FC-BB3B-B879CFFEA73F}"/>
              </a:ext>
            </a:extLst>
          </p:cNvPr>
          <p:cNvPicPr>
            <a:picLocks noChangeAspect="1"/>
          </p:cNvPicPr>
          <p:nvPr/>
        </p:nvPicPr>
        <p:blipFill>
          <a:blip r:embed="rId3"/>
          <a:stretch>
            <a:fillRect/>
          </a:stretch>
        </p:blipFill>
        <p:spPr>
          <a:xfrm>
            <a:off x="1138560" y="743716"/>
            <a:ext cx="6359520" cy="5623791"/>
          </a:xfrm>
          <a:prstGeom prst="rect">
            <a:avLst/>
          </a:prstGeom>
        </p:spPr>
      </p:pic>
      <p:sp>
        <p:nvSpPr>
          <p:cNvPr id="4" name="Google Shape;484;ga1c4f7733e_0_18">
            <a:extLst>
              <a:ext uri="{FF2B5EF4-FFF2-40B4-BE49-F238E27FC236}">
                <a16:creationId xmlns:a16="http://schemas.microsoft.com/office/drawing/2014/main" id="{6E42C7C3-0506-45BF-8E18-F319946204CB}"/>
              </a:ext>
            </a:extLst>
          </p:cNvPr>
          <p:cNvSpPr txBox="1"/>
          <p:nvPr/>
        </p:nvSpPr>
        <p:spPr>
          <a:xfrm>
            <a:off x="7747177" y="3858000"/>
            <a:ext cx="3546229"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2000" dirty="0"/>
              <a:t>In this example we freed a pointer field after we freed its encapsulating object. </a:t>
            </a:r>
          </a:p>
          <a:p>
            <a:pPr marL="0" lvl="0" indent="0" algn="l" rtl="0">
              <a:lnSpc>
                <a:spcPct val="115000"/>
              </a:lnSpc>
              <a:spcBef>
                <a:spcPts val="0"/>
              </a:spcBef>
              <a:spcAft>
                <a:spcPts val="0"/>
              </a:spcAft>
              <a:buNone/>
            </a:pPr>
            <a:endParaRPr lang="en-AU" sz="2000" dirty="0"/>
          </a:p>
          <a:p>
            <a:pPr marL="0" lvl="0" indent="0" algn="l" rtl="0">
              <a:lnSpc>
                <a:spcPct val="115000"/>
              </a:lnSpc>
              <a:spcBef>
                <a:spcPts val="0"/>
              </a:spcBef>
              <a:spcAft>
                <a:spcPts val="0"/>
              </a:spcAft>
              <a:buNone/>
            </a:pPr>
            <a:endParaRPr lang="en-AU" sz="2000" dirty="0"/>
          </a:p>
          <a:p>
            <a:pPr marL="0" lvl="0" indent="0" algn="l" rtl="0">
              <a:lnSpc>
                <a:spcPct val="115000"/>
              </a:lnSpc>
              <a:spcBef>
                <a:spcPts val="0"/>
              </a:spcBef>
              <a:spcAft>
                <a:spcPts val="0"/>
              </a:spcAft>
              <a:buNone/>
            </a:pPr>
            <a:endParaRPr lang="en-AU" sz="2000" dirty="0"/>
          </a:p>
          <a:p>
            <a:pPr marL="0" lvl="0" indent="0" algn="l" rtl="0">
              <a:lnSpc>
                <a:spcPct val="115000"/>
              </a:lnSpc>
              <a:spcBef>
                <a:spcPts val="0"/>
              </a:spcBef>
              <a:spcAft>
                <a:spcPts val="0"/>
              </a:spcAft>
              <a:buNone/>
            </a:pPr>
            <a:endParaRPr lang="en-AU" sz="2000" dirty="0"/>
          </a:p>
        </p:txBody>
      </p:sp>
    </p:spTree>
    <p:extLst>
      <p:ext uri="{BB962C8B-B14F-4D97-AF65-F5344CB8AC3E}">
        <p14:creationId xmlns:p14="http://schemas.microsoft.com/office/powerpoint/2010/main" val="26563144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2" name="Picture 1">
            <a:extLst>
              <a:ext uri="{FF2B5EF4-FFF2-40B4-BE49-F238E27FC236}">
                <a16:creationId xmlns:a16="http://schemas.microsoft.com/office/drawing/2014/main" id="{456D932B-B13E-4C5D-903D-77002D718632}"/>
              </a:ext>
            </a:extLst>
          </p:cNvPr>
          <p:cNvPicPr>
            <a:picLocks noChangeAspect="1"/>
          </p:cNvPicPr>
          <p:nvPr/>
        </p:nvPicPr>
        <p:blipFill>
          <a:blip r:embed="rId3"/>
          <a:stretch>
            <a:fillRect/>
          </a:stretch>
        </p:blipFill>
        <p:spPr>
          <a:xfrm>
            <a:off x="1083577" y="3214285"/>
            <a:ext cx="8311168" cy="2314318"/>
          </a:xfrm>
          <a:prstGeom prst="rect">
            <a:avLst/>
          </a:prstGeom>
        </p:spPr>
      </p:pic>
      <p:sp>
        <p:nvSpPr>
          <p:cNvPr id="4" name="Google Shape;484;ga1c4f7733e_0_18">
            <a:extLst>
              <a:ext uri="{FF2B5EF4-FFF2-40B4-BE49-F238E27FC236}">
                <a16:creationId xmlns:a16="http://schemas.microsoft.com/office/drawing/2014/main" id="{133249A3-9560-4865-9C74-6A64CC4397EE}"/>
              </a:ext>
            </a:extLst>
          </p:cNvPr>
          <p:cNvSpPr txBox="1"/>
          <p:nvPr/>
        </p:nvSpPr>
        <p:spPr>
          <a:xfrm>
            <a:off x="1083577" y="1714285"/>
            <a:ext cx="7416824"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2000" dirty="0"/>
              <a:t>Here we see that the </a:t>
            </a:r>
            <a:r>
              <a:rPr lang="en-AU" sz="2000" dirty="0" err="1"/>
              <a:t>tcache</a:t>
            </a:r>
            <a:r>
              <a:rPr lang="en-AU" sz="2000" dirty="0"/>
              <a:t> management struct was linked into one of its own lists. Specifically, the 0x290 list. </a:t>
            </a:r>
          </a:p>
          <a:p>
            <a:pPr marL="0" lvl="0" indent="0" algn="l" rtl="0">
              <a:lnSpc>
                <a:spcPct val="115000"/>
              </a:lnSpc>
              <a:spcBef>
                <a:spcPts val="0"/>
              </a:spcBef>
              <a:spcAft>
                <a:spcPts val="0"/>
              </a:spcAft>
              <a:buNone/>
            </a:pPr>
            <a:endParaRPr lang="en-AU" sz="23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ga18e876340_0_68"/>
          <p:cNvSpPr txBox="1"/>
          <p:nvPr/>
        </p:nvSpPr>
        <p:spPr>
          <a:xfrm>
            <a:off x="882875" y="2277323"/>
            <a:ext cx="8064177" cy="385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And from there we can get it returned by Malloc, allowing us to write to its list-heads in the future.</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r>
              <a:rPr lang="en-GB" sz="2000" dirty="0">
                <a:solidFill>
                  <a:schemeClr val="dk1"/>
                </a:solidFill>
              </a:rPr>
              <a:t>This technique has three stages before it can be used to the same effect as historical </a:t>
            </a:r>
            <a:r>
              <a:rPr lang="en-GB" sz="2000" dirty="0" err="1">
                <a:solidFill>
                  <a:schemeClr val="dk1"/>
                </a:solidFill>
              </a:rPr>
              <a:t>TCache</a:t>
            </a:r>
            <a:r>
              <a:rPr lang="en-GB" sz="2000" dirty="0">
                <a:solidFill>
                  <a:schemeClr val="dk1"/>
                </a:solidFill>
              </a:rPr>
              <a:t> attacks and there’s a size constraint on getting the </a:t>
            </a:r>
            <a:r>
              <a:rPr lang="en-GB" sz="2000" dirty="0" err="1">
                <a:solidFill>
                  <a:schemeClr val="dk1"/>
                </a:solidFill>
              </a:rPr>
              <a:t>TCache</a:t>
            </a:r>
            <a:r>
              <a:rPr lang="en-GB" sz="2000" dirty="0">
                <a:solidFill>
                  <a:schemeClr val="dk1"/>
                </a:solidFill>
              </a:rPr>
              <a:t> struct returned.</a:t>
            </a:r>
            <a:endParaRPr sz="2000"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ga18e876340_0_119"/>
          <p:cNvSpPr txBox="1"/>
          <p:nvPr/>
        </p:nvSpPr>
        <p:spPr>
          <a:xfrm>
            <a:off x="673351" y="594520"/>
            <a:ext cx="7218300" cy="57003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dirty="0">
                <a:solidFill>
                  <a:schemeClr val="dk1"/>
                </a:solidFill>
              </a:rPr>
              <a:t>Now let’s look at writing with a use-after-free to a struct field.</a:t>
            </a:r>
            <a:endParaRPr sz="2300" dirty="0"/>
          </a:p>
        </p:txBody>
      </p:sp>
      <p:pic>
        <p:nvPicPr>
          <p:cNvPr id="2" name="Picture 1">
            <a:extLst>
              <a:ext uri="{FF2B5EF4-FFF2-40B4-BE49-F238E27FC236}">
                <a16:creationId xmlns:a16="http://schemas.microsoft.com/office/drawing/2014/main" id="{B5D9ECE0-0B51-41E3-A381-DDE2E3D0E9F2}"/>
              </a:ext>
            </a:extLst>
          </p:cNvPr>
          <p:cNvPicPr>
            <a:picLocks noChangeAspect="1"/>
          </p:cNvPicPr>
          <p:nvPr/>
        </p:nvPicPr>
        <p:blipFill>
          <a:blip r:embed="rId3"/>
          <a:stretch>
            <a:fillRect/>
          </a:stretch>
        </p:blipFill>
        <p:spPr>
          <a:xfrm>
            <a:off x="673352" y="1298950"/>
            <a:ext cx="7218300" cy="5319286"/>
          </a:xfrm>
          <a:prstGeom prst="rect">
            <a:avLst/>
          </a:prstGeom>
        </p:spPr>
      </p:pic>
      <p:sp>
        <p:nvSpPr>
          <p:cNvPr id="4" name="Google Shape;484;ga1c4f7733e_0_18">
            <a:extLst>
              <a:ext uri="{FF2B5EF4-FFF2-40B4-BE49-F238E27FC236}">
                <a16:creationId xmlns:a16="http://schemas.microsoft.com/office/drawing/2014/main" id="{5977A8B5-F2C2-4A2E-8C09-1297547E4624}"/>
              </a:ext>
            </a:extLst>
          </p:cNvPr>
          <p:cNvSpPr txBox="1"/>
          <p:nvPr/>
        </p:nvSpPr>
        <p:spPr>
          <a:xfrm>
            <a:off x="7972419" y="4059050"/>
            <a:ext cx="3546229"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AU" sz="2000" dirty="0"/>
              <a:t>In this example, we wrote to the right child of the root Node. </a:t>
            </a:r>
          </a:p>
          <a:p>
            <a:pPr marL="0" lvl="0" indent="0" algn="l" rtl="0">
              <a:lnSpc>
                <a:spcPct val="115000"/>
              </a:lnSpc>
              <a:spcBef>
                <a:spcPts val="0"/>
              </a:spcBef>
              <a:spcAft>
                <a:spcPts val="0"/>
              </a:spcAft>
              <a:buNone/>
            </a:pPr>
            <a:endParaRPr lang="en-AU" sz="2000" dirty="0"/>
          </a:p>
          <a:p>
            <a:pPr marL="0" lvl="0" indent="0" algn="l" rtl="0">
              <a:lnSpc>
                <a:spcPct val="115000"/>
              </a:lnSpc>
              <a:spcBef>
                <a:spcPts val="0"/>
              </a:spcBef>
              <a:spcAft>
                <a:spcPts val="0"/>
              </a:spcAft>
              <a:buNone/>
            </a:pPr>
            <a:r>
              <a:rPr lang="en-AU" sz="2000" dirty="0"/>
              <a:t>This incidentally wrote our target address to the </a:t>
            </a:r>
            <a:r>
              <a:rPr lang="en-AU" sz="2000" dirty="0" err="1"/>
              <a:t>tcache</a:t>
            </a:r>
            <a:r>
              <a:rPr lang="en-AU" sz="2000" dirty="0"/>
              <a:t> list head.</a:t>
            </a:r>
            <a:endParaRPr sz="2000" dirty="0"/>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13034</TotalTime>
  <Words>7417</Words>
  <Application>Microsoft Office PowerPoint</Application>
  <PresentationFormat>Widescreen</PresentationFormat>
  <Paragraphs>877</Paragraphs>
  <Slides>124</Slides>
  <Notes>124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124</vt:i4>
      </vt:variant>
    </vt:vector>
  </HeadingPairs>
  <TitlesOfParts>
    <vt:vector size="130" baseType="lpstr">
      <vt:lpstr>Arial</vt:lpstr>
      <vt:lpstr>Century Schoolbook</vt:lpstr>
      <vt:lpstr>Noto Sans Symbols</vt:lpstr>
      <vt:lpstr>Courier New</vt:lpstr>
      <vt:lpstr>Calibri</vt:lpstr>
      <vt:lpstr>View</vt:lpstr>
      <vt:lpstr>PowerPoint Presentation</vt:lpstr>
      <vt:lpstr>PowerPoint Presentation</vt:lpstr>
      <vt:lpstr>Allocating memory</vt:lpstr>
      <vt:lpstr>PowerPoint Presentation</vt:lpstr>
      <vt:lpstr>PowerPoint Presentation</vt:lpstr>
      <vt:lpstr>PowerPoint Presentation</vt:lpstr>
      <vt:lpstr>PowerPoint Presentation</vt:lpstr>
      <vt:lpstr>Dynamic memory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Exploiting Malloc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Exploiting the TCache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Mitigations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Safe-Linking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TCache list head poisoning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David</cp:lastModifiedBy>
  <cp:revision>169</cp:revision>
  <dcterms:created xsi:type="dcterms:W3CDTF">2018-10-02T00:37:19Z</dcterms:created>
  <dcterms:modified xsi:type="dcterms:W3CDTF">2021-04-09T11:58:46Z</dcterms:modified>
</cp:coreProperties>
</file>