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6" r:id="rId3"/>
    <p:sldId id="277" r:id="rId5"/>
    <p:sldId id="278" r:id="rId6"/>
    <p:sldId id="325" r:id="rId7"/>
    <p:sldId id="295" r:id="rId8"/>
    <p:sldId id="408" r:id="rId9"/>
    <p:sldId id="280" r:id="rId10"/>
    <p:sldId id="355" r:id="rId11"/>
    <p:sldId id="370" r:id="rId12"/>
    <p:sldId id="371" r:id="rId13"/>
    <p:sldId id="372" r:id="rId14"/>
    <p:sldId id="400" r:id="rId15"/>
    <p:sldId id="383" r:id="rId16"/>
    <p:sldId id="373" r:id="rId17"/>
    <p:sldId id="374" r:id="rId18"/>
    <p:sldId id="385" r:id="rId19"/>
    <p:sldId id="283" r:id="rId20"/>
    <p:sldId id="367" r:id="rId21"/>
    <p:sldId id="31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D14"/>
    <a:srgbClr val="000000"/>
    <a:srgbClr val="970006"/>
    <a:srgbClr val="C4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8" autoAdjust="0"/>
    <p:restoredTop sz="94660"/>
  </p:normalViewPr>
  <p:slideViewPr>
    <p:cSldViewPr snapToGrid="0">
      <p:cViewPr varScale="1">
        <p:scale>
          <a:sx n="114" d="100"/>
          <a:sy n="114" d="100"/>
        </p:scale>
        <p:origin x="46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ACA70-921C-4B57-ACD3-ED36296BCC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C771F-CB66-4C64-8606-E92E350DD1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3566-DF7B-4212-9E49-52EBD6FF1BA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E97EC-C275-4D24-B81C-4C6682C633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4.png"/><Relationship Id="rId5" Type="http://schemas.microsoft.com/office/2007/relationships/media" Target="../media/audio2.wav"/><Relationship Id="rId4" Type="http://schemas.openxmlformats.org/officeDocument/2006/relationships/audio" Target="../media/audio2.wav"/><Relationship Id="rId3" Type="http://schemas.openxmlformats.org/officeDocument/2006/relationships/image" Target="../media/image8.png"/><Relationship Id="rId2" Type="http://schemas.microsoft.com/office/2007/relationships/media" Target="../media/audio1.wav"/><Relationship Id="rId11" Type="http://schemas.openxmlformats.org/officeDocument/2006/relationships/notesSlide" Target="../notesSlides/notesSlide8.xml"/><Relationship Id="rId10" Type="http://schemas.openxmlformats.org/officeDocument/2006/relationships/slideLayout" Target="../slideLayouts/slideLayout6.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å±±ä¸å¤§å­¦æ ¡é¨"/>
          <p:cNvPicPr>
            <a:picLocks noChangeAspect="1" noChangeArrowheads="1"/>
          </p:cNvPicPr>
          <p:nvPr/>
        </p:nvPicPr>
        <p:blipFill rotWithShape="1">
          <a:blip r:embed="rId1">
            <a:extLst>
              <a:ext uri="{28A0092B-C50C-407E-A947-70E740481C1C}">
                <a14:useLocalDpi xmlns:a14="http://schemas.microsoft.com/office/drawing/2010/main" val="0"/>
              </a:ext>
            </a:extLst>
          </a:blip>
          <a:srcRect l="6210" r="6048"/>
          <a:stretch>
            <a:fillRect/>
          </a:stretch>
        </p:blipFill>
        <p:spPr bwMode="auto">
          <a:xfrm>
            <a:off x="57150" y="1367774"/>
            <a:ext cx="12093168" cy="54640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682" y="1524742"/>
            <a:ext cx="12172948" cy="533325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p:cNvSpPr/>
          <p:nvPr/>
        </p:nvSpPr>
        <p:spPr>
          <a:xfrm>
            <a:off x="426720" y="281940"/>
            <a:ext cx="11338560" cy="6294120"/>
          </a:xfrm>
          <a:prstGeom prst="rect">
            <a:avLst/>
          </a:pr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10600030101010101" charset="-122"/>
              <a:ea typeface="等线" panose="02010600030101010101" charset="-122"/>
              <a:cs typeface="+mn-cs"/>
            </a:endParaRPr>
          </a:p>
        </p:txBody>
      </p:sp>
      <p:sp>
        <p:nvSpPr>
          <p:cNvPr id="6" name="直角三角形 5"/>
          <p:cNvSpPr/>
          <p:nvPr/>
        </p:nvSpPr>
        <p:spPr>
          <a:xfrm flipV="1">
            <a:off x="9526" y="30475"/>
            <a:ext cx="8509634" cy="3215643"/>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直角三角形 7"/>
          <p:cNvSpPr/>
          <p:nvPr/>
        </p:nvSpPr>
        <p:spPr>
          <a:xfrm flipH="1" flipV="1">
            <a:off x="4609146" y="30477"/>
            <a:ext cx="7573328" cy="3398522"/>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任意多边形: 形状 10"/>
          <p:cNvSpPr/>
          <p:nvPr/>
        </p:nvSpPr>
        <p:spPr>
          <a:xfrm>
            <a:off x="4599618" y="0"/>
            <a:ext cx="2973706" cy="3808171"/>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solidFill>
            <a:srgbClr val="9B0D1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任意多边形: 形状 12"/>
          <p:cNvSpPr/>
          <p:nvPr/>
        </p:nvSpPr>
        <p:spPr>
          <a:xfrm>
            <a:off x="4805216" y="-77610"/>
            <a:ext cx="2562509" cy="3647580"/>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椭圆 15"/>
          <p:cNvSpPr/>
          <p:nvPr/>
        </p:nvSpPr>
        <p:spPr>
          <a:xfrm>
            <a:off x="5257800" y="158242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形 17" descr="讲师"/>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2134" y="43651"/>
            <a:ext cx="847731" cy="847731"/>
          </a:xfrm>
          <a:prstGeom prst="rect">
            <a:avLst/>
          </a:prstGeom>
        </p:spPr>
      </p:pic>
      <p:sp>
        <p:nvSpPr>
          <p:cNvPr id="19" name="文本框 18"/>
          <p:cNvSpPr txBox="1"/>
          <p:nvPr/>
        </p:nvSpPr>
        <p:spPr>
          <a:xfrm>
            <a:off x="5595935" y="853582"/>
            <a:ext cx="1000131"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rPr>
              <a:t>2022</a:t>
            </a:r>
            <a:endParaRPr kumimoji="0" lang="zh-CN" altLang="en-US"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endParaRPr>
          </a:p>
        </p:txBody>
      </p:sp>
      <p:sp>
        <p:nvSpPr>
          <p:cNvPr id="20" name="文本框 19"/>
          <p:cNvSpPr txBox="1"/>
          <p:nvPr/>
        </p:nvSpPr>
        <p:spPr>
          <a:xfrm>
            <a:off x="1910182" y="4639532"/>
            <a:ext cx="8371636"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rPr>
              <a:t>基于智能语音系统的</a:t>
            </a:r>
            <a:endParaRPr kumimoji="0" lang="zh-CN"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rPr>
              <a:t>隐蔽通信设计</a:t>
            </a:r>
            <a:endParaRPr kumimoji="0" lang="zh-CN"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endParaRPr>
          </a:p>
        </p:txBody>
      </p:sp>
      <p:grpSp>
        <p:nvGrpSpPr>
          <p:cNvPr id="22" name="íṥḻiḓè"/>
          <p:cNvGrpSpPr/>
          <p:nvPr/>
        </p:nvGrpSpPr>
        <p:grpSpPr>
          <a:xfrm>
            <a:off x="4547424" y="3592178"/>
            <a:ext cx="3078091" cy="1084827"/>
            <a:chOff x="5722938" y="3046413"/>
            <a:chExt cx="1662113" cy="585788"/>
          </a:xfrm>
        </p:grpSpPr>
        <p:sp>
          <p:nvSpPr>
            <p:cNvPr id="42" name="îṩľïďé"/>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şļíḍ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śḷïďê"/>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işľiḍ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iṡlîď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şľïďé"/>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ḷíḑ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Sľïḋ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84" name="iṩḻïďê"/>
          <p:cNvGrpSpPr/>
          <p:nvPr/>
        </p:nvGrpSpPr>
        <p:grpSpPr>
          <a:xfrm>
            <a:off x="5459507" y="1785449"/>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截屏2022-05-18 14.37.39"/>
          <p:cNvPicPr>
            <a:picLocks noChangeAspect="1"/>
          </p:cNvPicPr>
          <p:nvPr/>
        </p:nvPicPr>
        <p:blipFill>
          <a:blip r:embed="rId1"/>
          <a:stretch>
            <a:fillRect/>
          </a:stretch>
        </p:blipFill>
        <p:spPr>
          <a:xfrm>
            <a:off x="164465" y="213995"/>
            <a:ext cx="1259205" cy="1118870"/>
          </a:xfrm>
          <a:prstGeom prst="rect">
            <a:avLst/>
          </a:prstGeom>
        </p:spPr>
      </p:pic>
      <p:sp>
        <p:nvSpPr>
          <p:cNvPr id="11" name="文本框 10"/>
          <p:cNvSpPr txBox="1"/>
          <p:nvPr/>
        </p:nvSpPr>
        <p:spPr>
          <a:xfrm>
            <a:off x="1528445" y="436880"/>
            <a:ext cx="3032760" cy="521970"/>
          </a:xfrm>
          <a:prstGeom prst="rect">
            <a:avLst/>
          </a:prstGeom>
          <a:noFill/>
        </p:spPr>
        <p:txBody>
          <a:bodyPr wrap="none" rtlCol="0">
            <a:spAutoFit/>
          </a:bodyPr>
          <a:p>
            <a:pPr algn="l"/>
            <a:r>
              <a:rPr lang="zh-CN" altLang="en-US" sz="2800" b="1" noProof="0" dirty="0">
                <a:ln>
                  <a:noFill/>
                </a:ln>
                <a:solidFill>
                  <a:srgbClr val="970006"/>
                </a:solidFill>
                <a:effectLst/>
                <a:uLnTx/>
                <a:uFillTx/>
                <a:latin typeface="黑体" charset="0"/>
                <a:ea typeface="黑体" charset="0"/>
                <a:sym typeface="+mn-ea"/>
              </a:rPr>
              <a:t>强实时性通讯策略</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图片1"/>
          <p:cNvPicPr>
            <a:picLocks noChangeAspect="1"/>
          </p:cNvPicPr>
          <p:nvPr/>
        </p:nvPicPr>
        <p:blipFill>
          <a:blip r:embed="rId2"/>
          <a:stretch>
            <a:fillRect/>
          </a:stretch>
        </p:blipFill>
        <p:spPr>
          <a:xfrm>
            <a:off x="7864475" y="213995"/>
            <a:ext cx="4208780" cy="4382135"/>
          </a:xfrm>
          <a:prstGeom prst="rect">
            <a:avLst/>
          </a:prstGeom>
        </p:spPr>
      </p:pic>
      <p:pic>
        <p:nvPicPr>
          <p:cNvPr id="5" name="图片 4" descr="图片1"/>
          <p:cNvPicPr>
            <a:picLocks noChangeAspect="1"/>
          </p:cNvPicPr>
          <p:nvPr/>
        </p:nvPicPr>
        <p:blipFill>
          <a:blip r:embed="rId2"/>
          <a:srcRect l="1277" r="5741" b="50950"/>
          <a:stretch>
            <a:fillRect/>
          </a:stretch>
        </p:blipFill>
        <p:spPr>
          <a:xfrm>
            <a:off x="164465" y="1580515"/>
            <a:ext cx="7840980" cy="4306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截屏2022-05-18 14.37.39"/>
          <p:cNvPicPr>
            <a:picLocks noChangeAspect="1"/>
          </p:cNvPicPr>
          <p:nvPr/>
        </p:nvPicPr>
        <p:blipFill>
          <a:blip r:embed="rId1"/>
          <a:stretch>
            <a:fillRect/>
          </a:stretch>
        </p:blipFill>
        <p:spPr>
          <a:xfrm>
            <a:off x="164465" y="213995"/>
            <a:ext cx="1259205" cy="1118870"/>
          </a:xfrm>
          <a:prstGeom prst="rect">
            <a:avLst/>
          </a:prstGeom>
        </p:spPr>
      </p:pic>
      <p:sp>
        <p:nvSpPr>
          <p:cNvPr id="11" name="文本框 10"/>
          <p:cNvSpPr txBox="1"/>
          <p:nvPr/>
        </p:nvSpPr>
        <p:spPr>
          <a:xfrm>
            <a:off x="1528445" y="436880"/>
            <a:ext cx="3032760" cy="521970"/>
          </a:xfrm>
          <a:prstGeom prst="rect">
            <a:avLst/>
          </a:prstGeom>
          <a:noFill/>
        </p:spPr>
        <p:txBody>
          <a:bodyPr wrap="none" rtlCol="0">
            <a:spAutoFit/>
          </a:bodyPr>
          <a:p>
            <a:pPr algn="l"/>
            <a:r>
              <a:rPr lang="zh-CN" altLang="en-US" sz="2800" b="1" noProof="0" dirty="0">
                <a:ln>
                  <a:noFill/>
                </a:ln>
                <a:solidFill>
                  <a:srgbClr val="970006"/>
                </a:solidFill>
                <a:effectLst/>
                <a:uLnTx/>
                <a:uFillTx/>
                <a:latin typeface="黑体" charset="0"/>
                <a:ea typeface="黑体" charset="0"/>
                <a:sym typeface="+mn-ea"/>
              </a:rPr>
              <a:t>强实时性通讯策略</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图片1"/>
          <p:cNvPicPr>
            <a:picLocks noChangeAspect="1"/>
          </p:cNvPicPr>
          <p:nvPr/>
        </p:nvPicPr>
        <p:blipFill>
          <a:blip r:embed="rId2"/>
          <a:stretch>
            <a:fillRect/>
          </a:stretch>
        </p:blipFill>
        <p:spPr>
          <a:xfrm>
            <a:off x="7864475" y="213995"/>
            <a:ext cx="4208780" cy="4382135"/>
          </a:xfrm>
          <a:prstGeom prst="rect">
            <a:avLst/>
          </a:prstGeom>
        </p:spPr>
      </p:pic>
      <p:pic>
        <p:nvPicPr>
          <p:cNvPr id="4" name="图片 3" descr="图片1"/>
          <p:cNvPicPr>
            <a:picLocks noChangeAspect="1"/>
          </p:cNvPicPr>
          <p:nvPr/>
        </p:nvPicPr>
        <p:blipFill>
          <a:blip r:embed="rId2"/>
          <a:srcRect l="10770" t="44741" r="9991"/>
          <a:stretch>
            <a:fillRect/>
          </a:stretch>
        </p:blipFill>
        <p:spPr>
          <a:xfrm>
            <a:off x="608330" y="1412240"/>
            <a:ext cx="6720840" cy="4879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027430" y="5027930"/>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27430" y="3642995"/>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1027430" y="2258060"/>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027430" y="873125"/>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189230" y="6703060"/>
            <a:ext cx="11932285" cy="64706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sample-000000_recieve">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3785235" y="5361940"/>
            <a:ext cx="464185" cy="464185"/>
          </a:xfrm>
          <a:prstGeom prst="rect">
            <a:avLst/>
          </a:prstGeom>
        </p:spPr>
      </p:pic>
      <p:pic>
        <p:nvPicPr>
          <p:cNvPr id="4" name="sample-000000">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3785235" y="1249045"/>
            <a:ext cx="464185" cy="464185"/>
          </a:xfrm>
          <a:prstGeom prst="rect">
            <a:avLst/>
          </a:prstGeom>
        </p:spPr>
      </p:pic>
      <p:pic>
        <p:nvPicPr>
          <p:cNvPr id="7" name="sample-000000_send">
            <a:hlinkClick r:id="" action="ppaction://media"/>
          </p:cNvPr>
          <p:cNvPicPr/>
          <p:nvPr>
            <a:audioFile r:link="rId4"/>
            <p:extLst>
              <p:ext uri="{DAA4B4D4-6D71-4841-9C94-3DE7FCFB9230}">
                <p14:media xmlns:p14="http://schemas.microsoft.com/office/powerpoint/2010/main" r:embed="rId5"/>
              </p:ext>
            </p:extLst>
          </p:nvPr>
        </p:nvPicPr>
        <p:blipFill>
          <a:blip r:embed="rId3"/>
          <a:stretch>
            <a:fillRect/>
          </a:stretch>
        </p:blipFill>
        <p:spPr>
          <a:xfrm>
            <a:off x="3785235" y="4020820"/>
            <a:ext cx="464185" cy="464185"/>
          </a:xfrm>
          <a:prstGeom prst="rect">
            <a:avLst/>
          </a:prstGeom>
        </p:spPr>
      </p:pic>
      <p:pic>
        <p:nvPicPr>
          <p:cNvPr id="14" name="sample-000000">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3785235" y="2634615"/>
            <a:ext cx="464185" cy="464185"/>
          </a:xfrm>
          <a:prstGeom prst="rect">
            <a:avLst/>
          </a:prstGeom>
        </p:spPr>
      </p:pic>
      <p:sp>
        <p:nvSpPr>
          <p:cNvPr id="18" name="文本框 17"/>
          <p:cNvSpPr txBox="1"/>
          <p:nvPr/>
        </p:nvSpPr>
        <p:spPr>
          <a:xfrm>
            <a:off x="938530" y="1252855"/>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原始音频</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1" name="文本框 20"/>
          <p:cNvSpPr txBox="1"/>
          <p:nvPr/>
        </p:nvSpPr>
        <p:spPr>
          <a:xfrm>
            <a:off x="938530" y="2637790"/>
            <a:ext cx="2355850" cy="67564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隐藏信息音频</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rPr>
              <a:t>（隐蔽通讯）</a:t>
            </a:r>
            <a:endPar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3" name="文本框 22"/>
          <p:cNvSpPr txBox="1"/>
          <p:nvPr/>
        </p:nvSpPr>
        <p:spPr>
          <a:xfrm>
            <a:off x="938530" y="4022725"/>
            <a:ext cx="2355850" cy="67564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扰乱音频</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rPr>
              <a:t>（实时通</a:t>
            </a:r>
            <a:r>
              <a:rPr lang="zh-CN" altLang="en-US" sz="1400" b="1" noProof="0" dirty="0">
                <a:ln>
                  <a:noFill/>
                </a:ln>
                <a:solidFill>
                  <a:srgbClr val="970006"/>
                </a:solidFill>
                <a:effectLst/>
                <a:uLnTx/>
                <a:uFillTx/>
                <a:latin typeface="黑体" charset="0"/>
                <a:ea typeface="黑体" charset="0"/>
                <a:sym typeface="+mn-ea"/>
              </a:rPr>
              <a:t>讯</a:t>
            </a:r>
            <a:r>
              <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rPr>
              <a:t>）</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5" name="文本框 24"/>
          <p:cNvSpPr txBox="1"/>
          <p:nvPr/>
        </p:nvSpPr>
        <p:spPr>
          <a:xfrm>
            <a:off x="938530" y="5407660"/>
            <a:ext cx="2355850" cy="104521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去扰乱音频</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noProof="0" dirty="0">
                <a:ln>
                  <a:noFill/>
                </a:ln>
                <a:solidFill>
                  <a:srgbClr val="970006"/>
                </a:solidFill>
                <a:effectLst/>
                <a:uLnTx/>
                <a:uFillTx/>
                <a:latin typeface="黑体" charset="0"/>
                <a:ea typeface="黑体" charset="0"/>
                <a:sym typeface="+mn-ea"/>
              </a:rPr>
              <a:t>（实时通讯）</a:t>
            </a:r>
            <a:endPar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pic>
        <p:nvPicPr>
          <p:cNvPr id="26" name="图片 25" descr="logo"/>
          <p:cNvPicPr>
            <a:picLocks noChangeAspect="1"/>
          </p:cNvPicPr>
          <p:nvPr/>
        </p:nvPicPr>
        <p:blipFill>
          <a:blip r:embed="rId6"/>
          <a:stretch>
            <a:fillRect/>
          </a:stretch>
        </p:blipFill>
        <p:spPr>
          <a:xfrm>
            <a:off x="9774555" y="90170"/>
            <a:ext cx="2225040" cy="694055"/>
          </a:xfrm>
          <a:prstGeom prst="rect">
            <a:avLst/>
          </a:prstGeom>
        </p:spPr>
      </p:pic>
      <p:sp>
        <p:nvSpPr>
          <p:cNvPr id="27" name="文本框 26"/>
          <p:cNvSpPr txBox="1"/>
          <p:nvPr/>
        </p:nvSpPr>
        <p:spPr>
          <a:xfrm>
            <a:off x="102870" y="167005"/>
            <a:ext cx="2355850"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rPr>
              <a:t>效果展示</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pic>
        <p:nvPicPr>
          <p:cNvPr id="28" name="图片 27" descr="截屏2022-10-17 11.00.47"/>
          <p:cNvPicPr>
            <a:picLocks noChangeAspect="1"/>
          </p:cNvPicPr>
          <p:nvPr/>
        </p:nvPicPr>
        <p:blipFill>
          <a:blip r:embed="rId7"/>
          <a:stretch>
            <a:fillRect/>
          </a:stretch>
        </p:blipFill>
        <p:spPr>
          <a:xfrm>
            <a:off x="6365240" y="873125"/>
            <a:ext cx="4658360" cy="1219200"/>
          </a:xfrm>
          <a:prstGeom prst="rect">
            <a:avLst/>
          </a:prstGeom>
        </p:spPr>
      </p:pic>
      <p:pic>
        <p:nvPicPr>
          <p:cNvPr id="30" name="图片 29" descr="截屏2022-10-17 11.01.04"/>
          <p:cNvPicPr>
            <a:picLocks noChangeAspect="1"/>
          </p:cNvPicPr>
          <p:nvPr/>
        </p:nvPicPr>
        <p:blipFill>
          <a:blip r:embed="rId8"/>
          <a:stretch>
            <a:fillRect/>
          </a:stretch>
        </p:blipFill>
        <p:spPr>
          <a:xfrm>
            <a:off x="6365240" y="2258060"/>
            <a:ext cx="4658360" cy="1219835"/>
          </a:xfrm>
          <a:prstGeom prst="rect">
            <a:avLst/>
          </a:prstGeom>
        </p:spPr>
      </p:pic>
      <p:pic>
        <p:nvPicPr>
          <p:cNvPr id="31" name="图片 30" descr="截屏2022-10-17 11.00.47"/>
          <p:cNvPicPr>
            <a:picLocks noChangeAspect="1"/>
          </p:cNvPicPr>
          <p:nvPr/>
        </p:nvPicPr>
        <p:blipFill>
          <a:blip r:embed="rId7"/>
          <a:stretch>
            <a:fillRect/>
          </a:stretch>
        </p:blipFill>
        <p:spPr>
          <a:xfrm>
            <a:off x="6365240" y="5028565"/>
            <a:ext cx="4658360" cy="1219200"/>
          </a:xfrm>
          <a:prstGeom prst="rect">
            <a:avLst/>
          </a:prstGeom>
        </p:spPr>
      </p:pic>
      <p:pic>
        <p:nvPicPr>
          <p:cNvPr id="5" name="图片 4" descr="C75D74BBC99DB9F6C7A914BBB312E1F4"/>
          <p:cNvPicPr>
            <a:picLocks noChangeAspect="1"/>
          </p:cNvPicPr>
          <p:nvPr/>
        </p:nvPicPr>
        <p:blipFill>
          <a:blip r:embed="rId9"/>
          <a:srcRect l="2931" t="10793" r="9310" b="2711"/>
          <a:stretch>
            <a:fillRect/>
          </a:stretch>
        </p:blipFill>
        <p:spPr>
          <a:xfrm>
            <a:off x="6365240" y="3632835"/>
            <a:ext cx="4658995" cy="1235710"/>
          </a:xfrm>
          <a:prstGeom prst="rect">
            <a:avLst/>
          </a:prstGeom>
        </p:spPr>
      </p:pic>
    </p:spTree>
  </p:cSld>
  <p:clrMapOvr>
    <a:masterClrMapping/>
  </p:clrMapOvr>
  <p:timing>
    <p:tnLst>
      <p:par>
        <p:cTn id="1" dur="indefinite" restart="never" nodeType="tmRoot">
          <p:childTnLst>
            <p:audio>
              <p:cMediaNode>
                <p:cTn id="2" fill="hold" display="1">
                  <p:stCondLst>
                    <p:cond delay="indefinite"/>
                  </p:stCondLst>
                  <p:endCondLst>
                    <p:cond evt="onNext">
                      <p:tgtEl>
                        <p:sldTgt/>
                      </p:tgtEl>
                    </p:cond>
                    <p:cond evt="onPrev">
                      <p:tgtEl>
                        <p:sldTgt/>
                      </p:tgtEl>
                    </p:cond>
                    <p:cond evt="onStopAudio">
                      <p:tgtEl>
                        <p:sldTgt/>
                      </p:tgtEl>
                    </p:cond>
                  </p:endCondLst>
                </p:cTn>
                <p:tgtEl>
                  <p:spTgt spid="3"/>
                </p:tgtEl>
              </p:cMediaNode>
            </p:audio>
            <p:audio>
              <p:cMediaNode>
                <p:cTn id="3" fill="hold" display="1">
                  <p:stCondLst>
                    <p:cond delay="indefinite"/>
                  </p:stCondLst>
                  <p:endCondLst>
                    <p:cond evt="onNext">
                      <p:tgtEl>
                        <p:sldTgt/>
                      </p:tgtEl>
                    </p:cond>
                    <p:cond evt="onPrev">
                      <p:tgtEl>
                        <p:sldTgt/>
                      </p:tgtEl>
                    </p:cond>
                    <p:cond evt="onStopAudio">
                      <p:tgtEl>
                        <p:sldTgt/>
                      </p:tgtEl>
                    </p:cond>
                  </p:endCondLst>
                </p:cTn>
                <p:tgtEl>
                  <p:spTgt spid="4"/>
                </p:tgtEl>
              </p:cMediaNode>
            </p:audio>
            <p:audio>
              <p:cMediaNode vol="30000">
                <p:cTn id="4" fill="hold" display="1">
                  <p:stCondLst>
                    <p:cond delay="indefinite"/>
                  </p:stCondLst>
                  <p:endCondLst>
                    <p:cond evt="onNext">
                      <p:tgtEl>
                        <p:sldTgt/>
                      </p:tgtEl>
                    </p:cond>
                    <p:cond evt="onPrev">
                      <p:tgtEl>
                        <p:sldTgt/>
                      </p:tgtEl>
                    </p:cond>
                    <p:cond evt="onStopAudio">
                      <p:tgtEl>
                        <p:sldTgt/>
                      </p:tgtEl>
                    </p:cond>
                  </p:endCondLst>
                </p:cTn>
                <p:tgtEl>
                  <p:spTgt spid="7"/>
                </p:tgtEl>
              </p:cMediaNode>
            </p:audio>
            <p:audio>
              <p:cMediaNode>
                <p:cTn id="5" fill="hold" display="1">
                  <p:stCondLst>
                    <p:cond delay="indefinite"/>
                  </p:stCondLst>
                  <p:endCondLst>
                    <p:cond evt="onNext">
                      <p:tgtEl>
                        <p:sldTgt/>
                      </p:tgtEl>
                    </p:cond>
                    <p:cond evt="onPrev">
                      <p:tgtEl>
                        <p:sldTgt/>
                      </p:tgtEl>
                    </p:cond>
                    <p:cond evt="onStopAudio">
                      <p:tgtEl>
                        <p:sldTgt/>
                      </p:tgtEl>
                    </p:cond>
                  </p:endCondLst>
                </p:cTn>
                <p:tgtEl>
                  <p:spTgt spid="14"/>
                </p:tgtEl>
              </p:cMediaNode>
            </p:audio>
            <p:seq concurrent="1" nextAc="seek">
              <p:cTn id="6" restart="whenNotActive" fill="hold" evtFilter="cancelBubble" nodeType="interactiveSeq">
                <p:stCondLst>
                  <p:cond evt="onClick" delay="0">
                    <p:tgtEl>
                      <p:spTgt spid="3"/>
                    </p:tgtEl>
                  </p:cond>
                </p:stCondLst>
                <p:endSync evt="end" delay="0">
                  <p:rtn val="all"/>
                </p:endSync>
                <p:childTnLst>
                  <p:par>
                    <p:cTn id="7" fill="hold">
                      <p:stCondLst>
                        <p:cond delay="0"/>
                      </p:stCondLst>
                      <p:childTnLst>
                        <p:par>
                          <p:cTn id="8" fill="hold">
                            <p:stCondLst>
                              <p:cond delay="0"/>
                            </p:stCondLst>
                            <p:childTnLst>
                              <p:par>
                                <p:cTn id="9" presetID="1" presetClass="mediacall" presetSubtype="0" fill="hold" nodeType="clickEffect">
                                  <p:stCondLst>
                                    <p:cond delay="0"/>
                                  </p:stCondLst>
                                  <p:childTnLst>
                                    <p:cmd type="call" cmd="playFrom(0.0)">
                                      <p:cBhvr additive="base">
                                        <p:cTn id="10" dur="1" fill="hold"/>
                                        <p:tgtEl>
                                          <p:spTgt spid="3"/>
                                        </p:tgtEl>
                                      </p:cBhvr>
                                    </p:cmd>
                                  </p:childTnLst>
                                </p:cTn>
                              </p:par>
                            </p:childTnLst>
                          </p:cTn>
                        </p:par>
                      </p:childTnLst>
                    </p:cTn>
                  </p:par>
                </p:childTnLst>
              </p:cTn>
              <p:nextCondLst>
                <p:cond evt="onClick" delay="0">
                  <p:tgtEl>
                    <p:spTgt spid="3"/>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additive="base">
                                        <p:cTn id="15" dur="1" fill="hold"/>
                                        <p:tgtEl>
                                          <p:spTgt spid="7"/>
                                        </p:tgtEl>
                                      </p:cBhvr>
                                    </p:cmd>
                                  </p:childTnLst>
                                </p:cTn>
                              </p:par>
                            </p:childTnLst>
                          </p:cTn>
                        </p:par>
                      </p:childTnLst>
                    </p:cTn>
                  </p:par>
                </p:childTnLst>
              </p:cTn>
              <p:nextCondLst>
                <p:cond evt="onClick" delay="0">
                  <p:tgtEl>
                    <p:spTgt spid="7"/>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mediacall" presetSubtype="0" fill="hold" nodeType="clickEffect">
                                  <p:stCondLst>
                                    <p:cond delay="0"/>
                                  </p:stCondLst>
                                  <p:childTnLst>
                                    <p:cmd type="call" cmd="playFrom(0.0)">
                                      <p:cBhvr additive="base">
                                        <p:cTn id="20" dur="1" fill="hold"/>
                                        <p:tgtEl>
                                          <p:spTgt spid="14"/>
                                        </p:tgtEl>
                                      </p:cBhvr>
                                    </p:cmd>
                                  </p:childTnLst>
                                </p:cTn>
                              </p:par>
                            </p:childTnLst>
                          </p:cTn>
                        </p:par>
                      </p:childTnLst>
                    </p:cTn>
                  </p:par>
                </p:childTnLst>
              </p:cTn>
              <p:nextCondLst>
                <p:cond evt="onClick" delay="0">
                  <p:tgtEl>
                    <p:spTgt spid="14"/>
                  </p:tgtEl>
                </p:cond>
              </p:nextCondLst>
            </p:seq>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From(0.0)">
                                      <p:cBhvr additive="base">
                                        <p:cTn id="25"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109560"/>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项目特点</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82994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1.</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本研究的创新之处</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2.</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本研究的主要技术指标</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p:txBody>
      </p:sp>
      <p:grpSp>
        <p:nvGrpSpPr>
          <p:cNvPr id="12" name="组合 11"/>
          <p:cNvGrpSpPr/>
          <p:nvPr/>
        </p:nvGrpSpPr>
        <p:grpSpPr>
          <a:xfrm>
            <a:off x="3991304" y="3673891"/>
            <a:ext cx="4209393" cy="394138"/>
            <a:chOff x="3991304" y="3673891"/>
            <a:chExt cx="4209393" cy="394138"/>
          </a:xfrm>
          <a:solidFill>
            <a:srgbClr val="9B0D14"/>
          </a:solidFill>
        </p:grpSpPr>
        <p:cxnSp>
          <p:nvCxnSpPr>
            <p:cNvPr id="6" name="直接连接符 5"/>
            <p:cNvCxnSpPr/>
            <p:nvPr/>
          </p:nvCxnSpPr>
          <p:spPr>
            <a:xfrm>
              <a:off x="3991304" y="385519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three </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rPr>
              <a:t>创新之处</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0" y="6738620"/>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671685" y="412115"/>
            <a:ext cx="2225040" cy="694055"/>
          </a:xfrm>
          <a:prstGeom prst="rect">
            <a:avLst/>
          </a:prstGeom>
        </p:spPr>
      </p:pic>
      <p:grpSp>
        <p:nvGrpSpPr>
          <p:cNvPr id="26" name="组合 25"/>
          <p:cNvGrpSpPr/>
          <p:nvPr/>
        </p:nvGrpSpPr>
        <p:grpSpPr>
          <a:xfrm>
            <a:off x="4613910" y="1858010"/>
            <a:ext cx="2964180" cy="4451985"/>
            <a:chOff x="12843" y="2903"/>
            <a:chExt cx="4668" cy="7011"/>
          </a:xfrm>
        </p:grpSpPr>
        <p:sp>
          <p:nvSpPr>
            <p:cNvPr id="15" name="文本框 14"/>
            <p:cNvSpPr txBox="1"/>
            <p:nvPr/>
          </p:nvSpPr>
          <p:spPr>
            <a:xfrm>
              <a:off x="12843" y="4265"/>
              <a:ext cx="2588" cy="1307"/>
            </a:xfrm>
            <a:prstGeom prst="rect">
              <a:avLst/>
            </a:prstGeom>
            <a:noFill/>
          </p:spPr>
          <p:txBody>
            <a:bodyPr wrap="square" rtlCol="0">
              <a:spAutoFit/>
            </a:bodyPr>
            <a:p>
              <a:r>
                <a:rPr lang="zh-CN" altLang="en-US" sz="2400" b="1">
                  <a:solidFill>
                    <a:srgbClr val="970006"/>
                  </a:solidFill>
                  <a:latin typeface="黑体" charset="0"/>
                  <a:ea typeface="黑体" charset="0"/>
                  <a:cs typeface="黑体" charset="0"/>
                </a:rPr>
                <a:t>隐蔽性</a:t>
              </a:r>
              <a:endParaRPr lang="zh-CN" altLang="en-US" sz="2400" b="1">
                <a:solidFill>
                  <a:srgbClr val="970006"/>
                </a:solidFill>
                <a:latin typeface="黑体" charset="0"/>
                <a:ea typeface="黑体" charset="0"/>
                <a:cs typeface="黑体" charset="0"/>
              </a:endParaRPr>
            </a:p>
            <a:p>
              <a:r>
                <a:rPr lang="zh-CN" altLang="en-US" sz="2400" b="1">
                  <a:solidFill>
                    <a:srgbClr val="970006"/>
                  </a:solidFill>
                  <a:latin typeface="黑体" charset="0"/>
                  <a:ea typeface="黑体" charset="0"/>
                  <a:cs typeface="黑体" charset="0"/>
                </a:rPr>
                <a:t>更强</a:t>
              </a:r>
              <a:endParaRPr lang="zh-CN" altLang="en-US" sz="2400" b="1">
                <a:solidFill>
                  <a:srgbClr val="970006"/>
                </a:solidFill>
                <a:latin typeface="黑体" charset="0"/>
                <a:ea typeface="黑体" charset="0"/>
                <a:cs typeface="黑体" charset="0"/>
              </a:endParaRPr>
            </a:p>
          </p:txBody>
        </p:sp>
        <p:sp>
          <p:nvSpPr>
            <p:cNvPr id="17" name="文本框 16"/>
            <p:cNvSpPr txBox="1"/>
            <p:nvPr/>
          </p:nvSpPr>
          <p:spPr>
            <a:xfrm>
              <a:off x="12843" y="5844"/>
              <a:ext cx="4668" cy="4070"/>
            </a:xfrm>
            <a:prstGeom prst="rect">
              <a:avLst/>
            </a:prstGeom>
            <a:noFill/>
          </p:spPr>
          <p:txBody>
            <a:bodyPr wrap="square" rtlCol="0">
              <a:spAutoFit/>
            </a:bodyPr>
            <a:p>
              <a:pPr indent="457200" algn="just"/>
              <a:r>
                <a:rPr lang="zh-CN" altLang="en-US">
                  <a:latin typeface="黑体" charset="0"/>
                  <a:ea typeface="黑体" charset="0"/>
                  <a:cs typeface="黑体" charset="0"/>
                </a:rPr>
                <a:t>攻击后的音频，与初始音频文件相比人耳无法识别差别，人工无法发现音频含有隐藏信息，只能听到音频原本内容如一段音乐或一段语音。因此该模型比一些其它信息隐蔽方法，例如用一段空白噪声隐藏文本信息的隐蔽性高。</a:t>
              </a:r>
              <a:endParaRPr lang="zh-CN" altLang="en-US">
                <a:latin typeface="黑体" charset="0"/>
                <a:ea typeface="黑体" charset="0"/>
                <a:cs typeface="黑体" charset="0"/>
              </a:endParaRPr>
            </a:p>
          </p:txBody>
        </p:sp>
        <p:pic>
          <p:nvPicPr>
            <p:cNvPr id="18" name="图片 17" descr="suo"/>
            <p:cNvPicPr>
              <a:picLocks noChangeAspect="1"/>
            </p:cNvPicPr>
            <p:nvPr/>
          </p:nvPicPr>
          <p:blipFill>
            <a:blip r:embed="rId2"/>
            <a:stretch>
              <a:fillRect/>
            </a:stretch>
          </p:blipFill>
          <p:spPr>
            <a:xfrm>
              <a:off x="13027" y="2903"/>
              <a:ext cx="1029" cy="1029"/>
            </a:xfrm>
            <a:prstGeom prst="rect">
              <a:avLst/>
            </a:prstGeom>
          </p:spPr>
        </p:pic>
      </p:grpSp>
      <p:grpSp>
        <p:nvGrpSpPr>
          <p:cNvPr id="27" name="组合 26"/>
          <p:cNvGrpSpPr/>
          <p:nvPr/>
        </p:nvGrpSpPr>
        <p:grpSpPr>
          <a:xfrm>
            <a:off x="8501380" y="1772920"/>
            <a:ext cx="2964180" cy="4259580"/>
            <a:chOff x="7235" y="2769"/>
            <a:chExt cx="4668" cy="6708"/>
          </a:xfrm>
        </p:grpSpPr>
        <p:pic>
          <p:nvPicPr>
            <p:cNvPr id="19" name="图片 18" descr="shujubianjie"/>
            <p:cNvPicPr>
              <a:picLocks noChangeAspect="1"/>
            </p:cNvPicPr>
            <p:nvPr/>
          </p:nvPicPr>
          <p:blipFill>
            <a:blip r:embed="rId3"/>
            <a:stretch>
              <a:fillRect/>
            </a:stretch>
          </p:blipFill>
          <p:spPr>
            <a:xfrm>
              <a:off x="7293" y="2769"/>
              <a:ext cx="1336" cy="1336"/>
            </a:xfrm>
            <a:prstGeom prst="rect">
              <a:avLst/>
            </a:prstGeom>
          </p:spPr>
        </p:pic>
        <p:sp>
          <p:nvSpPr>
            <p:cNvPr id="20" name="文本框 19"/>
            <p:cNvSpPr txBox="1"/>
            <p:nvPr/>
          </p:nvSpPr>
          <p:spPr>
            <a:xfrm>
              <a:off x="7293" y="4265"/>
              <a:ext cx="2588" cy="1307"/>
            </a:xfrm>
            <a:prstGeom prst="rect">
              <a:avLst/>
            </a:prstGeom>
            <a:noFill/>
          </p:spPr>
          <p:txBody>
            <a:bodyPr wrap="square" rtlCol="0">
              <a:spAutoFit/>
            </a:bodyPr>
            <a:p>
              <a:r>
                <a:rPr lang="zh-CN" altLang="en-US" sz="2400" b="1">
                  <a:solidFill>
                    <a:srgbClr val="970006"/>
                  </a:solidFill>
                  <a:latin typeface="黑体" charset="0"/>
                  <a:ea typeface="黑体" charset="0"/>
                  <a:cs typeface="黑体" charset="0"/>
                </a:rPr>
                <a:t>普适性</a:t>
              </a:r>
              <a:endParaRPr lang="zh-CN" altLang="en-US" sz="2400" b="1">
                <a:solidFill>
                  <a:srgbClr val="970006"/>
                </a:solidFill>
                <a:latin typeface="黑体" charset="0"/>
                <a:ea typeface="黑体" charset="0"/>
                <a:cs typeface="黑体" charset="0"/>
              </a:endParaRPr>
            </a:p>
            <a:p>
              <a:r>
                <a:rPr lang="zh-CN" altLang="en-US" sz="2400" b="1">
                  <a:solidFill>
                    <a:srgbClr val="970006"/>
                  </a:solidFill>
                  <a:latin typeface="黑体" charset="0"/>
                  <a:ea typeface="黑体" charset="0"/>
                  <a:cs typeface="黑体" charset="0"/>
                </a:rPr>
                <a:t>更强</a:t>
              </a:r>
              <a:endParaRPr lang="zh-CN" altLang="en-US" sz="2400" b="1">
                <a:solidFill>
                  <a:srgbClr val="970006"/>
                </a:solidFill>
                <a:latin typeface="黑体" charset="0"/>
                <a:ea typeface="黑体" charset="0"/>
                <a:cs typeface="黑体" charset="0"/>
              </a:endParaRPr>
            </a:p>
          </p:txBody>
        </p:sp>
        <p:sp>
          <p:nvSpPr>
            <p:cNvPr id="22" name="文本框 21"/>
            <p:cNvSpPr txBox="1"/>
            <p:nvPr/>
          </p:nvSpPr>
          <p:spPr>
            <a:xfrm>
              <a:off x="7235" y="5844"/>
              <a:ext cx="4668" cy="3633"/>
            </a:xfrm>
            <a:prstGeom prst="rect">
              <a:avLst/>
            </a:prstGeom>
            <a:noFill/>
          </p:spPr>
          <p:txBody>
            <a:bodyPr wrap="square" rtlCol="0">
              <a:spAutoFit/>
            </a:bodyPr>
            <a:p>
              <a:pPr indent="457200" algn="just"/>
              <a:r>
                <a:rPr lang="zh-CN" altLang="en-US">
                  <a:latin typeface="黑体" charset="0"/>
                  <a:ea typeface="黑体" charset="0"/>
                  <a:cs typeface="黑体" charset="0"/>
                  <a:sym typeface="+mn-ea"/>
                </a:rPr>
                <a:t>通过不断测试，根据得到的音频噪声的大小、识别的精准度、生成音频所耗的时间，对损失函数的权重进行不断细微的调整，并针对扰动与不同音频的结合效果进行调整，以此来实现对抗攻击在各种音频上的普适性。</a:t>
              </a:r>
              <a:endParaRPr lang="zh-CN" altLang="en-US">
                <a:latin typeface="黑体" charset="0"/>
                <a:ea typeface="黑体" charset="0"/>
                <a:cs typeface="黑体" charset="0"/>
              </a:endParaRPr>
            </a:p>
          </p:txBody>
        </p:sp>
      </p:grpSp>
      <p:cxnSp>
        <p:nvCxnSpPr>
          <p:cNvPr id="29" name="直接连接符 28"/>
          <p:cNvCxnSpPr/>
          <p:nvPr/>
        </p:nvCxnSpPr>
        <p:spPr>
          <a:xfrm>
            <a:off x="41338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581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34945" y="615315"/>
            <a:ext cx="4747895" cy="460375"/>
          </a:xfrm>
          <a:prstGeom prst="rect">
            <a:avLst/>
          </a:prstGeom>
          <a:noFill/>
        </p:spPr>
        <p:txBody>
          <a:bodyPr wrap="square" rtlCol="0">
            <a:spAutoFit/>
          </a:bodyPr>
          <a:p>
            <a:pPr lvl="0" algn="l"/>
            <a:r>
              <a:rPr lang="zh-CN" altLang="en-US" sz="2400" b="1">
                <a:solidFill>
                  <a:srgbClr val="970006"/>
                </a:solidFill>
                <a:sym typeface="+mn-ea"/>
              </a:rPr>
              <a:t>—— 强隐蔽性通讯策略模型</a:t>
            </a:r>
            <a:endParaRPr lang="zh-CN" altLang="en-US" sz="2400" b="1">
              <a:solidFill>
                <a:srgbClr val="970006"/>
              </a:solidFill>
              <a:sym typeface="+mn-ea"/>
            </a:endParaRPr>
          </a:p>
        </p:txBody>
      </p:sp>
      <p:grpSp>
        <p:nvGrpSpPr>
          <p:cNvPr id="4" name="组合 3"/>
          <p:cNvGrpSpPr/>
          <p:nvPr/>
        </p:nvGrpSpPr>
        <p:grpSpPr>
          <a:xfrm>
            <a:off x="780415" y="1858010"/>
            <a:ext cx="2964180" cy="4259580"/>
            <a:chOff x="1238" y="2821"/>
            <a:chExt cx="4668" cy="6708"/>
          </a:xfrm>
        </p:grpSpPr>
        <p:sp>
          <p:nvSpPr>
            <p:cNvPr id="23" name="文本框 22"/>
            <p:cNvSpPr txBox="1"/>
            <p:nvPr/>
          </p:nvSpPr>
          <p:spPr>
            <a:xfrm>
              <a:off x="1238" y="5896"/>
              <a:ext cx="4668" cy="3633"/>
            </a:xfrm>
            <a:prstGeom prst="rect">
              <a:avLst/>
            </a:prstGeom>
            <a:noFill/>
          </p:spPr>
          <p:txBody>
            <a:bodyPr wrap="square" rtlCol="0">
              <a:spAutoFit/>
            </a:bodyPr>
            <a:p>
              <a:pPr indent="457200" algn="just" fontAlgn="auto"/>
              <a:r>
                <a:rPr lang="zh-CN" altLang="en-US">
                  <a:latin typeface="黑体" charset="0"/>
                  <a:ea typeface="黑体" charset="0"/>
                  <a:cs typeface="黑体" charset="0"/>
                </a:rPr>
                <a:t>本作品构建的音频文件，是选择性对抗样本，即与普通的有目标攻击不同，该音频文件，仅在模型、参数特定的情况下可以被提取出隐藏的文本信息。即便模型相同，而训练时样本不同，也无法截获并破译传输的消息内容。</a:t>
              </a:r>
              <a:endParaRPr lang="zh-CN" altLang="en-US">
                <a:latin typeface="黑体" charset="0"/>
                <a:ea typeface="黑体" charset="0"/>
                <a:cs typeface="黑体" charset="0"/>
              </a:endParaRPr>
            </a:p>
          </p:txBody>
        </p:sp>
        <p:sp>
          <p:nvSpPr>
            <p:cNvPr id="24" name="文本框 23"/>
            <p:cNvSpPr txBox="1"/>
            <p:nvPr/>
          </p:nvSpPr>
          <p:spPr>
            <a:xfrm>
              <a:off x="1238" y="4276"/>
              <a:ext cx="2929" cy="1307"/>
            </a:xfrm>
            <a:prstGeom prst="rect">
              <a:avLst/>
            </a:prstGeom>
            <a:noFill/>
          </p:spPr>
          <p:txBody>
            <a:bodyPr wrap="square" rtlCol="0">
              <a:spAutoFit/>
            </a:bodyPr>
            <a:p>
              <a:r>
                <a:rPr lang="zh-CN" altLang="en-US" sz="2400" b="1">
                  <a:solidFill>
                    <a:srgbClr val="970006"/>
                  </a:solidFill>
                  <a:latin typeface="黑体" charset="0"/>
                  <a:ea typeface="黑体" charset="0"/>
                  <a:cs typeface="黑体" charset="0"/>
                  <a:sym typeface="+mn-ea"/>
                </a:rPr>
                <a:t>安全性</a:t>
              </a:r>
              <a:endParaRPr lang="zh-CN" altLang="en-US" sz="2400" b="1">
                <a:solidFill>
                  <a:srgbClr val="970006"/>
                </a:solidFill>
                <a:latin typeface="黑体" charset="0"/>
                <a:ea typeface="黑体" charset="0"/>
                <a:cs typeface="黑体" charset="0"/>
                <a:sym typeface="+mn-ea"/>
              </a:endParaRPr>
            </a:p>
            <a:p>
              <a:r>
                <a:rPr lang="zh-CN" altLang="en-US" sz="2400" b="1">
                  <a:solidFill>
                    <a:srgbClr val="970006"/>
                  </a:solidFill>
                  <a:latin typeface="黑体" charset="0"/>
                  <a:ea typeface="黑体" charset="0"/>
                  <a:cs typeface="黑体" charset="0"/>
                  <a:sym typeface="+mn-ea"/>
                </a:rPr>
                <a:t>更强</a:t>
              </a:r>
              <a:endParaRPr lang="zh-CN" altLang="en-US" sz="2400" b="1">
                <a:solidFill>
                  <a:srgbClr val="970006"/>
                </a:solidFill>
                <a:latin typeface="黑体" charset="0"/>
                <a:ea typeface="黑体" charset="0"/>
                <a:cs typeface="黑体" charset="0"/>
              </a:endParaRPr>
            </a:p>
          </p:txBody>
        </p:sp>
        <p:pic>
          <p:nvPicPr>
            <p:cNvPr id="3" name="图片 2" descr="安全"/>
            <p:cNvPicPr>
              <a:picLocks noChangeAspect="1"/>
            </p:cNvPicPr>
            <p:nvPr/>
          </p:nvPicPr>
          <p:blipFill>
            <a:blip r:embed="rId4"/>
            <a:stretch>
              <a:fillRect/>
            </a:stretch>
          </p:blipFill>
          <p:spPr>
            <a:xfrm>
              <a:off x="1255" y="2821"/>
              <a:ext cx="1177" cy="1177"/>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rPr>
              <a:t>创新之处</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905" y="6755765"/>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671685" y="412115"/>
            <a:ext cx="2225040" cy="694055"/>
          </a:xfrm>
          <a:prstGeom prst="rect">
            <a:avLst/>
          </a:prstGeom>
        </p:spPr>
      </p:pic>
      <p:grpSp>
        <p:nvGrpSpPr>
          <p:cNvPr id="26" name="组合 25"/>
          <p:cNvGrpSpPr/>
          <p:nvPr/>
        </p:nvGrpSpPr>
        <p:grpSpPr>
          <a:xfrm>
            <a:off x="4613910" y="1858010"/>
            <a:ext cx="2964180" cy="4728845"/>
            <a:chOff x="12843" y="2903"/>
            <a:chExt cx="4668" cy="7447"/>
          </a:xfrm>
        </p:grpSpPr>
        <p:sp>
          <p:nvSpPr>
            <p:cNvPr id="15" name="文本框 14"/>
            <p:cNvSpPr txBox="1"/>
            <p:nvPr/>
          </p:nvSpPr>
          <p:spPr>
            <a:xfrm>
              <a:off x="12843" y="4265"/>
              <a:ext cx="2588" cy="1307"/>
            </a:xfrm>
            <a:prstGeom prst="rect">
              <a:avLst/>
            </a:prstGeom>
            <a:noFill/>
          </p:spPr>
          <p:txBody>
            <a:bodyPr wrap="square" rtlCol="0">
              <a:spAutoFit/>
            </a:bodyPr>
            <a:p>
              <a:r>
                <a:rPr lang="zh-CN" altLang="en-US" sz="2400" b="1">
                  <a:solidFill>
                    <a:srgbClr val="970006"/>
                  </a:solidFill>
                  <a:latin typeface="黑体" charset="0"/>
                  <a:ea typeface="黑体" charset="0"/>
                  <a:cs typeface="黑体" charset="0"/>
                </a:rPr>
                <a:t>实时性</a:t>
              </a:r>
              <a:endParaRPr lang="zh-CN" altLang="en-US" sz="2400" b="1">
                <a:solidFill>
                  <a:srgbClr val="970006"/>
                </a:solidFill>
                <a:latin typeface="黑体" charset="0"/>
                <a:ea typeface="黑体" charset="0"/>
                <a:cs typeface="黑体" charset="0"/>
              </a:endParaRPr>
            </a:p>
            <a:p>
              <a:r>
                <a:rPr lang="zh-CN" altLang="en-US" sz="2400" b="1">
                  <a:solidFill>
                    <a:srgbClr val="970006"/>
                  </a:solidFill>
                  <a:latin typeface="黑体" charset="0"/>
                  <a:ea typeface="黑体" charset="0"/>
                  <a:cs typeface="黑体" charset="0"/>
                </a:rPr>
                <a:t>更强</a:t>
              </a:r>
              <a:endParaRPr lang="zh-CN" altLang="en-US" sz="2400" b="1">
                <a:solidFill>
                  <a:srgbClr val="970006"/>
                </a:solidFill>
                <a:latin typeface="黑体" charset="0"/>
                <a:ea typeface="黑体" charset="0"/>
                <a:cs typeface="黑体" charset="0"/>
              </a:endParaRPr>
            </a:p>
          </p:txBody>
        </p:sp>
        <p:sp>
          <p:nvSpPr>
            <p:cNvPr id="17" name="文本框 16"/>
            <p:cNvSpPr txBox="1"/>
            <p:nvPr/>
          </p:nvSpPr>
          <p:spPr>
            <a:xfrm>
              <a:off x="12843" y="5844"/>
              <a:ext cx="4668" cy="4506"/>
            </a:xfrm>
            <a:prstGeom prst="rect">
              <a:avLst/>
            </a:prstGeom>
            <a:noFill/>
          </p:spPr>
          <p:txBody>
            <a:bodyPr wrap="square" rtlCol="0">
              <a:spAutoFit/>
            </a:bodyPr>
            <a:p>
              <a:pPr indent="457200" algn="just"/>
              <a:r>
                <a:rPr lang="zh-CN" altLang="en-US">
                  <a:latin typeface="黑体" charset="0"/>
                  <a:ea typeface="黑体" charset="0"/>
                  <a:cs typeface="黑体" charset="0"/>
                </a:rPr>
                <a:t>区别于常规的密码学加密，以往的公私钥或混沌加密过程，需要耗费大量的计算量和时间，而本团队的模型将音频扰动与对抗样本攻击相结合，扰动过程耗时极短。并且本作品将映射为几位字母的种子藏入极短的高斯白噪声中，对抗攻击过程耗时小。</a:t>
              </a:r>
              <a:endParaRPr lang="zh-CN" altLang="en-US">
                <a:latin typeface="黑体" charset="0"/>
                <a:ea typeface="黑体" charset="0"/>
                <a:cs typeface="黑体" charset="0"/>
              </a:endParaRPr>
            </a:p>
          </p:txBody>
        </p:sp>
        <p:pic>
          <p:nvPicPr>
            <p:cNvPr id="18" name="图片 17" descr="/Users/zhangruichen/Downloads/时间.png时间"/>
            <p:cNvPicPr>
              <a:picLocks noChangeAspect="1"/>
            </p:cNvPicPr>
            <p:nvPr/>
          </p:nvPicPr>
          <p:blipFill>
            <a:blip r:embed="rId2"/>
            <a:srcRect/>
            <a:stretch>
              <a:fillRect/>
            </a:stretch>
          </p:blipFill>
          <p:spPr>
            <a:xfrm>
              <a:off x="13027" y="2903"/>
              <a:ext cx="1029" cy="1029"/>
            </a:xfrm>
            <a:prstGeom prst="rect">
              <a:avLst/>
            </a:prstGeom>
          </p:spPr>
        </p:pic>
      </p:grpSp>
      <p:grpSp>
        <p:nvGrpSpPr>
          <p:cNvPr id="27" name="组合 26"/>
          <p:cNvGrpSpPr/>
          <p:nvPr/>
        </p:nvGrpSpPr>
        <p:grpSpPr>
          <a:xfrm>
            <a:off x="8533765" y="1790065"/>
            <a:ext cx="2964180" cy="3705860"/>
            <a:chOff x="7235" y="2769"/>
            <a:chExt cx="4668" cy="5836"/>
          </a:xfrm>
        </p:grpSpPr>
        <p:pic>
          <p:nvPicPr>
            <p:cNvPr id="19" name="图片 18" descr="/Users/zhangruichen/Downloads/灵活可控.png灵活可控"/>
            <p:cNvPicPr>
              <a:picLocks noChangeAspect="1"/>
            </p:cNvPicPr>
            <p:nvPr/>
          </p:nvPicPr>
          <p:blipFill>
            <a:blip r:embed="rId3"/>
            <a:srcRect/>
            <a:stretch>
              <a:fillRect/>
            </a:stretch>
          </p:blipFill>
          <p:spPr>
            <a:xfrm>
              <a:off x="7293" y="2769"/>
              <a:ext cx="1135" cy="1135"/>
            </a:xfrm>
            <a:prstGeom prst="rect">
              <a:avLst/>
            </a:prstGeom>
          </p:spPr>
        </p:pic>
        <p:sp>
          <p:nvSpPr>
            <p:cNvPr id="20" name="文本框 19"/>
            <p:cNvSpPr txBox="1"/>
            <p:nvPr/>
          </p:nvSpPr>
          <p:spPr>
            <a:xfrm>
              <a:off x="7293" y="4265"/>
              <a:ext cx="2588" cy="1307"/>
            </a:xfrm>
            <a:prstGeom prst="rect">
              <a:avLst/>
            </a:prstGeom>
            <a:noFill/>
          </p:spPr>
          <p:txBody>
            <a:bodyPr wrap="square" rtlCol="0">
              <a:spAutoFit/>
            </a:bodyPr>
            <a:p>
              <a:r>
                <a:rPr lang="zh-CN" altLang="en-US" sz="2400" b="1">
                  <a:solidFill>
                    <a:srgbClr val="970006"/>
                  </a:solidFill>
                  <a:latin typeface="黑体" charset="0"/>
                  <a:ea typeface="黑体" charset="0"/>
                  <a:cs typeface="黑体" charset="0"/>
                </a:rPr>
                <a:t>灵活性</a:t>
              </a:r>
              <a:endParaRPr lang="zh-CN" altLang="en-US" sz="2400" b="1">
                <a:solidFill>
                  <a:srgbClr val="970006"/>
                </a:solidFill>
                <a:latin typeface="黑体" charset="0"/>
                <a:ea typeface="黑体" charset="0"/>
                <a:cs typeface="黑体" charset="0"/>
              </a:endParaRPr>
            </a:p>
            <a:p>
              <a:r>
                <a:rPr lang="zh-CN" altLang="en-US" sz="2400" b="1">
                  <a:solidFill>
                    <a:srgbClr val="970006"/>
                  </a:solidFill>
                  <a:latin typeface="黑体" charset="0"/>
                  <a:ea typeface="黑体" charset="0"/>
                  <a:cs typeface="黑体" charset="0"/>
                </a:rPr>
                <a:t>更强</a:t>
              </a:r>
              <a:endParaRPr lang="zh-CN" altLang="en-US" sz="2400" b="1">
                <a:solidFill>
                  <a:srgbClr val="970006"/>
                </a:solidFill>
                <a:latin typeface="黑体" charset="0"/>
                <a:ea typeface="黑体" charset="0"/>
                <a:cs typeface="黑体" charset="0"/>
              </a:endParaRPr>
            </a:p>
          </p:txBody>
        </p:sp>
        <p:sp>
          <p:nvSpPr>
            <p:cNvPr id="22" name="文本框 21"/>
            <p:cNvSpPr txBox="1"/>
            <p:nvPr/>
          </p:nvSpPr>
          <p:spPr>
            <a:xfrm>
              <a:off x="7235" y="5844"/>
              <a:ext cx="4668" cy="2761"/>
            </a:xfrm>
            <a:prstGeom prst="rect">
              <a:avLst/>
            </a:prstGeom>
            <a:noFill/>
          </p:spPr>
          <p:txBody>
            <a:bodyPr wrap="square" rtlCol="0">
              <a:spAutoFit/>
            </a:bodyPr>
            <a:p>
              <a:pPr indent="457200" algn="just"/>
              <a:r>
                <a:rPr lang="zh-CN" altLang="en-US">
                  <a:latin typeface="黑体" charset="0"/>
                  <a:ea typeface="黑体" charset="0"/>
                  <a:cs typeface="黑体" charset="0"/>
                  <a:sym typeface="+mn-ea"/>
                </a:rPr>
                <a:t>团队将模型封装，并设计出具体通信方案。基于发送方机器状况不同，可以进行实时通讯具体实现方式的灵活选择，增强用户使用体验。</a:t>
              </a:r>
              <a:endParaRPr lang="zh-CN" altLang="en-US">
                <a:latin typeface="黑体" charset="0"/>
                <a:ea typeface="黑体" charset="0"/>
                <a:cs typeface="黑体" charset="0"/>
                <a:sym typeface="+mn-ea"/>
              </a:endParaRPr>
            </a:p>
          </p:txBody>
        </p:sp>
      </p:grpSp>
      <p:cxnSp>
        <p:nvCxnSpPr>
          <p:cNvPr id="29" name="直接连接符 28"/>
          <p:cNvCxnSpPr/>
          <p:nvPr/>
        </p:nvCxnSpPr>
        <p:spPr>
          <a:xfrm>
            <a:off x="41338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581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34945" y="615315"/>
            <a:ext cx="4747895" cy="460375"/>
          </a:xfrm>
          <a:prstGeom prst="rect">
            <a:avLst/>
          </a:prstGeom>
          <a:noFill/>
        </p:spPr>
        <p:txBody>
          <a:bodyPr wrap="square" rtlCol="0">
            <a:spAutoFit/>
          </a:bodyPr>
          <a:p>
            <a:pPr lvl="0" algn="l"/>
            <a:r>
              <a:rPr lang="zh-CN" altLang="en-US" sz="2400" b="1">
                <a:solidFill>
                  <a:srgbClr val="970006"/>
                </a:solidFill>
                <a:sym typeface="+mn-ea"/>
              </a:rPr>
              <a:t>—— 强实时性通讯策略模型</a:t>
            </a:r>
            <a:endParaRPr lang="zh-CN" altLang="en-US" sz="2400" b="1">
              <a:solidFill>
                <a:srgbClr val="970006"/>
              </a:solidFill>
              <a:sym typeface="+mn-ea"/>
            </a:endParaRPr>
          </a:p>
        </p:txBody>
      </p:sp>
      <p:grpSp>
        <p:nvGrpSpPr>
          <p:cNvPr id="4" name="组合 3"/>
          <p:cNvGrpSpPr/>
          <p:nvPr/>
        </p:nvGrpSpPr>
        <p:grpSpPr>
          <a:xfrm>
            <a:off x="780415" y="1858010"/>
            <a:ext cx="2964180" cy="4537075"/>
            <a:chOff x="1238" y="2821"/>
            <a:chExt cx="4668" cy="7145"/>
          </a:xfrm>
        </p:grpSpPr>
        <p:sp>
          <p:nvSpPr>
            <p:cNvPr id="23" name="文本框 22"/>
            <p:cNvSpPr txBox="1"/>
            <p:nvPr/>
          </p:nvSpPr>
          <p:spPr>
            <a:xfrm>
              <a:off x="1238" y="5896"/>
              <a:ext cx="4668" cy="4070"/>
            </a:xfrm>
            <a:prstGeom prst="rect">
              <a:avLst/>
            </a:prstGeom>
            <a:noFill/>
          </p:spPr>
          <p:txBody>
            <a:bodyPr wrap="square" rtlCol="0">
              <a:spAutoFit/>
            </a:bodyPr>
            <a:p>
              <a:pPr indent="457200" algn="just"/>
              <a:r>
                <a:rPr lang="zh-CN" altLang="en-US">
                  <a:latin typeface="黑体" charset="0"/>
                  <a:ea typeface="黑体" charset="0"/>
                  <a:cs typeface="黑体" charset="0"/>
                </a:rPr>
                <a:t>添加扰动后的音频，人耳和机器均无法识别原始内容。并且种子采用对抗样本攻击的方式隐藏，由于神经网络的特性，使即使种子内容一样，生成的包含种子信息的扰动音频也差距甚大，无法提练出规则，无法破译种子内容，安全性强。</a:t>
              </a:r>
              <a:endParaRPr lang="zh-CN" altLang="en-US">
                <a:latin typeface="黑体" charset="0"/>
                <a:ea typeface="黑体" charset="0"/>
                <a:cs typeface="黑体" charset="0"/>
              </a:endParaRPr>
            </a:p>
          </p:txBody>
        </p:sp>
        <p:sp>
          <p:nvSpPr>
            <p:cNvPr id="24" name="文本框 23"/>
            <p:cNvSpPr txBox="1"/>
            <p:nvPr/>
          </p:nvSpPr>
          <p:spPr>
            <a:xfrm>
              <a:off x="1238" y="4276"/>
              <a:ext cx="2588" cy="1307"/>
            </a:xfrm>
            <a:prstGeom prst="rect">
              <a:avLst/>
            </a:prstGeom>
            <a:noFill/>
          </p:spPr>
          <p:txBody>
            <a:bodyPr wrap="square" rtlCol="0">
              <a:spAutoFit/>
            </a:bodyPr>
            <a:p>
              <a:r>
                <a:rPr lang="zh-CN" altLang="en-US" sz="2400" b="1">
                  <a:solidFill>
                    <a:srgbClr val="970006"/>
                  </a:solidFill>
                  <a:latin typeface="黑体" charset="0"/>
                  <a:ea typeface="黑体" charset="0"/>
                  <a:cs typeface="黑体" charset="0"/>
                  <a:sym typeface="+mn-ea"/>
                </a:rPr>
                <a:t>安全性</a:t>
              </a:r>
              <a:endParaRPr lang="zh-CN" altLang="en-US" sz="2400" b="1">
                <a:solidFill>
                  <a:srgbClr val="970006"/>
                </a:solidFill>
                <a:latin typeface="黑体" charset="0"/>
                <a:ea typeface="黑体" charset="0"/>
                <a:cs typeface="黑体" charset="0"/>
                <a:sym typeface="+mn-ea"/>
              </a:endParaRPr>
            </a:p>
            <a:p>
              <a:r>
                <a:rPr lang="zh-CN" altLang="en-US" sz="2400" b="1">
                  <a:solidFill>
                    <a:srgbClr val="970006"/>
                  </a:solidFill>
                  <a:latin typeface="黑体" charset="0"/>
                  <a:ea typeface="黑体" charset="0"/>
                  <a:cs typeface="黑体" charset="0"/>
                  <a:sym typeface="+mn-ea"/>
                </a:rPr>
                <a:t>更强</a:t>
              </a:r>
              <a:endParaRPr lang="zh-CN" altLang="en-US" sz="2400" b="1">
                <a:solidFill>
                  <a:srgbClr val="970006"/>
                </a:solidFill>
                <a:latin typeface="黑体" charset="0"/>
                <a:ea typeface="黑体" charset="0"/>
                <a:cs typeface="黑体" charset="0"/>
              </a:endParaRPr>
            </a:p>
          </p:txBody>
        </p:sp>
        <p:pic>
          <p:nvPicPr>
            <p:cNvPr id="3" name="图片 2" descr="安全"/>
            <p:cNvPicPr>
              <a:picLocks noChangeAspect="1"/>
            </p:cNvPicPr>
            <p:nvPr/>
          </p:nvPicPr>
          <p:blipFill>
            <a:blip r:embed="rId4"/>
            <a:stretch>
              <a:fillRect/>
            </a:stretch>
          </p:blipFill>
          <p:spPr>
            <a:xfrm>
              <a:off x="1255" y="2821"/>
              <a:ext cx="1177" cy="1177"/>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rPr>
              <a:t>技术指标</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905" y="6755765"/>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595485" y="522605"/>
            <a:ext cx="1997075" cy="622935"/>
          </a:xfrm>
          <a:prstGeom prst="rect">
            <a:avLst/>
          </a:prstGeom>
        </p:spPr>
      </p:pic>
      <p:sp>
        <p:nvSpPr>
          <p:cNvPr id="5" name="文本框 4"/>
          <p:cNvSpPr txBox="1"/>
          <p:nvPr/>
        </p:nvSpPr>
        <p:spPr>
          <a:xfrm>
            <a:off x="367665" y="2138045"/>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相似度</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 name="文本框 1"/>
          <p:cNvSpPr txBox="1"/>
          <p:nvPr/>
        </p:nvSpPr>
        <p:spPr>
          <a:xfrm>
            <a:off x="367665" y="3529330"/>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成功率</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3" name="文本框 2"/>
          <p:cNvSpPr txBox="1"/>
          <p:nvPr/>
        </p:nvSpPr>
        <p:spPr>
          <a:xfrm>
            <a:off x="367665" y="4953000"/>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rPr>
              <a:t>延迟时间</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cxnSp>
        <p:nvCxnSpPr>
          <p:cNvPr id="4" name="直接连接符 3"/>
          <p:cNvCxnSpPr/>
          <p:nvPr/>
        </p:nvCxnSpPr>
        <p:spPr>
          <a:xfrm>
            <a:off x="862330" y="3029585"/>
            <a:ext cx="104394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2330" y="4490085"/>
            <a:ext cx="104394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77615" y="1959610"/>
            <a:ext cx="7631430" cy="1014730"/>
          </a:xfrm>
          <a:prstGeom prst="rect">
            <a:avLst/>
          </a:prstGeom>
          <a:noFill/>
        </p:spPr>
        <p:txBody>
          <a:bodyPr wrap="square" rtlCol="0">
            <a:spAutoFit/>
          </a:bodyPr>
          <a:p>
            <a:r>
              <a:rPr lang="zh-CN" altLang="en-US" sz="2000" b="1">
                <a:latin typeface="黑体" charset="0"/>
                <a:ea typeface="黑体" charset="0"/>
                <a:cs typeface="黑体" charset="0"/>
              </a:rPr>
              <a:t>给定任何波形音频，模型可以生成另一个相似度超过 99.9% 的音频，它可以转录为要通信的任何文本，并且该音频每秒可隐藏50个字符。</a:t>
            </a:r>
            <a:endParaRPr lang="zh-CN" altLang="en-US" sz="2000" b="1">
              <a:latin typeface="黑体" charset="0"/>
              <a:ea typeface="黑体" charset="0"/>
              <a:cs typeface="黑体" charset="0"/>
            </a:endParaRPr>
          </a:p>
        </p:txBody>
      </p:sp>
      <p:sp>
        <p:nvSpPr>
          <p:cNvPr id="11" name="文本框 10"/>
          <p:cNvSpPr txBox="1"/>
          <p:nvPr/>
        </p:nvSpPr>
        <p:spPr>
          <a:xfrm>
            <a:off x="3777615" y="3406140"/>
            <a:ext cx="7637780" cy="706755"/>
          </a:xfrm>
          <a:prstGeom prst="rect">
            <a:avLst/>
          </a:prstGeom>
          <a:noFill/>
        </p:spPr>
        <p:txBody>
          <a:bodyPr wrap="square" rtlCol="0">
            <a:spAutoFit/>
          </a:bodyPr>
          <a:p>
            <a:r>
              <a:rPr lang="zh-CN" altLang="en-US" sz="2000" b="1">
                <a:latin typeface="黑体" charset="0"/>
                <a:ea typeface="黑体" charset="0"/>
                <a:cs typeface="黑体" charset="0"/>
              </a:rPr>
              <a:t>本团队将基于白盒迭代优化的攻击应用于隐蔽通信里的各个模型，并证明它具有100% 的成功率。</a:t>
            </a:r>
            <a:endParaRPr lang="zh-CN" altLang="en-US" sz="2000" b="1">
              <a:latin typeface="黑体" charset="0"/>
              <a:ea typeface="黑体" charset="0"/>
              <a:cs typeface="黑体" charset="0"/>
            </a:endParaRPr>
          </a:p>
        </p:txBody>
      </p:sp>
      <p:sp>
        <p:nvSpPr>
          <p:cNvPr id="12" name="文本框 11"/>
          <p:cNvSpPr txBox="1"/>
          <p:nvPr/>
        </p:nvSpPr>
        <p:spPr>
          <a:xfrm>
            <a:off x="3774440" y="4787265"/>
            <a:ext cx="7637780" cy="1322070"/>
          </a:xfrm>
          <a:prstGeom prst="rect">
            <a:avLst/>
          </a:prstGeom>
          <a:noFill/>
        </p:spPr>
        <p:txBody>
          <a:bodyPr wrap="square" rtlCol="0">
            <a:spAutoFit/>
          </a:bodyPr>
          <a:p>
            <a:r>
              <a:rPr lang="zh-CN" altLang="en-US" sz="2000" b="1">
                <a:latin typeface="黑体" charset="0"/>
                <a:ea typeface="黑体" charset="0"/>
                <a:cs typeface="黑体" charset="0"/>
              </a:rPr>
              <a:t>针对原始音频的扰乱时间，根据通信音频长度略有浮动，时间为ms级别；针对隐藏种子的攻击时间，随硬件不同而改变，gpu机器时间达到了3-4s , 而cpu机器耗费时间略长，但通过提前隐藏种子策略仍可达到</a:t>
            </a:r>
            <a:r>
              <a:rPr lang="en-US" altLang="zh-CN" sz="2000" b="1">
                <a:latin typeface="黑体" charset="0"/>
                <a:ea typeface="黑体" charset="0"/>
                <a:cs typeface="黑体" charset="0"/>
              </a:rPr>
              <a:t>ms</a:t>
            </a:r>
            <a:r>
              <a:rPr lang="zh-CN" altLang="en-US" sz="2000" b="1">
                <a:latin typeface="黑体" charset="0"/>
                <a:ea typeface="黑体" charset="0"/>
                <a:cs typeface="黑体" charset="0"/>
              </a:rPr>
              <a:t>级别。</a:t>
            </a:r>
            <a:endParaRPr lang="zh-CN" altLang="en-US" sz="2000" b="1">
              <a:latin typeface="黑体" charset="0"/>
              <a:ea typeface="黑体" charset="0"/>
              <a:cs typeface="黑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082413"/>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项目前景</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grpSp>
        <p:nvGrpSpPr>
          <p:cNvPr id="12" name="组合 11"/>
          <p:cNvGrpSpPr/>
          <p:nvPr/>
        </p:nvGrpSpPr>
        <p:grpSpPr>
          <a:xfrm>
            <a:off x="3991304" y="3658651"/>
            <a:ext cx="4209393" cy="394138"/>
            <a:chOff x="3991304" y="3673891"/>
            <a:chExt cx="4209393" cy="394138"/>
          </a:xfrm>
          <a:solidFill>
            <a:srgbClr val="9B0D14"/>
          </a:solidFill>
        </p:grpSpPr>
        <p:cxnSp>
          <p:nvCxnSpPr>
            <p:cNvPr id="6" name="直接连接符 5"/>
            <p:cNvCxnSpPr/>
            <p:nvPr/>
          </p:nvCxnSpPr>
          <p:spPr>
            <a:xfrm>
              <a:off x="3991304" y="387043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four</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412750" y="2287905"/>
            <a:ext cx="11240135" cy="3959225"/>
            <a:chOff x="649" y="4640"/>
            <a:chExt cx="17701" cy="6235"/>
          </a:xfrm>
        </p:grpSpPr>
        <p:sp>
          <p:nvSpPr>
            <p:cNvPr id="9" name="圆角矩形 8"/>
            <p:cNvSpPr/>
            <p:nvPr/>
          </p:nvSpPr>
          <p:spPr>
            <a:xfrm>
              <a:off x="649" y="4640"/>
              <a:ext cx="17701" cy="56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1200" y="4999"/>
              <a:ext cx="16598" cy="58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sz="2500" dirty="0">
                  <a:solidFill>
                    <a:schemeClr val="tx1"/>
                  </a:solidFill>
                  <a:latin typeface="黑体" charset="0"/>
                  <a:ea typeface="黑体" charset="0"/>
                  <a:sym typeface="+mn-ea"/>
                </a:rPr>
                <a:t>强实时性通讯策略与强隐蔽性通讯策略方式可基于各种语音识别模型，包括但不限于deepspeech1、deepspeech2、lingvo等。各种现代化的理论和数学工具可被用于信息隐藏中，它可应用于网络信息数据安全传输，在保护网络信息安全领域起到重要作用。</a:t>
              </a:r>
              <a:r>
                <a:rPr lang="zh-CN" sz="2500" dirty="0">
                  <a:solidFill>
                    <a:schemeClr val="tx1"/>
                  </a:solidFill>
                  <a:latin typeface="黑体" charset="0"/>
                  <a:ea typeface="黑体" charset="0"/>
                  <a:sym typeface="+mn-ea"/>
                </a:rPr>
                <a:t>强隐蔽性</a:t>
              </a:r>
              <a:r>
                <a:rPr sz="2500" dirty="0">
                  <a:solidFill>
                    <a:schemeClr val="tx1"/>
                  </a:solidFill>
                  <a:latin typeface="黑体" charset="0"/>
                  <a:ea typeface="黑体" charset="0"/>
                  <a:sym typeface="+mn-ea"/>
                </a:rPr>
                <a:t>通讯</a:t>
              </a:r>
              <a:r>
                <a:rPr lang="zh-CN" sz="2500" dirty="0">
                  <a:solidFill>
                    <a:schemeClr val="tx1"/>
                  </a:solidFill>
                  <a:latin typeface="黑体" charset="0"/>
                  <a:ea typeface="黑体" charset="0"/>
                  <a:sym typeface="+mn-ea"/>
                </a:rPr>
                <a:t>策略</a:t>
              </a:r>
              <a:r>
                <a:rPr sz="2500" dirty="0">
                  <a:solidFill>
                    <a:schemeClr val="tx1"/>
                  </a:solidFill>
                  <a:latin typeface="黑体" charset="0"/>
                  <a:ea typeface="黑体" charset="0"/>
                  <a:sym typeface="+mn-ea"/>
                </a:rPr>
                <a:t>可用于在微信、QQ等社交软件，强实时性通讯策略可在通话、会议等场合使用。</a:t>
              </a:r>
              <a:endParaRPr sz="2500" dirty="0">
                <a:solidFill>
                  <a:schemeClr val="tx1"/>
                </a:solidFill>
                <a:latin typeface="黑体" charset="0"/>
                <a:ea typeface="黑体" charset="0"/>
                <a:sym typeface="+mn-ea"/>
              </a:endParaRPr>
            </a:p>
          </p:txBody>
        </p:sp>
      </p:grpSp>
      <p:sp>
        <p:nvSpPr>
          <p:cNvPr id="37" name="文本框 36"/>
          <p:cNvSpPr txBox="1"/>
          <p:nvPr/>
        </p:nvSpPr>
        <p:spPr>
          <a:xfrm>
            <a:off x="147955" y="467360"/>
            <a:ext cx="3008630" cy="75565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3600" b="1" noProof="0" dirty="0">
                <a:ln>
                  <a:noFill/>
                </a:ln>
                <a:solidFill>
                  <a:schemeClr val="bg1"/>
                </a:solidFill>
                <a:effectLst/>
                <a:uLnTx/>
                <a:uFillTx/>
                <a:latin typeface="黑体" charset="0"/>
                <a:ea typeface="黑体" charset="0"/>
                <a:sym typeface="+mn-ea"/>
              </a:rPr>
              <a:t>应用前景</a:t>
            </a:r>
            <a:endParaRPr lang="zh-CN" altLang="en-US" sz="3600" b="1" noProof="0" dirty="0">
              <a:ln>
                <a:noFill/>
              </a:ln>
              <a:solidFill>
                <a:schemeClr val="bg1"/>
              </a:solidFill>
              <a:effectLst/>
              <a:uLnTx/>
              <a:uFillTx/>
              <a:latin typeface="黑体" charset="0"/>
              <a:ea typeface="黑体" charset="0"/>
              <a:sym typeface="+mn-ea"/>
            </a:endParaRPr>
          </a:p>
        </p:txBody>
      </p:sp>
      <p:sp>
        <p:nvSpPr>
          <p:cNvPr id="8" name="矩形 7"/>
          <p:cNvSpPr/>
          <p:nvPr/>
        </p:nvSpPr>
        <p:spPr>
          <a:xfrm>
            <a:off x="607060" y="1831340"/>
            <a:ext cx="10934065"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logo"/>
          <p:cNvPicPr>
            <a:picLocks noChangeAspect="1"/>
          </p:cNvPicPr>
          <p:nvPr/>
        </p:nvPicPr>
        <p:blipFill>
          <a:blip r:embed="rId1"/>
          <a:stretch>
            <a:fillRect/>
          </a:stretch>
        </p:blipFill>
        <p:spPr>
          <a:xfrm>
            <a:off x="9769475" y="5975985"/>
            <a:ext cx="2225040" cy="6940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å±±ä¸å¤§å­¦æ ¡é¨"/>
          <p:cNvPicPr>
            <a:picLocks noChangeAspect="1" noChangeArrowheads="1"/>
          </p:cNvPicPr>
          <p:nvPr/>
        </p:nvPicPr>
        <p:blipFill rotWithShape="1">
          <a:blip r:embed="rId1">
            <a:extLst>
              <a:ext uri="{28A0092B-C50C-407E-A947-70E740481C1C}">
                <a14:useLocalDpi xmlns:a14="http://schemas.microsoft.com/office/drawing/2010/main" val="0"/>
              </a:ext>
            </a:extLst>
          </a:blip>
          <a:srcRect l="6210" r="6048"/>
          <a:stretch>
            <a:fillRect/>
          </a:stretch>
        </p:blipFill>
        <p:spPr bwMode="auto">
          <a:xfrm>
            <a:off x="57150" y="1367774"/>
            <a:ext cx="12093168" cy="54640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682" y="1524742"/>
            <a:ext cx="12172948" cy="533325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p:cNvSpPr/>
          <p:nvPr/>
        </p:nvSpPr>
        <p:spPr>
          <a:xfrm>
            <a:off x="426720" y="281940"/>
            <a:ext cx="11338560" cy="6294120"/>
          </a:xfrm>
          <a:prstGeom prst="rect">
            <a:avLst/>
          </a:pr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10600030101010101" charset="-122"/>
              <a:ea typeface="等线" panose="02010600030101010101" charset="-122"/>
              <a:cs typeface="+mn-cs"/>
            </a:endParaRPr>
          </a:p>
        </p:txBody>
      </p:sp>
      <p:sp>
        <p:nvSpPr>
          <p:cNvPr id="6" name="直角三角形 5"/>
          <p:cNvSpPr/>
          <p:nvPr/>
        </p:nvSpPr>
        <p:spPr>
          <a:xfrm flipV="1">
            <a:off x="9526" y="30475"/>
            <a:ext cx="8509634" cy="3215643"/>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直角三角形 7"/>
          <p:cNvSpPr/>
          <p:nvPr/>
        </p:nvSpPr>
        <p:spPr>
          <a:xfrm flipH="1" flipV="1">
            <a:off x="4609146" y="30477"/>
            <a:ext cx="7573328" cy="3398522"/>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任意多边形: 形状 10"/>
          <p:cNvSpPr/>
          <p:nvPr/>
        </p:nvSpPr>
        <p:spPr>
          <a:xfrm>
            <a:off x="4599618" y="0"/>
            <a:ext cx="2973706" cy="3808171"/>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solidFill>
            <a:srgbClr val="9B0D1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任意多边形: 形状 12"/>
          <p:cNvSpPr/>
          <p:nvPr/>
        </p:nvSpPr>
        <p:spPr>
          <a:xfrm>
            <a:off x="4805216" y="-77610"/>
            <a:ext cx="2562509" cy="3647580"/>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椭圆 15"/>
          <p:cNvSpPr/>
          <p:nvPr/>
        </p:nvSpPr>
        <p:spPr>
          <a:xfrm>
            <a:off x="5257800" y="158242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形 17" descr="讲师"/>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34" y="43651"/>
            <a:ext cx="847731" cy="847731"/>
          </a:xfrm>
          <a:prstGeom prst="rect">
            <a:avLst/>
          </a:prstGeom>
        </p:spPr>
      </p:pic>
      <p:sp>
        <p:nvSpPr>
          <p:cNvPr id="19" name="文本框 18"/>
          <p:cNvSpPr txBox="1"/>
          <p:nvPr/>
        </p:nvSpPr>
        <p:spPr>
          <a:xfrm>
            <a:off x="5595935" y="891682"/>
            <a:ext cx="1000131"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rPr>
              <a:t>2022</a:t>
            </a:r>
            <a:endParaRPr kumimoji="0" lang="zh-CN" altLang="en-US"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endParaRPr>
          </a:p>
        </p:txBody>
      </p:sp>
      <p:grpSp>
        <p:nvGrpSpPr>
          <p:cNvPr id="84" name="iṩḻïďê"/>
          <p:cNvGrpSpPr/>
          <p:nvPr/>
        </p:nvGrpSpPr>
        <p:grpSpPr>
          <a:xfrm>
            <a:off x="5459507" y="1785449"/>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57" name="文本框 56"/>
          <p:cNvSpPr txBox="1"/>
          <p:nvPr/>
        </p:nvSpPr>
        <p:spPr>
          <a:xfrm>
            <a:off x="3002207" y="4261643"/>
            <a:ext cx="618758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Thank you </a:t>
            </a:r>
            <a:endParaRPr kumimoji="0" lang="zh-CN" altLang="en-US" sz="9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p:cNvSpPr/>
          <p:nvPr/>
        </p:nvSpPr>
        <p:spPr bwMode="auto">
          <a:xfrm>
            <a:off x="9525" y="1"/>
            <a:ext cx="12182475" cy="3335902"/>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9B0D1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2164955" y="604520"/>
            <a:ext cx="7872250" cy="15684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prstClr val="white"/>
                </a:solidFill>
                <a:effectLst/>
                <a:uLnTx/>
                <a:uFillTx/>
                <a:latin typeface="CommercialScript BT" panose="03030803040807090C04" pitchFamily="66" charset="0"/>
                <a:ea typeface="等线" panose="02010600030101010101" charset="-122"/>
                <a:cs typeface="+mn-cs"/>
              </a:rPr>
              <a:t>汇报目录</a:t>
            </a:r>
            <a:endParaRPr kumimoji="0" lang="zh-CN" altLang="en-US" sz="9600" b="0" i="0" u="none" strike="noStrike" kern="1200" cap="none" spc="0" normalizeH="0" baseline="0" noProof="0" dirty="0">
              <a:ln>
                <a:noFill/>
              </a:ln>
              <a:solidFill>
                <a:prstClr val="white"/>
              </a:solidFill>
              <a:effectLst/>
              <a:uLnTx/>
              <a:uFillTx/>
              <a:latin typeface="CommercialScript BT" panose="03030803040807090C04" pitchFamily="66" charset="0"/>
              <a:ea typeface="等线" panose="02010600030101010101" charset="-122"/>
              <a:cs typeface="+mn-cs"/>
            </a:endParaRPr>
          </a:p>
        </p:txBody>
      </p:sp>
      <p:sp>
        <p:nvSpPr>
          <p:cNvPr id="27" name="文本框 26"/>
          <p:cNvSpPr txBox="1"/>
          <p:nvPr/>
        </p:nvSpPr>
        <p:spPr>
          <a:xfrm>
            <a:off x="-88900" y="5832475"/>
            <a:ext cx="2360930"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研究背景</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28" name="文本框 27"/>
          <p:cNvSpPr txBox="1"/>
          <p:nvPr/>
        </p:nvSpPr>
        <p:spPr>
          <a:xfrm>
            <a:off x="3081317" y="5832615"/>
            <a:ext cx="235116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srgbClr val="10325A"/>
                </a:solidFill>
                <a:effectLst/>
                <a:uLnTx/>
                <a:uFillTx/>
                <a:latin typeface="微软雅黑" panose="020B0502040204020203" pitchFamily="34" charset="-122"/>
                <a:ea typeface="微软雅黑" panose="020B0502040204020203" pitchFamily="34" charset="-122"/>
                <a:sym typeface="+mn-ea"/>
              </a:rPr>
              <a:t>研究进展</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29" name="文本框 28"/>
          <p:cNvSpPr txBox="1"/>
          <p:nvPr/>
        </p:nvSpPr>
        <p:spPr>
          <a:xfrm>
            <a:off x="6305517" y="5832615"/>
            <a:ext cx="235116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srgbClr val="10325A"/>
                </a:solidFill>
                <a:effectLst/>
                <a:uLnTx/>
                <a:uFillTx/>
                <a:latin typeface="微软雅黑" panose="020B0502040204020203" pitchFamily="34" charset="-122"/>
                <a:ea typeface="微软雅黑" panose="020B0502040204020203" pitchFamily="34" charset="-122"/>
                <a:sym typeface="+mn-ea"/>
              </a:rPr>
              <a:t>项目特点</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30" name="文本框 29"/>
          <p:cNvSpPr txBox="1"/>
          <p:nvPr/>
        </p:nvSpPr>
        <p:spPr>
          <a:xfrm>
            <a:off x="9628777" y="5832615"/>
            <a:ext cx="235116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srgbClr val="10325A"/>
                </a:solidFill>
                <a:effectLst/>
                <a:uLnTx/>
                <a:uFillTx/>
                <a:latin typeface="微软雅黑" panose="020B0502040204020203" pitchFamily="34" charset="-122"/>
                <a:ea typeface="微软雅黑" panose="020B0502040204020203" pitchFamily="34" charset="-122"/>
                <a:sym typeface="+mn-ea"/>
              </a:rPr>
              <a:t>项目前景</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12" name="椭圆 11"/>
          <p:cNvSpPr/>
          <p:nvPr/>
        </p:nvSpPr>
        <p:spPr>
          <a:xfrm>
            <a:off x="503416"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9"/>
          <p:cNvSpPr txBox="1"/>
          <p:nvPr/>
        </p:nvSpPr>
        <p:spPr>
          <a:xfrm>
            <a:off x="503416" y="4570380"/>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01</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15" name="椭圆 14"/>
          <p:cNvSpPr/>
          <p:nvPr/>
        </p:nvSpPr>
        <p:spPr>
          <a:xfrm>
            <a:off x="3673641"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9"/>
          <p:cNvSpPr txBox="1"/>
          <p:nvPr/>
        </p:nvSpPr>
        <p:spPr>
          <a:xfrm>
            <a:off x="3673641"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02</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18" name="椭圆 17"/>
          <p:cNvSpPr/>
          <p:nvPr/>
        </p:nvSpPr>
        <p:spPr>
          <a:xfrm>
            <a:off x="6897206" y="4474522"/>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文本框 9"/>
          <p:cNvSpPr txBox="1"/>
          <p:nvPr/>
        </p:nvSpPr>
        <p:spPr>
          <a:xfrm>
            <a:off x="6897206"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03</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21" name="椭圆 20"/>
          <p:cNvSpPr/>
          <p:nvPr/>
        </p:nvSpPr>
        <p:spPr>
          <a:xfrm>
            <a:off x="10221101"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9"/>
          <p:cNvSpPr txBox="1"/>
          <p:nvPr/>
        </p:nvSpPr>
        <p:spPr>
          <a:xfrm>
            <a:off x="10221101"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04</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grpSp>
        <p:nvGrpSpPr>
          <p:cNvPr id="20" name="组合 19"/>
          <p:cNvGrpSpPr/>
          <p:nvPr/>
        </p:nvGrpSpPr>
        <p:grpSpPr>
          <a:xfrm>
            <a:off x="5094134" y="2304019"/>
            <a:ext cx="2089150" cy="1816100"/>
            <a:chOff x="8544231" y="2016919"/>
            <a:chExt cx="2089150" cy="1816100"/>
          </a:xfrm>
        </p:grpSpPr>
        <p:sp>
          <p:nvSpPr>
            <p:cNvPr id="36" name="AutoShape 3"/>
            <p:cNvSpPr>
              <a:spLocks noChangeAspect="1" noChangeArrowheads="1" noTextEdit="1"/>
            </p:cNvSpPr>
            <p:nvPr/>
          </p:nvSpPr>
          <p:spPr bwMode="auto">
            <a:xfrm>
              <a:off x="8547406" y="2016919"/>
              <a:ext cx="20859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5"/>
            <p:cNvSpPr/>
            <p:nvPr/>
          </p:nvSpPr>
          <p:spPr bwMode="auto">
            <a:xfrm>
              <a:off x="8544231" y="2062956"/>
              <a:ext cx="2089150" cy="1681162"/>
            </a:xfrm>
            <a:custGeom>
              <a:avLst/>
              <a:gdLst>
                <a:gd name="T0" fmla="*/ 30 w 688"/>
                <a:gd name="T1" fmla="*/ 355 h 552"/>
                <a:gd name="T2" fmla="*/ 5 w 688"/>
                <a:gd name="T3" fmla="*/ 355 h 552"/>
                <a:gd name="T4" fmla="*/ 0 w 688"/>
                <a:gd name="T5" fmla="*/ 350 h 552"/>
                <a:gd name="T6" fmla="*/ 0 w 688"/>
                <a:gd name="T7" fmla="*/ 202 h 552"/>
                <a:gd name="T8" fmla="*/ 5 w 688"/>
                <a:gd name="T9" fmla="*/ 198 h 552"/>
                <a:gd name="T10" fmla="*/ 30 w 688"/>
                <a:gd name="T11" fmla="*/ 198 h 552"/>
                <a:gd name="T12" fmla="*/ 37 w 688"/>
                <a:gd name="T13" fmla="*/ 196 h 552"/>
                <a:gd name="T14" fmla="*/ 81 w 688"/>
                <a:gd name="T15" fmla="*/ 196 h 552"/>
                <a:gd name="T16" fmla="*/ 88 w 688"/>
                <a:gd name="T17" fmla="*/ 191 h 552"/>
                <a:gd name="T18" fmla="*/ 142 w 688"/>
                <a:gd name="T19" fmla="*/ 95 h 552"/>
                <a:gd name="T20" fmla="*/ 217 w 688"/>
                <a:gd name="T21" fmla="*/ 35 h 552"/>
                <a:gd name="T22" fmla="*/ 284 w 688"/>
                <a:gd name="T23" fmla="*/ 8 h 552"/>
                <a:gd name="T24" fmla="*/ 359 w 688"/>
                <a:gd name="T25" fmla="*/ 1 h 552"/>
                <a:gd name="T26" fmla="*/ 455 w 688"/>
                <a:gd name="T27" fmla="*/ 26 h 552"/>
                <a:gd name="T28" fmla="*/ 535 w 688"/>
                <a:gd name="T29" fmla="*/ 82 h 552"/>
                <a:gd name="T30" fmla="*/ 599 w 688"/>
                <a:gd name="T31" fmla="*/ 188 h 552"/>
                <a:gd name="T32" fmla="*/ 610 w 688"/>
                <a:gd name="T33" fmla="*/ 196 h 552"/>
                <a:gd name="T34" fmla="*/ 651 w 688"/>
                <a:gd name="T35" fmla="*/ 196 h 552"/>
                <a:gd name="T36" fmla="*/ 658 w 688"/>
                <a:gd name="T37" fmla="*/ 198 h 552"/>
                <a:gd name="T38" fmla="*/ 683 w 688"/>
                <a:gd name="T39" fmla="*/ 198 h 552"/>
                <a:gd name="T40" fmla="*/ 688 w 688"/>
                <a:gd name="T41" fmla="*/ 202 h 552"/>
                <a:gd name="T42" fmla="*/ 688 w 688"/>
                <a:gd name="T43" fmla="*/ 351 h 552"/>
                <a:gd name="T44" fmla="*/ 684 w 688"/>
                <a:gd name="T45" fmla="*/ 355 h 552"/>
                <a:gd name="T46" fmla="*/ 658 w 688"/>
                <a:gd name="T47" fmla="*/ 355 h 552"/>
                <a:gd name="T48" fmla="*/ 651 w 688"/>
                <a:gd name="T49" fmla="*/ 356 h 552"/>
                <a:gd name="T50" fmla="*/ 608 w 688"/>
                <a:gd name="T51" fmla="*/ 356 h 552"/>
                <a:gd name="T52" fmla="*/ 600 w 688"/>
                <a:gd name="T53" fmla="*/ 362 h 552"/>
                <a:gd name="T54" fmla="*/ 561 w 688"/>
                <a:gd name="T55" fmla="*/ 440 h 552"/>
                <a:gd name="T56" fmla="*/ 479 w 688"/>
                <a:gd name="T57" fmla="*/ 515 h 552"/>
                <a:gd name="T58" fmla="*/ 377 w 688"/>
                <a:gd name="T59" fmla="*/ 550 h 552"/>
                <a:gd name="T60" fmla="*/ 346 w 688"/>
                <a:gd name="T61" fmla="*/ 552 h 552"/>
                <a:gd name="T62" fmla="*/ 228 w 688"/>
                <a:gd name="T63" fmla="*/ 526 h 552"/>
                <a:gd name="T64" fmla="*/ 177 w 688"/>
                <a:gd name="T65" fmla="*/ 493 h 552"/>
                <a:gd name="T66" fmla="*/ 123 w 688"/>
                <a:gd name="T67" fmla="*/ 434 h 552"/>
                <a:gd name="T68" fmla="*/ 88 w 688"/>
                <a:gd name="T69" fmla="*/ 362 h 552"/>
                <a:gd name="T70" fmla="*/ 80 w 688"/>
                <a:gd name="T71" fmla="*/ 356 h 552"/>
                <a:gd name="T72" fmla="*/ 37 w 688"/>
                <a:gd name="T73" fmla="*/ 356 h 552"/>
                <a:gd name="T74" fmla="*/ 30 w 688"/>
                <a:gd name="T75" fmla="*/ 35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8" h="552">
                  <a:moveTo>
                    <a:pt x="30" y="355"/>
                  </a:moveTo>
                  <a:cubicBezTo>
                    <a:pt x="22" y="355"/>
                    <a:pt x="13" y="355"/>
                    <a:pt x="5" y="355"/>
                  </a:cubicBezTo>
                  <a:cubicBezTo>
                    <a:pt x="1" y="355"/>
                    <a:pt x="0" y="355"/>
                    <a:pt x="0" y="350"/>
                  </a:cubicBezTo>
                  <a:cubicBezTo>
                    <a:pt x="0" y="301"/>
                    <a:pt x="0" y="252"/>
                    <a:pt x="0" y="202"/>
                  </a:cubicBezTo>
                  <a:cubicBezTo>
                    <a:pt x="0" y="199"/>
                    <a:pt x="1" y="197"/>
                    <a:pt x="5" y="198"/>
                  </a:cubicBezTo>
                  <a:cubicBezTo>
                    <a:pt x="13" y="198"/>
                    <a:pt x="22" y="198"/>
                    <a:pt x="30" y="198"/>
                  </a:cubicBezTo>
                  <a:cubicBezTo>
                    <a:pt x="32" y="196"/>
                    <a:pt x="35" y="196"/>
                    <a:pt x="37" y="196"/>
                  </a:cubicBezTo>
                  <a:cubicBezTo>
                    <a:pt x="51" y="196"/>
                    <a:pt x="66" y="196"/>
                    <a:pt x="81" y="196"/>
                  </a:cubicBezTo>
                  <a:cubicBezTo>
                    <a:pt x="85" y="196"/>
                    <a:pt x="87" y="195"/>
                    <a:pt x="88" y="191"/>
                  </a:cubicBezTo>
                  <a:cubicBezTo>
                    <a:pt x="99" y="155"/>
                    <a:pt x="117" y="123"/>
                    <a:pt x="142" y="95"/>
                  </a:cubicBezTo>
                  <a:cubicBezTo>
                    <a:pt x="163" y="70"/>
                    <a:pt x="188" y="50"/>
                    <a:pt x="217" y="35"/>
                  </a:cubicBezTo>
                  <a:cubicBezTo>
                    <a:pt x="238" y="23"/>
                    <a:pt x="261" y="15"/>
                    <a:pt x="284" y="8"/>
                  </a:cubicBezTo>
                  <a:cubicBezTo>
                    <a:pt x="309" y="1"/>
                    <a:pt x="334" y="0"/>
                    <a:pt x="359" y="1"/>
                  </a:cubicBezTo>
                  <a:cubicBezTo>
                    <a:pt x="392" y="3"/>
                    <a:pt x="424" y="13"/>
                    <a:pt x="455" y="26"/>
                  </a:cubicBezTo>
                  <a:cubicBezTo>
                    <a:pt x="485" y="40"/>
                    <a:pt x="512" y="59"/>
                    <a:pt x="535" y="82"/>
                  </a:cubicBezTo>
                  <a:cubicBezTo>
                    <a:pt x="564" y="113"/>
                    <a:pt x="586" y="148"/>
                    <a:pt x="599" y="188"/>
                  </a:cubicBezTo>
                  <a:cubicBezTo>
                    <a:pt x="602" y="196"/>
                    <a:pt x="602" y="196"/>
                    <a:pt x="610" y="196"/>
                  </a:cubicBezTo>
                  <a:cubicBezTo>
                    <a:pt x="624" y="196"/>
                    <a:pt x="637" y="196"/>
                    <a:pt x="651" y="196"/>
                  </a:cubicBezTo>
                  <a:cubicBezTo>
                    <a:pt x="653" y="196"/>
                    <a:pt x="656" y="196"/>
                    <a:pt x="658" y="198"/>
                  </a:cubicBezTo>
                  <a:cubicBezTo>
                    <a:pt x="666" y="198"/>
                    <a:pt x="675" y="198"/>
                    <a:pt x="683" y="198"/>
                  </a:cubicBezTo>
                  <a:cubicBezTo>
                    <a:pt x="686" y="198"/>
                    <a:pt x="688" y="198"/>
                    <a:pt x="688" y="202"/>
                  </a:cubicBezTo>
                  <a:cubicBezTo>
                    <a:pt x="688" y="252"/>
                    <a:pt x="688" y="301"/>
                    <a:pt x="688" y="351"/>
                  </a:cubicBezTo>
                  <a:cubicBezTo>
                    <a:pt x="688" y="354"/>
                    <a:pt x="687" y="355"/>
                    <a:pt x="684" y="355"/>
                  </a:cubicBezTo>
                  <a:cubicBezTo>
                    <a:pt x="675" y="355"/>
                    <a:pt x="666" y="355"/>
                    <a:pt x="658" y="355"/>
                  </a:cubicBezTo>
                  <a:cubicBezTo>
                    <a:pt x="656" y="357"/>
                    <a:pt x="653" y="356"/>
                    <a:pt x="651" y="356"/>
                  </a:cubicBezTo>
                  <a:cubicBezTo>
                    <a:pt x="637" y="356"/>
                    <a:pt x="622" y="357"/>
                    <a:pt x="608" y="356"/>
                  </a:cubicBezTo>
                  <a:cubicBezTo>
                    <a:pt x="603" y="356"/>
                    <a:pt x="601" y="358"/>
                    <a:pt x="600" y="362"/>
                  </a:cubicBezTo>
                  <a:cubicBezTo>
                    <a:pt x="591" y="390"/>
                    <a:pt x="577" y="416"/>
                    <a:pt x="561" y="440"/>
                  </a:cubicBezTo>
                  <a:cubicBezTo>
                    <a:pt x="539" y="472"/>
                    <a:pt x="511" y="496"/>
                    <a:pt x="479" y="515"/>
                  </a:cubicBezTo>
                  <a:cubicBezTo>
                    <a:pt x="447" y="534"/>
                    <a:pt x="413" y="545"/>
                    <a:pt x="377" y="550"/>
                  </a:cubicBezTo>
                  <a:cubicBezTo>
                    <a:pt x="367" y="552"/>
                    <a:pt x="356" y="552"/>
                    <a:pt x="346" y="552"/>
                  </a:cubicBezTo>
                  <a:cubicBezTo>
                    <a:pt x="305" y="552"/>
                    <a:pt x="265" y="544"/>
                    <a:pt x="228" y="526"/>
                  </a:cubicBezTo>
                  <a:cubicBezTo>
                    <a:pt x="210" y="517"/>
                    <a:pt x="193" y="506"/>
                    <a:pt x="177" y="493"/>
                  </a:cubicBezTo>
                  <a:cubicBezTo>
                    <a:pt x="156" y="476"/>
                    <a:pt x="138" y="456"/>
                    <a:pt x="123" y="434"/>
                  </a:cubicBezTo>
                  <a:cubicBezTo>
                    <a:pt x="108" y="411"/>
                    <a:pt x="96" y="388"/>
                    <a:pt x="88" y="362"/>
                  </a:cubicBezTo>
                  <a:cubicBezTo>
                    <a:pt x="87" y="358"/>
                    <a:pt x="84" y="356"/>
                    <a:pt x="80" y="356"/>
                  </a:cubicBezTo>
                  <a:cubicBezTo>
                    <a:pt x="66" y="357"/>
                    <a:pt x="51" y="356"/>
                    <a:pt x="37" y="356"/>
                  </a:cubicBezTo>
                  <a:cubicBezTo>
                    <a:pt x="35" y="356"/>
                    <a:pt x="32" y="357"/>
                    <a:pt x="30" y="355"/>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6"/>
            <p:cNvSpPr/>
            <p:nvPr/>
          </p:nvSpPr>
          <p:spPr bwMode="auto">
            <a:xfrm>
              <a:off x="8634719" y="3144044"/>
              <a:ext cx="1912938" cy="688975"/>
            </a:xfrm>
            <a:custGeom>
              <a:avLst/>
              <a:gdLst>
                <a:gd name="T0" fmla="*/ 0 w 630"/>
                <a:gd name="T1" fmla="*/ 0 h 226"/>
                <a:gd name="T2" fmla="*/ 53 w 630"/>
                <a:gd name="T3" fmla="*/ 0 h 226"/>
                <a:gd name="T4" fmla="*/ 58 w 630"/>
                <a:gd name="T5" fmla="*/ 4 h 226"/>
                <a:gd name="T6" fmla="*/ 102 w 630"/>
                <a:gd name="T7" fmla="*/ 90 h 226"/>
                <a:gd name="T8" fmla="*/ 266 w 630"/>
                <a:gd name="T9" fmla="*/ 191 h 226"/>
                <a:gd name="T10" fmla="*/ 521 w 630"/>
                <a:gd name="T11" fmla="*/ 96 h 226"/>
                <a:gd name="T12" fmla="*/ 569 w 630"/>
                <a:gd name="T13" fmla="*/ 5 h 226"/>
                <a:gd name="T14" fmla="*/ 576 w 630"/>
                <a:gd name="T15" fmla="*/ 0 h 226"/>
                <a:gd name="T16" fmla="*/ 628 w 630"/>
                <a:gd name="T17" fmla="*/ 0 h 226"/>
                <a:gd name="T18" fmla="*/ 627 w 630"/>
                <a:gd name="T19" fmla="*/ 16 h 226"/>
                <a:gd name="T20" fmla="*/ 613 w 630"/>
                <a:gd name="T21" fmla="*/ 17 h 226"/>
                <a:gd name="T22" fmla="*/ 586 w 630"/>
                <a:gd name="T23" fmla="*/ 17 h 226"/>
                <a:gd name="T24" fmla="*/ 581 w 630"/>
                <a:gd name="T25" fmla="*/ 20 h 226"/>
                <a:gd name="T26" fmla="*/ 546 w 630"/>
                <a:gd name="T27" fmla="*/ 90 h 226"/>
                <a:gd name="T28" fmla="*/ 373 w 630"/>
                <a:gd name="T29" fmla="*/ 206 h 226"/>
                <a:gd name="T30" fmla="*/ 120 w 630"/>
                <a:gd name="T31" fmla="*/ 135 h 226"/>
                <a:gd name="T32" fmla="*/ 86 w 630"/>
                <a:gd name="T33" fmla="*/ 95 h 226"/>
                <a:gd name="T34" fmla="*/ 47 w 630"/>
                <a:gd name="T35" fmla="*/ 21 h 226"/>
                <a:gd name="T36" fmla="*/ 41 w 630"/>
                <a:gd name="T37" fmla="*/ 17 h 226"/>
                <a:gd name="T38" fmla="*/ 5 w 630"/>
                <a:gd name="T39" fmla="*/ 17 h 226"/>
                <a:gd name="T40" fmla="*/ 0 w 630"/>
                <a:gd name="T41" fmla="*/ 12 h 226"/>
                <a:gd name="T42" fmla="*/ 0 w 630"/>
                <a:gd name="T4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226">
                  <a:moveTo>
                    <a:pt x="0" y="0"/>
                  </a:moveTo>
                  <a:cubicBezTo>
                    <a:pt x="18" y="0"/>
                    <a:pt x="36" y="0"/>
                    <a:pt x="53" y="0"/>
                  </a:cubicBezTo>
                  <a:cubicBezTo>
                    <a:pt x="56" y="0"/>
                    <a:pt x="57" y="1"/>
                    <a:pt x="58" y="4"/>
                  </a:cubicBezTo>
                  <a:cubicBezTo>
                    <a:pt x="68" y="35"/>
                    <a:pt x="83" y="64"/>
                    <a:pt x="102" y="90"/>
                  </a:cubicBezTo>
                  <a:cubicBezTo>
                    <a:pt x="144" y="145"/>
                    <a:pt x="199" y="179"/>
                    <a:pt x="266" y="191"/>
                  </a:cubicBezTo>
                  <a:cubicBezTo>
                    <a:pt x="368" y="209"/>
                    <a:pt x="454" y="176"/>
                    <a:pt x="521" y="96"/>
                  </a:cubicBezTo>
                  <a:cubicBezTo>
                    <a:pt x="543" y="70"/>
                    <a:pt x="559" y="39"/>
                    <a:pt x="569" y="5"/>
                  </a:cubicBezTo>
                  <a:cubicBezTo>
                    <a:pt x="570" y="1"/>
                    <a:pt x="572" y="0"/>
                    <a:pt x="576" y="0"/>
                  </a:cubicBezTo>
                  <a:cubicBezTo>
                    <a:pt x="593" y="0"/>
                    <a:pt x="610" y="0"/>
                    <a:pt x="628" y="0"/>
                  </a:cubicBezTo>
                  <a:cubicBezTo>
                    <a:pt x="628" y="6"/>
                    <a:pt x="630" y="12"/>
                    <a:pt x="627" y="16"/>
                  </a:cubicBezTo>
                  <a:cubicBezTo>
                    <a:pt x="625" y="19"/>
                    <a:pt x="618" y="17"/>
                    <a:pt x="613" y="17"/>
                  </a:cubicBezTo>
                  <a:cubicBezTo>
                    <a:pt x="604" y="17"/>
                    <a:pt x="595" y="17"/>
                    <a:pt x="586" y="17"/>
                  </a:cubicBezTo>
                  <a:cubicBezTo>
                    <a:pt x="583" y="17"/>
                    <a:pt x="582" y="18"/>
                    <a:pt x="581" y="20"/>
                  </a:cubicBezTo>
                  <a:cubicBezTo>
                    <a:pt x="573" y="45"/>
                    <a:pt x="561" y="68"/>
                    <a:pt x="546" y="90"/>
                  </a:cubicBezTo>
                  <a:cubicBezTo>
                    <a:pt x="503" y="152"/>
                    <a:pt x="445" y="191"/>
                    <a:pt x="373" y="206"/>
                  </a:cubicBezTo>
                  <a:cubicBezTo>
                    <a:pt x="277" y="226"/>
                    <a:pt x="193" y="201"/>
                    <a:pt x="120" y="135"/>
                  </a:cubicBezTo>
                  <a:cubicBezTo>
                    <a:pt x="107" y="123"/>
                    <a:pt x="96" y="110"/>
                    <a:pt x="86" y="95"/>
                  </a:cubicBezTo>
                  <a:cubicBezTo>
                    <a:pt x="70" y="72"/>
                    <a:pt x="56" y="48"/>
                    <a:pt x="47" y="21"/>
                  </a:cubicBezTo>
                  <a:cubicBezTo>
                    <a:pt x="46" y="18"/>
                    <a:pt x="44" y="17"/>
                    <a:pt x="41" y="17"/>
                  </a:cubicBezTo>
                  <a:cubicBezTo>
                    <a:pt x="29" y="17"/>
                    <a:pt x="17" y="17"/>
                    <a:pt x="5" y="17"/>
                  </a:cubicBezTo>
                  <a:cubicBezTo>
                    <a:pt x="1" y="17"/>
                    <a:pt x="0" y="16"/>
                    <a:pt x="0" y="12"/>
                  </a:cubicBezTo>
                  <a:cubicBezTo>
                    <a:pt x="0" y="8"/>
                    <a:pt x="0" y="4"/>
                    <a:pt x="0" y="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7"/>
            <p:cNvSpPr/>
            <p:nvPr/>
          </p:nvSpPr>
          <p:spPr bwMode="auto">
            <a:xfrm>
              <a:off x="8629956" y="2020094"/>
              <a:ext cx="1912938" cy="646112"/>
            </a:xfrm>
            <a:custGeom>
              <a:avLst/>
              <a:gdLst>
                <a:gd name="T0" fmla="*/ 630 w 630"/>
                <a:gd name="T1" fmla="*/ 212 h 212"/>
                <a:gd name="T2" fmla="*/ 577 w 630"/>
                <a:gd name="T3" fmla="*/ 212 h 212"/>
                <a:gd name="T4" fmla="*/ 571 w 630"/>
                <a:gd name="T5" fmla="*/ 207 h 212"/>
                <a:gd name="T6" fmla="*/ 505 w 630"/>
                <a:gd name="T7" fmla="*/ 97 h 212"/>
                <a:gd name="T8" fmla="*/ 374 w 630"/>
                <a:gd name="T9" fmla="*/ 24 h 212"/>
                <a:gd name="T10" fmla="*/ 264 w 630"/>
                <a:gd name="T11" fmla="*/ 22 h 212"/>
                <a:gd name="T12" fmla="*/ 61 w 630"/>
                <a:gd name="T13" fmla="*/ 208 h 212"/>
                <a:gd name="T14" fmla="*/ 56 w 630"/>
                <a:gd name="T15" fmla="*/ 212 h 212"/>
                <a:gd name="T16" fmla="*/ 2 w 630"/>
                <a:gd name="T17" fmla="*/ 212 h 212"/>
                <a:gd name="T18" fmla="*/ 3 w 630"/>
                <a:gd name="T19" fmla="*/ 196 h 212"/>
                <a:gd name="T20" fmla="*/ 18 w 630"/>
                <a:gd name="T21" fmla="*/ 195 h 212"/>
                <a:gd name="T22" fmla="*/ 43 w 630"/>
                <a:gd name="T23" fmla="*/ 195 h 212"/>
                <a:gd name="T24" fmla="*/ 49 w 630"/>
                <a:gd name="T25" fmla="*/ 191 h 212"/>
                <a:gd name="T26" fmla="*/ 155 w 630"/>
                <a:gd name="T27" fmla="*/ 51 h 212"/>
                <a:gd name="T28" fmla="*/ 203 w 630"/>
                <a:gd name="T29" fmla="*/ 25 h 212"/>
                <a:gd name="T30" fmla="*/ 319 w 630"/>
                <a:gd name="T31" fmla="*/ 0 h 212"/>
                <a:gd name="T32" fmla="*/ 423 w 630"/>
                <a:gd name="T33" fmla="*/ 21 h 212"/>
                <a:gd name="T34" fmla="*/ 583 w 630"/>
                <a:gd name="T35" fmla="*/ 191 h 212"/>
                <a:gd name="T36" fmla="*/ 589 w 630"/>
                <a:gd name="T37" fmla="*/ 195 h 212"/>
                <a:gd name="T38" fmla="*/ 625 w 630"/>
                <a:gd name="T39" fmla="*/ 195 h 212"/>
                <a:gd name="T40" fmla="*/ 630 w 630"/>
                <a:gd name="T41" fmla="*/ 199 h 212"/>
                <a:gd name="T42" fmla="*/ 630 w 630"/>
                <a:gd name="T4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212">
                  <a:moveTo>
                    <a:pt x="630" y="212"/>
                  </a:moveTo>
                  <a:cubicBezTo>
                    <a:pt x="612" y="212"/>
                    <a:pt x="594" y="212"/>
                    <a:pt x="577" y="212"/>
                  </a:cubicBezTo>
                  <a:cubicBezTo>
                    <a:pt x="573" y="212"/>
                    <a:pt x="572" y="210"/>
                    <a:pt x="571" y="207"/>
                  </a:cubicBezTo>
                  <a:cubicBezTo>
                    <a:pt x="558" y="165"/>
                    <a:pt x="536" y="128"/>
                    <a:pt x="505" y="97"/>
                  </a:cubicBezTo>
                  <a:cubicBezTo>
                    <a:pt x="468" y="59"/>
                    <a:pt x="424" y="36"/>
                    <a:pt x="374" y="24"/>
                  </a:cubicBezTo>
                  <a:cubicBezTo>
                    <a:pt x="337" y="14"/>
                    <a:pt x="300" y="13"/>
                    <a:pt x="264" y="22"/>
                  </a:cubicBezTo>
                  <a:cubicBezTo>
                    <a:pt x="164" y="46"/>
                    <a:pt x="94" y="107"/>
                    <a:pt x="61" y="208"/>
                  </a:cubicBezTo>
                  <a:cubicBezTo>
                    <a:pt x="60" y="211"/>
                    <a:pt x="59" y="212"/>
                    <a:pt x="56" y="212"/>
                  </a:cubicBezTo>
                  <a:cubicBezTo>
                    <a:pt x="38" y="212"/>
                    <a:pt x="20" y="212"/>
                    <a:pt x="2" y="212"/>
                  </a:cubicBezTo>
                  <a:cubicBezTo>
                    <a:pt x="2" y="206"/>
                    <a:pt x="0" y="200"/>
                    <a:pt x="3" y="196"/>
                  </a:cubicBezTo>
                  <a:cubicBezTo>
                    <a:pt x="6" y="193"/>
                    <a:pt x="13" y="195"/>
                    <a:pt x="18" y="195"/>
                  </a:cubicBezTo>
                  <a:cubicBezTo>
                    <a:pt x="26" y="195"/>
                    <a:pt x="35" y="195"/>
                    <a:pt x="43" y="195"/>
                  </a:cubicBezTo>
                  <a:cubicBezTo>
                    <a:pt x="46" y="195"/>
                    <a:pt x="48" y="194"/>
                    <a:pt x="49" y="191"/>
                  </a:cubicBezTo>
                  <a:cubicBezTo>
                    <a:pt x="70" y="133"/>
                    <a:pt x="105" y="87"/>
                    <a:pt x="155" y="51"/>
                  </a:cubicBezTo>
                  <a:cubicBezTo>
                    <a:pt x="170" y="41"/>
                    <a:pt x="186" y="33"/>
                    <a:pt x="203" y="25"/>
                  </a:cubicBezTo>
                  <a:cubicBezTo>
                    <a:pt x="240" y="6"/>
                    <a:pt x="279" y="0"/>
                    <a:pt x="319" y="0"/>
                  </a:cubicBezTo>
                  <a:cubicBezTo>
                    <a:pt x="355" y="0"/>
                    <a:pt x="390" y="6"/>
                    <a:pt x="423" y="21"/>
                  </a:cubicBezTo>
                  <a:cubicBezTo>
                    <a:pt x="499" y="55"/>
                    <a:pt x="554" y="111"/>
                    <a:pt x="583" y="191"/>
                  </a:cubicBezTo>
                  <a:cubicBezTo>
                    <a:pt x="584" y="194"/>
                    <a:pt x="585" y="195"/>
                    <a:pt x="589" y="195"/>
                  </a:cubicBezTo>
                  <a:cubicBezTo>
                    <a:pt x="601" y="195"/>
                    <a:pt x="613" y="195"/>
                    <a:pt x="625" y="195"/>
                  </a:cubicBezTo>
                  <a:cubicBezTo>
                    <a:pt x="629" y="195"/>
                    <a:pt x="630" y="196"/>
                    <a:pt x="630" y="199"/>
                  </a:cubicBezTo>
                  <a:cubicBezTo>
                    <a:pt x="629" y="203"/>
                    <a:pt x="630" y="208"/>
                    <a:pt x="630" y="212"/>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8"/>
            <p:cNvSpPr/>
            <p:nvPr/>
          </p:nvSpPr>
          <p:spPr bwMode="auto">
            <a:xfrm>
              <a:off x="8860144" y="3144044"/>
              <a:ext cx="1454150" cy="579437"/>
            </a:xfrm>
            <a:custGeom>
              <a:avLst/>
              <a:gdLst>
                <a:gd name="T0" fmla="*/ 479 w 479"/>
                <a:gd name="T1" fmla="*/ 1 h 190"/>
                <a:gd name="T2" fmla="*/ 472 w 479"/>
                <a:gd name="T3" fmla="*/ 21 h 190"/>
                <a:gd name="T4" fmla="*/ 431 w 479"/>
                <a:gd name="T5" fmla="*/ 90 h 190"/>
                <a:gd name="T6" fmla="*/ 295 w 479"/>
                <a:gd name="T7" fmla="*/ 173 h 190"/>
                <a:gd name="T8" fmla="*/ 81 w 479"/>
                <a:gd name="T9" fmla="*/ 122 h 190"/>
                <a:gd name="T10" fmla="*/ 54 w 479"/>
                <a:gd name="T11" fmla="*/ 96 h 190"/>
                <a:gd name="T12" fmla="*/ 2 w 479"/>
                <a:gd name="T13" fmla="*/ 7 h 190"/>
                <a:gd name="T14" fmla="*/ 7 w 479"/>
                <a:gd name="T15" fmla="*/ 0 h 190"/>
                <a:gd name="T16" fmla="*/ 92 w 479"/>
                <a:gd name="T17" fmla="*/ 0 h 190"/>
                <a:gd name="T18" fmla="*/ 99 w 479"/>
                <a:gd name="T19" fmla="*/ 5 h 190"/>
                <a:gd name="T20" fmla="*/ 222 w 479"/>
                <a:gd name="T21" fmla="*/ 86 h 190"/>
                <a:gd name="T22" fmla="*/ 381 w 479"/>
                <a:gd name="T23" fmla="*/ 4 h 190"/>
                <a:gd name="T24" fmla="*/ 387 w 479"/>
                <a:gd name="T25" fmla="*/ 0 h 190"/>
                <a:gd name="T26" fmla="*/ 477 w 479"/>
                <a:gd name="T27" fmla="*/ 0 h 190"/>
                <a:gd name="T28" fmla="*/ 479 w 479"/>
                <a:gd name="T2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 h="190">
                  <a:moveTo>
                    <a:pt x="479" y="1"/>
                  </a:moveTo>
                  <a:cubicBezTo>
                    <a:pt x="478" y="8"/>
                    <a:pt x="475" y="14"/>
                    <a:pt x="472" y="21"/>
                  </a:cubicBezTo>
                  <a:cubicBezTo>
                    <a:pt x="462" y="46"/>
                    <a:pt x="448" y="69"/>
                    <a:pt x="431" y="90"/>
                  </a:cubicBezTo>
                  <a:cubicBezTo>
                    <a:pt x="395" y="133"/>
                    <a:pt x="349" y="161"/>
                    <a:pt x="295" y="173"/>
                  </a:cubicBezTo>
                  <a:cubicBezTo>
                    <a:pt x="216" y="190"/>
                    <a:pt x="144" y="173"/>
                    <a:pt x="81" y="122"/>
                  </a:cubicBezTo>
                  <a:cubicBezTo>
                    <a:pt x="71" y="114"/>
                    <a:pt x="62" y="105"/>
                    <a:pt x="54" y="96"/>
                  </a:cubicBezTo>
                  <a:cubicBezTo>
                    <a:pt x="32" y="69"/>
                    <a:pt x="13" y="40"/>
                    <a:pt x="2" y="7"/>
                  </a:cubicBezTo>
                  <a:cubicBezTo>
                    <a:pt x="0" y="0"/>
                    <a:pt x="0" y="0"/>
                    <a:pt x="7" y="0"/>
                  </a:cubicBezTo>
                  <a:cubicBezTo>
                    <a:pt x="35" y="0"/>
                    <a:pt x="63" y="0"/>
                    <a:pt x="92" y="0"/>
                  </a:cubicBezTo>
                  <a:cubicBezTo>
                    <a:pt x="95" y="0"/>
                    <a:pt x="97" y="1"/>
                    <a:pt x="99" y="5"/>
                  </a:cubicBezTo>
                  <a:cubicBezTo>
                    <a:pt x="127" y="52"/>
                    <a:pt x="167" y="81"/>
                    <a:pt x="222" y="86"/>
                  </a:cubicBezTo>
                  <a:cubicBezTo>
                    <a:pt x="291" y="93"/>
                    <a:pt x="345" y="65"/>
                    <a:pt x="381" y="4"/>
                  </a:cubicBezTo>
                  <a:cubicBezTo>
                    <a:pt x="383" y="2"/>
                    <a:pt x="384" y="0"/>
                    <a:pt x="387" y="0"/>
                  </a:cubicBezTo>
                  <a:cubicBezTo>
                    <a:pt x="417" y="0"/>
                    <a:pt x="447" y="0"/>
                    <a:pt x="477" y="0"/>
                  </a:cubicBezTo>
                  <a:cubicBezTo>
                    <a:pt x="478" y="0"/>
                    <a:pt x="478" y="0"/>
                    <a:pt x="479" y="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
            <p:cNvSpPr/>
            <p:nvPr/>
          </p:nvSpPr>
          <p:spPr bwMode="auto">
            <a:xfrm>
              <a:off x="8860144" y="2074069"/>
              <a:ext cx="1457325" cy="592137"/>
            </a:xfrm>
            <a:custGeom>
              <a:avLst/>
              <a:gdLst>
                <a:gd name="T0" fmla="*/ 480 w 480"/>
                <a:gd name="T1" fmla="*/ 194 h 194"/>
                <a:gd name="T2" fmla="*/ 421 w 480"/>
                <a:gd name="T3" fmla="*/ 194 h 194"/>
                <a:gd name="T4" fmla="*/ 388 w 480"/>
                <a:gd name="T5" fmla="*/ 194 h 194"/>
                <a:gd name="T6" fmla="*/ 381 w 480"/>
                <a:gd name="T7" fmla="*/ 190 h 194"/>
                <a:gd name="T8" fmla="*/ 259 w 480"/>
                <a:gd name="T9" fmla="*/ 108 h 194"/>
                <a:gd name="T10" fmla="*/ 100 w 480"/>
                <a:gd name="T11" fmla="*/ 188 h 194"/>
                <a:gd name="T12" fmla="*/ 90 w 480"/>
                <a:gd name="T13" fmla="*/ 194 h 194"/>
                <a:gd name="T14" fmla="*/ 7 w 480"/>
                <a:gd name="T15" fmla="*/ 194 h 194"/>
                <a:gd name="T16" fmla="*/ 2 w 480"/>
                <a:gd name="T17" fmla="*/ 187 h 194"/>
                <a:gd name="T18" fmla="*/ 163 w 480"/>
                <a:gd name="T19" fmla="*/ 28 h 194"/>
                <a:gd name="T20" fmla="*/ 408 w 480"/>
                <a:gd name="T21" fmla="*/ 82 h 194"/>
                <a:gd name="T22" fmla="*/ 478 w 480"/>
                <a:gd name="T23" fmla="*/ 189 h 194"/>
                <a:gd name="T24" fmla="*/ 480 w 48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0" h="194">
                  <a:moveTo>
                    <a:pt x="480" y="194"/>
                  </a:moveTo>
                  <a:cubicBezTo>
                    <a:pt x="460" y="194"/>
                    <a:pt x="440" y="194"/>
                    <a:pt x="421" y="194"/>
                  </a:cubicBezTo>
                  <a:cubicBezTo>
                    <a:pt x="410" y="194"/>
                    <a:pt x="399" y="193"/>
                    <a:pt x="388" y="194"/>
                  </a:cubicBezTo>
                  <a:cubicBezTo>
                    <a:pt x="385" y="194"/>
                    <a:pt x="383" y="193"/>
                    <a:pt x="381" y="190"/>
                  </a:cubicBezTo>
                  <a:cubicBezTo>
                    <a:pt x="354" y="142"/>
                    <a:pt x="313" y="115"/>
                    <a:pt x="259" y="108"/>
                  </a:cubicBezTo>
                  <a:cubicBezTo>
                    <a:pt x="196" y="99"/>
                    <a:pt x="132" y="132"/>
                    <a:pt x="100" y="188"/>
                  </a:cubicBezTo>
                  <a:cubicBezTo>
                    <a:pt x="97" y="192"/>
                    <a:pt x="95" y="194"/>
                    <a:pt x="90" y="194"/>
                  </a:cubicBezTo>
                  <a:cubicBezTo>
                    <a:pt x="62" y="193"/>
                    <a:pt x="35" y="194"/>
                    <a:pt x="7" y="194"/>
                  </a:cubicBezTo>
                  <a:cubicBezTo>
                    <a:pt x="0" y="194"/>
                    <a:pt x="0" y="194"/>
                    <a:pt x="2" y="187"/>
                  </a:cubicBezTo>
                  <a:cubicBezTo>
                    <a:pt x="31" y="108"/>
                    <a:pt x="84" y="53"/>
                    <a:pt x="163" y="28"/>
                  </a:cubicBezTo>
                  <a:cubicBezTo>
                    <a:pt x="254" y="0"/>
                    <a:pt x="336" y="18"/>
                    <a:pt x="408" y="82"/>
                  </a:cubicBezTo>
                  <a:cubicBezTo>
                    <a:pt x="441" y="111"/>
                    <a:pt x="464" y="147"/>
                    <a:pt x="478" y="189"/>
                  </a:cubicBezTo>
                  <a:cubicBezTo>
                    <a:pt x="479" y="190"/>
                    <a:pt x="479" y="191"/>
                    <a:pt x="480" y="194"/>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10"/>
            <p:cNvSpPr/>
            <p:nvPr/>
          </p:nvSpPr>
          <p:spPr bwMode="auto">
            <a:xfrm>
              <a:off x="8568044" y="2690019"/>
              <a:ext cx="2041525" cy="433387"/>
            </a:xfrm>
            <a:custGeom>
              <a:avLst/>
              <a:gdLst>
                <a:gd name="T0" fmla="*/ 336 w 672"/>
                <a:gd name="T1" fmla="*/ 0 h 142"/>
                <a:gd name="T2" fmla="*/ 666 w 672"/>
                <a:gd name="T3" fmla="*/ 0 h 142"/>
                <a:gd name="T4" fmla="*/ 672 w 672"/>
                <a:gd name="T5" fmla="*/ 6 h 142"/>
                <a:gd name="T6" fmla="*/ 672 w 672"/>
                <a:gd name="T7" fmla="*/ 136 h 142"/>
                <a:gd name="T8" fmla="*/ 667 w 672"/>
                <a:gd name="T9" fmla="*/ 142 h 142"/>
                <a:gd name="T10" fmla="*/ 5 w 672"/>
                <a:gd name="T11" fmla="*/ 142 h 142"/>
                <a:gd name="T12" fmla="*/ 0 w 672"/>
                <a:gd name="T13" fmla="*/ 136 h 142"/>
                <a:gd name="T14" fmla="*/ 0 w 672"/>
                <a:gd name="T15" fmla="*/ 5 h 142"/>
                <a:gd name="T16" fmla="*/ 5 w 672"/>
                <a:gd name="T17" fmla="*/ 0 h 142"/>
                <a:gd name="T18" fmla="*/ 336 w 672"/>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142">
                  <a:moveTo>
                    <a:pt x="336" y="0"/>
                  </a:moveTo>
                  <a:cubicBezTo>
                    <a:pt x="446" y="0"/>
                    <a:pt x="556" y="0"/>
                    <a:pt x="666" y="0"/>
                  </a:cubicBezTo>
                  <a:cubicBezTo>
                    <a:pt x="671" y="0"/>
                    <a:pt x="672" y="1"/>
                    <a:pt x="672" y="6"/>
                  </a:cubicBezTo>
                  <a:cubicBezTo>
                    <a:pt x="672" y="49"/>
                    <a:pt x="672" y="93"/>
                    <a:pt x="672" y="136"/>
                  </a:cubicBezTo>
                  <a:cubicBezTo>
                    <a:pt x="672" y="140"/>
                    <a:pt x="671" y="142"/>
                    <a:pt x="667" y="142"/>
                  </a:cubicBezTo>
                  <a:cubicBezTo>
                    <a:pt x="446" y="142"/>
                    <a:pt x="226" y="142"/>
                    <a:pt x="5" y="142"/>
                  </a:cubicBezTo>
                  <a:cubicBezTo>
                    <a:pt x="1" y="142"/>
                    <a:pt x="0" y="141"/>
                    <a:pt x="0" y="136"/>
                  </a:cubicBezTo>
                  <a:cubicBezTo>
                    <a:pt x="0" y="93"/>
                    <a:pt x="0" y="49"/>
                    <a:pt x="0" y="5"/>
                  </a:cubicBezTo>
                  <a:cubicBezTo>
                    <a:pt x="0" y="1"/>
                    <a:pt x="1" y="0"/>
                    <a:pt x="5" y="0"/>
                  </a:cubicBezTo>
                  <a:cubicBezTo>
                    <a:pt x="115" y="0"/>
                    <a:pt x="226" y="0"/>
                    <a:pt x="336" y="0"/>
                  </a:cubicBezTo>
                  <a:close/>
                </a:path>
              </a:pathLst>
            </a:custGeom>
            <a:solidFill>
              <a:srgbClr val="1232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11"/>
            <p:cNvSpPr/>
            <p:nvPr/>
          </p:nvSpPr>
          <p:spPr bwMode="auto">
            <a:xfrm>
              <a:off x="8829981" y="3140869"/>
              <a:ext cx="1514475" cy="576262"/>
            </a:xfrm>
            <a:custGeom>
              <a:avLst/>
              <a:gdLst>
                <a:gd name="T0" fmla="*/ 250 w 499"/>
                <a:gd name="T1" fmla="*/ 189 h 189"/>
                <a:gd name="T2" fmla="*/ 54 w 499"/>
                <a:gd name="T3" fmla="*/ 98 h 189"/>
                <a:gd name="T4" fmla="*/ 3 w 499"/>
                <a:gd name="T5" fmla="*/ 6 h 189"/>
                <a:gd name="T6" fmla="*/ 3 w 499"/>
                <a:gd name="T7" fmla="*/ 1 h 189"/>
                <a:gd name="T8" fmla="*/ 7 w 499"/>
                <a:gd name="T9" fmla="*/ 5 h 189"/>
                <a:gd name="T10" fmla="*/ 54 w 499"/>
                <a:gd name="T11" fmla="*/ 91 h 189"/>
                <a:gd name="T12" fmla="*/ 162 w 499"/>
                <a:gd name="T13" fmla="*/ 169 h 189"/>
                <a:gd name="T14" fmla="*/ 249 w 499"/>
                <a:gd name="T15" fmla="*/ 185 h 189"/>
                <a:gd name="T16" fmla="*/ 427 w 499"/>
                <a:gd name="T17" fmla="*/ 112 h 189"/>
                <a:gd name="T18" fmla="*/ 493 w 499"/>
                <a:gd name="T19" fmla="*/ 6 h 189"/>
                <a:gd name="T20" fmla="*/ 493 w 499"/>
                <a:gd name="T21" fmla="*/ 4 h 189"/>
                <a:gd name="T22" fmla="*/ 497 w 499"/>
                <a:gd name="T23" fmla="*/ 1 h 189"/>
                <a:gd name="T24" fmla="*/ 497 w 499"/>
                <a:gd name="T25" fmla="*/ 5 h 189"/>
                <a:gd name="T26" fmla="*/ 485 w 499"/>
                <a:gd name="T27" fmla="*/ 38 h 189"/>
                <a:gd name="T28" fmla="*/ 452 w 499"/>
                <a:gd name="T29" fmla="*/ 90 h 189"/>
                <a:gd name="T30" fmla="*/ 291 w 499"/>
                <a:gd name="T31" fmla="*/ 186 h 189"/>
                <a:gd name="T32" fmla="*/ 275 w 499"/>
                <a:gd name="T33" fmla="*/ 188 h 189"/>
                <a:gd name="T34" fmla="*/ 250 w 499"/>
                <a:gd name="T3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189">
                  <a:moveTo>
                    <a:pt x="250" y="189"/>
                  </a:moveTo>
                  <a:cubicBezTo>
                    <a:pt x="172" y="187"/>
                    <a:pt x="105" y="158"/>
                    <a:pt x="54" y="98"/>
                  </a:cubicBezTo>
                  <a:cubicBezTo>
                    <a:pt x="31" y="71"/>
                    <a:pt x="13" y="40"/>
                    <a:pt x="3" y="6"/>
                  </a:cubicBezTo>
                  <a:cubicBezTo>
                    <a:pt x="2" y="5"/>
                    <a:pt x="0" y="3"/>
                    <a:pt x="3" y="1"/>
                  </a:cubicBezTo>
                  <a:cubicBezTo>
                    <a:pt x="5" y="0"/>
                    <a:pt x="6" y="3"/>
                    <a:pt x="7" y="5"/>
                  </a:cubicBezTo>
                  <a:cubicBezTo>
                    <a:pt x="17" y="36"/>
                    <a:pt x="33" y="65"/>
                    <a:pt x="54" y="91"/>
                  </a:cubicBezTo>
                  <a:cubicBezTo>
                    <a:pt x="83" y="127"/>
                    <a:pt x="119" y="152"/>
                    <a:pt x="162" y="169"/>
                  </a:cubicBezTo>
                  <a:cubicBezTo>
                    <a:pt x="190" y="179"/>
                    <a:pt x="219" y="185"/>
                    <a:pt x="249" y="185"/>
                  </a:cubicBezTo>
                  <a:cubicBezTo>
                    <a:pt x="317" y="184"/>
                    <a:pt x="377" y="161"/>
                    <a:pt x="427" y="112"/>
                  </a:cubicBezTo>
                  <a:cubicBezTo>
                    <a:pt x="457" y="82"/>
                    <a:pt x="479" y="47"/>
                    <a:pt x="493" y="6"/>
                  </a:cubicBezTo>
                  <a:cubicBezTo>
                    <a:pt x="493" y="5"/>
                    <a:pt x="493" y="5"/>
                    <a:pt x="493" y="4"/>
                  </a:cubicBezTo>
                  <a:cubicBezTo>
                    <a:pt x="494" y="2"/>
                    <a:pt x="495" y="1"/>
                    <a:pt x="497" y="1"/>
                  </a:cubicBezTo>
                  <a:cubicBezTo>
                    <a:pt x="499" y="2"/>
                    <a:pt x="498" y="4"/>
                    <a:pt x="497" y="5"/>
                  </a:cubicBezTo>
                  <a:cubicBezTo>
                    <a:pt x="494" y="16"/>
                    <a:pt x="490" y="27"/>
                    <a:pt x="485" y="38"/>
                  </a:cubicBezTo>
                  <a:cubicBezTo>
                    <a:pt x="476" y="56"/>
                    <a:pt x="465" y="74"/>
                    <a:pt x="452" y="90"/>
                  </a:cubicBezTo>
                  <a:cubicBezTo>
                    <a:pt x="411" y="143"/>
                    <a:pt x="356" y="174"/>
                    <a:pt x="291" y="186"/>
                  </a:cubicBezTo>
                  <a:cubicBezTo>
                    <a:pt x="286" y="187"/>
                    <a:pt x="280" y="187"/>
                    <a:pt x="275" y="188"/>
                  </a:cubicBezTo>
                  <a:cubicBezTo>
                    <a:pt x="266" y="189"/>
                    <a:pt x="258" y="189"/>
                    <a:pt x="250" y="189"/>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12"/>
            <p:cNvSpPr/>
            <p:nvPr/>
          </p:nvSpPr>
          <p:spPr bwMode="auto">
            <a:xfrm>
              <a:off x="8833156" y="2040731"/>
              <a:ext cx="1514475" cy="628650"/>
            </a:xfrm>
            <a:custGeom>
              <a:avLst/>
              <a:gdLst>
                <a:gd name="T0" fmla="*/ 241 w 499"/>
                <a:gd name="T1" fmla="*/ 18 h 206"/>
                <a:gd name="T2" fmla="*/ 359 w 499"/>
                <a:gd name="T3" fmla="*/ 43 h 206"/>
                <a:gd name="T4" fmla="*/ 496 w 499"/>
                <a:gd name="T5" fmla="*/ 200 h 206"/>
                <a:gd name="T6" fmla="*/ 496 w 499"/>
                <a:gd name="T7" fmla="*/ 204 h 206"/>
                <a:gd name="T8" fmla="*/ 492 w 499"/>
                <a:gd name="T9" fmla="*/ 201 h 206"/>
                <a:gd name="T10" fmla="*/ 312 w 499"/>
                <a:gd name="T11" fmla="*/ 31 h 206"/>
                <a:gd name="T12" fmla="*/ 22 w 499"/>
                <a:gd name="T13" fmla="*/ 162 h 206"/>
                <a:gd name="T14" fmla="*/ 6 w 499"/>
                <a:gd name="T15" fmla="*/ 200 h 206"/>
                <a:gd name="T16" fmla="*/ 6 w 499"/>
                <a:gd name="T17" fmla="*/ 202 h 206"/>
                <a:gd name="T18" fmla="*/ 2 w 499"/>
                <a:gd name="T19" fmla="*/ 205 h 206"/>
                <a:gd name="T20" fmla="*/ 2 w 499"/>
                <a:gd name="T21" fmla="*/ 201 h 206"/>
                <a:gd name="T22" fmla="*/ 44 w 499"/>
                <a:gd name="T23" fmla="*/ 120 h 206"/>
                <a:gd name="T24" fmla="*/ 204 w 499"/>
                <a:gd name="T25" fmla="*/ 22 h 206"/>
                <a:gd name="T26" fmla="*/ 223 w 499"/>
                <a:gd name="T27" fmla="*/ 20 h 206"/>
                <a:gd name="T28" fmla="*/ 241 w 499"/>
                <a:gd name="T29" fmla="*/ 1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206">
                  <a:moveTo>
                    <a:pt x="241" y="18"/>
                  </a:moveTo>
                  <a:cubicBezTo>
                    <a:pt x="283" y="17"/>
                    <a:pt x="322" y="25"/>
                    <a:pt x="359" y="43"/>
                  </a:cubicBezTo>
                  <a:cubicBezTo>
                    <a:pt x="426" y="75"/>
                    <a:pt x="472" y="128"/>
                    <a:pt x="496" y="200"/>
                  </a:cubicBezTo>
                  <a:cubicBezTo>
                    <a:pt x="496" y="201"/>
                    <a:pt x="499" y="203"/>
                    <a:pt x="496" y="204"/>
                  </a:cubicBezTo>
                  <a:cubicBezTo>
                    <a:pt x="493" y="206"/>
                    <a:pt x="493" y="203"/>
                    <a:pt x="492" y="201"/>
                  </a:cubicBezTo>
                  <a:cubicBezTo>
                    <a:pt x="460" y="113"/>
                    <a:pt x="401" y="55"/>
                    <a:pt x="312" y="31"/>
                  </a:cubicBezTo>
                  <a:cubicBezTo>
                    <a:pt x="197" y="0"/>
                    <a:pt x="77" y="56"/>
                    <a:pt x="22" y="162"/>
                  </a:cubicBezTo>
                  <a:cubicBezTo>
                    <a:pt x="16" y="174"/>
                    <a:pt x="11" y="187"/>
                    <a:pt x="6" y="200"/>
                  </a:cubicBezTo>
                  <a:cubicBezTo>
                    <a:pt x="6" y="201"/>
                    <a:pt x="6" y="201"/>
                    <a:pt x="6" y="202"/>
                  </a:cubicBezTo>
                  <a:cubicBezTo>
                    <a:pt x="5" y="204"/>
                    <a:pt x="4" y="205"/>
                    <a:pt x="2" y="205"/>
                  </a:cubicBezTo>
                  <a:cubicBezTo>
                    <a:pt x="0" y="204"/>
                    <a:pt x="1" y="202"/>
                    <a:pt x="2" y="201"/>
                  </a:cubicBezTo>
                  <a:cubicBezTo>
                    <a:pt x="11" y="171"/>
                    <a:pt x="25" y="144"/>
                    <a:pt x="44" y="120"/>
                  </a:cubicBezTo>
                  <a:cubicBezTo>
                    <a:pt x="85" y="67"/>
                    <a:pt x="139" y="34"/>
                    <a:pt x="204" y="22"/>
                  </a:cubicBezTo>
                  <a:cubicBezTo>
                    <a:pt x="210" y="21"/>
                    <a:pt x="217" y="20"/>
                    <a:pt x="223" y="20"/>
                  </a:cubicBezTo>
                  <a:cubicBezTo>
                    <a:pt x="229" y="19"/>
                    <a:pt x="236" y="19"/>
                    <a:pt x="241" y="18"/>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13"/>
            <p:cNvSpPr/>
            <p:nvPr/>
          </p:nvSpPr>
          <p:spPr bwMode="auto">
            <a:xfrm>
              <a:off x="9166531" y="2394744"/>
              <a:ext cx="841375" cy="274637"/>
            </a:xfrm>
            <a:custGeom>
              <a:avLst/>
              <a:gdLst>
                <a:gd name="T0" fmla="*/ 277 w 277"/>
                <a:gd name="T1" fmla="*/ 88 h 90"/>
                <a:gd name="T2" fmla="*/ 271 w 277"/>
                <a:gd name="T3" fmla="*/ 86 h 90"/>
                <a:gd name="T4" fmla="*/ 169 w 277"/>
                <a:gd name="T5" fmla="*/ 13 h 90"/>
                <a:gd name="T6" fmla="*/ 8 w 277"/>
                <a:gd name="T7" fmla="*/ 85 h 90"/>
                <a:gd name="T8" fmla="*/ 0 w 277"/>
                <a:gd name="T9" fmla="*/ 88 h 90"/>
                <a:gd name="T10" fmla="*/ 140 w 277"/>
                <a:gd name="T11" fmla="*/ 6 h 90"/>
                <a:gd name="T12" fmla="*/ 277 w 277"/>
                <a:gd name="T13" fmla="*/ 88 h 90"/>
              </a:gdLst>
              <a:ahLst/>
              <a:cxnLst>
                <a:cxn ang="0">
                  <a:pos x="T0" y="T1"/>
                </a:cxn>
                <a:cxn ang="0">
                  <a:pos x="T2" y="T3"/>
                </a:cxn>
                <a:cxn ang="0">
                  <a:pos x="T4" y="T5"/>
                </a:cxn>
                <a:cxn ang="0">
                  <a:pos x="T6" y="T7"/>
                </a:cxn>
                <a:cxn ang="0">
                  <a:pos x="T8" y="T9"/>
                </a:cxn>
                <a:cxn ang="0">
                  <a:pos x="T10" y="T11"/>
                </a:cxn>
                <a:cxn ang="0">
                  <a:pos x="T12" y="T13"/>
                </a:cxn>
              </a:cxnLst>
              <a:rect l="0" t="0" r="r" b="b"/>
              <a:pathLst>
                <a:path w="277" h="90">
                  <a:moveTo>
                    <a:pt x="277" y="88"/>
                  </a:moveTo>
                  <a:cubicBezTo>
                    <a:pt x="274" y="89"/>
                    <a:pt x="273" y="88"/>
                    <a:pt x="271" y="86"/>
                  </a:cubicBezTo>
                  <a:cubicBezTo>
                    <a:pt x="247" y="47"/>
                    <a:pt x="213" y="23"/>
                    <a:pt x="169" y="13"/>
                  </a:cubicBezTo>
                  <a:cubicBezTo>
                    <a:pt x="107" y="0"/>
                    <a:pt x="40" y="29"/>
                    <a:pt x="8" y="85"/>
                  </a:cubicBezTo>
                  <a:cubicBezTo>
                    <a:pt x="6" y="87"/>
                    <a:pt x="5" y="90"/>
                    <a:pt x="0" y="88"/>
                  </a:cubicBezTo>
                  <a:cubicBezTo>
                    <a:pt x="33" y="35"/>
                    <a:pt x="79" y="5"/>
                    <a:pt x="140" y="6"/>
                  </a:cubicBezTo>
                  <a:cubicBezTo>
                    <a:pt x="200" y="6"/>
                    <a:pt x="246" y="35"/>
                    <a:pt x="277" y="88"/>
                  </a:cubicBezTo>
                  <a:close/>
                </a:path>
              </a:pathLst>
            </a:custGeom>
            <a:solidFill>
              <a:srgbClr val="1032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4"/>
            <p:cNvSpPr/>
            <p:nvPr/>
          </p:nvSpPr>
          <p:spPr bwMode="auto">
            <a:xfrm>
              <a:off x="9169706" y="3140869"/>
              <a:ext cx="838200" cy="277812"/>
            </a:xfrm>
            <a:custGeom>
              <a:avLst/>
              <a:gdLst>
                <a:gd name="T0" fmla="*/ 0 w 276"/>
                <a:gd name="T1" fmla="*/ 2 h 91"/>
                <a:gd name="T2" fmla="*/ 7 w 276"/>
                <a:gd name="T3" fmla="*/ 6 h 91"/>
                <a:gd name="T4" fmla="*/ 104 w 276"/>
                <a:gd name="T5" fmla="*/ 76 h 91"/>
                <a:gd name="T6" fmla="*/ 270 w 276"/>
                <a:gd name="T7" fmla="*/ 5 h 91"/>
                <a:gd name="T8" fmla="*/ 276 w 276"/>
                <a:gd name="T9" fmla="*/ 2 h 91"/>
                <a:gd name="T10" fmla="*/ 133 w 276"/>
                <a:gd name="T11" fmla="*/ 84 h 91"/>
                <a:gd name="T12" fmla="*/ 0 w 276"/>
                <a:gd name="T13" fmla="*/ 2 h 91"/>
              </a:gdLst>
              <a:ahLst/>
              <a:cxnLst>
                <a:cxn ang="0">
                  <a:pos x="T0" y="T1"/>
                </a:cxn>
                <a:cxn ang="0">
                  <a:pos x="T2" y="T3"/>
                </a:cxn>
                <a:cxn ang="0">
                  <a:pos x="T4" y="T5"/>
                </a:cxn>
                <a:cxn ang="0">
                  <a:pos x="T6" y="T7"/>
                </a:cxn>
                <a:cxn ang="0">
                  <a:pos x="T8" y="T9"/>
                </a:cxn>
                <a:cxn ang="0">
                  <a:pos x="T10" y="T11"/>
                </a:cxn>
                <a:cxn ang="0">
                  <a:pos x="T12" y="T13"/>
                </a:cxn>
              </a:cxnLst>
              <a:rect l="0" t="0" r="r" b="b"/>
              <a:pathLst>
                <a:path w="276" h="91">
                  <a:moveTo>
                    <a:pt x="0" y="2"/>
                  </a:moveTo>
                  <a:cubicBezTo>
                    <a:pt x="4" y="0"/>
                    <a:pt x="5" y="3"/>
                    <a:pt x="7" y="6"/>
                  </a:cubicBezTo>
                  <a:cubicBezTo>
                    <a:pt x="30" y="43"/>
                    <a:pt x="62" y="67"/>
                    <a:pt x="104" y="76"/>
                  </a:cubicBezTo>
                  <a:cubicBezTo>
                    <a:pt x="169" y="91"/>
                    <a:pt x="234" y="63"/>
                    <a:pt x="270" y="5"/>
                  </a:cubicBezTo>
                  <a:cubicBezTo>
                    <a:pt x="271" y="3"/>
                    <a:pt x="272" y="0"/>
                    <a:pt x="276" y="2"/>
                  </a:cubicBezTo>
                  <a:cubicBezTo>
                    <a:pt x="255" y="43"/>
                    <a:pt x="203" y="87"/>
                    <a:pt x="133" y="84"/>
                  </a:cubicBezTo>
                  <a:cubicBezTo>
                    <a:pt x="74" y="83"/>
                    <a:pt x="23" y="47"/>
                    <a:pt x="0" y="2"/>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5"/>
            <p:cNvSpPr/>
            <p:nvPr/>
          </p:nvSpPr>
          <p:spPr bwMode="auto">
            <a:xfrm>
              <a:off x="9576106" y="3144044"/>
              <a:ext cx="15875" cy="222250"/>
            </a:xfrm>
            <a:custGeom>
              <a:avLst/>
              <a:gdLst>
                <a:gd name="T0" fmla="*/ 1 w 5"/>
                <a:gd name="T1" fmla="*/ 73 h 73"/>
                <a:gd name="T2" fmla="*/ 1 w 5"/>
                <a:gd name="T3" fmla="*/ 4 h 73"/>
                <a:gd name="T4" fmla="*/ 3 w 5"/>
                <a:gd name="T5" fmla="*/ 0 h 73"/>
                <a:gd name="T6" fmla="*/ 4 w 5"/>
                <a:gd name="T7" fmla="*/ 4 h 73"/>
                <a:gd name="T8" fmla="*/ 2 w 5"/>
                <a:gd name="T9" fmla="*/ 59 h 73"/>
                <a:gd name="T10" fmla="*/ 1 w 5"/>
                <a:gd name="T11" fmla="*/ 73 h 73"/>
              </a:gdLst>
              <a:ahLst/>
              <a:cxnLst>
                <a:cxn ang="0">
                  <a:pos x="T0" y="T1"/>
                </a:cxn>
                <a:cxn ang="0">
                  <a:pos x="T2" y="T3"/>
                </a:cxn>
                <a:cxn ang="0">
                  <a:pos x="T4" y="T5"/>
                </a:cxn>
                <a:cxn ang="0">
                  <a:pos x="T6" y="T7"/>
                </a:cxn>
                <a:cxn ang="0">
                  <a:pos x="T8" y="T9"/>
                </a:cxn>
                <a:cxn ang="0">
                  <a:pos x="T10" y="T11"/>
                </a:cxn>
              </a:cxnLst>
              <a:rect l="0" t="0" r="r" b="b"/>
              <a:pathLst>
                <a:path w="5" h="73">
                  <a:moveTo>
                    <a:pt x="1" y="73"/>
                  </a:moveTo>
                  <a:cubicBezTo>
                    <a:pt x="1" y="50"/>
                    <a:pt x="1" y="27"/>
                    <a:pt x="1" y="4"/>
                  </a:cubicBezTo>
                  <a:cubicBezTo>
                    <a:pt x="1" y="3"/>
                    <a:pt x="0" y="0"/>
                    <a:pt x="3" y="0"/>
                  </a:cubicBezTo>
                  <a:cubicBezTo>
                    <a:pt x="5" y="1"/>
                    <a:pt x="4" y="3"/>
                    <a:pt x="4" y="4"/>
                  </a:cubicBezTo>
                  <a:cubicBezTo>
                    <a:pt x="3" y="22"/>
                    <a:pt x="3" y="41"/>
                    <a:pt x="2" y="59"/>
                  </a:cubicBezTo>
                  <a:cubicBezTo>
                    <a:pt x="2" y="64"/>
                    <a:pt x="1" y="69"/>
                    <a:pt x="1" y="73"/>
                  </a:cubicBezTo>
                  <a:close/>
                </a:path>
              </a:pathLst>
            </a:custGeom>
            <a:solidFill>
              <a:srgbClr val="BA56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6"/>
            <p:cNvSpPr/>
            <p:nvPr/>
          </p:nvSpPr>
          <p:spPr bwMode="auto">
            <a:xfrm>
              <a:off x="9585631" y="2447131"/>
              <a:ext cx="15875" cy="219075"/>
            </a:xfrm>
            <a:custGeom>
              <a:avLst/>
              <a:gdLst>
                <a:gd name="T0" fmla="*/ 4 w 5"/>
                <a:gd name="T1" fmla="*/ 0 h 72"/>
                <a:gd name="T2" fmla="*/ 4 w 5"/>
                <a:gd name="T3" fmla="*/ 68 h 72"/>
                <a:gd name="T4" fmla="*/ 2 w 5"/>
                <a:gd name="T5" fmla="*/ 72 h 72"/>
                <a:gd name="T6" fmla="*/ 1 w 5"/>
                <a:gd name="T7" fmla="*/ 69 h 72"/>
                <a:gd name="T8" fmla="*/ 4 w 5"/>
                <a:gd name="T9" fmla="*/ 0 h 72"/>
                <a:gd name="T10" fmla="*/ 4 w 5"/>
                <a:gd name="T11" fmla="*/ 0 h 72"/>
              </a:gdLst>
              <a:ahLst/>
              <a:cxnLst>
                <a:cxn ang="0">
                  <a:pos x="T0" y="T1"/>
                </a:cxn>
                <a:cxn ang="0">
                  <a:pos x="T2" y="T3"/>
                </a:cxn>
                <a:cxn ang="0">
                  <a:pos x="T4" y="T5"/>
                </a:cxn>
                <a:cxn ang="0">
                  <a:pos x="T6" y="T7"/>
                </a:cxn>
                <a:cxn ang="0">
                  <a:pos x="T8" y="T9"/>
                </a:cxn>
                <a:cxn ang="0">
                  <a:pos x="T10" y="T11"/>
                </a:cxn>
              </a:cxnLst>
              <a:rect l="0" t="0" r="r" b="b"/>
              <a:pathLst>
                <a:path w="5" h="72">
                  <a:moveTo>
                    <a:pt x="4" y="0"/>
                  </a:moveTo>
                  <a:cubicBezTo>
                    <a:pt x="4" y="23"/>
                    <a:pt x="4" y="46"/>
                    <a:pt x="4" y="68"/>
                  </a:cubicBezTo>
                  <a:cubicBezTo>
                    <a:pt x="4" y="70"/>
                    <a:pt x="5" y="72"/>
                    <a:pt x="2" y="72"/>
                  </a:cubicBezTo>
                  <a:cubicBezTo>
                    <a:pt x="0" y="71"/>
                    <a:pt x="1" y="70"/>
                    <a:pt x="1" y="69"/>
                  </a:cubicBezTo>
                  <a:cubicBezTo>
                    <a:pt x="2" y="46"/>
                    <a:pt x="3" y="23"/>
                    <a:pt x="4" y="0"/>
                  </a:cubicBezTo>
                  <a:cubicBezTo>
                    <a:pt x="4" y="0"/>
                    <a:pt x="4" y="0"/>
                    <a:pt x="4" y="0"/>
                  </a:cubicBezTo>
                  <a:close/>
                </a:path>
              </a:pathLst>
            </a:custGeom>
            <a:solidFill>
              <a:srgbClr val="C06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7"/>
            <p:cNvSpPr/>
            <p:nvPr/>
          </p:nvSpPr>
          <p:spPr bwMode="auto">
            <a:xfrm>
              <a:off x="9534831" y="3144044"/>
              <a:ext cx="33338" cy="185737"/>
            </a:xfrm>
            <a:custGeom>
              <a:avLst/>
              <a:gdLst>
                <a:gd name="T0" fmla="*/ 0 w 11"/>
                <a:gd name="T1" fmla="*/ 61 h 61"/>
                <a:gd name="T2" fmla="*/ 3 w 11"/>
                <a:gd name="T3" fmla="*/ 36 h 61"/>
                <a:gd name="T4" fmla="*/ 6 w 11"/>
                <a:gd name="T5" fmla="*/ 4 h 61"/>
                <a:gd name="T6" fmla="*/ 8 w 11"/>
                <a:gd name="T7" fmla="*/ 0 h 61"/>
                <a:gd name="T8" fmla="*/ 9 w 11"/>
                <a:gd name="T9" fmla="*/ 5 h 61"/>
                <a:gd name="T10" fmla="*/ 2 w 11"/>
                <a:gd name="T11" fmla="*/ 55 h 61"/>
                <a:gd name="T12" fmla="*/ 1 w 11"/>
                <a:gd name="T13" fmla="*/ 61 h 61"/>
                <a:gd name="T14" fmla="*/ 0 w 1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1">
                  <a:moveTo>
                    <a:pt x="0" y="61"/>
                  </a:moveTo>
                  <a:cubicBezTo>
                    <a:pt x="1" y="53"/>
                    <a:pt x="2" y="44"/>
                    <a:pt x="3" y="36"/>
                  </a:cubicBezTo>
                  <a:cubicBezTo>
                    <a:pt x="4" y="25"/>
                    <a:pt x="5" y="15"/>
                    <a:pt x="6" y="4"/>
                  </a:cubicBezTo>
                  <a:cubicBezTo>
                    <a:pt x="6" y="3"/>
                    <a:pt x="6" y="0"/>
                    <a:pt x="8" y="0"/>
                  </a:cubicBezTo>
                  <a:cubicBezTo>
                    <a:pt x="11" y="1"/>
                    <a:pt x="9" y="3"/>
                    <a:pt x="9" y="5"/>
                  </a:cubicBezTo>
                  <a:cubicBezTo>
                    <a:pt x="7" y="22"/>
                    <a:pt x="4" y="38"/>
                    <a:pt x="2" y="55"/>
                  </a:cubicBezTo>
                  <a:cubicBezTo>
                    <a:pt x="1" y="57"/>
                    <a:pt x="1" y="59"/>
                    <a:pt x="1" y="61"/>
                  </a:cubicBezTo>
                  <a:cubicBezTo>
                    <a:pt x="1" y="61"/>
                    <a:pt x="0" y="61"/>
                    <a:pt x="0" y="61"/>
                  </a:cubicBezTo>
                  <a:close/>
                </a:path>
              </a:pathLst>
            </a:custGeom>
            <a:solidFill>
              <a:srgbClr val="BC5A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8"/>
            <p:cNvSpPr/>
            <p:nvPr/>
          </p:nvSpPr>
          <p:spPr bwMode="auto">
            <a:xfrm>
              <a:off x="9609444" y="2488406"/>
              <a:ext cx="33338" cy="177800"/>
            </a:xfrm>
            <a:custGeom>
              <a:avLst/>
              <a:gdLst>
                <a:gd name="T0" fmla="*/ 10 w 11"/>
                <a:gd name="T1" fmla="*/ 1 h 58"/>
                <a:gd name="T2" fmla="*/ 5 w 11"/>
                <a:gd name="T3" fmla="*/ 54 h 58"/>
                <a:gd name="T4" fmla="*/ 3 w 11"/>
                <a:gd name="T5" fmla="*/ 58 h 58"/>
                <a:gd name="T6" fmla="*/ 2 w 11"/>
                <a:gd name="T7" fmla="*/ 54 h 58"/>
                <a:gd name="T8" fmla="*/ 9 w 11"/>
                <a:gd name="T9" fmla="*/ 0 h 58"/>
                <a:gd name="T10" fmla="*/ 10 w 11"/>
                <a:gd name="T11" fmla="*/ 1 h 58"/>
              </a:gdLst>
              <a:ahLst/>
              <a:cxnLst>
                <a:cxn ang="0">
                  <a:pos x="T0" y="T1"/>
                </a:cxn>
                <a:cxn ang="0">
                  <a:pos x="T2" y="T3"/>
                </a:cxn>
                <a:cxn ang="0">
                  <a:pos x="T4" y="T5"/>
                </a:cxn>
                <a:cxn ang="0">
                  <a:pos x="T6" y="T7"/>
                </a:cxn>
                <a:cxn ang="0">
                  <a:pos x="T8" y="T9"/>
                </a:cxn>
                <a:cxn ang="0">
                  <a:pos x="T10" y="T11"/>
                </a:cxn>
              </a:cxnLst>
              <a:rect l="0" t="0" r="r" b="b"/>
              <a:pathLst>
                <a:path w="11" h="58">
                  <a:moveTo>
                    <a:pt x="10" y="1"/>
                  </a:moveTo>
                  <a:cubicBezTo>
                    <a:pt x="9" y="19"/>
                    <a:pt x="7" y="36"/>
                    <a:pt x="5" y="54"/>
                  </a:cubicBezTo>
                  <a:cubicBezTo>
                    <a:pt x="5" y="55"/>
                    <a:pt x="5" y="58"/>
                    <a:pt x="3" y="58"/>
                  </a:cubicBezTo>
                  <a:cubicBezTo>
                    <a:pt x="0" y="57"/>
                    <a:pt x="2" y="55"/>
                    <a:pt x="2" y="54"/>
                  </a:cubicBezTo>
                  <a:cubicBezTo>
                    <a:pt x="4" y="36"/>
                    <a:pt x="7" y="18"/>
                    <a:pt x="9" y="0"/>
                  </a:cubicBezTo>
                  <a:cubicBezTo>
                    <a:pt x="10" y="0"/>
                    <a:pt x="11" y="0"/>
                    <a:pt x="10" y="1"/>
                  </a:cubicBezTo>
                  <a:close/>
                </a:path>
              </a:pathLst>
            </a:custGeom>
            <a:solidFill>
              <a:srgbClr val="BC5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9"/>
            <p:cNvSpPr/>
            <p:nvPr/>
          </p:nvSpPr>
          <p:spPr bwMode="auto">
            <a:xfrm>
              <a:off x="9549119" y="2504281"/>
              <a:ext cx="26988" cy="161925"/>
            </a:xfrm>
            <a:custGeom>
              <a:avLst/>
              <a:gdLst>
                <a:gd name="T0" fmla="*/ 2 w 9"/>
                <a:gd name="T1" fmla="*/ 0 h 53"/>
                <a:gd name="T2" fmla="*/ 7 w 9"/>
                <a:gd name="T3" fmla="*/ 46 h 53"/>
                <a:gd name="T4" fmla="*/ 7 w 9"/>
                <a:gd name="T5" fmla="*/ 48 h 53"/>
                <a:gd name="T6" fmla="*/ 6 w 9"/>
                <a:gd name="T7" fmla="*/ 52 h 53"/>
                <a:gd name="T8" fmla="*/ 4 w 9"/>
                <a:gd name="T9" fmla="*/ 48 h 53"/>
                <a:gd name="T10" fmla="*/ 1 w 9"/>
                <a:gd name="T11" fmla="*/ 5 h 53"/>
                <a:gd name="T12" fmla="*/ 2 w 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9" h="53">
                  <a:moveTo>
                    <a:pt x="2" y="0"/>
                  </a:moveTo>
                  <a:cubicBezTo>
                    <a:pt x="4" y="15"/>
                    <a:pt x="5" y="30"/>
                    <a:pt x="7" y="46"/>
                  </a:cubicBezTo>
                  <a:cubicBezTo>
                    <a:pt x="7" y="46"/>
                    <a:pt x="7" y="47"/>
                    <a:pt x="7" y="48"/>
                  </a:cubicBezTo>
                  <a:cubicBezTo>
                    <a:pt x="7" y="49"/>
                    <a:pt x="9" y="52"/>
                    <a:pt x="6" y="52"/>
                  </a:cubicBezTo>
                  <a:cubicBezTo>
                    <a:pt x="3" y="53"/>
                    <a:pt x="4" y="50"/>
                    <a:pt x="4" y="48"/>
                  </a:cubicBezTo>
                  <a:cubicBezTo>
                    <a:pt x="3" y="34"/>
                    <a:pt x="2" y="19"/>
                    <a:pt x="1" y="5"/>
                  </a:cubicBezTo>
                  <a:cubicBezTo>
                    <a:pt x="1" y="3"/>
                    <a:pt x="0" y="1"/>
                    <a:pt x="2" y="0"/>
                  </a:cubicBezTo>
                  <a:close/>
                </a:path>
              </a:pathLst>
            </a:custGeom>
            <a:solidFill>
              <a:srgbClr val="BB5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20"/>
            <p:cNvSpPr/>
            <p:nvPr/>
          </p:nvSpPr>
          <p:spPr bwMode="auto">
            <a:xfrm>
              <a:off x="9601506" y="3144044"/>
              <a:ext cx="26988" cy="155575"/>
            </a:xfrm>
            <a:custGeom>
              <a:avLst/>
              <a:gdLst>
                <a:gd name="T0" fmla="*/ 7 w 9"/>
                <a:gd name="T1" fmla="*/ 51 h 51"/>
                <a:gd name="T2" fmla="*/ 2 w 9"/>
                <a:gd name="T3" fmla="*/ 5 h 51"/>
                <a:gd name="T4" fmla="*/ 3 w 9"/>
                <a:gd name="T5" fmla="*/ 0 h 51"/>
                <a:gd name="T6" fmla="*/ 5 w 9"/>
                <a:gd name="T7" fmla="*/ 5 h 51"/>
                <a:gd name="T8" fmla="*/ 8 w 9"/>
                <a:gd name="T9" fmla="*/ 48 h 51"/>
                <a:gd name="T10" fmla="*/ 7 w 9"/>
                <a:gd name="T11" fmla="*/ 51 h 51"/>
              </a:gdLst>
              <a:ahLst/>
              <a:cxnLst>
                <a:cxn ang="0">
                  <a:pos x="T0" y="T1"/>
                </a:cxn>
                <a:cxn ang="0">
                  <a:pos x="T2" y="T3"/>
                </a:cxn>
                <a:cxn ang="0">
                  <a:pos x="T4" y="T5"/>
                </a:cxn>
                <a:cxn ang="0">
                  <a:pos x="T6" y="T7"/>
                </a:cxn>
                <a:cxn ang="0">
                  <a:pos x="T8" y="T9"/>
                </a:cxn>
                <a:cxn ang="0">
                  <a:pos x="T10" y="T11"/>
                </a:cxn>
              </a:cxnLst>
              <a:rect l="0" t="0" r="r" b="b"/>
              <a:pathLst>
                <a:path w="9" h="51">
                  <a:moveTo>
                    <a:pt x="7" y="51"/>
                  </a:moveTo>
                  <a:cubicBezTo>
                    <a:pt x="5" y="35"/>
                    <a:pt x="3" y="20"/>
                    <a:pt x="2" y="5"/>
                  </a:cubicBezTo>
                  <a:cubicBezTo>
                    <a:pt x="2" y="3"/>
                    <a:pt x="0" y="1"/>
                    <a:pt x="3" y="0"/>
                  </a:cubicBezTo>
                  <a:cubicBezTo>
                    <a:pt x="6" y="0"/>
                    <a:pt x="5" y="3"/>
                    <a:pt x="5" y="5"/>
                  </a:cubicBezTo>
                  <a:cubicBezTo>
                    <a:pt x="6" y="19"/>
                    <a:pt x="7" y="33"/>
                    <a:pt x="8" y="48"/>
                  </a:cubicBezTo>
                  <a:cubicBezTo>
                    <a:pt x="8" y="49"/>
                    <a:pt x="9" y="50"/>
                    <a:pt x="7" y="51"/>
                  </a:cubicBezTo>
                  <a:close/>
                </a:path>
              </a:pathLst>
            </a:custGeom>
            <a:solidFill>
              <a:srgbClr val="BB5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21"/>
            <p:cNvSpPr/>
            <p:nvPr/>
          </p:nvSpPr>
          <p:spPr bwMode="auto">
            <a:xfrm>
              <a:off x="9495144" y="3144044"/>
              <a:ext cx="44450" cy="155575"/>
            </a:xfrm>
            <a:custGeom>
              <a:avLst/>
              <a:gdLst>
                <a:gd name="T0" fmla="*/ 0 w 15"/>
                <a:gd name="T1" fmla="*/ 51 h 51"/>
                <a:gd name="T2" fmla="*/ 10 w 15"/>
                <a:gd name="T3" fmla="*/ 3 h 51"/>
                <a:gd name="T4" fmla="*/ 13 w 15"/>
                <a:gd name="T5" fmla="*/ 0 h 51"/>
                <a:gd name="T6" fmla="*/ 13 w 15"/>
                <a:gd name="T7" fmla="*/ 4 h 51"/>
                <a:gd name="T8" fmla="*/ 1 w 15"/>
                <a:gd name="T9" fmla="*/ 51 h 51"/>
                <a:gd name="T10" fmla="*/ 0 w 15"/>
                <a:gd name="T11" fmla="*/ 51 h 51"/>
              </a:gdLst>
              <a:ahLst/>
              <a:cxnLst>
                <a:cxn ang="0">
                  <a:pos x="T0" y="T1"/>
                </a:cxn>
                <a:cxn ang="0">
                  <a:pos x="T2" y="T3"/>
                </a:cxn>
                <a:cxn ang="0">
                  <a:pos x="T4" y="T5"/>
                </a:cxn>
                <a:cxn ang="0">
                  <a:pos x="T6" y="T7"/>
                </a:cxn>
                <a:cxn ang="0">
                  <a:pos x="T8" y="T9"/>
                </a:cxn>
                <a:cxn ang="0">
                  <a:pos x="T10" y="T11"/>
                </a:cxn>
              </a:cxnLst>
              <a:rect l="0" t="0" r="r" b="b"/>
              <a:pathLst>
                <a:path w="15" h="51">
                  <a:moveTo>
                    <a:pt x="0" y="51"/>
                  </a:moveTo>
                  <a:cubicBezTo>
                    <a:pt x="4" y="35"/>
                    <a:pt x="7" y="19"/>
                    <a:pt x="10" y="3"/>
                  </a:cubicBezTo>
                  <a:cubicBezTo>
                    <a:pt x="11" y="1"/>
                    <a:pt x="11" y="0"/>
                    <a:pt x="13" y="0"/>
                  </a:cubicBezTo>
                  <a:cubicBezTo>
                    <a:pt x="15" y="1"/>
                    <a:pt x="14" y="3"/>
                    <a:pt x="13" y="4"/>
                  </a:cubicBezTo>
                  <a:cubicBezTo>
                    <a:pt x="9" y="20"/>
                    <a:pt x="5" y="35"/>
                    <a:pt x="1" y="51"/>
                  </a:cubicBezTo>
                  <a:cubicBezTo>
                    <a:pt x="1" y="51"/>
                    <a:pt x="1" y="51"/>
                    <a:pt x="0" y="51"/>
                  </a:cubicBezTo>
                  <a:close/>
                </a:path>
              </a:pathLst>
            </a:custGeom>
            <a:solidFill>
              <a:srgbClr val="BB5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22"/>
            <p:cNvSpPr/>
            <p:nvPr/>
          </p:nvSpPr>
          <p:spPr bwMode="auto">
            <a:xfrm>
              <a:off x="9628494" y="3144044"/>
              <a:ext cx="39688" cy="152400"/>
            </a:xfrm>
            <a:custGeom>
              <a:avLst/>
              <a:gdLst>
                <a:gd name="T0" fmla="*/ 11 w 13"/>
                <a:gd name="T1" fmla="*/ 50 h 50"/>
                <a:gd name="T2" fmla="*/ 2 w 13"/>
                <a:gd name="T3" fmla="*/ 5 h 50"/>
                <a:gd name="T4" fmla="*/ 2 w 13"/>
                <a:gd name="T5" fmla="*/ 1 h 50"/>
                <a:gd name="T6" fmla="*/ 5 w 13"/>
                <a:gd name="T7" fmla="*/ 4 h 50"/>
                <a:gd name="T8" fmla="*/ 12 w 13"/>
                <a:gd name="T9" fmla="*/ 49 h 50"/>
                <a:gd name="T10" fmla="*/ 11 w 13"/>
                <a:gd name="T11" fmla="*/ 50 h 50"/>
              </a:gdLst>
              <a:ahLst/>
              <a:cxnLst>
                <a:cxn ang="0">
                  <a:pos x="T0" y="T1"/>
                </a:cxn>
                <a:cxn ang="0">
                  <a:pos x="T2" y="T3"/>
                </a:cxn>
                <a:cxn ang="0">
                  <a:pos x="T4" y="T5"/>
                </a:cxn>
                <a:cxn ang="0">
                  <a:pos x="T6" y="T7"/>
                </a:cxn>
                <a:cxn ang="0">
                  <a:pos x="T8" y="T9"/>
                </a:cxn>
                <a:cxn ang="0">
                  <a:pos x="T10" y="T11"/>
                </a:cxn>
              </a:cxnLst>
              <a:rect l="0" t="0" r="r" b="b"/>
              <a:pathLst>
                <a:path w="13" h="50">
                  <a:moveTo>
                    <a:pt x="11" y="50"/>
                  </a:moveTo>
                  <a:cubicBezTo>
                    <a:pt x="8" y="35"/>
                    <a:pt x="5" y="20"/>
                    <a:pt x="2" y="5"/>
                  </a:cubicBezTo>
                  <a:cubicBezTo>
                    <a:pt x="1" y="3"/>
                    <a:pt x="0" y="1"/>
                    <a:pt x="2" y="1"/>
                  </a:cubicBezTo>
                  <a:cubicBezTo>
                    <a:pt x="5" y="0"/>
                    <a:pt x="4" y="3"/>
                    <a:pt x="5" y="4"/>
                  </a:cubicBezTo>
                  <a:cubicBezTo>
                    <a:pt x="7" y="19"/>
                    <a:pt x="10" y="34"/>
                    <a:pt x="12" y="49"/>
                  </a:cubicBezTo>
                  <a:cubicBezTo>
                    <a:pt x="13" y="50"/>
                    <a:pt x="12" y="50"/>
                    <a:pt x="11" y="50"/>
                  </a:cubicBezTo>
                  <a:close/>
                </a:path>
              </a:pathLst>
            </a:custGeom>
            <a:solidFill>
              <a:srgbClr val="BC5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23"/>
            <p:cNvSpPr/>
            <p:nvPr/>
          </p:nvSpPr>
          <p:spPr bwMode="auto">
            <a:xfrm>
              <a:off x="9655481" y="3144044"/>
              <a:ext cx="57150" cy="155575"/>
            </a:xfrm>
            <a:custGeom>
              <a:avLst/>
              <a:gdLst>
                <a:gd name="T0" fmla="*/ 18 w 19"/>
                <a:gd name="T1" fmla="*/ 51 h 51"/>
                <a:gd name="T2" fmla="*/ 1 w 19"/>
                <a:gd name="T3" fmla="*/ 3 h 51"/>
                <a:gd name="T4" fmla="*/ 2 w 19"/>
                <a:gd name="T5" fmla="*/ 0 h 51"/>
                <a:gd name="T6" fmla="*/ 5 w 19"/>
                <a:gd name="T7" fmla="*/ 3 h 51"/>
                <a:gd name="T8" fmla="*/ 15 w 19"/>
                <a:gd name="T9" fmla="*/ 40 h 51"/>
                <a:gd name="T10" fmla="*/ 19 w 19"/>
                <a:gd name="T11" fmla="*/ 51 h 51"/>
                <a:gd name="T12" fmla="*/ 18 w 19"/>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9" h="51">
                  <a:moveTo>
                    <a:pt x="18" y="51"/>
                  </a:moveTo>
                  <a:cubicBezTo>
                    <a:pt x="12" y="35"/>
                    <a:pt x="7" y="19"/>
                    <a:pt x="1" y="3"/>
                  </a:cubicBezTo>
                  <a:cubicBezTo>
                    <a:pt x="1" y="2"/>
                    <a:pt x="0" y="1"/>
                    <a:pt x="2" y="0"/>
                  </a:cubicBezTo>
                  <a:cubicBezTo>
                    <a:pt x="4" y="0"/>
                    <a:pt x="4" y="2"/>
                    <a:pt x="5" y="3"/>
                  </a:cubicBezTo>
                  <a:cubicBezTo>
                    <a:pt x="8" y="15"/>
                    <a:pt x="12" y="28"/>
                    <a:pt x="15" y="40"/>
                  </a:cubicBezTo>
                  <a:cubicBezTo>
                    <a:pt x="16" y="44"/>
                    <a:pt x="17" y="47"/>
                    <a:pt x="19" y="51"/>
                  </a:cubicBezTo>
                  <a:cubicBezTo>
                    <a:pt x="18" y="51"/>
                    <a:pt x="18" y="51"/>
                    <a:pt x="18" y="51"/>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24"/>
            <p:cNvSpPr/>
            <p:nvPr/>
          </p:nvSpPr>
          <p:spPr bwMode="auto">
            <a:xfrm>
              <a:off x="9685644" y="3144044"/>
              <a:ext cx="66675" cy="146050"/>
            </a:xfrm>
            <a:custGeom>
              <a:avLst/>
              <a:gdLst>
                <a:gd name="T0" fmla="*/ 22 w 22"/>
                <a:gd name="T1" fmla="*/ 48 h 48"/>
                <a:gd name="T2" fmla="*/ 1 w 22"/>
                <a:gd name="T3" fmla="*/ 3 h 48"/>
                <a:gd name="T4" fmla="*/ 1 w 22"/>
                <a:gd name="T5" fmla="*/ 0 h 48"/>
                <a:gd name="T6" fmla="*/ 4 w 22"/>
                <a:gd name="T7" fmla="*/ 1 h 48"/>
                <a:gd name="T8" fmla="*/ 4 w 22"/>
                <a:gd name="T9" fmla="*/ 3 h 48"/>
                <a:gd name="T10" fmla="*/ 22 w 22"/>
                <a:gd name="T11" fmla="*/ 46 h 48"/>
                <a:gd name="T12" fmla="*/ 22 w 2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2" h="48">
                  <a:moveTo>
                    <a:pt x="22" y="48"/>
                  </a:moveTo>
                  <a:cubicBezTo>
                    <a:pt x="15" y="33"/>
                    <a:pt x="8" y="18"/>
                    <a:pt x="1" y="3"/>
                  </a:cubicBezTo>
                  <a:cubicBezTo>
                    <a:pt x="1" y="2"/>
                    <a:pt x="0" y="1"/>
                    <a:pt x="1" y="0"/>
                  </a:cubicBezTo>
                  <a:cubicBezTo>
                    <a:pt x="2" y="0"/>
                    <a:pt x="3" y="0"/>
                    <a:pt x="4" y="1"/>
                  </a:cubicBezTo>
                  <a:cubicBezTo>
                    <a:pt x="4" y="2"/>
                    <a:pt x="4" y="2"/>
                    <a:pt x="4" y="3"/>
                  </a:cubicBezTo>
                  <a:cubicBezTo>
                    <a:pt x="10" y="17"/>
                    <a:pt x="16" y="32"/>
                    <a:pt x="22" y="46"/>
                  </a:cubicBezTo>
                  <a:cubicBezTo>
                    <a:pt x="22" y="46"/>
                    <a:pt x="22" y="47"/>
                    <a:pt x="22" y="48"/>
                  </a:cubicBezTo>
                  <a:close/>
                </a:path>
              </a:pathLst>
            </a:custGeom>
            <a:solidFill>
              <a:srgbClr val="BD5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25"/>
            <p:cNvSpPr/>
            <p:nvPr/>
          </p:nvSpPr>
          <p:spPr bwMode="auto">
            <a:xfrm>
              <a:off x="9468156" y="2516981"/>
              <a:ext cx="53975" cy="149225"/>
            </a:xfrm>
            <a:custGeom>
              <a:avLst/>
              <a:gdLst>
                <a:gd name="T0" fmla="*/ 1 w 18"/>
                <a:gd name="T1" fmla="*/ 0 h 49"/>
                <a:gd name="T2" fmla="*/ 16 w 18"/>
                <a:gd name="T3" fmla="*/ 45 h 49"/>
                <a:gd name="T4" fmla="*/ 16 w 18"/>
                <a:gd name="T5" fmla="*/ 48 h 49"/>
                <a:gd name="T6" fmla="*/ 13 w 18"/>
                <a:gd name="T7" fmla="*/ 46 h 49"/>
                <a:gd name="T8" fmla="*/ 0 w 18"/>
                <a:gd name="T9" fmla="*/ 1 h 49"/>
                <a:gd name="T10" fmla="*/ 1 w 18"/>
                <a:gd name="T11" fmla="*/ 0 h 49"/>
              </a:gdLst>
              <a:ahLst/>
              <a:cxnLst>
                <a:cxn ang="0">
                  <a:pos x="T0" y="T1"/>
                </a:cxn>
                <a:cxn ang="0">
                  <a:pos x="T2" y="T3"/>
                </a:cxn>
                <a:cxn ang="0">
                  <a:pos x="T4" y="T5"/>
                </a:cxn>
                <a:cxn ang="0">
                  <a:pos x="T6" y="T7"/>
                </a:cxn>
                <a:cxn ang="0">
                  <a:pos x="T8" y="T9"/>
                </a:cxn>
                <a:cxn ang="0">
                  <a:pos x="T10" y="T11"/>
                </a:cxn>
              </a:cxnLst>
              <a:rect l="0" t="0" r="r" b="b"/>
              <a:pathLst>
                <a:path w="18" h="49">
                  <a:moveTo>
                    <a:pt x="1" y="0"/>
                  </a:moveTo>
                  <a:cubicBezTo>
                    <a:pt x="6" y="15"/>
                    <a:pt x="11" y="30"/>
                    <a:pt x="16" y="45"/>
                  </a:cubicBezTo>
                  <a:cubicBezTo>
                    <a:pt x="16" y="46"/>
                    <a:pt x="18" y="48"/>
                    <a:pt x="16" y="48"/>
                  </a:cubicBezTo>
                  <a:cubicBezTo>
                    <a:pt x="14" y="49"/>
                    <a:pt x="14" y="48"/>
                    <a:pt x="13" y="46"/>
                  </a:cubicBezTo>
                  <a:cubicBezTo>
                    <a:pt x="9" y="31"/>
                    <a:pt x="5" y="16"/>
                    <a:pt x="0" y="1"/>
                  </a:cubicBezTo>
                  <a:cubicBezTo>
                    <a:pt x="0" y="0"/>
                    <a:pt x="0" y="0"/>
                    <a:pt x="1" y="0"/>
                  </a:cubicBezTo>
                  <a:close/>
                </a:path>
              </a:pathLst>
            </a:custGeom>
            <a:solidFill>
              <a:srgbClr val="BD5C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26"/>
            <p:cNvSpPr/>
            <p:nvPr/>
          </p:nvSpPr>
          <p:spPr bwMode="auto">
            <a:xfrm>
              <a:off x="9509431" y="2523331"/>
              <a:ext cx="39688" cy="142875"/>
            </a:xfrm>
            <a:custGeom>
              <a:avLst/>
              <a:gdLst>
                <a:gd name="T0" fmla="*/ 2 w 13"/>
                <a:gd name="T1" fmla="*/ 0 h 47"/>
                <a:gd name="T2" fmla="*/ 11 w 13"/>
                <a:gd name="T3" fmla="*/ 43 h 47"/>
                <a:gd name="T4" fmla="*/ 11 w 13"/>
                <a:gd name="T5" fmla="*/ 46 h 47"/>
                <a:gd name="T6" fmla="*/ 8 w 13"/>
                <a:gd name="T7" fmla="*/ 43 h 47"/>
                <a:gd name="T8" fmla="*/ 1 w 13"/>
                <a:gd name="T9" fmla="*/ 2 h 47"/>
                <a:gd name="T10" fmla="*/ 2 w 13"/>
                <a:gd name="T11" fmla="*/ 0 h 47"/>
              </a:gdLst>
              <a:ahLst/>
              <a:cxnLst>
                <a:cxn ang="0">
                  <a:pos x="T0" y="T1"/>
                </a:cxn>
                <a:cxn ang="0">
                  <a:pos x="T2" y="T3"/>
                </a:cxn>
                <a:cxn ang="0">
                  <a:pos x="T4" y="T5"/>
                </a:cxn>
                <a:cxn ang="0">
                  <a:pos x="T6" y="T7"/>
                </a:cxn>
                <a:cxn ang="0">
                  <a:pos x="T8" y="T9"/>
                </a:cxn>
                <a:cxn ang="0">
                  <a:pos x="T10" y="T11"/>
                </a:cxn>
              </a:cxnLst>
              <a:rect l="0" t="0" r="r" b="b"/>
              <a:pathLst>
                <a:path w="13" h="47">
                  <a:moveTo>
                    <a:pt x="2" y="0"/>
                  </a:moveTo>
                  <a:cubicBezTo>
                    <a:pt x="5" y="14"/>
                    <a:pt x="8" y="28"/>
                    <a:pt x="11" y="43"/>
                  </a:cubicBezTo>
                  <a:cubicBezTo>
                    <a:pt x="11" y="44"/>
                    <a:pt x="13" y="46"/>
                    <a:pt x="11" y="46"/>
                  </a:cubicBezTo>
                  <a:cubicBezTo>
                    <a:pt x="8" y="47"/>
                    <a:pt x="9" y="44"/>
                    <a:pt x="8" y="43"/>
                  </a:cubicBezTo>
                  <a:cubicBezTo>
                    <a:pt x="6" y="29"/>
                    <a:pt x="4" y="16"/>
                    <a:pt x="1" y="2"/>
                  </a:cubicBezTo>
                  <a:cubicBezTo>
                    <a:pt x="1" y="1"/>
                    <a:pt x="0" y="0"/>
                    <a:pt x="2" y="0"/>
                  </a:cubicBezTo>
                  <a:close/>
                </a:path>
              </a:pathLst>
            </a:custGeom>
            <a:solidFill>
              <a:srgbClr val="BB5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27"/>
            <p:cNvSpPr/>
            <p:nvPr/>
          </p:nvSpPr>
          <p:spPr bwMode="auto">
            <a:xfrm>
              <a:off x="9422119" y="2523331"/>
              <a:ext cx="69850" cy="142875"/>
            </a:xfrm>
            <a:custGeom>
              <a:avLst/>
              <a:gdLst>
                <a:gd name="T0" fmla="*/ 1 w 23"/>
                <a:gd name="T1" fmla="*/ 0 h 47"/>
                <a:gd name="T2" fmla="*/ 22 w 23"/>
                <a:gd name="T3" fmla="*/ 44 h 47"/>
                <a:gd name="T4" fmla="*/ 22 w 23"/>
                <a:gd name="T5" fmla="*/ 47 h 47"/>
                <a:gd name="T6" fmla="*/ 19 w 23"/>
                <a:gd name="T7" fmla="*/ 45 h 47"/>
                <a:gd name="T8" fmla="*/ 16 w 23"/>
                <a:gd name="T9" fmla="*/ 38 h 47"/>
                <a:gd name="T10" fmla="*/ 0 w 23"/>
                <a:gd name="T11" fmla="*/ 0 h 47"/>
                <a:gd name="T12" fmla="*/ 1 w 2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3" h="47">
                  <a:moveTo>
                    <a:pt x="1" y="0"/>
                  </a:moveTo>
                  <a:cubicBezTo>
                    <a:pt x="8" y="14"/>
                    <a:pt x="15" y="29"/>
                    <a:pt x="22" y="44"/>
                  </a:cubicBezTo>
                  <a:cubicBezTo>
                    <a:pt x="22" y="45"/>
                    <a:pt x="23" y="46"/>
                    <a:pt x="22" y="47"/>
                  </a:cubicBezTo>
                  <a:cubicBezTo>
                    <a:pt x="21" y="47"/>
                    <a:pt x="20" y="47"/>
                    <a:pt x="19" y="45"/>
                  </a:cubicBezTo>
                  <a:cubicBezTo>
                    <a:pt x="18" y="43"/>
                    <a:pt x="17" y="41"/>
                    <a:pt x="16" y="38"/>
                  </a:cubicBezTo>
                  <a:cubicBezTo>
                    <a:pt x="11" y="26"/>
                    <a:pt x="6" y="13"/>
                    <a:pt x="0" y="0"/>
                  </a:cubicBezTo>
                  <a:cubicBezTo>
                    <a:pt x="1" y="0"/>
                    <a:pt x="1" y="0"/>
                    <a:pt x="1" y="0"/>
                  </a:cubicBezTo>
                  <a:close/>
                </a:path>
              </a:pathLst>
            </a:custGeom>
            <a:solidFill>
              <a:srgbClr val="BD5D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28"/>
            <p:cNvSpPr/>
            <p:nvPr/>
          </p:nvSpPr>
          <p:spPr bwMode="auto">
            <a:xfrm>
              <a:off x="9638019" y="2537619"/>
              <a:ext cx="38100" cy="128587"/>
            </a:xfrm>
            <a:custGeom>
              <a:avLst/>
              <a:gdLst>
                <a:gd name="T0" fmla="*/ 12 w 13"/>
                <a:gd name="T1" fmla="*/ 2 h 42"/>
                <a:gd name="T2" fmla="*/ 5 w 13"/>
                <a:gd name="T3" fmla="*/ 39 h 42"/>
                <a:gd name="T4" fmla="*/ 2 w 13"/>
                <a:gd name="T5" fmla="*/ 41 h 42"/>
                <a:gd name="T6" fmla="*/ 2 w 13"/>
                <a:gd name="T7" fmla="*/ 38 h 42"/>
                <a:gd name="T8" fmla="*/ 11 w 13"/>
                <a:gd name="T9" fmla="*/ 0 h 42"/>
                <a:gd name="T10" fmla="*/ 12 w 13"/>
                <a:gd name="T11" fmla="*/ 2 h 42"/>
              </a:gdLst>
              <a:ahLst/>
              <a:cxnLst>
                <a:cxn ang="0">
                  <a:pos x="T0" y="T1"/>
                </a:cxn>
                <a:cxn ang="0">
                  <a:pos x="T2" y="T3"/>
                </a:cxn>
                <a:cxn ang="0">
                  <a:pos x="T4" y="T5"/>
                </a:cxn>
                <a:cxn ang="0">
                  <a:pos x="T6" y="T7"/>
                </a:cxn>
                <a:cxn ang="0">
                  <a:pos x="T8" y="T9"/>
                </a:cxn>
                <a:cxn ang="0">
                  <a:pos x="T10" y="T11"/>
                </a:cxn>
              </a:cxnLst>
              <a:rect l="0" t="0" r="r" b="b"/>
              <a:pathLst>
                <a:path w="13" h="42">
                  <a:moveTo>
                    <a:pt x="12" y="2"/>
                  </a:moveTo>
                  <a:cubicBezTo>
                    <a:pt x="10" y="14"/>
                    <a:pt x="7" y="26"/>
                    <a:pt x="5" y="39"/>
                  </a:cubicBezTo>
                  <a:cubicBezTo>
                    <a:pt x="4" y="40"/>
                    <a:pt x="5" y="42"/>
                    <a:pt x="2" y="41"/>
                  </a:cubicBezTo>
                  <a:cubicBezTo>
                    <a:pt x="0" y="41"/>
                    <a:pt x="2" y="39"/>
                    <a:pt x="2" y="38"/>
                  </a:cubicBezTo>
                  <a:cubicBezTo>
                    <a:pt x="5" y="25"/>
                    <a:pt x="8" y="13"/>
                    <a:pt x="11" y="0"/>
                  </a:cubicBezTo>
                  <a:cubicBezTo>
                    <a:pt x="13" y="0"/>
                    <a:pt x="13" y="1"/>
                    <a:pt x="12" y="2"/>
                  </a:cubicBezTo>
                  <a:close/>
                </a:path>
              </a:pathLst>
            </a:custGeom>
            <a:solidFill>
              <a:srgbClr val="BB56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29"/>
            <p:cNvSpPr/>
            <p:nvPr/>
          </p:nvSpPr>
          <p:spPr bwMode="auto">
            <a:xfrm>
              <a:off x="9458631" y="3144044"/>
              <a:ext cx="53975" cy="131762"/>
            </a:xfrm>
            <a:custGeom>
              <a:avLst/>
              <a:gdLst>
                <a:gd name="T0" fmla="*/ 0 w 18"/>
                <a:gd name="T1" fmla="*/ 42 h 43"/>
                <a:gd name="T2" fmla="*/ 13 w 18"/>
                <a:gd name="T3" fmla="*/ 4 h 43"/>
                <a:gd name="T4" fmla="*/ 16 w 18"/>
                <a:gd name="T5" fmla="*/ 0 h 43"/>
                <a:gd name="T6" fmla="*/ 15 w 18"/>
                <a:gd name="T7" fmla="*/ 5 h 43"/>
                <a:gd name="T8" fmla="*/ 1 w 18"/>
                <a:gd name="T9" fmla="*/ 43 h 43"/>
                <a:gd name="T10" fmla="*/ 0 w 18"/>
                <a:gd name="T11" fmla="*/ 42 h 43"/>
              </a:gdLst>
              <a:ahLst/>
              <a:cxnLst>
                <a:cxn ang="0">
                  <a:pos x="T0" y="T1"/>
                </a:cxn>
                <a:cxn ang="0">
                  <a:pos x="T2" y="T3"/>
                </a:cxn>
                <a:cxn ang="0">
                  <a:pos x="T4" y="T5"/>
                </a:cxn>
                <a:cxn ang="0">
                  <a:pos x="T6" y="T7"/>
                </a:cxn>
                <a:cxn ang="0">
                  <a:pos x="T8" y="T9"/>
                </a:cxn>
                <a:cxn ang="0">
                  <a:pos x="T10" y="T11"/>
                </a:cxn>
              </a:cxnLst>
              <a:rect l="0" t="0" r="r" b="b"/>
              <a:pathLst>
                <a:path w="18" h="43">
                  <a:moveTo>
                    <a:pt x="0" y="42"/>
                  </a:moveTo>
                  <a:cubicBezTo>
                    <a:pt x="4" y="29"/>
                    <a:pt x="9" y="16"/>
                    <a:pt x="13" y="4"/>
                  </a:cubicBezTo>
                  <a:cubicBezTo>
                    <a:pt x="13" y="2"/>
                    <a:pt x="13" y="0"/>
                    <a:pt x="16" y="0"/>
                  </a:cubicBezTo>
                  <a:cubicBezTo>
                    <a:pt x="18" y="1"/>
                    <a:pt x="16" y="3"/>
                    <a:pt x="15" y="5"/>
                  </a:cubicBezTo>
                  <a:cubicBezTo>
                    <a:pt x="11" y="17"/>
                    <a:pt x="6" y="30"/>
                    <a:pt x="1" y="43"/>
                  </a:cubicBezTo>
                  <a:cubicBezTo>
                    <a:pt x="0" y="43"/>
                    <a:pt x="0" y="43"/>
                    <a:pt x="0" y="42"/>
                  </a:cubicBezTo>
                  <a:close/>
                </a:path>
              </a:pathLst>
            </a:custGeom>
            <a:solidFill>
              <a:srgbClr val="BC5B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30"/>
            <p:cNvSpPr/>
            <p:nvPr/>
          </p:nvSpPr>
          <p:spPr bwMode="auto">
            <a:xfrm>
              <a:off x="9698344" y="2537619"/>
              <a:ext cx="66675" cy="131762"/>
            </a:xfrm>
            <a:custGeom>
              <a:avLst/>
              <a:gdLst>
                <a:gd name="T0" fmla="*/ 21 w 22"/>
                <a:gd name="T1" fmla="*/ 0 h 43"/>
                <a:gd name="T2" fmla="*/ 20 w 22"/>
                <a:gd name="T3" fmla="*/ 3 h 43"/>
                <a:gd name="T4" fmla="*/ 4 w 22"/>
                <a:gd name="T5" fmla="*/ 39 h 43"/>
                <a:gd name="T6" fmla="*/ 0 w 22"/>
                <a:gd name="T7" fmla="*/ 41 h 43"/>
                <a:gd name="T8" fmla="*/ 21 w 22"/>
                <a:gd name="T9" fmla="*/ 0 h 43"/>
              </a:gdLst>
              <a:ahLst/>
              <a:cxnLst>
                <a:cxn ang="0">
                  <a:pos x="T0" y="T1"/>
                </a:cxn>
                <a:cxn ang="0">
                  <a:pos x="T2" y="T3"/>
                </a:cxn>
                <a:cxn ang="0">
                  <a:pos x="T4" y="T5"/>
                </a:cxn>
                <a:cxn ang="0">
                  <a:pos x="T6" y="T7"/>
                </a:cxn>
                <a:cxn ang="0">
                  <a:pos x="T8" y="T9"/>
                </a:cxn>
              </a:cxnLst>
              <a:rect l="0" t="0" r="r" b="b"/>
              <a:pathLst>
                <a:path w="22" h="43">
                  <a:moveTo>
                    <a:pt x="21" y="0"/>
                  </a:moveTo>
                  <a:cubicBezTo>
                    <a:pt x="22" y="1"/>
                    <a:pt x="21" y="2"/>
                    <a:pt x="20" y="3"/>
                  </a:cubicBezTo>
                  <a:cubicBezTo>
                    <a:pt x="15" y="15"/>
                    <a:pt x="10" y="27"/>
                    <a:pt x="4" y="39"/>
                  </a:cubicBezTo>
                  <a:cubicBezTo>
                    <a:pt x="4" y="41"/>
                    <a:pt x="3" y="43"/>
                    <a:pt x="0" y="41"/>
                  </a:cubicBezTo>
                  <a:cubicBezTo>
                    <a:pt x="7" y="27"/>
                    <a:pt x="14" y="14"/>
                    <a:pt x="21" y="0"/>
                  </a:cubicBezTo>
                  <a:close/>
                </a:path>
              </a:pathLst>
            </a:custGeom>
            <a:solidFill>
              <a:srgbClr val="BD5C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31"/>
            <p:cNvSpPr/>
            <p:nvPr/>
          </p:nvSpPr>
          <p:spPr bwMode="auto">
            <a:xfrm>
              <a:off x="9415769" y="3147219"/>
              <a:ext cx="63500" cy="131762"/>
            </a:xfrm>
            <a:custGeom>
              <a:avLst/>
              <a:gdLst>
                <a:gd name="T0" fmla="*/ 21 w 21"/>
                <a:gd name="T1" fmla="*/ 0 h 43"/>
                <a:gd name="T2" fmla="*/ 0 w 21"/>
                <a:gd name="T3" fmla="*/ 43 h 43"/>
                <a:gd name="T4" fmla="*/ 21 w 21"/>
                <a:gd name="T5" fmla="*/ 0 h 43"/>
              </a:gdLst>
              <a:ahLst/>
              <a:cxnLst>
                <a:cxn ang="0">
                  <a:pos x="T0" y="T1"/>
                </a:cxn>
                <a:cxn ang="0">
                  <a:pos x="T2" y="T3"/>
                </a:cxn>
                <a:cxn ang="0">
                  <a:pos x="T4" y="T5"/>
                </a:cxn>
              </a:cxnLst>
              <a:rect l="0" t="0" r="r" b="b"/>
              <a:pathLst>
                <a:path w="21" h="43">
                  <a:moveTo>
                    <a:pt x="21" y="0"/>
                  </a:moveTo>
                  <a:cubicBezTo>
                    <a:pt x="14" y="14"/>
                    <a:pt x="7" y="28"/>
                    <a:pt x="0" y="43"/>
                  </a:cubicBezTo>
                  <a:cubicBezTo>
                    <a:pt x="1" y="33"/>
                    <a:pt x="17" y="0"/>
                    <a:pt x="21" y="0"/>
                  </a:cubicBezTo>
                  <a:close/>
                </a:path>
              </a:pathLst>
            </a:custGeom>
            <a:solidFill>
              <a:srgbClr val="BD5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32"/>
            <p:cNvSpPr/>
            <p:nvPr/>
          </p:nvSpPr>
          <p:spPr bwMode="auto">
            <a:xfrm>
              <a:off x="9668181" y="2528094"/>
              <a:ext cx="53975" cy="138112"/>
            </a:xfrm>
            <a:custGeom>
              <a:avLst/>
              <a:gdLst>
                <a:gd name="T0" fmla="*/ 18 w 18"/>
                <a:gd name="T1" fmla="*/ 1 h 45"/>
                <a:gd name="T2" fmla="*/ 4 w 18"/>
                <a:gd name="T3" fmla="*/ 43 h 45"/>
                <a:gd name="T4" fmla="*/ 1 w 18"/>
                <a:gd name="T5" fmla="*/ 45 h 45"/>
                <a:gd name="T6" fmla="*/ 1 w 18"/>
                <a:gd name="T7" fmla="*/ 42 h 45"/>
                <a:gd name="T8" fmla="*/ 17 w 18"/>
                <a:gd name="T9" fmla="*/ 0 h 45"/>
                <a:gd name="T10" fmla="*/ 18 w 18"/>
                <a:gd name="T11" fmla="*/ 1 h 45"/>
              </a:gdLst>
              <a:ahLst/>
              <a:cxnLst>
                <a:cxn ang="0">
                  <a:pos x="T0" y="T1"/>
                </a:cxn>
                <a:cxn ang="0">
                  <a:pos x="T2" y="T3"/>
                </a:cxn>
                <a:cxn ang="0">
                  <a:pos x="T4" y="T5"/>
                </a:cxn>
                <a:cxn ang="0">
                  <a:pos x="T6" y="T7"/>
                </a:cxn>
                <a:cxn ang="0">
                  <a:pos x="T8" y="T9"/>
                </a:cxn>
                <a:cxn ang="0">
                  <a:pos x="T10" y="T11"/>
                </a:cxn>
              </a:cxnLst>
              <a:rect l="0" t="0" r="r" b="b"/>
              <a:pathLst>
                <a:path w="18" h="45">
                  <a:moveTo>
                    <a:pt x="18" y="1"/>
                  </a:moveTo>
                  <a:cubicBezTo>
                    <a:pt x="13" y="15"/>
                    <a:pt x="8" y="29"/>
                    <a:pt x="4" y="43"/>
                  </a:cubicBezTo>
                  <a:cubicBezTo>
                    <a:pt x="3" y="44"/>
                    <a:pt x="3" y="45"/>
                    <a:pt x="1" y="45"/>
                  </a:cubicBezTo>
                  <a:cubicBezTo>
                    <a:pt x="0" y="44"/>
                    <a:pt x="1" y="43"/>
                    <a:pt x="1" y="42"/>
                  </a:cubicBezTo>
                  <a:cubicBezTo>
                    <a:pt x="6" y="28"/>
                    <a:pt x="11" y="14"/>
                    <a:pt x="17" y="0"/>
                  </a:cubicBezTo>
                  <a:cubicBezTo>
                    <a:pt x="17" y="0"/>
                    <a:pt x="17" y="1"/>
                    <a:pt x="18" y="1"/>
                  </a:cubicBezTo>
                  <a:close/>
                </a:path>
              </a:pathLst>
            </a:custGeom>
            <a:solidFill>
              <a:srgbClr val="BC5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33"/>
            <p:cNvSpPr/>
            <p:nvPr/>
          </p:nvSpPr>
          <p:spPr bwMode="auto">
            <a:xfrm>
              <a:off x="9718981" y="3144044"/>
              <a:ext cx="76200" cy="125412"/>
            </a:xfrm>
            <a:custGeom>
              <a:avLst/>
              <a:gdLst>
                <a:gd name="T0" fmla="*/ 24 w 25"/>
                <a:gd name="T1" fmla="*/ 41 h 41"/>
                <a:gd name="T2" fmla="*/ 1 w 25"/>
                <a:gd name="T3" fmla="*/ 3 h 41"/>
                <a:gd name="T4" fmla="*/ 1 w 25"/>
                <a:gd name="T5" fmla="*/ 1 h 41"/>
                <a:gd name="T6" fmla="*/ 4 w 25"/>
                <a:gd name="T7" fmla="*/ 2 h 41"/>
                <a:gd name="T8" fmla="*/ 10 w 25"/>
                <a:gd name="T9" fmla="*/ 14 h 41"/>
                <a:gd name="T10" fmla="*/ 25 w 25"/>
                <a:gd name="T11" fmla="*/ 41 h 41"/>
                <a:gd name="T12" fmla="*/ 24 w 2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5" h="41">
                  <a:moveTo>
                    <a:pt x="24" y="41"/>
                  </a:moveTo>
                  <a:cubicBezTo>
                    <a:pt x="16" y="29"/>
                    <a:pt x="9" y="16"/>
                    <a:pt x="1" y="3"/>
                  </a:cubicBezTo>
                  <a:cubicBezTo>
                    <a:pt x="1" y="2"/>
                    <a:pt x="0" y="1"/>
                    <a:pt x="1" y="1"/>
                  </a:cubicBezTo>
                  <a:cubicBezTo>
                    <a:pt x="2" y="0"/>
                    <a:pt x="3" y="1"/>
                    <a:pt x="4" y="2"/>
                  </a:cubicBezTo>
                  <a:cubicBezTo>
                    <a:pt x="6" y="6"/>
                    <a:pt x="8" y="10"/>
                    <a:pt x="10" y="14"/>
                  </a:cubicBezTo>
                  <a:cubicBezTo>
                    <a:pt x="15" y="23"/>
                    <a:pt x="20" y="32"/>
                    <a:pt x="25" y="41"/>
                  </a:cubicBezTo>
                  <a:lnTo>
                    <a:pt x="24" y="41"/>
                  </a:ln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34"/>
            <p:cNvSpPr/>
            <p:nvPr/>
          </p:nvSpPr>
          <p:spPr bwMode="auto">
            <a:xfrm>
              <a:off x="9391956" y="2556669"/>
              <a:ext cx="66675" cy="109537"/>
            </a:xfrm>
            <a:custGeom>
              <a:avLst/>
              <a:gdLst>
                <a:gd name="T0" fmla="*/ 1 w 22"/>
                <a:gd name="T1" fmla="*/ 0 h 36"/>
                <a:gd name="T2" fmla="*/ 22 w 22"/>
                <a:gd name="T3" fmla="*/ 35 h 36"/>
                <a:gd name="T4" fmla="*/ 18 w 22"/>
                <a:gd name="T5" fmla="*/ 35 h 36"/>
                <a:gd name="T6" fmla="*/ 0 w 22"/>
                <a:gd name="T7" fmla="*/ 1 h 36"/>
                <a:gd name="T8" fmla="*/ 1 w 22"/>
                <a:gd name="T9" fmla="*/ 0 h 36"/>
              </a:gdLst>
              <a:ahLst/>
              <a:cxnLst>
                <a:cxn ang="0">
                  <a:pos x="T0" y="T1"/>
                </a:cxn>
                <a:cxn ang="0">
                  <a:pos x="T2" y="T3"/>
                </a:cxn>
                <a:cxn ang="0">
                  <a:pos x="T4" y="T5"/>
                </a:cxn>
                <a:cxn ang="0">
                  <a:pos x="T6" y="T7"/>
                </a:cxn>
                <a:cxn ang="0">
                  <a:pos x="T8" y="T9"/>
                </a:cxn>
              </a:cxnLst>
              <a:rect l="0" t="0" r="r" b="b"/>
              <a:pathLst>
                <a:path w="22" h="36">
                  <a:moveTo>
                    <a:pt x="1" y="0"/>
                  </a:moveTo>
                  <a:cubicBezTo>
                    <a:pt x="8" y="12"/>
                    <a:pt x="15" y="23"/>
                    <a:pt x="22" y="35"/>
                  </a:cubicBezTo>
                  <a:cubicBezTo>
                    <a:pt x="20" y="36"/>
                    <a:pt x="19" y="36"/>
                    <a:pt x="18" y="35"/>
                  </a:cubicBezTo>
                  <a:cubicBezTo>
                    <a:pt x="12" y="23"/>
                    <a:pt x="6" y="12"/>
                    <a:pt x="0" y="1"/>
                  </a:cubicBezTo>
                  <a:cubicBezTo>
                    <a:pt x="0" y="1"/>
                    <a:pt x="1" y="0"/>
                    <a:pt x="1" y="0"/>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35"/>
            <p:cNvSpPr/>
            <p:nvPr/>
          </p:nvSpPr>
          <p:spPr bwMode="auto">
            <a:xfrm>
              <a:off x="9731681" y="2556669"/>
              <a:ext cx="69850" cy="106362"/>
            </a:xfrm>
            <a:custGeom>
              <a:avLst/>
              <a:gdLst>
                <a:gd name="T0" fmla="*/ 0 w 23"/>
                <a:gd name="T1" fmla="*/ 35 h 35"/>
                <a:gd name="T2" fmla="*/ 23 w 23"/>
                <a:gd name="T3" fmla="*/ 0 h 35"/>
                <a:gd name="T4" fmla="*/ 0 w 23"/>
                <a:gd name="T5" fmla="*/ 35 h 35"/>
              </a:gdLst>
              <a:ahLst/>
              <a:cxnLst>
                <a:cxn ang="0">
                  <a:pos x="T0" y="T1"/>
                </a:cxn>
                <a:cxn ang="0">
                  <a:pos x="T2" y="T3"/>
                </a:cxn>
                <a:cxn ang="0">
                  <a:pos x="T4" y="T5"/>
                </a:cxn>
              </a:cxnLst>
              <a:rect l="0" t="0" r="r" b="b"/>
              <a:pathLst>
                <a:path w="23" h="35">
                  <a:moveTo>
                    <a:pt x="0" y="35"/>
                  </a:moveTo>
                  <a:cubicBezTo>
                    <a:pt x="8" y="23"/>
                    <a:pt x="15" y="12"/>
                    <a:pt x="23" y="0"/>
                  </a:cubicBezTo>
                  <a:cubicBezTo>
                    <a:pt x="22" y="7"/>
                    <a:pt x="4" y="35"/>
                    <a:pt x="0" y="35"/>
                  </a:cubicBezTo>
                  <a:close/>
                </a:path>
              </a:pathLst>
            </a:custGeom>
            <a:solidFill>
              <a:srgbClr val="BE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36"/>
            <p:cNvSpPr/>
            <p:nvPr/>
          </p:nvSpPr>
          <p:spPr bwMode="auto">
            <a:xfrm>
              <a:off x="9379256" y="3144044"/>
              <a:ext cx="66675" cy="106362"/>
            </a:xfrm>
            <a:custGeom>
              <a:avLst/>
              <a:gdLst>
                <a:gd name="T0" fmla="*/ 0 w 22"/>
                <a:gd name="T1" fmla="*/ 35 h 35"/>
                <a:gd name="T2" fmla="*/ 22 w 22"/>
                <a:gd name="T3" fmla="*/ 0 h 35"/>
                <a:gd name="T4" fmla="*/ 0 w 22"/>
                <a:gd name="T5" fmla="*/ 35 h 35"/>
              </a:gdLst>
              <a:ahLst/>
              <a:cxnLst>
                <a:cxn ang="0">
                  <a:pos x="T0" y="T1"/>
                </a:cxn>
                <a:cxn ang="0">
                  <a:pos x="T2" y="T3"/>
                </a:cxn>
                <a:cxn ang="0">
                  <a:pos x="T4" y="T5"/>
                </a:cxn>
              </a:cxnLst>
              <a:rect l="0" t="0" r="r" b="b"/>
              <a:pathLst>
                <a:path w="22" h="35">
                  <a:moveTo>
                    <a:pt x="0" y="35"/>
                  </a:moveTo>
                  <a:cubicBezTo>
                    <a:pt x="2" y="26"/>
                    <a:pt x="18" y="1"/>
                    <a:pt x="22" y="0"/>
                  </a:cubicBezTo>
                  <a:cubicBezTo>
                    <a:pt x="15" y="12"/>
                    <a:pt x="8" y="23"/>
                    <a:pt x="0" y="35"/>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37"/>
            <p:cNvSpPr/>
            <p:nvPr/>
          </p:nvSpPr>
          <p:spPr bwMode="auto">
            <a:xfrm>
              <a:off x="9352269" y="2574131"/>
              <a:ext cx="69850" cy="92075"/>
            </a:xfrm>
            <a:custGeom>
              <a:avLst/>
              <a:gdLst>
                <a:gd name="T0" fmla="*/ 1 w 23"/>
                <a:gd name="T1" fmla="*/ 0 h 30"/>
                <a:gd name="T2" fmla="*/ 23 w 23"/>
                <a:gd name="T3" fmla="*/ 29 h 30"/>
                <a:gd name="T4" fmla="*/ 20 w 23"/>
                <a:gd name="T5" fmla="*/ 29 h 30"/>
                <a:gd name="T6" fmla="*/ 0 w 23"/>
                <a:gd name="T7" fmla="*/ 1 h 30"/>
                <a:gd name="T8" fmla="*/ 1 w 23"/>
                <a:gd name="T9" fmla="*/ 0 h 30"/>
              </a:gdLst>
              <a:ahLst/>
              <a:cxnLst>
                <a:cxn ang="0">
                  <a:pos x="T0" y="T1"/>
                </a:cxn>
                <a:cxn ang="0">
                  <a:pos x="T2" y="T3"/>
                </a:cxn>
                <a:cxn ang="0">
                  <a:pos x="T4" y="T5"/>
                </a:cxn>
                <a:cxn ang="0">
                  <a:pos x="T6" y="T7"/>
                </a:cxn>
                <a:cxn ang="0">
                  <a:pos x="T8" y="T9"/>
                </a:cxn>
              </a:cxnLst>
              <a:rect l="0" t="0" r="r" b="b"/>
              <a:pathLst>
                <a:path w="23" h="30">
                  <a:moveTo>
                    <a:pt x="1" y="0"/>
                  </a:moveTo>
                  <a:cubicBezTo>
                    <a:pt x="8" y="10"/>
                    <a:pt x="16" y="19"/>
                    <a:pt x="23" y="29"/>
                  </a:cubicBezTo>
                  <a:cubicBezTo>
                    <a:pt x="22" y="30"/>
                    <a:pt x="20" y="30"/>
                    <a:pt x="20" y="29"/>
                  </a:cubicBezTo>
                  <a:cubicBezTo>
                    <a:pt x="13" y="20"/>
                    <a:pt x="7" y="10"/>
                    <a:pt x="0" y="1"/>
                  </a:cubicBezTo>
                  <a:cubicBezTo>
                    <a:pt x="1" y="1"/>
                    <a:pt x="1" y="0"/>
                    <a:pt x="1" y="0"/>
                  </a:cubicBezTo>
                  <a:close/>
                </a:path>
              </a:pathLst>
            </a:custGeom>
            <a:solidFill>
              <a:srgbClr val="BF62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38"/>
            <p:cNvSpPr/>
            <p:nvPr/>
          </p:nvSpPr>
          <p:spPr bwMode="auto">
            <a:xfrm>
              <a:off x="9272894" y="3144044"/>
              <a:ext cx="88900" cy="92075"/>
            </a:xfrm>
            <a:custGeom>
              <a:avLst/>
              <a:gdLst>
                <a:gd name="T0" fmla="*/ 0 w 29"/>
                <a:gd name="T1" fmla="*/ 30 h 30"/>
                <a:gd name="T2" fmla="*/ 29 w 29"/>
                <a:gd name="T3" fmla="*/ 0 h 30"/>
                <a:gd name="T4" fmla="*/ 0 w 29"/>
                <a:gd name="T5" fmla="*/ 30 h 30"/>
              </a:gdLst>
              <a:ahLst/>
              <a:cxnLst>
                <a:cxn ang="0">
                  <a:pos x="T0" y="T1"/>
                </a:cxn>
                <a:cxn ang="0">
                  <a:pos x="T2" y="T3"/>
                </a:cxn>
                <a:cxn ang="0">
                  <a:pos x="T4" y="T5"/>
                </a:cxn>
              </a:cxnLst>
              <a:rect l="0" t="0" r="r" b="b"/>
              <a:pathLst>
                <a:path w="29" h="30">
                  <a:moveTo>
                    <a:pt x="0" y="30"/>
                  </a:moveTo>
                  <a:cubicBezTo>
                    <a:pt x="9" y="20"/>
                    <a:pt x="18" y="9"/>
                    <a:pt x="29" y="0"/>
                  </a:cubicBezTo>
                  <a:cubicBezTo>
                    <a:pt x="19" y="10"/>
                    <a:pt x="10" y="20"/>
                    <a:pt x="0" y="30"/>
                  </a:cubicBezTo>
                  <a:close/>
                </a:path>
              </a:pathLst>
            </a:custGeom>
            <a:solidFill>
              <a:srgbClr val="C77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39"/>
            <p:cNvSpPr/>
            <p:nvPr/>
          </p:nvSpPr>
          <p:spPr bwMode="auto">
            <a:xfrm>
              <a:off x="9755494" y="3144044"/>
              <a:ext cx="66675" cy="92075"/>
            </a:xfrm>
            <a:custGeom>
              <a:avLst/>
              <a:gdLst>
                <a:gd name="T0" fmla="*/ 21 w 22"/>
                <a:gd name="T1" fmla="*/ 30 h 30"/>
                <a:gd name="T2" fmla="*/ 1 w 22"/>
                <a:gd name="T3" fmla="*/ 3 h 30"/>
                <a:gd name="T4" fmla="*/ 1 w 22"/>
                <a:gd name="T5" fmla="*/ 1 h 30"/>
                <a:gd name="T6" fmla="*/ 3 w 22"/>
                <a:gd name="T7" fmla="*/ 1 h 30"/>
                <a:gd name="T8" fmla="*/ 4 w 22"/>
                <a:gd name="T9" fmla="*/ 2 h 30"/>
                <a:gd name="T10" fmla="*/ 22 w 22"/>
                <a:gd name="T11" fmla="*/ 29 h 30"/>
                <a:gd name="T12" fmla="*/ 21 w 22"/>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21" y="30"/>
                  </a:moveTo>
                  <a:cubicBezTo>
                    <a:pt x="15" y="21"/>
                    <a:pt x="8" y="12"/>
                    <a:pt x="1" y="3"/>
                  </a:cubicBezTo>
                  <a:cubicBezTo>
                    <a:pt x="1" y="2"/>
                    <a:pt x="0" y="1"/>
                    <a:pt x="1" y="1"/>
                  </a:cubicBezTo>
                  <a:cubicBezTo>
                    <a:pt x="1" y="0"/>
                    <a:pt x="2" y="0"/>
                    <a:pt x="3" y="1"/>
                  </a:cubicBezTo>
                  <a:cubicBezTo>
                    <a:pt x="3" y="1"/>
                    <a:pt x="4" y="2"/>
                    <a:pt x="4" y="2"/>
                  </a:cubicBezTo>
                  <a:cubicBezTo>
                    <a:pt x="10" y="11"/>
                    <a:pt x="16" y="20"/>
                    <a:pt x="22" y="29"/>
                  </a:cubicBezTo>
                  <a:cubicBezTo>
                    <a:pt x="22" y="29"/>
                    <a:pt x="22" y="29"/>
                    <a:pt x="21" y="30"/>
                  </a:cubicBezTo>
                  <a:close/>
                </a:path>
              </a:pathLst>
            </a:custGeom>
            <a:solidFill>
              <a:srgbClr val="BE60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40"/>
            <p:cNvSpPr/>
            <p:nvPr/>
          </p:nvSpPr>
          <p:spPr bwMode="auto">
            <a:xfrm>
              <a:off x="9345919" y="3144044"/>
              <a:ext cx="63500" cy="79375"/>
            </a:xfrm>
            <a:custGeom>
              <a:avLst/>
              <a:gdLst>
                <a:gd name="T0" fmla="*/ 0 w 21"/>
                <a:gd name="T1" fmla="*/ 26 h 26"/>
                <a:gd name="T2" fmla="*/ 21 w 21"/>
                <a:gd name="T3" fmla="*/ 0 h 26"/>
                <a:gd name="T4" fmla="*/ 0 w 21"/>
                <a:gd name="T5" fmla="*/ 26 h 26"/>
              </a:gdLst>
              <a:ahLst/>
              <a:cxnLst>
                <a:cxn ang="0">
                  <a:pos x="T0" y="T1"/>
                </a:cxn>
                <a:cxn ang="0">
                  <a:pos x="T2" y="T3"/>
                </a:cxn>
                <a:cxn ang="0">
                  <a:pos x="T4" y="T5"/>
                </a:cxn>
              </a:cxnLst>
              <a:rect l="0" t="0" r="r" b="b"/>
              <a:pathLst>
                <a:path w="21" h="26">
                  <a:moveTo>
                    <a:pt x="0" y="26"/>
                  </a:moveTo>
                  <a:cubicBezTo>
                    <a:pt x="5" y="16"/>
                    <a:pt x="17" y="1"/>
                    <a:pt x="21" y="0"/>
                  </a:cubicBezTo>
                  <a:cubicBezTo>
                    <a:pt x="14" y="9"/>
                    <a:pt x="7" y="17"/>
                    <a:pt x="0" y="26"/>
                  </a:cubicBezTo>
                  <a:close/>
                </a:path>
              </a:pathLst>
            </a:custGeom>
            <a:solidFill>
              <a:srgbClr val="BE6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Freeform 41"/>
            <p:cNvSpPr/>
            <p:nvPr/>
          </p:nvSpPr>
          <p:spPr bwMode="auto">
            <a:xfrm>
              <a:off x="9771369" y="2593181"/>
              <a:ext cx="57150" cy="73025"/>
            </a:xfrm>
            <a:custGeom>
              <a:avLst/>
              <a:gdLst>
                <a:gd name="T0" fmla="*/ 19 w 19"/>
                <a:gd name="T1" fmla="*/ 1 h 24"/>
                <a:gd name="T2" fmla="*/ 1 w 19"/>
                <a:gd name="T3" fmla="*/ 24 h 24"/>
                <a:gd name="T4" fmla="*/ 0 w 19"/>
                <a:gd name="T5" fmla="*/ 23 h 24"/>
                <a:gd name="T6" fmla="*/ 18 w 19"/>
                <a:gd name="T7" fmla="*/ 0 h 24"/>
                <a:gd name="T8" fmla="*/ 19 w 19"/>
                <a:gd name="T9" fmla="*/ 1 h 24"/>
              </a:gdLst>
              <a:ahLst/>
              <a:cxnLst>
                <a:cxn ang="0">
                  <a:pos x="T0" y="T1"/>
                </a:cxn>
                <a:cxn ang="0">
                  <a:pos x="T2" y="T3"/>
                </a:cxn>
                <a:cxn ang="0">
                  <a:pos x="T4" y="T5"/>
                </a:cxn>
                <a:cxn ang="0">
                  <a:pos x="T6" y="T7"/>
                </a:cxn>
                <a:cxn ang="0">
                  <a:pos x="T8" y="T9"/>
                </a:cxn>
              </a:cxnLst>
              <a:rect l="0" t="0" r="r" b="b"/>
              <a:pathLst>
                <a:path w="19" h="24">
                  <a:moveTo>
                    <a:pt x="19" y="1"/>
                  </a:moveTo>
                  <a:cubicBezTo>
                    <a:pt x="13" y="9"/>
                    <a:pt x="9" y="18"/>
                    <a:pt x="1" y="24"/>
                  </a:cubicBezTo>
                  <a:cubicBezTo>
                    <a:pt x="1" y="24"/>
                    <a:pt x="0" y="23"/>
                    <a:pt x="0" y="23"/>
                  </a:cubicBezTo>
                  <a:cubicBezTo>
                    <a:pt x="6" y="15"/>
                    <a:pt x="12" y="8"/>
                    <a:pt x="18" y="0"/>
                  </a:cubicBezTo>
                  <a:cubicBezTo>
                    <a:pt x="19" y="0"/>
                    <a:pt x="19" y="1"/>
                    <a:pt x="19" y="1"/>
                  </a:cubicBezTo>
                  <a:close/>
                </a:path>
              </a:pathLst>
            </a:custGeom>
            <a:solidFill>
              <a:srgbClr val="BF64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Freeform 42"/>
            <p:cNvSpPr/>
            <p:nvPr/>
          </p:nvSpPr>
          <p:spPr bwMode="auto">
            <a:xfrm>
              <a:off x="9798356" y="3144044"/>
              <a:ext cx="53975" cy="55562"/>
            </a:xfrm>
            <a:custGeom>
              <a:avLst/>
              <a:gdLst>
                <a:gd name="T0" fmla="*/ 1 w 18"/>
                <a:gd name="T1" fmla="*/ 0 h 18"/>
                <a:gd name="T2" fmla="*/ 18 w 18"/>
                <a:gd name="T3" fmla="*/ 18 h 18"/>
                <a:gd name="T4" fmla="*/ 18 w 18"/>
                <a:gd name="T5" fmla="*/ 17 h 18"/>
                <a:gd name="T6" fmla="*/ 0 w 18"/>
                <a:gd name="T7" fmla="*/ 1 h 18"/>
                <a:gd name="T8" fmla="*/ 1 w 18"/>
                <a:gd name="T9" fmla="*/ 0 h 18"/>
              </a:gdLst>
              <a:ahLst/>
              <a:cxnLst>
                <a:cxn ang="0">
                  <a:pos x="T0" y="T1"/>
                </a:cxn>
                <a:cxn ang="0">
                  <a:pos x="T2" y="T3"/>
                </a:cxn>
                <a:cxn ang="0">
                  <a:pos x="T4" y="T5"/>
                </a:cxn>
                <a:cxn ang="0">
                  <a:pos x="T6" y="T7"/>
                </a:cxn>
                <a:cxn ang="0">
                  <a:pos x="T8" y="T9"/>
                </a:cxn>
              </a:cxnLst>
              <a:rect l="0" t="0" r="r" b="b"/>
              <a:pathLst>
                <a:path w="18" h="18">
                  <a:moveTo>
                    <a:pt x="1" y="0"/>
                  </a:moveTo>
                  <a:cubicBezTo>
                    <a:pt x="8" y="5"/>
                    <a:pt x="12" y="12"/>
                    <a:pt x="18" y="18"/>
                  </a:cubicBezTo>
                  <a:cubicBezTo>
                    <a:pt x="18" y="17"/>
                    <a:pt x="18" y="17"/>
                    <a:pt x="18" y="17"/>
                  </a:cubicBezTo>
                  <a:cubicBezTo>
                    <a:pt x="12" y="12"/>
                    <a:pt x="6" y="6"/>
                    <a:pt x="0" y="1"/>
                  </a:cubicBezTo>
                  <a:cubicBezTo>
                    <a:pt x="0" y="1"/>
                    <a:pt x="1" y="0"/>
                    <a:pt x="1" y="0"/>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Freeform 43"/>
            <p:cNvSpPr/>
            <p:nvPr/>
          </p:nvSpPr>
          <p:spPr bwMode="auto">
            <a:xfrm>
              <a:off x="9322106" y="2604294"/>
              <a:ext cx="57150" cy="61912"/>
            </a:xfrm>
            <a:custGeom>
              <a:avLst/>
              <a:gdLst>
                <a:gd name="T0" fmla="*/ 17 w 19"/>
                <a:gd name="T1" fmla="*/ 20 h 20"/>
                <a:gd name="T2" fmla="*/ 0 w 19"/>
                <a:gd name="T3" fmla="*/ 1 h 20"/>
                <a:gd name="T4" fmla="*/ 1 w 19"/>
                <a:gd name="T5" fmla="*/ 0 h 20"/>
                <a:gd name="T6" fmla="*/ 19 w 19"/>
                <a:gd name="T7" fmla="*/ 19 h 20"/>
                <a:gd name="T8" fmla="*/ 17 w 19"/>
                <a:gd name="T9" fmla="*/ 20 h 20"/>
              </a:gdLst>
              <a:ahLst/>
              <a:cxnLst>
                <a:cxn ang="0">
                  <a:pos x="T0" y="T1"/>
                </a:cxn>
                <a:cxn ang="0">
                  <a:pos x="T2" y="T3"/>
                </a:cxn>
                <a:cxn ang="0">
                  <a:pos x="T4" y="T5"/>
                </a:cxn>
                <a:cxn ang="0">
                  <a:pos x="T6" y="T7"/>
                </a:cxn>
                <a:cxn ang="0">
                  <a:pos x="T8" y="T9"/>
                </a:cxn>
              </a:cxnLst>
              <a:rect l="0" t="0" r="r" b="b"/>
              <a:pathLst>
                <a:path w="19" h="20">
                  <a:moveTo>
                    <a:pt x="17" y="20"/>
                  </a:moveTo>
                  <a:cubicBezTo>
                    <a:pt x="11" y="15"/>
                    <a:pt x="6" y="7"/>
                    <a:pt x="0" y="1"/>
                  </a:cubicBezTo>
                  <a:cubicBezTo>
                    <a:pt x="1" y="1"/>
                    <a:pt x="1" y="1"/>
                    <a:pt x="1" y="0"/>
                  </a:cubicBezTo>
                  <a:cubicBezTo>
                    <a:pt x="7" y="6"/>
                    <a:pt x="13" y="13"/>
                    <a:pt x="19" y="19"/>
                  </a:cubicBezTo>
                  <a:cubicBezTo>
                    <a:pt x="18" y="19"/>
                    <a:pt x="18" y="20"/>
                    <a:pt x="17" y="20"/>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Freeform 44"/>
            <p:cNvSpPr/>
            <p:nvPr/>
          </p:nvSpPr>
          <p:spPr bwMode="auto">
            <a:xfrm>
              <a:off x="9815819" y="2601119"/>
              <a:ext cx="61913" cy="65087"/>
            </a:xfrm>
            <a:custGeom>
              <a:avLst/>
              <a:gdLst>
                <a:gd name="T0" fmla="*/ 1 w 20"/>
                <a:gd name="T1" fmla="*/ 21 h 21"/>
                <a:gd name="T2" fmla="*/ 19 w 20"/>
                <a:gd name="T3" fmla="*/ 0 h 21"/>
                <a:gd name="T4" fmla="*/ 20 w 20"/>
                <a:gd name="T5" fmla="*/ 1 h 21"/>
                <a:gd name="T6" fmla="*/ 0 w 20"/>
                <a:gd name="T7" fmla="*/ 20 h 21"/>
                <a:gd name="T8" fmla="*/ 1 w 20"/>
                <a:gd name="T9" fmla="*/ 21 h 21"/>
              </a:gdLst>
              <a:ahLst/>
              <a:cxnLst>
                <a:cxn ang="0">
                  <a:pos x="T0" y="T1"/>
                </a:cxn>
                <a:cxn ang="0">
                  <a:pos x="T2" y="T3"/>
                </a:cxn>
                <a:cxn ang="0">
                  <a:pos x="T4" y="T5"/>
                </a:cxn>
                <a:cxn ang="0">
                  <a:pos x="T6" y="T7"/>
                </a:cxn>
                <a:cxn ang="0">
                  <a:pos x="T8" y="T9"/>
                </a:cxn>
              </a:cxnLst>
              <a:rect l="0" t="0" r="r" b="b"/>
              <a:pathLst>
                <a:path w="20" h="21">
                  <a:moveTo>
                    <a:pt x="1" y="21"/>
                  </a:moveTo>
                  <a:cubicBezTo>
                    <a:pt x="7" y="14"/>
                    <a:pt x="13" y="7"/>
                    <a:pt x="19" y="0"/>
                  </a:cubicBezTo>
                  <a:cubicBezTo>
                    <a:pt x="20" y="1"/>
                    <a:pt x="20" y="1"/>
                    <a:pt x="20" y="1"/>
                  </a:cubicBezTo>
                  <a:cubicBezTo>
                    <a:pt x="13" y="7"/>
                    <a:pt x="7" y="13"/>
                    <a:pt x="0" y="20"/>
                  </a:cubicBezTo>
                  <a:cubicBezTo>
                    <a:pt x="0" y="20"/>
                    <a:pt x="1" y="20"/>
                    <a:pt x="1" y="21"/>
                  </a:cubicBezTo>
                  <a:close/>
                </a:path>
              </a:pathLst>
            </a:custGeom>
            <a:solidFill>
              <a:srgbClr val="C16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Freeform 45"/>
            <p:cNvSpPr/>
            <p:nvPr/>
          </p:nvSpPr>
          <p:spPr bwMode="auto">
            <a:xfrm>
              <a:off x="9272894" y="2613819"/>
              <a:ext cx="52388" cy="52387"/>
            </a:xfrm>
            <a:custGeom>
              <a:avLst/>
              <a:gdLst>
                <a:gd name="T0" fmla="*/ 0 w 17"/>
                <a:gd name="T1" fmla="*/ 0 h 17"/>
                <a:gd name="T2" fmla="*/ 17 w 17"/>
                <a:gd name="T3" fmla="*/ 16 h 17"/>
                <a:gd name="T4" fmla="*/ 16 w 17"/>
                <a:gd name="T5" fmla="*/ 17 h 17"/>
                <a:gd name="T6" fmla="*/ 0 w 17"/>
                <a:gd name="T7" fmla="*/ 0 h 17"/>
              </a:gdLst>
              <a:ahLst/>
              <a:cxnLst>
                <a:cxn ang="0">
                  <a:pos x="T0" y="T1"/>
                </a:cxn>
                <a:cxn ang="0">
                  <a:pos x="T2" y="T3"/>
                </a:cxn>
                <a:cxn ang="0">
                  <a:pos x="T4" y="T5"/>
                </a:cxn>
                <a:cxn ang="0">
                  <a:pos x="T6" y="T7"/>
                </a:cxn>
              </a:cxnLst>
              <a:rect l="0" t="0" r="r" b="b"/>
              <a:pathLst>
                <a:path w="17" h="17">
                  <a:moveTo>
                    <a:pt x="0" y="0"/>
                  </a:moveTo>
                  <a:cubicBezTo>
                    <a:pt x="5" y="6"/>
                    <a:pt x="11" y="11"/>
                    <a:pt x="17" y="16"/>
                  </a:cubicBezTo>
                  <a:cubicBezTo>
                    <a:pt x="17" y="16"/>
                    <a:pt x="17" y="17"/>
                    <a:pt x="16" y="17"/>
                  </a:cubicBezTo>
                  <a:cubicBezTo>
                    <a:pt x="10" y="12"/>
                    <a:pt x="5" y="6"/>
                    <a:pt x="0" y="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Freeform 46"/>
            <p:cNvSpPr/>
            <p:nvPr/>
          </p:nvSpPr>
          <p:spPr bwMode="auto">
            <a:xfrm>
              <a:off x="9671356" y="2474119"/>
              <a:ext cx="17463" cy="69850"/>
            </a:xfrm>
            <a:custGeom>
              <a:avLst/>
              <a:gdLst>
                <a:gd name="T0" fmla="*/ 1 w 6"/>
                <a:gd name="T1" fmla="*/ 23 h 23"/>
                <a:gd name="T2" fmla="*/ 0 w 6"/>
                <a:gd name="T3" fmla="*/ 21 h 23"/>
                <a:gd name="T4" fmla="*/ 6 w 6"/>
                <a:gd name="T5" fmla="*/ 0 h 23"/>
                <a:gd name="T6" fmla="*/ 1 w 6"/>
                <a:gd name="T7" fmla="*/ 23 h 23"/>
              </a:gdLst>
              <a:ahLst/>
              <a:cxnLst>
                <a:cxn ang="0">
                  <a:pos x="T0" y="T1"/>
                </a:cxn>
                <a:cxn ang="0">
                  <a:pos x="T2" y="T3"/>
                </a:cxn>
                <a:cxn ang="0">
                  <a:pos x="T4" y="T5"/>
                </a:cxn>
                <a:cxn ang="0">
                  <a:pos x="T6" y="T7"/>
                </a:cxn>
              </a:cxnLst>
              <a:rect l="0" t="0" r="r" b="b"/>
              <a:pathLst>
                <a:path w="6" h="23">
                  <a:moveTo>
                    <a:pt x="1" y="23"/>
                  </a:moveTo>
                  <a:cubicBezTo>
                    <a:pt x="1" y="22"/>
                    <a:pt x="1" y="22"/>
                    <a:pt x="0" y="21"/>
                  </a:cubicBezTo>
                  <a:cubicBezTo>
                    <a:pt x="2" y="14"/>
                    <a:pt x="4" y="7"/>
                    <a:pt x="6" y="0"/>
                  </a:cubicBezTo>
                  <a:cubicBezTo>
                    <a:pt x="5" y="8"/>
                    <a:pt x="4" y="16"/>
                    <a:pt x="1" y="23"/>
                  </a:cubicBezTo>
                  <a:close/>
                </a:path>
              </a:pathLst>
            </a:custGeom>
            <a:solidFill>
              <a:srgbClr val="CE8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Freeform 47"/>
            <p:cNvSpPr/>
            <p:nvPr/>
          </p:nvSpPr>
          <p:spPr bwMode="auto">
            <a:xfrm>
              <a:off x="9549119" y="2443956"/>
              <a:ext cx="6350" cy="76200"/>
            </a:xfrm>
            <a:custGeom>
              <a:avLst/>
              <a:gdLst>
                <a:gd name="T0" fmla="*/ 2 w 2"/>
                <a:gd name="T1" fmla="*/ 20 h 25"/>
                <a:gd name="T2" fmla="*/ 1 w 2"/>
                <a:gd name="T3" fmla="*/ 25 h 25"/>
                <a:gd name="T4" fmla="*/ 0 w 2"/>
                <a:gd name="T5" fmla="*/ 0 h 25"/>
                <a:gd name="T6" fmla="*/ 2 w 2"/>
                <a:gd name="T7" fmla="*/ 20 h 25"/>
              </a:gdLst>
              <a:ahLst/>
              <a:cxnLst>
                <a:cxn ang="0">
                  <a:pos x="T0" y="T1"/>
                </a:cxn>
                <a:cxn ang="0">
                  <a:pos x="T2" y="T3"/>
                </a:cxn>
                <a:cxn ang="0">
                  <a:pos x="T4" y="T5"/>
                </a:cxn>
                <a:cxn ang="0">
                  <a:pos x="T6" y="T7"/>
                </a:cxn>
              </a:cxnLst>
              <a:rect l="0" t="0" r="r" b="b"/>
              <a:pathLst>
                <a:path w="2" h="25">
                  <a:moveTo>
                    <a:pt x="2" y="20"/>
                  </a:moveTo>
                  <a:cubicBezTo>
                    <a:pt x="1" y="21"/>
                    <a:pt x="2" y="23"/>
                    <a:pt x="1" y="25"/>
                  </a:cubicBezTo>
                  <a:cubicBezTo>
                    <a:pt x="0" y="17"/>
                    <a:pt x="0" y="8"/>
                    <a:pt x="0" y="0"/>
                  </a:cubicBezTo>
                  <a:cubicBezTo>
                    <a:pt x="1" y="6"/>
                    <a:pt x="2" y="13"/>
                    <a:pt x="2" y="20"/>
                  </a:cubicBezTo>
                  <a:close/>
                </a:path>
              </a:pathLst>
            </a:custGeom>
            <a:solidFill>
              <a:srgbClr val="D7A4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Freeform 48"/>
            <p:cNvSpPr/>
            <p:nvPr/>
          </p:nvSpPr>
          <p:spPr bwMode="auto">
            <a:xfrm>
              <a:off x="9622144" y="3290094"/>
              <a:ext cx="6350" cy="69850"/>
            </a:xfrm>
            <a:custGeom>
              <a:avLst/>
              <a:gdLst>
                <a:gd name="T0" fmla="*/ 0 w 2"/>
                <a:gd name="T1" fmla="*/ 3 h 23"/>
                <a:gd name="T2" fmla="*/ 1 w 2"/>
                <a:gd name="T3" fmla="*/ 0 h 23"/>
                <a:gd name="T4" fmla="*/ 2 w 2"/>
                <a:gd name="T5" fmla="*/ 23 h 23"/>
                <a:gd name="T6" fmla="*/ 0 w 2"/>
                <a:gd name="T7" fmla="*/ 3 h 23"/>
              </a:gdLst>
              <a:ahLst/>
              <a:cxnLst>
                <a:cxn ang="0">
                  <a:pos x="T0" y="T1"/>
                </a:cxn>
                <a:cxn ang="0">
                  <a:pos x="T2" y="T3"/>
                </a:cxn>
                <a:cxn ang="0">
                  <a:pos x="T4" y="T5"/>
                </a:cxn>
                <a:cxn ang="0">
                  <a:pos x="T6" y="T7"/>
                </a:cxn>
              </a:cxnLst>
              <a:rect l="0" t="0" r="r" b="b"/>
              <a:pathLst>
                <a:path w="2" h="23">
                  <a:moveTo>
                    <a:pt x="0" y="3"/>
                  </a:moveTo>
                  <a:cubicBezTo>
                    <a:pt x="0" y="2"/>
                    <a:pt x="0" y="1"/>
                    <a:pt x="1" y="0"/>
                  </a:cubicBezTo>
                  <a:cubicBezTo>
                    <a:pt x="2" y="7"/>
                    <a:pt x="2" y="15"/>
                    <a:pt x="2" y="23"/>
                  </a:cubicBezTo>
                  <a:cubicBezTo>
                    <a:pt x="1" y="16"/>
                    <a:pt x="0" y="10"/>
                    <a:pt x="0" y="3"/>
                  </a:cubicBezTo>
                  <a:close/>
                </a:path>
              </a:pathLst>
            </a:custGeom>
            <a:solidFill>
              <a:srgbClr val="D296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Freeform 49"/>
            <p:cNvSpPr/>
            <p:nvPr/>
          </p:nvSpPr>
          <p:spPr bwMode="auto">
            <a:xfrm>
              <a:off x="9661831" y="3293269"/>
              <a:ext cx="17463" cy="61912"/>
            </a:xfrm>
            <a:custGeom>
              <a:avLst/>
              <a:gdLst>
                <a:gd name="T0" fmla="*/ 0 w 6"/>
                <a:gd name="T1" fmla="*/ 1 h 20"/>
                <a:gd name="T2" fmla="*/ 1 w 6"/>
                <a:gd name="T3" fmla="*/ 0 h 20"/>
                <a:gd name="T4" fmla="*/ 6 w 6"/>
                <a:gd name="T5" fmla="*/ 20 h 20"/>
                <a:gd name="T6" fmla="*/ 5 w 6"/>
                <a:gd name="T7" fmla="*/ 20 h 20"/>
                <a:gd name="T8" fmla="*/ 0 w 6"/>
                <a:gd name="T9" fmla="*/ 1 h 20"/>
              </a:gdLst>
              <a:ahLst/>
              <a:cxnLst>
                <a:cxn ang="0">
                  <a:pos x="T0" y="T1"/>
                </a:cxn>
                <a:cxn ang="0">
                  <a:pos x="T2" y="T3"/>
                </a:cxn>
                <a:cxn ang="0">
                  <a:pos x="T4" y="T5"/>
                </a:cxn>
                <a:cxn ang="0">
                  <a:pos x="T6" y="T7"/>
                </a:cxn>
                <a:cxn ang="0">
                  <a:pos x="T8" y="T9"/>
                </a:cxn>
              </a:cxnLst>
              <a:rect l="0" t="0" r="r" b="b"/>
              <a:pathLst>
                <a:path w="6" h="20">
                  <a:moveTo>
                    <a:pt x="0" y="1"/>
                  </a:moveTo>
                  <a:cubicBezTo>
                    <a:pt x="1" y="0"/>
                    <a:pt x="1" y="0"/>
                    <a:pt x="1" y="0"/>
                  </a:cubicBezTo>
                  <a:cubicBezTo>
                    <a:pt x="3" y="7"/>
                    <a:pt x="4" y="13"/>
                    <a:pt x="6" y="20"/>
                  </a:cubicBezTo>
                  <a:cubicBezTo>
                    <a:pt x="5" y="20"/>
                    <a:pt x="5" y="20"/>
                    <a:pt x="5" y="20"/>
                  </a:cubicBezTo>
                  <a:cubicBezTo>
                    <a:pt x="3" y="14"/>
                    <a:pt x="2" y="7"/>
                    <a:pt x="0" y="1"/>
                  </a:cubicBezTo>
                  <a:close/>
                </a:path>
              </a:pathLst>
            </a:custGeom>
            <a:solidFill>
              <a:srgbClr val="D59E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Freeform 50"/>
            <p:cNvSpPr/>
            <p:nvPr/>
          </p:nvSpPr>
          <p:spPr bwMode="auto">
            <a:xfrm>
              <a:off x="9442756" y="3272631"/>
              <a:ext cx="19050" cy="53975"/>
            </a:xfrm>
            <a:custGeom>
              <a:avLst/>
              <a:gdLst>
                <a:gd name="T0" fmla="*/ 5 w 6"/>
                <a:gd name="T1" fmla="*/ 0 h 18"/>
                <a:gd name="T2" fmla="*/ 6 w 6"/>
                <a:gd name="T3" fmla="*/ 1 h 18"/>
                <a:gd name="T4" fmla="*/ 0 w 6"/>
                <a:gd name="T5" fmla="*/ 18 h 18"/>
                <a:gd name="T6" fmla="*/ 5 w 6"/>
                <a:gd name="T7" fmla="*/ 0 h 18"/>
              </a:gdLst>
              <a:ahLst/>
              <a:cxnLst>
                <a:cxn ang="0">
                  <a:pos x="T0" y="T1"/>
                </a:cxn>
                <a:cxn ang="0">
                  <a:pos x="T2" y="T3"/>
                </a:cxn>
                <a:cxn ang="0">
                  <a:pos x="T4" y="T5"/>
                </a:cxn>
                <a:cxn ang="0">
                  <a:pos x="T6" y="T7"/>
                </a:cxn>
              </a:cxnLst>
              <a:rect l="0" t="0" r="r" b="b"/>
              <a:pathLst>
                <a:path w="6" h="18">
                  <a:moveTo>
                    <a:pt x="5" y="0"/>
                  </a:moveTo>
                  <a:cubicBezTo>
                    <a:pt x="6" y="0"/>
                    <a:pt x="6" y="0"/>
                    <a:pt x="6" y="1"/>
                  </a:cubicBezTo>
                  <a:cubicBezTo>
                    <a:pt x="4" y="6"/>
                    <a:pt x="2" y="12"/>
                    <a:pt x="0" y="18"/>
                  </a:cubicBezTo>
                  <a:cubicBezTo>
                    <a:pt x="1" y="11"/>
                    <a:pt x="3" y="5"/>
                    <a:pt x="5" y="0"/>
                  </a:cubicBezTo>
                  <a:close/>
                </a:path>
              </a:pathLst>
            </a:custGeom>
            <a:solidFill>
              <a:srgbClr val="CE8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Freeform 51"/>
            <p:cNvSpPr/>
            <p:nvPr/>
          </p:nvSpPr>
          <p:spPr bwMode="auto">
            <a:xfrm>
              <a:off x="9263369" y="3144044"/>
              <a:ext cx="39688" cy="33337"/>
            </a:xfrm>
            <a:custGeom>
              <a:avLst/>
              <a:gdLst>
                <a:gd name="T0" fmla="*/ 13 w 13"/>
                <a:gd name="T1" fmla="*/ 1 h 11"/>
                <a:gd name="T2" fmla="*/ 1 w 13"/>
                <a:gd name="T3" fmla="*/ 11 h 11"/>
                <a:gd name="T4" fmla="*/ 0 w 13"/>
                <a:gd name="T5" fmla="*/ 11 h 11"/>
                <a:gd name="T6" fmla="*/ 12 w 13"/>
                <a:gd name="T7" fmla="*/ 0 h 11"/>
                <a:gd name="T8" fmla="*/ 13 w 13"/>
                <a:gd name="T9" fmla="*/ 1 h 11"/>
              </a:gdLst>
              <a:ahLst/>
              <a:cxnLst>
                <a:cxn ang="0">
                  <a:pos x="T0" y="T1"/>
                </a:cxn>
                <a:cxn ang="0">
                  <a:pos x="T2" y="T3"/>
                </a:cxn>
                <a:cxn ang="0">
                  <a:pos x="T4" y="T5"/>
                </a:cxn>
                <a:cxn ang="0">
                  <a:pos x="T6" y="T7"/>
                </a:cxn>
                <a:cxn ang="0">
                  <a:pos x="T8" y="T9"/>
                </a:cxn>
              </a:cxnLst>
              <a:rect l="0" t="0" r="r" b="b"/>
              <a:pathLst>
                <a:path w="13" h="11">
                  <a:moveTo>
                    <a:pt x="13" y="1"/>
                  </a:moveTo>
                  <a:cubicBezTo>
                    <a:pt x="9" y="4"/>
                    <a:pt x="5" y="8"/>
                    <a:pt x="1" y="11"/>
                  </a:cubicBezTo>
                  <a:cubicBezTo>
                    <a:pt x="0" y="11"/>
                    <a:pt x="0" y="11"/>
                    <a:pt x="0" y="11"/>
                  </a:cubicBezTo>
                  <a:cubicBezTo>
                    <a:pt x="4" y="7"/>
                    <a:pt x="8" y="3"/>
                    <a:pt x="12" y="0"/>
                  </a:cubicBezTo>
                  <a:cubicBezTo>
                    <a:pt x="13" y="0"/>
                    <a:pt x="13" y="1"/>
                    <a:pt x="13" y="1"/>
                  </a:cubicBezTo>
                  <a:close/>
                </a:path>
              </a:pathLst>
            </a:custGeom>
            <a:solidFill>
              <a:srgbClr val="C77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Freeform 52"/>
            <p:cNvSpPr/>
            <p:nvPr/>
          </p:nvSpPr>
          <p:spPr bwMode="auto">
            <a:xfrm>
              <a:off x="9849156" y="3147219"/>
              <a:ext cx="36513" cy="30162"/>
            </a:xfrm>
            <a:custGeom>
              <a:avLst/>
              <a:gdLst>
                <a:gd name="T0" fmla="*/ 12 w 12"/>
                <a:gd name="T1" fmla="*/ 10 h 10"/>
                <a:gd name="T2" fmla="*/ 0 w 12"/>
                <a:gd name="T3" fmla="*/ 0 h 10"/>
                <a:gd name="T4" fmla="*/ 12 w 12"/>
                <a:gd name="T5" fmla="*/ 9 h 10"/>
                <a:gd name="T6" fmla="*/ 12 w 12"/>
                <a:gd name="T7" fmla="*/ 10 h 10"/>
              </a:gdLst>
              <a:ahLst/>
              <a:cxnLst>
                <a:cxn ang="0">
                  <a:pos x="T0" y="T1"/>
                </a:cxn>
                <a:cxn ang="0">
                  <a:pos x="T2" y="T3"/>
                </a:cxn>
                <a:cxn ang="0">
                  <a:pos x="T4" y="T5"/>
                </a:cxn>
                <a:cxn ang="0">
                  <a:pos x="T6" y="T7"/>
                </a:cxn>
              </a:cxnLst>
              <a:rect l="0" t="0" r="r" b="b"/>
              <a:pathLst>
                <a:path w="12" h="10">
                  <a:moveTo>
                    <a:pt x="12" y="10"/>
                  </a:moveTo>
                  <a:cubicBezTo>
                    <a:pt x="8" y="6"/>
                    <a:pt x="4" y="3"/>
                    <a:pt x="0" y="0"/>
                  </a:cubicBezTo>
                  <a:cubicBezTo>
                    <a:pt x="6" y="1"/>
                    <a:pt x="9" y="5"/>
                    <a:pt x="12" y="9"/>
                  </a:cubicBezTo>
                  <a:cubicBezTo>
                    <a:pt x="12" y="9"/>
                    <a:pt x="12" y="10"/>
                    <a:pt x="12" y="1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Freeform 53"/>
            <p:cNvSpPr/>
            <p:nvPr/>
          </p:nvSpPr>
          <p:spPr bwMode="auto">
            <a:xfrm>
              <a:off x="9506256" y="2477294"/>
              <a:ext cx="9525" cy="50800"/>
            </a:xfrm>
            <a:custGeom>
              <a:avLst/>
              <a:gdLst>
                <a:gd name="T0" fmla="*/ 3 w 3"/>
                <a:gd name="T1" fmla="*/ 15 h 17"/>
                <a:gd name="T2" fmla="*/ 2 w 3"/>
                <a:gd name="T3" fmla="*/ 17 h 17"/>
                <a:gd name="T4" fmla="*/ 0 w 3"/>
                <a:gd name="T5" fmla="*/ 0 h 17"/>
                <a:gd name="T6" fmla="*/ 3 w 3"/>
                <a:gd name="T7" fmla="*/ 15 h 17"/>
              </a:gdLst>
              <a:ahLst/>
              <a:cxnLst>
                <a:cxn ang="0">
                  <a:pos x="T0" y="T1"/>
                </a:cxn>
                <a:cxn ang="0">
                  <a:pos x="T2" y="T3"/>
                </a:cxn>
                <a:cxn ang="0">
                  <a:pos x="T4" y="T5"/>
                </a:cxn>
                <a:cxn ang="0">
                  <a:pos x="T6" y="T7"/>
                </a:cxn>
              </a:cxnLst>
              <a:rect l="0" t="0" r="r" b="b"/>
              <a:pathLst>
                <a:path w="3" h="17">
                  <a:moveTo>
                    <a:pt x="3" y="15"/>
                  </a:moveTo>
                  <a:cubicBezTo>
                    <a:pt x="3" y="16"/>
                    <a:pt x="3" y="16"/>
                    <a:pt x="2" y="17"/>
                  </a:cubicBezTo>
                  <a:cubicBezTo>
                    <a:pt x="1" y="12"/>
                    <a:pt x="0" y="6"/>
                    <a:pt x="0" y="0"/>
                  </a:cubicBezTo>
                  <a:cubicBezTo>
                    <a:pt x="1" y="5"/>
                    <a:pt x="2" y="10"/>
                    <a:pt x="3" y="15"/>
                  </a:cubicBezTo>
                  <a:close/>
                </a:path>
              </a:pathLst>
            </a:custGeom>
            <a:solidFill>
              <a:srgbClr val="D092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Freeform 54"/>
            <p:cNvSpPr/>
            <p:nvPr/>
          </p:nvSpPr>
          <p:spPr bwMode="auto">
            <a:xfrm>
              <a:off x="9485619" y="3299619"/>
              <a:ext cx="12700" cy="49212"/>
            </a:xfrm>
            <a:custGeom>
              <a:avLst/>
              <a:gdLst>
                <a:gd name="T0" fmla="*/ 3 w 4"/>
                <a:gd name="T1" fmla="*/ 0 h 16"/>
                <a:gd name="T2" fmla="*/ 4 w 4"/>
                <a:gd name="T3" fmla="*/ 0 h 16"/>
                <a:gd name="T4" fmla="*/ 0 w 4"/>
                <a:gd name="T5" fmla="*/ 16 h 16"/>
                <a:gd name="T6" fmla="*/ 3 w 4"/>
                <a:gd name="T7" fmla="*/ 0 h 16"/>
              </a:gdLst>
              <a:ahLst/>
              <a:cxnLst>
                <a:cxn ang="0">
                  <a:pos x="T0" y="T1"/>
                </a:cxn>
                <a:cxn ang="0">
                  <a:pos x="T2" y="T3"/>
                </a:cxn>
                <a:cxn ang="0">
                  <a:pos x="T4" y="T5"/>
                </a:cxn>
                <a:cxn ang="0">
                  <a:pos x="T6" y="T7"/>
                </a:cxn>
              </a:cxnLst>
              <a:rect l="0" t="0" r="r" b="b"/>
              <a:pathLst>
                <a:path w="4" h="16">
                  <a:moveTo>
                    <a:pt x="3" y="0"/>
                  </a:moveTo>
                  <a:cubicBezTo>
                    <a:pt x="4" y="0"/>
                    <a:pt x="4" y="0"/>
                    <a:pt x="4" y="0"/>
                  </a:cubicBezTo>
                  <a:cubicBezTo>
                    <a:pt x="3" y="5"/>
                    <a:pt x="2" y="11"/>
                    <a:pt x="0" y="16"/>
                  </a:cubicBezTo>
                  <a:cubicBezTo>
                    <a:pt x="1" y="11"/>
                    <a:pt x="1" y="5"/>
                    <a:pt x="3" y="0"/>
                  </a:cubicBezTo>
                  <a:close/>
                </a:path>
              </a:pathLst>
            </a:custGeom>
            <a:solidFill>
              <a:srgbClr val="D399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Freeform 55"/>
            <p:cNvSpPr/>
            <p:nvPr/>
          </p:nvSpPr>
          <p:spPr bwMode="auto">
            <a:xfrm>
              <a:off x="9638019" y="2447131"/>
              <a:ext cx="7938" cy="44450"/>
            </a:xfrm>
            <a:custGeom>
              <a:avLst/>
              <a:gdLst>
                <a:gd name="T0" fmla="*/ 1 w 3"/>
                <a:gd name="T1" fmla="*/ 15 h 15"/>
                <a:gd name="T2" fmla="*/ 0 w 3"/>
                <a:gd name="T3" fmla="*/ 14 h 15"/>
                <a:gd name="T4" fmla="*/ 2 w 3"/>
                <a:gd name="T5" fmla="*/ 0 h 15"/>
                <a:gd name="T6" fmla="*/ 1 w 3"/>
                <a:gd name="T7" fmla="*/ 15 h 15"/>
              </a:gdLst>
              <a:ahLst/>
              <a:cxnLst>
                <a:cxn ang="0">
                  <a:pos x="T0" y="T1"/>
                </a:cxn>
                <a:cxn ang="0">
                  <a:pos x="T2" y="T3"/>
                </a:cxn>
                <a:cxn ang="0">
                  <a:pos x="T4" y="T5"/>
                </a:cxn>
                <a:cxn ang="0">
                  <a:pos x="T6" y="T7"/>
                </a:cxn>
              </a:cxnLst>
              <a:rect l="0" t="0" r="r" b="b"/>
              <a:pathLst>
                <a:path w="3" h="15">
                  <a:moveTo>
                    <a:pt x="1" y="15"/>
                  </a:moveTo>
                  <a:cubicBezTo>
                    <a:pt x="1" y="14"/>
                    <a:pt x="1" y="14"/>
                    <a:pt x="0" y="14"/>
                  </a:cubicBezTo>
                  <a:cubicBezTo>
                    <a:pt x="1" y="9"/>
                    <a:pt x="2" y="4"/>
                    <a:pt x="2" y="0"/>
                  </a:cubicBezTo>
                  <a:cubicBezTo>
                    <a:pt x="3" y="5"/>
                    <a:pt x="3" y="10"/>
                    <a:pt x="1" y="15"/>
                  </a:cubicBezTo>
                  <a:close/>
                </a:path>
              </a:pathLst>
            </a:custGeom>
            <a:solidFill>
              <a:srgbClr val="D9A9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Freeform 56"/>
            <p:cNvSpPr/>
            <p:nvPr/>
          </p:nvSpPr>
          <p:spPr bwMode="auto">
            <a:xfrm>
              <a:off x="9874556" y="2637631"/>
              <a:ext cx="30163" cy="28575"/>
            </a:xfrm>
            <a:custGeom>
              <a:avLst/>
              <a:gdLst>
                <a:gd name="T0" fmla="*/ 0 w 10"/>
                <a:gd name="T1" fmla="*/ 8 h 9"/>
                <a:gd name="T2" fmla="*/ 9 w 10"/>
                <a:gd name="T3" fmla="*/ 0 h 9"/>
                <a:gd name="T4" fmla="*/ 10 w 10"/>
                <a:gd name="T5" fmla="*/ 1 h 9"/>
                <a:gd name="T6" fmla="*/ 1 w 10"/>
                <a:gd name="T7" fmla="*/ 9 h 9"/>
                <a:gd name="T8" fmla="*/ 0 w 10"/>
                <a:gd name="T9" fmla="*/ 8 h 9"/>
              </a:gdLst>
              <a:ahLst/>
              <a:cxnLst>
                <a:cxn ang="0">
                  <a:pos x="T0" y="T1"/>
                </a:cxn>
                <a:cxn ang="0">
                  <a:pos x="T2" y="T3"/>
                </a:cxn>
                <a:cxn ang="0">
                  <a:pos x="T4" y="T5"/>
                </a:cxn>
                <a:cxn ang="0">
                  <a:pos x="T6" y="T7"/>
                </a:cxn>
                <a:cxn ang="0">
                  <a:pos x="T8" y="T9"/>
                </a:cxn>
              </a:cxnLst>
              <a:rect l="0" t="0" r="r" b="b"/>
              <a:pathLst>
                <a:path w="10" h="9">
                  <a:moveTo>
                    <a:pt x="0" y="8"/>
                  </a:moveTo>
                  <a:cubicBezTo>
                    <a:pt x="3" y="5"/>
                    <a:pt x="6" y="3"/>
                    <a:pt x="9" y="0"/>
                  </a:cubicBezTo>
                  <a:cubicBezTo>
                    <a:pt x="9" y="1"/>
                    <a:pt x="10" y="1"/>
                    <a:pt x="10" y="1"/>
                  </a:cubicBezTo>
                  <a:cubicBezTo>
                    <a:pt x="7" y="4"/>
                    <a:pt x="4" y="7"/>
                    <a:pt x="1" y="9"/>
                  </a:cubicBezTo>
                  <a:cubicBezTo>
                    <a:pt x="1" y="9"/>
                    <a:pt x="0" y="8"/>
                    <a:pt x="0" y="8"/>
                  </a:cubicBezTo>
                  <a:close/>
                </a:path>
              </a:pathLst>
            </a:custGeom>
            <a:solidFill>
              <a:srgbClr val="C575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Freeform 57"/>
            <p:cNvSpPr/>
            <p:nvPr/>
          </p:nvSpPr>
          <p:spPr bwMode="auto">
            <a:xfrm>
              <a:off x="9458631" y="2477294"/>
              <a:ext cx="11113" cy="42862"/>
            </a:xfrm>
            <a:custGeom>
              <a:avLst/>
              <a:gdLst>
                <a:gd name="T0" fmla="*/ 4 w 4"/>
                <a:gd name="T1" fmla="*/ 13 h 14"/>
                <a:gd name="T2" fmla="*/ 3 w 4"/>
                <a:gd name="T3" fmla="*/ 14 h 14"/>
                <a:gd name="T4" fmla="*/ 0 w 4"/>
                <a:gd name="T5" fmla="*/ 0 h 14"/>
                <a:gd name="T6" fmla="*/ 4 w 4"/>
                <a:gd name="T7" fmla="*/ 13 h 14"/>
              </a:gdLst>
              <a:ahLst/>
              <a:cxnLst>
                <a:cxn ang="0">
                  <a:pos x="T0" y="T1"/>
                </a:cxn>
                <a:cxn ang="0">
                  <a:pos x="T2" y="T3"/>
                </a:cxn>
                <a:cxn ang="0">
                  <a:pos x="T4" y="T5"/>
                </a:cxn>
                <a:cxn ang="0">
                  <a:pos x="T6" y="T7"/>
                </a:cxn>
              </a:cxnLst>
              <a:rect l="0" t="0" r="r" b="b"/>
              <a:pathLst>
                <a:path w="4" h="14">
                  <a:moveTo>
                    <a:pt x="4" y="13"/>
                  </a:moveTo>
                  <a:cubicBezTo>
                    <a:pt x="4" y="13"/>
                    <a:pt x="4" y="14"/>
                    <a:pt x="3" y="14"/>
                  </a:cubicBezTo>
                  <a:cubicBezTo>
                    <a:pt x="1" y="10"/>
                    <a:pt x="0" y="5"/>
                    <a:pt x="0" y="0"/>
                  </a:cubicBezTo>
                  <a:cubicBezTo>
                    <a:pt x="2" y="5"/>
                    <a:pt x="3" y="9"/>
                    <a:pt x="4" y="13"/>
                  </a:cubicBezTo>
                  <a:close/>
                </a:path>
              </a:pathLst>
            </a:custGeom>
            <a:solidFill>
              <a:srgbClr val="D398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Freeform 58"/>
            <p:cNvSpPr/>
            <p:nvPr/>
          </p:nvSpPr>
          <p:spPr bwMode="auto">
            <a:xfrm>
              <a:off x="9712631" y="3309144"/>
              <a:ext cx="9525" cy="30162"/>
            </a:xfrm>
            <a:custGeom>
              <a:avLst/>
              <a:gdLst>
                <a:gd name="T0" fmla="*/ 3 w 3"/>
                <a:gd name="T1" fmla="*/ 10 h 10"/>
                <a:gd name="T2" fmla="*/ 0 w 3"/>
                <a:gd name="T3" fmla="*/ 0 h 10"/>
                <a:gd name="T4" fmla="*/ 3 w 3"/>
                <a:gd name="T5" fmla="*/ 10 h 10"/>
              </a:gdLst>
              <a:ahLst/>
              <a:cxnLst>
                <a:cxn ang="0">
                  <a:pos x="T0" y="T1"/>
                </a:cxn>
                <a:cxn ang="0">
                  <a:pos x="T2" y="T3"/>
                </a:cxn>
                <a:cxn ang="0">
                  <a:pos x="T4" y="T5"/>
                </a:cxn>
              </a:cxnLst>
              <a:rect l="0" t="0" r="r" b="b"/>
              <a:pathLst>
                <a:path w="3" h="10">
                  <a:moveTo>
                    <a:pt x="3" y="10"/>
                  </a:moveTo>
                  <a:cubicBezTo>
                    <a:pt x="1" y="7"/>
                    <a:pt x="0" y="4"/>
                    <a:pt x="0" y="0"/>
                  </a:cubicBezTo>
                  <a:cubicBezTo>
                    <a:pt x="2" y="3"/>
                    <a:pt x="3" y="7"/>
                    <a:pt x="3" y="10"/>
                  </a:cubicBezTo>
                  <a:close/>
                </a:path>
              </a:pathLst>
            </a:custGeom>
            <a:solidFill>
              <a:srgbClr val="D7A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Freeform 59"/>
            <p:cNvSpPr/>
            <p:nvPr/>
          </p:nvSpPr>
          <p:spPr bwMode="auto">
            <a:xfrm>
              <a:off x="9885669" y="3174206"/>
              <a:ext cx="22225" cy="22225"/>
            </a:xfrm>
            <a:custGeom>
              <a:avLst/>
              <a:gdLst>
                <a:gd name="T0" fmla="*/ 0 w 7"/>
                <a:gd name="T1" fmla="*/ 0 h 7"/>
                <a:gd name="T2" fmla="*/ 7 w 7"/>
                <a:gd name="T3" fmla="*/ 7 h 7"/>
                <a:gd name="T4" fmla="*/ 0 w 7"/>
                <a:gd name="T5" fmla="*/ 1 h 7"/>
                <a:gd name="T6" fmla="*/ 0 w 7"/>
                <a:gd name="T7" fmla="*/ 0 h 7"/>
              </a:gdLst>
              <a:ahLst/>
              <a:cxnLst>
                <a:cxn ang="0">
                  <a:pos x="T0" y="T1"/>
                </a:cxn>
                <a:cxn ang="0">
                  <a:pos x="T2" y="T3"/>
                </a:cxn>
                <a:cxn ang="0">
                  <a:pos x="T4" y="T5"/>
                </a:cxn>
                <a:cxn ang="0">
                  <a:pos x="T6" y="T7"/>
                </a:cxn>
              </a:cxnLst>
              <a:rect l="0" t="0" r="r" b="b"/>
              <a:pathLst>
                <a:path w="7" h="7">
                  <a:moveTo>
                    <a:pt x="0" y="0"/>
                  </a:moveTo>
                  <a:cubicBezTo>
                    <a:pt x="3" y="2"/>
                    <a:pt x="5" y="4"/>
                    <a:pt x="7" y="7"/>
                  </a:cubicBezTo>
                  <a:cubicBezTo>
                    <a:pt x="5" y="5"/>
                    <a:pt x="2" y="3"/>
                    <a:pt x="0" y="1"/>
                  </a:cubicBezTo>
                  <a:cubicBezTo>
                    <a:pt x="0" y="0"/>
                    <a:pt x="0" y="0"/>
                    <a:pt x="0" y="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Freeform 60"/>
            <p:cNvSpPr/>
            <p:nvPr/>
          </p:nvSpPr>
          <p:spPr bwMode="auto">
            <a:xfrm>
              <a:off x="9858681" y="3210719"/>
              <a:ext cx="19050" cy="15875"/>
            </a:xfrm>
            <a:custGeom>
              <a:avLst/>
              <a:gdLst>
                <a:gd name="T0" fmla="*/ 6 w 6"/>
                <a:gd name="T1" fmla="*/ 5 h 5"/>
                <a:gd name="T2" fmla="*/ 0 w 6"/>
                <a:gd name="T3" fmla="*/ 0 h 5"/>
                <a:gd name="T4" fmla="*/ 1 w 6"/>
                <a:gd name="T5" fmla="*/ 0 h 5"/>
                <a:gd name="T6" fmla="*/ 6 w 6"/>
                <a:gd name="T7" fmla="*/ 5 h 5"/>
              </a:gdLst>
              <a:ahLst/>
              <a:cxnLst>
                <a:cxn ang="0">
                  <a:pos x="T0" y="T1"/>
                </a:cxn>
                <a:cxn ang="0">
                  <a:pos x="T2" y="T3"/>
                </a:cxn>
                <a:cxn ang="0">
                  <a:pos x="T4" y="T5"/>
                </a:cxn>
                <a:cxn ang="0">
                  <a:pos x="T6" y="T7"/>
                </a:cxn>
              </a:cxnLst>
              <a:rect l="0" t="0" r="r" b="b"/>
              <a:pathLst>
                <a:path w="6" h="5">
                  <a:moveTo>
                    <a:pt x="6" y="5"/>
                  </a:moveTo>
                  <a:cubicBezTo>
                    <a:pt x="4" y="4"/>
                    <a:pt x="2" y="2"/>
                    <a:pt x="0" y="0"/>
                  </a:cubicBezTo>
                  <a:cubicBezTo>
                    <a:pt x="0" y="0"/>
                    <a:pt x="1" y="0"/>
                    <a:pt x="1" y="0"/>
                  </a:cubicBezTo>
                  <a:cubicBezTo>
                    <a:pt x="3" y="2"/>
                    <a:pt x="4" y="4"/>
                    <a:pt x="6" y="5"/>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Freeform 61"/>
            <p:cNvSpPr/>
            <p:nvPr/>
          </p:nvSpPr>
          <p:spPr bwMode="auto">
            <a:xfrm>
              <a:off x="9792006" y="3269456"/>
              <a:ext cx="12700" cy="17462"/>
            </a:xfrm>
            <a:custGeom>
              <a:avLst/>
              <a:gdLst>
                <a:gd name="T0" fmla="*/ 1 w 4"/>
                <a:gd name="T1" fmla="*/ 0 h 6"/>
                <a:gd name="T2" fmla="*/ 4 w 4"/>
                <a:gd name="T3" fmla="*/ 6 h 6"/>
                <a:gd name="T4" fmla="*/ 0 w 4"/>
                <a:gd name="T5" fmla="*/ 0 h 6"/>
                <a:gd name="T6" fmla="*/ 0 w 4"/>
                <a:gd name="T7" fmla="*/ 0 h 6"/>
                <a:gd name="T8" fmla="*/ 1 w 4"/>
                <a:gd name="T9" fmla="*/ 0 h 6"/>
              </a:gdLst>
              <a:ahLst/>
              <a:cxnLst>
                <a:cxn ang="0">
                  <a:pos x="T0" y="T1"/>
                </a:cxn>
                <a:cxn ang="0">
                  <a:pos x="T2" y="T3"/>
                </a:cxn>
                <a:cxn ang="0">
                  <a:pos x="T4" y="T5"/>
                </a:cxn>
                <a:cxn ang="0">
                  <a:pos x="T6" y="T7"/>
                </a:cxn>
                <a:cxn ang="0">
                  <a:pos x="T8" y="T9"/>
                </a:cxn>
              </a:cxnLst>
              <a:rect l="0" t="0" r="r" b="b"/>
              <a:pathLst>
                <a:path w="4" h="6">
                  <a:moveTo>
                    <a:pt x="1" y="0"/>
                  </a:moveTo>
                  <a:cubicBezTo>
                    <a:pt x="3" y="1"/>
                    <a:pt x="3" y="4"/>
                    <a:pt x="4" y="6"/>
                  </a:cubicBezTo>
                  <a:cubicBezTo>
                    <a:pt x="2" y="4"/>
                    <a:pt x="1" y="3"/>
                    <a:pt x="0" y="0"/>
                  </a:cubicBezTo>
                  <a:cubicBezTo>
                    <a:pt x="0" y="0"/>
                    <a:pt x="0" y="0"/>
                    <a:pt x="0" y="0"/>
                  </a:cubicBezTo>
                  <a:lnTo>
                    <a:pt x="1" y="0"/>
                  </a:lnTo>
                  <a:close/>
                </a:path>
              </a:pathLst>
            </a:custGeom>
            <a:solidFill>
              <a:srgbClr val="D09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Freeform 62"/>
            <p:cNvSpPr/>
            <p:nvPr/>
          </p:nvSpPr>
          <p:spPr bwMode="auto">
            <a:xfrm>
              <a:off x="8580744" y="2702719"/>
              <a:ext cx="2016125" cy="404812"/>
            </a:xfrm>
            <a:custGeom>
              <a:avLst/>
              <a:gdLst>
                <a:gd name="T0" fmla="*/ 332 w 664"/>
                <a:gd name="T1" fmla="*/ 133 h 133"/>
                <a:gd name="T2" fmla="*/ 6 w 664"/>
                <a:gd name="T3" fmla="*/ 133 h 133"/>
                <a:gd name="T4" fmla="*/ 0 w 664"/>
                <a:gd name="T5" fmla="*/ 127 h 133"/>
                <a:gd name="T6" fmla="*/ 0 w 664"/>
                <a:gd name="T7" fmla="*/ 5 h 133"/>
                <a:gd name="T8" fmla="*/ 5 w 664"/>
                <a:gd name="T9" fmla="*/ 0 h 133"/>
                <a:gd name="T10" fmla="*/ 659 w 664"/>
                <a:gd name="T11" fmla="*/ 0 h 133"/>
                <a:gd name="T12" fmla="*/ 664 w 664"/>
                <a:gd name="T13" fmla="*/ 5 h 133"/>
                <a:gd name="T14" fmla="*/ 664 w 664"/>
                <a:gd name="T15" fmla="*/ 128 h 133"/>
                <a:gd name="T16" fmla="*/ 659 w 664"/>
                <a:gd name="T17" fmla="*/ 133 h 133"/>
                <a:gd name="T18" fmla="*/ 332 w 664"/>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4" h="133">
                  <a:moveTo>
                    <a:pt x="332" y="133"/>
                  </a:moveTo>
                  <a:cubicBezTo>
                    <a:pt x="223" y="133"/>
                    <a:pt x="115" y="133"/>
                    <a:pt x="6" y="133"/>
                  </a:cubicBezTo>
                  <a:cubicBezTo>
                    <a:pt x="1" y="133"/>
                    <a:pt x="0" y="132"/>
                    <a:pt x="0" y="127"/>
                  </a:cubicBezTo>
                  <a:cubicBezTo>
                    <a:pt x="0" y="87"/>
                    <a:pt x="0" y="46"/>
                    <a:pt x="0" y="5"/>
                  </a:cubicBezTo>
                  <a:cubicBezTo>
                    <a:pt x="0" y="1"/>
                    <a:pt x="1" y="0"/>
                    <a:pt x="5" y="0"/>
                  </a:cubicBezTo>
                  <a:cubicBezTo>
                    <a:pt x="223" y="0"/>
                    <a:pt x="441" y="0"/>
                    <a:pt x="659" y="0"/>
                  </a:cubicBezTo>
                  <a:cubicBezTo>
                    <a:pt x="663" y="0"/>
                    <a:pt x="664" y="1"/>
                    <a:pt x="664" y="5"/>
                  </a:cubicBezTo>
                  <a:cubicBezTo>
                    <a:pt x="664" y="46"/>
                    <a:pt x="664" y="87"/>
                    <a:pt x="664" y="128"/>
                  </a:cubicBezTo>
                  <a:cubicBezTo>
                    <a:pt x="664" y="133"/>
                    <a:pt x="662" y="133"/>
                    <a:pt x="659" y="133"/>
                  </a:cubicBezTo>
                  <a:cubicBezTo>
                    <a:pt x="550" y="133"/>
                    <a:pt x="441" y="133"/>
                    <a:pt x="332" y="133"/>
                  </a:cubicBezTo>
                  <a:close/>
                </a:path>
              </a:pathLst>
            </a:custGeom>
            <a:solidFill>
              <a:srgbClr val="F6EE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Freeform 63"/>
            <p:cNvSpPr/>
            <p:nvPr/>
          </p:nvSpPr>
          <p:spPr bwMode="auto">
            <a:xfrm>
              <a:off x="8593444" y="2713831"/>
              <a:ext cx="1990725" cy="381000"/>
            </a:xfrm>
            <a:custGeom>
              <a:avLst/>
              <a:gdLst>
                <a:gd name="T0" fmla="*/ 328 w 656"/>
                <a:gd name="T1" fmla="*/ 125 h 125"/>
                <a:gd name="T2" fmla="*/ 6 w 656"/>
                <a:gd name="T3" fmla="*/ 125 h 125"/>
                <a:gd name="T4" fmla="*/ 0 w 656"/>
                <a:gd name="T5" fmla="*/ 119 h 125"/>
                <a:gd name="T6" fmla="*/ 0 w 656"/>
                <a:gd name="T7" fmla="*/ 6 h 125"/>
                <a:gd name="T8" fmla="*/ 6 w 656"/>
                <a:gd name="T9" fmla="*/ 0 h 125"/>
                <a:gd name="T10" fmla="*/ 650 w 656"/>
                <a:gd name="T11" fmla="*/ 0 h 125"/>
                <a:gd name="T12" fmla="*/ 656 w 656"/>
                <a:gd name="T13" fmla="*/ 6 h 125"/>
                <a:gd name="T14" fmla="*/ 656 w 656"/>
                <a:gd name="T15" fmla="*/ 120 h 125"/>
                <a:gd name="T16" fmla="*/ 650 w 656"/>
                <a:gd name="T17" fmla="*/ 125 h 125"/>
                <a:gd name="T18" fmla="*/ 328 w 656"/>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125">
                  <a:moveTo>
                    <a:pt x="328" y="125"/>
                  </a:moveTo>
                  <a:cubicBezTo>
                    <a:pt x="221" y="125"/>
                    <a:pt x="113" y="125"/>
                    <a:pt x="6" y="125"/>
                  </a:cubicBezTo>
                  <a:cubicBezTo>
                    <a:pt x="2" y="125"/>
                    <a:pt x="0" y="124"/>
                    <a:pt x="0" y="119"/>
                  </a:cubicBezTo>
                  <a:cubicBezTo>
                    <a:pt x="0" y="82"/>
                    <a:pt x="0" y="44"/>
                    <a:pt x="0" y="6"/>
                  </a:cubicBezTo>
                  <a:cubicBezTo>
                    <a:pt x="0" y="2"/>
                    <a:pt x="1" y="0"/>
                    <a:pt x="6" y="0"/>
                  </a:cubicBezTo>
                  <a:cubicBezTo>
                    <a:pt x="220" y="0"/>
                    <a:pt x="435" y="0"/>
                    <a:pt x="650" y="0"/>
                  </a:cubicBezTo>
                  <a:cubicBezTo>
                    <a:pt x="655" y="0"/>
                    <a:pt x="656" y="1"/>
                    <a:pt x="656" y="6"/>
                  </a:cubicBezTo>
                  <a:cubicBezTo>
                    <a:pt x="656" y="44"/>
                    <a:pt x="656" y="82"/>
                    <a:pt x="656" y="120"/>
                  </a:cubicBezTo>
                  <a:cubicBezTo>
                    <a:pt x="656" y="124"/>
                    <a:pt x="654" y="125"/>
                    <a:pt x="650" y="125"/>
                  </a:cubicBezTo>
                  <a:cubicBezTo>
                    <a:pt x="543" y="125"/>
                    <a:pt x="435" y="125"/>
                    <a:pt x="328" y="125"/>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 name="椭圆 2"/>
          <p:cNvSpPr/>
          <p:nvPr/>
        </p:nvSpPr>
        <p:spPr>
          <a:xfrm>
            <a:off x="5289550" y="236093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iṩḻïďê"/>
          <p:cNvGrpSpPr/>
          <p:nvPr/>
        </p:nvGrpSpPr>
        <p:grpSpPr>
          <a:xfrm>
            <a:off x="5507132" y="2572214"/>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2930524"/>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研究课题的背景及旨在解决的问题</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grpSp>
        <p:nvGrpSpPr>
          <p:cNvPr id="12" name="组合 11"/>
          <p:cNvGrpSpPr/>
          <p:nvPr/>
        </p:nvGrpSpPr>
        <p:grpSpPr>
          <a:xfrm>
            <a:off x="3989716" y="3541811"/>
            <a:ext cx="4209393" cy="394138"/>
            <a:chOff x="3989716" y="3673891"/>
            <a:chExt cx="4209393" cy="394138"/>
          </a:xfrm>
          <a:solidFill>
            <a:srgbClr val="9B0D14"/>
          </a:solidFill>
        </p:grpSpPr>
        <p:cxnSp>
          <p:nvCxnSpPr>
            <p:cNvPr id="6" name="直接连接符 5"/>
            <p:cNvCxnSpPr/>
            <p:nvPr/>
          </p:nvCxnSpPr>
          <p:spPr>
            <a:xfrm>
              <a:off x="3989716" y="3870960"/>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9310" y="1913115"/>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one  </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280035" y="-454025"/>
            <a:ext cx="1158684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87350" y="443865"/>
            <a:ext cx="6420485" cy="1076325"/>
          </a:xfrm>
          <a:prstGeom prst="rect">
            <a:avLst/>
          </a:prstGeom>
          <a:noFill/>
        </p:spPr>
        <p:txBody>
          <a:bodyPr wrap="square" rtlCol="0">
            <a:spAutoFit/>
          </a:bodyPr>
          <a:p>
            <a:r>
              <a:rPr lang="zh-CN" altLang="en-US" sz="3200" b="1" noProof="0" dirty="0">
                <a:ln>
                  <a:noFill/>
                </a:ln>
                <a:solidFill>
                  <a:schemeClr val="bg1"/>
                </a:solidFill>
                <a:effectLst/>
                <a:uLnTx/>
                <a:uFillTx/>
                <a:latin typeface="黑体" charset="0"/>
                <a:ea typeface="黑体" charset="0"/>
                <a:sym typeface="+mn-ea"/>
              </a:rPr>
              <a:t>研究课题的背景及旨在解决的问题</a:t>
            </a:r>
            <a:endParaRPr kumimoji="0" lang="zh-CN" altLang="en-US" sz="3200" b="1" i="0" u="none" strike="noStrike" kern="1200" cap="none" spc="0" normalizeH="0" baseline="0" noProof="0" dirty="0">
              <a:ln>
                <a:noFill/>
              </a:ln>
              <a:solidFill>
                <a:schemeClr val="bg1"/>
              </a:solidFill>
              <a:effectLst/>
              <a:uLnTx/>
              <a:uFillTx/>
              <a:latin typeface="微软雅黑" panose="020B0502040204020203" pitchFamily="34" charset="-122"/>
              <a:ea typeface="微软雅黑" panose="020B0502040204020203" pitchFamily="34" charset="-122"/>
              <a:cs typeface="+mn-cs"/>
            </a:endParaRPr>
          </a:p>
          <a:p>
            <a:endParaRPr kumimoji="0" lang="zh-CN" altLang="en-US" sz="3200" b="1" i="0" u="none" strike="noStrike" kern="1200" cap="none" spc="0" normalizeH="0" baseline="0" noProof="0" dirty="0">
              <a:ln>
                <a:noFill/>
              </a:ln>
              <a:solidFill>
                <a:schemeClr val="bg1"/>
              </a:solidFill>
              <a:effectLst/>
              <a:uLnTx/>
              <a:uFillTx/>
              <a:latin typeface="微软雅黑" panose="020B0502040204020203" pitchFamily="34" charset="-122"/>
              <a:ea typeface="微软雅黑" panose="020B0502040204020203" pitchFamily="34" charset="-122"/>
              <a:cs typeface="+mn-cs"/>
            </a:endParaRPr>
          </a:p>
        </p:txBody>
      </p:sp>
      <p:sp>
        <p:nvSpPr>
          <p:cNvPr id="6" name="同侧圆角矩形 5"/>
          <p:cNvSpPr/>
          <p:nvPr/>
        </p:nvSpPr>
        <p:spPr>
          <a:xfrm>
            <a:off x="1099820" y="3031490"/>
            <a:ext cx="2905125" cy="314452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087120" y="61760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12545" y="3451860"/>
            <a:ext cx="1617980" cy="460375"/>
          </a:xfrm>
          <a:prstGeom prst="rect">
            <a:avLst/>
          </a:prstGeom>
          <a:noFill/>
        </p:spPr>
        <p:txBody>
          <a:bodyPr wrap="square" rtlCol="0">
            <a:spAutoFit/>
          </a:bodyPr>
          <a:p>
            <a:r>
              <a:rPr lang="zh-CN" altLang="en-US" sz="2400" b="1">
                <a:solidFill>
                  <a:srgbClr val="970006"/>
                </a:solidFill>
                <a:latin typeface="黑体" charset="0"/>
                <a:ea typeface="黑体" charset="0"/>
              </a:rPr>
              <a:t>需求高</a:t>
            </a:r>
            <a:endParaRPr lang="zh-CN" altLang="en-US" sz="2400" b="1">
              <a:solidFill>
                <a:srgbClr val="970006"/>
              </a:solidFill>
              <a:latin typeface="黑体" charset="0"/>
              <a:ea typeface="黑体" charset="0"/>
            </a:endParaRPr>
          </a:p>
        </p:txBody>
      </p:sp>
      <p:sp>
        <p:nvSpPr>
          <p:cNvPr id="10" name="文本框 9"/>
          <p:cNvSpPr txBox="1"/>
          <p:nvPr/>
        </p:nvSpPr>
        <p:spPr>
          <a:xfrm>
            <a:off x="1146810" y="4215130"/>
            <a:ext cx="2799715" cy="1753235"/>
          </a:xfrm>
          <a:prstGeom prst="rect">
            <a:avLst/>
          </a:prstGeom>
          <a:noFill/>
        </p:spPr>
        <p:txBody>
          <a:bodyPr wrap="square" rtlCol="0">
            <a:spAutoFit/>
          </a:bodyPr>
          <a:p>
            <a:r>
              <a:rPr lang="zh-CN" altLang="en-US">
                <a:latin typeface="黑体" charset="0"/>
                <a:ea typeface="黑体" charset="0"/>
              </a:rPr>
              <a:t>随着网络通信传输速率的提升，2021年底移动通信用户数达到18.2亿，相当于10年前的1.8倍。同时，</a:t>
            </a:r>
            <a:r>
              <a:rPr lang="zh-CN" altLang="en-US">
                <a:latin typeface="黑体" charset="0"/>
                <a:ea typeface="黑体" charset="0"/>
                <a:sym typeface="+mn-ea"/>
              </a:rPr>
              <a:t>通讯安全逐渐受到人们的重视。</a:t>
            </a:r>
            <a:endParaRPr lang="zh-CN" altLang="en-US">
              <a:latin typeface="黑体" charset="0"/>
              <a:ea typeface="黑体" charset="0"/>
            </a:endParaRPr>
          </a:p>
        </p:txBody>
      </p:sp>
      <p:sp>
        <p:nvSpPr>
          <p:cNvPr id="11" name="同侧圆角矩形 10"/>
          <p:cNvSpPr/>
          <p:nvPr/>
        </p:nvSpPr>
        <p:spPr>
          <a:xfrm>
            <a:off x="4634230" y="2381250"/>
            <a:ext cx="2905125" cy="380809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连接符 11"/>
          <p:cNvCxnSpPr/>
          <p:nvPr/>
        </p:nvCxnSpPr>
        <p:spPr>
          <a:xfrm>
            <a:off x="4627880" y="61379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714875" y="3408680"/>
            <a:ext cx="2755900" cy="2306955"/>
          </a:xfrm>
          <a:prstGeom prst="rect">
            <a:avLst/>
          </a:prstGeom>
          <a:noFill/>
        </p:spPr>
        <p:txBody>
          <a:bodyPr wrap="square" rtlCol="0">
            <a:spAutoFit/>
          </a:bodyPr>
          <a:p>
            <a:r>
              <a:rPr lang="zh-CN" altLang="en-US">
                <a:latin typeface="黑体" charset="0"/>
                <a:ea typeface="黑体" charset="0"/>
                <a:sym typeface="+mn-ea"/>
              </a:rPr>
              <a:t>传统的通讯加密技术和物理层安全技术都无法很好的解决隐私问题，因为窃听者可以通过分析截获到的数据获取关键的加密信息。而这种行为对网络运行、信息传递以及商业经营等造成极大的影响。</a:t>
            </a:r>
            <a:endParaRPr lang="zh-CN" altLang="en-US">
              <a:latin typeface="黑体" charset="0"/>
              <a:ea typeface="黑体" charset="0"/>
              <a:sym typeface="+mn-ea"/>
            </a:endParaRPr>
          </a:p>
        </p:txBody>
      </p:sp>
      <p:sp>
        <p:nvSpPr>
          <p:cNvPr id="15" name="同侧圆角矩形 14"/>
          <p:cNvSpPr/>
          <p:nvPr/>
        </p:nvSpPr>
        <p:spPr>
          <a:xfrm>
            <a:off x="8180705" y="1931035"/>
            <a:ext cx="2905125" cy="42583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a:off x="8192770" y="61760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21370" y="2219325"/>
            <a:ext cx="994410" cy="460375"/>
          </a:xfrm>
          <a:prstGeom prst="rect">
            <a:avLst/>
          </a:prstGeom>
          <a:noFill/>
        </p:spPr>
        <p:txBody>
          <a:bodyPr wrap="square" rtlCol="0">
            <a:spAutoFit/>
          </a:bodyPr>
          <a:p>
            <a:r>
              <a:rPr lang="zh-CN" altLang="en-US" sz="2400" b="1">
                <a:solidFill>
                  <a:srgbClr val="970006"/>
                </a:solidFill>
                <a:latin typeface="黑体" charset="0"/>
                <a:ea typeface="黑体" charset="0"/>
              </a:rPr>
              <a:t>目的</a:t>
            </a:r>
            <a:endParaRPr lang="zh-CN" altLang="en-US" sz="2400" b="1">
              <a:solidFill>
                <a:srgbClr val="970006"/>
              </a:solidFill>
              <a:latin typeface="黑体" charset="0"/>
              <a:ea typeface="黑体" charset="0"/>
            </a:endParaRPr>
          </a:p>
        </p:txBody>
      </p:sp>
      <p:sp>
        <p:nvSpPr>
          <p:cNvPr id="3" name="文本框 2"/>
          <p:cNvSpPr txBox="1"/>
          <p:nvPr/>
        </p:nvSpPr>
        <p:spPr>
          <a:xfrm>
            <a:off x="8307070" y="2854325"/>
            <a:ext cx="2757805" cy="2861310"/>
          </a:xfrm>
          <a:prstGeom prst="rect">
            <a:avLst/>
          </a:prstGeom>
          <a:noFill/>
        </p:spPr>
        <p:txBody>
          <a:bodyPr wrap="square" rtlCol="0">
            <a:spAutoFit/>
          </a:bodyPr>
          <a:p>
            <a:r>
              <a:rPr lang="zh-CN" altLang="en-US" noProof="0" dirty="0">
                <a:ln>
                  <a:noFill/>
                </a:ln>
                <a:solidFill>
                  <a:schemeClr val="tx1"/>
                </a:solidFill>
                <a:effectLst/>
                <a:uLnTx/>
                <a:uFillTx/>
                <a:latin typeface="黑体" charset="0"/>
                <a:ea typeface="黑体" charset="0"/>
                <a:sym typeface="+mn-ea"/>
              </a:rPr>
              <a:t>本团队将对抗样本攻击技术应用于隐蔽信道的构建，建立了两套应用于不同环境的通讯策略，</a:t>
            </a:r>
            <a:r>
              <a:rPr lang="zh-CN" altLang="en-US" noProof="0" dirty="0">
                <a:ln>
                  <a:noFill/>
                </a:ln>
                <a:effectLst/>
                <a:uLnTx/>
                <a:uFillTx/>
                <a:latin typeface="黑体" charset="0"/>
                <a:ea typeface="黑体" charset="0"/>
                <a:sym typeface="+mn-ea"/>
              </a:rPr>
              <a:t>分别为强隐蔽性通讯策略与强实时性通讯策略，</a:t>
            </a:r>
            <a:r>
              <a:rPr lang="zh-CN" altLang="en-US" noProof="0" dirty="0">
                <a:ln>
                  <a:noFill/>
                </a:ln>
                <a:solidFill>
                  <a:schemeClr val="tx1"/>
                </a:solidFill>
                <a:effectLst/>
                <a:uLnTx/>
                <a:uFillTx/>
                <a:latin typeface="黑体" charset="0"/>
                <a:ea typeface="黑体" charset="0"/>
                <a:sym typeface="+mn-ea"/>
              </a:rPr>
              <a:t>均能有效的防御窃听。区别与基于规则和密码学的传统隐蔽通信模式，是对隐蔽通信构建的一种新的启发。</a:t>
            </a:r>
            <a:endParaRPr lang="zh-CN" altLang="en-US" noProof="0" dirty="0">
              <a:ln>
                <a:noFill/>
              </a:ln>
              <a:solidFill>
                <a:schemeClr val="tx1"/>
              </a:solidFill>
              <a:effectLst/>
              <a:uLnTx/>
              <a:uFillTx/>
              <a:latin typeface="黑体" charset="0"/>
              <a:ea typeface="黑体" charset="0"/>
              <a:sym typeface="+mn-ea"/>
            </a:endParaRPr>
          </a:p>
        </p:txBody>
      </p:sp>
      <p:sp>
        <p:nvSpPr>
          <p:cNvPr id="4" name="文本框 3"/>
          <p:cNvSpPr txBox="1"/>
          <p:nvPr/>
        </p:nvSpPr>
        <p:spPr>
          <a:xfrm>
            <a:off x="4817745" y="2679700"/>
            <a:ext cx="1617980" cy="460375"/>
          </a:xfrm>
          <a:prstGeom prst="rect">
            <a:avLst/>
          </a:prstGeom>
          <a:noFill/>
        </p:spPr>
        <p:txBody>
          <a:bodyPr wrap="square" rtlCol="0">
            <a:spAutoFit/>
          </a:bodyPr>
          <a:p>
            <a:r>
              <a:rPr lang="zh-CN" altLang="en-US" sz="2400" b="1">
                <a:solidFill>
                  <a:srgbClr val="970006"/>
                </a:solidFill>
                <a:latin typeface="黑体" charset="0"/>
                <a:ea typeface="黑体" charset="0"/>
              </a:rPr>
              <a:t>危害性</a:t>
            </a:r>
            <a:endParaRPr lang="zh-CN" altLang="en-US" sz="2400" b="1">
              <a:solidFill>
                <a:srgbClr val="970006"/>
              </a:solidFill>
              <a:latin typeface="黑体" charset="0"/>
              <a:ea typeface="黑体"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109560"/>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研究进展</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82994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1.</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现阶段研究成果</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p:txBody>
      </p:sp>
      <p:grpSp>
        <p:nvGrpSpPr>
          <p:cNvPr id="12" name="组合 11"/>
          <p:cNvGrpSpPr/>
          <p:nvPr/>
        </p:nvGrpSpPr>
        <p:grpSpPr>
          <a:xfrm>
            <a:off x="3991304" y="3673891"/>
            <a:ext cx="4209393" cy="394138"/>
            <a:chOff x="3991304" y="3673891"/>
            <a:chExt cx="4209393" cy="394138"/>
          </a:xfrm>
          <a:solidFill>
            <a:srgbClr val="9B0D14"/>
          </a:solidFill>
        </p:grpSpPr>
        <p:cxnSp>
          <p:nvCxnSpPr>
            <p:cNvPr id="6" name="直接连接符 5"/>
            <p:cNvCxnSpPr/>
            <p:nvPr/>
          </p:nvCxnSpPr>
          <p:spPr>
            <a:xfrm>
              <a:off x="3991304" y="385519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two </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6062980" y="4154805"/>
            <a:ext cx="3474720" cy="1118870"/>
          </a:xfrm>
          <a:prstGeom prst="roundRect">
            <a:avLst/>
          </a:prstGeom>
          <a:solidFill>
            <a:schemeClr val="bg1"/>
          </a:solidFill>
          <a:ln w="60325" cmpd="sng">
            <a:solidFill>
              <a:srgbClr val="9B0D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770255" y="4142740"/>
            <a:ext cx="3474720" cy="1118870"/>
          </a:xfrm>
          <a:prstGeom prst="roundRect">
            <a:avLst/>
          </a:prstGeom>
          <a:solidFill>
            <a:schemeClr val="bg1"/>
          </a:solidFill>
          <a:ln w="60325" cmpd="sng">
            <a:solidFill>
              <a:srgbClr val="9B0D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827145" y="1729740"/>
            <a:ext cx="2533650" cy="1118870"/>
          </a:xfrm>
          <a:prstGeom prst="roundRect">
            <a:avLst/>
          </a:prstGeom>
          <a:solidFill>
            <a:schemeClr val="bg1"/>
          </a:solidFill>
          <a:ln w="60325" cmpd="sng">
            <a:solidFill>
              <a:srgbClr val="9B0D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iṣ1îḑè"/>
          <p:cNvSpPr txBox="1"/>
          <p:nvPr/>
        </p:nvSpPr>
        <p:spPr bwMode="auto">
          <a:xfrm>
            <a:off x="1775460" y="447294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黑体" charset="0"/>
                <a:ea typeface="黑体" charset="0"/>
                <a:cs typeface="+mn-cs"/>
              </a:rPr>
              <a:t>强隐蔽性通讯策略</a:t>
            </a:r>
            <a:endParaRPr kumimoji="0" lang="zh-CN" altLang="en-US" sz="2800" b="1" i="0" u="none" strike="noStrike" kern="1200" cap="none" spc="0" normalizeH="0" baseline="0" noProof="0" dirty="0">
              <a:ln>
                <a:noFill/>
              </a:ln>
              <a:solidFill>
                <a:schemeClr val="tx1"/>
              </a:solidFill>
              <a:effectLst/>
              <a:uLnTx/>
              <a:uFillTx/>
              <a:latin typeface="黑体" charset="0"/>
              <a:ea typeface="黑体" charset="0"/>
              <a:cs typeface="+mn-cs"/>
            </a:endParaRPr>
          </a:p>
        </p:txBody>
      </p:sp>
      <p:sp>
        <p:nvSpPr>
          <p:cNvPr id="37" name="文本框 36"/>
          <p:cNvSpPr txBox="1"/>
          <p:nvPr/>
        </p:nvSpPr>
        <p:spPr>
          <a:xfrm>
            <a:off x="-756950" y="492891"/>
            <a:ext cx="6021006"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rPr>
              <a:t>现阶段研究成果</a:t>
            </a:r>
            <a:endPar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endParaRPr>
          </a:p>
        </p:txBody>
      </p:sp>
      <p:sp>
        <p:nvSpPr>
          <p:cNvPr id="11" name="iṣ1îḑè"/>
          <p:cNvSpPr txBox="1"/>
          <p:nvPr/>
        </p:nvSpPr>
        <p:spPr bwMode="auto">
          <a:xfrm>
            <a:off x="7068185" y="448564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黑体" charset="0"/>
                <a:ea typeface="黑体" charset="0"/>
                <a:cs typeface="+mn-cs"/>
              </a:rPr>
              <a:t>强实时性通讯策略</a:t>
            </a:r>
            <a:endParaRPr kumimoji="0" lang="zh-CN" altLang="en-US" sz="2800" b="1" i="0" u="none" strike="noStrike" kern="1200" cap="none" spc="0" normalizeH="0" baseline="0" noProof="0" dirty="0">
              <a:ln>
                <a:noFill/>
              </a:ln>
              <a:solidFill>
                <a:schemeClr val="tx1"/>
              </a:solidFill>
              <a:effectLst/>
              <a:uLnTx/>
              <a:uFillTx/>
              <a:latin typeface="黑体" charset="0"/>
              <a:ea typeface="黑体" charset="0"/>
              <a:cs typeface="+mn-cs"/>
            </a:endParaRPr>
          </a:p>
        </p:txBody>
      </p:sp>
      <p:sp>
        <p:nvSpPr>
          <p:cNvPr id="4" name="iṣ1îḑè"/>
          <p:cNvSpPr txBox="1"/>
          <p:nvPr/>
        </p:nvSpPr>
        <p:spPr bwMode="auto">
          <a:xfrm>
            <a:off x="4361815" y="2060575"/>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黑体" charset="0"/>
                <a:ea typeface="黑体" charset="0"/>
                <a:cs typeface="+mn-cs"/>
              </a:rPr>
              <a:t>隐蔽通讯</a:t>
            </a:r>
            <a:endParaRPr kumimoji="0" lang="zh-CN" altLang="en-US" sz="2800" b="1" i="0" u="none" strike="noStrike" kern="1200" cap="none" spc="0" normalizeH="0" baseline="0" noProof="0" dirty="0">
              <a:ln>
                <a:noFill/>
              </a:ln>
              <a:solidFill>
                <a:schemeClr val="tx1"/>
              </a:solidFill>
              <a:effectLst/>
              <a:uLnTx/>
              <a:uFillTx/>
              <a:latin typeface="黑体" charset="0"/>
              <a:ea typeface="黑体" charset="0"/>
              <a:cs typeface="+mn-cs"/>
            </a:endParaRPr>
          </a:p>
        </p:txBody>
      </p:sp>
      <p:cxnSp>
        <p:nvCxnSpPr>
          <p:cNvPr id="19" name="直接箭头连接符 18"/>
          <p:cNvCxnSpPr>
            <a:stCxn id="15" idx="2"/>
          </p:cNvCxnSpPr>
          <p:nvPr/>
        </p:nvCxnSpPr>
        <p:spPr>
          <a:xfrm flipH="1">
            <a:off x="2778125" y="2848610"/>
            <a:ext cx="2315845" cy="1116965"/>
          </a:xfrm>
          <a:prstGeom prst="straightConnector1">
            <a:avLst/>
          </a:prstGeom>
          <a:ln w="50800">
            <a:solidFill>
              <a:srgbClr val="9B0D14"/>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2"/>
          </p:cNvCxnSpPr>
          <p:nvPr/>
        </p:nvCxnSpPr>
        <p:spPr>
          <a:xfrm>
            <a:off x="5093970" y="2848610"/>
            <a:ext cx="2372995" cy="1149350"/>
          </a:xfrm>
          <a:prstGeom prst="straightConnector1">
            <a:avLst/>
          </a:prstGeom>
          <a:ln w="50800">
            <a:solidFill>
              <a:srgbClr val="9B0D14"/>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descr="logo"/>
          <p:cNvPicPr>
            <a:picLocks noChangeAspect="1"/>
          </p:cNvPicPr>
          <p:nvPr/>
        </p:nvPicPr>
        <p:blipFill>
          <a:blip r:embed="rId1"/>
          <a:stretch>
            <a:fillRect/>
          </a:stretch>
        </p:blipFill>
        <p:spPr>
          <a:xfrm>
            <a:off x="9819640" y="5585460"/>
            <a:ext cx="2225040" cy="694055"/>
          </a:xfrm>
          <a:prstGeom prst="rect">
            <a:avLst/>
          </a:prstGeom>
        </p:spPr>
      </p:pic>
      <p:sp>
        <p:nvSpPr>
          <p:cNvPr id="23" name="矩形 22"/>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ïšḻîde"/>
          <p:cNvSpPr/>
          <p:nvPr/>
        </p:nvSpPr>
        <p:spPr>
          <a:xfrm>
            <a:off x="7651115" y="2046605"/>
            <a:ext cx="4001770" cy="15354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p>
            <a:pPr>
              <a:lnSpc>
                <a:spcPct val="120000"/>
              </a:lnSpc>
            </a:pPr>
            <a:r>
              <a:rPr lang="zh-CN" sz="2500" dirty="0">
                <a:solidFill>
                  <a:srgbClr val="9B0D14"/>
                </a:solidFill>
                <a:latin typeface="黑体" charset="0"/>
                <a:ea typeface="黑体" charset="0"/>
                <a:sym typeface="+mn-ea"/>
              </a:rPr>
              <a:t>一个目的</a:t>
            </a:r>
            <a:endParaRPr lang="zh-CN" sz="2500" dirty="0">
              <a:solidFill>
                <a:srgbClr val="9B0D14"/>
              </a:solidFill>
              <a:latin typeface="黑体" charset="0"/>
              <a:ea typeface="黑体" charset="0"/>
              <a:sym typeface="+mn-ea"/>
            </a:endParaRPr>
          </a:p>
          <a:p>
            <a:pPr>
              <a:lnSpc>
                <a:spcPct val="120000"/>
              </a:lnSpc>
            </a:pPr>
            <a:endParaRPr lang="zh-CN" sz="2500" dirty="0">
              <a:solidFill>
                <a:srgbClr val="9B0D14"/>
              </a:solidFill>
              <a:latin typeface="黑体" charset="0"/>
              <a:ea typeface="黑体" charset="0"/>
              <a:sym typeface="+mn-ea"/>
            </a:endParaRPr>
          </a:p>
          <a:p>
            <a:pPr>
              <a:lnSpc>
                <a:spcPct val="120000"/>
              </a:lnSpc>
            </a:pPr>
            <a:r>
              <a:rPr lang="zh-CN" sz="2500" dirty="0">
                <a:solidFill>
                  <a:srgbClr val="9B0D14"/>
                </a:solidFill>
                <a:latin typeface="黑体" charset="0"/>
                <a:ea typeface="黑体" charset="0"/>
                <a:sym typeface="+mn-ea"/>
              </a:rPr>
              <a:t>两个重心、策略不同的模型</a:t>
            </a:r>
            <a:endParaRPr lang="zh-CN" sz="2500" dirty="0">
              <a:solidFill>
                <a:srgbClr val="9B0D14"/>
              </a:solidFill>
              <a:latin typeface="黑体" charset="0"/>
              <a:ea typeface="黑体"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12115" y="2946400"/>
            <a:ext cx="5121275" cy="35610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775970" y="3126740"/>
            <a:ext cx="4392930" cy="373126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sz="2500" dirty="0">
                <a:solidFill>
                  <a:schemeClr val="tx1"/>
                </a:solidFill>
                <a:latin typeface="黑体" charset="0"/>
                <a:ea typeface="黑体" charset="0"/>
                <a:sym typeface="+mn-ea"/>
              </a:rPr>
              <a:t>通过音频对抗模型，即针对音频转文本引擎设计的有目标攻击，将用户发送的内容，隐藏入一个音频文件之中。只有通讯双方同时掌握相同模型与模型参数时，才能正确的解析隐藏信息。</a:t>
            </a:r>
            <a:endParaRPr sz="2500" dirty="0">
              <a:solidFill>
                <a:schemeClr val="tx1"/>
              </a:solidFill>
              <a:latin typeface="黑体" charset="0"/>
              <a:ea typeface="黑体" charset="0"/>
              <a:sym typeface="+mn-ea"/>
            </a:endParaRPr>
          </a:p>
        </p:txBody>
      </p:sp>
      <p:sp>
        <p:nvSpPr>
          <p:cNvPr id="6" name="iṣ1îḑè"/>
          <p:cNvSpPr txBox="1"/>
          <p:nvPr/>
        </p:nvSpPr>
        <p:spPr bwMode="auto">
          <a:xfrm>
            <a:off x="1521460" y="205740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rPr>
              <a:t>强隐蔽性通讯策略</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37" name="文本框 36"/>
          <p:cNvSpPr txBox="1"/>
          <p:nvPr/>
        </p:nvSpPr>
        <p:spPr>
          <a:xfrm>
            <a:off x="-756950" y="492891"/>
            <a:ext cx="6021006"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rPr>
              <a:t>现阶段研究成果</a:t>
            </a:r>
            <a:endPar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endParaRPr>
          </a:p>
        </p:txBody>
      </p:sp>
      <p:sp>
        <p:nvSpPr>
          <p:cNvPr id="8" name="矩形 7"/>
          <p:cNvSpPr/>
          <p:nvPr/>
        </p:nvSpPr>
        <p:spPr>
          <a:xfrm>
            <a:off x="607060" y="1831340"/>
            <a:ext cx="4926330"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6726555" y="1831340"/>
            <a:ext cx="4926330"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iṣ1îḑè"/>
          <p:cNvSpPr txBox="1"/>
          <p:nvPr/>
        </p:nvSpPr>
        <p:spPr bwMode="auto">
          <a:xfrm>
            <a:off x="7675245" y="207391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rPr>
              <a:t>强实时性通讯策略</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12" name="圆角矩形 11"/>
          <p:cNvSpPr/>
          <p:nvPr/>
        </p:nvSpPr>
        <p:spPr>
          <a:xfrm>
            <a:off x="6726555" y="2946400"/>
            <a:ext cx="5121275" cy="35610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115810" y="3142615"/>
            <a:ext cx="4244340" cy="3169285"/>
          </a:xfrm>
          <a:prstGeom prst="rect">
            <a:avLst/>
          </a:prstGeom>
          <a:noFill/>
        </p:spPr>
        <p:txBody>
          <a:bodyPr wrap="square" rtlCol="0">
            <a:spAutoFit/>
          </a:bodyPr>
          <a:p>
            <a:r>
              <a:rPr sz="2500" dirty="0">
                <a:latin typeface="黑体" charset="0"/>
                <a:ea typeface="黑体" charset="0"/>
              </a:rPr>
              <a:t>通过对说话人声音以随机种子进行扰</a:t>
            </a:r>
            <a:r>
              <a:rPr lang="zh-CN" sz="2500" dirty="0">
                <a:latin typeface="黑体" charset="0"/>
                <a:ea typeface="黑体" charset="0"/>
              </a:rPr>
              <a:t>乱</a:t>
            </a:r>
            <a:r>
              <a:rPr sz="2500" dirty="0">
                <a:latin typeface="黑体" charset="0"/>
                <a:ea typeface="黑体" charset="0"/>
              </a:rPr>
              <a:t>，并将种子信息通过音频对抗模型隐藏，将扰</a:t>
            </a:r>
            <a:r>
              <a:rPr lang="zh-CN" sz="2500" dirty="0">
                <a:latin typeface="黑体" charset="0"/>
                <a:ea typeface="黑体" charset="0"/>
              </a:rPr>
              <a:t>乱</a:t>
            </a:r>
            <a:r>
              <a:rPr sz="2500" dirty="0">
                <a:latin typeface="黑体" charset="0"/>
                <a:ea typeface="黑体" charset="0"/>
              </a:rPr>
              <a:t>后音频与隐藏信息结合发出。当接收方收到后，通过语音识别模型转录出种子信息，再将扰</a:t>
            </a:r>
            <a:r>
              <a:rPr lang="zh-CN" sz="2500" dirty="0">
                <a:latin typeface="黑体" charset="0"/>
                <a:ea typeface="黑体" charset="0"/>
              </a:rPr>
              <a:t>乱</a:t>
            </a:r>
            <a:r>
              <a:rPr sz="2500" dirty="0">
                <a:latin typeface="黑体" charset="0"/>
                <a:ea typeface="黑体" charset="0"/>
              </a:rPr>
              <a:t>音频还原为通话内容。</a:t>
            </a:r>
            <a:endParaRPr sz="2500" dirty="0">
              <a:latin typeface="黑体" charset="0"/>
              <a:ea typeface="黑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图片1"/>
          <p:cNvPicPr>
            <a:picLocks noChangeAspect="1"/>
          </p:cNvPicPr>
          <p:nvPr/>
        </p:nvPicPr>
        <p:blipFill>
          <a:blip r:embed="rId1"/>
          <a:srcRect t="4594" b="3780"/>
          <a:stretch>
            <a:fillRect/>
          </a:stretch>
        </p:blipFill>
        <p:spPr>
          <a:xfrm>
            <a:off x="7294880" y="397510"/>
            <a:ext cx="4888230" cy="5572125"/>
          </a:xfrm>
          <a:prstGeom prst="rect">
            <a:avLst/>
          </a:prstGeom>
        </p:spPr>
      </p:pic>
      <p:pic>
        <p:nvPicPr>
          <p:cNvPr id="6" name="图片 5" descr="图片1"/>
          <p:cNvPicPr>
            <a:picLocks noChangeAspect="1"/>
          </p:cNvPicPr>
          <p:nvPr/>
        </p:nvPicPr>
        <p:blipFill>
          <a:blip r:embed="rId1"/>
          <a:srcRect b="51404"/>
          <a:stretch>
            <a:fillRect/>
          </a:stretch>
        </p:blipFill>
        <p:spPr>
          <a:xfrm>
            <a:off x="135890" y="1441450"/>
            <a:ext cx="6902450" cy="4173220"/>
          </a:xfrm>
          <a:prstGeom prst="rect">
            <a:avLst/>
          </a:prstGeom>
        </p:spPr>
      </p:pic>
      <p:pic>
        <p:nvPicPr>
          <p:cNvPr id="10" name="图片 9" descr="截屏2022-05-18 14.37.39"/>
          <p:cNvPicPr>
            <a:picLocks noChangeAspect="1"/>
          </p:cNvPicPr>
          <p:nvPr/>
        </p:nvPicPr>
        <p:blipFill>
          <a:blip r:embed="rId2"/>
          <a:stretch>
            <a:fillRect/>
          </a:stretch>
        </p:blipFill>
        <p:spPr>
          <a:xfrm>
            <a:off x="164465" y="213995"/>
            <a:ext cx="1259205" cy="1118870"/>
          </a:xfrm>
          <a:prstGeom prst="rect">
            <a:avLst/>
          </a:prstGeom>
        </p:spPr>
      </p:pic>
      <p:sp>
        <p:nvSpPr>
          <p:cNvPr id="11" name="文本框 10"/>
          <p:cNvSpPr txBox="1"/>
          <p:nvPr/>
        </p:nvSpPr>
        <p:spPr>
          <a:xfrm>
            <a:off x="1528445" y="436880"/>
            <a:ext cx="3032760" cy="521970"/>
          </a:xfrm>
          <a:prstGeom prst="rect">
            <a:avLst/>
          </a:prstGeom>
          <a:noFill/>
        </p:spPr>
        <p:txBody>
          <a:bodyPr wrap="none" rtlCol="0">
            <a:spAutoFit/>
          </a:bodyPr>
          <a:p>
            <a:pPr algn="l"/>
            <a:r>
              <a:rPr lang="zh-CN" altLang="en-US" sz="2800" b="1" noProof="0" dirty="0">
                <a:ln>
                  <a:noFill/>
                </a:ln>
                <a:solidFill>
                  <a:srgbClr val="970006"/>
                </a:solidFill>
                <a:effectLst/>
                <a:uLnTx/>
                <a:uFillTx/>
                <a:latin typeface="黑体" charset="0"/>
                <a:ea typeface="黑体" charset="0"/>
                <a:sym typeface="+mn-ea"/>
              </a:rPr>
              <a:t>强隐蔽性通讯策略</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图片1"/>
          <p:cNvPicPr>
            <a:picLocks noChangeAspect="1"/>
          </p:cNvPicPr>
          <p:nvPr/>
        </p:nvPicPr>
        <p:blipFill>
          <a:blip r:embed="rId1"/>
          <a:srcRect t="4594" b="3780"/>
          <a:stretch>
            <a:fillRect/>
          </a:stretch>
        </p:blipFill>
        <p:spPr>
          <a:xfrm>
            <a:off x="7294880" y="397510"/>
            <a:ext cx="4888230" cy="5572125"/>
          </a:xfrm>
          <a:prstGeom prst="rect">
            <a:avLst/>
          </a:prstGeom>
        </p:spPr>
      </p:pic>
      <p:pic>
        <p:nvPicPr>
          <p:cNvPr id="10" name="图片 9" descr="截屏2022-05-18 14.37.39"/>
          <p:cNvPicPr>
            <a:picLocks noChangeAspect="1"/>
          </p:cNvPicPr>
          <p:nvPr/>
        </p:nvPicPr>
        <p:blipFill>
          <a:blip r:embed="rId2"/>
          <a:stretch>
            <a:fillRect/>
          </a:stretch>
        </p:blipFill>
        <p:spPr>
          <a:xfrm>
            <a:off x="164465" y="213995"/>
            <a:ext cx="1259205" cy="1118870"/>
          </a:xfrm>
          <a:prstGeom prst="rect">
            <a:avLst/>
          </a:prstGeom>
        </p:spPr>
      </p:pic>
      <p:sp>
        <p:nvSpPr>
          <p:cNvPr id="11" name="文本框 10"/>
          <p:cNvSpPr txBox="1"/>
          <p:nvPr/>
        </p:nvSpPr>
        <p:spPr>
          <a:xfrm>
            <a:off x="1528445" y="436880"/>
            <a:ext cx="3032760" cy="521970"/>
          </a:xfrm>
          <a:prstGeom prst="rect">
            <a:avLst/>
          </a:prstGeom>
          <a:noFill/>
        </p:spPr>
        <p:txBody>
          <a:bodyPr wrap="none" rtlCol="0">
            <a:spAutoFit/>
          </a:bodyPr>
          <a:p>
            <a:pPr algn="l"/>
            <a:r>
              <a:rPr lang="zh-CN" altLang="en-US" sz="2800" b="1" noProof="0" dirty="0">
                <a:ln>
                  <a:noFill/>
                </a:ln>
                <a:solidFill>
                  <a:srgbClr val="970006"/>
                </a:solidFill>
                <a:effectLst/>
                <a:uLnTx/>
                <a:uFillTx/>
                <a:latin typeface="黑体" charset="0"/>
                <a:ea typeface="黑体" charset="0"/>
                <a:sym typeface="+mn-ea"/>
              </a:rPr>
              <a:t>强隐蔽性通讯策略</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图片1"/>
          <p:cNvPicPr>
            <a:picLocks noChangeAspect="1"/>
          </p:cNvPicPr>
          <p:nvPr/>
        </p:nvPicPr>
        <p:blipFill>
          <a:blip r:embed="rId1"/>
          <a:srcRect t="47614"/>
          <a:stretch>
            <a:fillRect/>
          </a:stretch>
        </p:blipFill>
        <p:spPr>
          <a:xfrm>
            <a:off x="164465" y="1449070"/>
            <a:ext cx="6799580" cy="4431665"/>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1785</Words>
  <Application>WPS 文字</Application>
  <PresentationFormat>宽屏</PresentationFormat>
  <Paragraphs>165</Paragraphs>
  <Slides>19</Slides>
  <Notes>26</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等线</vt:lpstr>
      <vt:lpstr>Brush Script MT</vt:lpstr>
      <vt:lpstr>汉仪中等线KW</vt:lpstr>
      <vt:lpstr>微软雅黑</vt:lpstr>
      <vt:lpstr>CommercialScript BT</vt:lpstr>
      <vt:lpstr>苹方-简</vt:lpstr>
      <vt:lpstr>Agency FB</vt:lpstr>
      <vt:lpstr>黑体</vt:lpstr>
      <vt:lpstr>汉仪中黑KW</vt:lpstr>
      <vt:lpstr>宋体</vt:lpstr>
      <vt:lpstr>Arial Unicode MS</vt:lpstr>
      <vt:lpstr>等线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珩玱忆</cp:lastModifiedBy>
  <cp:revision>115</cp:revision>
  <dcterms:created xsi:type="dcterms:W3CDTF">2023-11-14T09:30:22Z</dcterms:created>
  <dcterms:modified xsi:type="dcterms:W3CDTF">2023-11-14T09:30:22Z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2C2A7F1C519A46B596ACDF0186221299</vt:lpwstr>
  </property>
  <property fmtid="{D5CDD505-2E9C-101B-9397-08002B2CF9AE}" pid="3" name="KSOProductBuildVer">
    <vt:lpwstr>2052-6.2.0.8299</vt:lpwstr>
  </property>
</Properties>
</file>