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76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8" autoAdjust="0"/>
    <p:restoredTop sz="76932" autoAdjust="0"/>
  </p:normalViewPr>
  <p:slideViewPr>
    <p:cSldViewPr snapToGrid="0">
      <p:cViewPr varScale="1">
        <p:scale>
          <a:sx n="83" d="100"/>
          <a:sy n="83" d="100"/>
        </p:scale>
        <p:origin x="19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2E333-4780-4DA2-AF03-BD6E55B3FFC4}"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D8F08-31C3-4491-A389-E326AA59CF24}" type="slidenum">
              <a:rPr lang="zh-CN" altLang="en-US" smtClean="0"/>
              <a:t>‹#›</a:t>
            </a:fld>
            <a:endParaRPr lang="zh-CN" altLang="en-US"/>
          </a:p>
        </p:txBody>
      </p:sp>
    </p:spTree>
    <p:extLst>
      <p:ext uri="{BB962C8B-B14F-4D97-AF65-F5344CB8AC3E}">
        <p14:creationId xmlns:p14="http://schemas.microsoft.com/office/powerpoint/2010/main" val="228410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I am </a:t>
            </a:r>
            <a:r>
              <a:rPr lang="zh-CN" altLang="en-US" dirty="0"/>
              <a:t>马瑞辰</a:t>
            </a:r>
            <a:r>
              <a:rPr lang="en-US" altLang="zh-CN" dirty="0"/>
              <a:t>, master‘s degree from University of Electronic Science and Technology of China.</a:t>
            </a:r>
          </a:p>
          <a:p>
            <a:r>
              <a:rPr lang="en-US" altLang="zh-CN" dirty="0"/>
              <a:t>Today I will introduce our work published in CVPR:  Add and Bit-Operation-Only Hardware-Friendly Binary Neural Network.</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1</a:t>
            </a:fld>
            <a:endParaRPr lang="zh-CN" altLang="en-US"/>
          </a:p>
        </p:txBody>
      </p:sp>
    </p:spTree>
    <p:extLst>
      <p:ext uri="{BB962C8B-B14F-4D97-AF65-F5344CB8AC3E}">
        <p14:creationId xmlns:p14="http://schemas.microsoft.com/office/powerpoint/2010/main" val="235102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conducted synthesis on various units using the Xilinx FPGA, and the hardware overhead is presented in the table on the right.</a:t>
            </a:r>
          </a:p>
          <a:p>
            <a:r>
              <a:rPr lang="en-US" altLang="zh-CN" dirty="0"/>
              <a:t>For one convolution layer without pooling, the reduction in consumption for look up tables, slice, and digital signal processors resources are 57 point 6 percent, 51 point 2 percent, and 100 percent, respectively.</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10</a:t>
            </a:fld>
            <a:endParaRPr lang="zh-CN" altLang="en-US"/>
          </a:p>
        </p:txBody>
      </p:sp>
    </p:spTree>
    <p:extLst>
      <p:ext uri="{BB962C8B-B14F-4D97-AF65-F5344CB8AC3E}">
        <p14:creationId xmlns:p14="http://schemas.microsoft.com/office/powerpoint/2010/main" val="166898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Experiments show that the proposed BNN eliminates multiplication operations with almost no loss in performance.</a:t>
            </a:r>
          </a:p>
          <a:p>
            <a:r>
              <a:rPr lang="en-US" altLang="zh-CN" dirty="0"/>
              <a:t>Compared to the BN-Free structure, we achieved a reduction of 15 million multiplication operations with an accuracy loss of one point one </a:t>
            </a:r>
            <a:r>
              <a:rPr lang="en-US" altLang="zh-CN" dirty="0" err="1"/>
              <a:t>one</a:t>
            </a:r>
            <a:r>
              <a:rPr lang="en-US" altLang="zh-CN" dirty="0"/>
              <a:t> percent on </a:t>
            </a:r>
            <a:r>
              <a:rPr lang="en-US" altLang="zh-CN" dirty="0" err="1"/>
              <a:t>ReActNet</a:t>
            </a:r>
            <a:r>
              <a:rPr lang="en-US" altLang="zh-CN" dirty="0"/>
              <a:t> A.</a:t>
            </a:r>
          </a:p>
          <a:p>
            <a:r>
              <a:rPr lang="en-US" altLang="zh-CN" dirty="0"/>
              <a:t>And achieved a reduction of 5 million multiplication operations on </a:t>
            </a:r>
            <a:r>
              <a:rPr lang="en-US" altLang="zh-CN" dirty="0" err="1"/>
              <a:t>ReActNet</a:t>
            </a:r>
            <a:r>
              <a:rPr lang="en-US" altLang="zh-CN" dirty="0"/>
              <a:t> 18 while improving the accuracy by zero point two nine percent.</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11</a:t>
            </a:fld>
            <a:endParaRPr lang="zh-CN" altLang="en-US"/>
          </a:p>
        </p:txBody>
      </p:sp>
    </p:spTree>
    <p:extLst>
      <p:ext uri="{BB962C8B-B14F-4D97-AF65-F5344CB8AC3E}">
        <p14:creationId xmlns:p14="http://schemas.microsoft.com/office/powerpoint/2010/main" val="305768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proposed method is also compared with the mainstream binary network architecture on the </a:t>
            </a:r>
            <a:r>
              <a:rPr lang="en-US" altLang="zh-CN" dirty="0" err="1"/>
              <a:t>Cifar</a:t>
            </a:r>
            <a:r>
              <a:rPr lang="en-US" altLang="zh-CN" dirty="0"/>
              <a:t> datasets, and shows good performance.</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12</a:t>
            </a:fld>
            <a:endParaRPr lang="zh-CN" altLang="en-US"/>
          </a:p>
        </p:txBody>
      </p:sp>
    </p:spTree>
    <p:extLst>
      <p:ext uri="{BB962C8B-B14F-4D97-AF65-F5344CB8AC3E}">
        <p14:creationId xmlns:p14="http://schemas.microsoft.com/office/powerpoint/2010/main" val="13270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ablation studies were also conducted to show the effectiveness of each component.</a:t>
            </a:r>
          </a:p>
          <a:p>
            <a:r>
              <a:rPr lang="en-US" altLang="zh-CN" dirty="0"/>
              <a:t>Experiments have shown that quantized RP </a:t>
            </a:r>
            <a:r>
              <a:rPr lang="en-US" altLang="zh-CN" dirty="0" err="1"/>
              <a:t>relu</a:t>
            </a:r>
            <a:r>
              <a:rPr lang="en-US" altLang="zh-CN" dirty="0"/>
              <a:t> has better performance than fixed slope R leaky </a:t>
            </a:r>
            <a:r>
              <a:rPr lang="en-US" altLang="zh-CN" dirty="0" err="1"/>
              <a:t>relu</a:t>
            </a:r>
            <a:r>
              <a:rPr lang="en-US" altLang="zh-CN" dirty="0"/>
              <a:t>.</a:t>
            </a:r>
          </a:p>
          <a:p>
            <a:r>
              <a:rPr lang="en-US" altLang="zh-CN" dirty="0"/>
              <a:t>The value of alpha is also determined, and the results show that zero point two five is better than zero point five.</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13</a:t>
            </a:fld>
            <a:endParaRPr lang="zh-CN" altLang="en-US"/>
          </a:p>
        </p:txBody>
      </p:sp>
    </p:spTree>
    <p:extLst>
      <p:ext uri="{BB962C8B-B14F-4D97-AF65-F5344CB8AC3E}">
        <p14:creationId xmlns:p14="http://schemas.microsoft.com/office/powerpoint/2010/main" val="741317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right figure illustrates the distribution of quantization slopes for the trained network, which quantizes RP </a:t>
            </a:r>
            <a:r>
              <a:rPr lang="en-US" altLang="zh-CN" dirty="0" err="1"/>
              <a:t>relu</a:t>
            </a:r>
            <a:r>
              <a:rPr lang="en-US" altLang="zh-CN" dirty="0"/>
              <a:t> on three datasets using Re </a:t>
            </a:r>
            <a:r>
              <a:rPr lang="en-US" altLang="zh-CN" dirty="0" err="1"/>
              <a:t>ActNet</a:t>
            </a:r>
            <a:r>
              <a:rPr lang="en-US" altLang="zh-CN" dirty="0"/>
              <a:t> 18 and Re </a:t>
            </a:r>
            <a:r>
              <a:rPr lang="en-US" altLang="zh-CN" dirty="0" err="1"/>
              <a:t>ActNet</a:t>
            </a:r>
            <a:r>
              <a:rPr lang="en-US" altLang="zh-CN" dirty="0"/>
              <a:t> A, respectively.</a:t>
            </a:r>
          </a:p>
          <a:p>
            <a:r>
              <a:rPr lang="en-US" altLang="zh-CN" dirty="0"/>
              <a:t>The quantization values are mainly distributed within the range of minus 19 to 6.</a:t>
            </a:r>
          </a:p>
          <a:p>
            <a:r>
              <a:rPr lang="en-US" altLang="zh-CN" dirty="0"/>
              <a:t>For the small dataset C far, the exponential distribution ranges from minus 7 to 2, with a concentration around minus 3.</a:t>
            </a:r>
          </a:p>
          <a:p>
            <a:r>
              <a:rPr lang="en-US" altLang="zh-CN" dirty="0"/>
              <a:t>For the ImageNet dataset, the quantization distribution is wider, ranging from minus 19 to 7, with approximately two peaks centered around minus 6 and 2.</a:t>
            </a:r>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F9BD8F08-31C3-4491-A389-E326AA59CF24}" type="slidenum">
              <a:rPr lang="zh-CN" altLang="en-US" smtClean="0"/>
              <a:t>14</a:t>
            </a:fld>
            <a:endParaRPr lang="zh-CN" altLang="en-US"/>
          </a:p>
        </p:txBody>
      </p:sp>
    </p:spTree>
    <p:extLst>
      <p:ext uri="{BB962C8B-B14F-4D97-AF65-F5344CB8AC3E}">
        <p14:creationId xmlns:p14="http://schemas.microsoft.com/office/powerpoint/2010/main" val="1533491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2A76B5"/>
                </a:solidFill>
                <a:effectLst/>
                <a:latin typeface="Times New Roman" panose="02020603050405020304" pitchFamily="18" charset="0"/>
                <a:ea typeface="宋体" panose="02010600030101010101" pitchFamily="2" charset="-122"/>
              </a:rPr>
              <a:t>Thanks for your listening!</a:t>
            </a:r>
          </a:p>
        </p:txBody>
      </p:sp>
      <p:sp>
        <p:nvSpPr>
          <p:cNvPr id="4" name="灯片编号占位符 3"/>
          <p:cNvSpPr>
            <a:spLocks noGrp="1"/>
          </p:cNvSpPr>
          <p:nvPr>
            <p:ph type="sldNum" sz="quarter" idx="5"/>
          </p:nvPr>
        </p:nvSpPr>
        <p:spPr/>
        <p:txBody>
          <a:bodyPr/>
          <a:lstStyle/>
          <a:p>
            <a:fld id="{F9BD8F08-31C3-4491-A389-E326AA59CF24}" type="slidenum">
              <a:rPr lang="zh-CN" altLang="en-US" smtClean="0"/>
              <a:t>15</a:t>
            </a:fld>
            <a:endParaRPr lang="zh-CN" altLang="en-US"/>
          </a:p>
        </p:txBody>
      </p:sp>
    </p:spTree>
    <p:extLst>
      <p:ext uri="{BB962C8B-B14F-4D97-AF65-F5344CB8AC3E}">
        <p14:creationId xmlns:p14="http://schemas.microsoft.com/office/powerpoint/2010/main" val="356833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Binary neural networks are proposed to minimize hardware overhead. However, existing mainstream binary networks still require millions of multiplication operations during inference, which is hardware unfriendly. The sources of these multiplication operations include: scaling factor, BN layer, P </a:t>
            </a:r>
            <a:r>
              <a:rPr lang="en-US" altLang="zh-CN" dirty="0" err="1"/>
              <a:t>relu</a:t>
            </a:r>
            <a:r>
              <a:rPr lang="en-US" altLang="zh-CN" dirty="0"/>
              <a:t> layer, real-value residual, average pooling layer, and so on.</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2</a:t>
            </a:fld>
            <a:endParaRPr lang="zh-CN" altLang="en-US"/>
          </a:p>
        </p:txBody>
      </p:sp>
    </p:spTree>
    <p:extLst>
      <p:ext uri="{BB962C8B-B14F-4D97-AF65-F5344CB8AC3E}">
        <p14:creationId xmlns:p14="http://schemas.microsoft.com/office/powerpoint/2010/main" val="306620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宋体" panose="02010600030101010101" pitchFamily="2" charset="-122"/>
              </a:rPr>
              <a:t>a key to eliminating multiplication operations is to remove the BN layer. BN Free BNN applies the Normalizer Free technology to the BNN 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宋体" panose="02010600030101010101" pitchFamily="2" charset="-122"/>
              </a:rPr>
              <a:t>For input images with a resolution of 224 times 224 in BN-Free BNN, the </a:t>
            </a:r>
            <a:r>
              <a:rPr lang="en-US" altLang="zh-CN" dirty="0" err="1">
                <a:latin typeface="Times New Roman" panose="02020603050405020304" pitchFamily="18" charset="0"/>
                <a:ea typeface="宋体" panose="02010600030101010101" pitchFamily="2" charset="-122"/>
              </a:rPr>
              <a:t>ReActNet</a:t>
            </a:r>
            <a:r>
              <a:rPr lang="en-US" altLang="zh-CN" dirty="0">
                <a:latin typeface="Times New Roman" panose="02020603050405020304" pitchFamily="18" charset="0"/>
                <a:ea typeface="宋体" panose="02010600030101010101" pitchFamily="2" charset="-122"/>
              </a:rPr>
              <a:t> 18 generates approximately 5 million multiplication operations, while the </a:t>
            </a:r>
            <a:r>
              <a:rPr lang="en-US" altLang="zh-CN" dirty="0" err="1">
                <a:latin typeface="Times New Roman" panose="02020603050405020304" pitchFamily="18" charset="0"/>
                <a:ea typeface="宋体" panose="02010600030101010101" pitchFamily="2" charset="-122"/>
              </a:rPr>
              <a:t>ReActNet</a:t>
            </a:r>
            <a:r>
              <a:rPr lang="en-US" altLang="zh-CN">
                <a:latin typeface="Times New Roman" panose="02020603050405020304" pitchFamily="18" charset="0"/>
                <a:ea typeface="宋体" panose="02010600030101010101" pitchFamily="2" charset="-122"/>
              </a:rPr>
              <a:t> A yields approximately 15 million.</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3</a:t>
            </a:fld>
            <a:endParaRPr lang="zh-CN" altLang="en-US"/>
          </a:p>
        </p:txBody>
      </p:sp>
    </p:spTree>
    <p:extLst>
      <p:ext uri="{BB962C8B-B14F-4D97-AF65-F5344CB8AC3E}">
        <p14:creationId xmlns:p14="http://schemas.microsoft.com/office/powerpoint/2010/main" val="241994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completely eliminate all multiplication operations in binary neural network inference, we use the normalizer-free network architecture,</a:t>
            </a:r>
          </a:p>
          <a:p>
            <a:r>
              <a:rPr lang="en-US" altLang="zh-CN" dirty="0"/>
              <a:t>the mask layer, and quantized RP </a:t>
            </a:r>
            <a:r>
              <a:rPr lang="en-US" altLang="zh-CN" dirty="0" err="1"/>
              <a:t>relu</a:t>
            </a:r>
            <a:r>
              <a:rPr lang="en-US" altLang="zh-CN" dirty="0"/>
              <a:t> unit.</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4</a:t>
            </a:fld>
            <a:endParaRPr lang="zh-CN" altLang="en-US"/>
          </a:p>
        </p:txBody>
      </p:sp>
    </p:spTree>
    <p:extLst>
      <p:ext uri="{BB962C8B-B14F-4D97-AF65-F5344CB8AC3E}">
        <p14:creationId xmlns:p14="http://schemas.microsoft.com/office/powerpoint/2010/main" val="102601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effectLst/>
                <a:latin typeface="Times New Roman" panose="02020603050405020304" pitchFamily="18" charset="0"/>
                <a:ea typeface="宋体" panose="02010600030101010101" pitchFamily="2" charset="-122"/>
              </a:rPr>
              <a:t>Normalizer-Free architecture introduced the scaled weight standardization technique to address the mean shift, variance explode or vanish on activations resulting from BN removal.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effectLst/>
                <a:latin typeface="Times New Roman" panose="02020603050405020304" pitchFamily="18" charset="0"/>
                <a:ea typeface="宋体" panose="02010600030101010101" pitchFamily="2" charset="-122"/>
              </a:rPr>
              <a:t>The weights are scaled using the following formula.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effectLst/>
                <a:latin typeface="Times New Roman" panose="02020603050405020304" pitchFamily="18" charset="0"/>
                <a:ea typeface="宋体" panose="02010600030101010101" pitchFamily="2" charset="-122"/>
              </a:rPr>
              <a:t>Meanwhile, two Hand-crafted scaling factors were introduced, while alpha controls the variance growth rate of the residual block, and beta regulates the activation distribution, constituting the primary source of multiplication in BN-Free BNN.</a:t>
            </a:r>
            <a:endParaRPr lang="zh-CN" altLang="en-US" b="0"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5</a:t>
            </a:fld>
            <a:endParaRPr lang="zh-CN" altLang="en-US"/>
          </a:p>
        </p:txBody>
      </p:sp>
    </p:spTree>
    <p:extLst>
      <p:ext uri="{BB962C8B-B14F-4D97-AF65-F5344CB8AC3E}">
        <p14:creationId xmlns:p14="http://schemas.microsoft.com/office/powerpoint/2010/main" val="320968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Gradient estimation techniques are used in binary networks to solve the non-differentiable problem.</a:t>
            </a:r>
          </a:p>
          <a:p>
            <a:r>
              <a:rPr lang="en-US" altLang="zh-CN" dirty="0"/>
              <a:t>The gradient estimation technique uses the Sign function to achieve binarization during the forward pass, and uses approximate gradients to achieve backpropagation during the backward pass.</a:t>
            </a:r>
          </a:p>
          <a:p>
            <a:r>
              <a:rPr lang="en-US" altLang="zh-CN" dirty="0"/>
              <a:t>The same forward and backward calculations can be achieved using the proposed mask layer.</a:t>
            </a:r>
          </a:p>
          <a:p>
            <a:r>
              <a:rPr lang="en-US" altLang="zh-CN" dirty="0"/>
              <a:t>The schematic diagram is shown on the right.</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6</a:t>
            </a:fld>
            <a:endParaRPr lang="zh-CN" altLang="en-US"/>
          </a:p>
        </p:txBody>
      </p:sp>
    </p:spTree>
    <p:extLst>
      <p:ext uri="{BB962C8B-B14F-4D97-AF65-F5344CB8AC3E}">
        <p14:creationId xmlns:p14="http://schemas.microsoft.com/office/powerpoint/2010/main" val="317378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rPr>
              <a:t>The proposed mask layer combined with mathematical transformation can completely eliminate the multiplication operation introduced by </a:t>
            </a:r>
            <a:r>
              <a:rPr lang="en-US" altLang="zh-CN" i="1" dirty="0">
                <a:latin typeface="Times New Roman" panose="02020603050405020304" pitchFamily="18" charset="0"/>
                <a:ea typeface="宋体" panose="02010600030101010101" pitchFamily="2" charset="-122"/>
              </a:rPr>
              <a:t>beta</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rPr>
              <a:t>The equivalent operation process is shown in the figure on the right.</a:t>
            </a:r>
          </a:p>
          <a:p>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7</a:t>
            </a:fld>
            <a:endParaRPr lang="zh-CN" altLang="en-US"/>
          </a:p>
        </p:txBody>
      </p:sp>
    </p:spTree>
    <p:extLst>
      <p:ext uri="{BB962C8B-B14F-4D97-AF65-F5344CB8AC3E}">
        <p14:creationId xmlns:p14="http://schemas.microsoft.com/office/powerpoint/2010/main" val="254138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Using bit operations for multiplication by powers of 2 is a straightforward and efficient technique, which relies on the binary representation of numbers and the properties of shifting operations.</a:t>
            </a:r>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8</a:t>
            </a:fld>
            <a:endParaRPr lang="zh-CN" altLang="en-US"/>
          </a:p>
        </p:txBody>
      </p:sp>
    </p:spTree>
    <p:extLst>
      <p:ext uri="{BB962C8B-B14F-4D97-AF65-F5344CB8AC3E}">
        <p14:creationId xmlns:p14="http://schemas.microsoft.com/office/powerpoint/2010/main" val="240986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宋体" panose="02010600030101010101" pitchFamily="2" charset="-122"/>
              </a:rPr>
              <a:t>The quantized RP </a:t>
            </a:r>
            <a:r>
              <a:rPr lang="en-US" altLang="zh-CN" dirty="0" err="1">
                <a:latin typeface="Times New Roman" panose="02020603050405020304" pitchFamily="18" charset="0"/>
                <a:ea typeface="宋体" panose="02010600030101010101" pitchFamily="2" charset="-122"/>
              </a:rPr>
              <a:t>relu</a:t>
            </a:r>
            <a:r>
              <a:rPr lang="en-US" altLang="zh-CN" dirty="0">
                <a:latin typeface="Times New Roman" panose="02020603050405020304" pitchFamily="18" charset="0"/>
                <a:ea typeface="宋体" panose="02010600030101010101" pitchFamily="2" charset="-122"/>
              </a:rPr>
              <a:t> structure enables more efficient bit operations by constraining its slope to be integer powers of 2.</a:t>
            </a:r>
            <a:endParaRPr lang="zh-CN" altLang="en-US" dirty="0">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F9BD8F08-31C3-4491-A389-E326AA59CF24}" type="slidenum">
              <a:rPr lang="zh-CN" altLang="en-US" smtClean="0"/>
              <a:t>9</a:t>
            </a:fld>
            <a:endParaRPr lang="zh-CN" altLang="en-US"/>
          </a:p>
        </p:txBody>
      </p:sp>
    </p:spTree>
    <p:extLst>
      <p:ext uri="{BB962C8B-B14F-4D97-AF65-F5344CB8AC3E}">
        <p14:creationId xmlns:p14="http://schemas.microsoft.com/office/powerpoint/2010/main" val="233173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77499-0389-45CA-B74F-E22FE21D79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B17A54D-B1BD-43E4-B06B-E00E897DB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A70981-F693-461C-A20D-69D4DB4203B0}"/>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5" name="页脚占位符 4">
            <a:extLst>
              <a:ext uri="{FF2B5EF4-FFF2-40B4-BE49-F238E27FC236}">
                <a16:creationId xmlns:a16="http://schemas.microsoft.com/office/drawing/2014/main" id="{D93BD263-59E9-441B-B89A-17FA3125CF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74655-7800-4EC5-8D8D-5316F909428C}"/>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43942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32B23-678B-46F3-ADD1-570A14DDF8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B4E32D-A35A-46FA-A534-B31B1E2FF0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A536-3E39-4382-8B2E-0CA491358975}"/>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5" name="页脚占位符 4">
            <a:extLst>
              <a:ext uri="{FF2B5EF4-FFF2-40B4-BE49-F238E27FC236}">
                <a16:creationId xmlns:a16="http://schemas.microsoft.com/office/drawing/2014/main" id="{120F21EB-7B70-4BCC-8BEB-8E71B7161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B966AF-267C-4F19-AE63-C52A417E9767}"/>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231166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038B95-FD8A-416A-ABAE-E23929EDF7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E84DE3-55B3-4BF2-89D0-21AFEC354B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AED81E-CA1F-4B72-8317-F491F8EBC5E4}"/>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5" name="页脚占位符 4">
            <a:extLst>
              <a:ext uri="{FF2B5EF4-FFF2-40B4-BE49-F238E27FC236}">
                <a16:creationId xmlns:a16="http://schemas.microsoft.com/office/drawing/2014/main" id="{CFD29A76-0C67-4F04-BAD0-C08D397A0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5F67E-27DB-49BE-AE72-4D5329DCF0B4}"/>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7912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7599B-B642-42D8-9C60-6ABD9B4B0D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92A67B-E8D0-4AB1-88B4-B1BDBE97AF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433F4B-E98C-43A4-A122-A20CA72E222E}"/>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5" name="页脚占位符 4">
            <a:extLst>
              <a:ext uri="{FF2B5EF4-FFF2-40B4-BE49-F238E27FC236}">
                <a16:creationId xmlns:a16="http://schemas.microsoft.com/office/drawing/2014/main" id="{FD4E8DAA-A585-4B03-A03F-2DB56694E8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CA4D54-7947-41EC-9822-54FD9175CAAB}"/>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2344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67D4E-4699-4F70-ABEE-9B0DDEF189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8D9EA0-E26C-463A-8030-CC60A98DC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59E366-2D77-4A3A-B0D4-B76A5764F028}"/>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5" name="页脚占位符 4">
            <a:extLst>
              <a:ext uri="{FF2B5EF4-FFF2-40B4-BE49-F238E27FC236}">
                <a16:creationId xmlns:a16="http://schemas.microsoft.com/office/drawing/2014/main" id="{EF6A5ABE-F41B-4D6A-BE09-B9DF9A921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FE3A4E-2DFC-4329-8786-8703EB4995C0}"/>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126252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3DF3F-3C76-41E9-ADC7-9F930E3645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9BDB00-703F-4CAC-ADB0-0B1D7CFA88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8F003BF-BD23-44A6-9A1E-34039E7A1ED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C5E490-5570-46FE-ABA3-306E21E297C8}"/>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6" name="页脚占位符 5">
            <a:extLst>
              <a:ext uri="{FF2B5EF4-FFF2-40B4-BE49-F238E27FC236}">
                <a16:creationId xmlns:a16="http://schemas.microsoft.com/office/drawing/2014/main" id="{4EB27156-6856-49DA-BB8E-0711CB5621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E7FE65-93CB-4DDB-95B5-B7E454B896F0}"/>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181181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43C0E-6EC8-44B0-B7D8-8FA3F485C6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5CD033-42F1-48F2-81B6-C95B3A8C5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07C6C1-68B2-4356-A3B5-DED024FBB28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8E8EE6-8BEC-491E-BFE0-5A4C491E6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F82BD0-5DAD-4D53-B212-7C9A3F501A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1BCBCA-509D-4EA4-92E3-1B5A65835A41}"/>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8" name="页脚占位符 7">
            <a:extLst>
              <a:ext uri="{FF2B5EF4-FFF2-40B4-BE49-F238E27FC236}">
                <a16:creationId xmlns:a16="http://schemas.microsoft.com/office/drawing/2014/main" id="{A48DBA31-4F31-4548-A091-D5F2FA65BD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6493EB-6FD0-4678-A551-872E64C58A03}"/>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16108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186E0-9D7B-4D00-B35E-A9E2250C54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18E6B8-9A40-448B-AFD8-CC17F9D2400B}"/>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4" name="页脚占位符 3">
            <a:extLst>
              <a:ext uri="{FF2B5EF4-FFF2-40B4-BE49-F238E27FC236}">
                <a16:creationId xmlns:a16="http://schemas.microsoft.com/office/drawing/2014/main" id="{DD1FA907-06F5-4A0A-AC79-E8B4532267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23D8E9-7A03-4B90-AC7E-CFB9A8B2160F}"/>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363960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604C44-DB66-4960-A052-74F07B79C97C}"/>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3" name="页脚占位符 2">
            <a:extLst>
              <a:ext uri="{FF2B5EF4-FFF2-40B4-BE49-F238E27FC236}">
                <a16:creationId xmlns:a16="http://schemas.microsoft.com/office/drawing/2014/main" id="{EA3786D0-82DB-41AB-9C5D-E087D155A7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13A58C-E848-4D0B-8D27-0B8DE4F81E06}"/>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95347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E0172-E19F-47A4-8E95-9E231D6855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72CBB0-6C80-41AC-95AE-2F63499F2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3E4CBD-7189-43B5-B36E-6482CAD25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6EDB9A-B5B5-4729-85D2-19C4A6266212}"/>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6" name="页脚占位符 5">
            <a:extLst>
              <a:ext uri="{FF2B5EF4-FFF2-40B4-BE49-F238E27FC236}">
                <a16:creationId xmlns:a16="http://schemas.microsoft.com/office/drawing/2014/main" id="{82E0197A-C8B9-44BC-BC68-4DF52353A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C9F1BB-11B4-4766-890B-22328D0030CD}"/>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236753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2C269-B847-4439-8A7D-B467E65EE9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D9A47D-7558-48A7-98D4-28F11640B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E29C527-E106-4586-975C-BAD0BBCF8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31C6CE-2C9B-4761-A76D-2097B2B6F958}"/>
              </a:ext>
            </a:extLst>
          </p:cNvPr>
          <p:cNvSpPr>
            <a:spLocks noGrp="1"/>
          </p:cNvSpPr>
          <p:nvPr>
            <p:ph type="dt" sz="half" idx="10"/>
          </p:nvPr>
        </p:nvSpPr>
        <p:spPr/>
        <p:txBody>
          <a:bodyPr/>
          <a:lstStyle/>
          <a:p>
            <a:fld id="{00E2139D-35CD-4186-B88F-01DC217A4544}" type="datetimeFigureOut">
              <a:rPr lang="zh-CN" altLang="en-US" smtClean="0"/>
              <a:t>2024/6/13</a:t>
            </a:fld>
            <a:endParaRPr lang="zh-CN" altLang="en-US"/>
          </a:p>
        </p:txBody>
      </p:sp>
      <p:sp>
        <p:nvSpPr>
          <p:cNvPr id="6" name="页脚占位符 5">
            <a:extLst>
              <a:ext uri="{FF2B5EF4-FFF2-40B4-BE49-F238E27FC236}">
                <a16:creationId xmlns:a16="http://schemas.microsoft.com/office/drawing/2014/main" id="{5AF53659-60D7-49E8-851E-CA15A52024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811ECE-2B47-49F8-A5BC-2DE7F36A88FE}"/>
              </a:ext>
            </a:extLst>
          </p:cNvPr>
          <p:cNvSpPr>
            <a:spLocks noGrp="1"/>
          </p:cNvSpPr>
          <p:nvPr>
            <p:ph type="sldNum" sz="quarter" idx="12"/>
          </p:nvPr>
        </p:nvSpPr>
        <p:spPr/>
        <p:txBody>
          <a:body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210734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0AD45A-D820-4893-A48E-54B111043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886C3A-C4AE-43A2-A7ED-6A1A64AE1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CFF37A-CB14-4767-8B3A-43F8F816B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2139D-35CD-4186-B88F-01DC217A4544}" type="datetimeFigureOut">
              <a:rPr lang="zh-CN" altLang="en-US" smtClean="0"/>
              <a:t>2024/6/13</a:t>
            </a:fld>
            <a:endParaRPr lang="zh-CN" altLang="en-US"/>
          </a:p>
        </p:txBody>
      </p:sp>
      <p:sp>
        <p:nvSpPr>
          <p:cNvPr id="5" name="页脚占位符 4">
            <a:extLst>
              <a:ext uri="{FF2B5EF4-FFF2-40B4-BE49-F238E27FC236}">
                <a16:creationId xmlns:a16="http://schemas.microsoft.com/office/drawing/2014/main" id="{E34DB9A9-22FC-4404-A152-9E87A5A0F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E78B5E0-049C-4FAC-AC8C-1A6FE34783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17E71-F020-4668-B963-2EF94B113398}" type="slidenum">
              <a:rPr lang="zh-CN" altLang="en-US" smtClean="0"/>
              <a:t>‹#›</a:t>
            </a:fld>
            <a:endParaRPr lang="zh-CN" altLang="en-US"/>
          </a:p>
        </p:txBody>
      </p:sp>
    </p:spTree>
    <p:extLst>
      <p:ext uri="{BB962C8B-B14F-4D97-AF65-F5344CB8AC3E}">
        <p14:creationId xmlns:p14="http://schemas.microsoft.com/office/powerpoint/2010/main" val="4030667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Ruichen0424/AB-BN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pic>
        <p:nvPicPr>
          <p:cNvPr id="10" name="图片 9">
            <a:extLst>
              <a:ext uri="{FF2B5EF4-FFF2-40B4-BE49-F238E27FC236}">
                <a16:creationId xmlns:a16="http://schemas.microsoft.com/office/drawing/2014/main" id="{AEDF624D-1967-4E3C-BA7E-1F0BD2C3C7E7}"/>
              </a:ext>
            </a:extLst>
          </p:cNvPr>
          <p:cNvPicPr>
            <a:picLocks noChangeAspect="1"/>
          </p:cNvPicPr>
          <p:nvPr/>
        </p:nvPicPr>
        <p:blipFill rotWithShape="1">
          <a:blip r:embed="rId4">
            <a:extLst>
              <a:ext uri="{28A0092B-C50C-407E-A947-70E740481C1C}">
                <a14:useLocalDpi xmlns:a14="http://schemas.microsoft.com/office/drawing/2010/main" val="0"/>
              </a:ext>
            </a:extLst>
          </a:blip>
          <a:srcRect l="6528" t="33998" r="6795" b="35198"/>
          <a:stretch/>
        </p:blipFill>
        <p:spPr>
          <a:xfrm>
            <a:off x="381000" y="541665"/>
            <a:ext cx="3638550" cy="862056"/>
          </a:xfrm>
          <a:prstGeom prst="rect">
            <a:avLst/>
          </a:prstGeom>
        </p:spPr>
      </p:pic>
      <p:sp>
        <p:nvSpPr>
          <p:cNvPr id="15" name="文本框 14">
            <a:extLst>
              <a:ext uri="{FF2B5EF4-FFF2-40B4-BE49-F238E27FC236}">
                <a16:creationId xmlns:a16="http://schemas.microsoft.com/office/drawing/2014/main" id="{5FB174FA-3F81-499D-842A-D5129288A9C1}"/>
              </a:ext>
            </a:extLst>
          </p:cNvPr>
          <p:cNvSpPr txBox="1"/>
          <p:nvPr/>
        </p:nvSpPr>
        <p:spPr>
          <a:xfrm>
            <a:off x="986272" y="2519340"/>
            <a:ext cx="10219451" cy="430887"/>
          </a:xfrm>
          <a:prstGeom prst="rect">
            <a:avLst/>
          </a:prstGeom>
          <a:noFill/>
        </p:spPr>
        <p:txBody>
          <a:bodyPr wrap="square">
            <a:spAutoFit/>
          </a:bodyPr>
          <a:lstStyle/>
          <a:p>
            <a:pPr algn="ctr"/>
            <a:r>
              <a:rPr lang="en-US" altLang="zh-CN" sz="2200" b="1" i="0" dirty="0">
                <a:solidFill>
                  <a:srgbClr val="000000"/>
                </a:solidFill>
                <a:effectLst/>
                <a:latin typeface="Times New Roman" panose="02020603050405020304" pitchFamily="18" charset="0"/>
                <a:ea typeface="宋体" panose="02010600030101010101" pitchFamily="2" charset="-122"/>
              </a:rPr>
              <a:t>A&amp;B BNN: Add&amp;Bit-Operation-Only Hardware-Friendly Binary Neural Network</a:t>
            </a:r>
          </a:p>
        </p:txBody>
      </p:sp>
      <p:sp>
        <p:nvSpPr>
          <p:cNvPr id="16" name="文本框 15">
            <a:extLst>
              <a:ext uri="{FF2B5EF4-FFF2-40B4-BE49-F238E27FC236}">
                <a16:creationId xmlns:a16="http://schemas.microsoft.com/office/drawing/2014/main" id="{A698E254-05CA-4369-930D-A7A8B952DA1F}"/>
              </a:ext>
            </a:extLst>
          </p:cNvPr>
          <p:cNvSpPr txBox="1"/>
          <p:nvPr/>
        </p:nvSpPr>
        <p:spPr>
          <a:xfrm>
            <a:off x="1638890" y="3429000"/>
            <a:ext cx="8914213" cy="2232727"/>
          </a:xfrm>
          <a:prstGeom prst="rect">
            <a:avLst/>
          </a:prstGeom>
          <a:noFill/>
        </p:spPr>
        <p:txBody>
          <a:bodyPr wrap="square">
            <a:spAutoFit/>
          </a:bodyPr>
          <a:lstStyle/>
          <a:p>
            <a:pPr algn="ctr">
              <a:lnSpc>
                <a:spcPct val="150000"/>
              </a:lnSpc>
            </a:pPr>
            <a:r>
              <a:rPr lang="en-US" altLang="zh-CN" sz="1900" dirty="0">
                <a:solidFill>
                  <a:srgbClr val="000000"/>
                </a:solidFill>
                <a:effectLst/>
                <a:latin typeface="Times New Roman" panose="02020603050405020304" pitchFamily="18" charset="0"/>
                <a:ea typeface="宋体" panose="02010600030101010101" pitchFamily="2" charset="-122"/>
              </a:rPr>
              <a:t>Ruichen Ma</a:t>
            </a:r>
            <a:r>
              <a:rPr lang="en-US" altLang="zh-CN" sz="1900" dirty="0">
                <a:solidFill>
                  <a:srgbClr val="000000"/>
                </a:solidFill>
                <a:latin typeface="Times New Roman" panose="02020603050405020304" pitchFamily="18" charset="0"/>
                <a:ea typeface="宋体" panose="02010600030101010101" pitchFamily="2" charset="-122"/>
              </a:rPr>
              <a:t>,</a:t>
            </a: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effectLst/>
                <a:latin typeface="Times New Roman" panose="02020603050405020304" pitchFamily="18" charset="0"/>
                <a:ea typeface="宋体" panose="02010600030101010101" pitchFamily="2" charset="-122"/>
              </a:rPr>
              <a:t>Guanchao Qiao, Yian Liu, Liwei Meng, Ning Ning</a:t>
            </a:r>
            <a:r>
              <a:rPr lang="en-US" altLang="zh-CN"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effectLst/>
                <a:latin typeface="Times New Roman" panose="02020603050405020304" pitchFamily="18" charset="0"/>
                <a:ea typeface="宋体" panose="02010600030101010101" pitchFamily="2" charset="-122"/>
              </a:rPr>
              <a:t>Yang Liu, Shaogang Hu</a:t>
            </a:r>
          </a:p>
          <a:p>
            <a:pPr algn="ctr">
              <a:lnSpc>
                <a:spcPct val="150000"/>
              </a:lnSpc>
            </a:pPr>
            <a:r>
              <a:rPr lang="en-US" altLang="zh-CN" sz="1900" dirty="0">
                <a:solidFill>
                  <a:srgbClr val="000000"/>
                </a:solidFill>
                <a:effectLst/>
                <a:latin typeface="Times New Roman" panose="02020603050405020304" pitchFamily="18" charset="0"/>
                <a:ea typeface="宋体" panose="02010600030101010101" pitchFamily="2" charset="-122"/>
              </a:rPr>
              <a:t>University of Electronic Science and Technology of China</a:t>
            </a:r>
          </a:p>
          <a:p>
            <a:pPr algn="ctr">
              <a:lnSpc>
                <a:spcPct val="150000"/>
              </a:lnSpc>
            </a:pPr>
            <a:r>
              <a:rPr lang="en-US" altLang="zh-CN" sz="1900" dirty="0">
                <a:solidFill>
                  <a:srgbClr val="000000"/>
                </a:solidFill>
                <a:latin typeface="Times New Roman" panose="02020603050405020304" pitchFamily="18" charset="0"/>
                <a:ea typeface="宋体" panose="02010600030101010101" pitchFamily="2" charset="-122"/>
              </a:rPr>
              <a:t>Github: </a:t>
            </a:r>
            <a:r>
              <a:rPr lang="en-US" altLang="zh-CN" sz="1900" dirty="0">
                <a:latin typeface="Times New Roman" panose="02020603050405020304" pitchFamily="18" charset="0"/>
                <a:hlinkClick r:id="rId5"/>
              </a:rPr>
              <a:t>https://github.com/Ruichen0424/AB-BNN</a:t>
            </a:r>
            <a:endParaRPr lang="en-US" altLang="zh-CN" sz="1900" dirty="0">
              <a:solidFill>
                <a:srgbClr val="000000"/>
              </a:solidFill>
              <a:effectLst/>
              <a:latin typeface="Times New Roman" panose="02020603050405020304" pitchFamily="18" charset="0"/>
              <a:ea typeface="宋体" panose="02010600030101010101" pitchFamily="2" charset="-122"/>
            </a:endParaRPr>
          </a:p>
          <a:p>
            <a:pPr algn="ctr">
              <a:lnSpc>
                <a:spcPct val="150000"/>
              </a:lnSpc>
            </a:pPr>
            <a:endParaRPr lang="en-US" altLang="zh-CN" sz="1900" dirty="0">
              <a:solidFill>
                <a:srgbClr val="000000"/>
              </a:solidFill>
              <a:effectLst/>
              <a:latin typeface="Times New Roman" panose="02020603050405020304" pitchFamily="18" charset="0"/>
              <a:ea typeface="宋体" panose="02010600030101010101" pitchFamily="2" charset="-122"/>
            </a:endParaRPr>
          </a:p>
          <a:p>
            <a:pPr algn="ctr">
              <a:lnSpc>
                <a:spcPct val="150000"/>
              </a:lnSpc>
            </a:pPr>
            <a:r>
              <a:rPr lang="en-US" altLang="zh-CN" sz="1900" dirty="0">
                <a:solidFill>
                  <a:srgbClr val="000000"/>
                </a:solidFill>
                <a:effectLst/>
                <a:latin typeface="Times New Roman" panose="02020603050405020304" pitchFamily="18" charset="0"/>
                <a:ea typeface="宋体" panose="02010600030101010101" pitchFamily="2" charset="-122"/>
              </a:rPr>
              <a:t>Poster Session 5 &amp; Exhibit Hall</a:t>
            </a:r>
          </a:p>
        </p:txBody>
      </p:sp>
    </p:spTree>
    <p:extLst>
      <p:ext uri="{BB962C8B-B14F-4D97-AF65-F5344CB8AC3E}">
        <p14:creationId xmlns:p14="http://schemas.microsoft.com/office/powerpoint/2010/main" val="81383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F08083DE-5C9C-46CD-8125-0115C37EF709}"/>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Method</a:t>
            </a:r>
          </a:p>
        </p:txBody>
      </p:sp>
      <p:sp>
        <p:nvSpPr>
          <p:cNvPr id="4" name="文本框 3">
            <a:extLst>
              <a:ext uri="{FF2B5EF4-FFF2-40B4-BE49-F238E27FC236}">
                <a16:creationId xmlns:a16="http://schemas.microsoft.com/office/drawing/2014/main" id="{721C2C15-0ABF-431B-8FC7-7B747005BDC3}"/>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Hardware Benefits</a:t>
            </a:r>
          </a:p>
        </p:txBody>
      </p:sp>
      <p:pic>
        <p:nvPicPr>
          <p:cNvPr id="2" name="图片 1">
            <a:extLst>
              <a:ext uri="{FF2B5EF4-FFF2-40B4-BE49-F238E27FC236}">
                <a16:creationId xmlns:a16="http://schemas.microsoft.com/office/drawing/2014/main" id="{B9EE21AB-62A6-4DB4-A710-726298885832}"/>
              </a:ext>
            </a:extLst>
          </p:cNvPr>
          <p:cNvPicPr>
            <a:picLocks noChangeAspect="1"/>
          </p:cNvPicPr>
          <p:nvPr/>
        </p:nvPicPr>
        <p:blipFill>
          <a:blip r:embed="rId4"/>
          <a:stretch>
            <a:fillRect/>
          </a:stretch>
        </p:blipFill>
        <p:spPr>
          <a:xfrm>
            <a:off x="6564066" y="2937520"/>
            <a:ext cx="4605504" cy="1551923"/>
          </a:xfrm>
          <a:prstGeom prst="rect">
            <a:avLst/>
          </a:prstGeom>
        </p:spPr>
      </p:pic>
      <p:sp>
        <p:nvSpPr>
          <p:cNvPr id="10" name="文本框 9">
            <a:extLst>
              <a:ext uri="{FF2B5EF4-FFF2-40B4-BE49-F238E27FC236}">
                <a16:creationId xmlns:a16="http://schemas.microsoft.com/office/drawing/2014/main" id="{9459208E-145F-46EF-8788-FE357885F68C}"/>
              </a:ext>
            </a:extLst>
          </p:cNvPr>
          <p:cNvSpPr txBox="1"/>
          <p:nvPr/>
        </p:nvSpPr>
        <p:spPr>
          <a:xfrm>
            <a:off x="6766623" y="4601465"/>
            <a:ext cx="4200390" cy="323165"/>
          </a:xfrm>
          <a:prstGeom prst="rect">
            <a:avLst/>
          </a:prstGeom>
          <a:noFill/>
        </p:spPr>
        <p:txBody>
          <a:bodyPr wrap="square">
            <a:spAutoFit/>
          </a:bodyPr>
          <a:lstStyle/>
          <a:p>
            <a:pPr algn="ctr"/>
            <a:r>
              <a:rPr lang="en-US" altLang="zh-CN" sz="1500" dirty="0">
                <a:latin typeface="Times New Roman" panose="02020603050405020304" pitchFamily="18" charset="0"/>
                <a:ea typeface="宋体" panose="02010600030101010101" pitchFamily="2" charset="-122"/>
              </a:rPr>
              <a:t>Hardware overhead table for different units</a:t>
            </a:r>
            <a:endParaRPr lang="zh-CN" altLang="en-US" sz="1500" dirty="0">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352E1E08-537D-4365-8DAC-AF339BC288CF}"/>
              </a:ext>
            </a:extLst>
          </p:cNvPr>
          <p:cNvSpPr txBox="1"/>
          <p:nvPr/>
        </p:nvSpPr>
        <p:spPr>
          <a:xfrm>
            <a:off x="450047" y="3200407"/>
            <a:ext cx="6096000" cy="923330"/>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For one convolution layer without pooling, the reduction in consumption for LUTs, Slice, and DSPs resources are 57.6%, 51.2%, and 100%, respectively.</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6284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F08083DE-5C9C-46CD-8125-0115C37EF709}"/>
              </a:ext>
            </a:extLst>
          </p:cNvPr>
          <p:cNvSpPr txBox="1"/>
          <p:nvPr/>
        </p:nvSpPr>
        <p:spPr>
          <a:xfrm>
            <a:off x="450047" y="502023"/>
            <a:ext cx="2083603"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Experiments</a:t>
            </a:r>
          </a:p>
        </p:txBody>
      </p:sp>
      <p:pic>
        <p:nvPicPr>
          <p:cNvPr id="8" name="图片 7">
            <a:extLst>
              <a:ext uri="{FF2B5EF4-FFF2-40B4-BE49-F238E27FC236}">
                <a16:creationId xmlns:a16="http://schemas.microsoft.com/office/drawing/2014/main" id="{988372BA-2821-47F5-B320-0B14787E1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4291" y="2623196"/>
            <a:ext cx="4951884" cy="2225029"/>
          </a:xfrm>
          <a:prstGeom prst="rect">
            <a:avLst/>
          </a:prstGeom>
        </p:spPr>
      </p:pic>
      <p:sp>
        <p:nvSpPr>
          <p:cNvPr id="9" name="文本框 8">
            <a:extLst>
              <a:ext uri="{FF2B5EF4-FFF2-40B4-BE49-F238E27FC236}">
                <a16:creationId xmlns:a16="http://schemas.microsoft.com/office/drawing/2014/main" id="{23171155-2711-408E-8DE5-7E71E9199862}"/>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Experiments on ImageNet</a:t>
            </a:r>
          </a:p>
        </p:txBody>
      </p:sp>
      <p:pic>
        <p:nvPicPr>
          <p:cNvPr id="12" name="图片 11">
            <a:extLst>
              <a:ext uri="{FF2B5EF4-FFF2-40B4-BE49-F238E27FC236}">
                <a16:creationId xmlns:a16="http://schemas.microsoft.com/office/drawing/2014/main" id="{6AAFC206-E4F0-43D8-B040-2BF6D1E12E6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85825" y="2215163"/>
            <a:ext cx="4122291" cy="3050617"/>
          </a:xfrm>
          <a:prstGeom prst="rect">
            <a:avLst/>
          </a:prstGeom>
        </p:spPr>
      </p:pic>
    </p:spTree>
    <p:extLst>
      <p:ext uri="{BB962C8B-B14F-4D97-AF65-F5344CB8AC3E}">
        <p14:creationId xmlns:p14="http://schemas.microsoft.com/office/powerpoint/2010/main" val="355147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F08083DE-5C9C-46CD-8125-0115C37EF709}"/>
              </a:ext>
            </a:extLst>
          </p:cNvPr>
          <p:cNvSpPr txBox="1"/>
          <p:nvPr/>
        </p:nvSpPr>
        <p:spPr>
          <a:xfrm>
            <a:off x="450047" y="502023"/>
            <a:ext cx="2083603"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Experiments</a:t>
            </a:r>
          </a:p>
        </p:txBody>
      </p:sp>
      <p:sp>
        <p:nvSpPr>
          <p:cNvPr id="5" name="文本框 4">
            <a:extLst>
              <a:ext uri="{FF2B5EF4-FFF2-40B4-BE49-F238E27FC236}">
                <a16:creationId xmlns:a16="http://schemas.microsoft.com/office/drawing/2014/main" id="{8C770761-9096-42D0-88B2-656902D242FC}"/>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Experiments on CIFAR</a:t>
            </a:r>
          </a:p>
        </p:txBody>
      </p:sp>
      <p:pic>
        <p:nvPicPr>
          <p:cNvPr id="6" name="图片 5">
            <a:extLst>
              <a:ext uri="{FF2B5EF4-FFF2-40B4-BE49-F238E27FC236}">
                <a16:creationId xmlns:a16="http://schemas.microsoft.com/office/drawing/2014/main" id="{139225DC-C317-47F1-A26F-C214435B4E07}"/>
              </a:ext>
            </a:extLst>
          </p:cNvPr>
          <p:cNvPicPr>
            <a:picLocks noChangeAspect="1"/>
          </p:cNvPicPr>
          <p:nvPr/>
        </p:nvPicPr>
        <p:blipFill rotWithShape="1">
          <a:blip r:embed="rId4">
            <a:extLst>
              <a:ext uri="{28A0092B-C50C-407E-A947-70E740481C1C}">
                <a14:useLocalDpi xmlns:a14="http://schemas.microsoft.com/office/drawing/2010/main" val="0"/>
              </a:ext>
            </a:extLst>
          </a:blip>
          <a:srcRect r="49127"/>
          <a:stretch/>
        </p:blipFill>
        <p:spPr>
          <a:xfrm>
            <a:off x="6375295" y="1892318"/>
            <a:ext cx="4872638" cy="2180998"/>
          </a:xfrm>
          <a:prstGeom prst="rect">
            <a:avLst/>
          </a:prstGeom>
        </p:spPr>
      </p:pic>
      <p:pic>
        <p:nvPicPr>
          <p:cNvPr id="8" name="图片 7">
            <a:extLst>
              <a:ext uri="{FF2B5EF4-FFF2-40B4-BE49-F238E27FC236}">
                <a16:creationId xmlns:a16="http://schemas.microsoft.com/office/drawing/2014/main" id="{AB1B37A5-1B4F-49B0-9917-EF34E6CA61D9}"/>
              </a:ext>
            </a:extLst>
          </p:cNvPr>
          <p:cNvPicPr>
            <a:picLocks noChangeAspect="1"/>
          </p:cNvPicPr>
          <p:nvPr/>
        </p:nvPicPr>
        <p:blipFill rotWithShape="1">
          <a:blip r:embed="rId4">
            <a:extLst>
              <a:ext uri="{28A0092B-C50C-407E-A947-70E740481C1C}">
                <a14:useLocalDpi xmlns:a14="http://schemas.microsoft.com/office/drawing/2010/main" val="0"/>
              </a:ext>
            </a:extLst>
          </a:blip>
          <a:srcRect l="50991"/>
          <a:stretch/>
        </p:blipFill>
        <p:spPr>
          <a:xfrm>
            <a:off x="6526509" y="4211380"/>
            <a:ext cx="4694035" cy="2180998"/>
          </a:xfrm>
          <a:prstGeom prst="rect">
            <a:avLst/>
          </a:prstGeom>
        </p:spPr>
      </p:pic>
      <p:pic>
        <p:nvPicPr>
          <p:cNvPr id="9" name="图片 8">
            <a:extLst>
              <a:ext uri="{FF2B5EF4-FFF2-40B4-BE49-F238E27FC236}">
                <a16:creationId xmlns:a16="http://schemas.microsoft.com/office/drawing/2014/main" id="{5A67A24A-C8D4-4905-96F8-EA9E4FDBB8C8}"/>
              </a:ext>
            </a:extLst>
          </p:cNvPr>
          <p:cNvPicPr>
            <a:picLocks noChangeAspect="1"/>
          </p:cNvPicPr>
          <p:nvPr/>
        </p:nvPicPr>
        <p:blipFill>
          <a:blip r:embed="rId5"/>
          <a:stretch>
            <a:fillRect/>
          </a:stretch>
        </p:blipFill>
        <p:spPr>
          <a:xfrm>
            <a:off x="708760" y="3176316"/>
            <a:ext cx="4591281" cy="1789367"/>
          </a:xfrm>
          <a:prstGeom prst="rect">
            <a:avLst/>
          </a:prstGeom>
        </p:spPr>
      </p:pic>
    </p:spTree>
    <p:extLst>
      <p:ext uri="{BB962C8B-B14F-4D97-AF65-F5344CB8AC3E}">
        <p14:creationId xmlns:p14="http://schemas.microsoft.com/office/powerpoint/2010/main" val="120465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F08083DE-5C9C-46CD-8125-0115C37EF709}"/>
              </a:ext>
            </a:extLst>
          </p:cNvPr>
          <p:cNvSpPr txBox="1"/>
          <p:nvPr/>
        </p:nvSpPr>
        <p:spPr>
          <a:xfrm>
            <a:off x="450047" y="502023"/>
            <a:ext cx="2479765"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Ablation Study</a:t>
            </a:r>
          </a:p>
        </p:txBody>
      </p:sp>
      <p:pic>
        <p:nvPicPr>
          <p:cNvPr id="2" name="图片 1">
            <a:extLst>
              <a:ext uri="{FF2B5EF4-FFF2-40B4-BE49-F238E27FC236}">
                <a16:creationId xmlns:a16="http://schemas.microsoft.com/office/drawing/2014/main" id="{660A36C4-34C8-443C-832F-FC3A663D2F07}"/>
              </a:ext>
            </a:extLst>
          </p:cNvPr>
          <p:cNvPicPr>
            <a:picLocks noChangeAspect="1"/>
          </p:cNvPicPr>
          <p:nvPr/>
        </p:nvPicPr>
        <p:blipFill>
          <a:blip r:embed="rId4">
            <a:clrChange>
              <a:clrFrom>
                <a:srgbClr val="000104"/>
              </a:clrFrom>
              <a:clrTo>
                <a:srgbClr val="000104">
                  <a:alpha val="0"/>
                </a:srgbClr>
              </a:clrTo>
            </a:clrChange>
          </a:blip>
          <a:stretch>
            <a:fillRect/>
          </a:stretch>
        </p:blipFill>
        <p:spPr>
          <a:xfrm>
            <a:off x="634946" y="2652830"/>
            <a:ext cx="4589731" cy="2039881"/>
          </a:xfrm>
          <a:prstGeom prst="rect">
            <a:avLst/>
          </a:prstGeom>
        </p:spPr>
      </p:pic>
      <p:sp>
        <p:nvSpPr>
          <p:cNvPr id="8" name="文本框 7">
            <a:extLst>
              <a:ext uri="{FF2B5EF4-FFF2-40B4-BE49-F238E27FC236}">
                <a16:creationId xmlns:a16="http://schemas.microsoft.com/office/drawing/2014/main" id="{7846117B-8BAF-45A2-8060-3FAC9EABD820}"/>
              </a:ext>
            </a:extLst>
          </p:cNvPr>
          <p:cNvSpPr txBox="1"/>
          <p:nvPr/>
        </p:nvSpPr>
        <p:spPr>
          <a:xfrm>
            <a:off x="383642" y="4886522"/>
            <a:ext cx="5092337"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Ablation studies results of different </a:t>
            </a:r>
            <a:r>
              <a:rPr lang="en-US" altLang="zh-CN" dirty="0" err="1">
                <a:latin typeface="Times New Roman" panose="02020603050405020304" pitchFamily="18" charset="0"/>
                <a:ea typeface="宋体" panose="02010600030101010101" pitchFamily="2" charset="-122"/>
              </a:rPr>
              <a:t>ReLU</a:t>
            </a:r>
            <a:r>
              <a:rPr lang="en-US" altLang="zh-CN" dirty="0">
                <a:latin typeface="Times New Roman" panose="02020603050405020304" pitchFamily="18" charset="0"/>
                <a:ea typeface="宋体" panose="02010600030101010101" pitchFamily="2" charset="-122"/>
              </a:rPr>
              <a:t> structures.</a:t>
            </a:r>
            <a:endParaRPr lang="zh-CN" altLang="en-US"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DA570A45-AC94-434D-9222-467F1F4FF83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096000" y="2952678"/>
            <a:ext cx="4926566" cy="1440183"/>
          </a:xfrm>
          <a:prstGeom prst="rect">
            <a:avLst/>
          </a:prstGeom>
        </p:spPr>
      </p:pic>
      <p:sp>
        <p:nvSpPr>
          <p:cNvPr id="9" name="文本框 8">
            <a:extLst>
              <a:ext uri="{FF2B5EF4-FFF2-40B4-BE49-F238E27FC236}">
                <a16:creationId xmlns:a16="http://schemas.microsoft.com/office/drawing/2014/main" id="{4EB461CB-42F9-4C38-9FD7-F9B75EB9548D}"/>
              </a:ext>
            </a:extLst>
          </p:cNvPr>
          <p:cNvSpPr txBox="1"/>
          <p:nvPr/>
        </p:nvSpPr>
        <p:spPr>
          <a:xfrm>
            <a:off x="6415887" y="4886522"/>
            <a:ext cx="4286791"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Ablation studies results of different </a:t>
            </a:r>
            <a:r>
              <a:rPr lang="el-GR" altLang="zh-CN" i="1" dirty="0">
                <a:latin typeface="Times New Roman" panose="02020603050405020304" pitchFamily="18" charset="0"/>
                <a:ea typeface="宋体" panose="02010600030101010101" pitchFamily="2" charset="-122"/>
              </a:rPr>
              <a:t>α</a:t>
            </a:r>
            <a:r>
              <a:rPr lang="el-GR"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values.</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236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F08083DE-5C9C-46CD-8125-0115C37EF709}"/>
              </a:ext>
            </a:extLst>
          </p:cNvPr>
          <p:cNvSpPr txBox="1"/>
          <p:nvPr/>
        </p:nvSpPr>
        <p:spPr>
          <a:xfrm>
            <a:off x="450047" y="502023"/>
            <a:ext cx="2083603"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Visualization</a:t>
            </a:r>
          </a:p>
        </p:txBody>
      </p:sp>
      <p:pic>
        <p:nvPicPr>
          <p:cNvPr id="6" name="图片 5">
            <a:extLst>
              <a:ext uri="{FF2B5EF4-FFF2-40B4-BE49-F238E27FC236}">
                <a16:creationId xmlns:a16="http://schemas.microsoft.com/office/drawing/2014/main" id="{29DBFE9D-867F-4005-B231-B37DC0A5C8B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1819" y="2548833"/>
            <a:ext cx="4910134" cy="2259723"/>
          </a:xfrm>
          <a:prstGeom prst="rect">
            <a:avLst/>
          </a:prstGeom>
        </p:spPr>
      </p:pic>
      <p:sp>
        <p:nvSpPr>
          <p:cNvPr id="9" name="文本框 8">
            <a:extLst>
              <a:ext uri="{FF2B5EF4-FFF2-40B4-BE49-F238E27FC236}">
                <a16:creationId xmlns:a16="http://schemas.microsoft.com/office/drawing/2014/main" id="{AAC5DB81-767E-4141-926A-D67972F0AEF2}"/>
              </a:ext>
            </a:extLst>
          </p:cNvPr>
          <p:cNvSpPr txBox="1"/>
          <p:nvPr/>
        </p:nvSpPr>
        <p:spPr>
          <a:xfrm>
            <a:off x="6727188" y="4808556"/>
            <a:ext cx="5119396" cy="323165"/>
          </a:xfrm>
          <a:prstGeom prst="rect">
            <a:avLst/>
          </a:prstGeom>
          <a:noFill/>
        </p:spPr>
        <p:txBody>
          <a:bodyPr wrap="square">
            <a:spAutoFit/>
          </a:bodyPr>
          <a:lstStyle/>
          <a:p>
            <a:pPr algn="ctr"/>
            <a:r>
              <a:rPr lang="en-US" altLang="zh-CN" sz="1500" dirty="0">
                <a:latin typeface="Times New Roman" panose="02020603050405020304" pitchFamily="18" charset="0"/>
                <a:ea typeface="宋体" panose="02010600030101010101" pitchFamily="2" charset="-122"/>
              </a:rPr>
              <a:t>The distribution of quantization slopes for the trained network</a:t>
            </a:r>
            <a:endParaRPr lang="zh-CN" altLang="en-US" sz="1500" dirty="0">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6C633ECD-C3F0-4732-986F-A2A3D06ADEBD}"/>
              </a:ext>
            </a:extLst>
          </p:cNvPr>
          <p:cNvSpPr txBox="1"/>
          <p:nvPr/>
        </p:nvSpPr>
        <p:spPr>
          <a:xfrm>
            <a:off x="450047" y="3054230"/>
            <a:ext cx="5997406" cy="1754326"/>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The quantization values are mainly distributed within the range of 2</a:t>
            </a:r>
            <a:r>
              <a:rPr lang="en-US" altLang="zh-CN" baseline="30000" dirty="0">
                <a:latin typeface="Times New Roman" panose="02020603050405020304" pitchFamily="18" charset="0"/>
                <a:ea typeface="宋体" panose="02010600030101010101" pitchFamily="2" charset="-122"/>
              </a:rPr>
              <a:t>−19 </a:t>
            </a:r>
            <a:r>
              <a:rPr lang="en-US" altLang="zh-CN" dirty="0">
                <a:latin typeface="Times New Roman" panose="02020603050405020304" pitchFamily="18" charset="0"/>
                <a:ea typeface="宋体" panose="02010600030101010101" pitchFamily="2" charset="-122"/>
              </a:rPr>
              <a:t>to 2</a:t>
            </a:r>
            <a:r>
              <a:rPr lang="en-US" altLang="zh-CN" baseline="30000" dirty="0">
                <a:latin typeface="Times New Roman" panose="02020603050405020304" pitchFamily="18" charset="0"/>
                <a:ea typeface="宋体" panose="02010600030101010101" pitchFamily="2" charset="-122"/>
              </a:rPr>
              <a:t>6</a:t>
            </a:r>
            <a:r>
              <a:rPr lang="en-US" altLang="zh-CN" dirty="0">
                <a:latin typeface="Times New Roman" panose="02020603050405020304" pitchFamily="18" charset="0"/>
                <a:ea typeface="宋体" panose="02010600030101010101" pitchFamily="2" charset="-122"/>
              </a:rPr>
              <a:t> . For the small dataset CIFAR, the exponential distribution ranges from -7 to 2, with a concentration around -3. For the ImageNet dataset, the quantization distribution is wider, ranging from -19 to 7, with approximately two peaks centered around -6 and 2.</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3309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8" name="文本框 7">
            <a:extLst>
              <a:ext uri="{FF2B5EF4-FFF2-40B4-BE49-F238E27FC236}">
                <a16:creationId xmlns:a16="http://schemas.microsoft.com/office/drawing/2014/main" id="{6453314B-E0DE-4932-A7B7-5DEF0B316B00}"/>
              </a:ext>
            </a:extLst>
          </p:cNvPr>
          <p:cNvSpPr txBox="1"/>
          <p:nvPr/>
        </p:nvSpPr>
        <p:spPr>
          <a:xfrm>
            <a:off x="4495567" y="3128853"/>
            <a:ext cx="3200866"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Thank for listening!</a:t>
            </a:r>
          </a:p>
        </p:txBody>
      </p:sp>
    </p:spTree>
    <p:extLst>
      <p:ext uri="{BB962C8B-B14F-4D97-AF65-F5344CB8AC3E}">
        <p14:creationId xmlns:p14="http://schemas.microsoft.com/office/powerpoint/2010/main" val="390565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6" name="文本框 5">
            <a:extLst>
              <a:ext uri="{FF2B5EF4-FFF2-40B4-BE49-F238E27FC236}">
                <a16:creationId xmlns:a16="http://schemas.microsoft.com/office/drawing/2014/main" id="{F9C9FD99-B0C8-4096-A346-233A350D6BF1}"/>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Introduction</a:t>
            </a:r>
          </a:p>
        </p:txBody>
      </p:sp>
      <p:sp>
        <p:nvSpPr>
          <p:cNvPr id="11" name="文本框 10">
            <a:extLst>
              <a:ext uri="{FF2B5EF4-FFF2-40B4-BE49-F238E27FC236}">
                <a16:creationId xmlns:a16="http://schemas.microsoft.com/office/drawing/2014/main" id="{3816EF2E-246A-4B92-A496-C3E8D319442C}"/>
              </a:ext>
            </a:extLst>
          </p:cNvPr>
          <p:cNvSpPr txBox="1"/>
          <p:nvPr/>
        </p:nvSpPr>
        <p:spPr>
          <a:xfrm>
            <a:off x="450047" y="1352940"/>
            <a:ext cx="1528042"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Motivation</a:t>
            </a:r>
          </a:p>
        </p:txBody>
      </p:sp>
      <p:sp>
        <p:nvSpPr>
          <p:cNvPr id="12" name="文本框 11">
            <a:extLst>
              <a:ext uri="{FF2B5EF4-FFF2-40B4-BE49-F238E27FC236}">
                <a16:creationId xmlns:a16="http://schemas.microsoft.com/office/drawing/2014/main" id="{6A33F437-47FB-4C39-91A9-CEE6A12699B3}"/>
              </a:ext>
            </a:extLst>
          </p:cNvPr>
          <p:cNvSpPr txBox="1"/>
          <p:nvPr/>
        </p:nvSpPr>
        <p:spPr>
          <a:xfrm>
            <a:off x="450047" y="1988794"/>
            <a:ext cx="5381587" cy="646331"/>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Existing </a:t>
            </a:r>
            <a:r>
              <a:rPr lang="en-US" altLang="zh-CN" dirty="0">
                <a:latin typeface="Times New Roman" panose="02020603050405020304" pitchFamily="18" charset="0"/>
                <a:ea typeface="宋体" panose="02010600030101010101" pitchFamily="2" charset="-122"/>
              </a:rPr>
              <a:t>mainstream </a:t>
            </a:r>
            <a:r>
              <a:rPr lang="zh-CN" altLang="en-US" dirty="0">
                <a:latin typeface="Times New Roman" panose="02020603050405020304" pitchFamily="18" charset="0"/>
                <a:ea typeface="宋体" panose="02010600030101010101" pitchFamily="2" charset="-122"/>
              </a:rPr>
              <a:t>binary neural networks still </a:t>
            </a:r>
            <a:r>
              <a:rPr lang="zh-CN" altLang="en-US" dirty="0">
                <a:solidFill>
                  <a:srgbClr val="FF0000"/>
                </a:solidFill>
                <a:latin typeface="Times New Roman" panose="02020603050405020304" pitchFamily="18" charset="0"/>
                <a:ea typeface="宋体" panose="02010600030101010101" pitchFamily="2" charset="-122"/>
              </a:rPr>
              <a:t>require millions of multiplication operations</a:t>
            </a:r>
            <a:r>
              <a:rPr lang="zh-CN" altLang="en-US" dirty="0">
                <a:latin typeface="Times New Roman" panose="02020603050405020304" pitchFamily="18" charset="0"/>
                <a:ea typeface="宋体" panose="02010600030101010101" pitchFamily="2" charset="-122"/>
              </a:rPr>
              <a:t> during inference.</a:t>
            </a:r>
          </a:p>
        </p:txBody>
      </p:sp>
      <p:sp>
        <p:nvSpPr>
          <p:cNvPr id="17" name="文本框 16">
            <a:extLst>
              <a:ext uri="{FF2B5EF4-FFF2-40B4-BE49-F238E27FC236}">
                <a16:creationId xmlns:a16="http://schemas.microsoft.com/office/drawing/2014/main" id="{382B85CC-C7CF-467E-9D34-A265939A5166}"/>
              </a:ext>
            </a:extLst>
          </p:cNvPr>
          <p:cNvSpPr txBox="1"/>
          <p:nvPr/>
        </p:nvSpPr>
        <p:spPr>
          <a:xfrm>
            <a:off x="450047" y="3267807"/>
            <a:ext cx="6097554" cy="2569934"/>
          </a:xfrm>
          <a:prstGeom prst="rect">
            <a:avLst/>
          </a:prstGeom>
          <a:noFill/>
        </p:spPr>
        <p:txBody>
          <a:bodyPr wrap="square">
            <a:spAutoFit/>
          </a:bodyPr>
          <a:lstStyle/>
          <a:p>
            <a:pPr>
              <a:spcAft>
                <a:spcPts val="1200"/>
              </a:spcAft>
            </a:pPr>
            <a:r>
              <a:rPr lang="en-US" altLang="zh-CN" dirty="0">
                <a:latin typeface="Times New Roman" panose="02020603050405020304" pitchFamily="18" charset="0"/>
                <a:ea typeface="宋体" panose="02010600030101010101" pitchFamily="2" charset="-122"/>
              </a:rPr>
              <a:t>The sources of these multiplication operations include:</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scaling factor</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BN layer</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PReLU layer</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real-value residual</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average pooling layer</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pic>
        <p:nvPicPr>
          <p:cNvPr id="14" name="图片 13">
            <a:extLst>
              <a:ext uri="{FF2B5EF4-FFF2-40B4-BE49-F238E27FC236}">
                <a16:creationId xmlns:a16="http://schemas.microsoft.com/office/drawing/2014/main" id="{3862B4EC-33BB-416C-80C8-9D5DC908662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36259" y="2263793"/>
            <a:ext cx="4122291" cy="3050617"/>
          </a:xfrm>
          <a:prstGeom prst="rect">
            <a:avLst/>
          </a:prstGeom>
        </p:spPr>
      </p:pic>
    </p:spTree>
    <p:extLst>
      <p:ext uri="{BB962C8B-B14F-4D97-AF65-F5344CB8AC3E}">
        <p14:creationId xmlns:p14="http://schemas.microsoft.com/office/powerpoint/2010/main" val="5038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pic>
        <p:nvPicPr>
          <p:cNvPr id="3" name="图片 2">
            <a:extLst>
              <a:ext uri="{FF2B5EF4-FFF2-40B4-BE49-F238E27FC236}">
                <a16:creationId xmlns:a16="http://schemas.microsoft.com/office/drawing/2014/main" id="{436502DC-FB1D-4A70-8097-ADF42FADFAEA}"/>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50000"/>
          <a:stretch/>
        </p:blipFill>
        <p:spPr>
          <a:xfrm>
            <a:off x="7221368" y="1988794"/>
            <a:ext cx="3946596" cy="4036026"/>
          </a:xfrm>
          <a:prstGeom prst="rect">
            <a:avLst/>
          </a:prstGeom>
        </p:spPr>
      </p:pic>
      <p:sp>
        <p:nvSpPr>
          <p:cNvPr id="4" name="文本框 3">
            <a:extLst>
              <a:ext uri="{FF2B5EF4-FFF2-40B4-BE49-F238E27FC236}">
                <a16:creationId xmlns:a16="http://schemas.microsoft.com/office/drawing/2014/main" id="{73DEB852-E140-42B7-907A-2064EC435A3C}"/>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Introduction</a:t>
            </a:r>
          </a:p>
        </p:txBody>
      </p:sp>
      <p:sp>
        <p:nvSpPr>
          <p:cNvPr id="5" name="文本框 4">
            <a:extLst>
              <a:ext uri="{FF2B5EF4-FFF2-40B4-BE49-F238E27FC236}">
                <a16:creationId xmlns:a16="http://schemas.microsoft.com/office/drawing/2014/main" id="{D236CA61-341F-4E9B-AF9C-0917641E58E8}"/>
              </a:ext>
            </a:extLst>
          </p:cNvPr>
          <p:cNvSpPr txBox="1"/>
          <p:nvPr/>
        </p:nvSpPr>
        <p:spPr>
          <a:xfrm>
            <a:off x="450047" y="1352940"/>
            <a:ext cx="1528042"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Motivation</a:t>
            </a:r>
          </a:p>
        </p:txBody>
      </p:sp>
      <p:sp>
        <p:nvSpPr>
          <p:cNvPr id="6" name="文本框 5">
            <a:extLst>
              <a:ext uri="{FF2B5EF4-FFF2-40B4-BE49-F238E27FC236}">
                <a16:creationId xmlns:a16="http://schemas.microsoft.com/office/drawing/2014/main" id="{9A335AC5-3430-4F42-A61A-FB87A00D9D71}"/>
              </a:ext>
            </a:extLst>
          </p:cNvPr>
          <p:cNvSpPr txBox="1"/>
          <p:nvPr/>
        </p:nvSpPr>
        <p:spPr>
          <a:xfrm>
            <a:off x="450047" y="1988794"/>
            <a:ext cx="5381587" cy="646331"/>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Existing </a:t>
            </a:r>
            <a:r>
              <a:rPr lang="en-US" altLang="zh-CN" dirty="0">
                <a:latin typeface="Times New Roman" panose="02020603050405020304" pitchFamily="18" charset="0"/>
                <a:ea typeface="宋体" panose="02010600030101010101" pitchFamily="2" charset="-122"/>
              </a:rPr>
              <a:t>mainstream </a:t>
            </a:r>
            <a:r>
              <a:rPr lang="zh-CN" altLang="en-US" dirty="0">
                <a:latin typeface="Times New Roman" panose="02020603050405020304" pitchFamily="18" charset="0"/>
                <a:ea typeface="宋体" panose="02010600030101010101" pitchFamily="2" charset="-122"/>
              </a:rPr>
              <a:t>binary neural networks still </a:t>
            </a:r>
            <a:r>
              <a:rPr lang="zh-CN" altLang="en-US" dirty="0">
                <a:solidFill>
                  <a:srgbClr val="FF0000"/>
                </a:solidFill>
                <a:latin typeface="Times New Roman" panose="02020603050405020304" pitchFamily="18" charset="0"/>
                <a:ea typeface="宋体" panose="02010600030101010101" pitchFamily="2" charset="-122"/>
              </a:rPr>
              <a:t>require millions of multiplication operations</a:t>
            </a:r>
            <a:r>
              <a:rPr lang="zh-CN" altLang="en-US" dirty="0">
                <a:latin typeface="Times New Roman" panose="02020603050405020304" pitchFamily="18" charset="0"/>
                <a:ea typeface="宋体" panose="02010600030101010101" pitchFamily="2" charset="-122"/>
              </a:rPr>
              <a:t> during inference.</a:t>
            </a:r>
          </a:p>
        </p:txBody>
      </p:sp>
      <p:pic>
        <p:nvPicPr>
          <p:cNvPr id="9" name="图片 8">
            <a:extLst>
              <a:ext uri="{FF2B5EF4-FFF2-40B4-BE49-F238E27FC236}">
                <a16:creationId xmlns:a16="http://schemas.microsoft.com/office/drawing/2014/main" id="{3A045C41-9C06-40AA-B75C-6DE1B5BC4084}"/>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0047" y="3165583"/>
            <a:ext cx="5500557" cy="2114586"/>
          </a:xfrm>
          <a:prstGeom prst="rect">
            <a:avLst/>
          </a:prstGeom>
        </p:spPr>
      </p:pic>
      <p:sp>
        <p:nvSpPr>
          <p:cNvPr id="11" name="文本框 10">
            <a:extLst>
              <a:ext uri="{FF2B5EF4-FFF2-40B4-BE49-F238E27FC236}">
                <a16:creationId xmlns:a16="http://schemas.microsoft.com/office/drawing/2014/main" id="{DA02E7F2-F470-47BF-9A57-C6C27210DA4A}"/>
              </a:ext>
            </a:extLst>
          </p:cNvPr>
          <p:cNvSpPr txBox="1"/>
          <p:nvPr/>
        </p:nvSpPr>
        <p:spPr>
          <a:xfrm>
            <a:off x="450047" y="5305336"/>
            <a:ext cx="6474628" cy="923330"/>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For input images with a resolution of 224 × 224 in BN-Free BNN, the ReActNet-18 generates approximately 4.6 million multiplication operations, while the ReActNet-A yields approximately 14.7 million. </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0738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pic>
        <p:nvPicPr>
          <p:cNvPr id="3" name="图片 2">
            <a:extLst>
              <a:ext uri="{FF2B5EF4-FFF2-40B4-BE49-F238E27FC236}">
                <a16:creationId xmlns:a16="http://schemas.microsoft.com/office/drawing/2014/main" id="{436502DC-FB1D-4A70-8097-ADF42FADFAEA}"/>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2950" r="100"/>
          <a:stretch/>
        </p:blipFill>
        <p:spPr>
          <a:xfrm>
            <a:off x="7221600" y="1987200"/>
            <a:ext cx="3705885" cy="4036026"/>
          </a:xfrm>
          <a:prstGeom prst="rect">
            <a:avLst/>
          </a:prstGeom>
        </p:spPr>
      </p:pic>
      <p:sp>
        <p:nvSpPr>
          <p:cNvPr id="4" name="文本框 3">
            <a:extLst>
              <a:ext uri="{FF2B5EF4-FFF2-40B4-BE49-F238E27FC236}">
                <a16:creationId xmlns:a16="http://schemas.microsoft.com/office/drawing/2014/main" id="{73DEB852-E140-42B7-907A-2064EC435A3C}"/>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Introduction</a:t>
            </a:r>
          </a:p>
        </p:txBody>
      </p:sp>
      <p:sp>
        <p:nvSpPr>
          <p:cNvPr id="5" name="文本框 4">
            <a:extLst>
              <a:ext uri="{FF2B5EF4-FFF2-40B4-BE49-F238E27FC236}">
                <a16:creationId xmlns:a16="http://schemas.microsoft.com/office/drawing/2014/main" id="{D236CA61-341F-4E9B-AF9C-0917641E58E8}"/>
              </a:ext>
            </a:extLst>
          </p:cNvPr>
          <p:cNvSpPr txBox="1"/>
          <p:nvPr/>
        </p:nvSpPr>
        <p:spPr>
          <a:xfrm>
            <a:off x="450047" y="1352940"/>
            <a:ext cx="1528042"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Motivation</a:t>
            </a:r>
          </a:p>
        </p:txBody>
      </p:sp>
      <p:sp>
        <p:nvSpPr>
          <p:cNvPr id="6" name="文本框 5">
            <a:extLst>
              <a:ext uri="{FF2B5EF4-FFF2-40B4-BE49-F238E27FC236}">
                <a16:creationId xmlns:a16="http://schemas.microsoft.com/office/drawing/2014/main" id="{9A335AC5-3430-4F42-A61A-FB87A00D9D71}"/>
              </a:ext>
            </a:extLst>
          </p:cNvPr>
          <p:cNvSpPr txBox="1"/>
          <p:nvPr/>
        </p:nvSpPr>
        <p:spPr>
          <a:xfrm>
            <a:off x="450047" y="1988794"/>
            <a:ext cx="5381587" cy="646331"/>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Remove </a:t>
            </a:r>
            <a:r>
              <a:rPr lang="en-US" altLang="zh-CN" dirty="0">
                <a:solidFill>
                  <a:srgbClr val="FF0000"/>
                </a:solidFill>
                <a:latin typeface="Times New Roman" panose="02020603050405020304" pitchFamily="18" charset="0"/>
                <a:ea typeface="宋体" panose="02010600030101010101" pitchFamily="2" charset="-122"/>
              </a:rPr>
              <a:t>all multiplication operations </a:t>
            </a:r>
            <a:r>
              <a:rPr lang="en-US" altLang="zh-CN" dirty="0">
                <a:latin typeface="Times New Roman" panose="02020603050405020304" pitchFamily="18" charset="0"/>
                <a:ea typeface="宋体" panose="02010600030101010101" pitchFamily="2" charset="-122"/>
              </a:rPr>
              <a:t>during inference in binary neural networks.</a:t>
            </a:r>
            <a:endParaRPr lang="zh-CN" altLang="en-US" dirty="0">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306A0186-828E-4975-8C07-E60C094C34F4}"/>
              </a:ext>
            </a:extLst>
          </p:cNvPr>
          <p:cNvSpPr txBox="1"/>
          <p:nvPr/>
        </p:nvSpPr>
        <p:spPr>
          <a:xfrm>
            <a:off x="450047" y="3352800"/>
            <a:ext cx="3998711" cy="1508105"/>
          </a:xfrm>
          <a:prstGeom prst="rect">
            <a:avLst/>
          </a:prstGeom>
          <a:noFill/>
        </p:spPr>
        <p:txBody>
          <a:bodyPr wrap="square">
            <a:spAutoFit/>
          </a:bodyPr>
          <a:lstStyle/>
          <a:p>
            <a:pPr>
              <a:spcAft>
                <a:spcPts val="1200"/>
              </a:spcAft>
            </a:pPr>
            <a:r>
              <a:rPr lang="zh-CN" altLang="en-US" dirty="0">
                <a:latin typeface="Times New Roman" panose="02020603050405020304" pitchFamily="18" charset="0"/>
                <a:ea typeface="宋体" panose="02010600030101010101" pitchFamily="2" charset="-122"/>
              </a:rPr>
              <a:t>Implementation </a:t>
            </a:r>
            <a:r>
              <a:rPr lang="en-US" altLang="zh-CN" dirty="0">
                <a:latin typeface="Times New Roman" panose="02020603050405020304" pitchFamily="18" charset="0"/>
                <a:ea typeface="宋体" panose="02010600030101010101" pitchFamily="2" charset="-122"/>
              </a:rPr>
              <a:t>technologies</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normalizer-free network architecture</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the mask layer</a:t>
            </a:r>
          </a:p>
          <a:p>
            <a:pPr marL="285750" indent="-285750">
              <a:spcAft>
                <a:spcPts val="6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quantized RPRuLU unit</a:t>
            </a:r>
          </a:p>
        </p:txBody>
      </p:sp>
    </p:spTree>
    <p:extLst>
      <p:ext uri="{BB962C8B-B14F-4D97-AF65-F5344CB8AC3E}">
        <p14:creationId xmlns:p14="http://schemas.microsoft.com/office/powerpoint/2010/main" val="340086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CF2FB2F7-2AE6-450C-8EF8-873476E5C3F2}"/>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Method</a:t>
            </a:r>
          </a:p>
        </p:txBody>
      </p:sp>
      <p:sp>
        <p:nvSpPr>
          <p:cNvPr id="4" name="文本框 3">
            <a:extLst>
              <a:ext uri="{FF2B5EF4-FFF2-40B4-BE49-F238E27FC236}">
                <a16:creationId xmlns:a16="http://schemas.microsoft.com/office/drawing/2014/main" id="{BCA7CF16-4204-450E-A36B-A161BF3F6B3F}"/>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Normalizer-Free </a:t>
            </a:r>
            <a:r>
              <a:rPr lang="en-US" altLang="zh-CN" sz="2200" b="1" dirty="0">
                <a:latin typeface="Times New Roman" panose="02020603050405020304" pitchFamily="18" charset="0"/>
                <a:ea typeface="宋体" panose="02010600030101010101" pitchFamily="2" charset="-122"/>
              </a:rPr>
              <a:t>(NF)</a:t>
            </a:r>
            <a:r>
              <a:rPr lang="en-US" altLang="zh-CN" sz="2200" b="1" dirty="0">
                <a:effectLst/>
                <a:latin typeface="Times New Roman" panose="02020603050405020304" pitchFamily="18" charset="0"/>
                <a:ea typeface="宋体" panose="02010600030101010101" pitchFamily="2" charset="-122"/>
              </a:rPr>
              <a:t> Architecture</a:t>
            </a:r>
          </a:p>
        </p:txBody>
      </p:sp>
      <p:pic>
        <p:nvPicPr>
          <p:cNvPr id="2" name="图片 1">
            <a:extLst>
              <a:ext uri="{FF2B5EF4-FFF2-40B4-BE49-F238E27FC236}">
                <a16:creationId xmlns:a16="http://schemas.microsoft.com/office/drawing/2014/main" id="{85103A77-CF09-4002-AEA4-870F416A6309}"/>
              </a:ext>
            </a:extLst>
          </p:cNvPr>
          <p:cNvPicPr>
            <a:picLocks noChangeAspect="1"/>
          </p:cNvPicPr>
          <p:nvPr/>
        </p:nvPicPr>
        <p:blipFill>
          <a:blip r:embed="rId4"/>
          <a:stretch>
            <a:fillRect/>
          </a:stretch>
        </p:blipFill>
        <p:spPr>
          <a:xfrm>
            <a:off x="6972883" y="3233896"/>
            <a:ext cx="4481382" cy="1214280"/>
          </a:xfrm>
          <a:prstGeom prst="rect">
            <a:avLst/>
          </a:prstGeom>
        </p:spPr>
      </p:pic>
      <p:sp>
        <p:nvSpPr>
          <p:cNvPr id="6" name="文本框 5">
            <a:extLst>
              <a:ext uri="{FF2B5EF4-FFF2-40B4-BE49-F238E27FC236}">
                <a16:creationId xmlns:a16="http://schemas.microsoft.com/office/drawing/2014/main" id="{E8078988-54F3-4F45-B3E1-9A2B0B9352E7}"/>
              </a:ext>
            </a:extLst>
          </p:cNvPr>
          <p:cNvSpPr txBox="1"/>
          <p:nvPr/>
        </p:nvSpPr>
        <p:spPr>
          <a:xfrm>
            <a:off x="8133380" y="4448176"/>
            <a:ext cx="2160387" cy="323165"/>
          </a:xfrm>
          <a:prstGeom prst="rect">
            <a:avLst/>
          </a:prstGeom>
          <a:noFill/>
        </p:spPr>
        <p:txBody>
          <a:bodyPr wrap="square">
            <a:spAutoFit/>
          </a:bodyPr>
          <a:lstStyle/>
          <a:p>
            <a:pPr algn="ctr">
              <a:spcAft>
                <a:spcPts val="1200"/>
              </a:spcAft>
            </a:pPr>
            <a:r>
              <a:rPr lang="en-US" altLang="zh-CN" sz="1500" dirty="0">
                <a:latin typeface="Times New Roman" panose="02020603050405020304" pitchFamily="18" charset="0"/>
                <a:ea typeface="宋体" panose="02010600030101010101" pitchFamily="2" charset="-122"/>
              </a:rPr>
              <a:t>NFNet bottleneck block</a:t>
            </a:r>
          </a:p>
        </p:txBody>
      </p:sp>
      <p:sp>
        <p:nvSpPr>
          <p:cNvPr id="8" name="文本框 7">
            <a:extLst>
              <a:ext uri="{FF2B5EF4-FFF2-40B4-BE49-F238E27FC236}">
                <a16:creationId xmlns:a16="http://schemas.microsoft.com/office/drawing/2014/main" id="{45A3D764-6E06-47CB-B46D-03BCBFB0D0DC}"/>
              </a:ext>
            </a:extLst>
          </p:cNvPr>
          <p:cNvSpPr txBox="1"/>
          <p:nvPr/>
        </p:nvSpPr>
        <p:spPr>
          <a:xfrm>
            <a:off x="450047" y="2142942"/>
            <a:ext cx="6065636" cy="2062103"/>
          </a:xfrm>
          <a:prstGeom prst="rect">
            <a:avLst/>
          </a:prstGeom>
          <a:noFill/>
        </p:spPr>
        <p:txBody>
          <a:bodyPr wrap="square">
            <a:spAutoFit/>
          </a:bodyPr>
          <a:lstStyle/>
          <a:p>
            <a:pPr marL="285750" indent="-285750">
              <a:spcAft>
                <a:spcPts val="12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Scaled weight standardization</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spcAft>
                <a:spcPts val="1200"/>
              </a:spcAft>
              <a:buSzPct val="50000"/>
            </a:pPr>
            <a:r>
              <a:rPr lang="en-US" altLang="zh-CN" dirty="0">
                <a:latin typeface="Times New Roman" panose="02020603050405020304" pitchFamily="18" charset="0"/>
                <a:ea typeface="宋体" panose="02010600030101010101" pitchFamily="2" charset="-122"/>
              </a:rPr>
              <a:t>The scaled weight standardization technique was introduced to address the mean shift and variance explode or vanish on activations resulting from BN removal. The weights are scaled using the following formula:</a:t>
            </a:r>
          </a:p>
          <a:p>
            <a:pPr>
              <a:spcAft>
                <a:spcPts val="1200"/>
              </a:spcAft>
              <a:buSzPct val="50000"/>
            </a:pPr>
            <a:endParaRPr lang="en-US" altLang="zh-CN" dirty="0">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95389B5D-06F6-4717-A057-16B95085E3FA}"/>
              </a:ext>
            </a:extLst>
          </p:cNvPr>
          <p:cNvSpPr txBox="1"/>
          <p:nvPr/>
        </p:nvSpPr>
        <p:spPr>
          <a:xfrm>
            <a:off x="450047" y="4712161"/>
            <a:ext cx="6065636" cy="1354217"/>
          </a:xfrm>
          <a:prstGeom prst="rect">
            <a:avLst/>
          </a:prstGeom>
          <a:noFill/>
        </p:spPr>
        <p:txBody>
          <a:bodyPr wrap="square">
            <a:spAutoFit/>
          </a:bodyPr>
          <a:lstStyle/>
          <a:p>
            <a:pPr marL="285750" indent="-285750">
              <a:spcAft>
                <a:spcPts val="1200"/>
              </a:spcAft>
              <a:buSzPct val="5000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 Hand-crafted scaling factor</a:t>
            </a:r>
          </a:p>
          <a:p>
            <a:pPr>
              <a:spcAft>
                <a:spcPts val="1200"/>
              </a:spcAft>
              <a:buSzPct val="50000"/>
            </a:pPr>
            <a:r>
              <a:rPr lang="en-US" altLang="zh-CN" i="1" dirty="0">
                <a:latin typeface="Times New Roman" panose="02020603050405020304" pitchFamily="18" charset="0"/>
                <a:ea typeface="宋体" panose="02010600030101010101" pitchFamily="2" charset="-122"/>
              </a:rPr>
              <a:t>α</a:t>
            </a:r>
            <a:r>
              <a:rPr lang="en-US" altLang="zh-CN" dirty="0">
                <a:latin typeface="Times New Roman" panose="02020603050405020304" pitchFamily="18" charset="0"/>
                <a:ea typeface="宋体" panose="02010600030101010101" pitchFamily="2" charset="-122"/>
              </a:rPr>
              <a:t> controls the variance growth rate of the residual block and </a:t>
            </a:r>
            <a:r>
              <a:rPr lang="en-US" altLang="zh-CN" i="1" dirty="0">
                <a:latin typeface="Times New Roman" panose="02020603050405020304" pitchFamily="18" charset="0"/>
                <a:ea typeface="宋体" panose="02010600030101010101" pitchFamily="2" charset="-122"/>
              </a:rPr>
              <a:t>β</a:t>
            </a:r>
            <a:r>
              <a:rPr lang="en-US" altLang="zh-CN" dirty="0">
                <a:latin typeface="Times New Roman" panose="02020603050405020304" pitchFamily="18" charset="0"/>
                <a:ea typeface="宋体" panose="02010600030101010101" pitchFamily="2" charset="-122"/>
              </a:rPr>
              <a:t> regulates the activation distribution  constituting the primary source of multiplication in BN-Free BNN.</a:t>
            </a:r>
          </a:p>
        </p:txBody>
      </p:sp>
      <p:pic>
        <p:nvPicPr>
          <p:cNvPr id="12" name="图片 11">
            <a:extLst>
              <a:ext uri="{FF2B5EF4-FFF2-40B4-BE49-F238E27FC236}">
                <a16:creationId xmlns:a16="http://schemas.microsoft.com/office/drawing/2014/main" id="{A6416D04-4009-4AE3-8243-95CAED4E865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243311" y="3720074"/>
            <a:ext cx="1966740" cy="594752"/>
          </a:xfrm>
          <a:prstGeom prst="rect">
            <a:avLst/>
          </a:prstGeom>
        </p:spPr>
      </p:pic>
    </p:spTree>
    <p:extLst>
      <p:ext uri="{BB962C8B-B14F-4D97-AF65-F5344CB8AC3E}">
        <p14:creationId xmlns:p14="http://schemas.microsoft.com/office/powerpoint/2010/main" val="249289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DDB18E7C-6710-4FB9-87AB-25FF87F3A38E}"/>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Method</a:t>
            </a:r>
          </a:p>
        </p:txBody>
      </p:sp>
      <p:sp>
        <p:nvSpPr>
          <p:cNvPr id="4" name="文本框 3">
            <a:extLst>
              <a:ext uri="{FF2B5EF4-FFF2-40B4-BE49-F238E27FC236}">
                <a16:creationId xmlns:a16="http://schemas.microsoft.com/office/drawing/2014/main" id="{07B9239C-BC8E-4CA7-B998-864D436F1E6D}"/>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The Mask Layer</a:t>
            </a:r>
          </a:p>
        </p:txBody>
      </p:sp>
      <p:pic>
        <p:nvPicPr>
          <p:cNvPr id="2" name="图片 1">
            <a:extLst>
              <a:ext uri="{FF2B5EF4-FFF2-40B4-BE49-F238E27FC236}">
                <a16:creationId xmlns:a16="http://schemas.microsoft.com/office/drawing/2014/main" id="{E043739B-890B-45DA-B900-21366116A4BD}"/>
              </a:ext>
            </a:extLst>
          </p:cNvPr>
          <p:cNvPicPr>
            <a:picLocks noChangeAspect="1"/>
          </p:cNvPicPr>
          <p:nvPr/>
        </p:nvPicPr>
        <p:blipFill>
          <a:blip r:embed="rId4"/>
          <a:stretch>
            <a:fillRect/>
          </a:stretch>
        </p:blipFill>
        <p:spPr>
          <a:xfrm>
            <a:off x="934542" y="2171517"/>
            <a:ext cx="4637583" cy="619737"/>
          </a:xfrm>
          <a:prstGeom prst="rect">
            <a:avLst/>
          </a:prstGeom>
        </p:spPr>
      </p:pic>
      <p:pic>
        <p:nvPicPr>
          <p:cNvPr id="6" name="图片 5">
            <a:extLst>
              <a:ext uri="{FF2B5EF4-FFF2-40B4-BE49-F238E27FC236}">
                <a16:creationId xmlns:a16="http://schemas.microsoft.com/office/drawing/2014/main" id="{01B1A8C9-C67A-4E97-BF1E-291ADB42DD1D}"/>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70843" y="2142942"/>
            <a:ext cx="3526903" cy="4079857"/>
          </a:xfrm>
          <a:prstGeom prst="rect">
            <a:avLst/>
          </a:prstGeom>
        </p:spPr>
      </p:pic>
      <p:sp>
        <p:nvSpPr>
          <p:cNvPr id="9" name="文本框 8">
            <a:extLst>
              <a:ext uri="{FF2B5EF4-FFF2-40B4-BE49-F238E27FC236}">
                <a16:creationId xmlns:a16="http://schemas.microsoft.com/office/drawing/2014/main" id="{1F85AA54-F267-4EAE-9282-9B3526ABA7CE}"/>
              </a:ext>
            </a:extLst>
          </p:cNvPr>
          <p:cNvSpPr txBox="1"/>
          <p:nvPr/>
        </p:nvSpPr>
        <p:spPr>
          <a:xfrm>
            <a:off x="450047" y="2791683"/>
            <a:ext cx="6095999" cy="1200329"/>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The gradient estimation technique uses </a:t>
            </a:r>
            <a:r>
              <a:rPr lang="en-US" altLang="zh-CN" dirty="0">
                <a:latin typeface="Times New Roman" panose="02020603050405020304" pitchFamily="18" charset="0"/>
                <a:ea typeface="宋体" panose="02010600030101010101" pitchFamily="2" charset="-122"/>
              </a:rPr>
              <a:t>the</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Sign</a:t>
            </a:r>
            <a:r>
              <a:rPr lang="zh-CN" altLang="en-US" dirty="0">
                <a:latin typeface="Times New Roman" panose="02020603050405020304" pitchFamily="18" charset="0"/>
                <a:ea typeface="宋体" panose="02010600030101010101" pitchFamily="2" charset="-122"/>
              </a:rPr>
              <a:t> function to achieve binarization during </a:t>
            </a:r>
            <a:r>
              <a:rPr lang="en-US" altLang="zh-CN" dirty="0">
                <a:latin typeface="Times New Roman" panose="02020603050405020304" pitchFamily="18" charset="0"/>
                <a:ea typeface="宋体" panose="02010600030101010101" pitchFamily="2" charset="-122"/>
              </a:rPr>
              <a:t>the </a:t>
            </a:r>
            <a:r>
              <a:rPr lang="zh-CN" altLang="en-US" dirty="0">
                <a:latin typeface="Times New Roman" panose="02020603050405020304" pitchFamily="18" charset="0"/>
                <a:ea typeface="宋体" panose="02010600030101010101" pitchFamily="2" charset="-122"/>
              </a:rPr>
              <a:t>forward </a:t>
            </a:r>
            <a:r>
              <a:rPr lang="en-US" altLang="zh-CN" dirty="0">
                <a:latin typeface="Times New Roman" panose="02020603050405020304" pitchFamily="18" charset="0"/>
                <a:ea typeface="宋体" panose="02010600030101010101" pitchFamily="2" charset="-122"/>
              </a:rPr>
              <a:t>pass</a:t>
            </a:r>
            <a:r>
              <a:rPr lang="zh-CN" altLang="en-US" dirty="0">
                <a:latin typeface="Times New Roman" panose="02020603050405020304" pitchFamily="18" charset="0"/>
                <a:ea typeface="宋体" panose="02010600030101010101" pitchFamily="2" charset="-122"/>
              </a:rPr>
              <a:t> and uses approximate gradients </a:t>
            </a:r>
            <a:r>
              <a:rPr lang="en-US" altLang="zh-CN" dirty="0">
                <a:latin typeface="Times New Roman" panose="02020603050405020304" pitchFamily="18" charset="0"/>
                <a:ea typeface="宋体" panose="02010600030101010101" pitchFamily="2" charset="-122"/>
              </a:rPr>
              <a:t>to achieve backpropagation </a:t>
            </a:r>
            <a:r>
              <a:rPr lang="zh-CN" altLang="en-US" dirty="0">
                <a:latin typeface="Times New Roman" panose="02020603050405020304" pitchFamily="18" charset="0"/>
                <a:ea typeface="宋体" panose="02010600030101010101" pitchFamily="2" charset="-122"/>
              </a:rPr>
              <a:t>during </a:t>
            </a:r>
            <a:r>
              <a:rPr lang="en-US" altLang="zh-CN" dirty="0">
                <a:latin typeface="Times New Roman" panose="02020603050405020304" pitchFamily="18" charset="0"/>
                <a:ea typeface="宋体" panose="02010600030101010101" pitchFamily="2" charset="-122"/>
              </a:rPr>
              <a:t>the </a:t>
            </a:r>
            <a:r>
              <a:rPr lang="zh-CN" altLang="en-US" dirty="0">
                <a:latin typeface="Times New Roman" panose="02020603050405020304" pitchFamily="18" charset="0"/>
                <a:ea typeface="宋体" panose="02010600030101010101" pitchFamily="2" charset="-122"/>
              </a:rPr>
              <a:t>backward </a:t>
            </a:r>
            <a:r>
              <a:rPr lang="en-US" altLang="zh-CN" dirty="0">
                <a:latin typeface="Times New Roman" panose="02020603050405020304" pitchFamily="18" charset="0"/>
                <a:ea typeface="宋体" panose="02010600030101010101" pitchFamily="2" charset="-122"/>
              </a:rPr>
              <a:t>pass</a:t>
            </a:r>
            <a:r>
              <a:rPr lang="zh-CN" altLang="en-US" dirty="0">
                <a:latin typeface="Times New Roman" panose="02020603050405020304" pitchFamily="18" charset="0"/>
                <a:ea typeface="宋体" panose="02010600030101010101" pitchFamily="2" charset="-122"/>
              </a:rPr>
              <a:t>.</a:t>
            </a:r>
          </a:p>
        </p:txBody>
      </p:sp>
      <p:pic>
        <p:nvPicPr>
          <p:cNvPr id="10" name="图片 9">
            <a:extLst>
              <a:ext uri="{FF2B5EF4-FFF2-40B4-BE49-F238E27FC236}">
                <a16:creationId xmlns:a16="http://schemas.microsoft.com/office/drawing/2014/main" id="{F87BD17B-630D-4AA2-BC57-4C313DD77C76}"/>
              </a:ext>
            </a:extLst>
          </p:cNvPr>
          <p:cNvPicPr>
            <a:picLocks noChangeAspect="1"/>
          </p:cNvPicPr>
          <p:nvPr/>
        </p:nvPicPr>
        <p:blipFill>
          <a:blip r:embed="rId6"/>
          <a:stretch>
            <a:fillRect/>
          </a:stretch>
        </p:blipFill>
        <p:spPr>
          <a:xfrm>
            <a:off x="934542" y="4372372"/>
            <a:ext cx="4637583" cy="289480"/>
          </a:xfrm>
          <a:prstGeom prst="rect">
            <a:avLst/>
          </a:prstGeom>
        </p:spPr>
      </p:pic>
      <p:pic>
        <p:nvPicPr>
          <p:cNvPr id="11" name="图片 10">
            <a:extLst>
              <a:ext uri="{FF2B5EF4-FFF2-40B4-BE49-F238E27FC236}">
                <a16:creationId xmlns:a16="http://schemas.microsoft.com/office/drawing/2014/main" id="{A826A80B-BE3D-4D66-BFB3-66910FB3E70C}"/>
              </a:ext>
            </a:extLst>
          </p:cNvPr>
          <p:cNvPicPr>
            <a:picLocks noChangeAspect="1"/>
          </p:cNvPicPr>
          <p:nvPr/>
        </p:nvPicPr>
        <p:blipFill>
          <a:blip r:embed="rId7"/>
          <a:stretch>
            <a:fillRect/>
          </a:stretch>
        </p:blipFill>
        <p:spPr>
          <a:xfrm>
            <a:off x="1110754" y="4738430"/>
            <a:ext cx="4285158" cy="615453"/>
          </a:xfrm>
          <a:prstGeom prst="rect">
            <a:avLst/>
          </a:prstGeom>
        </p:spPr>
      </p:pic>
      <p:sp>
        <p:nvSpPr>
          <p:cNvPr id="12" name="文本框 11">
            <a:extLst>
              <a:ext uri="{FF2B5EF4-FFF2-40B4-BE49-F238E27FC236}">
                <a16:creationId xmlns:a16="http://schemas.microsoft.com/office/drawing/2014/main" id="{DF7A71BE-D54B-4048-BD92-D6FDE87BBBAB}"/>
              </a:ext>
            </a:extLst>
          </p:cNvPr>
          <p:cNvSpPr txBox="1"/>
          <p:nvPr/>
        </p:nvSpPr>
        <p:spPr>
          <a:xfrm>
            <a:off x="450047" y="5430462"/>
            <a:ext cx="6096000" cy="646331"/>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The same forward and backward calculations can be achieved using the proposed mask layer.</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8886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B9EC1219-C48B-4B58-84ED-A6872A402FF8}"/>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Method</a:t>
            </a:r>
          </a:p>
        </p:txBody>
      </p:sp>
      <p:sp>
        <p:nvSpPr>
          <p:cNvPr id="4" name="文本框 3">
            <a:extLst>
              <a:ext uri="{FF2B5EF4-FFF2-40B4-BE49-F238E27FC236}">
                <a16:creationId xmlns:a16="http://schemas.microsoft.com/office/drawing/2014/main" id="{C2D68A6C-2C61-447F-95AA-6BDF5F1B0252}"/>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The Mask Layer</a:t>
            </a:r>
          </a:p>
        </p:txBody>
      </p:sp>
      <p:pic>
        <p:nvPicPr>
          <p:cNvPr id="6" name="图片 5">
            <a:extLst>
              <a:ext uri="{FF2B5EF4-FFF2-40B4-BE49-F238E27FC236}">
                <a16:creationId xmlns:a16="http://schemas.microsoft.com/office/drawing/2014/main" id="{6A9EE13C-2674-4357-BA30-297D1A2B0B4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86575" y="2664555"/>
            <a:ext cx="4605532" cy="2457230"/>
          </a:xfrm>
          <a:prstGeom prst="rect">
            <a:avLst/>
          </a:prstGeom>
        </p:spPr>
      </p:pic>
      <p:sp>
        <p:nvSpPr>
          <p:cNvPr id="9" name="文本框 8">
            <a:extLst>
              <a:ext uri="{FF2B5EF4-FFF2-40B4-BE49-F238E27FC236}">
                <a16:creationId xmlns:a16="http://schemas.microsoft.com/office/drawing/2014/main" id="{2FF92A66-2DFA-4ED5-AA36-D5AC9752C80B}"/>
              </a:ext>
            </a:extLst>
          </p:cNvPr>
          <p:cNvSpPr txBox="1"/>
          <p:nvPr/>
        </p:nvSpPr>
        <p:spPr>
          <a:xfrm>
            <a:off x="450047" y="3293005"/>
            <a:ext cx="6096000" cy="1200329"/>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The proposed mask layer combined with mathematical transformation can completely eliminate the multiplication operation introduced by </a:t>
            </a:r>
            <a:r>
              <a:rPr lang="el-GR" altLang="zh-CN" i="1" dirty="0">
                <a:latin typeface="Times New Roman" panose="02020603050405020304" pitchFamily="18" charset="0"/>
                <a:ea typeface="宋体" panose="02010600030101010101" pitchFamily="2" charset="-122"/>
              </a:rPr>
              <a:t>β</a:t>
            </a:r>
            <a:r>
              <a:rPr lang="zh-CN" altLang="en-US" dirty="0">
                <a:latin typeface="Times New Roman" panose="02020603050405020304" pitchFamily="18" charset="0"/>
                <a:ea typeface="宋体" panose="02010600030101010101" pitchFamily="2" charset="-122"/>
              </a:rPr>
              <a:t>. The equivalent operation process is shown in the figure on the right.</a:t>
            </a:r>
          </a:p>
        </p:txBody>
      </p:sp>
    </p:spTree>
    <p:extLst>
      <p:ext uri="{BB962C8B-B14F-4D97-AF65-F5344CB8AC3E}">
        <p14:creationId xmlns:p14="http://schemas.microsoft.com/office/powerpoint/2010/main" val="201375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5" name="文本框 4">
            <a:extLst>
              <a:ext uri="{FF2B5EF4-FFF2-40B4-BE49-F238E27FC236}">
                <a16:creationId xmlns:a16="http://schemas.microsoft.com/office/drawing/2014/main" id="{68177FC9-D7AA-4C4B-B768-7621CE63464A}"/>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Method</a:t>
            </a:r>
          </a:p>
        </p:txBody>
      </p:sp>
      <p:sp>
        <p:nvSpPr>
          <p:cNvPr id="6" name="文本框 5">
            <a:extLst>
              <a:ext uri="{FF2B5EF4-FFF2-40B4-BE49-F238E27FC236}">
                <a16:creationId xmlns:a16="http://schemas.microsoft.com/office/drawing/2014/main" id="{0E53515E-59EC-454C-8300-2624274F571E}"/>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Bit Operations</a:t>
            </a:r>
          </a:p>
        </p:txBody>
      </p:sp>
      <p:sp>
        <p:nvSpPr>
          <p:cNvPr id="8" name="文本框 7">
            <a:extLst>
              <a:ext uri="{FF2B5EF4-FFF2-40B4-BE49-F238E27FC236}">
                <a16:creationId xmlns:a16="http://schemas.microsoft.com/office/drawing/2014/main" id="{58DA9ECE-D734-4443-9F58-D743836794D4}"/>
              </a:ext>
            </a:extLst>
          </p:cNvPr>
          <p:cNvSpPr txBox="1"/>
          <p:nvPr/>
        </p:nvSpPr>
        <p:spPr>
          <a:xfrm>
            <a:off x="450047" y="3333661"/>
            <a:ext cx="6096000" cy="1200329"/>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Using bit operations for multiplication by powers of 2 is a straightforward and efficient technique, which relies on the binary representation of numbers and the properties of shifting operations.</a:t>
            </a:r>
            <a:endParaRPr lang="zh-CN" altLang="en-US" dirty="0">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54785668-0D9D-46C6-AC3F-83701C87E7FE}"/>
              </a:ext>
            </a:extLst>
          </p:cNvPr>
          <p:cNvSpPr txBox="1"/>
          <p:nvPr/>
        </p:nvSpPr>
        <p:spPr>
          <a:xfrm>
            <a:off x="8279597" y="3287494"/>
            <a:ext cx="1921678" cy="646331"/>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    n = 0 1 1 0 0 1</a:t>
            </a:r>
          </a:p>
          <a:p>
            <a:r>
              <a:rPr lang="en-US" altLang="zh-CN" dirty="0">
                <a:latin typeface="Times New Roman" panose="02020603050405020304" pitchFamily="18" charset="0"/>
                <a:ea typeface="宋体" panose="02010600030101010101" pitchFamily="2" charset="-122"/>
              </a:rPr>
              <a:t>2*n = 1 1 0 0 1 0</a:t>
            </a:r>
            <a:endParaRPr lang="zh-CN" altLang="en-US" dirty="0">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CEDC6A8A-0CC4-4BBA-BBAD-5C4A9ACF7B7C}"/>
              </a:ext>
            </a:extLst>
          </p:cNvPr>
          <p:cNvSpPr txBox="1"/>
          <p:nvPr/>
        </p:nvSpPr>
        <p:spPr>
          <a:xfrm>
            <a:off x="8160242" y="3933825"/>
            <a:ext cx="2160387" cy="323165"/>
          </a:xfrm>
          <a:prstGeom prst="rect">
            <a:avLst/>
          </a:prstGeom>
          <a:noFill/>
        </p:spPr>
        <p:txBody>
          <a:bodyPr wrap="square">
            <a:spAutoFit/>
          </a:bodyPr>
          <a:lstStyle/>
          <a:p>
            <a:pPr algn="ctr">
              <a:spcAft>
                <a:spcPts val="1200"/>
              </a:spcAft>
            </a:pPr>
            <a:r>
              <a:rPr lang="en-US" altLang="zh-CN" sz="1500" dirty="0">
                <a:latin typeface="Times New Roman" panose="02020603050405020304" pitchFamily="18" charset="0"/>
                <a:ea typeface="宋体" panose="02010600030101010101" pitchFamily="2" charset="-122"/>
              </a:rPr>
              <a:t>bit operation</a:t>
            </a:r>
          </a:p>
        </p:txBody>
      </p:sp>
    </p:spTree>
    <p:extLst>
      <p:ext uri="{BB962C8B-B14F-4D97-AF65-F5344CB8AC3E}">
        <p14:creationId xmlns:p14="http://schemas.microsoft.com/office/powerpoint/2010/main" val="197489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9DD5E2-EFFE-4B3B-82E9-6013780A36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97164" y="48309"/>
            <a:ext cx="4509713" cy="1355412"/>
          </a:xfrm>
          <a:prstGeom prst="rect">
            <a:avLst/>
          </a:prstGeom>
        </p:spPr>
      </p:pic>
      <p:sp>
        <p:nvSpPr>
          <p:cNvPr id="3" name="文本框 2">
            <a:extLst>
              <a:ext uri="{FF2B5EF4-FFF2-40B4-BE49-F238E27FC236}">
                <a16:creationId xmlns:a16="http://schemas.microsoft.com/office/drawing/2014/main" id="{F08083DE-5C9C-46CD-8125-0115C37EF709}"/>
              </a:ext>
            </a:extLst>
          </p:cNvPr>
          <p:cNvSpPr txBox="1"/>
          <p:nvPr/>
        </p:nvSpPr>
        <p:spPr>
          <a:xfrm>
            <a:off x="450047" y="502023"/>
            <a:ext cx="1910597" cy="600293"/>
          </a:xfrm>
          <a:prstGeom prst="rect">
            <a:avLst/>
          </a:prstGeom>
          <a:noFill/>
        </p:spPr>
        <p:txBody>
          <a:bodyPr wrap="square">
            <a:spAutoFit/>
          </a:bodyPr>
          <a:lstStyle/>
          <a:p>
            <a:pPr>
              <a:lnSpc>
                <a:spcPct val="150000"/>
              </a:lnSpc>
            </a:pPr>
            <a:r>
              <a:rPr lang="en-US" altLang="zh-CN" sz="2500" b="1" dirty="0">
                <a:solidFill>
                  <a:srgbClr val="2A76B5"/>
                </a:solidFill>
                <a:effectLst/>
                <a:latin typeface="Times New Roman" panose="02020603050405020304" pitchFamily="18" charset="0"/>
                <a:ea typeface="宋体" panose="02010600030101010101" pitchFamily="2" charset="-122"/>
              </a:rPr>
              <a:t>Method</a:t>
            </a:r>
          </a:p>
        </p:txBody>
      </p:sp>
      <p:sp>
        <p:nvSpPr>
          <p:cNvPr id="4" name="文本框 3">
            <a:extLst>
              <a:ext uri="{FF2B5EF4-FFF2-40B4-BE49-F238E27FC236}">
                <a16:creationId xmlns:a16="http://schemas.microsoft.com/office/drawing/2014/main" id="{721C2C15-0ABF-431B-8FC7-7B747005BDC3}"/>
              </a:ext>
            </a:extLst>
          </p:cNvPr>
          <p:cNvSpPr txBox="1"/>
          <p:nvPr/>
        </p:nvSpPr>
        <p:spPr>
          <a:xfrm>
            <a:off x="450047" y="1352940"/>
            <a:ext cx="4408286" cy="539378"/>
          </a:xfrm>
          <a:prstGeom prst="rect">
            <a:avLst/>
          </a:prstGeom>
          <a:noFill/>
        </p:spPr>
        <p:txBody>
          <a:bodyPr wrap="square">
            <a:spAutoFit/>
          </a:bodyPr>
          <a:lstStyle/>
          <a:p>
            <a:pPr>
              <a:lnSpc>
                <a:spcPct val="150000"/>
              </a:lnSpc>
            </a:pPr>
            <a:r>
              <a:rPr lang="en-US" altLang="zh-CN" sz="2200" b="1" dirty="0">
                <a:effectLst/>
                <a:latin typeface="Times New Roman" panose="02020603050405020304" pitchFamily="18" charset="0"/>
                <a:ea typeface="宋体" panose="02010600030101010101" pitchFamily="2" charset="-122"/>
              </a:rPr>
              <a:t>Quantized RPRuLU Unit</a:t>
            </a:r>
          </a:p>
        </p:txBody>
      </p:sp>
      <p:sp>
        <p:nvSpPr>
          <p:cNvPr id="5" name="文本框 4">
            <a:extLst>
              <a:ext uri="{FF2B5EF4-FFF2-40B4-BE49-F238E27FC236}">
                <a16:creationId xmlns:a16="http://schemas.microsoft.com/office/drawing/2014/main" id="{18E939E3-3936-4F7E-9B5C-FD3BB972C756}"/>
              </a:ext>
            </a:extLst>
          </p:cNvPr>
          <p:cNvSpPr txBox="1"/>
          <p:nvPr/>
        </p:nvSpPr>
        <p:spPr>
          <a:xfrm>
            <a:off x="450047" y="3115437"/>
            <a:ext cx="6096000" cy="646331"/>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The quantized </a:t>
            </a:r>
            <a:r>
              <a:rPr lang="en-US" altLang="zh-CN" dirty="0" err="1">
                <a:latin typeface="Times New Roman" panose="02020603050405020304" pitchFamily="18" charset="0"/>
                <a:ea typeface="宋体" panose="02010600030101010101" pitchFamily="2" charset="-122"/>
              </a:rPr>
              <a:t>RPReLU</a:t>
            </a:r>
            <a:r>
              <a:rPr lang="en-US" altLang="zh-CN" dirty="0">
                <a:latin typeface="Times New Roman" panose="02020603050405020304" pitchFamily="18" charset="0"/>
                <a:ea typeface="宋体" panose="02010600030101010101" pitchFamily="2" charset="-122"/>
              </a:rPr>
              <a:t> structure enables more efficient bit operations by constraining its slope to be integer powers of 2.</a:t>
            </a:r>
            <a:endParaRPr lang="zh-CN" altLang="en-US"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5F4F0449-2067-40FA-8029-00651CAF0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830" y="2595590"/>
            <a:ext cx="4803143" cy="2181326"/>
          </a:xfrm>
          <a:prstGeom prst="rect">
            <a:avLst/>
          </a:prstGeom>
        </p:spPr>
      </p:pic>
      <p:pic>
        <p:nvPicPr>
          <p:cNvPr id="8" name="图片 7">
            <a:extLst>
              <a:ext uri="{FF2B5EF4-FFF2-40B4-BE49-F238E27FC236}">
                <a16:creationId xmlns:a16="http://schemas.microsoft.com/office/drawing/2014/main" id="{3537B124-4F5D-49E4-8A8D-B8DC804C474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05258" y="3761768"/>
            <a:ext cx="5314542" cy="766967"/>
          </a:xfrm>
          <a:prstGeom prst="rect">
            <a:avLst/>
          </a:prstGeom>
        </p:spPr>
      </p:pic>
    </p:spTree>
    <p:extLst>
      <p:ext uri="{BB962C8B-B14F-4D97-AF65-F5344CB8AC3E}">
        <p14:creationId xmlns:p14="http://schemas.microsoft.com/office/powerpoint/2010/main" val="22703664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1284</Words>
  <Application>Microsoft Office PowerPoint</Application>
  <PresentationFormat>宽屏</PresentationFormat>
  <Paragraphs>112</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瑞辰 马</dc:creator>
  <cp:lastModifiedBy>瑞辰 马</cp:lastModifiedBy>
  <cp:revision>64</cp:revision>
  <dcterms:created xsi:type="dcterms:W3CDTF">2024-06-12T04:01:00Z</dcterms:created>
  <dcterms:modified xsi:type="dcterms:W3CDTF">2024-06-13T08:31:44Z</dcterms:modified>
</cp:coreProperties>
</file>