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  <p:embeddedFont>
      <p:font typeface="Questrial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2" Type="http://schemas.openxmlformats.org/officeDocument/2006/relationships/font" Target="fonts/Questrial-regular.fntdata"/><Relationship Id="rId9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48c0e5bb_1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200"/>
          </a:p>
        </p:txBody>
      </p:sp>
      <p:sp>
        <p:nvSpPr>
          <p:cNvPr id="137" name="Google Shape;137;g12748c0e5bb_1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171450" y="128588"/>
            <a:ext cx="8801125" cy="4886344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60">
                <a:srgbClr val="F6F6F6"/>
              </a:gs>
              <a:gs pos="100000">
                <a:srgbClr val="D8D8D8"/>
              </a:gs>
            </a:gsLst>
            <a:lin ang="5400012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 rot="-5400000">
            <a:off x="8247462" y="4237431"/>
            <a:ext cx="1571625" cy="69063"/>
          </a:xfrm>
          <a:prstGeom prst="rect">
            <a:avLst/>
          </a:prstGeom>
          <a:noFill/>
          <a:ln>
            <a:noFill/>
          </a:ln>
        </p:spPr>
        <p:txBody>
          <a:bodyPr anchorCtr="0" anchor="t" bIns="10475" lIns="20950" spcFirstLastPara="1" rIns="20950" wrap="square" tIns="1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Questrial"/>
              <a:buNone/>
            </a:pPr>
            <a:r>
              <a:rPr b="0" i="0" lang="en" sz="3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SRCC poster template provided by Instructional Resources and Office of Undergraduate Research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304800" y="246757"/>
            <a:ext cx="8532000" cy="464760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60">
                <a:srgbClr val="F6F6F6"/>
              </a:gs>
              <a:gs pos="100000">
                <a:srgbClr val="D8D8D8"/>
              </a:gs>
            </a:gsLst>
            <a:lin ang="5400012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418596" y="325622"/>
            <a:ext cx="8306750" cy="2331750"/>
          </a:xfrm>
          <a:prstGeom prst="roundRect">
            <a:avLst>
              <a:gd fmla="val 4578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>
            <p:ph type="ctrTitle"/>
          </p:nvPr>
        </p:nvSpPr>
        <p:spPr>
          <a:xfrm>
            <a:off x="722376" y="1365155"/>
            <a:ext cx="7772375" cy="1371609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145"/>
              </a:buClr>
              <a:buSzPts val="300"/>
              <a:buFont typeface="Verdana"/>
              <a:buNone/>
              <a:defRPr b="1" i="0" sz="4100" u="none" cap="none" strike="noStrike">
                <a:solidFill>
                  <a:srgbClr val="FFB14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722376" y="2763774"/>
            <a:ext cx="7772375" cy="685781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1800" u="none" cap="none" strike="noStrike">
                <a:solidFill>
                  <a:srgbClr val="857E6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900"/>
              <a:buFont typeface="Verdana"/>
              <a:buNone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02920" y="3737610"/>
            <a:ext cx="8183875" cy="788672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02920" y="397764"/>
            <a:ext cx="8183875" cy="3140953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925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9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304800" y="246757"/>
            <a:ext cx="8532000" cy="464760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60">
                <a:srgbClr val="F6F6F6"/>
              </a:gs>
              <a:gs pos="100000">
                <a:srgbClr val="D8D8D8"/>
              </a:gs>
            </a:gsLst>
            <a:lin ang="5400012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418596" y="325622"/>
            <a:ext cx="8306750" cy="3255985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468344" y="3696462"/>
            <a:ext cx="8183875" cy="507469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7E6B"/>
              </a:buClr>
              <a:buSzPts val="300"/>
              <a:buFont typeface="Verdana"/>
              <a:buNone/>
              <a:defRPr b="0" i="0" sz="3300" u="none" cap="none" strike="noStrike">
                <a:solidFill>
                  <a:srgbClr val="857E6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68344" y="4218363"/>
            <a:ext cx="8183875" cy="315469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228600" lvl="0" marL="457200" marR="38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1600" u="none" cap="none" strike="noStrike">
                <a:solidFill>
                  <a:srgbClr val="B6771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b="0" i="0" sz="16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2000"/>
              <a:buFont typeface="Noto Sans Symbols"/>
              <a:buNone/>
              <a:defRPr b="0" i="0" sz="15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900"/>
              <a:buFont typeface="Verdana"/>
              <a:buNone/>
              <a:defRPr b="0" i="0" sz="13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6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502841" y="3739158"/>
            <a:ext cx="8183938" cy="788813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14352" y="397764"/>
            <a:ext cx="3931938" cy="3291844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4925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925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9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755360" y="397764"/>
            <a:ext cx="3931938" cy="3291844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4925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925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9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02920" y="3737610"/>
            <a:ext cx="8183875" cy="788672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607224" y="434578"/>
            <a:ext cx="3931938" cy="594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1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9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6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652169" y="434578"/>
            <a:ext cx="3931938" cy="594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1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b="1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20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900"/>
              <a:buFont typeface="Verdana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600"/>
              <a:buFont typeface="Noto Sans Symbols"/>
              <a:buNone/>
              <a:defRPr b="1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607224" y="1085850"/>
            <a:ext cx="3931938" cy="26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6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652169" y="1085850"/>
            <a:ext cx="3931938" cy="26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4290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6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502841" y="3739158"/>
            <a:ext cx="8183938" cy="788813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5538784" y="400050"/>
            <a:ext cx="2971813" cy="685781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"/>
              <a:buFont typeface="Verdana"/>
              <a:buNone/>
              <a:defRPr b="1" i="0" sz="2000" u="none" cap="none" strike="noStrike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5538847" y="1085851"/>
            <a:ext cx="2971813" cy="31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228600" lvl="0" marL="457200" marR="12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b="0" i="0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20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900"/>
              <a:buFont typeface="Verdana"/>
              <a:buNone/>
              <a:defRPr b="0" i="0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600"/>
              <a:buFont typeface="Noto Sans Symbols"/>
              <a:buNone/>
              <a:defRPr b="0" i="0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761372" y="697608"/>
            <a:ext cx="4626125" cy="3543281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195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2100"/>
              <a:buFont typeface="Verdana"/>
              <a:buChar char="◦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None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304800" y="246757"/>
            <a:ext cx="8532000" cy="464760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60">
                <a:srgbClr val="F6F6F6"/>
              </a:gs>
              <a:gs pos="100000">
                <a:srgbClr val="D8D8D8"/>
              </a:gs>
            </a:gsLst>
            <a:lin ang="5400012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6400800" y="325636"/>
            <a:ext cx="2324500" cy="3257531"/>
          </a:xfrm>
          <a:prstGeom prst="round1Rect">
            <a:avLst>
              <a:gd fmla="val 2748" name="adj"/>
            </a:avLst>
          </a:prstGeom>
          <a:solidFill>
            <a:srgbClr val="1C1C1C"/>
          </a:soli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 txBox="1"/>
          <p:nvPr>
            <p:ph type="title"/>
          </p:nvPr>
        </p:nvSpPr>
        <p:spPr>
          <a:xfrm>
            <a:off x="457200" y="3759042"/>
            <a:ext cx="8229625" cy="788672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7E6B"/>
              </a:buClr>
              <a:buSzPts val="300"/>
              <a:buFont typeface="Verdana"/>
              <a:buNone/>
              <a:defRPr b="0" i="0" sz="3300" u="none" cap="none" strike="noStrike">
                <a:solidFill>
                  <a:srgbClr val="857E6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6462712" y="400050"/>
            <a:ext cx="2240250" cy="3158625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13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9845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Verdana"/>
              <a:buChar char="◦"/>
              <a:defRPr b="0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8575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8575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900"/>
              <a:buFont typeface="Verdana"/>
              <a:buChar char="◦"/>
              <a:defRPr b="0" i="0" sz="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794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800"/>
              <a:buFont typeface="Noto Sans Symbols"/>
              <a:buChar char="⚫"/>
              <a:defRPr b="0" i="0" sz="8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9" name="Google Shape;119;p22"/>
          <p:cNvSpPr/>
          <p:nvPr>
            <p:ph idx="2" type="pic"/>
          </p:nvPr>
        </p:nvSpPr>
        <p:spPr>
          <a:xfrm>
            <a:off x="421480" y="326826"/>
            <a:ext cx="5925313" cy="3257531"/>
          </a:xfrm>
          <a:prstGeom prst="snipRoundRect">
            <a:avLst>
              <a:gd fmla="val 1040" name="adj1"/>
              <a:gd fmla="val 0" name="adj2"/>
            </a:avLst>
          </a:prstGeom>
          <a:solidFill>
            <a:srgbClr val="585346"/>
          </a:solidFill>
          <a:ln>
            <a:noFill/>
          </a:ln>
        </p:spPr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502920" y="3737610"/>
            <a:ext cx="8183875" cy="788672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 rot="5400000">
            <a:off x="3024386" y="-2123697"/>
            <a:ext cx="3140953" cy="8183875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925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9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 rot="5400000">
            <a:off x="5648327" y="1381139"/>
            <a:ext cx="3943360" cy="1981188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1533507" y="-600081"/>
            <a:ext cx="3943360" cy="5943625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925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9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04800" y="246757"/>
            <a:ext cx="8532000" cy="4647609"/>
          </a:xfrm>
          <a:prstGeom prst="roundRect">
            <a:avLst>
              <a:gd fmla="val 2081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60">
                <a:srgbClr val="F6F6F6"/>
              </a:gs>
              <a:gs pos="100000">
                <a:srgbClr val="D8D8D8"/>
              </a:gs>
            </a:gsLst>
            <a:lin ang="5400012" scaled="0"/>
          </a:gradFill>
          <a:ln cap="rnd" cmpd="sng" w="9525">
            <a:solidFill>
              <a:srgbClr val="A2A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18596" y="325622"/>
            <a:ext cx="8306750" cy="4114781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1900" lIns="83825" spcFirstLastPara="1" rIns="83825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02841" y="3739158"/>
            <a:ext cx="8183938" cy="788813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248"/>
              </a:buClr>
              <a:buSzPts val="300"/>
              <a:buFont typeface="Verdana"/>
              <a:buNone/>
              <a:defRPr b="1" i="0" sz="3300" u="none" cap="none" strike="noStrike">
                <a:solidFill>
                  <a:srgbClr val="FFB24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02841" y="397669"/>
            <a:ext cx="8183938" cy="3141188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Char char="◦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96D4D"/>
              </a:buClr>
              <a:buSzPts val="19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F7B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600"/>
              <a:buFont typeface="Verdana"/>
              <a:buChar char="◦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Verdana"/>
              <a:buChar char="◦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48E78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3776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6062266" y="4583906"/>
            <a:ext cx="2286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20950" spcFirstLastPara="1" rIns="20950" wrap="square" tIns="20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AD92"/>
              </a:buClr>
              <a:buSzPts val="300"/>
              <a:buFont typeface="Arial"/>
              <a:buNone/>
              <a:defRPr b="0" i="0" sz="900" u="none" cap="none" strike="noStrike">
                <a:solidFill>
                  <a:srgbClr val="B7AD9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348266" y="4583906"/>
            <a:ext cx="457188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83825" spcFirstLastPara="1" rIns="83825" wrap="square" tIns="4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AF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B9AF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1" Type="http://schemas.openxmlformats.org/officeDocument/2006/relationships/image" Target="../media/image9.png"/><Relationship Id="rId10" Type="http://schemas.openxmlformats.org/officeDocument/2006/relationships/image" Target="../media/image4.jpg"/><Relationship Id="rId9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8.png"/><Relationship Id="rId7" Type="http://schemas.openxmlformats.org/officeDocument/2006/relationships/image" Target="../media/image7.jp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377700" y="989550"/>
            <a:ext cx="26124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•"/>
            </a:pP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 Zachry Leadership</a:t>
            </a: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Program is divided into 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as many</a:t>
            </a: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cohorts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 as desired</a:t>
            </a: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32</a:t>
            </a: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students each.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•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legacy </a:t>
            </a: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 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was taken over and improve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d.</a:t>
            </a:r>
            <a:endParaRPr sz="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14300" lvl="0" marL="1143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•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</a:t>
            </a: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designed to assist the director in finding an appropriate 2-hour time window for weekly meetings with the students.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348900" y="3065772"/>
            <a:ext cx="2670000" cy="1851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9675" lIns="19350" spcFirstLastPara="1" rIns="19350" wrap="square" tIns="9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Administrator Features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6193800" y="804449"/>
            <a:ext cx="2613600" cy="1851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9675" lIns="19350" spcFirstLastPara="1" rIns="19350" wrap="square" tIns="9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Features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6181090" y="4009995"/>
            <a:ext cx="27018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675" lIns="19350" spcFirstLastPara="1" rIns="19350" wrap="square" tIns="9675">
            <a:noAutofit/>
          </a:bodyPr>
          <a:lstStyle/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Always commit and create relative new branch when push a modified version of code</a:t>
            </a: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Planned meetings are more </a:t>
            </a: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productive</a:t>
            </a: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800" u="none" cap="none" strike="noStrik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●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Legacy codes takes time and efforts.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8890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elvetica Neue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reasonable and attainable goals.</a:t>
            </a:r>
            <a:endParaRPr b="0" i="0" sz="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6193800" y="3835923"/>
            <a:ext cx="2613600" cy="1851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9675" lIns="19350" spcFirstLastPara="1" rIns="19350" wrap="square" tIns="9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Challenges &amp; Lessons Learned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48900" y="1776564"/>
            <a:ext cx="2670000" cy="1851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9675" lIns="19350" spcFirstLastPara="1" rIns="19350" wrap="square" tIns="9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 &amp; Contribution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52050" y="1972250"/>
            <a:ext cx="2663700" cy="1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20950" spcFirstLastPara="1" rIns="20950" wrap="square" tIns="20950">
            <a:no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•"/>
            </a:pPr>
            <a:r>
              <a:rPr lang="en" sz="800"/>
              <a:t>The algorithm of t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legacy website </a:t>
            </a:r>
            <a:r>
              <a:rPr lang="en" sz="800"/>
              <a:t>was logically wrong and inefficient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800"/>
              <a:t> We re-design the </a:t>
            </a:r>
            <a:r>
              <a:rPr lang="en" sz="800"/>
              <a:t>algorithm</a:t>
            </a:r>
            <a:r>
              <a:rPr lang="en" sz="800"/>
              <a:t>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en" sz="800"/>
              <a:t>Students that are graduating are given the highest priority among all who register this program.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•"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client express</a:t>
            </a:r>
            <a:r>
              <a:rPr lang="en" sz="800"/>
              <a:t>es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concerns about </a:t>
            </a:r>
            <a:r>
              <a:rPr lang="en" sz="800"/>
              <a:t>the need to enable manual input of students' schedules, instead of selecting from course list scraped from college website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"/>
          </a:p>
        </p:txBody>
      </p:sp>
      <p:sp>
        <p:nvSpPr>
          <p:cNvPr id="146" name="Google Shape;146;p25"/>
          <p:cNvSpPr txBox="1"/>
          <p:nvPr/>
        </p:nvSpPr>
        <p:spPr>
          <a:xfrm>
            <a:off x="348900" y="808637"/>
            <a:ext cx="2670000" cy="1851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t" bIns="9675" lIns="19350" spcFirstLastPara="1" rIns="19350" wrap="square" tIns="9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5309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179917" y="39231"/>
            <a:ext cx="8814808" cy="719156"/>
          </a:xfrm>
          <a:prstGeom prst="rect">
            <a:avLst/>
          </a:prstGeom>
          <a:solidFill>
            <a:srgbClr val="740800"/>
          </a:solidFill>
          <a:ln>
            <a:noFill/>
          </a:ln>
        </p:spPr>
        <p:txBody>
          <a:bodyPr anchorCtr="0" anchor="ctr" bIns="73350" lIns="19350" spcFirstLastPara="1" rIns="19350" wrap="square" tIns="9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Zachry Leadership Program Lecture Scheduler</a:t>
            </a:r>
            <a:endParaRPr b="1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DC7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9FDC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Ming Dang, Bethany Witemeyer, Sanghyeon Lee, Shih-Chiang Wei, Austin Dauzat, Han-Yi Wang Litong Zhang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DC7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9FDC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Advisors: Hank Walker, Seth Sullivan, Maria Polyzoi</a:t>
            </a:r>
            <a:endParaRPr b="0" i="0" sz="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8994725" y="3751106"/>
            <a:ext cx="124750" cy="130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950" lIns="20950" spcFirstLastPara="1" rIns="20950" wrap="square" tIns="2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181090" y="1035636"/>
            <a:ext cx="2639000" cy="1066453"/>
          </a:xfrm>
          <a:prstGeom prst="rect">
            <a:avLst/>
          </a:prstGeom>
          <a:noFill/>
          <a:ln>
            <a:noFill/>
          </a:ln>
        </p:spPr>
        <p:txBody>
          <a:bodyPr anchorCtr="0" anchor="t" bIns="9675" lIns="19350" spcFirstLastPara="1" rIns="19350" wrap="square" tIns="9675">
            <a:noAutofit/>
          </a:bodyPr>
          <a:lstStyle/>
          <a:p>
            <a:pPr indent="-127000" lvl="1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•"/>
            </a:pP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students to 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add schedules manually</a:t>
            </a: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1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•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Extend available course input field up to 30</a:t>
            </a: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1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•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Each entry has a tooltip to notify student the format of their input.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6057689" y="3636162"/>
            <a:ext cx="26136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Students Edit Schedule Manually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6057666" y="2665565"/>
            <a:ext cx="26136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Updating Whole Schedule</a:t>
            </a:r>
            <a:r>
              <a:rPr b="1" lang="en" sz="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Page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990100" y="1978000"/>
            <a:ext cx="33396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All Non-conflict and Conflict Time Slots with Cost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336375" y="3277900"/>
            <a:ext cx="28227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-127000" lvl="1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•"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new algorithm seeking all non-conflicted and conflicted time slots with costs accurately</a:t>
            </a:r>
            <a:r>
              <a:rPr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1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•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Add the functionality that admin can mark students as 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urgent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 to increase their chances to get enrolled.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1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lvetica Neue"/>
              <a:buChar char="•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Improve the readability of detailed results generated by the algorithm.</a:t>
            </a:r>
            <a:endParaRPr sz="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1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•"/>
            </a:pP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ability to 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show conflict details, such as conflicted time period, course name, course section number, schedule number, and urgent student</a:t>
            </a: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800" u="none" cap="none" strike="noStrike">
              <a:solidFill>
                <a:srgbClr val="2626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27000" lvl="1" marL="12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Char char="•"/>
            </a:pP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Add </a:t>
            </a:r>
            <a:r>
              <a:rPr i="1" lang="en" sz="800">
                <a:latin typeface="Helvetica Neue"/>
                <a:ea typeface="Helvetica Neue"/>
                <a:cs typeface="Helvetica Neue"/>
                <a:sym typeface="Helvetica Neue"/>
              </a:rPr>
              <a:t>triangle symbols</a:t>
            </a:r>
            <a:r>
              <a:rPr lang="en" sz="800">
                <a:latin typeface="Helvetica Neue"/>
                <a:ea typeface="Helvetica Neue"/>
                <a:cs typeface="Helvetica Neue"/>
                <a:sym typeface="Helvetica Neue"/>
              </a:rPr>
              <a:t> to show admin if one or more urgent students are in any conflicted time slots</a:t>
            </a:r>
            <a:r>
              <a:rPr b="0" i="0" lang="en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54" name="Google Shape;154;p25"/>
          <p:cNvGrpSpPr/>
          <p:nvPr/>
        </p:nvGrpSpPr>
        <p:grpSpPr>
          <a:xfrm>
            <a:off x="142875" y="39225"/>
            <a:ext cx="8858250" cy="711450"/>
            <a:chOff x="571500" y="209200"/>
            <a:chExt cx="35433000" cy="3794400"/>
          </a:xfrm>
        </p:grpSpPr>
        <p:sp>
          <p:nvSpPr>
            <p:cNvPr id="155" name="Google Shape;155;p25"/>
            <p:cNvSpPr txBox="1"/>
            <p:nvPr/>
          </p:nvSpPr>
          <p:spPr>
            <a:xfrm>
              <a:off x="571500" y="209200"/>
              <a:ext cx="35433000" cy="3794400"/>
            </a:xfrm>
            <a:prstGeom prst="rect">
              <a:avLst/>
            </a:prstGeom>
            <a:solidFill>
              <a:srgbClr val="740800"/>
            </a:solidFill>
            <a:ln>
              <a:noFill/>
            </a:ln>
          </p:spPr>
          <p:txBody>
            <a:bodyPr anchorCtr="0" anchor="ctr" bIns="73350" lIns="19350" spcFirstLastPara="1" rIns="19350" wrap="square" tIns="9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Zachry Leadership Program Lecture Scheduler</a:t>
              </a:r>
              <a:endPara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F9FDC7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" sz="1000">
                  <a:solidFill>
                    <a:srgbClr val="F9FDC7"/>
                  </a:solidFill>
                </a:rPr>
                <a:t>Stone Chen, Ruichen Ni, Zhiren Zhou, Huancheng Zhou, Haotian Xu</a:t>
              </a:r>
              <a:endParaRPr b="0" i="0" sz="1000" u="none" cap="none" strike="noStrike">
                <a:solidFill>
                  <a:srgbClr val="F9FDC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" sz="1000" u="none" cap="none" strike="noStrike">
                  <a:solidFill>
                    <a:srgbClr val="F9FDC7"/>
                  </a:solidFill>
                  <a:latin typeface="Arial"/>
                  <a:ea typeface="Arial"/>
                  <a:cs typeface="Arial"/>
                  <a:sym typeface="Arial"/>
                </a:rPr>
                <a:t>Project Advisors:</a:t>
              </a:r>
              <a:r>
                <a:rPr b="0" i="0" lang="en" sz="1000" u="none" cap="none" strike="noStrike">
                  <a:solidFill>
                    <a:srgbClr val="F9FDC7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r>
                <a:rPr lang="en" sz="1000">
                  <a:solidFill>
                    <a:srgbClr val="F9FDC7"/>
                  </a:solidFill>
                </a:rPr>
                <a:t>Philip Ritchey</a:t>
              </a:r>
              <a:r>
                <a:rPr b="0" i="0" lang="en" sz="1000" u="none" cap="none" strike="noStrike">
                  <a:solidFill>
                    <a:srgbClr val="F9FDC7"/>
                  </a:solidFill>
                  <a:latin typeface="Arial"/>
                  <a:ea typeface="Arial"/>
                  <a:cs typeface="Arial"/>
                  <a:sym typeface="Arial"/>
                </a:rPr>
                <a:t>, Seth Sullivan</a:t>
              </a:r>
              <a:endParaRPr b="0" i="0" sz="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" name="Google Shape;15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1216184" y="1314879"/>
              <a:ext cx="3964259" cy="2259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3100" l="0" r="0" t="-3100"/>
          <a:stretch/>
        </p:blipFill>
        <p:spPr>
          <a:xfrm>
            <a:off x="348889" y="212121"/>
            <a:ext cx="657623" cy="46033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3223884" y="3162938"/>
            <a:ext cx="25527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Conflit Time Slot Details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9875" y="1661900"/>
            <a:ext cx="1700200" cy="100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9875" y="2819025"/>
            <a:ext cx="1700201" cy="7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23800" y="3544225"/>
            <a:ext cx="2482237" cy="7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95176" y="845889"/>
            <a:ext cx="2283100" cy="109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7950" y="3386850"/>
            <a:ext cx="2498749" cy="1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30900" y="4266175"/>
            <a:ext cx="2482223" cy="1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3223884" y="4420063"/>
            <a:ext cx="25527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8725" lIns="17450" spcFirstLastPara="1" rIns="17450" wrap="square" tIns="8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 a Student as Urgent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10537" y="2151211"/>
            <a:ext cx="2953564" cy="97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Aspect">
  <a:themeElements>
    <a:clrScheme name="Trek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