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257" r:id="rId4"/>
    <p:sldId id="259" r:id="rId5"/>
    <p:sldId id="301" r:id="rId6"/>
    <p:sldId id="261" r:id="rId7"/>
    <p:sldId id="263" r:id="rId8"/>
    <p:sldId id="265" r:id="rId9"/>
    <p:sldId id="268" r:id="rId10"/>
    <p:sldId id="269" r:id="rId11"/>
    <p:sldId id="277" r:id="rId12"/>
    <p:sldId id="284" r:id="rId13"/>
    <p:sldId id="281" r:id="rId14"/>
    <p:sldId id="286" r:id="rId15"/>
    <p:sldId id="302" r:id="rId16"/>
    <p:sldId id="291" r:id="rId17"/>
    <p:sldId id="303" r:id="rId18"/>
    <p:sldId id="292" r:id="rId19"/>
    <p:sldId id="293" r:id="rId20"/>
    <p:sldId id="294" r:id="rId21"/>
    <p:sldId id="296" r:id="rId22"/>
    <p:sldId id="30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68.wmf"/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1.vml.rels><?xml version="1.0" encoding="UTF-8" standalone="yes"?>
<Relationships xmlns="http://schemas.openxmlformats.org/package/2006/relationships"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.wmf"/><Relationship Id="rId8" Type="http://schemas.openxmlformats.org/officeDocument/2006/relationships/image" Target="../media/image31.wmf"/><Relationship Id="rId7" Type="http://schemas.openxmlformats.org/officeDocument/2006/relationships/image" Target="../media/image30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7" Type="http://schemas.openxmlformats.org/officeDocument/2006/relationships/image" Target="../media/image54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64.emf"/><Relationship Id="rId4" Type="http://schemas.openxmlformats.org/officeDocument/2006/relationships/image" Target="../media/image62.wmf"/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19560-FB0A-4EDA-91CD-F7FE6A9FEA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8572B-C632-4438-8907-32E8351193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6741-93AB-4436-ABCB-2A39B2A60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C4E6-99CD-4FF6-AEAC-B6E8371725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6741-93AB-4436-ABCB-2A39B2A60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C4E6-99CD-4FF6-AEAC-B6E8371725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6741-93AB-4436-ABCB-2A39B2A60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C4E6-99CD-4FF6-AEAC-B6E8371725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6741-93AB-4436-ABCB-2A39B2A60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C4E6-99CD-4FF6-AEAC-B6E8371725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6741-93AB-4436-ABCB-2A39B2A60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C4E6-99CD-4FF6-AEAC-B6E8371725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6741-93AB-4436-ABCB-2A39B2A60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C4E6-99CD-4FF6-AEAC-B6E8371725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6741-93AB-4436-ABCB-2A39B2A60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C4E6-99CD-4FF6-AEAC-B6E8371725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6741-93AB-4436-ABCB-2A39B2A60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C4E6-99CD-4FF6-AEAC-B6E8371725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6741-93AB-4436-ABCB-2A39B2A60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C4E6-99CD-4FF6-AEAC-B6E8371725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6741-93AB-4436-ABCB-2A39B2A60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C4E6-99CD-4FF6-AEAC-B6E8371725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6741-93AB-4436-ABCB-2A39B2A60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C4E6-99CD-4FF6-AEAC-B6E8371725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26741-93AB-4436-ABCB-2A39B2A608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BC4E6-99CD-4FF6-AEAC-B6E83717254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wmf"/><Relationship Id="rId8" Type="http://schemas.openxmlformats.org/officeDocument/2006/relationships/oleObject" Target="../embeddings/oleObject7.bin"/><Relationship Id="rId7" Type="http://schemas.openxmlformats.org/officeDocument/2006/relationships/image" Target="../media/image26.wmf"/><Relationship Id="rId6" Type="http://schemas.openxmlformats.org/officeDocument/2006/relationships/oleObject" Target="../embeddings/oleObject6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5.bin"/><Relationship Id="rId3" Type="http://schemas.openxmlformats.org/officeDocument/2006/relationships/image" Target="../media/image24.wmf"/><Relationship Id="rId22" Type="http://schemas.openxmlformats.org/officeDocument/2006/relationships/vmlDrawing" Target="../drawings/vmlDrawing3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33.wmf"/><Relationship Id="rId2" Type="http://schemas.openxmlformats.org/officeDocument/2006/relationships/oleObject" Target="../embeddings/oleObject4.bin"/><Relationship Id="rId19" Type="http://schemas.openxmlformats.org/officeDocument/2006/relationships/oleObject" Target="../embeddings/oleObject12.bin"/><Relationship Id="rId18" Type="http://schemas.openxmlformats.org/officeDocument/2006/relationships/image" Target="../media/image32.png"/><Relationship Id="rId17" Type="http://schemas.openxmlformats.org/officeDocument/2006/relationships/image" Target="../media/image31.wmf"/><Relationship Id="rId16" Type="http://schemas.openxmlformats.org/officeDocument/2006/relationships/oleObject" Target="../embeddings/oleObject11.bin"/><Relationship Id="rId15" Type="http://schemas.openxmlformats.org/officeDocument/2006/relationships/image" Target="../media/image30.wmf"/><Relationship Id="rId14" Type="http://schemas.openxmlformats.org/officeDocument/2006/relationships/oleObject" Target="../embeddings/oleObject10.bin"/><Relationship Id="rId13" Type="http://schemas.openxmlformats.org/officeDocument/2006/relationships/image" Target="../media/image29.wmf"/><Relationship Id="rId12" Type="http://schemas.openxmlformats.org/officeDocument/2006/relationships/oleObject" Target="../embeddings/oleObject9.bin"/><Relationship Id="rId11" Type="http://schemas.openxmlformats.org/officeDocument/2006/relationships/image" Target="../media/image28.wmf"/><Relationship Id="rId10" Type="http://schemas.openxmlformats.org/officeDocument/2006/relationships/oleObject" Target="../embeddings/oleObject8.bin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34.wmf"/><Relationship Id="rId16" Type="http://schemas.openxmlformats.org/officeDocument/2006/relationships/vmlDrawing" Target="../drawings/vmlDrawing4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41.png"/><Relationship Id="rId13" Type="http://schemas.openxmlformats.org/officeDocument/2006/relationships/image" Target="../media/image40.png"/><Relationship Id="rId12" Type="http://schemas.openxmlformats.org/officeDocument/2006/relationships/image" Target="../media/image39.wmf"/><Relationship Id="rId11" Type="http://schemas.openxmlformats.org/officeDocument/2006/relationships/oleObject" Target="../embeddings/oleObject18.bin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wmf"/><Relationship Id="rId8" Type="http://schemas.openxmlformats.org/officeDocument/2006/relationships/oleObject" Target="../embeddings/oleObject22.bin"/><Relationship Id="rId7" Type="http://schemas.openxmlformats.org/officeDocument/2006/relationships/image" Target="../media/image45.wmf"/><Relationship Id="rId6" Type="http://schemas.openxmlformats.org/officeDocument/2006/relationships/oleObject" Target="../embeddings/oleObject21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20.bin"/><Relationship Id="rId3" Type="http://schemas.openxmlformats.org/officeDocument/2006/relationships/image" Target="../media/image43.wmf"/><Relationship Id="rId2" Type="http://schemas.openxmlformats.org/officeDocument/2006/relationships/oleObject" Target="../embeddings/oleObject19.bin"/><Relationship Id="rId15" Type="http://schemas.openxmlformats.org/officeDocument/2006/relationships/vmlDrawing" Target="../drawings/vmlDrawing5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48.wmf"/><Relationship Id="rId12" Type="http://schemas.openxmlformats.org/officeDocument/2006/relationships/oleObject" Target="../embeddings/oleObject24.bin"/><Relationship Id="rId11" Type="http://schemas.openxmlformats.org/officeDocument/2006/relationships/image" Target="../media/image47.wmf"/><Relationship Id="rId10" Type="http://schemas.openxmlformats.org/officeDocument/2006/relationships/oleObject" Target="../embeddings/oleObject23.bin"/><Relationship Id="rId1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51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48.wmf"/><Relationship Id="rId17" Type="http://schemas.openxmlformats.org/officeDocument/2006/relationships/vmlDrawing" Target="../drawings/vmlDrawing6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42.png"/><Relationship Id="rId14" Type="http://schemas.openxmlformats.org/officeDocument/2006/relationships/image" Target="../media/image54.wmf"/><Relationship Id="rId13" Type="http://schemas.openxmlformats.org/officeDocument/2006/relationships/oleObject" Target="../embeddings/oleObject31.bin"/><Relationship Id="rId12" Type="http://schemas.openxmlformats.org/officeDocument/2006/relationships/image" Target="../media/image53.wmf"/><Relationship Id="rId11" Type="http://schemas.openxmlformats.org/officeDocument/2006/relationships/oleObject" Target="../embeddings/oleObject30.bin"/><Relationship Id="rId10" Type="http://schemas.openxmlformats.org/officeDocument/2006/relationships/image" Target="../media/image52.wmf"/><Relationship Id="rId1" Type="http://schemas.openxmlformats.org/officeDocument/2006/relationships/oleObject" Target="../embeddings/oleObject25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5.wmf"/><Relationship Id="rId1" Type="http://schemas.openxmlformats.org/officeDocument/2006/relationships/oleObject" Target="../embeddings/oleObject32.bin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8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34.bin"/><Relationship Id="rId3" Type="http://schemas.openxmlformats.org/officeDocument/2006/relationships/image" Target="../media/image57.wmf"/><Relationship Id="rId2" Type="http://schemas.openxmlformats.org/officeDocument/2006/relationships/oleObject" Target="../embeddings/oleObject33.bin"/><Relationship Id="rId1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3.png"/><Relationship Id="rId8" Type="http://schemas.openxmlformats.org/officeDocument/2006/relationships/image" Target="../media/image62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61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60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59.wmf"/><Relationship Id="rId13" Type="http://schemas.openxmlformats.org/officeDocument/2006/relationships/vmlDrawing" Target="../drawings/vmlDrawing9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64.emf"/><Relationship Id="rId10" Type="http://schemas.openxmlformats.org/officeDocument/2006/relationships/oleObject" Target="../embeddings/oleObject39.bin"/><Relationship Id="rId1" Type="http://schemas.openxmlformats.org/officeDocument/2006/relationships/oleObject" Target="../embeddings/oleObject35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9.png"/><Relationship Id="rId8" Type="http://schemas.openxmlformats.org/officeDocument/2006/relationships/image" Target="../media/image68.w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67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66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65.wmf"/><Relationship Id="rId11" Type="http://schemas.openxmlformats.org/officeDocument/2006/relationships/vmlDrawing" Target="../drawings/vmlDrawing10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40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5.wmf"/><Relationship Id="rId8" Type="http://schemas.openxmlformats.org/officeDocument/2006/relationships/oleObject" Target="../embeddings/oleObject47.bin"/><Relationship Id="rId7" Type="http://schemas.openxmlformats.org/officeDocument/2006/relationships/image" Target="../media/image74.wmf"/><Relationship Id="rId6" Type="http://schemas.openxmlformats.org/officeDocument/2006/relationships/oleObject" Target="../embeddings/oleObject46.bin"/><Relationship Id="rId5" Type="http://schemas.openxmlformats.org/officeDocument/2006/relationships/image" Target="../media/image73.wmf"/><Relationship Id="rId4" Type="http://schemas.openxmlformats.org/officeDocument/2006/relationships/oleObject" Target="../embeddings/oleObject45.bin"/><Relationship Id="rId3" Type="http://schemas.openxmlformats.org/officeDocument/2006/relationships/image" Target="../media/image72.wmf"/><Relationship Id="rId2" Type="http://schemas.openxmlformats.org/officeDocument/2006/relationships/oleObject" Target="../embeddings/oleObject44.bin"/><Relationship Id="rId15" Type="http://schemas.openxmlformats.org/officeDocument/2006/relationships/vmlDrawing" Target="../drawings/vmlDrawing11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77.wmf"/><Relationship Id="rId12" Type="http://schemas.openxmlformats.org/officeDocument/2006/relationships/oleObject" Target="../embeddings/oleObject49.bin"/><Relationship Id="rId11" Type="http://schemas.openxmlformats.org/officeDocument/2006/relationships/image" Target="../media/image76.wmf"/><Relationship Id="rId10" Type="http://schemas.openxmlformats.org/officeDocument/2006/relationships/oleObject" Target="../embeddings/oleObject48.bin"/><Relationship Id="rId1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2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9.png"/><Relationship Id="rId2" Type="http://schemas.openxmlformats.org/officeDocument/2006/relationships/image" Target="../media/image78.wmf"/><Relationship Id="rId1" Type="http://schemas.openxmlformats.org/officeDocument/2006/relationships/oleObject" Target="../embeddings/oleObject50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5854" y="785235"/>
            <a:ext cx="9144000" cy="238760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zh-C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1-5 (c)</a:t>
            </a:r>
            <a:r>
              <a:rPr lang="en-US" altLang="zh-CN" sz="3100" dirty="0"/>
              <a:t>   </a:t>
            </a:r>
            <a:r>
              <a:rPr lang="zh-CN" altLang="en-US" sz="3100" b="1" dirty="0">
                <a:latin typeface="宋体" panose="02010600030101010101" pitchFamily="2" charset="-122"/>
                <a:ea typeface="宋体" panose="02010600030101010101" pitchFamily="2" charset="-122"/>
              </a:rPr>
              <a:t>功率判断，吸收还是发出？</a:t>
            </a:r>
            <a:br>
              <a:rPr lang="en-US" altLang="zh-CN" sz="3200" dirty="0"/>
            </a:br>
            <a:br>
              <a:rPr lang="en-US" altLang="zh-CN" sz="3200" dirty="0"/>
            </a:br>
            <a:br>
              <a:rPr lang="zh-CN" altLang="en-US" dirty="0"/>
            </a:b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97285" y="1433880"/>
                <a:ext cx="9144000" cy="347790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3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3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300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b>
                      </m:sSub>
                      <m:r>
                        <a:rPr lang="en-US" altLang="zh-CN" sz="23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3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3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300" i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3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300" i="0" dirty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num>
                            <m:den>
                              <m:r>
                                <a:rPr lang="zh-CN" altLang="en-US" sz="2300" i="0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altLang="zh-CN" sz="2300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sz="23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300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altLang="zh-CN" sz="2300" b="0" i="0" dirty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altLang="zh-CN" sz="2300" dirty="0"/>
              </a:p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300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23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b>
                      </m:sSub>
                      <m:r>
                        <a:rPr lang="en-US" altLang="zh-CN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300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altLang="zh-CN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altLang="zh-CN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3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r>
                        <a:rPr lang="en-US" altLang="zh-CN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75</m:t>
                      </m:r>
                      <m:r>
                        <a:rPr lang="en-US" altLang="zh-CN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3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US" altLang="zh-CN" sz="23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300" dirty="0">
                    <a:latin typeface="Cambria Math" panose="02040503050406030204" pitchFamily="18" charset="0"/>
                  </a:rPr>
                  <a:t>15</a:t>
                </a:r>
                <a:r>
                  <a:rPr lang="en-US" altLang="zh-CN" sz="2300" b="0" dirty="0"/>
                  <a:t>V</a:t>
                </a:r>
                <a:endParaRPr lang="en-US" altLang="zh-CN" sz="2300" b="0" dirty="0"/>
              </a:p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3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3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b>
                      </m:sSub>
                      <m:r>
                        <a:rPr lang="en-US" altLang="zh-CN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300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altLang="zh-CN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3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r>
                        <a:rPr lang="en-US" altLang="zh-CN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30</m:t>
                      </m:r>
                      <m:r>
                        <m:rPr>
                          <m:sty m:val="p"/>
                        </m:rPr>
                        <a:rPr lang="en-US" altLang="zh-CN" sz="23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US" altLang="zh-CN" sz="2300" b="0" dirty="0">
                  <a:ea typeface="Cambria Math" panose="02040503050406030204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3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15</m:t>
                            </m:r>
                          </m:e>
                          <m:sup>
                            <m:r>
                              <a:rPr lang="en-US" altLang="zh-CN" sz="23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3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m:rPr>
                        <m:nor/>
                      </m:rPr>
                      <a:rPr lang="en-US" altLang="zh-CN" sz="23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en-US" altLang="zh-CN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45</m:t>
                    </m:r>
                  </m:oMath>
                </a14:m>
                <a:r>
                  <a:rPr lang="en-US" altLang="zh-CN" sz="23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endParaRPr lang="en-US" altLang="zh-CN" sz="23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:endParaRPr lang="en-US" altLang="zh-CN" sz="1600" dirty="0"/>
              </a:p>
              <a:p>
                <a:pPr algn="l"/>
                <a:endParaRPr lang="en-US" altLang="zh-CN" dirty="0"/>
              </a:p>
            </p:txBody>
          </p:sp>
        </mc:Choice>
        <mc:Fallback>
          <p:sp>
            <p:nvSpPr>
              <p:cNvPr id="3" name="副标题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97285" y="1433880"/>
                <a:ext cx="9144000" cy="3477909"/>
              </a:xfrm>
              <a:blipFill rotWithShape="1">
                <a:blip r:embed="rId1"/>
                <a:stretch>
                  <a:fillRect t="-1" b="-9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10297"/>
          <a:stretch>
            <a:fillRect/>
          </a:stretch>
        </p:blipFill>
        <p:spPr>
          <a:xfrm>
            <a:off x="6497320" y="1271270"/>
            <a:ext cx="4264025" cy="38023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1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725" y="3643892"/>
            <a:ext cx="5793274" cy="211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407987" y="1214437"/>
          <a:ext cx="18288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" name="Equation" r:id="rId2" imgW="1828800" imgH="393700" progId="Equation.DSMT4">
                  <p:embed/>
                </p:oleObj>
              </mc:Choice>
              <mc:Fallback>
                <p:oleObj name="Equation" r:id="rId2" imgW="1828800" imgH="3937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" y="1214437"/>
                        <a:ext cx="18288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407987" y="1709383"/>
          <a:ext cx="264477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" name="Equation" r:id="rId4" imgW="2641600" imgH="254000" progId="Equation.DSMT4">
                  <p:embed/>
                </p:oleObj>
              </mc:Choice>
              <mc:Fallback>
                <p:oleObj name="Equation" r:id="rId4" imgW="2641600" imgH="2540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" y="1709383"/>
                        <a:ext cx="2644775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389846" y="2435808"/>
          <a:ext cx="150177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" name="Equation" r:id="rId6" imgW="1497965" imgH="254000" progId="Equation.DSMT4">
                  <p:embed/>
                </p:oleObj>
              </mc:Choice>
              <mc:Fallback>
                <p:oleObj name="Equation" r:id="rId6" imgW="1497965" imgH="2540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46" y="2435808"/>
                        <a:ext cx="1501775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389846" y="2789268"/>
          <a:ext cx="14859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" name="Equation" r:id="rId8" imgW="1485265" imgH="254000" progId="Equation.DSMT4">
                  <p:embed/>
                </p:oleObj>
              </mc:Choice>
              <mc:Fallback>
                <p:oleObj name="Equation" r:id="rId8" imgW="1485265" imgH="2540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46" y="2789268"/>
                        <a:ext cx="148590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371431" y="4468402"/>
          <a:ext cx="27971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" name="Equation" r:id="rId10" imgW="2794000" imgH="355600" progId="Equation.DSMT4">
                  <p:embed/>
                </p:oleObj>
              </mc:Choice>
              <mc:Fallback>
                <p:oleObj name="Equation" r:id="rId10" imgW="2794000" imgH="3556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31" y="4468402"/>
                        <a:ext cx="2797175" cy="358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395561" y="5310552"/>
          <a:ext cx="30099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" name="Equation" r:id="rId12" imgW="3009900" imgH="368300" progId="Equation.DSMT4">
                  <p:embed/>
                </p:oleObj>
              </mc:Choice>
              <mc:Fallback>
                <p:oleObj name="Equation" r:id="rId12" imgW="3009900" imgH="3683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61" y="5310552"/>
                        <a:ext cx="3009900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389846" y="5658198"/>
          <a:ext cx="25685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" name="Equation" r:id="rId14" imgW="2565400" imgH="419100" progId="Equation.DSMT4">
                  <p:embed/>
                </p:oleObj>
              </mc:Choice>
              <mc:Fallback>
                <p:oleObj name="Equation" r:id="rId14" imgW="2565400" imgH="4191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46" y="5658198"/>
                        <a:ext cx="256857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359683" y="6345384"/>
          <a:ext cx="28575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" name="Equation" r:id="rId16" imgW="2857500" imgH="279400" progId="Equation.DSMT4">
                  <p:embed/>
                </p:oleObj>
              </mc:Choice>
              <mc:Fallback>
                <p:oleObj name="Equation" r:id="rId16" imgW="2857500" imgH="2794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683" y="6345384"/>
                        <a:ext cx="2857500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0" y="955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解：</a:t>
            </a:r>
            <a:r>
              <a:rPr kumimoji="0" lang="en-US" altLang="zh-CN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 0</a:t>
            </a:r>
            <a:r>
              <a:rPr kumimoji="0" lang="en-US" altLang="zh-CN" sz="12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−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电路处于稳定状态，电容看作开路，电感相当于短路。电路如题解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7-6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所示。由图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可得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0" y="22479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10333" y="2086891"/>
            <a:ext cx="3458845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换路时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由于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电容电压和电感电流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不能突变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所以有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36639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59410" y="3506788"/>
            <a:ext cx="6258560" cy="1291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&gt; 0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后的电路如题解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7-6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(b)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kumimoji="0" lang="en-US" altLang="zh-CN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串联回路组成的一阶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RL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电路，可得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10333" y="5079683"/>
            <a:ext cx="12192000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kumimoji="0" lang="en-US" altLang="zh-CN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串联回路组成的一阶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RC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电路，可得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0" y="59493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10333" y="61343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故根据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KCL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电流</a:t>
            </a:r>
            <a:r>
              <a:rPr kumimoji="0" lang="en-US" altLang="zh-CN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(t)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07670" y="390525"/>
            <a:ext cx="11304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7-6    </a:t>
            </a:r>
            <a:r>
              <a:rPr lang="zh-CN" altLang="en-US" sz="2000" b="1" dirty="0"/>
              <a:t>看似是二阶电路，实际是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个一阶电路的</a:t>
            </a:r>
            <a:r>
              <a:rPr lang="zh-CN" altLang="en-US" sz="2000" b="1" dirty="0"/>
              <a:t>叠加（</a:t>
            </a:r>
            <a:r>
              <a:rPr lang="zh-CN" altLang="en-US" sz="2000" b="1" dirty="0"/>
              <a:t>零输入）</a:t>
            </a:r>
            <a:endParaRPr lang="zh-CN" altLang="en-US"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8"/>
          <a:srcRect l="9109"/>
          <a:stretch>
            <a:fillRect/>
          </a:stretch>
        </p:blipFill>
        <p:spPr>
          <a:xfrm>
            <a:off x="8467344" y="842628"/>
            <a:ext cx="3013897" cy="2351886"/>
          </a:xfrm>
          <a:prstGeom prst="rect">
            <a:avLst/>
          </a:prstGeom>
        </p:spPr>
      </p:pic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59130" y="3729990"/>
          <a:ext cx="1531620" cy="325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9" imgW="1206500" imgH="254000" progId="Equation.DSMT4">
                  <p:embed/>
                </p:oleObj>
              </mc:Choice>
              <mc:Fallback>
                <p:oleObj name="Equation" r:id="rId19" imgW="1206500" imgH="2540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" y="3729990"/>
                        <a:ext cx="1531620" cy="325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305550" y="1584960"/>
            <a:ext cx="17322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注意初始条件的求解</a:t>
            </a:r>
            <a:endParaRPr lang="zh-CN" alt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39973" y="1389083"/>
          <a:ext cx="1228771" cy="361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1" name="Equation" r:id="rId1" imgW="774065" imgH="228600" progId="Equation.DSMT4">
                  <p:embed/>
                </p:oleObj>
              </mc:Choice>
              <mc:Fallback>
                <p:oleObj name="Equation" r:id="rId1" imgW="774065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973" y="1389083"/>
                        <a:ext cx="1228771" cy="3611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39973" y="2237782"/>
          <a:ext cx="2173706" cy="380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" name="Equation" r:id="rId3" imgW="1435100" imgH="254000" progId="Equation.DSMT4">
                  <p:embed/>
                </p:oleObj>
              </mc:Choice>
              <mc:Fallback>
                <p:oleObj name="Equation" r:id="rId3" imgW="1435100" imgH="25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973" y="2237782"/>
                        <a:ext cx="2173706" cy="3807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39973" y="2548034"/>
          <a:ext cx="1333602" cy="603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" name="Equation" r:id="rId5" imgW="875665" imgH="393700" progId="Equation.DSMT4">
                  <p:embed/>
                </p:oleObj>
              </mc:Choice>
              <mc:Fallback>
                <p:oleObj name="Equation" r:id="rId5" imgW="875665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973" y="2548034"/>
                        <a:ext cx="1333602" cy="6039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39973" y="3097981"/>
          <a:ext cx="1874168" cy="738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4" name="Equation" r:id="rId7" imgW="37185600" imgH="14630400" progId="Equation.DSMT4">
                  <p:embed/>
                </p:oleObj>
              </mc:Choice>
              <mc:Fallback>
                <p:oleObj name="Equation" r:id="rId7" imgW="37185600" imgH="14630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973" y="3097981"/>
                        <a:ext cx="1874168" cy="7388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39973" y="3831886"/>
          <a:ext cx="3108298" cy="365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5" name="Equation" r:id="rId9" imgW="2133600" imgH="254000" progId="Equation.DSMT4">
                  <p:embed/>
                </p:oleObj>
              </mc:Choice>
              <mc:Fallback>
                <p:oleObj name="Equation" r:id="rId9" imgW="2133600" imgH="254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973" y="3831886"/>
                        <a:ext cx="3108298" cy="3654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39973" y="4192309"/>
          <a:ext cx="2985528" cy="648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6" name="Equation" r:id="rId11" imgW="2451100" imgH="533400" progId="Equation.DSMT4">
                  <p:embed/>
                </p:oleObj>
              </mc:Choice>
              <mc:Fallback>
                <p:oleObj name="Equation" r:id="rId11" imgW="2451100" imgH="533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973" y="4192309"/>
                        <a:ext cx="2985528" cy="6488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0761" y="655260"/>
            <a:ext cx="912942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解：由题意知</a:t>
            </a:r>
            <a:r>
              <a:rPr kumimoji="0" lang="en-US" altLang="zh-CN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1600" b="0" i="1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(0</a:t>
            </a:r>
            <a:r>
              <a:rPr kumimoji="0" lang="en-US" altLang="zh-CN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 =</a:t>
            </a:r>
            <a:r>
              <a:rPr kumimoji="0" lang="en-US" altLang="zh-CN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1600" b="0" i="1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(0</a:t>
            </a:r>
            <a:r>
              <a:rPr kumimoji="0" lang="en-US" altLang="zh-CN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−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 =0,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这是一个求零状态响应问题。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t→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∞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时，电容着作开路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电路如题解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7-12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图所示、由于电流</a:t>
            </a:r>
            <a:r>
              <a:rPr kumimoji="0" lang="en-US" altLang="zh-CN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=0,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所以受控电流源的电流为零，故有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90761" y="1786313"/>
            <a:ext cx="7495963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求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端口的等效电阻。由于有受控源，故用开路短路法求。把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端子短路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18621" y="272534"/>
            <a:ext cx="1376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7-12</a:t>
            </a:r>
            <a:endParaRPr lang="zh-CN" altLang="en-US" sz="28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3"/>
          <a:srcRect r="13699"/>
          <a:stretch>
            <a:fillRect/>
          </a:stretch>
        </p:blipFill>
        <p:spPr>
          <a:xfrm>
            <a:off x="8203498" y="2094089"/>
            <a:ext cx="2633369" cy="298009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58807" y="2094089"/>
            <a:ext cx="3185123" cy="300065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004820" y="5798185"/>
            <a:ext cx="75387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一阶电路不管是零输入、零状态、还是全响应，都可以直接采用三要素法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图片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550" y="104953"/>
            <a:ext cx="4436853" cy="263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733201" y="1522562"/>
          <a:ext cx="2429099" cy="6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1" name="Equation" r:id="rId2" imgW="1498600" imgH="419100" progId="Equation.DSMT4">
                  <p:embed/>
                </p:oleObj>
              </mc:Choice>
              <mc:Fallback>
                <p:oleObj name="Equation" r:id="rId2" imgW="1498600" imgH="419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201" y="1522562"/>
                        <a:ext cx="2429099" cy="677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800099" y="2559049"/>
          <a:ext cx="1885037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" name="Equation" r:id="rId4" imgW="1180465" imgH="393700" progId="Equation.DSMT4">
                  <p:embed/>
                </p:oleObj>
              </mc:Choice>
              <mc:Fallback>
                <p:oleObj name="Equation" r:id="rId4" imgW="1180465" imgH="3937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099" y="2559049"/>
                        <a:ext cx="1885037" cy="6334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00099" y="3531539"/>
          <a:ext cx="2685060" cy="1137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3" name="Equation" r:id="rId6" imgW="1854200" imgH="787400" progId="Equation.DSMT4">
                  <p:embed/>
                </p:oleObj>
              </mc:Choice>
              <mc:Fallback>
                <p:oleObj name="Equation" r:id="rId6" imgW="1854200" imgH="787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099" y="3531539"/>
                        <a:ext cx="2685060" cy="11375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00099" y="4699603"/>
          <a:ext cx="1623555" cy="335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4" name="Equation" r:id="rId8" imgW="1104900" imgH="228600" progId="Equation.DSMT4">
                  <p:embed/>
                </p:oleObj>
              </mc:Choice>
              <mc:Fallback>
                <p:oleObj name="Equation" r:id="rId8" imgW="11049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099" y="4699603"/>
                        <a:ext cx="1623555" cy="3359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910258" y="4642117"/>
          <a:ext cx="1665130" cy="339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5" name="Equation" r:id="rId10" imgW="1117600" imgH="228600" progId="Equation.DSMT4">
                  <p:embed/>
                </p:oleObj>
              </mc:Choice>
              <mc:Fallback>
                <p:oleObj name="Equation" r:id="rId10" imgW="11176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0258" y="4642117"/>
                        <a:ext cx="1665130" cy="3396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86338" y="5577801"/>
          <a:ext cx="1912557" cy="31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6" name="Equation" r:id="rId12" imgW="1524000" imgH="254000" progId="Equation.DSMT4">
                  <p:embed/>
                </p:oleObj>
              </mc:Choice>
              <mc:Fallback>
                <p:oleObj name="Equation" r:id="rId12" imgW="1524000" imgH="254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338" y="5577801"/>
                        <a:ext cx="1912557" cy="314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80085" y="508000"/>
            <a:ext cx="85852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7-22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二阶电路的零输入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235070" y="1214786"/>
            <a:ext cx="2795958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解：</a:t>
            </a:r>
            <a:r>
              <a:rPr kumimoji="0" lang="en-US" altLang="zh-CN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&gt;0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后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电路的微分方程为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727091" y="2254008"/>
            <a:ext cx="12105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特征方程为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762000" y="3189726"/>
            <a:ext cx="1415772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解得特征根为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0" y="55927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702987" y="5170687"/>
            <a:ext cx="5564344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为两个共轭复根，所以电路为振荡放电过程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其方程的通解为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0" y="91519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0" y="107140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129780" y="2912110"/>
            <a:ext cx="4297680" cy="36925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>
                <a:sym typeface="+mn-ea"/>
              </a:rPr>
              <a:t>基本</a:t>
            </a:r>
            <a:r>
              <a:rPr lang="zh-CN" altLang="en-US" b="1" dirty="0">
                <a:sym typeface="+mn-ea"/>
              </a:rPr>
              <a:t>步骤：</a:t>
            </a:r>
            <a:endParaRPr lang="zh-CN" altLang="en-US" b="1" dirty="0">
              <a:sym typeface="+mn-ea"/>
            </a:endParaRPr>
          </a:p>
          <a:p>
            <a:endParaRPr lang="zh-CN" altLang="en-US" b="1" dirty="0">
              <a:sym typeface="+mn-ea"/>
            </a:endParaRPr>
          </a:p>
          <a:p>
            <a:r>
              <a:rPr lang="zh-CN" altLang="en-US" b="1" dirty="0">
                <a:sym typeface="+mn-ea"/>
              </a:rPr>
              <a:t>列</a:t>
            </a:r>
            <a:r>
              <a:rPr lang="zh-CN" altLang="en-US" b="1" dirty="0">
                <a:sym typeface="+mn-ea"/>
              </a:rPr>
              <a:t>写微分</a:t>
            </a:r>
            <a:r>
              <a:rPr lang="zh-CN" altLang="en-US" b="1" dirty="0">
                <a:sym typeface="+mn-ea"/>
              </a:rPr>
              <a:t>方程</a:t>
            </a:r>
            <a:endParaRPr lang="zh-CN" altLang="en-US" b="1" dirty="0">
              <a:sym typeface="+mn-ea"/>
            </a:endParaRPr>
          </a:p>
          <a:p>
            <a:endParaRPr lang="zh-CN" altLang="en-US" b="1" dirty="0">
              <a:sym typeface="+mn-ea"/>
            </a:endParaRPr>
          </a:p>
          <a:p>
            <a:r>
              <a:rPr lang="zh-CN" altLang="en-US" b="1" dirty="0">
                <a:sym typeface="+mn-ea"/>
              </a:rPr>
              <a:t>特征根</a:t>
            </a:r>
            <a:r>
              <a:rPr lang="zh-CN" altLang="en-US" b="1" dirty="0">
                <a:sym typeface="+mn-ea"/>
              </a:rPr>
              <a:t>方程</a:t>
            </a:r>
            <a:endParaRPr lang="zh-CN" altLang="en-US" b="1" dirty="0">
              <a:sym typeface="+mn-ea"/>
            </a:endParaRPr>
          </a:p>
          <a:p>
            <a:endParaRPr lang="zh-CN" altLang="en-US" b="1" dirty="0">
              <a:sym typeface="+mn-ea"/>
            </a:endParaRPr>
          </a:p>
          <a:p>
            <a:r>
              <a:rPr lang="zh-CN" altLang="en-US" b="1" dirty="0">
                <a:sym typeface="+mn-ea"/>
              </a:rPr>
              <a:t>求解</a:t>
            </a:r>
            <a:r>
              <a:rPr lang="zh-CN" altLang="en-US" b="1" dirty="0">
                <a:sym typeface="+mn-ea"/>
              </a:rPr>
              <a:t>特征根</a:t>
            </a:r>
            <a:endParaRPr lang="zh-CN" altLang="en-US" b="1" dirty="0">
              <a:sym typeface="+mn-ea"/>
            </a:endParaRPr>
          </a:p>
          <a:p>
            <a:endParaRPr lang="zh-CN" altLang="en-US" b="1" dirty="0">
              <a:sym typeface="+mn-ea"/>
            </a:endParaRPr>
          </a:p>
          <a:p>
            <a:r>
              <a:rPr lang="zh-CN" altLang="en-US" b="1" dirty="0">
                <a:sym typeface="+mn-ea"/>
              </a:rPr>
              <a:t>列写通解</a:t>
            </a:r>
            <a:r>
              <a:rPr lang="en-US" altLang="zh-CN" b="1" dirty="0">
                <a:sym typeface="+mn-ea"/>
              </a:rPr>
              <a:t> ——</a:t>
            </a:r>
            <a:r>
              <a:rPr lang="zh-CN" altLang="en-US" b="1" dirty="0">
                <a:sym typeface="+mn-ea"/>
              </a:rPr>
              <a:t>全解（通解</a:t>
            </a:r>
            <a:r>
              <a:rPr lang="en-US" altLang="zh-CN" b="1" dirty="0">
                <a:sym typeface="+mn-ea"/>
              </a:rPr>
              <a:t>+</a:t>
            </a:r>
            <a:r>
              <a:rPr lang="zh-CN" altLang="en-US" b="1" dirty="0">
                <a:sym typeface="+mn-ea"/>
              </a:rPr>
              <a:t>特解）</a:t>
            </a:r>
            <a:endParaRPr lang="en-US" altLang="zh-CN" b="1" dirty="0">
              <a:sym typeface="+mn-ea"/>
            </a:endParaRPr>
          </a:p>
          <a:p>
            <a:r>
              <a:rPr lang="zh-CN" altLang="en-US" b="1" dirty="0">
                <a:sym typeface="+mn-ea"/>
              </a:rPr>
              <a:t>（如果是零状态和全相应还要加上</a:t>
            </a:r>
            <a:r>
              <a:rPr lang="zh-CN" altLang="en-US" b="1" dirty="0">
                <a:sym typeface="+mn-ea"/>
              </a:rPr>
              <a:t>特解）</a:t>
            </a:r>
            <a:endParaRPr lang="zh-CN" altLang="en-US" b="1" dirty="0">
              <a:sym typeface="+mn-ea"/>
            </a:endParaRPr>
          </a:p>
          <a:p>
            <a:endParaRPr lang="zh-CN" altLang="en-US" b="1" dirty="0">
              <a:sym typeface="+mn-ea"/>
            </a:endParaRPr>
          </a:p>
          <a:p>
            <a:r>
              <a:rPr lang="zh-CN" altLang="en-US" b="1" dirty="0">
                <a:sym typeface="+mn-ea"/>
              </a:rPr>
              <a:t>根据初始条件求全解</a:t>
            </a:r>
            <a:r>
              <a:rPr lang="zh-CN" altLang="en-US" b="1" dirty="0">
                <a:sym typeface="+mn-ea"/>
              </a:rPr>
              <a:t>的系数</a:t>
            </a:r>
            <a:endParaRPr lang="zh-CN" altLang="en-US" b="1" dirty="0">
              <a:sym typeface="+mn-ea"/>
            </a:endParaRPr>
          </a:p>
          <a:p>
            <a:endParaRPr lang="zh-CN" altLang="en-US" b="1" dirty="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68584" y="1228896"/>
          <a:ext cx="2444532" cy="40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1" name="Equation" r:id="rId1" imgW="1524000" imgH="254000" progId="Equation.DSMT4">
                  <p:embed/>
                </p:oleObj>
              </mc:Choice>
              <mc:Fallback>
                <p:oleObj name="Equation" r:id="rId1" imgW="1524000" imgH="254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584" y="1228896"/>
                        <a:ext cx="2444532" cy="4023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62892" y="2109944"/>
          <a:ext cx="3124765" cy="475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2" name="Equation" r:id="rId3" imgW="2603500" imgH="393700" progId="Equation.DSMT4">
                  <p:embed/>
                </p:oleObj>
              </mc:Choice>
              <mc:Fallback>
                <p:oleObj name="Equation" r:id="rId3" imgW="2603500" imgH="393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892" y="2109944"/>
                        <a:ext cx="3124765" cy="4757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62892" y="2931489"/>
          <a:ext cx="1975449" cy="564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3" name="Equation" r:id="rId5" imgW="1600200" imgH="457200" progId="Equation.DSMT4">
                  <p:embed/>
                </p:oleObj>
              </mc:Choice>
              <mc:Fallback>
                <p:oleObj name="Equation" r:id="rId5" imgW="16002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892" y="2931489"/>
                        <a:ext cx="1975449" cy="5644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45656" y="3775602"/>
          <a:ext cx="3698216" cy="464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4" name="Equation" r:id="rId7" imgW="3162300" imgH="393700" progId="Equation.DSMT4">
                  <p:embed/>
                </p:oleObj>
              </mc:Choice>
              <mc:Fallback>
                <p:oleObj name="Equation" r:id="rId7" imgW="31623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656" y="3775602"/>
                        <a:ext cx="3698216" cy="4641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42722" y="4188792"/>
          <a:ext cx="2556071" cy="566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5" name="Equation" r:id="rId9" imgW="1790700" imgH="393700" progId="Equation.DSMT4">
                  <p:embed/>
                </p:oleObj>
              </mc:Choice>
              <mc:Fallback>
                <p:oleObj name="Equation" r:id="rId9" imgW="17907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722" y="4188792"/>
                        <a:ext cx="2556071" cy="5665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22345" y="5118254"/>
          <a:ext cx="3261527" cy="340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6" name="Equation" r:id="rId11" imgW="2400300" imgH="254000" progId="Equation.DSMT4">
                  <p:embed/>
                </p:oleObj>
              </mc:Choice>
              <mc:Fallback>
                <p:oleObj name="Equation" r:id="rId11" imgW="2400300" imgH="254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345" y="5118254"/>
                        <a:ext cx="3261527" cy="3408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882650" y="5422900"/>
          <a:ext cx="64658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7" name="Equation" r:id="rId13" imgW="113385600" imgH="9448800" progId="Equation.DSMT4">
                  <p:embed/>
                </p:oleObj>
              </mc:Choice>
              <mc:Fallback>
                <p:oleObj name="Equation" r:id="rId13" imgW="113385600" imgH="9448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5422900"/>
                        <a:ext cx="6465888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8188" y="1719382"/>
            <a:ext cx="37673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式中，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=10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=49.97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。根据初始条件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2892" y="2598255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可得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62892" y="3521323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解得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33305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68394" y="4741255"/>
            <a:ext cx="46816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故电感电流和电容电压分别为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4892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88188" y="553926"/>
            <a:ext cx="10243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7-22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图片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969" y="795833"/>
            <a:ext cx="4436853" cy="263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01841" y="260238"/>
            <a:ext cx="993411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8-13 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相位差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同频、同函数、同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符号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01841" y="936703"/>
          <a:ext cx="4115754" cy="1488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Equation" r:id="rId1" imgW="3619500" imgH="1066800" progId="Equation.DSMT4">
                  <p:embed/>
                </p:oleObj>
              </mc:Choice>
              <mc:Fallback>
                <p:oleObj name="Equation" r:id="rId1" imgW="3619500" imgH="1066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841" y="936703"/>
                        <a:ext cx="4115754" cy="14887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0820" y="2472313"/>
            <a:ext cx="9934113" cy="230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解：根据元件的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VCR(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同频正弦量时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先求出电压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电流的相位差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判定元件的性质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再根据模值之间的关系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求出元件的值。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注意：电压、电流都必须用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cos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函数表示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kumimoji="0" lang="en-US" altLang="zh-CN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φ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=0,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电阻。</a:t>
            </a:r>
            <a:r>
              <a:rPr kumimoji="0" lang="en-US" altLang="zh-CN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=5Ω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zh-CN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kumimoji="0" lang="en-US" altLang="zh-CN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φ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=−90.0°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，电容。</a:t>
            </a:r>
            <a:r>
              <a:rPr kumimoji="0" lang="en-US" altLang="zh-CN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ωCU</a:t>
            </a:r>
            <a:r>
              <a:rPr kumimoji="0" lang="en-US" altLang="zh-CN" sz="1600" b="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600" b="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,C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=2×10</a:t>
            </a:r>
            <a:r>
              <a:rPr kumimoji="0" lang="en-US" altLang="zh-CN" sz="16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−4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zh-CN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kumimoji="0" lang="en-US" altLang="zh-CN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φ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=90.0°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，电感。</a:t>
            </a:r>
            <a:r>
              <a:rPr kumimoji="0" lang="en-US" altLang="zh-CN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ωC</a:t>
            </a:r>
            <a:r>
              <a:rPr kumimoji="0" lang="en-US" altLang="zh-CN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600" b="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U</a:t>
            </a:r>
            <a:r>
              <a:rPr kumimoji="0" lang="en-US" altLang="zh-CN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=10H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zh-CN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(4)</a:t>
            </a:r>
            <a:r>
              <a:rPr kumimoji="0" lang="en-US" altLang="zh-CN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φ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=45°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，非单一的无源元件，可能为</a:t>
            </a:r>
            <a:r>
              <a:rPr kumimoji="0" lang="en-US" altLang="zh-CN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RL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电路。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图片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711" y="2145453"/>
            <a:ext cx="3442902" cy="237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83888" y="2691241"/>
          <a:ext cx="2454621" cy="793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Equation" r:id="rId2" imgW="2006600" imgH="457200" progId="Equation.DSMT4">
                  <p:embed/>
                </p:oleObj>
              </mc:Choice>
              <mc:Fallback>
                <p:oleObj name="Equation" r:id="rId2" imgW="20066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88" y="2691241"/>
                        <a:ext cx="2454621" cy="7939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83888" y="4248462"/>
          <a:ext cx="1725821" cy="775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name="Equation" r:id="rId4" imgW="1371600" imgH="431800" progId="Equation.DSMT4">
                  <p:embed/>
                </p:oleObj>
              </mc:Choice>
              <mc:Fallback>
                <p:oleObj name="Equation" r:id="rId4" imgW="1371600" imgH="431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88" y="4248462"/>
                        <a:ext cx="1725821" cy="7756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90617" y="2145453"/>
            <a:ext cx="86024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电路的入端导纳</a:t>
            </a:r>
            <a:r>
              <a:rPr kumimoji="0" lang="en-US" altLang="zh-CN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0" lang="en-US" altLang="zh-CN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2027238"/>
            <a:ext cx="86024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90617" y="3769805"/>
            <a:ext cx="8602462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求得电压</a:t>
            </a:r>
            <a:r>
              <a:rPr kumimoji="0" lang="en-US" altLang="zh-CN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0617" y="1100080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8-16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411549" y="957815"/>
          <a:ext cx="3433067" cy="1065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3" name="Equation" r:id="rId1" imgW="2032000" imgH="635000" progId="Equation.DSMT4">
                  <p:embed/>
                </p:oleObj>
              </mc:Choice>
              <mc:Fallback>
                <p:oleObj name="Equation" r:id="rId1" imgW="2032000" imgH="635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549" y="957815"/>
                        <a:ext cx="3433067" cy="10658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381907" y="2018864"/>
          <a:ext cx="4229853" cy="1465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4" name="Equation" r:id="rId3" imgW="2578100" imgH="889000" progId="Equation.DSMT4">
                  <p:embed/>
                </p:oleObj>
              </mc:Choice>
              <mc:Fallback>
                <p:oleObj name="Equation" r:id="rId3" imgW="2578100" imgH="889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907" y="2018864"/>
                        <a:ext cx="4229853" cy="14655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411549" y="3590937"/>
          <a:ext cx="4349171" cy="413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5" name="Equation" r:id="rId5" imgW="2565400" imgH="241300" progId="Equation.DSMT4">
                  <p:embed/>
                </p:oleObj>
              </mc:Choice>
              <mc:Fallback>
                <p:oleObj name="Equation" r:id="rId5" imgW="25654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549" y="3590937"/>
                        <a:ext cx="4349171" cy="4139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8757804" y="5501749"/>
          <a:ext cx="2414444" cy="392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6" name="Equation" r:id="rId7" imgW="41757600" imgH="6705600" progId="Equation.DSMT4">
                  <p:embed/>
                </p:oleObj>
              </mc:Choice>
              <mc:Fallback>
                <p:oleObj name="Equation" r:id="rId7" imgW="41757600" imgH="6705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7804" y="5501749"/>
                        <a:ext cx="2414444" cy="3928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1981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2225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29654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3667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21080" y="189230"/>
            <a:ext cx="815022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8-20   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无源元件的电压电流关系、相量表示</a:t>
            </a:r>
            <a:endParaRPr lang="zh-CN" altLang="en-US" dirty="0"/>
          </a:p>
          <a:p>
            <a:endParaRPr lang="en-US" altLang="zh-CN" sz="2400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9"/>
          <a:srcRect l="3984"/>
          <a:stretch>
            <a:fillRect/>
          </a:stretch>
        </p:blipFill>
        <p:spPr>
          <a:xfrm>
            <a:off x="7245809" y="780271"/>
            <a:ext cx="3712479" cy="281066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727432" y="4429328"/>
            <a:ext cx="4084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）支路</a:t>
            </a:r>
            <a:r>
              <a:rPr lang="en-US" altLang="zh-CN" dirty="0"/>
              <a:t>1</a:t>
            </a:r>
            <a:r>
              <a:rPr lang="zh-CN" altLang="en-US" dirty="0"/>
              <a:t>的电压与电流的相位差为</a:t>
            </a:r>
            <a:endParaRPr lang="zh-CN" altLang="en-US" dirty="0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5522913" y="4436193"/>
          <a:ext cx="3235214" cy="38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7" name="Equation" r:id="rId10" imgW="2974975" imgH="356870" progId="Equation.DSMT4">
                  <p:embed/>
                </p:oleObj>
              </mc:Choice>
              <mc:Fallback>
                <p:oleObj name="Equation" r:id="rId10" imgW="2974975" imgH="356870" progId="Equation.DSMT4">
                  <p:embed/>
                  <p:pic>
                    <p:nvPicPr>
                      <p:cNvPr id="0" name="图片 2155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22913" y="4436193"/>
                        <a:ext cx="3235214" cy="38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1904829" y="4972687"/>
            <a:ext cx="64757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电压超前电流</a:t>
            </a:r>
            <a:r>
              <a:rPr lang="en-US" altLang="zh-CN" dirty="0"/>
              <a:t>90</a:t>
            </a:r>
            <a:r>
              <a:rPr lang="zh-CN" altLang="en-US" dirty="0"/>
              <a:t>度，</a:t>
            </a:r>
            <a:endParaRPr lang="zh-CN" altLang="en-US" dirty="0"/>
          </a:p>
          <a:p>
            <a:r>
              <a:rPr lang="zh-CN" altLang="en-US" dirty="0"/>
              <a:t>若支路</a:t>
            </a:r>
            <a:r>
              <a:rPr lang="en-US" altLang="zh-CN" dirty="0"/>
              <a:t>1</a:t>
            </a:r>
            <a:r>
              <a:rPr lang="zh-CN" altLang="en-US" dirty="0"/>
              <a:t>是无源元件，则</a:t>
            </a:r>
            <a:r>
              <a:rPr lang="zh-CN" altLang="en-US" dirty="0"/>
              <a:t>为电感元件。</a:t>
            </a:r>
            <a:endParaRPr lang="zh-CN" altLang="en-US" dirty="0"/>
          </a:p>
          <a:p>
            <a:r>
              <a:rPr lang="zh-CN" altLang="en-US" dirty="0"/>
              <a:t>如果为有源元件，则支路</a:t>
            </a:r>
            <a:r>
              <a:rPr lang="en-US" altLang="zh-CN" dirty="0"/>
              <a:t>1</a:t>
            </a:r>
            <a:r>
              <a:rPr lang="zh-CN" altLang="en-US" dirty="0"/>
              <a:t>的可能性较多，</a:t>
            </a:r>
            <a:r>
              <a:rPr lang="zh-CN" altLang="en-US" dirty="0"/>
              <a:t>比如，可能是电流源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51963" y="1252937"/>
          <a:ext cx="2231440" cy="810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3" name="Equation" r:id="rId1" imgW="1600200" imgH="533400" progId="Equation.DSMT4">
                  <p:embed/>
                </p:oleObj>
              </mc:Choice>
              <mc:Fallback>
                <p:oleObj name="Equation" r:id="rId1" imgW="1600200" imgH="53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63" y="1252937"/>
                        <a:ext cx="2231440" cy="8107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51963" y="2241486"/>
          <a:ext cx="2352859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4" name="Equation" r:id="rId3" imgW="40233600" imgH="12801600" progId="Equation.DSMT4">
                  <p:embed/>
                </p:oleObj>
              </mc:Choice>
              <mc:Fallback>
                <p:oleObj name="Equation" r:id="rId3" imgW="40233600" imgH="12801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63" y="2241486"/>
                        <a:ext cx="2352859" cy="815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40598" y="3543051"/>
          <a:ext cx="3329305" cy="179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5" name="Equation" r:id="rId5" imgW="2476500" imgH="1219200" progId="Equation.DSMT4">
                  <p:embed/>
                </p:oleObj>
              </mc:Choice>
              <mc:Fallback>
                <p:oleObj name="Equation" r:id="rId5" imgW="2476500" imgH="1219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98" y="3543051"/>
                        <a:ext cx="3329305" cy="17957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80068" y="5259060"/>
          <a:ext cx="4518025" cy="1605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6" name="Equation" r:id="rId7" imgW="3288665" imgH="1066800" progId="Equation.DSMT4">
                  <p:embed/>
                </p:oleObj>
              </mc:Choice>
              <mc:Fallback>
                <p:oleObj name="Equation" r:id="rId7" imgW="3288665" imgH="1066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068" y="5259060"/>
                        <a:ext cx="4518025" cy="16059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1963" y="487842"/>
            <a:ext cx="791000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9-3  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阻抗与导纳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72063" y="2357761"/>
            <a:ext cx="1118586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1963" y="3184987"/>
            <a:ext cx="11185864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根据一端口电路的等效阻抗或导纳的定义直接求解。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2063" y="4621536"/>
            <a:ext cx="1118586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78845" y="1301230"/>
            <a:ext cx="3099116" cy="302746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64990" y="4420235"/>
            <a:ext cx="642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电感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45430" y="5979795"/>
            <a:ext cx="45224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电阻与电感组成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R=4.78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Ω      L=0.0146 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H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41538" y="452557"/>
            <a:ext cx="894109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9-6 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相量图的运用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41655" y="1477328"/>
            <a:ext cx="9317355" cy="415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根据题意知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电流、电压同相位，总阻抗为一个纯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电阻。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图中</a:t>
            </a:r>
            <a:r>
              <a:rPr kumimoji="0" lang="en-US" altLang="zh-CN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600" b="1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16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kumimoji="0" lang="en-US" altLang="zh-CN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∠ϕ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mA,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kumimoji="0" lang="en-US" altLang="zh-CN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600" b="1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16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kumimoji="0" lang="en-US" altLang="zh-CN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∠ϕ</a:t>
            </a:r>
            <a:r>
              <a:rPr lang="en-US" altLang="zh-CN" sz="16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=I</a:t>
            </a:r>
            <a:r>
              <a:rPr lang="en-US" altLang="zh-CN" sz="16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∠ϕ</a:t>
            </a:r>
            <a:r>
              <a:rPr lang="en-US" altLang="zh-CN" sz="16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KCL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方程和相位关系为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kumimoji="0" lang="en-US" altLang="zh-CN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∠ϕ=</a:t>
            </a:r>
            <a:r>
              <a:rPr kumimoji="0" lang="en-US" altLang="zh-CN" sz="16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kumimoji="0" lang="en-US" altLang="zh-CN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∠ϕ</a:t>
            </a:r>
            <a:r>
              <a:rPr lang="en-US" altLang="zh-CN" sz="16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+I</a:t>
            </a:r>
            <a:r>
              <a:rPr lang="en-US" altLang="zh-CN" sz="16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∠ϕ</a:t>
            </a:r>
            <a:r>
              <a:rPr lang="en-US" altLang="zh-CN" sz="16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ϕ</a:t>
            </a:r>
            <a:r>
              <a:rPr kumimoji="0" lang="en-US" altLang="zh-CN" sz="16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ϕ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+90°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超前电压</a:t>
            </a:r>
            <a:r>
              <a:rPr kumimoji="0" lang="en-US" altLang="zh-CN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 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90°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假设</a:t>
            </a:r>
            <a:r>
              <a:rPr kumimoji="0" lang="en-US" altLang="zh-CN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ϕ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=0(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也可以为任意已知值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，解式（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）得</a:t>
            </a:r>
            <a:r>
              <a:rPr kumimoji="0" lang="en-US" altLang="zh-CN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6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=48mA(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为表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16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读数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更为简单的方法是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直接画向量图，电压作为参考相量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4000" y="703580"/>
            <a:ext cx="4366895" cy="31845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9" name="图片 17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" r="4808"/>
          <a:stretch>
            <a:fillRect/>
          </a:stretch>
        </p:blipFill>
        <p:spPr bwMode="auto">
          <a:xfrm>
            <a:off x="7377343" y="1518547"/>
            <a:ext cx="3675356" cy="246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976542" y="1629610"/>
          <a:ext cx="1740025" cy="35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7" name="Equation" r:id="rId2" imgW="1257300" imgH="228600" progId="Equation.DSMT4">
                  <p:embed/>
                </p:oleObj>
              </mc:Choice>
              <mc:Fallback>
                <p:oleObj name="Equation" r:id="rId2" imgW="12573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542" y="1629610"/>
                        <a:ext cx="1740025" cy="350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003692" y="2383350"/>
          <a:ext cx="1712876" cy="370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8" name="Equation" r:id="rId4" imgW="876300" imgH="228600" progId="Equation.DSMT4">
                  <p:embed/>
                </p:oleObj>
              </mc:Choice>
              <mc:Fallback>
                <p:oleObj name="Equation" r:id="rId4" imgW="8763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692" y="2383350"/>
                        <a:ext cx="1712876" cy="3706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03692" y="2868540"/>
          <a:ext cx="3497805" cy="1577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9" name="Equation" r:id="rId6" imgW="3035300" imgH="1206500" progId="Equation.DSMT4">
                  <p:embed/>
                </p:oleObj>
              </mc:Choice>
              <mc:Fallback>
                <p:oleObj name="Equation" r:id="rId6" imgW="3035300" imgH="1206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692" y="2868540"/>
                        <a:ext cx="3497805" cy="15777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003691" y="4932542"/>
          <a:ext cx="896129" cy="390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0" name="Equation" r:id="rId8" imgW="749300" imgH="228600" progId="Equation.DSMT4">
                  <p:embed/>
                </p:oleObj>
              </mc:Choice>
              <mc:Fallback>
                <p:oleObj name="Equation" r:id="rId8" imgW="7493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691" y="4932542"/>
                        <a:ext cx="896129" cy="3903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003691" y="5487401"/>
          <a:ext cx="3009016" cy="437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1" name="Equation" r:id="rId10" imgW="2159000" imgH="241300" progId="Equation.DSMT4">
                  <p:embed/>
                </p:oleObj>
              </mc:Choice>
              <mc:Fallback>
                <p:oleObj name="Equation" r:id="rId10" imgW="2159000" imgH="241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691" y="5487401"/>
                        <a:ext cx="3009016" cy="4376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003692" y="6281932"/>
          <a:ext cx="984906" cy="373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2" name="Equation" r:id="rId12" imgW="698500" imgH="241300" progId="Equation.DSMT4">
                  <p:embed/>
                </p:oleObj>
              </mc:Choice>
              <mc:Fallback>
                <p:oleObj name="Equation" r:id="rId12" imgW="698500" imgH="241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692" y="6281932"/>
                        <a:ext cx="984906" cy="3735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62411" y="467273"/>
            <a:ext cx="8700117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9-11  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有功、功率因数、阻抗角、功率因数角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13583" y="1176540"/>
            <a:ext cx="8575829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根据条件可先求得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0" lang="en-US" altLang="zh-CN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46641" y="2075574"/>
            <a:ext cx="8575829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解得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62411" y="2825023"/>
            <a:ext cx="8575829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62411" y="4537098"/>
            <a:ext cx="8575829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根据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231859" y="5175645"/>
            <a:ext cx="8575829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62411" y="5916054"/>
            <a:ext cx="85758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解得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1-19</a:t>
            </a:r>
            <a:endParaRPr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04455" y="1324526"/>
                <a:ext cx="10515600" cy="4351338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3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3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3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23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600</m:t>
                        </m:r>
                        <m:sSub>
                          <m:sSubPr>
                            <m:ctrlPr>
                              <a:rPr lang="zh-CN" altLang="zh-CN" sz="23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3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zh-CN" altLang="zh-CN" sz="23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3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3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3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3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3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2300" b="0" i="1" kern="100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zh-CN" altLang="zh-CN" sz="23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3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3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300" i="1" kern="100" dirty="0"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300" i="1" kern="10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b="0" i="1" kern="10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300" b="0" i="1" kern="10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CN" sz="2300" b="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300" b="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20</m:t>
                    </m:r>
                    <m:r>
                      <a:rPr lang="en-US" altLang="zh-CN" sz="2300" b="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300" b="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300" b="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300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300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300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US" altLang="zh-CN" sz="2300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300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300" i="1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3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3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3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3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20</m:t>
                        </m:r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zh-CN" altLang="zh-CN" sz="23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3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3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sSub>
                          <m:sSubPr>
                            <m:ctrlPr>
                              <a:rPr lang="zh-CN" altLang="zh-CN" sz="23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3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600</m:t>
                        </m:r>
                        <m:sSub>
                          <m:sSubPr>
                            <m:ctrlPr>
                              <a:rPr lang="zh-CN" altLang="zh-CN" sz="23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3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zh-CN" altLang="zh-CN" sz="23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3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3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23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20</m:t>
                        </m:r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zh-CN" altLang="zh-CN" sz="23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3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3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sSub>
                          <m:sSubPr>
                            <m:ctrlPr>
                              <a:rPr lang="zh-CN" altLang="zh-CN" sz="23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3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zh-CN" altLang="zh-CN" sz="23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3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3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3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3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altLang="zh-CN" sz="2300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mA</m:t>
                    </m:r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3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300" b="0" i="1" kern="10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20</m:t>
                    </m:r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zh-CN" altLang="zh-CN" sz="23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zh-CN" altLang="zh-CN" sz="23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15</m:t>
                    </m:r>
                    <m:r>
                      <m:rPr>
                        <m:sty m:val="p"/>
                      </m:rPr>
                      <a:rPr lang="en-US" altLang="zh-CN" sz="2300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V</m:t>
                    </m:r>
                  </m:oMath>
                </a14:m>
                <a:endParaRPr lang="zh-CN" altLang="zh-CN" sz="23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4455" y="1324526"/>
                <a:ext cx="10515600" cy="4351338"/>
              </a:xfrm>
              <a:blipFill rotWithShape="1">
                <a:blip r:embed="rId1"/>
                <a:stretch>
                  <a:fillRect l="-5" t="-13" r="5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010" y="1654810"/>
            <a:ext cx="4328160" cy="390588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96897" y="759762"/>
            <a:ext cx="8309499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电源</a:t>
            </a:r>
            <a:r>
              <a:rPr kumimoji="0" lang="en-US" altLang="zh-CN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已发出的功率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20Ω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电阻吸收的功率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可变电阻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吸收的功率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转化为</a:t>
            </a:r>
            <a:r>
              <a:rPr kumimoji="0" lang="en-US" altLang="zh-CN" sz="20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RL</a:t>
            </a:r>
            <a:r>
              <a:rPr kumimoji="0" lang="zh-CN" altLang="en-US" sz="20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支路部分的最大功率问题</a:t>
            </a:r>
            <a:r>
              <a:rPr kumimoji="0" lang="en-US" altLang="zh-CN" sz="20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zh-CN" altLang="en-US" sz="20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模匹配）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功率</a:t>
            </a:r>
            <a:r>
              <a:rPr kumimoji="0" lang="en-US" altLang="zh-CN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000" b="0" i="1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的表达式为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321458" y="2192964"/>
          <a:ext cx="1970844" cy="909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Equation" r:id="rId1" imgW="990600" imgH="457200" progId="Equation.DSMT4">
                  <p:embed/>
                </p:oleObj>
              </mc:Choice>
              <mc:Fallback>
                <p:oleObj name="Equation" r:id="rId1" imgW="9906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1458" y="2192964"/>
                        <a:ext cx="1970844" cy="9096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1312" y="3664250"/>
            <a:ext cx="8780016" cy="1014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最大功率的条件为</a:t>
            </a:r>
            <a:r>
              <a:rPr kumimoji="0" lang="en-US" altLang="zh-CN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000" b="0" i="1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000" b="0" i="1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Rmax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=2kW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。电源</a:t>
            </a:r>
            <a:r>
              <a:rPr kumimoji="0" lang="en-US" altLang="zh-CN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发出的功率（两部分的和）</a:t>
            </a:r>
            <a:r>
              <a:rPr kumimoji="0" lang="en-US" altLang="zh-CN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000" b="0" i="1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=4kW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6595" y="281305"/>
            <a:ext cx="7773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9-19  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最大功率传输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模匹配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414" y="1380490"/>
            <a:ext cx="3966298" cy="303833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67385" y="900430"/>
            <a:ext cx="8761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9-23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戴维宁等效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结点电压法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最大功率传输（共轭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匹配）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2-10</a:t>
            </a:r>
            <a:r>
              <a:rPr lang="zh-CN" altLang="zh-CN" sz="2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电源等效变换</a:t>
            </a:r>
            <a:endParaRPr lang="en-US" altLang="zh-CN" sz="2800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3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3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a:rPr lang="en-US" altLang="zh-CN" sz="23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3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3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300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s</m:t>
                            </m:r>
                            <m:r>
                              <a:rPr lang="en-US" altLang="zh-CN" sz="2300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sz="23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300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3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20</m:t>
                        </m:r>
                      </m:num>
                      <m:den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300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altLang="zh-CN" sz="2300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3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3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a:rPr lang="en-US" altLang="zh-CN" sz="23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3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3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300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s</m:t>
                            </m:r>
                            <m:r>
                              <a:rPr lang="en-US" altLang="zh-CN" sz="2300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5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sz="23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300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5</m:t>
                            </m:r>
                          </m:sub>
                        </m:sSub>
                      </m:den>
                    </m:f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3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30</m:t>
                        </m:r>
                      </m:num>
                      <m:den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300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r>
                      <m:rPr>
                        <m:sty m:val="p"/>
                      </m:rPr>
                      <a:rPr lang="en-US" altLang="zh-CN" sz="2300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A</m:t>
                    </m:r>
                  </m:oMath>
                </a14:m>
                <a:endParaRPr lang="en-US" altLang="zh-CN" sz="2300" i="1" kern="1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3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3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3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3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3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3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a:rPr lang="en-US" altLang="zh-CN" sz="23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23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3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a:rPr lang="en-US" altLang="zh-CN" sz="23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3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3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a:rPr lang="en-US" altLang="zh-CN" sz="23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8</m:t>
                    </m:r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17</m:t>
                    </m:r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zh-CN" sz="2300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300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A</m:t>
                    </m:r>
                  </m:oMath>
                </a14:m>
                <a:endParaRPr lang="en-US" altLang="zh-CN" sz="2300" i="1" kern="1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3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23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3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//</m:t>
                    </m:r>
                    <m:sSub>
                      <m:sSubPr>
                        <m:ctrlPr>
                          <a:rPr lang="zh-CN" altLang="zh-CN" sz="23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//</m:t>
                    </m:r>
                    <m:sSub>
                      <m:sSubPr>
                        <m:ctrlPr>
                          <a:rPr lang="zh-CN" altLang="zh-CN" sz="23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3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10</m:t>
                        </m:r>
                      </m:num>
                      <m:den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300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altLang="zh-CN" sz="2300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endParaRPr lang="en-US" altLang="zh-CN" sz="2300" i="1" kern="1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3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3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ab</m:t>
                        </m:r>
                      </m:sub>
                    </m:sSub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𝑅</m:t>
                    </m:r>
                    <m:sSub>
                      <m:sSubPr>
                        <m:ctrlPr>
                          <a:rPr lang="zh-CN" altLang="zh-CN" sz="23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300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×(−</m:t>
                    </m:r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zh-CN" sz="2300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V</m:t>
                    </m:r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altLang="zh-CN" sz="23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altLang="zh-CN" sz="2300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V</m:t>
                    </m:r>
                  </m:oMath>
                </a14:m>
                <a:endParaRPr lang="en-US" altLang="zh-CN" sz="23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sz="23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3575" t="6050"/>
          <a:stretch>
            <a:fillRect/>
          </a:stretch>
        </p:blipFill>
        <p:spPr>
          <a:xfrm>
            <a:off x="838200" y="4468431"/>
            <a:ext cx="6542843" cy="18434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2-13   </a:t>
            </a:r>
            <a:r>
              <a:rPr lang="zh-CN" altLang="en-US" sz="28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电源等效</a:t>
            </a:r>
            <a:r>
              <a:rPr lang="zh-CN" altLang="en-US" sz="28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zh-CN" altLang="en-US" sz="2800" kern="100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0" r="2037"/>
          <a:stretch>
            <a:fillRect/>
          </a:stretch>
        </p:blipFill>
        <p:spPr>
          <a:xfrm>
            <a:off x="838200" y="3535531"/>
            <a:ext cx="6432612" cy="2817070"/>
          </a:xfrm>
          <a:prstGeom prst="rect">
            <a:avLst/>
          </a:prstGeom>
        </p:spPr>
      </p:pic>
      <p:graphicFrame>
        <p:nvGraphicFramePr>
          <p:cNvPr id="7" name="对象 6"/>
          <p:cNvGraphicFramePr/>
          <p:nvPr/>
        </p:nvGraphicFramePr>
        <p:xfrm>
          <a:off x="1064895" y="1691005"/>
          <a:ext cx="185674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" imgW="1856740" imgH="1190625" progId="Equation.KSEE3">
                  <p:embed/>
                </p:oleObj>
              </mc:Choice>
              <mc:Fallback>
                <p:oleObj name="" r:id="rId2" imgW="1856740" imgH="1190625" progId="Equation.KSEE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4895" y="1691005"/>
                        <a:ext cx="1856740" cy="119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4224020" y="1769110"/>
          <a:ext cx="3743960" cy="1112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4" imgW="1409700" imgH="457200" progId="Equation.KSEE3">
                  <p:embed/>
                </p:oleObj>
              </mc:Choice>
              <mc:Fallback>
                <p:oleObj name="" r:id="rId4" imgW="1409700" imgH="457200" progId="Equation.KSEE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24020" y="1769110"/>
                        <a:ext cx="3743960" cy="1112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2-15 (b)  </a:t>
            </a:r>
            <a:r>
              <a:rPr lang="zh-CN" altLang="en-US" sz="28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zh-CN" altLang="en-US" sz="28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电阻</a:t>
            </a:r>
            <a:endParaRPr lang="zh-CN" altLang="en-US" sz="2800" kern="100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3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VCCS</a:t>
                </a:r>
                <a:r>
                  <a:rPr lang="zh-CN" altLang="zh-CN" sz="23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相当于负电阻</a:t>
                </a:r>
                <a14:m>
                  <m:oMath xmlns:m="http://schemas.openxmlformats.org/officeDocument/2006/math"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den>
                    </m:f>
                  </m:oMath>
                </a14:m>
                <a:endParaRPr lang="zh-CN" altLang="zh-CN" sz="2300" i="1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zh-CN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eqArrPr>
                      <m:e>
                        <m:sSub>
                          <m:sSubPr>
                            <m:ctrlPr>
                              <a:rPr lang="zh-CN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&amp;=</m:t>
                        </m:r>
                        <m:sSub>
                          <m:sSubPr>
                            <m:ctrlPr>
                              <a:rPr lang="zh-CN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//</m:t>
                        </m:r>
                        <m:sSub>
                          <m:sSubPr>
                            <m:ctrlPr>
                              <a:rPr lang="zh-CN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//</m:t>
                        </m:r>
                        <m:d>
                          <m:dPr>
                            <m:ctrlPr>
                              <a:rPr lang="zh-CN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zh-CN" altLang="zh-CN" sz="23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3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3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//</m:t>
                        </m:r>
                        <m:f>
                          <m:fPr>
                            <m:ctrlPr>
                              <a:rPr lang="zh-CN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den>
                        </m:f>
                      </m:e>
                      <m:e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&amp;=</m:t>
                        </m:r>
                        <m:f>
                          <m:fPr>
                            <m:ctrlPr>
                              <a:rPr lang="zh-CN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+(</m:t>
                            </m:r>
                            <m:r>
                              <a:rPr lang="en-US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r>
                              <a:rPr lang="en-US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zh-CN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</m:e>
                    </m:eqArr>
                  </m:oMath>
                </a14:m>
                <a:endParaRPr lang="en-US" altLang="zh-CN" sz="2300" i="1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zh-CN" altLang="zh-CN" sz="2400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还可以采用施加电源法，注意</a:t>
                </a:r>
                <a:r>
                  <a:rPr lang="zh-CN" altLang="zh-CN" sz="2400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方向</a:t>
                </a:r>
                <a:endParaRPr lang="zh-CN" altLang="zh-CN" sz="2400" kern="1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605" y="3258185"/>
            <a:ext cx="4685665" cy="27635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005" y="256540"/>
            <a:ext cx="4145915" cy="2705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3-8 </a:t>
            </a:r>
            <a:r>
              <a:rPr lang="zh-CN" altLang="en-US" sz="28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网孔</a:t>
            </a:r>
            <a:r>
              <a:rPr lang="zh-CN" altLang="en-US" sz="28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电流法</a:t>
            </a:r>
            <a:endParaRPr lang="zh-CN" altLang="en-US" sz="2800" kern="100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3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20</m:t>
                    </m:r>
                    <m:sSub>
                      <m:sSubPr>
                        <m:ctrlPr>
                          <a:rPr lang="zh-CN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10</m:t>
                    </m:r>
                    <m:sSub>
                      <m:sSubPr>
                        <m:ctrlPr>
                          <a:rPr lang="zh-CN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  <m:sSub>
                      <m:sSubPr>
                        <m:ctrlPr>
                          <a:rPr lang="zh-CN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40</m:t>
                    </m:r>
                  </m:oMath>
                </a14:m>
                <a:endParaRPr lang="en-US" altLang="zh-CN" sz="2300" i="1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3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3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10</m:t>
                    </m:r>
                    <m:sSub>
                      <m:sSubPr>
                        <m:ctrlPr>
                          <a:rPr lang="zh-CN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 altLang="zh-CN" sz="2300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24</m:t>
                    </m:r>
                    <m:sSub>
                      <m:sSubPr>
                        <m:ctrlPr>
                          <a:rPr lang="zh-CN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sSub>
                      <m:sSubPr>
                        <m:ctrlPr>
                          <a:rPr lang="zh-CN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20</m:t>
                    </m:r>
                  </m:oMath>
                </a14:m>
                <a:endParaRPr lang="en-US" altLang="zh-CN" sz="2300" i="1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3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3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  <m:sSub>
                      <m:sSubPr>
                        <m:ctrlPr>
                          <a:rPr lang="zh-CN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sSub>
                      <m:sSubPr>
                        <m:ctrlPr>
                          <a:rPr lang="zh-CN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20</m:t>
                    </m:r>
                    <m:sSub>
                      <m:sSubPr>
                        <m:ctrlPr>
                          <a:rPr lang="zh-CN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20</m:t>
                    </m:r>
                  </m:oMath>
                </a14:m>
                <a:endParaRPr lang="zh-CN" altLang="zh-CN" sz="2300" i="1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015" y="1022985"/>
            <a:ext cx="4920615" cy="41757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3-22 (b) </a:t>
            </a:r>
            <a:r>
              <a:rPr lang="zh-CN" altLang="en-US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节点电压法求解电流</a:t>
            </a:r>
            <a:endParaRPr lang="zh-CN" altLang="en-US" sz="2800" b="1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&amp;</m:t>
                            </m:r>
                            <m:d>
                              <m:dPr>
                                <m:ctrlPr>
                                  <a:rPr lang="zh-CN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zh-CN" altLang="zh-CN" sz="23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3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3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en-US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CN" altLang="zh-CN" sz="23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3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3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  <m:r>
                                  <a:rPr lang="en-US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CN" altLang="zh-CN" sz="23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3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3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</m:e>
                            </m:d>
                            <m:sSub>
                              <m:sSubPr>
                                <m:ctrlPr>
                                  <a:rPr lang="zh-CN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20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zh-CN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zh-CN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zh-CN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a:rPr lang="en-US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a:rPr lang="en-US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  <m:sSub>
                              <m:sSubPr>
                                <m:ctrlPr>
                                  <a:rPr lang="zh-CN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&amp;−</m:t>
                            </m:r>
                            <m:f>
                              <m:fPr>
                                <m:ctrlPr>
                                  <a:rPr lang="zh-CN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zh-CN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zh-CN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zh-CN" altLang="zh-CN" sz="23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3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3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en-US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CN" altLang="zh-CN" sz="23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3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3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35</m:t>
                                    </m:r>
                                  </m:den>
                                </m:f>
                              </m:e>
                            </m:d>
                            <m:sSub>
                              <m:sSubPr>
                                <m:ctrlPr>
                                  <a:rPr lang="zh-CN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=−</m:t>
                            </m:r>
                            <m:r>
                              <a:rPr lang="en-US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zh-CN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=−</m:t>
                            </m:r>
                            <m:sSub>
                              <m:sSubPr>
                                <m:ctrlPr>
                                  <a:rPr lang="zh-CN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3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zh-CN" altLang="zh-CN" sz="2300" i="1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zh-CN" altLang="zh-CN" sz="2300" i="1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905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7652"/>
          <a:stretch>
            <a:fillRect/>
          </a:stretch>
        </p:blipFill>
        <p:spPr>
          <a:xfrm>
            <a:off x="7333615" y="1691005"/>
            <a:ext cx="4020185" cy="38411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4-7 </a:t>
            </a:r>
            <a:r>
              <a:rPr lang="zh-CN" altLang="en-US" sz="28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叠加定理</a:t>
            </a:r>
            <a:endParaRPr lang="zh-CN" altLang="en-US" sz="2800" kern="100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ab</m:t>
                        </m:r>
                      </m:sub>
                    </m:sSub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zh-CN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zh-CN" sz="2300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式中</m:t>
                    </m:r>
                    <m:r>
                      <m:rPr>
                        <m:nor/>
                      </m:rP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、</m:t>
                    </m:r>
                    <m:sSub>
                      <m:sSubPr>
                        <m:ctrlPr>
                          <a:rPr lang="zh-CN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zh-CN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、</m:t>
                    </m:r>
                    <m:sSub>
                      <m:sSubPr>
                        <m:ctrlPr>
                          <a:rPr lang="zh-CN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zh-CN" sz="2300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为待求常数。</m:t>
                    </m:r>
                  </m:oMath>
                </a14:m>
                <a:endParaRPr lang="zh-CN" altLang="zh-CN" sz="2300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3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23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23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sSub>
                      <m:sSubPr>
                        <m:ctrlPr>
                          <a:rPr lang="zh-CN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ab</m:t>
                        </m:r>
                      </m:sub>
                    </m:sSub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sSub>
                      <m:sSubPr>
                        <m:ctrlPr>
                          <a:rPr lang="zh-CN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zh-CN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300" i="1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3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23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23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sSub>
                      <m:sSubPr>
                        <m:ctrlPr>
                          <a:rPr lang="zh-CN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ab</m:t>
                        </m:r>
                      </m:sub>
                    </m:sSub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sSub>
                      <m:sSubPr>
                        <m:ctrlPr>
                          <a:rPr lang="zh-CN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zh-CN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zh-CN" sz="2300" i="1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sz="2300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若仅将 </m:t>
                    </m:r>
                    <m:sSub>
                      <m:sSubPr>
                        <m:ctrlPr>
                          <a:rPr lang="zh-CN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300" i="0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300" i="0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300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zh-CN" sz="2300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反向时</m:t>
                    </m:r>
                    <m:r>
                      <m:rPr>
                        <m:nor/>
                      </m:rPr>
                      <a:rPr lang="en-US" altLang="zh-CN" sz="2300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zh-CN" altLang="zh-CN" sz="2300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响应</m:t>
                    </m:r>
                    <m:r>
                      <a:rPr lang="zh-CN" altLang="en-US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记</m:t>
                    </m:r>
                    <m:r>
                      <m:rPr>
                        <m:nor/>
                      </m:rPr>
                      <a:rPr lang="zh-CN" altLang="zh-CN" sz="2300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为 </m:t>
                    </m:r>
                    <m:sSub>
                      <m:sSubPr>
                        <m:ctrlPr>
                          <a:rPr lang="zh-CN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abs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zh-CN" altLang="zh-CN" sz="2300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则有 </m:t>
                    </m:r>
                    <m:sSub>
                      <m:sSubPr>
                        <m:ctrlPr>
                          <a:rPr lang="zh-CN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abs</m:t>
                        </m:r>
                      </m:sub>
                    </m:sSub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zh-CN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zh-CN" sz="2300" i="1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𝑎𝑏𝑠</m:t>
                        </m:r>
                      </m:sub>
                    </m:sSub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  <m:sSub>
                      <m:sSubPr>
                        <m:ctrlPr>
                          <a:rPr lang="zh-CN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ab</m:t>
                        </m:r>
                      </m:sub>
                    </m:sSub>
                  </m:oMath>
                </a14:m>
                <a:endParaRPr lang="zh-CN" altLang="zh-CN" sz="2300" i="1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838" y="-13886"/>
            <a:ext cx="3516162" cy="34091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0"/>
            <a:ext cx="10515600" cy="1325563"/>
          </a:xfrm>
        </p:spPr>
        <p:txBody>
          <a:bodyPr/>
          <a:lstStyle/>
          <a:p>
            <a:r>
              <a:rPr lang="en-US" altLang="zh-CN" sz="28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4-12 (a) </a:t>
            </a:r>
            <a:r>
              <a:rPr lang="zh-CN" altLang="en-US" sz="28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戴维宁</a:t>
            </a:r>
            <a:r>
              <a:rPr lang="zh-CN" altLang="en-US" sz="28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等效</a:t>
            </a:r>
            <a:endParaRPr lang="zh-CN" altLang="en-US" sz="2800" kern="100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oc</m:t>
                        </m:r>
                      </m:sub>
                    </m:sSub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10</m:t>
                    </m:r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15</m:t>
                    </m:r>
                    <m:r>
                      <m:rPr>
                        <m:sty m:val="p"/>
                      </m:rP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</m:oMath>
                </a14:m>
                <a:endParaRPr lang="zh-CN" altLang="zh-CN" sz="2300" i="1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300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eq</m:t>
                        </m:r>
                        <m:r>
                          <m:rPr>
                            <m:nor/>
                          </m:rP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  <m:r>
                          <a:rPr lang="en-US" altLang="zh-CN" sz="23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20</m:t>
                            </m:r>
                            <m:r>
                              <a:rPr lang="en-US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r>
                              <a:rPr lang="en-US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20</m:t>
                            </m:r>
                            <m:r>
                              <a:rPr lang="en-US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3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10</m:t>
                    </m:r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14</m:t>
                    </m:r>
                    <m:r>
                      <m:rPr>
                        <m:sty m:val="p"/>
                      </m:rPr>
                      <a:rPr lang="en-US" altLang="zh-CN" sz="23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endParaRPr lang="zh-CN" altLang="zh-CN" sz="2300" i="1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15777" r="13565"/>
          <a:stretch>
            <a:fillRect/>
          </a:stretch>
        </p:blipFill>
        <p:spPr>
          <a:xfrm>
            <a:off x="7365365" y="1219200"/>
            <a:ext cx="4421505" cy="53047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19245"/>
            <a:ext cx="3874868" cy="2719411"/>
          </a:xfrm>
          <a:prstGeom prst="rect">
            <a:avLst/>
          </a:prstGeom>
        </p:spPr>
      </p:pic>
      <p:graphicFrame>
        <p:nvGraphicFramePr>
          <p:cNvPr id="4" name="对象 3"/>
          <p:cNvGraphicFramePr/>
          <p:nvPr/>
        </p:nvGraphicFramePr>
        <p:xfrm>
          <a:off x="585470" y="1325880"/>
          <a:ext cx="6199505" cy="567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4" imgW="5779770" imgH="495935" progId="Equation.KSEE3">
                  <p:embed/>
                </p:oleObj>
              </mc:Choice>
              <mc:Fallback>
                <p:oleObj name="" r:id="rId4" imgW="5779770" imgH="495935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5470" y="1325880"/>
                        <a:ext cx="6199505" cy="567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2710</Words>
  <Application>WPS 演示</Application>
  <PresentationFormat>宽屏</PresentationFormat>
  <Paragraphs>221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50</vt:i4>
      </vt:variant>
      <vt:variant>
        <vt:lpstr>幻灯片标题</vt:lpstr>
      </vt:variant>
      <vt:variant>
        <vt:i4>21</vt:i4>
      </vt:variant>
    </vt:vector>
  </HeadingPairs>
  <TitlesOfParts>
    <vt:vector size="86" baseType="lpstr">
      <vt:lpstr>Arial</vt:lpstr>
      <vt:lpstr>宋体</vt:lpstr>
      <vt:lpstr>Wingdings</vt:lpstr>
      <vt:lpstr>Cambria Math</vt:lpstr>
      <vt:lpstr>Times New Roman</vt:lpstr>
      <vt:lpstr>等线</vt:lpstr>
      <vt:lpstr>等线 Light</vt:lpstr>
      <vt:lpstr>微软雅黑</vt:lpstr>
      <vt:lpstr>Calibri</vt:lpstr>
      <vt:lpstr>Arial Unicode MS</vt:lpstr>
      <vt:lpstr>方正粗黑宋简体</vt:lpstr>
      <vt:lpstr>仿宋</vt:lpstr>
      <vt:lpstr>楷体</vt:lpstr>
      <vt:lpstr>MS Mincho</vt:lpstr>
      <vt:lpstr>Office 主题​​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1-5 (c)   </vt:lpstr>
      <vt:lpstr>1-19</vt:lpstr>
      <vt:lpstr>2-10（b）</vt:lpstr>
      <vt:lpstr>2-13   电源等效变换</vt:lpstr>
      <vt:lpstr>2-15 (b)</vt:lpstr>
      <vt:lpstr>3-8</vt:lpstr>
      <vt:lpstr>3-22 (b)</vt:lpstr>
      <vt:lpstr>4-7</vt:lpstr>
      <vt:lpstr>4-12 (a)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1-5(c)   </dc:title>
  <dc:creator>sun lele</dc:creator>
  <cp:lastModifiedBy>竞亓</cp:lastModifiedBy>
  <cp:revision>94</cp:revision>
  <dcterms:created xsi:type="dcterms:W3CDTF">2021-11-26T15:04:00Z</dcterms:created>
  <dcterms:modified xsi:type="dcterms:W3CDTF">2021-12-31T02:44:43Z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965079B7083A43EA9B279440D52FC41C</vt:lpwstr>
  </property>
  <property fmtid="{D5CDD505-2E9C-101B-9397-08002B2CF9AE}" pid="3" name="KSOProductBuildVer">
    <vt:lpwstr>2052-11.1.0.10577</vt:lpwstr>
  </property>
</Properties>
</file>