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99" r:id="rId2"/>
    <p:sldId id="311" r:id="rId3"/>
    <p:sldId id="356" r:id="rId4"/>
    <p:sldId id="2700" r:id="rId5"/>
    <p:sldId id="2691" r:id="rId6"/>
    <p:sldId id="380" r:id="rId7"/>
    <p:sldId id="381" r:id="rId8"/>
    <p:sldId id="2701" r:id="rId9"/>
    <p:sldId id="2702" r:id="rId10"/>
    <p:sldId id="270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43" autoAdjust="0"/>
    <p:restoredTop sz="83893" autoAdjust="0"/>
  </p:normalViewPr>
  <p:slideViewPr>
    <p:cSldViewPr snapToGrid="0">
      <p:cViewPr varScale="1">
        <p:scale>
          <a:sx n="55" d="100"/>
          <a:sy n="55" d="100"/>
        </p:scale>
        <p:origin x="82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971B8-6D59-487B-81A9-862FF8F0955C}" type="datetimeFigureOut">
              <a:rPr lang="zh-CN" altLang="en-US" smtClean="0"/>
              <a:t>2022/12/30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B8E4C-CD61-4EE2-88DE-376345453BC7}" type="slidenum">
              <a:rPr lang="zh-CN" altLang="en-US" smtClean="0"/>
              <a:t>‹#›</a:t>
            </a:fld>
            <a:endParaRPr lang="zh-CN" altLang="en-US"/>
          </a:p>
        </p:txBody>
      </p:sp>
    </p:spTree>
    <p:extLst>
      <p:ext uri="{BB962C8B-B14F-4D97-AF65-F5344CB8AC3E}">
        <p14:creationId xmlns:p14="http://schemas.microsoft.com/office/powerpoint/2010/main" val="1699276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1</a:t>
            </a:fld>
            <a:endParaRPr lang="zh-CN" altLang="en-US"/>
          </a:p>
        </p:txBody>
      </p:sp>
    </p:spTree>
    <p:extLst>
      <p:ext uri="{BB962C8B-B14F-4D97-AF65-F5344CB8AC3E}">
        <p14:creationId xmlns:p14="http://schemas.microsoft.com/office/powerpoint/2010/main" val="393585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000000"/>
                </a:solidFill>
                <a:effectLst/>
                <a:latin typeface="system-ui"/>
              </a:rPr>
              <a:t>如图</a:t>
            </a:r>
            <a:r>
              <a:rPr lang="en-US" altLang="zh-CN" b="0" i="0" dirty="0">
                <a:solidFill>
                  <a:srgbClr val="000000"/>
                </a:solidFill>
                <a:effectLst/>
                <a:latin typeface="system-ui"/>
              </a:rPr>
              <a:t>14</a:t>
            </a:r>
            <a:r>
              <a:rPr lang="zh-CN" altLang="en-US" b="0" i="0" dirty="0">
                <a:solidFill>
                  <a:srgbClr val="000000"/>
                </a:solidFill>
                <a:effectLst/>
                <a:latin typeface="system-ui"/>
              </a:rPr>
              <a:t>和</a:t>
            </a:r>
            <a:r>
              <a:rPr lang="en-US" altLang="zh-CN" b="0" i="0" dirty="0">
                <a:solidFill>
                  <a:srgbClr val="000000"/>
                </a:solidFill>
                <a:effectLst/>
                <a:latin typeface="system-ui"/>
              </a:rPr>
              <a:t>15</a:t>
            </a:r>
            <a:r>
              <a:rPr lang="zh-CN" altLang="en-US" b="0" i="0" dirty="0">
                <a:solidFill>
                  <a:srgbClr val="000000"/>
                </a:solidFill>
                <a:effectLst/>
                <a:latin typeface="system-ui"/>
              </a:rPr>
              <a:t>中的方框图和图</a:t>
            </a:r>
            <a:r>
              <a:rPr lang="en-US" altLang="zh-CN" b="0" i="0" dirty="0">
                <a:solidFill>
                  <a:srgbClr val="000000"/>
                </a:solidFill>
                <a:effectLst/>
                <a:latin typeface="system-ui"/>
              </a:rPr>
              <a:t>16</a:t>
            </a:r>
            <a:r>
              <a:rPr lang="zh-CN" altLang="en-US" b="0" i="0" dirty="0">
                <a:solidFill>
                  <a:srgbClr val="000000"/>
                </a:solidFill>
                <a:effectLst/>
                <a:latin typeface="system-ui"/>
              </a:rPr>
              <a:t>和</a:t>
            </a:r>
            <a:r>
              <a:rPr lang="en-US" altLang="zh-CN" b="0" i="0" dirty="0">
                <a:solidFill>
                  <a:srgbClr val="000000"/>
                </a:solidFill>
                <a:effectLst/>
                <a:latin typeface="system-ui"/>
              </a:rPr>
              <a:t>17</a:t>
            </a:r>
            <a:r>
              <a:rPr lang="zh-CN" altLang="en-US" b="0" i="0" dirty="0">
                <a:solidFill>
                  <a:srgbClr val="000000"/>
                </a:solidFill>
                <a:effectLst/>
                <a:latin typeface="system-ui"/>
              </a:rPr>
              <a:t>中的</a:t>
            </a:r>
            <a:r>
              <a:rPr lang="en-US" altLang="zh-CN" b="0" i="0" dirty="0">
                <a:solidFill>
                  <a:srgbClr val="000000"/>
                </a:solidFill>
                <a:effectLst/>
                <a:latin typeface="system-ui"/>
              </a:rPr>
              <a:t>CDF</a:t>
            </a:r>
            <a:r>
              <a:rPr lang="zh-CN" altLang="en-US" b="0" i="0" dirty="0">
                <a:solidFill>
                  <a:srgbClr val="000000"/>
                </a:solidFill>
                <a:effectLst/>
                <a:latin typeface="system-ui"/>
              </a:rPr>
              <a:t>图所示，我们的动态配置策略不仅更好地满足了</a:t>
            </a:r>
            <a:r>
              <a:rPr lang="en-US" altLang="zh-CN" b="0" i="0" dirty="0">
                <a:solidFill>
                  <a:srgbClr val="000000"/>
                </a:solidFill>
                <a:effectLst/>
                <a:latin typeface="system-ui"/>
              </a:rPr>
              <a:t>SLO</a:t>
            </a:r>
            <a:r>
              <a:rPr lang="zh-CN" altLang="en-US" b="0" i="0" dirty="0">
                <a:solidFill>
                  <a:srgbClr val="000000"/>
                </a:solidFill>
                <a:effectLst/>
                <a:latin typeface="system-ui"/>
              </a:rPr>
              <a:t>请求，而且带来了更小的性能波动。由于库的高度依赖性，视频处理工作流中静态和动态配置在波动级别上的差距大于合成工作流。静态方法不能保证请求的</a:t>
            </a:r>
            <a:r>
              <a:rPr lang="en-US" altLang="zh-CN" b="0" i="0" dirty="0">
                <a:solidFill>
                  <a:srgbClr val="000000"/>
                </a:solidFill>
                <a:effectLst/>
                <a:latin typeface="system-ui"/>
              </a:rPr>
              <a:t>SLO</a:t>
            </a:r>
            <a:r>
              <a:rPr lang="zh-CN" altLang="en-US" b="0" i="0" dirty="0">
                <a:solidFill>
                  <a:srgbClr val="000000"/>
                </a:solidFill>
                <a:effectLst/>
                <a:latin typeface="system-ui"/>
              </a:rPr>
              <a:t>。同时，当工作流运行过程中出现性能变化时，我们的动态策略可以实时调整配置以纠正错误。这些结果反映了我们动态配置策略的优势</a:t>
            </a:r>
            <a:endParaRPr lang="en-US" altLang="zh-CN" b="0" i="0" dirty="0">
              <a:solidFill>
                <a:srgbClr val="000000"/>
              </a:solidFill>
              <a:effectLst/>
              <a:latin typeface="system-ui"/>
            </a:endParaRPr>
          </a:p>
          <a:p>
            <a:pPr algn="l"/>
            <a:r>
              <a:rPr lang="zh-CN" altLang="en-US" b="0" i="0" dirty="0">
                <a:solidFill>
                  <a:srgbClr val="000000"/>
                </a:solidFill>
                <a:effectLst/>
                <a:latin typeface="system-ui"/>
              </a:rPr>
              <a:t>为什么会出现性能变化？冷启动和外存？</a:t>
            </a:r>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10</a:t>
            </a:fld>
            <a:endParaRPr lang="zh-CN" altLang="en-US"/>
          </a:p>
        </p:txBody>
      </p:sp>
    </p:spTree>
    <p:extLst>
      <p:ext uri="{BB962C8B-B14F-4D97-AF65-F5344CB8AC3E}">
        <p14:creationId xmlns:p14="http://schemas.microsoft.com/office/powerpoint/2010/main" val="2855692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2000" b="0" i="0" dirty="0">
                <a:solidFill>
                  <a:srgbClr val="121212"/>
                </a:solidFill>
                <a:effectLst/>
                <a:latin typeface="-apple-system"/>
              </a:rPr>
              <a:t>在使用 </a:t>
            </a:r>
            <a:r>
              <a:rPr lang="en-US" altLang="zh-CN" sz="2000" b="0" i="0" dirty="0" err="1">
                <a:solidFill>
                  <a:srgbClr val="121212"/>
                </a:solidFill>
                <a:effectLst/>
                <a:latin typeface="-apple-system"/>
              </a:rPr>
              <a:t>Severless</a:t>
            </a:r>
            <a:r>
              <a:rPr lang="en-US" altLang="zh-CN" sz="2000" b="0" i="0" dirty="0">
                <a:solidFill>
                  <a:srgbClr val="121212"/>
                </a:solidFill>
                <a:effectLst/>
                <a:latin typeface="-apple-system"/>
              </a:rPr>
              <a:t> </a:t>
            </a:r>
            <a:r>
              <a:rPr lang="zh-CN" altLang="en-US" sz="2000" b="0" i="0" dirty="0">
                <a:solidFill>
                  <a:srgbClr val="121212"/>
                </a:solidFill>
                <a:effectLst/>
                <a:latin typeface="-apple-system"/>
              </a:rPr>
              <a:t>的过程中，我们需要配置每个函数的并发数和</a:t>
            </a:r>
            <a:r>
              <a:rPr lang="en-US" altLang="zh-CN" sz="2000" b="0" i="0" dirty="0">
                <a:solidFill>
                  <a:srgbClr val="121212"/>
                </a:solidFill>
                <a:effectLst/>
                <a:latin typeface="-apple-system"/>
              </a:rPr>
              <a:t>Mem</a:t>
            </a:r>
            <a:r>
              <a:rPr lang="zh-CN" altLang="en-US" sz="2000" b="0" i="0" dirty="0">
                <a:solidFill>
                  <a:srgbClr val="121212"/>
                </a:solidFill>
                <a:effectLst/>
                <a:latin typeface="-apple-system"/>
              </a:rPr>
              <a:t>（</a:t>
            </a:r>
            <a:r>
              <a:rPr lang="en-US" altLang="zh-CN" sz="2000" b="0" i="0" dirty="0">
                <a:solidFill>
                  <a:srgbClr val="121212"/>
                </a:solidFill>
                <a:effectLst/>
                <a:latin typeface="-apple-system"/>
              </a:rPr>
              <a:t>AWS</a:t>
            </a:r>
            <a:r>
              <a:rPr lang="zh-CN" altLang="en-US" sz="2000" b="0" i="0" dirty="0">
                <a:solidFill>
                  <a:srgbClr val="121212"/>
                </a:solidFill>
                <a:effectLst/>
                <a:latin typeface="-apple-system"/>
              </a:rPr>
              <a:t>按比例分配</a:t>
            </a:r>
            <a:r>
              <a:rPr lang="en-US" altLang="zh-CN" sz="2000" b="0" i="0" dirty="0">
                <a:solidFill>
                  <a:srgbClr val="121212"/>
                </a:solidFill>
                <a:effectLst/>
                <a:latin typeface="-apple-system"/>
              </a:rPr>
              <a:t>CPU</a:t>
            </a:r>
            <a:r>
              <a:rPr lang="zh-CN" altLang="en-US" sz="2000" b="0" i="0" dirty="0">
                <a:solidFill>
                  <a:srgbClr val="121212"/>
                </a:solidFill>
                <a:effectLst/>
                <a:latin typeface="-apple-system"/>
              </a:rPr>
              <a:t>和</a:t>
            </a:r>
            <a:r>
              <a:rPr lang="en-US" altLang="zh-CN" sz="2000" b="0" i="0" dirty="0">
                <a:solidFill>
                  <a:srgbClr val="121212"/>
                </a:solidFill>
                <a:effectLst/>
                <a:latin typeface="-apple-system"/>
              </a:rPr>
              <a:t>MEM</a:t>
            </a:r>
            <a:r>
              <a:rPr lang="zh-CN" altLang="en-US" sz="2000" b="0" i="0" dirty="0">
                <a:solidFill>
                  <a:srgbClr val="121212"/>
                </a:solidFill>
                <a:effectLst/>
                <a:latin typeface="-apple-system"/>
              </a:rPr>
              <a:t>）。其中并发包括函数间并行数和函数内并行数。右下图展示的是，</a:t>
            </a:r>
            <a:r>
              <a:rPr lang="en-US" altLang="zh-CN" sz="2000" b="0" i="0" dirty="0">
                <a:solidFill>
                  <a:srgbClr val="121212"/>
                </a:solidFill>
                <a:effectLst/>
                <a:latin typeface="-apple-system"/>
              </a:rPr>
              <a:t>MEM</a:t>
            </a:r>
            <a:r>
              <a:rPr lang="zh-CN" altLang="en-US" sz="2000" b="0" i="0" dirty="0">
                <a:solidFill>
                  <a:srgbClr val="121212"/>
                </a:solidFill>
                <a:effectLst/>
                <a:latin typeface="-apple-system"/>
              </a:rPr>
              <a:t>增加后，最佳的函数内并行度也会增加，这和</a:t>
            </a:r>
            <a:r>
              <a:rPr lang="en-US" altLang="zh-CN" sz="2000" b="0" i="0" dirty="0">
                <a:solidFill>
                  <a:srgbClr val="121212"/>
                </a:solidFill>
                <a:effectLst/>
                <a:latin typeface="-apple-system"/>
              </a:rPr>
              <a:t>TPDS 2022</a:t>
            </a:r>
            <a:r>
              <a:rPr lang="zh-CN" altLang="en-US" sz="2000" b="0" i="0" dirty="0">
                <a:solidFill>
                  <a:srgbClr val="121212"/>
                </a:solidFill>
                <a:effectLst/>
                <a:latin typeface="-apple-system"/>
              </a:rPr>
              <a:t>的一篇文章的思路相同。这带来指数级增长的配置空间，我们需要配置这些资源以保证服务性能</a:t>
            </a:r>
            <a:r>
              <a:rPr lang="en-US" altLang="zh-CN" sz="2000" b="0" i="0" dirty="0">
                <a:solidFill>
                  <a:srgbClr val="121212"/>
                </a:solidFill>
                <a:effectLst/>
                <a:latin typeface="-apple-system"/>
              </a:rPr>
              <a:t>SLO</a:t>
            </a:r>
            <a:r>
              <a:rPr lang="zh-CN" altLang="en-US" sz="2000" b="0" i="0" dirty="0">
                <a:solidFill>
                  <a:srgbClr val="121212"/>
                </a:solidFill>
                <a:effectLst/>
                <a:latin typeface="-apple-system"/>
              </a:rPr>
              <a:t>。另外，冷启动和外存设备的性能波动也会影响性能。</a:t>
            </a:r>
            <a:r>
              <a:rPr lang="en-US" altLang="zh-CN" sz="2000" b="0" i="0" dirty="0" err="1">
                <a:solidFill>
                  <a:srgbClr val="121212"/>
                </a:solidFill>
                <a:effectLst/>
                <a:latin typeface="-apple-system"/>
              </a:rPr>
              <a:t>Openfaas</a:t>
            </a:r>
            <a:r>
              <a:rPr lang="zh-CN" altLang="en-US" sz="2000" b="0" i="0" dirty="0">
                <a:solidFill>
                  <a:srgbClr val="121212"/>
                </a:solidFill>
                <a:effectLst/>
                <a:latin typeface="-apple-system"/>
              </a:rPr>
              <a:t>配置在</a:t>
            </a:r>
            <a:r>
              <a:rPr lang="en-US" altLang="zh-CN" sz="2000" b="0" i="0" dirty="0" err="1">
                <a:solidFill>
                  <a:srgbClr val="121212"/>
                </a:solidFill>
                <a:effectLst/>
                <a:latin typeface="-apple-system"/>
              </a:rPr>
              <a:t>kubernetes</a:t>
            </a:r>
            <a:r>
              <a:rPr lang="zh-CN" altLang="en-US" sz="2000" b="0" i="0" dirty="0">
                <a:solidFill>
                  <a:srgbClr val="121212"/>
                </a:solidFill>
                <a:effectLst/>
                <a:latin typeface="-apple-system"/>
              </a:rPr>
              <a:t>上，</a:t>
            </a:r>
            <a:r>
              <a:rPr lang="en-US" altLang="zh-CN" sz="2000" b="0" i="0" dirty="0">
                <a:solidFill>
                  <a:srgbClr val="121212"/>
                </a:solidFill>
                <a:effectLst/>
                <a:latin typeface="-apple-system"/>
              </a:rPr>
              <a:t>k8s </a:t>
            </a:r>
            <a:r>
              <a:rPr lang="zh-CN" altLang="en-US" sz="2000" b="0" i="0" dirty="0">
                <a:solidFill>
                  <a:srgbClr val="121212"/>
                </a:solidFill>
                <a:effectLst/>
                <a:latin typeface="-apple-system"/>
              </a:rPr>
              <a:t>的 </a:t>
            </a:r>
            <a:r>
              <a:rPr lang="en-US" altLang="zh-CN" sz="2000" b="0" i="0" dirty="0" err="1">
                <a:solidFill>
                  <a:srgbClr val="121212"/>
                </a:solidFill>
                <a:effectLst/>
                <a:latin typeface="-apple-system"/>
              </a:rPr>
              <a:t>etcd</a:t>
            </a:r>
            <a:r>
              <a:rPr lang="zh-CN" altLang="en-US" sz="2000" b="0" i="0" dirty="0">
                <a:solidFill>
                  <a:srgbClr val="121212"/>
                </a:solidFill>
                <a:effectLst/>
                <a:latin typeface="-apple-system"/>
              </a:rPr>
              <a:t>比较吃磁盘性能。</a:t>
            </a:r>
          </a:p>
        </p:txBody>
      </p:sp>
      <p:sp>
        <p:nvSpPr>
          <p:cNvPr id="4" name="灯片编号占位符 3"/>
          <p:cNvSpPr>
            <a:spLocks noGrp="1"/>
          </p:cNvSpPr>
          <p:nvPr>
            <p:ph type="sldNum" sz="quarter" idx="5"/>
          </p:nvPr>
        </p:nvSpPr>
        <p:spPr/>
        <p:txBody>
          <a:bodyPr/>
          <a:lstStyle/>
          <a:p>
            <a:fld id="{D2A9F65B-6F81-4288-9904-68ABFE290F01}" type="slidenum">
              <a:rPr lang="zh-CN" altLang="en-US" smtClean="0"/>
              <a:t>2</a:t>
            </a:fld>
            <a:endParaRPr lang="zh-CN" altLang="en-US"/>
          </a:p>
        </p:txBody>
      </p:sp>
    </p:spTree>
    <p:extLst>
      <p:ext uri="{BB962C8B-B14F-4D97-AF65-F5344CB8AC3E}">
        <p14:creationId xmlns:p14="http://schemas.microsoft.com/office/powerpoint/2010/main" val="2734477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 内存大小（对于单线程优化程序，当内存增加到一定值时，性能将不再提高。多核优化程序的持续时间随着内存的增加而成比例地减少，但仍存在瓶颈</a:t>
            </a:r>
            <a:r>
              <a:rPr lang="en-US" altLang="zh-CN" b="0" i="0" dirty="0">
                <a:solidFill>
                  <a:srgbClr val="333333"/>
                </a:solidFill>
                <a:effectLst/>
                <a:latin typeface="Open Sans" panose="020B0606030504020204" pitchFamily="34" charset="0"/>
              </a:rPr>
              <a:t>1739MB</a:t>
            </a:r>
            <a:r>
              <a:rPr lang="zh-CN" altLang="en-US" b="0" i="0" dirty="0">
                <a:solidFill>
                  <a:srgbClr val="333333"/>
                </a:solidFill>
                <a:effectLst/>
                <a:latin typeface="Open Sans" panose="020B0606030504020204" pitchFamily="34" charset="0"/>
              </a:rPr>
              <a:t>）</a:t>
            </a:r>
            <a:endParaRPr lang="en-US" altLang="zh-CN" b="0" i="0" dirty="0">
              <a:solidFill>
                <a:srgbClr val="333333"/>
              </a:solidFill>
              <a:effectLst/>
              <a:latin typeface="Open Sans" panose="020B0606030504020204" pitchFamily="34" charset="0"/>
            </a:endParaRPr>
          </a:p>
          <a:p>
            <a:pPr algn="l">
              <a:buFont typeface="Arial" panose="020B0604020202020204" pitchFamily="34" charset="0"/>
              <a:buChar char="•"/>
            </a:pPr>
            <a:r>
              <a:rPr lang="zh-CN" altLang="en-US" dirty="0"/>
              <a:t> </a:t>
            </a:r>
            <a:r>
              <a:rPr lang="en-US" altLang="zh-CN" dirty="0"/>
              <a:t>From the results shown in Fig. 4, we find that the function step’s mapping delay is relatively low when the degree of </a:t>
            </a:r>
            <a:r>
              <a:rPr lang="en-US" altLang="zh-CN" dirty="0" err="1"/>
              <a:t>interfunction</a:t>
            </a:r>
            <a:r>
              <a:rPr lang="en-US" altLang="zh-CN" dirty="0"/>
              <a:t> parallelism is smaller than about 30. we find that keeping increasing the degree of inter-function parallelism will not further accelerate the computation. This is because the mapping overheads become a bottleneck.</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3</a:t>
            </a:fld>
            <a:endParaRPr lang="zh-CN" altLang="en-US"/>
          </a:p>
        </p:txBody>
      </p:sp>
    </p:spTree>
    <p:extLst>
      <p:ext uri="{BB962C8B-B14F-4D97-AF65-F5344CB8AC3E}">
        <p14:creationId xmlns:p14="http://schemas.microsoft.com/office/powerpoint/2010/main" val="1282392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0" i="0" dirty="0">
                <a:solidFill>
                  <a:srgbClr val="333333"/>
                </a:solidFill>
                <a:effectLst/>
                <a:latin typeface="Open Sans" panose="020B0606030504020204" pitchFamily="34" charset="0"/>
              </a:rPr>
              <a:t> 内存大小（对于单线程优化程序，当内存增加到一定值时，性能将不再提高。多核优化程序的持续时间随着内存的增加而成比例地减少，但仍存在瓶颈</a:t>
            </a:r>
            <a:r>
              <a:rPr lang="en-US" altLang="zh-CN" b="0" i="0" dirty="0">
                <a:solidFill>
                  <a:srgbClr val="333333"/>
                </a:solidFill>
                <a:effectLst/>
                <a:latin typeface="Open Sans" panose="020B0606030504020204" pitchFamily="34" charset="0"/>
              </a:rPr>
              <a:t>1739MB</a:t>
            </a:r>
            <a:r>
              <a:rPr lang="zh-CN" altLang="en-US" b="0" i="0" dirty="0">
                <a:solidFill>
                  <a:srgbClr val="333333"/>
                </a:solidFill>
                <a:effectLst/>
                <a:latin typeface="Open Sans" panose="020B0606030504020204" pitchFamily="34" charset="0"/>
              </a:rPr>
              <a:t>）</a:t>
            </a:r>
            <a:endParaRPr lang="en-US" altLang="zh-CN" b="0" i="0" dirty="0">
              <a:solidFill>
                <a:srgbClr val="333333"/>
              </a:solidFill>
              <a:effectLst/>
              <a:latin typeface="Open Sans" panose="020B0606030504020204" pitchFamily="34" charset="0"/>
            </a:endParaRPr>
          </a:p>
          <a:p>
            <a:pPr algn="l">
              <a:buFont typeface="Arial" panose="020B0604020202020204" pitchFamily="34" charset="0"/>
              <a:buChar char="•"/>
            </a:pPr>
            <a:r>
              <a:rPr lang="zh-CN" altLang="en-US" dirty="0"/>
              <a:t> </a:t>
            </a:r>
            <a:r>
              <a:rPr lang="en-US" altLang="zh-CN" dirty="0"/>
              <a:t>From the results shown in Fig. 4, we find that the function step’s mapping delay is relatively low when the degree of </a:t>
            </a:r>
            <a:r>
              <a:rPr lang="en-US" altLang="zh-CN" dirty="0" err="1"/>
              <a:t>interfunction</a:t>
            </a:r>
            <a:r>
              <a:rPr lang="en-US" altLang="zh-CN" dirty="0"/>
              <a:t> parallelism is smaller than about 30. we find that keeping increasing the degree of inter-function parallelism will not further accelerate the computation. This is because the mapping overheads become a bottleneck.</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4</a:t>
            </a:fld>
            <a:endParaRPr lang="zh-CN" altLang="en-US"/>
          </a:p>
        </p:txBody>
      </p:sp>
    </p:spTree>
    <p:extLst>
      <p:ext uri="{BB962C8B-B14F-4D97-AF65-F5344CB8AC3E}">
        <p14:creationId xmlns:p14="http://schemas.microsoft.com/office/powerpoint/2010/main" val="412564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我们用</a:t>
                </a:r>
                <a:r>
                  <a:rPr lang="en-US" altLang="zh-CN" dirty="0"/>
                  <a:t>$\min \left(\frac{</a:t>
                </a:r>
                <a:r>
                  <a:rPr lang="en-US" altLang="zh-CN" dirty="0" err="1"/>
                  <a:t>m_i</a:t>
                </a:r>
                <a:r>
                  <a:rPr lang="en-US" altLang="zh-CN" dirty="0"/>
                  <a:t>}{</a:t>
                </a:r>
                <a:r>
                  <a:rPr lang="en-US" altLang="zh-CN" dirty="0" err="1"/>
                  <a:t>m_s</a:t>
                </a:r>
                <a:r>
                  <a:rPr lang="en-US" altLang="zh-CN" dirty="0"/>
                  <a:t>}, </a:t>
                </a:r>
                <a:r>
                  <a:rPr lang="en-US" altLang="zh-CN" dirty="0" err="1"/>
                  <a:t>q_i</a:t>
                </a:r>
                <a:r>
                  <a:rPr lang="en-US" altLang="zh-CN" dirty="0"/>
                  <a:t>\right)$</a:t>
                </a:r>
                <a:r>
                  <a:rPr lang="zh-CN" altLang="en-US" dirty="0"/>
                  <a:t>表示单线程优化函数的多核加速比上届，采用的是函数内并行加速（</a:t>
                </a:r>
                <a:r>
                  <a:rPr lang="en-US" altLang="zh-CN" dirty="0"/>
                  <a:t>intra-function parallelism</a:t>
                </a:r>
                <a:r>
                  <a:rPr lang="zh-CN" altLang="en-US" dirty="0"/>
                  <a:t>）</a:t>
                </a:r>
                <a:endParaRPr lang="en-US" altLang="zh-CN" dirty="0"/>
              </a:p>
              <a:p>
                <a:r>
                  <a:rPr lang="en-US" altLang="zh-CN" dirty="0"/>
                  <a:t>From this, we develop a piece-wise fitting method. For the programs that are multi-core-friendly (case 1), we use an exponential function for fitting; For programs that can only take advantage of single-thread performance or the memory size is lower than </a:t>
                </a:r>
                <a:r>
                  <a:rPr lang="en-US" altLang="zh-CN" dirty="0" err="1"/>
                  <a:t>ms</a:t>
                </a:r>
                <a:r>
                  <a:rPr lang="en-US" altLang="zh-CN" dirty="0"/>
                  <a:t> (case 2), we use an inverse proportional function for fitting</a:t>
                </a:r>
              </a:p>
              <a:p>
                <a:r>
                  <a:rPr lang="en-US" altLang="zh-CN" dirty="0"/>
                  <a:t>We use a binary variable xi(</a:t>
                </a:r>
                <a:r>
                  <a:rPr lang="en-US" altLang="zh-CN" dirty="0">
                    <a:sym typeface="Symbol" panose="05050102010706020507" pitchFamily="18" charset="2"/>
                  </a:rPr>
                  <a:t></a:t>
                </a:r>
                <a:r>
                  <a:rPr lang="en-US" altLang="zh-CN" dirty="0"/>
                  <a:t>) to indicate whether the function step vi is configured to </a:t>
                </a:r>
                <a:r>
                  <a:rPr lang="en-US" altLang="zh-CN" dirty="0">
                    <a:sym typeface="Symbol" panose="05050102010706020507" pitchFamily="18" charset="2"/>
                  </a:rPr>
                  <a:t></a:t>
                </a:r>
              </a:p>
              <a:p>
                <a:r>
                  <a:rPr lang="en-US" altLang="zh-CN" dirty="0"/>
                  <a:t>We set the memory size that the cloud vendor exactly allocates a full single-core resource for a function as </a:t>
                </a:r>
                <a14:m>
                  <m:oMath xmlns:m="http://schemas.openxmlformats.org/officeDocument/2006/math">
                    <m:sSub>
                      <m:sSubPr>
                        <m:ctrlPr>
                          <a:rPr lang="zh-CN" altLang="zh-CN"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𝑚</m:t>
                        </m:r>
                      </m:e>
                      <m:sub>
                        <m:r>
                          <a:rPr lang="en-US" altLang="zh-CN" b="0" i="1" kern="100" smtClean="0">
                            <a:latin typeface="Cambria Math" panose="02040503050406030204" pitchFamily="18" charset="0"/>
                            <a:cs typeface="Times New Roman" panose="02020603050405020304" pitchFamily="18" charset="0"/>
                          </a:rPr>
                          <m:t>𝑠</m:t>
                        </m:r>
                      </m:sub>
                    </m:sSub>
                    <m:r>
                      <a:rPr lang="en-US" altLang="zh-CN" i="1" kern="100">
                        <a:latin typeface="Cambria Math" panose="02040503050406030204" pitchFamily="18" charset="0"/>
                        <a:cs typeface="Times New Roman" panose="02020603050405020304" pitchFamily="18" charset="0"/>
                      </a:rPr>
                      <m:t> </m:t>
                    </m:r>
                  </m:oMath>
                </a14:m>
                <a:endParaRPr lang="en-US" altLang="zh-CN" dirty="0"/>
              </a:p>
              <a:p>
                <a:r>
                  <a:rPr lang="en-US" altLang="zh-CN" dirty="0"/>
                  <a:t>where s stands for single and its relative performance is denoted as </a:t>
                </a:r>
                <a14:m>
                  <m:oMath xmlns:m="http://schemas.openxmlformats.org/officeDocument/2006/math">
                    <m:sSub>
                      <m:sSubPr>
                        <m:ctrlPr>
                          <a:rPr lang="zh-CN" altLang="zh-CN" sz="12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200" i="1" kern="100">
                            <a:effectLst/>
                            <a:latin typeface="Cambria Math" panose="02040503050406030204" pitchFamily="18" charset="0"/>
                            <a:ea typeface="等线" panose="02010600030101010101" pitchFamily="2" charset="-122"/>
                            <a:cs typeface="Times New Roman" panose="02020603050405020304" pitchFamily="18" charset="0"/>
                          </a:rPr>
                          <m:t>𝛿</m:t>
                        </m:r>
                      </m:e>
                      <m:sub>
                        <m:r>
                          <a:rPr lang="en-US" altLang="zh-CN" sz="12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oMath>
                </a14:m>
                <a:endParaRPr lang="en-US" altLang="zh-CN" dirty="0"/>
              </a:p>
            </p:txBody>
          </p:sp>
        </mc:Choice>
        <mc:Fallback xmlns="">
          <p:sp>
            <p:nvSpPr>
              <p:cNvPr id="3" name="备注占位符 2"/>
              <p:cNvSpPr>
                <a:spLocks noGrp="1"/>
              </p:cNvSpPr>
              <p:nvPr>
                <p:ph type="body" idx="1"/>
              </p:nvPr>
            </p:nvSpPr>
            <p:spPr/>
            <p:txBody>
              <a:bodyPr/>
              <a:lstStyle/>
              <a:p>
                <a:r>
                  <a:rPr lang="zh-CN" altLang="en-US" dirty="0"/>
                  <a:t>我们用</a:t>
                </a:r>
                <a:r>
                  <a:rPr lang="en-US" altLang="zh-CN" dirty="0"/>
                  <a:t>$\min \left(\frac{</a:t>
                </a:r>
                <a:r>
                  <a:rPr lang="en-US" altLang="zh-CN" dirty="0" err="1"/>
                  <a:t>m_i</a:t>
                </a:r>
                <a:r>
                  <a:rPr lang="en-US" altLang="zh-CN" dirty="0"/>
                  <a:t>}{</a:t>
                </a:r>
                <a:r>
                  <a:rPr lang="en-US" altLang="zh-CN" dirty="0" err="1"/>
                  <a:t>m_s</a:t>
                </a:r>
                <a:r>
                  <a:rPr lang="en-US" altLang="zh-CN" dirty="0"/>
                  <a:t>}, </a:t>
                </a:r>
                <a:r>
                  <a:rPr lang="en-US" altLang="zh-CN" dirty="0" err="1"/>
                  <a:t>q_i</a:t>
                </a:r>
                <a:r>
                  <a:rPr lang="en-US" altLang="zh-CN" dirty="0"/>
                  <a:t>\right)$</a:t>
                </a:r>
                <a:r>
                  <a:rPr lang="zh-CN" altLang="en-US" dirty="0"/>
                  <a:t>表示单线程优化函数的多核加速比上届，采用的是函数内并行加速（</a:t>
                </a:r>
                <a:r>
                  <a:rPr lang="en-US" altLang="zh-CN" dirty="0"/>
                  <a:t>intra-function parallelism</a:t>
                </a:r>
                <a:r>
                  <a:rPr lang="zh-CN" altLang="en-US" dirty="0"/>
                  <a:t>）</a:t>
                </a:r>
                <a:endParaRPr lang="en-US" altLang="zh-CN" dirty="0"/>
              </a:p>
              <a:p>
                <a:r>
                  <a:rPr lang="en-US" altLang="zh-CN" dirty="0"/>
                  <a:t>From this, we develop a piece-wise fitting method. For the programs that are multi-core-friendly (case 1), we use an exponential function for fitting; For programs that can only take advantage of single-thread performance or the memory size is lower than </a:t>
                </a:r>
                <a:r>
                  <a:rPr lang="en-US" altLang="zh-CN" dirty="0" err="1"/>
                  <a:t>ms</a:t>
                </a:r>
                <a:r>
                  <a:rPr lang="en-US" altLang="zh-CN" dirty="0"/>
                  <a:t> (case 2), we use an inverse proportional function for fitting</a:t>
                </a:r>
              </a:p>
              <a:p>
                <a:r>
                  <a:rPr lang="en-US" altLang="zh-CN" dirty="0"/>
                  <a:t>We use a binary variable xi(</a:t>
                </a:r>
                <a:r>
                  <a:rPr lang="en-US" altLang="zh-CN" dirty="0">
                    <a:sym typeface="Symbol" panose="05050102010706020507" pitchFamily="18" charset="2"/>
                  </a:rPr>
                  <a:t></a:t>
                </a:r>
                <a:r>
                  <a:rPr lang="en-US" altLang="zh-CN" dirty="0"/>
                  <a:t>) to indicate whether the function step vi is configured to </a:t>
                </a:r>
                <a:r>
                  <a:rPr lang="en-US" altLang="zh-CN" dirty="0">
                    <a:sym typeface="Symbol" panose="05050102010706020507" pitchFamily="18" charset="2"/>
                  </a:rPr>
                  <a:t></a:t>
                </a:r>
              </a:p>
              <a:p>
                <a:r>
                  <a:rPr lang="en-US" altLang="zh-CN" dirty="0"/>
                  <a:t>We set the memory size that the cloud vendor exactly allocates a full single-core resource for a function as </a:t>
                </a:r>
                <a:r>
                  <a:rPr lang="en-US" altLang="zh-CN" i="0" kern="100">
                    <a:latin typeface="Cambria Math" panose="02040503050406030204" pitchFamily="18" charset="0"/>
                    <a:cs typeface="Times New Roman" panose="02020603050405020304" pitchFamily="18" charset="0"/>
                  </a:rPr>
                  <a:t>𝑚</a:t>
                </a:r>
                <a:r>
                  <a:rPr lang="zh-CN" altLang="zh-CN" i="0" kern="100">
                    <a:latin typeface="Cambria Math" panose="02040503050406030204" pitchFamily="18" charset="0"/>
                    <a:cs typeface="Times New Roman" panose="02020603050405020304" pitchFamily="18" charset="0"/>
                  </a:rPr>
                  <a:t>_</a:t>
                </a:r>
                <a:r>
                  <a:rPr lang="en-US" altLang="zh-CN" b="0" i="0" kern="100">
                    <a:latin typeface="Cambria Math" panose="02040503050406030204" pitchFamily="18" charset="0"/>
                    <a:cs typeface="Times New Roman" panose="02020603050405020304" pitchFamily="18" charset="0"/>
                  </a:rPr>
                  <a:t>𝑠 </a:t>
                </a:r>
                <a:r>
                  <a:rPr lang="en-US" altLang="zh-CN" i="0" kern="100">
                    <a:latin typeface="Cambria Math" panose="02040503050406030204" pitchFamily="18" charset="0"/>
                    <a:cs typeface="Times New Roman" panose="02020603050405020304" pitchFamily="18" charset="0"/>
                  </a:rPr>
                  <a:t> </a:t>
                </a:r>
                <a:endParaRPr lang="en-US" altLang="zh-CN" dirty="0"/>
              </a:p>
            </p:txBody>
          </p:sp>
        </mc:Fallback>
      </mc:AlternateContent>
      <p:sp>
        <p:nvSpPr>
          <p:cNvPr id="4" name="灯片编号占位符 3"/>
          <p:cNvSpPr>
            <a:spLocks noGrp="1"/>
          </p:cNvSpPr>
          <p:nvPr>
            <p:ph type="sldNum" sz="quarter" idx="5"/>
          </p:nvPr>
        </p:nvSpPr>
        <p:spPr/>
        <p:txBody>
          <a:bodyPr/>
          <a:lstStyle/>
          <a:p>
            <a:fld id="{D2A9F65B-6F81-4288-9904-68ABFE290F01}" type="slidenum">
              <a:rPr lang="zh-CN" altLang="en-US" smtClean="0"/>
              <a:t>5</a:t>
            </a:fld>
            <a:endParaRPr lang="zh-CN" altLang="en-US"/>
          </a:p>
        </p:txBody>
      </p:sp>
    </p:spTree>
    <p:extLst>
      <p:ext uri="{BB962C8B-B14F-4D97-AF65-F5344CB8AC3E}">
        <p14:creationId xmlns:p14="http://schemas.microsoft.com/office/powerpoint/2010/main" val="238779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BDC1C6"/>
                </a:solidFill>
                <a:effectLst/>
                <a:latin typeface="arial" panose="020B0604020202020204" pitchFamily="34" charset="0"/>
              </a:rPr>
              <a:t>多选择背包问题定义为</a:t>
            </a:r>
            <a:r>
              <a:rPr lang="zh-CN" altLang="en-US" b="0" i="0" dirty="0">
                <a:solidFill>
                  <a:srgbClr val="FF7866"/>
                </a:solidFill>
                <a:effectLst/>
                <a:latin typeface="arial" panose="020B0604020202020204" pitchFamily="34" charset="0"/>
              </a:rPr>
              <a:t>有附加约束条件的背包问题</a:t>
            </a:r>
            <a:endParaRPr lang="en-US" altLang="zh-CN" b="0" i="0" dirty="0">
              <a:solidFill>
                <a:srgbClr val="FF7866"/>
              </a:solidFill>
              <a:effectLst/>
              <a:latin typeface="arial" panose="020B0604020202020204" pitchFamily="34" charset="0"/>
            </a:endParaRPr>
          </a:p>
          <a:p>
            <a:pPr algn="l"/>
            <a:r>
              <a:rPr lang="zh-CN" altLang="en-US" b="0" i="0" dirty="0">
                <a:solidFill>
                  <a:srgbClr val="FF7866"/>
                </a:solidFill>
                <a:effectLst/>
                <a:latin typeface="arial" panose="020B0604020202020204" pitchFamily="34" charset="0"/>
              </a:rPr>
              <a:t>依次划分</a:t>
            </a:r>
            <a:r>
              <a:rPr lang="en-US" altLang="zh-CN" b="0" i="0" dirty="0">
                <a:solidFill>
                  <a:srgbClr val="FF7866"/>
                </a:solidFill>
                <a:effectLst/>
                <a:latin typeface="arial" panose="020B0604020202020204" pitchFamily="34" charset="0"/>
              </a:rPr>
              <a:t>sub-SLO</a:t>
            </a:r>
            <a:r>
              <a:rPr lang="zh-CN" altLang="en-US" b="0" i="0" dirty="0">
                <a:solidFill>
                  <a:srgbClr val="FF7866"/>
                </a:solidFill>
                <a:effectLst/>
                <a:latin typeface="arial" panose="020B0604020202020204" pitchFamily="34" charset="0"/>
              </a:rPr>
              <a:t>，每次都求解一次问题，若有解，则配置，否则配置最多的资源</a:t>
            </a:r>
          </a:p>
          <a:p>
            <a:pPr algn="l"/>
            <a:r>
              <a:rPr lang="zh-CN" altLang="en-US" b="0" i="0" dirty="0">
                <a:solidFill>
                  <a:srgbClr val="FF7866"/>
                </a:solidFill>
                <a:effectLst/>
                <a:latin typeface="arial" panose="020B0604020202020204" pitchFamily="34" charset="0"/>
              </a:rPr>
              <a:t>问题，如何划分子</a:t>
            </a:r>
            <a:r>
              <a:rPr lang="en-US" altLang="zh-CN" b="0" i="0" dirty="0">
                <a:solidFill>
                  <a:srgbClr val="FF7866"/>
                </a:solidFill>
                <a:effectLst/>
                <a:latin typeface="arial" panose="020B0604020202020204" pitchFamily="34" charset="0"/>
              </a:rPr>
              <a:t>SLO</a:t>
            </a:r>
            <a:r>
              <a:rPr lang="zh-CN" altLang="en-US" b="0" i="0" dirty="0">
                <a:solidFill>
                  <a:srgbClr val="FF7866"/>
                </a:solidFill>
                <a:effectLst/>
                <a:latin typeface="arial" panose="020B0604020202020204" pitchFamily="34" charset="0"/>
              </a:rPr>
              <a:t>才是合理的？</a:t>
            </a:r>
            <a:endParaRPr lang="zh-CN" altLang="en-US" dirty="0"/>
          </a:p>
        </p:txBody>
      </p:sp>
      <p:sp>
        <p:nvSpPr>
          <p:cNvPr id="4" name="灯片编号占位符 3"/>
          <p:cNvSpPr>
            <a:spLocks noGrp="1"/>
          </p:cNvSpPr>
          <p:nvPr>
            <p:ph type="sldNum" sz="quarter" idx="5"/>
          </p:nvPr>
        </p:nvSpPr>
        <p:spPr/>
        <p:txBody>
          <a:bodyPr/>
          <a:lstStyle/>
          <a:p>
            <a:fld id="{D2A9F65B-6F81-4288-9904-68ABFE290F01}" type="slidenum">
              <a:rPr lang="zh-CN" altLang="en-US" smtClean="0"/>
              <a:t>6</a:t>
            </a:fld>
            <a:endParaRPr lang="zh-CN" altLang="en-US"/>
          </a:p>
        </p:txBody>
      </p:sp>
    </p:spTree>
    <p:extLst>
      <p:ext uri="{BB962C8B-B14F-4D97-AF65-F5344CB8AC3E}">
        <p14:creationId xmlns:p14="http://schemas.microsoft.com/office/powerpoint/2010/main" val="2096289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21212"/>
                </a:solidFill>
                <a:effectLst/>
                <a:latin typeface="-apple-system"/>
              </a:rPr>
              <a:t>问题松弛，按照资源效率最优配置资源，然后划分</a:t>
            </a:r>
            <a:r>
              <a:rPr lang="en-US" altLang="zh-CN" b="0" i="0" dirty="0">
                <a:solidFill>
                  <a:srgbClr val="121212"/>
                </a:solidFill>
                <a:effectLst/>
                <a:latin typeface="-apple-system"/>
              </a:rPr>
              <a:t>SLO</a:t>
            </a:r>
            <a:r>
              <a:rPr lang="zh-CN" altLang="en-US" b="0" i="0" dirty="0">
                <a:solidFill>
                  <a:srgbClr val="121212"/>
                </a:solidFill>
                <a:effectLst/>
                <a:latin typeface="-apple-system"/>
              </a:rPr>
              <a:t>。之后在关键路径上求解资源配置。并将一些关键计算结果缓存，减少计算量。</a:t>
            </a:r>
            <a:endParaRPr lang="en-US" altLang="zh-CN" b="0" i="0" dirty="0">
              <a:solidFill>
                <a:srgbClr val="121212"/>
              </a:solidFill>
              <a:effectLst/>
              <a:latin typeface="-apple-system"/>
            </a:endParaRPr>
          </a:p>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7</a:t>
            </a:fld>
            <a:endParaRPr lang="zh-CN" altLang="en-US"/>
          </a:p>
        </p:txBody>
      </p:sp>
    </p:spTree>
    <p:extLst>
      <p:ext uri="{BB962C8B-B14F-4D97-AF65-F5344CB8AC3E}">
        <p14:creationId xmlns:p14="http://schemas.microsoft.com/office/powerpoint/2010/main" val="290795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8</a:t>
            </a:fld>
            <a:endParaRPr lang="zh-CN" altLang="en-US"/>
          </a:p>
        </p:txBody>
      </p:sp>
    </p:spTree>
    <p:extLst>
      <p:ext uri="{BB962C8B-B14F-4D97-AF65-F5344CB8AC3E}">
        <p14:creationId xmlns:p14="http://schemas.microsoft.com/office/powerpoint/2010/main" val="403998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D2A9F65B-6F81-4288-9904-68ABFE290F01}" type="slidenum">
              <a:rPr lang="zh-CN" altLang="en-US" smtClean="0"/>
              <a:t>9</a:t>
            </a:fld>
            <a:endParaRPr lang="zh-CN" altLang="en-US"/>
          </a:p>
        </p:txBody>
      </p:sp>
    </p:spTree>
    <p:extLst>
      <p:ext uri="{BB962C8B-B14F-4D97-AF65-F5344CB8AC3E}">
        <p14:creationId xmlns:p14="http://schemas.microsoft.com/office/powerpoint/2010/main" val="4239933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B19CF-B256-B9F9-560F-4A921E0ADE6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1FC69C-69D4-AE14-C90F-816B0917F2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2B675EC-2CCF-4D49-FB43-3626B547C331}"/>
              </a:ext>
            </a:extLst>
          </p:cNvPr>
          <p:cNvSpPr>
            <a:spLocks noGrp="1"/>
          </p:cNvSpPr>
          <p:nvPr>
            <p:ph type="dt" sz="half" idx="10"/>
          </p:nvPr>
        </p:nvSpPr>
        <p:spPr/>
        <p:txBody>
          <a:bodyPr/>
          <a:lstStyle/>
          <a:p>
            <a:fld id="{AADE139F-E1E4-4996-8E63-874FA19639EC}"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4CD1BB98-AC50-B4E5-24C5-102537E9B0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27F2B9-A651-4E00-9647-D6FCA170F96A}"/>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3750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43AB4-4EFB-5E90-6B83-8433D189853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D33BEED-3704-306B-664A-EEFF2716DF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0D419D-88B9-5B26-98D6-1B46D5F6EE8D}"/>
              </a:ext>
            </a:extLst>
          </p:cNvPr>
          <p:cNvSpPr>
            <a:spLocks noGrp="1"/>
          </p:cNvSpPr>
          <p:nvPr>
            <p:ph type="dt" sz="half" idx="10"/>
          </p:nvPr>
        </p:nvSpPr>
        <p:spPr/>
        <p:txBody>
          <a:bodyPr/>
          <a:lstStyle/>
          <a:p>
            <a:fld id="{AADE139F-E1E4-4996-8E63-874FA19639EC}"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6727691F-7CB7-F46B-373E-0FAF26364D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EEFC3A-7087-3B41-41D0-3F0B8389F762}"/>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26638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8AED68-0AEE-758B-DB42-D07B802957B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E9BE7A-3E97-857C-AFBC-A6E1C45325B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EEE49A-E289-C87E-EEF7-7B935328EA42}"/>
              </a:ext>
            </a:extLst>
          </p:cNvPr>
          <p:cNvSpPr>
            <a:spLocks noGrp="1"/>
          </p:cNvSpPr>
          <p:nvPr>
            <p:ph type="dt" sz="half" idx="10"/>
          </p:nvPr>
        </p:nvSpPr>
        <p:spPr/>
        <p:txBody>
          <a:bodyPr/>
          <a:lstStyle/>
          <a:p>
            <a:fld id="{AADE139F-E1E4-4996-8E63-874FA19639EC}"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5249A7CB-684C-6854-FDED-354215ABBF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56E1E2-5235-F234-1616-0A18A7BEC86E}"/>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3432932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3BB1D-3F77-EA2D-22B9-E6A56012B6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AD7D01-598E-7139-0FFC-156C55891D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D3C494-FDFC-4C62-E96B-9461508E2E2C}"/>
              </a:ext>
            </a:extLst>
          </p:cNvPr>
          <p:cNvSpPr>
            <a:spLocks noGrp="1"/>
          </p:cNvSpPr>
          <p:nvPr>
            <p:ph type="dt" sz="half" idx="10"/>
          </p:nvPr>
        </p:nvSpPr>
        <p:spPr/>
        <p:txBody>
          <a:bodyPr/>
          <a:lstStyle/>
          <a:p>
            <a:fld id="{AADE139F-E1E4-4996-8E63-874FA19639EC}"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5267D9D8-3EF6-2035-36C8-A763613133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BEA23-6754-9B1A-DF82-2BD10B5EF007}"/>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172562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6F69D-0021-BABE-A6A7-CD396DE516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3B0555-A774-7675-369B-C33ABE4CB5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2E100DD-B93F-ABC8-9B02-3663020CCA8A}"/>
              </a:ext>
            </a:extLst>
          </p:cNvPr>
          <p:cNvSpPr>
            <a:spLocks noGrp="1"/>
          </p:cNvSpPr>
          <p:nvPr>
            <p:ph type="dt" sz="half" idx="10"/>
          </p:nvPr>
        </p:nvSpPr>
        <p:spPr/>
        <p:txBody>
          <a:bodyPr/>
          <a:lstStyle/>
          <a:p>
            <a:fld id="{AADE139F-E1E4-4996-8E63-874FA19639EC}"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003C8061-2C2C-3EE2-55C0-DDBEB15CCF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9EC1DC0-9274-CFFF-C438-28A63C90199B}"/>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2365667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9A0D5-2B1D-1AB7-1661-574255FD4D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C420E3-A149-09F1-9CB5-2455B8DC7B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116DFB-C353-E25D-D933-F162BB558FC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484086D-3CBB-3504-E97F-E0624477A9A6}"/>
              </a:ext>
            </a:extLst>
          </p:cNvPr>
          <p:cNvSpPr>
            <a:spLocks noGrp="1"/>
          </p:cNvSpPr>
          <p:nvPr>
            <p:ph type="dt" sz="half" idx="10"/>
          </p:nvPr>
        </p:nvSpPr>
        <p:spPr/>
        <p:txBody>
          <a:bodyPr/>
          <a:lstStyle/>
          <a:p>
            <a:fld id="{AADE139F-E1E4-4996-8E63-874FA19639EC}" type="datetimeFigureOut">
              <a:rPr lang="zh-CN" altLang="en-US" smtClean="0"/>
              <a:t>2022/12/30</a:t>
            </a:fld>
            <a:endParaRPr lang="zh-CN" altLang="en-US"/>
          </a:p>
        </p:txBody>
      </p:sp>
      <p:sp>
        <p:nvSpPr>
          <p:cNvPr id="6" name="页脚占位符 5">
            <a:extLst>
              <a:ext uri="{FF2B5EF4-FFF2-40B4-BE49-F238E27FC236}">
                <a16:creationId xmlns:a16="http://schemas.microsoft.com/office/drawing/2014/main" id="{1A333E25-86FB-58FA-91BE-079519CBC4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E83B7-5C5F-B8EB-F842-6E16E7DBC381}"/>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2481928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54670-5452-9F5F-FCEC-D2CE4F0310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C0E7578-6D10-2662-7356-DA9FF19DF9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A21003-93C5-7BA6-1D80-BC6DF733D22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040900-7FF1-BE05-1C5A-0325FCB852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443AB3-E836-A1FD-2E19-DAA98D46E3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32581F9-D176-D399-C0FD-208AD2DC3EC1}"/>
              </a:ext>
            </a:extLst>
          </p:cNvPr>
          <p:cNvSpPr>
            <a:spLocks noGrp="1"/>
          </p:cNvSpPr>
          <p:nvPr>
            <p:ph type="dt" sz="half" idx="10"/>
          </p:nvPr>
        </p:nvSpPr>
        <p:spPr/>
        <p:txBody>
          <a:bodyPr/>
          <a:lstStyle/>
          <a:p>
            <a:fld id="{AADE139F-E1E4-4996-8E63-874FA19639EC}" type="datetimeFigureOut">
              <a:rPr lang="zh-CN" altLang="en-US" smtClean="0"/>
              <a:t>2022/12/30</a:t>
            </a:fld>
            <a:endParaRPr lang="zh-CN" altLang="en-US"/>
          </a:p>
        </p:txBody>
      </p:sp>
      <p:sp>
        <p:nvSpPr>
          <p:cNvPr id="8" name="页脚占位符 7">
            <a:extLst>
              <a:ext uri="{FF2B5EF4-FFF2-40B4-BE49-F238E27FC236}">
                <a16:creationId xmlns:a16="http://schemas.microsoft.com/office/drawing/2014/main" id="{4653C26F-E9D5-3B51-CF7B-ABF56ABE063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9BB9BDC-FA01-A0C0-3975-9A0F0C931B0F}"/>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1370543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35C84E-6989-27BA-97E7-41E07CC5A9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2825218-324E-4DF3-F2DC-5E5140ED6485}"/>
              </a:ext>
            </a:extLst>
          </p:cNvPr>
          <p:cNvSpPr>
            <a:spLocks noGrp="1"/>
          </p:cNvSpPr>
          <p:nvPr>
            <p:ph type="dt" sz="half" idx="10"/>
          </p:nvPr>
        </p:nvSpPr>
        <p:spPr/>
        <p:txBody>
          <a:bodyPr/>
          <a:lstStyle/>
          <a:p>
            <a:fld id="{AADE139F-E1E4-4996-8E63-874FA19639EC}" type="datetimeFigureOut">
              <a:rPr lang="zh-CN" altLang="en-US" smtClean="0"/>
              <a:t>2022/12/30</a:t>
            </a:fld>
            <a:endParaRPr lang="zh-CN" altLang="en-US"/>
          </a:p>
        </p:txBody>
      </p:sp>
      <p:sp>
        <p:nvSpPr>
          <p:cNvPr id="4" name="页脚占位符 3">
            <a:extLst>
              <a:ext uri="{FF2B5EF4-FFF2-40B4-BE49-F238E27FC236}">
                <a16:creationId xmlns:a16="http://schemas.microsoft.com/office/drawing/2014/main" id="{A97AA864-9AED-47D0-1C54-B3A80BA904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9EA11AA-3C91-30F2-D0DC-80E6A1C38BA1}"/>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188506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44C01A-3374-ECA0-E32B-44C1E3296771}"/>
              </a:ext>
            </a:extLst>
          </p:cNvPr>
          <p:cNvSpPr>
            <a:spLocks noGrp="1"/>
          </p:cNvSpPr>
          <p:nvPr>
            <p:ph type="dt" sz="half" idx="10"/>
          </p:nvPr>
        </p:nvSpPr>
        <p:spPr/>
        <p:txBody>
          <a:bodyPr/>
          <a:lstStyle/>
          <a:p>
            <a:fld id="{AADE139F-E1E4-4996-8E63-874FA19639EC}" type="datetimeFigureOut">
              <a:rPr lang="zh-CN" altLang="en-US" smtClean="0"/>
              <a:t>2022/12/30</a:t>
            </a:fld>
            <a:endParaRPr lang="zh-CN" altLang="en-US"/>
          </a:p>
        </p:txBody>
      </p:sp>
      <p:sp>
        <p:nvSpPr>
          <p:cNvPr id="3" name="页脚占位符 2">
            <a:extLst>
              <a:ext uri="{FF2B5EF4-FFF2-40B4-BE49-F238E27FC236}">
                <a16:creationId xmlns:a16="http://schemas.microsoft.com/office/drawing/2014/main" id="{A0D01DEF-A468-4B10-3AF2-70FBAA11CE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BF46B6-B8C0-D52F-4396-84B4D4757942}"/>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342937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6DFA2-3A30-0A9A-3C35-B6072FA766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D5DC4E-94A9-B986-DB14-5CB6F0C50C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9E36936-51F1-7F37-2716-A2F2401262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EAF4DE-59EF-7AF3-93FC-AB7291FB3828}"/>
              </a:ext>
            </a:extLst>
          </p:cNvPr>
          <p:cNvSpPr>
            <a:spLocks noGrp="1"/>
          </p:cNvSpPr>
          <p:nvPr>
            <p:ph type="dt" sz="half" idx="10"/>
          </p:nvPr>
        </p:nvSpPr>
        <p:spPr/>
        <p:txBody>
          <a:bodyPr/>
          <a:lstStyle/>
          <a:p>
            <a:fld id="{AADE139F-E1E4-4996-8E63-874FA19639EC}" type="datetimeFigureOut">
              <a:rPr lang="zh-CN" altLang="en-US" smtClean="0"/>
              <a:t>2022/12/30</a:t>
            </a:fld>
            <a:endParaRPr lang="zh-CN" altLang="en-US"/>
          </a:p>
        </p:txBody>
      </p:sp>
      <p:sp>
        <p:nvSpPr>
          <p:cNvPr id="6" name="页脚占位符 5">
            <a:extLst>
              <a:ext uri="{FF2B5EF4-FFF2-40B4-BE49-F238E27FC236}">
                <a16:creationId xmlns:a16="http://schemas.microsoft.com/office/drawing/2014/main" id="{8EA61839-3F7D-EA93-512B-D34DAAB184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0C9CE6-DB3C-82FD-5A97-211645DBD153}"/>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257582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9CB40-A27C-616D-0DEB-6DB0A2B6F2A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6FCE25-F638-4B32-2F9B-070231C2EA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3EF2C1-FD01-50C1-A598-CC1320F16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F979A9-7160-6E63-B76B-644CF5655A67}"/>
              </a:ext>
            </a:extLst>
          </p:cNvPr>
          <p:cNvSpPr>
            <a:spLocks noGrp="1"/>
          </p:cNvSpPr>
          <p:nvPr>
            <p:ph type="dt" sz="half" idx="10"/>
          </p:nvPr>
        </p:nvSpPr>
        <p:spPr/>
        <p:txBody>
          <a:bodyPr/>
          <a:lstStyle/>
          <a:p>
            <a:fld id="{AADE139F-E1E4-4996-8E63-874FA19639EC}" type="datetimeFigureOut">
              <a:rPr lang="zh-CN" altLang="en-US" smtClean="0"/>
              <a:t>2022/12/30</a:t>
            </a:fld>
            <a:endParaRPr lang="zh-CN" altLang="en-US"/>
          </a:p>
        </p:txBody>
      </p:sp>
      <p:sp>
        <p:nvSpPr>
          <p:cNvPr id="6" name="页脚占位符 5">
            <a:extLst>
              <a:ext uri="{FF2B5EF4-FFF2-40B4-BE49-F238E27FC236}">
                <a16:creationId xmlns:a16="http://schemas.microsoft.com/office/drawing/2014/main" id="{F6B180B9-C092-91E6-C354-B7B3D4D011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F33F26-FA59-4D4B-9DBD-F7B6E8113E17}"/>
              </a:ext>
            </a:extLst>
          </p:cNvPr>
          <p:cNvSpPr>
            <a:spLocks noGrp="1"/>
          </p:cNvSpPr>
          <p:nvPr>
            <p:ph type="sldNum" sz="quarter" idx="12"/>
          </p:nvPr>
        </p:nvSpPr>
        <p:spPr/>
        <p:txBody>
          <a:body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2015489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C8F52BB-2962-7E29-A02C-6CD2C2386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AE18D7-9044-394B-2026-4D5C109FC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7708DB-8AE0-EA2D-C13C-8C37E07582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E139F-E1E4-4996-8E63-874FA19639EC}" type="datetimeFigureOut">
              <a:rPr lang="zh-CN" altLang="en-US" smtClean="0"/>
              <a:t>2022/12/30</a:t>
            </a:fld>
            <a:endParaRPr lang="zh-CN" altLang="en-US"/>
          </a:p>
        </p:txBody>
      </p:sp>
      <p:sp>
        <p:nvSpPr>
          <p:cNvPr id="5" name="页脚占位符 4">
            <a:extLst>
              <a:ext uri="{FF2B5EF4-FFF2-40B4-BE49-F238E27FC236}">
                <a16:creationId xmlns:a16="http://schemas.microsoft.com/office/drawing/2014/main" id="{9FD6B33C-0A98-2A0A-0686-B5B4BC663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B2EF395-8E28-092D-40DA-DB72C2DF5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C1028-B7A2-4632-BD9D-FFDE3E82951E}" type="slidenum">
              <a:rPr lang="zh-CN" altLang="en-US" smtClean="0"/>
              <a:t>‹#›</a:t>
            </a:fld>
            <a:endParaRPr lang="zh-CN" altLang="en-US"/>
          </a:p>
        </p:txBody>
      </p:sp>
    </p:spTree>
    <p:extLst>
      <p:ext uri="{BB962C8B-B14F-4D97-AF65-F5344CB8AC3E}">
        <p14:creationId xmlns:p14="http://schemas.microsoft.com/office/powerpoint/2010/main" val="3077461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ieeexplore.ieee.org/document/971400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github.com/SJTU-IPADS/ServerlessBench"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9790" y="1452882"/>
            <a:ext cx="11512420" cy="1976118"/>
          </a:xfrm>
        </p:spPr>
        <p:txBody>
          <a:bodyPr>
            <a:normAutofit/>
          </a:bodyPr>
          <a:lstStyle/>
          <a:p>
            <a:pPr algn="ctr"/>
            <a:r>
              <a:rPr lang="en-US" altLang="zh-CN" b="1" dirty="0"/>
              <a:t>StepConf: SLO-Aware Dynamic Resource</a:t>
            </a:r>
            <a:br>
              <a:rPr lang="en-US" altLang="zh-CN" b="1" dirty="0"/>
            </a:br>
            <a:r>
              <a:rPr lang="en-US" altLang="zh-CN" b="1" dirty="0"/>
              <a:t>Configuration for Serverless Function Workflows</a:t>
            </a:r>
          </a:p>
        </p:txBody>
      </p:sp>
      <p:sp>
        <p:nvSpPr>
          <p:cNvPr id="4" name="文本框 3">
            <a:extLst>
              <a:ext uri="{FF2B5EF4-FFF2-40B4-BE49-F238E27FC236}">
                <a16:creationId xmlns:a16="http://schemas.microsoft.com/office/drawing/2014/main" id="{F6D6450E-B5D4-4B18-A5B4-D1F516C97F99}"/>
              </a:ext>
            </a:extLst>
          </p:cNvPr>
          <p:cNvSpPr txBox="1"/>
          <p:nvPr/>
        </p:nvSpPr>
        <p:spPr>
          <a:xfrm>
            <a:off x="1149985" y="3585754"/>
            <a:ext cx="9892030" cy="523220"/>
          </a:xfrm>
          <a:prstGeom prst="rect">
            <a:avLst/>
          </a:prstGeom>
          <a:noFill/>
        </p:spPr>
        <p:txBody>
          <a:bodyPr wrap="square">
            <a:spAutoFit/>
          </a:bodyPr>
          <a:lstStyle/>
          <a:p>
            <a:pPr algn="ctr"/>
            <a:r>
              <a:rPr lang="en-US" altLang="zh-CN" sz="2800" dirty="0">
                <a:latin typeface="Arial" panose="020B0604020202020204" pitchFamily="34" charset="0"/>
              </a:rPr>
              <a:t>Infocom 2022, HUST, </a:t>
            </a:r>
            <a:r>
              <a:rPr lang="en-US" altLang="zh-CN" sz="2800" dirty="0" err="1">
                <a:latin typeface="Arial" panose="020B0604020202020204" pitchFamily="34" charset="0"/>
              </a:rPr>
              <a:t>Fangming</a:t>
            </a:r>
            <a:r>
              <a:rPr lang="en-US" altLang="zh-CN" sz="2800" dirty="0">
                <a:latin typeface="Arial" panose="020B0604020202020204" pitchFamily="34" charset="0"/>
              </a:rPr>
              <a:t> Liu</a:t>
            </a:r>
          </a:p>
        </p:txBody>
      </p:sp>
    </p:spTree>
    <p:extLst>
      <p:ext uri="{BB962C8B-B14F-4D97-AF65-F5344CB8AC3E}">
        <p14:creationId xmlns:p14="http://schemas.microsoft.com/office/powerpoint/2010/main" val="3953868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468"/>
            <a:ext cx="12192000" cy="894740"/>
          </a:xfrm>
          <a:solidFill>
            <a:srgbClr val="FFC000"/>
          </a:solidFill>
        </p:spPr>
        <p:txBody>
          <a:bodyPr anchor="b">
            <a:normAutofit/>
          </a:bodyPr>
          <a:lstStyle/>
          <a:p>
            <a:pPr algn="ctr">
              <a:lnSpc>
                <a:spcPct val="150000"/>
              </a:lnSpc>
            </a:pPr>
            <a:r>
              <a:rPr lang="en-US" altLang="zh-CN" sz="3200" b="1" dirty="0"/>
              <a:t>EVALUATION</a:t>
            </a:r>
          </a:p>
        </p:txBody>
      </p:sp>
      <p:sp>
        <p:nvSpPr>
          <p:cNvPr id="3" name="文本框 2">
            <a:extLst>
              <a:ext uri="{FF2B5EF4-FFF2-40B4-BE49-F238E27FC236}">
                <a16:creationId xmlns:a16="http://schemas.microsoft.com/office/drawing/2014/main" id="{5F43E38F-915B-B344-055C-DA6529AA4069}"/>
              </a:ext>
            </a:extLst>
          </p:cNvPr>
          <p:cNvSpPr txBox="1"/>
          <p:nvPr/>
        </p:nvSpPr>
        <p:spPr>
          <a:xfrm>
            <a:off x="11548896" y="6457890"/>
            <a:ext cx="306494" cy="369332"/>
          </a:xfrm>
          <a:prstGeom prst="rect">
            <a:avLst/>
          </a:prstGeom>
          <a:noFill/>
        </p:spPr>
        <p:txBody>
          <a:bodyPr wrap="none" rtlCol="0">
            <a:spAutoFit/>
          </a:bodyPr>
          <a:lstStyle/>
          <a:p>
            <a:r>
              <a:rPr lang="en-US" altLang="zh-CN" dirty="0"/>
              <a:t>9</a:t>
            </a:r>
            <a:endParaRPr lang="zh-CN" altLang="en-US" dirty="0"/>
          </a:p>
        </p:txBody>
      </p:sp>
      <p:pic>
        <p:nvPicPr>
          <p:cNvPr id="5" name="图片 4">
            <a:extLst>
              <a:ext uri="{FF2B5EF4-FFF2-40B4-BE49-F238E27FC236}">
                <a16:creationId xmlns:a16="http://schemas.microsoft.com/office/drawing/2014/main" id="{D75EFA7D-6E45-6F01-871C-2E52437DF1A1}"/>
              </a:ext>
            </a:extLst>
          </p:cNvPr>
          <p:cNvPicPr>
            <a:picLocks noChangeAspect="1"/>
          </p:cNvPicPr>
          <p:nvPr/>
        </p:nvPicPr>
        <p:blipFill>
          <a:blip r:embed="rId3"/>
          <a:stretch>
            <a:fillRect/>
          </a:stretch>
        </p:blipFill>
        <p:spPr>
          <a:xfrm>
            <a:off x="894673" y="1608463"/>
            <a:ext cx="10402653" cy="5249537"/>
          </a:xfrm>
          <a:prstGeom prst="rect">
            <a:avLst/>
          </a:prstGeom>
        </p:spPr>
      </p:pic>
      <p:sp>
        <p:nvSpPr>
          <p:cNvPr id="8" name="文本框 7">
            <a:extLst>
              <a:ext uri="{FF2B5EF4-FFF2-40B4-BE49-F238E27FC236}">
                <a16:creationId xmlns:a16="http://schemas.microsoft.com/office/drawing/2014/main" id="{6BFCD3C3-5347-C53B-1B8D-053BEBFFF51E}"/>
              </a:ext>
            </a:extLst>
          </p:cNvPr>
          <p:cNvSpPr txBox="1"/>
          <p:nvPr/>
        </p:nvSpPr>
        <p:spPr>
          <a:xfrm>
            <a:off x="584884" y="918032"/>
            <a:ext cx="11117259" cy="707886"/>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Smaller performance fluctuations, cost saving and performance improvement</a:t>
            </a:r>
          </a:p>
          <a:p>
            <a:pPr marL="342900" indent="-342900">
              <a:buFont typeface="Arial" panose="020B0604020202020204" pitchFamily="34" charset="0"/>
              <a:buChar char="•"/>
            </a:pPr>
            <a:r>
              <a:rPr lang="en-US" altLang="zh-CN" sz="2000"/>
              <a:t>Why performance fluctuations ?</a:t>
            </a:r>
            <a:endParaRPr lang="en-US" altLang="zh-CN" sz="2000" dirty="0"/>
          </a:p>
        </p:txBody>
      </p:sp>
    </p:spTree>
    <p:extLst>
      <p:ext uri="{BB962C8B-B14F-4D97-AF65-F5344CB8AC3E}">
        <p14:creationId xmlns:p14="http://schemas.microsoft.com/office/powerpoint/2010/main" val="420909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Configuration of Function</a:t>
            </a:r>
          </a:p>
        </p:txBody>
      </p:sp>
      <p:sp>
        <p:nvSpPr>
          <p:cNvPr id="6" name="文本框 5">
            <a:extLst>
              <a:ext uri="{FF2B5EF4-FFF2-40B4-BE49-F238E27FC236}">
                <a16:creationId xmlns:a16="http://schemas.microsoft.com/office/drawing/2014/main" id="{84683548-26CE-4221-E5E4-FA968DA540AC}"/>
              </a:ext>
            </a:extLst>
          </p:cNvPr>
          <p:cNvSpPr txBox="1"/>
          <p:nvPr/>
        </p:nvSpPr>
        <p:spPr>
          <a:xfrm>
            <a:off x="584884" y="918032"/>
            <a:ext cx="11117259" cy="1323439"/>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Through the experiments conducted on AWS, we find that </a:t>
            </a:r>
            <a:r>
              <a:rPr lang="en-US" altLang="zh-CN" sz="2000" b="1" dirty="0">
                <a:solidFill>
                  <a:srgbClr val="FF0000"/>
                </a:solidFill>
              </a:rPr>
              <a:t>inter and intra-function parallelism </a:t>
            </a:r>
            <a:r>
              <a:rPr lang="en-US" altLang="zh-CN" sz="2000" dirty="0"/>
              <a:t>are crucial factors that we need to consider, in addition to </a:t>
            </a:r>
            <a:r>
              <a:rPr lang="en-US" altLang="zh-CN" sz="2000" b="1" dirty="0">
                <a:solidFill>
                  <a:srgbClr val="FF0000"/>
                </a:solidFill>
              </a:rPr>
              <a:t>function memory size</a:t>
            </a:r>
            <a:r>
              <a:rPr lang="en-US" altLang="zh-CN" sz="2000" dirty="0"/>
              <a:t>[1].</a:t>
            </a:r>
          </a:p>
          <a:p>
            <a:pPr marL="342900" indent="-342900">
              <a:buFont typeface="Arial" panose="020B0604020202020204" pitchFamily="34" charset="0"/>
              <a:buChar char="•"/>
            </a:pPr>
            <a:r>
              <a:rPr lang="en-US" altLang="zh-CN" sz="2000" dirty="0"/>
              <a:t>The performance fluctuation of functions is mainly caused by function cold start and performance variation of external storage services</a:t>
            </a:r>
          </a:p>
        </p:txBody>
      </p:sp>
      <p:pic>
        <p:nvPicPr>
          <p:cNvPr id="5" name="图片 4">
            <a:extLst>
              <a:ext uri="{FF2B5EF4-FFF2-40B4-BE49-F238E27FC236}">
                <a16:creationId xmlns:a16="http://schemas.microsoft.com/office/drawing/2014/main" id="{30196BA4-26CC-3DCB-05F4-A2F0018B1802}"/>
              </a:ext>
            </a:extLst>
          </p:cNvPr>
          <p:cNvPicPr>
            <a:picLocks noChangeAspect="1"/>
          </p:cNvPicPr>
          <p:nvPr/>
        </p:nvPicPr>
        <p:blipFill>
          <a:blip r:embed="rId3"/>
          <a:stretch>
            <a:fillRect/>
          </a:stretch>
        </p:blipFill>
        <p:spPr>
          <a:xfrm>
            <a:off x="584884" y="2832592"/>
            <a:ext cx="6989217" cy="3369578"/>
          </a:xfrm>
          <a:prstGeom prst="rect">
            <a:avLst/>
          </a:prstGeom>
        </p:spPr>
      </p:pic>
      <p:sp>
        <p:nvSpPr>
          <p:cNvPr id="11" name="文本框 10">
            <a:extLst>
              <a:ext uri="{FF2B5EF4-FFF2-40B4-BE49-F238E27FC236}">
                <a16:creationId xmlns:a16="http://schemas.microsoft.com/office/drawing/2014/main" id="{33B0D27F-FC6F-54A4-AF60-8195515F40CC}"/>
              </a:ext>
            </a:extLst>
          </p:cNvPr>
          <p:cNvSpPr txBox="1"/>
          <p:nvPr/>
        </p:nvSpPr>
        <p:spPr>
          <a:xfrm>
            <a:off x="584885" y="6457890"/>
            <a:ext cx="10932201" cy="369332"/>
          </a:xfrm>
          <a:prstGeom prst="rect">
            <a:avLst/>
          </a:prstGeom>
          <a:noFill/>
        </p:spPr>
        <p:txBody>
          <a:bodyPr wrap="square">
            <a:spAutoFit/>
          </a:bodyPr>
          <a:lstStyle/>
          <a:p>
            <a:r>
              <a:rPr lang="en-US" altLang="zh-CN" dirty="0">
                <a:solidFill>
                  <a:schemeClr val="bg1">
                    <a:lumMod val="50000"/>
                  </a:schemeClr>
                </a:solidFill>
              </a:rPr>
              <a:t>[1] TPDS 2022, </a:t>
            </a:r>
            <a:r>
              <a:rPr lang="en-US" altLang="zh-CN" b="0" i="0" u="none" strike="noStrike" dirty="0">
                <a:effectLst/>
                <a:latin typeface="-apple-system"/>
                <a:hlinkClick r:id="rId4"/>
              </a:rPr>
              <a:t>Coordinating Fast Concurrency Adapting With Autoscaling for SLO-Oriented Web Applications</a:t>
            </a:r>
            <a:endParaRPr lang="zh-CN" altLang="en-US" dirty="0"/>
          </a:p>
        </p:txBody>
      </p:sp>
      <p:pic>
        <p:nvPicPr>
          <p:cNvPr id="13" name="图片 12">
            <a:extLst>
              <a:ext uri="{FF2B5EF4-FFF2-40B4-BE49-F238E27FC236}">
                <a16:creationId xmlns:a16="http://schemas.microsoft.com/office/drawing/2014/main" id="{7B6407B4-A8ED-9F35-A800-4129AB110DF0}"/>
              </a:ext>
            </a:extLst>
          </p:cNvPr>
          <p:cNvPicPr>
            <a:picLocks noChangeAspect="1"/>
          </p:cNvPicPr>
          <p:nvPr/>
        </p:nvPicPr>
        <p:blipFill rotWithShape="1">
          <a:blip r:embed="rId5"/>
          <a:srcRect b="30867"/>
          <a:stretch/>
        </p:blipFill>
        <p:spPr>
          <a:xfrm>
            <a:off x="8247412" y="4075022"/>
            <a:ext cx="3269674" cy="2329936"/>
          </a:xfrm>
          <a:prstGeom prst="rect">
            <a:avLst/>
          </a:prstGeom>
        </p:spPr>
      </p:pic>
      <p:pic>
        <p:nvPicPr>
          <p:cNvPr id="14" name="图片 13">
            <a:extLst>
              <a:ext uri="{FF2B5EF4-FFF2-40B4-BE49-F238E27FC236}">
                <a16:creationId xmlns:a16="http://schemas.microsoft.com/office/drawing/2014/main" id="{9902E0E5-9901-E190-012C-545EA7A2B9E6}"/>
              </a:ext>
            </a:extLst>
          </p:cNvPr>
          <p:cNvPicPr>
            <a:picLocks noChangeAspect="1"/>
          </p:cNvPicPr>
          <p:nvPr/>
        </p:nvPicPr>
        <p:blipFill rotWithShape="1">
          <a:blip r:embed="rId6"/>
          <a:srcRect l="12413" r="12499" b="13753"/>
          <a:stretch/>
        </p:blipFill>
        <p:spPr>
          <a:xfrm>
            <a:off x="8247412" y="1929863"/>
            <a:ext cx="3123611" cy="2146172"/>
          </a:xfrm>
          <a:prstGeom prst="rect">
            <a:avLst/>
          </a:prstGeom>
        </p:spPr>
      </p:pic>
      <p:sp>
        <p:nvSpPr>
          <p:cNvPr id="4" name="文本框 3">
            <a:extLst>
              <a:ext uri="{FF2B5EF4-FFF2-40B4-BE49-F238E27FC236}">
                <a16:creationId xmlns:a16="http://schemas.microsoft.com/office/drawing/2014/main" id="{C79CBB21-971B-3512-4F61-ABC4A3F8B01A}"/>
              </a:ext>
            </a:extLst>
          </p:cNvPr>
          <p:cNvSpPr txBox="1"/>
          <p:nvPr/>
        </p:nvSpPr>
        <p:spPr>
          <a:xfrm>
            <a:off x="11548896" y="6457890"/>
            <a:ext cx="306494" cy="369332"/>
          </a:xfrm>
          <a:prstGeom prst="rect">
            <a:avLst/>
          </a:prstGeom>
          <a:noFill/>
        </p:spPr>
        <p:txBody>
          <a:bodyPr wrap="none" rtlCol="0">
            <a:spAutoFit/>
          </a:bodyPr>
          <a:lstStyle/>
          <a:p>
            <a:r>
              <a:rPr lang="en-US" altLang="zh-CN" dirty="0"/>
              <a:t>1</a:t>
            </a:r>
            <a:endParaRPr lang="zh-CN" altLang="en-US" dirty="0"/>
          </a:p>
        </p:txBody>
      </p:sp>
    </p:spTree>
    <p:extLst>
      <p:ext uri="{BB962C8B-B14F-4D97-AF65-F5344CB8AC3E}">
        <p14:creationId xmlns:p14="http://schemas.microsoft.com/office/powerpoint/2010/main" val="428216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MOTIVATION</a:t>
            </a:r>
          </a:p>
        </p:txBody>
      </p:sp>
      <p:pic>
        <p:nvPicPr>
          <p:cNvPr id="8" name="图片 7">
            <a:extLst>
              <a:ext uri="{FF2B5EF4-FFF2-40B4-BE49-F238E27FC236}">
                <a16:creationId xmlns:a16="http://schemas.microsoft.com/office/drawing/2014/main" id="{572B0E05-F7E3-D576-5758-0D664AE96083}"/>
              </a:ext>
            </a:extLst>
          </p:cNvPr>
          <p:cNvPicPr>
            <a:picLocks noChangeAspect="1"/>
          </p:cNvPicPr>
          <p:nvPr/>
        </p:nvPicPr>
        <p:blipFill>
          <a:blip r:embed="rId3"/>
          <a:stretch>
            <a:fillRect/>
          </a:stretch>
        </p:blipFill>
        <p:spPr>
          <a:xfrm>
            <a:off x="422371" y="3228584"/>
            <a:ext cx="11347257" cy="3145079"/>
          </a:xfrm>
          <a:prstGeom prst="rect">
            <a:avLst/>
          </a:prstGeom>
        </p:spPr>
      </p:pic>
      <p:sp>
        <p:nvSpPr>
          <p:cNvPr id="9" name="文本框 8">
            <a:extLst>
              <a:ext uri="{FF2B5EF4-FFF2-40B4-BE49-F238E27FC236}">
                <a16:creationId xmlns:a16="http://schemas.microsoft.com/office/drawing/2014/main" id="{DC8F6A0C-682E-E80C-BDA2-D3DB732D8670}"/>
              </a:ext>
            </a:extLst>
          </p:cNvPr>
          <p:cNvSpPr txBox="1"/>
          <p:nvPr/>
        </p:nvSpPr>
        <p:spPr>
          <a:xfrm>
            <a:off x="584884" y="918032"/>
            <a:ext cx="11117259" cy="1938992"/>
          </a:xfrm>
          <a:prstGeom prst="rect">
            <a:avLst/>
          </a:prstGeom>
          <a:noFill/>
        </p:spPr>
        <p:txBody>
          <a:bodyPr wrap="square">
            <a:spAutoFit/>
          </a:bodyPr>
          <a:lstStyle/>
          <a:p>
            <a:pPr marL="342900" indent="-342900">
              <a:buFont typeface="Arial" panose="020B0604020202020204" pitchFamily="34" charset="0"/>
              <a:buChar char="•"/>
            </a:pPr>
            <a:r>
              <a:rPr lang="en-US" altLang="zh-CN" sz="2000" b="1" dirty="0">
                <a:solidFill>
                  <a:srgbClr val="FF0000"/>
                </a:solidFill>
              </a:rPr>
              <a:t>Memory size: </a:t>
            </a:r>
            <a:r>
              <a:rPr lang="en-US" altLang="zh-CN" sz="2000" dirty="0"/>
              <a:t>the </a:t>
            </a:r>
            <a:r>
              <a:rPr lang="en-US" altLang="zh-CN" sz="2000" b="1" dirty="0"/>
              <a:t>single-thread</a:t>
            </a:r>
            <a:r>
              <a:rPr lang="en-US" altLang="zh-CN" sz="2000" dirty="0"/>
              <a:t> performance of the Lambda function would not be improved when it reaches </a:t>
            </a:r>
            <a:r>
              <a:rPr lang="en-US" altLang="zh-CN" sz="2000" b="1" dirty="0"/>
              <a:t>1769 MB</a:t>
            </a:r>
            <a:r>
              <a:rPr lang="en-US" altLang="zh-CN" sz="2000" dirty="0"/>
              <a:t>.</a:t>
            </a:r>
            <a:r>
              <a:rPr lang="zh-CN" altLang="en-US" sz="2000" dirty="0"/>
              <a:t> </a:t>
            </a:r>
            <a:r>
              <a:rPr lang="en-US" altLang="zh-CN" sz="2000" dirty="0"/>
              <a:t>The duration time of a </a:t>
            </a:r>
            <a:r>
              <a:rPr lang="en-US" altLang="zh-CN" sz="2000" b="1" dirty="0"/>
              <a:t>multi-core optimized program </a:t>
            </a:r>
            <a:r>
              <a:rPr lang="en-US" altLang="zh-CN" sz="2000" dirty="0"/>
              <a:t>is reduced </a:t>
            </a:r>
            <a:r>
              <a:rPr lang="en-US" altLang="zh-CN" sz="2000" b="1" dirty="0"/>
              <a:t>proportionally</a:t>
            </a:r>
            <a:r>
              <a:rPr lang="en-US" altLang="zh-CN" sz="2000" dirty="0"/>
              <a:t> as the memory increases</a:t>
            </a:r>
          </a:p>
          <a:p>
            <a:pPr marL="342900" indent="-342900">
              <a:buFont typeface="Arial" panose="020B0604020202020204" pitchFamily="34" charset="0"/>
              <a:buChar char="•"/>
            </a:pPr>
            <a:r>
              <a:rPr lang="en-US" altLang="zh-CN" sz="2000" b="1" dirty="0">
                <a:solidFill>
                  <a:srgbClr val="FF0000"/>
                </a:solidFill>
              </a:rPr>
              <a:t>Inter-function parallelism:</a:t>
            </a:r>
            <a:r>
              <a:rPr lang="en-US" altLang="zh-CN" sz="2000" dirty="0"/>
              <a:t> mapping overheads become a bottleneck.</a:t>
            </a:r>
          </a:p>
          <a:p>
            <a:pPr marL="342900" indent="-342900">
              <a:buFont typeface="Arial" panose="020B0604020202020204" pitchFamily="34" charset="0"/>
              <a:buChar char="•"/>
            </a:pPr>
            <a:r>
              <a:rPr lang="en-US" altLang="zh-CN" sz="2000" b="1" dirty="0">
                <a:solidFill>
                  <a:srgbClr val="FF0000"/>
                </a:solidFill>
              </a:rPr>
              <a:t>Intra-function parallelism: </a:t>
            </a:r>
            <a:r>
              <a:rPr lang="en-US" altLang="zh-CN" sz="2000" dirty="0"/>
              <a:t>AWS allocates different numbers of available vCPUs for the functions in different memory sizes.</a:t>
            </a:r>
          </a:p>
        </p:txBody>
      </p:sp>
      <p:sp>
        <p:nvSpPr>
          <p:cNvPr id="3" name="文本框 2">
            <a:extLst>
              <a:ext uri="{FF2B5EF4-FFF2-40B4-BE49-F238E27FC236}">
                <a16:creationId xmlns:a16="http://schemas.microsoft.com/office/drawing/2014/main" id="{E7D1C610-CC20-FED2-A4A3-5A38A5175246}"/>
              </a:ext>
            </a:extLst>
          </p:cNvPr>
          <p:cNvSpPr txBox="1"/>
          <p:nvPr/>
        </p:nvSpPr>
        <p:spPr>
          <a:xfrm>
            <a:off x="11548896" y="6457890"/>
            <a:ext cx="306494" cy="369332"/>
          </a:xfrm>
          <a:prstGeom prst="rect">
            <a:avLst/>
          </a:prstGeom>
          <a:noFill/>
        </p:spPr>
        <p:txBody>
          <a:bodyPr wrap="none" rtlCol="0">
            <a:spAutoFit/>
          </a:bodyPr>
          <a:lstStyle/>
          <a:p>
            <a:r>
              <a:rPr lang="en-US" altLang="zh-CN" dirty="0"/>
              <a:t>2</a:t>
            </a:r>
            <a:endParaRPr lang="zh-CN" altLang="en-US" dirty="0"/>
          </a:p>
        </p:txBody>
      </p:sp>
    </p:spTree>
    <p:extLst>
      <p:ext uri="{BB962C8B-B14F-4D97-AF65-F5344CB8AC3E}">
        <p14:creationId xmlns:p14="http://schemas.microsoft.com/office/powerpoint/2010/main" val="106834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Workflow Execution Model</a:t>
            </a:r>
          </a:p>
        </p:txBody>
      </p:sp>
      <p:pic>
        <p:nvPicPr>
          <p:cNvPr id="3" name="图片 2">
            <a:extLst>
              <a:ext uri="{FF2B5EF4-FFF2-40B4-BE49-F238E27FC236}">
                <a16:creationId xmlns:a16="http://schemas.microsoft.com/office/drawing/2014/main" id="{260D485F-695F-E4D3-864B-6665EF092556}"/>
              </a:ext>
            </a:extLst>
          </p:cNvPr>
          <p:cNvPicPr>
            <a:picLocks noChangeAspect="1"/>
          </p:cNvPicPr>
          <p:nvPr/>
        </p:nvPicPr>
        <p:blipFill rotWithShape="1">
          <a:blip r:embed="rId3"/>
          <a:srcRect l="12413" r="12499" b="13753"/>
          <a:stretch/>
        </p:blipFill>
        <p:spPr>
          <a:xfrm>
            <a:off x="6855488" y="1417275"/>
            <a:ext cx="4028229" cy="2767718"/>
          </a:xfrm>
          <a:prstGeom prst="rect">
            <a:avLst/>
          </a:prstGeom>
        </p:spPr>
      </p:pic>
      <p:pic>
        <p:nvPicPr>
          <p:cNvPr id="5" name="图片 4">
            <a:extLst>
              <a:ext uri="{FF2B5EF4-FFF2-40B4-BE49-F238E27FC236}">
                <a16:creationId xmlns:a16="http://schemas.microsoft.com/office/drawing/2014/main" id="{782ED578-A80B-287D-C307-C0B2C0934940}"/>
              </a:ext>
            </a:extLst>
          </p:cNvPr>
          <p:cNvPicPr>
            <a:picLocks noChangeAspect="1"/>
          </p:cNvPicPr>
          <p:nvPr/>
        </p:nvPicPr>
        <p:blipFill>
          <a:blip r:embed="rId4"/>
          <a:stretch>
            <a:fillRect/>
          </a:stretch>
        </p:blipFill>
        <p:spPr>
          <a:xfrm>
            <a:off x="6855488" y="4473204"/>
            <a:ext cx="4507730" cy="2384795"/>
          </a:xfrm>
          <a:prstGeom prst="rect">
            <a:avLst/>
          </a:prstGeom>
        </p:spPr>
      </p:pic>
      <p:sp>
        <p:nvSpPr>
          <p:cNvPr id="7" name="文本框 6">
            <a:extLst>
              <a:ext uri="{FF2B5EF4-FFF2-40B4-BE49-F238E27FC236}">
                <a16:creationId xmlns:a16="http://schemas.microsoft.com/office/drawing/2014/main" id="{664D1288-A9A3-27E0-563B-B4A3B356DD1F}"/>
              </a:ext>
            </a:extLst>
          </p:cNvPr>
          <p:cNvSpPr txBox="1"/>
          <p:nvPr/>
        </p:nvSpPr>
        <p:spPr>
          <a:xfrm>
            <a:off x="313900" y="6002185"/>
            <a:ext cx="6544100" cy="646331"/>
          </a:xfrm>
          <a:prstGeom prst="rect">
            <a:avLst/>
          </a:prstGeom>
          <a:noFill/>
        </p:spPr>
        <p:txBody>
          <a:bodyPr wrap="square">
            <a:spAutoFit/>
          </a:bodyPr>
          <a:lstStyle/>
          <a:p>
            <a:r>
              <a:rPr lang="en-US" altLang="zh-CN" dirty="0">
                <a:hlinkClick r:id="rId5"/>
              </a:rPr>
              <a:t>[2] SJTU-IPADS/</a:t>
            </a:r>
            <a:r>
              <a:rPr lang="en-US" altLang="zh-CN" dirty="0" err="1">
                <a:hlinkClick r:id="rId5"/>
              </a:rPr>
              <a:t>ServerlessBench</a:t>
            </a:r>
            <a:r>
              <a:rPr lang="en-US" altLang="zh-CN" dirty="0">
                <a:hlinkClick r:id="rId5"/>
              </a:rPr>
              <a:t>: A benchmark suite for serverless computing (github.com)</a:t>
            </a:r>
            <a:endParaRPr lang="zh-CN" altLang="en-US"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D149E956-C6B7-BCF8-B090-6E93DD72E881}"/>
                  </a:ext>
                </a:extLst>
              </p:cNvPr>
              <p:cNvSpPr txBox="1"/>
              <p:nvPr/>
            </p:nvSpPr>
            <p:spPr>
              <a:xfrm>
                <a:off x="313900" y="960253"/>
                <a:ext cx="6544100" cy="3851695"/>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Use a Directed Acyclic Graph </a:t>
                </a:r>
                <a:r>
                  <a:rPr lang="en-US" altLang="zh-CN" dirty="0"/>
                  <a:t>(</a:t>
                </a: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𝐺</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𝑉</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𝐸</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dirty="0"/>
                  <a:t>) </a:t>
                </a:r>
                <a:r>
                  <a:rPr lang="en-US" altLang="zh-CN" sz="2000" dirty="0"/>
                  <a:t>to characterize the workflow</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The edges </a:t>
                </a: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𝐸</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sub>
                            </m:sSub>
                          </m:e>
                        </m:acc>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𝑁</m:t>
                        </m:r>
                      </m:e>
                    </m:d>
                    <m:r>
                      <a:rPr lang="en-US" altLang="zh-CN" sz="1800" b="0" i="0" smtClean="0">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en-US" altLang="zh-CN" sz="2000" dirty="0"/>
                  <a:t>represent the dependency</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The completion time of the function workflow </a:t>
                </a: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limLow>
                      <m:limLow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𝑚𝑎𝑥</m:t>
                        </m:r>
                      </m:e>
                      <m:lim>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ℒ</m:t>
                        </m:r>
                      </m:lim>
                    </m:limLow>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nary>
                      <m:naryPr>
                        <m:chr m:val="∑"/>
                        <m:limLoc m:val="undOvr"/>
                        <m:grow m:val="on"/>
                        <m:sup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𝐿</m:t>
                        </m:r>
                      </m:sub>
                      <m:sup/>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en-US" altLang="zh-CN" sz="2000" dirty="0"/>
                  <a:t>, where </a:t>
                </a:r>
                <a14:m>
                  <m:oMath xmlns:m="http://schemas.openxmlformats.org/officeDocument/2006/math">
                    <m:r>
                      <a:rPr lang="en-US" altLang="zh-CN" i="1">
                        <a:latin typeface="Cambria Math" panose="02040503050406030204" pitchFamily="18" charset="0"/>
                        <a:cs typeface="Times New Roman" panose="02020603050405020304" pitchFamily="18" charset="0"/>
                      </a:rPr>
                      <m:t>𝐿</m:t>
                    </m:r>
                  </m:oMath>
                </a14:m>
                <a:r>
                  <a:rPr lang="en-US" altLang="zh-CN" sz="1800" dirty="0">
                    <a:effectLst/>
                    <a:latin typeface="Georgia" panose="02040502050405020303" pitchFamily="18" charset="0"/>
                    <a:ea typeface="等线" panose="02010600030101010101" pitchFamily="2" charset="-122"/>
                    <a:cs typeface="Times New Roman" panose="02020603050405020304" pitchFamily="18" charset="0"/>
                  </a:rPr>
                  <a:t> </a:t>
                </a:r>
                <a:r>
                  <a:rPr lang="en-US" altLang="zh-CN" sz="2000" dirty="0"/>
                  <a:t>represents the path.</a:t>
                </a:r>
              </a:p>
              <a:p>
                <a:pPr marL="342900" indent="-342900">
                  <a:buFont typeface="Arial" panose="020B0604020202020204" pitchFamily="34" charset="0"/>
                  <a:buChar char="•"/>
                </a:pPr>
                <a:endParaRPr lang="zh-CN" altLang="zh-CN" sz="2000" dirty="0"/>
              </a:p>
              <a:p>
                <a:pPr marL="342900" indent="-342900">
                  <a:buFont typeface="Arial" panose="020B0604020202020204" pitchFamily="34" charset="0"/>
                  <a:buChar char="•"/>
                </a:pPr>
                <a:r>
                  <a:rPr lang="en-US" altLang="zh-CN" sz="2000" dirty="0"/>
                  <a:t>The total cost of processing the workflow: </a:t>
                </a: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𝐶</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nary>
                      <m:naryPr>
                        <m:chr m:val="∑"/>
                        <m:limLoc m:val="undOvr"/>
                        <m:grow m:val="on"/>
                        <m:supHide m:val="on"/>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𝑉</m:t>
                        </m:r>
                      </m:sub>
                      <m:sup/>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oMath>
                </a14:m>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How to characterize </a:t>
                </a:r>
                <a14:m>
                  <m:oMath xmlns:m="http://schemas.openxmlformats.org/officeDocument/2006/math">
                    <m:sSub>
                      <m:sSubPr>
                        <m:ctrlPr>
                          <a:rPr lang="zh-CN" altLang="zh-CN" sz="20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2000" i="1">
                            <a:effectLst/>
                            <a:latin typeface="Cambria Math" panose="02040503050406030204" pitchFamily="18" charset="0"/>
                            <a:ea typeface="等线" panose="02010600030101010101" pitchFamily="2" charset="-122"/>
                            <a:cs typeface="Times New Roman" panose="02020603050405020304" pitchFamily="18" charset="0"/>
                          </a:rPr>
                          <m:t>𝑖</m:t>
                        </m:r>
                      </m:sub>
                    </m:sSub>
                  </m:oMath>
                </a14:m>
                <a:r>
                  <a:rPr lang="en-US" altLang="zh-CN" sz="2000" dirty="0"/>
                  <a:t> and </a:t>
                </a:r>
                <a14:m>
                  <m:oMath xmlns:m="http://schemas.openxmlformats.org/officeDocument/2006/math">
                    <m:sSub>
                      <m:sSubPr>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𝑐</m:t>
                        </m:r>
                      </m:e>
                      <m:sub>
                        <m:r>
                          <a:rPr lang="en-US" altLang="zh-CN" sz="2000" i="1">
                            <a:latin typeface="Cambria Math" panose="02040503050406030204" pitchFamily="18" charset="0"/>
                            <a:cs typeface="Times New Roman" panose="02020603050405020304" pitchFamily="18" charset="0"/>
                          </a:rPr>
                          <m:t>𝑖</m:t>
                        </m:r>
                      </m:sub>
                    </m:sSub>
                  </m:oMath>
                </a14:m>
                <a:r>
                  <a:rPr lang="en-US" altLang="zh-CN" sz="2000" dirty="0"/>
                  <a:t> ?</a:t>
                </a:r>
                <a:endParaRPr lang="zh-CN" altLang="zh-CN" sz="2000" dirty="0"/>
              </a:p>
            </p:txBody>
          </p:sp>
        </mc:Choice>
        <mc:Fallback>
          <p:sp>
            <p:nvSpPr>
              <p:cNvPr id="10" name="文本框 9">
                <a:extLst>
                  <a:ext uri="{FF2B5EF4-FFF2-40B4-BE49-F238E27FC236}">
                    <a16:creationId xmlns:a16="http://schemas.microsoft.com/office/drawing/2014/main" id="{D149E956-C6B7-BCF8-B090-6E93DD72E881}"/>
                  </a:ext>
                </a:extLst>
              </p:cNvPr>
              <p:cNvSpPr txBox="1">
                <a:spLocks noRot="1" noChangeAspect="1" noMove="1" noResize="1" noEditPoints="1" noAdjustHandles="1" noChangeArrowheads="1" noChangeShapeType="1" noTextEdit="1"/>
              </p:cNvSpPr>
              <p:nvPr/>
            </p:nvSpPr>
            <p:spPr>
              <a:xfrm>
                <a:off x="313900" y="960253"/>
                <a:ext cx="6544100" cy="3851695"/>
              </a:xfrm>
              <a:prstGeom prst="rect">
                <a:avLst/>
              </a:prstGeom>
              <a:blipFill>
                <a:blip r:embed="rId6"/>
                <a:stretch>
                  <a:fillRect l="-838" t="-951" b="-206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7FAC3E65-D8A7-92FF-CA16-72D830EB5A26}"/>
              </a:ext>
            </a:extLst>
          </p:cNvPr>
          <p:cNvSpPr txBox="1"/>
          <p:nvPr/>
        </p:nvSpPr>
        <p:spPr>
          <a:xfrm>
            <a:off x="11548896" y="6457890"/>
            <a:ext cx="306494" cy="369332"/>
          </a:xfrm>
          <a:prstGeom prst="rect">
            <a:avLst/>
          </a:prstGeom>
          <a:noFill/>
        </p:spPr>
        <p:txBody>
          <a:bodyPr wrap="none" rtlCol="0">
            <a:spAutoFit/>
          </a:bodyPr>
          <a:lstStyle/>
          <a:p>
            <a:r>
              <a:rPr lang="en-US" altLang="zh-CN" dirty="0"/>
              <a:t>3</a:t>
            </a:r>
            <a:endParaRPr lang="zh-CN" altLang="en-US" dirty="0"/>
          </a:p>
        </p:txBody>
      </p:sp>
      <p:sp>
        <p:nvSpPr>
          <p:cNvPr id="6" name="文本框 5">
            <a:extLst>
              <a:ext uri="{FF2B5EF4-FFF2-40B4-BE49-F238E27FC236}">
                <a16:creationId xmlns:a16="http://schemas.microsoft.com/office/drawing/2014/main" id="{324D8ECD-7ADE-9138-13D6-AC54E4CB6928}"/>
              </a:ext>
            </a:extLst>
          </p:cNvPr>
          <p:cNvSpPr txBox="1"/>
          <p:nvPr/>
        </p:nvSpPr>
        <p:spPr>
          <a:xfrm>
            <a:off x="313900" y="5292656"/>
            <a:ext cx="6237606" cy="646331"/>
          </a:xfrm>
          <a:prstGeom prst="rect">
            <a:avLst/>
          </a:prstGeom>
          <a:noFill/>
        </p:spPr>
        <p:txBody>
          <a:bodyPr wrap="square">
            <a:spAutoFit/>
          </a:bodyPr>
          <a:lstStyle/>
          <a:p>
            <a:pPr algn="l"/>
            <a:r>
              <a:rPr lang="en-US" altLang="zh-CN" b="0" i="0" dirty="0">
                <a:solidFill>
                  <a:srgbClr val="000000"/>
                </a:solidFill>
                <a:effectLst/>
                <a:latin typeface="Lato" panose="020F0502020204030203" pitchFamily="34" charset="0"/>
              </a:rPr>
              <a:t>[1] SOCC 2021, Llama: A Heterogeneous &amp; Serverless Framework for Auto-Tuning Video Analytics Pipelines</a:t>
            </a:r>
          </a:p>
        </p:txBody>
      </p:sp>
      <p:sp>
        <p:nvSpPr>
          <p:cNvPr id="8" name="文本框 7">
            <a:extLst>
              <a:ext uri="{FF2B5EF4-FFF2-40B4-BE49-F238E27FC236}">
                <a16:creationId xmlns:a16="http://schemas.microsoft.com/office/drawing/2014/main" id="{C93A56CB-2A8E-847C-17DB-CAC738A11C50}"/>
              </a:ext>
            </a:extLst>
          </p:cNvPr>
          <p:cNvSpPr txBox="1"/>
          <p:nvPr/>
        </p:nvSpPr>
        <p:spPr>
          <a:xfrm>
            <a:off x="6855488" y="988709"/>
            <a:ext cx="3907586" cy="400110"/>
          </a:xfrm>
          <a:prstGeom prst="rect">
            <a:avLst/>
          </a:prstGeom>
          <a:noFill/>
        </p:spPr>
        <p:txBody>
          <a:bodyPr wrap="square">
            <a:spAutoFit/>
          </a:bodyPr>
          <a:lstStyle/>
          <a:p>
            <a:r>
              <a:rPr lang="en-US" altLang="zh-CN" sz="2000" dirty="0"/>
              <a:t>Video process workflow [1]</a:t>
            </a:r>
          </a:p>
        </p:txBody>
      </p:sp>
      <p:sp>
        <p:nvSpPr>
          <p:cNvPr id="9" name="文本框 8">
            <a:extLst>
              <a:ext uri="{FF2B5EF4-FFF2-40B4-BE49-F238E27FC236}">
                <a16:creationId xmlns:a16="http://schemas.microsoft.com/office/drawing/2014/main" id="{C4A16489-3FDC-1EDA-E9D7-08FA34BF2D9D}"/>
              </a:ext>
            </a:extLst>
          </p:cNvPr>
          <p:cNvSpPr txBox="1"/>
          <p:nvPr/>
        </p:nvSpPr>
        <p:spPr>
          <a:xfrm>
            <a:off x="6855488" y="4089680"/>
            <a:ext cx="3907586" cy="400110"/>
          </a:xfrm>
          <a:prstGeom prst="rect">
            <a:avLst/>
          </a:prstGeom>
          <a:noFill/>
        </p:spPr>
        <p:txBody>
          <a:bodyPr wrap="square">
            <a:spAutoFit/>
          </a:bodyPr>
          <a:lstStyle/>
          <a:p>
            <a:r>
              <a:rPr lang="en-US" altLang="zh-CN" sz="2000" dirty="0"/>
              <a:t>Synthetic workflow [2]</a:t>
            </a:r>
          </a:p>
        </p:txBody>
      </p:sp>
    </p:spTree>
    <p:extLst>
      <p:ext uri="{BB962C8B-B14F-4D97-AF65-F5344CB8AC3E}">
        <p14:creationId xmlns:p14="http://schemas.microsoft.com/office/powerpoint/2010/main" val="4223930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MODEL DESIGN AND PROBLEM FORMULATION</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9F3CC824-5BA0-5C3E-7F38-F9409D2EDED4}"/>
                  </a:ext>
                </a:extLst>
              </p:cNvPr>
              <p:cNvSpPr txBox="1"/>
              <p:nvPr/>
            </p:nvSpPr>
            <p:spPr>
              <a:xfrm>
                <a:off x="537370" y="960253"/>
                <a:ext cx="8055485" cy="2833404"/>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Time delay: </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𝑚𝑎𝑝</m:t>
                        </m:r>
                      </m:sup>
                    </m:sSubSup>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acc>
                  </m:oMath>
                </a14:m>
                <a:r>
                  <a:rPr lang="en-US" altLang="zh-CN" sz="2000" kern="100" dirty="0">
                    <a:latin typeface="等线" panose="02010600030101010101" pitchFamily="2" charset="-122"/>
                    <a:cs typeface="Times New Roman" panose="02020603050405020304" pitchFamily="18" charset="0"/>
                  </a:rPr>
                  <a:t>. Where </a:t>
                </a:r>
                <a14:m>
                  <m:oMath xmlns:m="http://schemas.openxmlformats.org/officeDocument/2006/math">
                    <m:acc>
                      <m:accPr>
                        <m:chr m:val="̂"/>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𝑡</m:t>
                            </m:r>
                          </m:e>
                          <m:sub>
                            <m:r>
                              <a:rPr lang="en-US" altLang="zh-CN" sz="2000" i="1" kern="100">
                                <a:latin typeface="Cambria Math" panose="02040503050406030204" pitchFamily="18" charset="0"/>
                                <a:cs typeface="Times New Roman" panose="02020603050405020304" pitchFamily="18" charset="0"/>
                              </a:rPr>
                              <m:t>𝑖</m:t>
                            </m:r>
                          </m:sub>
                        </m:sSub>
                      </m:e>
                    </m:acc>
                    <m:r>
                      <a:rPr lang="en-US" altLang="zh-CN" sz="2000" b="0" i="0" kern="100" smtClean="0">
                        <a:latin typeface="Cambria Math" panose="02040503050406030204" pitchFamily="18" charset="0"/>
                        <a:cs typeface="Times New Roman" panose="02020603050405020304" pitchFamily="18" charset="0"/>
                      </a:rPr>
                      <m:t> </m:t>
                    </m:r>
                  </m:oMath>
                </a14:m>
                <a:r>
                  <a:rPr lang="en-US" altLang="zh-CN" sz="2000" kern="100" dirty="0">
                    <a:latin typeface="等线" panose="02010600030101010101" pitchFamily="2" charset="-122"/>
                    <a:cs typeface="Times New Roman" panose="02020603050405020304" pitchFamily="18" charset="0"/>
                  </a:rPr>
                  <a:t>is average compute time,</a:t>
                </a:r>
                <a:r>
                  <a:rPr lang="zh-CN" altLang="zh-CN" sz="2000" kern="100"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000" i="1" kern="100">
                            <a:latin typeface="Cambria Math" panose="02040503050406030204" pitchFamily="18" charset="0"/>
                            <a:cs typeface="Times New Roman" panose="02020603050405020304" pitchFamily="18" charset="0"/>
                          </a:rPr>
                          <m:t>𝑡</m:t>
                        </m:r>
                      </m:e>
                      <m:sub>
                        <m:r>
                          <a:rPr lang="en-US" altLang="zh-CN" sz="2000" i="1" kern="100">
                            <a:latin typeface="Cambria Math" panose="02040503050406030204" pitchFamily="18" charset="0"/>
                            <a:cs typeface="Times New Roman" panose="02020603050405020304" pitchFamily="18" charset="0"/>
                          </a:rPr>
                          <m:t>𝑖</m:t>
                        </m:r>
                      </m:sub>
                      <m:sup>
                        <m:r>
                          <a:rPr lang="en-US" altLang="zh-CN" sz="2000" i="1" kern="100">
                            <a:latin typeface="Cambria Math" panose="02040503050406030204" pitchFamily="18" charset="0"/>
                            <a:cs typeface="Times New Roman" panose="02020603050405020304" pitchFamily="18" charset="0"/>
                          </a:rPr>
                          <m:t>𝑚𝑎𝑝</m:t>
                        </m:r>
                      </m:sup>
                    </m:sSubSup>
                    <m:d>
                      <m:d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𝑝</m:t>
                            </m:r>
                          </m:e>
                          <m:sub>
                            <m:r>
                              <a:rPr lang="en-US" altLang="zh-CN" sz="2000" i="1" kern="100">
                                <a:latin typeface="Cambria Math" panose="02040503050406030204" pitchFamily="18" charset="0"/>
                                <a:cs typeface="Times New Roman" panose="02020603050405020304" pitchFamily="18" charset="0"/>
                              </a:rPr>
                              <m:t>𝑖</m:t>
                            </m:r>
                          </m:sub>
                        </m:sSub>
                      </m:e>
                    </m:d>
                  </m:oMath>
                </a14:m>
                <a:r>
                  <a:rPr lang="en-US" altLang="zh-CN" sz="2000" kern="100" dirty="0">
                    <a:latin typeface="等线" panose="02010600030101010101" pitchFamily="2" charset="-122"/>
                    <a:cs typeface="Times New Roman" panose="02020603050405020304" pitchFamily="18" charset="0"/>
                  </a:rPr>
                  <a:t> is mapping delay and </a:t>
                </a:r>
                <a14:m>
                  <m:oMath xmlns:m="http://schemas.openxmlformats.org/officeDocument/2006/math">
                    <m:sSub>
                      <m:sSubPr>
                        <m:ctrlPr>
                          <a:rPr lang="zh-CN" altLang="zh-CN"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latin typeface="Cambria Math" panose="02040503050406030204" pitchFamily="18" charset="0"/>
                            <a:cs typeface="Times New Roman" panose="02020603050405020304" pitchFamily="18" charset="0"/>
                          </a:rPr>
                          <m:t>𝑝</m:t>
                        </m:r>
                      </m:e>
                      <m:sub>
                        <m:r>
                          <a:rPr lang="en-US" altLang="zh-CN" sz="2000" i="1" kern="100">
                            <a:latin typeface="Cambria Math" panose="02040503050406030204" pitchFamily="18" charset="0"/>
                            <a:cs typeface="Times New Roman" panose="02020603050405020304" pitchFamily="18" charset="0"/>
                          </a:rPr>
                          <m:t>𝑖</m:t>
                        </m:r>
                      </m:sub>
                    </m:sSub>
                    <m:r>
                      <a:rPr lang="en-US" altLang="zh-CN" sz="2000" i="1" kern="100">
                        <a:latin typeface="Cambria Math" panose="02040503050406030204" pitchFamily="18" charset="0"/>
                        <a:cs typeface="Times New Roman" panose="02020603050405020304" pitchFamily="18" charset="0"/>
                      </a:rPr>
                      <m:t> </m:t>
                    </m:r>
                  </m:oMath>
                </a14:m>
                <a:r>
                  <a:rPr lang="en-US" altLang="zh-CN" sz="2000" kern="100" dirty="0">
                    <a:latin typeface="等线" panose="02010600030101010101" pitchFamily="2" charset="-122"/>
                    <a:cs typeface="Times New Roman" panose="02020603050405020304" pitchFamily="18" charset="0"/>
                  </a:rPr>
                  <a:t>is inter-function parallelism.</a:t>
                </a: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The number of jobs for a function instance: </a:t>
                </a:r>
                <a14:m>
                  <m:oMath xmlns:m="http://schemas.openxmlformats.org/officeDocument/2006/math">
                    <m:sSub>
                      <m:sSubPr>
                        <m:ctrlPr>
                          <a:rPr lang="zh-CN" altLang="zh-CN" sz="2000" i="1" kern="100">
                            <a:latin typeface="Cambria Math" panose="02040503050406030204" pitchFamily="18" charset="0"/>
                            <a:cs typeface="Times New Roman" panose="02020603050405020304" pitchFamily="18" charset="0"/>
                          </a:rPr>
                        </m:ctrlPr>
                      </m:sSubPr>
                      <m:e>
                        <m:acc>
                          <m:accPr>
                            <m:chr m:val="̅"/>
                            <m:ctrlPr>
                              <a:rPr lang="zh-CN" altLang="zh-CN" sz="2000" i="1" kern="100">
                                <a:latin typeface="Cambria Math" panose="02040503050406030204" pitchFamily="18" charset="0"/>
                                <a:cs typeface="Times New Roman" panose="02020603050405020304" pitchFamily="18" charset="0"/>
                              </a:rPr>
                            </m:ctrlPr>
                          </m:accPr>
                          <m:e>
                            <m:r>
                              <a:rPr lang="en-US" altLang="zh-CN" sz="2000" kern="100">
                                <a:latin typeface="Cambria Math" panose="02040503050406030204" pitchFamily="18" charset="0"/>
                                <a:cs typeface="Times New Roman" panose="02020603050405020304" pitchFamily="18" charset="0"/>
                              </a:rPr>
                              <m:t>𝛾</m:t>
                            </m:r>
                          </m:e>
                        </m:acc>
                      </m:e>
                      <m:sub>
                        <m:r>
                          <a:rPr lang="en-US" altLang="zh-CN" sz="2000" kern="100">
                            <a:latin typeface="Cambria Math" panose="02040503050406030204" pitchFamily="18" charset="0"/>
                            <a:cs typeface="Times New Roman" panose="02020603050405020304" pitchFamily="18" charset="0"/>
                          </a:rPr>
                          <m:t>𝑖</m:t>
                        </m:r>
                      </m:sub>
                    </m:sSub>
                    <m:r>
                      <a:rPr lang="en-US" altLang="zh-CN" sz="2000" kern="100">
                        <a:latin typeface="Cambria Math" panose="02040503050406030204" pitchFamily="18" charset="0"/>
                        <a:cs typeface="Times New Roman" panose="02020603050405020304" pitchFamily="18" charset="0"/>
                      </a:rPr>
                      <m:t>=</m:t>
                    </m:r>
                    <m:f>
                      <m:fPr>
                        <m:ctrlPr>
                          <a:rPr lang="zh-CN" altLang="zh-CN" sz="2000" i="1" kern="100">
                            <a:latin typeface="Cambria Math" panose="02040503050406030204" pitchFamily="18" charset="0"/>
                            <a:cs typeface="Times New Roman" panose="02020603050405020304" pitchFamily="18" charset="0"/>
                          </a:rPr>
                        </m:ctrlPr>
                      </m:fPr>
                      <m:num>
                        <m:sSub>
                          <m:sSubPr>
                            <m:ctrlPr>
                              <a:rPr lang="zh-CN" altLang="zh-CN" sz="2000" i="1" kern="100">
                                <a:latin typeface="Cambria Math" panose="02040503050406030204" pitchFamily="18" charset="0"/>
                                <a:cs typeface="Times New Roman" panose="02020603050405020304" pitchFamily="18" charset="0"/>
                              </a:rPr>
                            </m:ctrlPr>
                          </m:sSubPr>
                          <m:e>
                            <m:r>
                              <a:rPr lang="en-US" altLang="zh-CN" sz="2000" kern="100">
                                <a:latin typeface="Cambria Math" panose="02040503050406030204" pitchFamily="18" charset="0"/>
                                <a:cs typeface="Times New Roman" panose="02020603050405020304" pitchFamily="18" charset="0"/>
                              </a:rPr>
                              <m:t>𝛾</m:t>
                            </m:r>
                          </m:e>
                          <m:sub>
                            <m:r>
                              <a:rPr lang="en-US" altLang="zh-CN" sz="2000" kern="100">
                                <a:latin typeface="Cambria Math" panose="02040503050406030204" pitchFamily="18" charset="0"/>
                                <a:cs typeface="Times New Roman" panose="02020603050405020304" pitchFamily="18" charset="0"/>
                              </a:rPr>
                              <m:t>𝑖</m:t>
                            </m:r>
                          </m:sub>
                        </m:sSub>
                      </m:num>
                      <m:den>
                        <m:sSub>
                          <m:sSubPr>
                            <m:ctrlPr>
                              <a:rPr lang="zh-CN" altLang="zh-CN" sz="2000" i="1" kern="100">
                                <a:latin typeface="Cambria Math" panose="02040503050406030204" pitchFamily="18" charset="0"/>
                                <a:cs typeface="Times New Roman" panose="02020603050405020304" pitchFamily="18" charset="0"/>
                              </a:rPr>
                            </m:ctrlPr>
                          </m:sSubPr>
                          <m:e>
                            <m:r>
                              <a:rPr lang="en-US" altLang="zh-CN" sz="2000" kern="100">
                                <a:latin typeface="Cambria Math" panose="02040503050406030204" pitchFamily="18" charset="0"/>
                                <a:cs typeface="Times New Roman" panose="02020603050405020304" pitchFamily="18" charset="0"/>
                              </a:rPr>
                              <m:t>𝑝</m:t>
                            </m:r>
                          </m:e>
                          <m:sub>
                            <m:r>
                              <a:rPr lang="en-US" altLang="zh-CN" sz="2000" kern="100">
                                <a:latin typeface="Cambria Math" panose="02040503050406030204" pitchFamily="18" charset="0"/>
                                <a:cs typeface="Times New Roman" panose="02020603050405020304" pitchFamily="18" charset="0"/>
                              </a:rPr>
                              <m:t>𝑖</m:t>
                            </m:r>
                          </m:sub>
                        </m:sSub>
                      </m:den>
                    </m:f>
                  </m:oMath>
                </a14:m>
                <a:endParaRPr lang="zh-CN" altLang="zh-CN" sz="2000" kern="100" dirty="0">
                  <a:latin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piece-wise fitting: </a:t>
                </a:r>
              </a:p>
              <a:p>
                <a:pPr/>
                <a14:m>
                  <m:oMathPara xmlns:m="http://schemas.openxmlformats.org/officeDocument/2006/math">
                    <m:oMathParaPr>
                      <m:jc m:val="centerGroup"/>
                    </m:oMathParaPr>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acc>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&amp;</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𝛾</m:t>
                                          </m:r>
                                        </m:e>
                                      </m:acc>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𝛽</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d>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𝑚𝑖𝑛</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den>
                                      </m:f>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d>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,    &amp;&amp;</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 </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for</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 </m:t>
                              </m:r>
                              <m:r>
                                <m:rPr>
                                  <m:nor/>
                                </m:rPr>
                                <a:rPr lang="en-US" altLang="zh-CN" kern="100">
                                  <a:latin typeface="等线" panose="02010600030101010101" pitchFamily="2" charset="-122"/>
                                  <a:cs typeface="Times New Roman" panose="02020603050405020304" pitchFamily="18" charset="0"/>
                                </a:rPr>
                                <m:t>multi</m:t>
                              </m:r>
                              <m:r>
                                <m:rPr>
                                  <m:nor/>
                                </m:rPr>
                                <a:rPr lang="en-US" altLang="zh-CN" kern="100">
                                  <a:latin typeface="等线" panose="02010600030101010101" pitchFamily="2" charset="-122"/>
                                  <a:cs typeface="Times New Roman" panose="02020603050405020304" pitchFamily="18" charset="0"/>
                                </a:rPr>
                                <m:t>−</m:t>
                              </m:r>
                              <m:r>
                                <m:rPr>
                                  <m:nor/>
                                </m:rPr>
                                <a:rPr lang="en-US" altLang="zh-CN" kern="100">
                                  <a:latin typeface="等线" panose="02010600030101010101" pitchFamily="2" charset="-122"/>
                                  <a:cs typeface="Times New Roman" panose="02020603050405020304" pitchFamily="18" charset="0"/>
                                </a:rPr>
                                <m:t>core</m:t>
                              </m:r>
                              <m:r>
                                <m:rPr>
                                  <m:nor/>
                                </m:rPr>
                                <a:rPr lang="en-US" altLang="zh-CN" kern="100">
                                  <a:latin typeface="等线" panose="02010600030101010101" pitchFamily="2" charset="-122"/>
                                  <a:cs typeface="Times New Roman" panose="02020603050405020304" pitchFamily="18" charset="0"/>
                                </a:rPr>
                                <m:t>−</m:t>
                              </m:r>
                              <m:r>
                                <m:rPr>
                                  <m:nor/>
                                </m:rPr>
                                <a:rPr lang="en-US" altLang="zh-CN" kern="100">
                                  <a:latin typeface="等线" panose="02010600030101010101" pitchFamily="2" charset="-122"/>
                                  <a:cs typeface="Times New Roman" panose="02020603050405020304" pitchFamily="18" charset="0"/>
                                </a:rPr>
                                <m:t>friendly</m:t>
                              </m:r>
                            </m:e>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&amp;</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𝛾</m:t>
                                          </m:r>
                                        </m:e>
                                      </m:acc>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𝛿</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𝑚𝑖𝑛</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num>
                                        <m:den>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den>
                                      </m:f>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𝛽</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den>
                              </m:f>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𝜙</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,    &amp;&amp;</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 </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for</m:t>
                              </m:r>
                              <m:r>
                                <m:rPr>
                                  <m:nor/>
                                </m:rPr>
                                <a:rPr lang="en-US" altLang="zh-CN" sz="1800" b="0" i="0" kern="100" smtClean="0">
                                  <a:effectLst/>
                                  <a:latin typeface="等线" panose="02010600030101010101" pitchFamily="2" charset="-122"/>
                                  <a:ea typeface="等线" panose="02010600030101010101" pitchFamily="2" charset="-122"/>
                                  <a:cs typeface="Times New Roman" panose="02020603050405020304" pitchFamily="18" charset="0"/>
                                </a:rPr>
                                <m:t> </m:t>
                              </m:r>
                              <m:r>
                                <m:rPr>
                                  <m:nor/>
                                </m:rPr>
                                <a:rPr lang="en-US" altLang="zh-CN" kern="100">
                                  <a:latin typeface="等线" panose="02010600030101010101" pitchFamily="2" charset="-122"/>
                                  <a:cs typeface="Times New Roman" panose="02020603050405020304" pitchFamily="18" charset="0"/>
                                </a:rPr>
                                <m:t>single</m:t>
                              </m:r>
                              <m:r>
                                <m:rPr>
                                  <m:nor/>
                                </m:rPr>
                                <a:rPr lang="en-US" altLang="zh-CN" kern="100">
                                  <a:latin typeface="等线" panose="02010600030101010101" pitchFamily="2" charset="-122"/>
                                  <a:cs typeface="Times New Roman" panose="02020603050405020304" pitchFamily="18" charset="0"/>
                                </a:rPr>
                                <m:t>-</m:t>
                              </m:r>
                              <m:r>
                                <m:rPr>
                                  <m:nor/>
                                </m:rPr>
                                <a:rPr lang="en-US" altLang="zh-CN" kern="100">
                                  <a:latin typeface="等线" panose="02010600030101010101" pitchFamily="2" charset="-122"/>
                                  <a:cs typeface="Times New Roman" panose="02020603050405020304" pitchFamily="18" charset="0"/>
                                </a:rPr>
                                <m:t>thread</m:t>
                              </m:r>
                              <m:r>
                                <m:rPr>
                                  <m:nor/>
                                </m:rPr>
                                <a:rPr lang="en-US" altLang="zh-CN" b="0" kern="100" smtClean="0">
                                  <a:latin typeface="等线" panose="02010600030101010101" pitchFamily="2" charset="-122"/>
                                  <a:cs typeface="Times New Roman" panose="02020603050405020304" pitchFamily="18" charset="0"/>
                                </a:rPr>
                                <m:t> </m:t>
                              </m:r>
                              <m:r>
                                <m:rPr>
                                  <m:nor/>
                                </m:rPr>
                                <a:rPr lang="en-US" altLang="zh-CN" b="0" kern="100" smtClean="0">
                                  <a:latin typeface="等线" panose="02010600030101010101" pitchFamily="2" charset="-122"/>
                                  <a:cs typeface="Times New Roman" panose="02020603050405020304" pitchFamily="18" charset="0"/>
                                </a:rPr>
                                <m:t>or</m:t>
                              </m:r>
                              <m:r>
                                <m:rPr>
                                  <m:nor/>
                                </m:rPr>
                                <a:rPr lang="en-US" altLang="zh-CN" b="0" kern="100" smtClean="0">
                                  <a:latin typeface="等线" panose="02010600030101010101" pitchFamily="2" charset="-122"/>
                                  <a:cs typeface="Times New Roman" panose="02020603050405020304" pitchFamily="18" charset="0"/>
                                </a:rPr>
                                <m:t> </m:t>
                              </m:r>
                              <m:r>
                                <m:rPr>
                                  <m:nor/>
                                </m:rPr>
                                <a:rPr lang="en-US" altLang="zh-CN" b="0" i="0" kern="100" smtClean="0">
                                  <a:latin typeface="等线" panose="02010600030101010101" pitchFamily="2" charset="-122"/>
                                  <a:cs typeface="Times New Roman" panose="02020603050405020304" pitchFamily="18" charset="0"/>
                                </a:rPr>
                                <m:t>MEM</m:t>
                              </m:r>
                              <m:r>
                                <m:rPr>
                                  <m:nor/>
                                </m:rPr>
                                <a:rPr lang="en-US" altLang="zh-CN" b="0" i="1" kern="100" smtClean="0">
                                  <a:latin typeface="等线" panose="02010600030101010101" pitchFamily="2" charset="-122"/>
                                  <a:cs typeface="Times New Roman" panose="02020603050405020304" pitchFamily="18" charset="0"/>
                                </a:rPr>
                                <m:t>&lt; </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𝑚</m:t>
                                  </m:r>
                                </m:e>
                                <m:sub>
                                  <m:r>
                                    <a:rPr lang="en-US" altLang="zh-CN" i="1" kern="100">
                                      <a:latin typeface="Cambria Math" panose="02040503050406030204" pitchFamily="18" charset="0"/>
                                      <a:cs typeface="Times New Roman" panose="02020603050405020304" pitchFamily="18" charset="0"/>
                                    </a:rPr>
                                    <m:t>𝑠</m:t>
                                  </m:r>
                                </m:sub>
                              </m:sSub>
                            </m:e>
                          </m:eqArr>
                        </m:e>
                      </m:d>
                    </m:oMath>
                  </m:oMathPara>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3" name="文本框 2">
                <a:extLst>
                  <a:ext uri="{FF2B5EF4-FFF2-40B4-BE49-F238E27FC236}">
                    <a16:creationId xmlns:a16="http://schemas.microsoft.com/office/drawing/2014/main" id="{9F3CC824-5BA0-5C3E-7F38-F9409D2EDED4}"/>
                  </a:ext>
                </a:extLst>
              </p:cNvPr>
              <p:cNvSpPr txBox="1">
                <a:spLocks noRot="1" noChangeAspect="1" noMove="1" noResize="1" noEditPoints="1" noAdjustHandles="1" noChangeArrowheads="1" noChangeShapeType="1" noTextEdit="1"/>
              </p:cNvSpPr>
              <p:nvPr/>
            </p:nvSpPr>
            <p:spPr>
              <a:xfrm>
                <a:off x="537370" y="960253"/>
                <a:ext cx="8055485" cy="2833404"/>
              </a:xfrm>
              <a:prstGeom prst="rect">
                <a:avLst/>
              </a:prstGeom>
              <a:blipFill>
                <a:blip r:embed="rId3"/>
                <a:stretch>
                  <a:fillRect l="-681" t="-194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B304538C-8365-B498-3619-B8973F611E82}"/>
              </a:ext>
            </a:extLst>
          </p:cNvPr>
          <p:cNvPicPr>
            <a:picLocks noChangeAspect="1"/>
          </p:cNvPicPr>
          <p:nvPr/>
        </p:nvPicPr>
        <p:blipFill>
          <a:blip r:embed="rId4"/>
          <a:stretch>
            <a:fillRect/>
          </a:stretch>
        </p:blipFill>
        <p:spPr>
          <a:xfrm>
            <a:off x="8592855" y="1076865"/>
            <a:ext cx="3340670" cy="1921964"/>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730F4BF-2FCB-16E6-1B6E-11B85A402706}"/>
                  </a:ext>
                </a:extLst>
              </p:cNvPr>
              <p:cNvSpPr txBox="1"/>
              <p:nvPr/>
            </p:nvSpPr>
            <p:spPr>
              <a:xfrm>
                <a:off x="537370" y="3793657"/>
                <a:ext cx="11396155" cy="2789225"/>
              </a:xfrm>
              <a:prstGeom prst="rect">
                <a:avLst/>
              </a:prstGeom>
              <a:noFill/>
            </p:spPr>
            <p:txBody>
              <a:bodyPr wrap="square">
                <a:spAutoFit/>
              </a:bodyPr>
              <a:lstStyle/>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Cost of function step: </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𝜇</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d>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𝑚</m:t>
                        </m:r>
                      </m:e>
                      <m:sub>
                        <m:r>
                          <a:rPr lang="en-US" altLang="zh-CN" i="1" kern="100">
                            <a:latin typeface="Cambria Math" panose="02040503050406030204" pitchFamily="18" charset="0"/>
                            <a:cs typeface="Times New Roman" panose="02020603050405020304" pitchFamily="18" charset="0"/>
                          </a:rPr>
                          <m:t>𝑖</m:t>
                        </m:r>
                      </m:sub>
                    </m:sSub>
                    <m:r>
                      <a:rPr lang="en-US" altLang="zh-CN" i="1" kern="100">
                        <a:latin typeface="Cambria Math" panose="02040503050406030204" pitchFamily="18" charset="0"/>
                        <a:cs typeface="Times New Roman" panose="02020603050405020304" pitchFamily="18" charset="0"/>
                      </a:rPr>
                      <m:t> </m:t>
                    </m:r>
                  </m:oMath>
                </a14:m>
                <a:r>
                  <a:rPr lang="en-US" altLang="zh-CN" sz="2000" kern="100" dirty="0">
                    <a:latin typeface="等线" panose="02010600030101010101" pitchFamily="2" charset="-122"/>
                    <a:cs typeface="Times New Roman" panose="02020603050405020304" pitchFamily="18" charset="0"/>
                  </a:rPr>
                  <a:t>is the memory size configuration of function step</a:t>
                </a:r>
                <a:endParaRPr lang="zh-CN" altLang="zh-CN" sz="2000" kern="100" dirty="0">
                  <a:latin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Action space: </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Θ</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ℳ</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𝒫</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𝑞</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𝒬</m:t>
                        </m:r>
                      </m:e>
                    </m:d>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000" kern="100" dirty="0">
                    <a:latin typeface="等线" panose="02010600030101010101" pitchFamily="2" charset="-122"/>
                    <a:cs typeface="Times New Roman" panose="02020603050405020304" pitchFamily="18" charset="0"/>
                  </a:rPr>
                  <a:t>Where </a:t>
                </a:r>
                <a14:m>
                  <m:oMath xmlns:m="http://schemas.openxmlformats.org/officeDocument/2006/math">
                    <m:sSub>
                      <m:sSubPr>
                        <m:ctrlPr>
                          <a:rPr lang="zh-CN" altLang="zh-CN" sz="2000" i="1" kern="100">
                            <a:latin typeface="Cambria Math" panose="02040503050406030204" pitchFamily="18" charset="0"/>
                            <a:cs typeface="Times New Roman" panose="02020603050405020304" pitchFamily="18" charset="0"/>
                          </a:rPr>
                        </m:ctrlPr>
                      </m:sSubPr>
                      <m:e>
                        <m:r>
                          <a:rPr lang="en-US" altLang="zh-CN" sz="2000" kern="100">
                            <a:latin typeface="Cambria Math" panose="02040503050406030204" pitchFamily="18" charset="0"/>
                            <a:cs typeface="Times New Roman" panose="02020603050405020304" pitchFamily="18" charset="0"/>
                          </a:rPr>
                          <m:t>𝑞</m:t>
                        </m:r>
                      </m:e>
                      <m:sub>
                        <m:r>
                          <a:rPr lang="en-US" altLang="zh-CN" sz="2000" kern="100">
                            <a:latin typeface="Cambria Math" panose="02040503050406030204" pitchFamily="18" charset="0"/>
                            <a:cs typeface="Times New Roman" panose="02020603050405020304" pitchFamily="18" charset="0"/>
                          </a:rPr>
                          <m:t>𝑖</m:t>
                        </m:r>
                      </m:sub>
                    </m:sSub>
                  </m:oMath>
                </a14:m>
                <a:r>
                  <a:rPr lang="en-US" altLang="zh-CN" sz="2000" kern="100" dirty="0">
                    <a:latin typeface="等线" panose="02010600030101010101" pitchFamily="2" charset="-122"/>
                    <a:cs typeface="Times New Roman" panose="02020603050405020304" pitchFamily="18" charset="0"/>
                  </a:rPr>
                  <a:t> is intra-function parallelism</a:t>
                </a:r>
                <a:endParaRPr lang="zh-CN" altLang="zh-CN" sz="2000" kern="100" dirty="0">
                  <a:latin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Function Workflow Configuration Problems (FWCP), </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dirty="0">
                    <a:latin typeface="Georgia" panose="02040502050405020303" pitchFamily="18" charset="0"/>
                    <a:ea typeface="等线" panose="02010600030101010101" pitchFamily="2" charset="-122"/>
                    <a:cs typeface="Times New Roman" panose="02020603050405020304" pitchFamily="18" charset="0"/>
                  </a:rPr>
                  <a:t> </a:t>
                </a:r>
                <a:r>
                  <a:rPr lang="en-US" altLang="zh-CN" sz="2000" kern="100" dirty="0">
                    <a:latin typeface="等线" panose="02010600030101010101" pitchFamily="2" charset="-122"/>
                    <a:cs typeface="Times New Roman" panose="02020603050405020304" pitchFamily="18" charset="0"/>
                  </a:rPr>
                  <a:t>is a binary variable</a:t>
                </a:r>
              </a:p>
              <a:p>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𝑚𝑖𝑛𝐶</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𝑚𝑖𝑛</m:t>
                      </m:r>
                      <m:nary>
                        <m:naryPr>
                          <m:chr m:val="∑"/>
                          <m:limLoc m:val="undOvr"/>
                          <m:grow m:val="on"/>
                          <m:supHide m:val="on"/>
                          <m:ctrlPr>
                            <a:rPr lang="zh-CN" altLang="zh-CN" sz="2000" i="1">
                              <a:effectLst/>
                              <a:latin typeface="Cambria Math" panose="02040503050406030204" pitchFamily="18" charset="0"/>
                              <a:ea typeface="Cambria Math" panose="02040503050406030204" pitchFamily="18" charset="0"/>
                            </a:rPr>
                          </m:ctrlPr>
                        </m:naryPr>
                        <m:sub>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𝑉</m:t>
                          </m:r>
                        </m:sub>
                        <m:sup/>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e>
                      </m:nary>
                      <m:nary>
                        <m:naryPr>
                          <m:chr m:val="∑"/>
                          <m:limLoc m:val="undOvr"/>
                          <m:grow m:val="on"/>
                          <m:supHide m:val="on"/>
                          <m:ctrlPr>
                            <a:rPr lang="zh-CN" altLang="zh-CN" sz="20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Θ</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sub>
                        <m:sup/>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US" altLang="zh-CN" sz="2000" kern="100" dirty="0">
                  <a:latin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Subject to:</a:t>
                </a:r>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m:t>
                      </m:r>
                      <m:limLow>
                        <m:limLow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𝑚𝑎𝑥</m:t>
                          </m:r>
                        </m:e>
                        <m:li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ℒ</m:t>
                          </m:r>
                        </m:lim>
                      </m:limLow>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nary>
                        <m:naryPr>
                          <m:chr m:val="∑"/>
                          <m:limLoc m:val="undOvr"/>
                          <m:grow m:val="on"/>
                          <m:sup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𝐿</m:t>
                          </m:r>
                        </m:sub>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nary>
                        <m:naryPr>
                          <m:chr m:val="∑"/>
                          <m:limLoc m:val="undOvr"/>
                          <m:grow m:val="on"/>
                          <m:sup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Θ</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sub>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)&lt;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𝒮</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9730F4BF-2FCB-16E6-1B6E-11B85A402706}"/>
                  </a:ext>
                </a:extLst>
              </p:cNvPr>
              <p:cNvSpPr txBox="1">
                <a:spLocks noRot="1" noChangeAspect="1" noMove="1" noResize="1" noEditPoints="1" noAdjustHandles="1" noChangeArrowheads="1" noChangeShapeType="1" noTextEdit="1"/>
              </p:cNvSpPr>
              <p:nvPr/>
            </p:nvSpPr>
            <p:spPr>
              <a:xfrm>
                <a:off x="537370" y="3793657"/>
                <a:ext cx="11396155" cy="2789225"/>
              </a:xfrm>
              <a:prstGeom prst="rect">
                <a:avLst/>
              </a:prstGeom>
              <a:blipFill>
                <a:blip r:embed="rId5"/>
                <a:stretch>
                  <a:fillRect l="-481" t="-1092"/>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07CEC6B-100B-141D-DF5A-03C302AE02CA}"/>
              </a:ext>
            </a:extLst>
          </p:cNvPr>
          <p:cNvSpPr txBox="1"/>
          <p:nvPr/>
        </p:nvSpPr>
        <p:spPr>
          <a:xfrm>
            <a:off x="11548896" y="6457890"/>
            <a:ext cx="306494" cy="369332"/>
          </a:xfrm>
          <a:prstGeom prst="rect">
            <a:avLst/>
          </a:prstGeom>
          <a:noFill/>
        </p:spPr>
        <p:txBody>
          <a:bodyPr wrap="none" rtlCol="0">
            <a:spAutoFit/>
          </a:bodyPr>
          <a:lstStyle/>
          <a:p>
            <a:r>
              <a:rPr lang="en-US" altLang="zh-CN" dirty="0"/>
              <a:t>4</a:t>
            </a:r>
            <a:endParaRPr lang="zh-CN" altLang="en-US" dirty="0"/>
          </a:p>
        </p:txBody>
      </p:sp>
    </p:spTree>
    <p:extLst>
      <p:ext uri="{BB962C8B-B14F-4D97-AF65-F5344CB8AC3E}">
        <p14:creationId xmlns:p14="http://schemas.microsoft.com/office/powerpoint/2010/main" val="1393036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Straightforward Algorithm Is NP-hard</a:t>
            </a:r>
          </a:p>
        </p:txBody>
      </p:sp>
      <p:pic>
        <p:nvPicPr>
          <p:cNvPr id="5" name="图片 4">
            <a:extLst>
              <a:ext uri="{FF2B5EF4-FFF2-40B4-BE49-F238E27FC236}">
                <a16:creationId xmlns:a16="http://schemas.microsoft.com/office/drawing/2014/main" id="{09585CAC-22B4-BB50-FACB-CFC27BF3AAA5}"/>
              </a:ext>
            </a:extLst>
          </p:cNvPr>
          <p:cNvPicPr>
            <a:picLocks noChangeAspect="1"/>
          </p:cNvPicPr>
          <p:nvPr/>
        </p:nvPicPr>
        <p:blipFill>
          <a:blip r:embed="rId3"/>
          <a:stretch>
            <a:fillRect/>
          </a:stretch>
        </p:blipFill>
        <p:spPr>
          <a:xfrm>
            <a:off x="6470374" y="1036550"/>
            <a:ext cx="5385016" cy="5306972"/>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53208D07-2804-DB3E-6875-DB5EA29E7EEA}"/>
                  </a:ext>
                </a:extLst>
              </p:cNvPr>
              <p:cNvSpPr txBox="1"/>
              <p:nvPr/>
            </p:nvSpPr>
            <p:spPr>
              <a:xfrm>
                <a:off x="294182" y="1036550"/>
                <a:ext cx="6686057" cy="2173672"/>
              </a:xfrm>
              <a:prstGeom prst="rect">
                <a:avLst/>
              </a:prstGeom>
              <a:noFill/>
            </p:spPr>
            <p:txBody>
              <a:bodyPr wrap="square">
                <a:spAutoFit/>
              </a:bodyPr>
              <a:lstStyle/>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Function Workflow Configuration Problems (FWCP)</a:t>
                </a:r>
              </a:p>
              <a:p>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𝑚𝑖𝑛𝐶</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𝑚𝑖𝑛</m:t>
                      </m:r>
                      <m:nary>
                        <m:naryPr>
                          <m:chr m:val="∑"/>
                          <m:limLoc m:val="undOvr"/>
                          <m:grow m:val="on"/>
                          <m:supHide m:val="on"/>
                          <m:ctrlPr>
                            <a:rPr lang="zh-CN" altLang="zh-CN" sz="2000" i="1">
                              <a:effectLst/>
                              <a:latin typeface="Cambria Math" panose="02040503050406030204" pitchFamily="18" charset="0"/>
                              <a:ea typeface="Cambria Math" panose="02040503050406030204" pitchFamily="18" charset="0"/>
                            </a:rPr>
                          </m:ctrlPr>
                        </m:naryPr>
                        <m:sub>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𝑉</m:t>
                          </m:r>
                        </m:sub>
                        <m:sup/>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e>
                      </m:nary>
                      <m:nary>
                        <m:naryPr>
                          <m:chr m:val="∑"/>
                          <m:limLoc m:val="undOvr"/>
                          <m:grow m:val="on"/>
                          <m:supHide m:val="on"/>
                          <m:ctrlPr>
                            <a:rPr lang="zh-CN" altLang="zh-CN" sz="20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Θ</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sub>
                        <m:sup/>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US" altLang="zh-CN" sz="2000" kern="100" dirty="0">
                  <a:latin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Subject to:</a:t>
                </a:r>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𝑇</m:t>
                      </m:r>
                      <m:r>
                        <a:rPr lang="en-US" altLang="zh-CN" sz="1800" i="1" kern="100" smtClean="0">
                          <a:effectLst/>
                          <a:latin typeface="Cambria Math" panose="02040503050406030204" pitchFamily="18" charset="0"/>
                          <a:ea typeface="等线" panose="02010600030101010101" pitchFamily="2" charset="-122"/>
                          <a:cs typeface="Times New Roman" panose="02020603050405020304" pitchFamily="18" charset="0"/>
                        </a:rPr>
                        <m:t>=</m:t>
                      </m:r>
                      <m:limLow>
                        <m:limLow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𝑚𝑎𝑥</m:t>
                          </m:r>
                        </m:e>
                        <m:li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𝐿</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ℒ</m:t>
                          </m:r>
                        </m:lim>
                      </m:limLow>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nary>
                        <m:naryPr>
                          <m:chr m:val="∑"/>
                          <m:limLoc m:val="undOvr"/>
                          <m:grow m:val="on"/>
                          <m:sup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𝐿</m:t>
                          </m:r>
                        </m:sub>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nary>
                        <m:naryPr>
                          <m:chr m:val="∑"/>
                          <m:limLoc m:val="undOvr"/>
                          <m:grow m:val="on"/>
                          <m:sup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Θ</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sub>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)&lt;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𝒮</m:t>
                      </m:r>
                    </m:oMath>
                  </m:oMathPara>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6" name="文本框 5">
                <a:extLst>
                  <a:ext uri="{FF2B5EF4-FFF2-40B4-BE49-F238E27FC236}">
                    <a16:creationId xmlns:a16="http://schemas.microsoft.com/office/drawing/2014/main" id="{53208D07-2804-DB3E-6875-DB5EA29E7EEA}"/>
                  </a:ext>
                </a:extLst>
              </p:cNvPr>
              <p:cNvSpPr txBox="1">
                <a:spLocks noRot="1" noChangeAspect="1" noMove="1" noResize="1" noEditPoints="1" noAdjustHandles="1" noChangeArrowheads="1" noChangeShapeType="1" noTextEdit="1"/>
              </p:cNvSpPr>
              <p:nvPr/>
            </p:nvSpPr>
            <p:spPr>
              <a:xfrm>
                <a:off x="294182" y="1036550"/>
                <a:ext cx="6686057" cy="2173672"/>
              </a:xfrm>
              <a:prstGeom prst="rect">
                <a:avLst/>
              </a:prstGeom>
              <a:blipFill>
                <a:blip r:embed="rId4"/>
                <a:stretch>
                  <a:fillRect l="-820" t="-140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248FD7EA-44A6-B258-E67A-526CFC17189D}"/>
              </a:ext>
            </a:extLst>
          </p:cNvPr>
          <p:cNvSpPr txBox="1"/>
          <p:nvPr/>
        </p:nvSpPr>
        <p:spPr>
          <a:xfrm>
            <a:off x="11548896" y="6457890"/>
            <a:ext cx="306494" cy="369332"/>
          </a:xfrm>
          <a:prstGeom prst="rect">
            <a:avLst/>
          </a:prstGeom>
          <a:noFill/>
        </p:spPr>
        <p:txBody>
          <a:bodyPr wrap="none" rtlCol="0">
            <a:spAutoFit/>
          </a:bodyPr>
          <a:lstStyle/>
          <a:p>
            <a:r>
              <a:rPr lang="en-US" altLang="zh-CN" dirty="0"/>
              <a:t>5</a:t>
            </a:r>
            <a:endParaRPr lang="zh-CN" altLang="en-US" dirty="0"/>
          </a:p>
        </p:txBody>
      </p:sp>
      <p:pic>
        <p:nvPicPr>
          <p:cNvPr id="4" name="图片 3">
            <a:extLst>
              <a:ext uri="{FF2B5EF4-FFF2-40B4-BE49-F238E27FC236}">
                <a16:creationId xmlns:a16="http://schemas.microsoft.com/office/drawing/2014/main" id="{F279F98F-3112-E032-4C8E-AAFC1731D5FE}"/>
              </a:ext>
            </a:extLst>
          </p:cNvPr>
          <p:cNvPicPr>
            <a:picLocks noChangeAspect="1"/>
          </p:cNvPicPr>
          <p:nvPr/>
        </p:nvPicPr>
        <p:blipFill>
          <a:blip r:embed="rId5"/>
          <a:stretch>
            <a:fillRect/>
          </a:stretch>
        </p:blipFill>
        <p:spPr>
          <a:xfrm>
            <a:off x="638396" y="3210222"/>
            <a:ext cx="4917578" cy="2601623"/>
          </a:xfrm>
          <a:prstGeom prst="rect">
            <a:avLst/>
          </a:prstGeom>
        </p:spPr>
      </p:pic>
      <p:sp>
        <p:nvSpPr>
          <p:cNvPr id="8" name="文本框 7">
            <a:extLst>
              <a:ext uri="{FF2B5EF4-FFF2-40B4-BE49-F238E27FC236}">
                <a16:creationId xmlns:a16="http://schemas.microsoft.com/office/drawing/2014/main" id="{81F88067-9835-FE5C-4CF4-505CC48CA27E}"/>
              </a:ext>
            </a:extLst>
          </p:cNvPr>
          <p:cNvSpPr txBox="1"/>
          <p:nvPr/>
        </p:nvSpPr>
        <p:spPr>
          <a:xfrm>
            <a:off x="294182" y="5821450"/>
            <a:ext cx="6097656" cy="707886"/>
          </a:xfrm>
          <a:prstGeom prst="rect">
            <a:avLst/>
          </a:prstGeom>
          <a:noFill/>
        </p:spPr>
        <p:txBody>
          <a:bodyPr wrap="square">
            <a:spAutoFit/>
          </a:bodyPr>
          <a:lstStyle/>
          <a:p>
            <a:pPr marL="285750" indent="-28575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It can reduce this problem to multiple-choices knapsack problem, which is NP-hard</a:t>
            </a:r>
            <a:endParaRPr lang="zh-CN" altLang="zh-CN" sz="20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110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2192000" cy="894740"/>
          </a:xfrm>
          <a:solidFill>
            <a:srgbClr val="FFC000"/>
          </a:solidFill>
        </p:spPr>
        <p:txBody>
          <a:bodyPr anchor="b">
            <a:normAutofit/>
          </a:bodyPr>
          <a:lstStyle/>
          <a:p>
            <a:pPr algn="ctr">
              <a:lnSpc>
                <a:spcPct val="150000"/>
              </a:lnSpc>
            </a:pPr>
            <a:r>
              <a:rPr lang="en-US" altLang="zh-CN" sz="3200" b="1" dirty="0"/>
              <a:t>An Efficient Heuristic Solution</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8D31DF48-73C2-2C91-14DA-258249EF3736}"/>
                  </a:ext>
                </a:extLst>
              </p:cNvPr>
              <p:cNvSpPr txBox="1"/>
              <p:nvPr/>
            </p:nvSpPr>
            <p:spPr>
              <a:xfrm>
                <a:off x="226941" y="954431"/>
                <a:ext cx="6905379" cy="4673202"/>
              </a:xfrm>
              <a:prstGeom prst="rect">
                <a:avLst/>
              </a:prstGeom>
              <a:noFill/>
            </p:spPr>
            <p:txBody>
              <a:bodyPr wrap="square">
                <a:spAutoFit/>
              </a:bodyPr>
              <a:lstStyle/>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Relaxed problem (11) : </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𝑚𝑖𝑛</m:t>
                      </m:r>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𝑚𝑖𝑛</m:t>
                      </m:r>
                      <m:nary>
                        <m:naryPr>
                          <m:chr m:val="∑"/>
                          <m:limLoc m:val="undOvr"/>
                          <m:grow m:val="on"/>
                          <m:supHide m:val="on"/>
                          <m:ctrlPr>
                            <a:rPr lang="zh-CN" altLang="zh-CN" i="1">
                              <a:latin typeface="Cambria Math" panose="02040503050406030204" pitchFamily="18" charset="0"/>
                            </a:rPr>
                          </m:ctrlPr>
                        </m:naryPr>
                        <m:sub>
                          <m:r>
                            <a:rPr lang="en-US" altLang="zh-CN" i="1">
                              <a:latin typeface="Cambria Math" panose="02040503050406030204" pitchFamily="18" charset="0"/>
                            </a:rPr>
                            <m:t>𝜃</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Θ</m:t>
                              </m:r>
                            </m:e>
                            <m:sub>
                              <m:r>
                                <a:rPr lang="en-US" altLang="zh-CN" i="1">
                                  <a:latin typeface="Cambria Math" panose="02040503050406030204" pitchFamily="18" charset="0"/>
                                </a:rPr>
                                <m:t>𝑖</m:t>
                              </m:r>
                            </m:sub>
                          </m:sSub>
                        </m:sub>
                        <m:sup/>
                        <m:e>
                          <m:r>
                            <a:rPr lang="en-US" altLang="zh-CN" i="1">
                              <a:latin typeface="Cambria Math" panose="02040503050406030204" pitchFamily="18" charset="0"/>
                            </a:rPr>
                            <m:t> </m:t>
                          </m:r>
                        </m:e>
                      </m:nary>
                      <m:sSub>
                        <m:sSubPr>
                          <m:ctrlPr>
                            <a:rPr lang="zh-CN"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𝜃</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𝜃</m:t>
                      </m:r>
                      <m:r>
                        <a:rPr lang="en-US" altLang="zh-CN" i="1">
                          <a:latin typeface="Cambria Math" panose="02040503050406030204" pitchFamily="18" charset="0"/>
                        </a:rPr>
                        <m:t>)</m:t>
                      </m:r>
                    </m:oMath>
                  </m:oMathPara>
                </a14:m>
                <a:endParaRPr lang="zh-CN" altLang="zh-CN" dirty="0"/>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Subject to:</a:t>
                </a:r>
                <a:endParaRPr lang="en-US" altLang="zh-CN" sz="1800" b="0" i="0" kern="100" dirty="0">
                  <a:effectLst/>
                  <a:latin typeface="Cambria Math" panose="02040503050406030204" pitchFamily="18" charset="0"/>
                  <a:ea typeface="等线"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r>
                        <a:rPr lang="en-US" altLang="zh-CN" i="1">
                          <a:latin typeface="Cambria Math" panose="02040503050406030204" pitchFamily="18" charset="0"/>
                        </a:rPr>
                        <m:t>=</m:t>
                      </m:r>
                      <m:nary>
                        <m:naryPr>
                          <m:chr m:val="∑"/>
                          <m:limLoc m:val="undOvr"/>
                          <m:grow m:val="on"/>
                          <m:supHide m:val="on"/>
                          <m:ctrlPr>
                            <a:rPr lang="zh-CN" altLang="zh-CN" i="1">
                              <a:latin typeface="Cambria Math" panose="02040503050406030204" pitchFamily="18" charset="0"/>
                            </a:rPr>
                          </m:ctrlPr>
                        </m:naryPr>
                        <m:sub>
                          <m:r>
                            <a:rPr lang="en-US" altLang="zh-CN" i="1">
                              <a:latin typeface="Cambria Math" panose="02040503050406030204" pitchFamily="18" charset="0"/>
                            </a:rPr>
                            <m:t>𝜃</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Θ</m:t>
                              </m:r>
                            </m:e>
                            <m:sub>
                              <m:r>
                                <a:rPr lang="en-US" altLang="zh-CN" i="1">
                                  <a:latin typeface="Cambria Math" panose="02040503050406030204" pitchFamily="18" charset="0"/>
                                </a:rPr>
                                <m:t>𝑖</m:t>
                              </m:r>
                            </m:sub>
                          </m:sSub>
                        </m:sub>
                        <m:sup/>
                        <m:e>
                          <m:r>
                            <a:rPr lang="en-US" altLang="zh-CN" i="1">
                              <a:latin typeface="Cambria Math" panose="02040503050406030204" pitchFamily="18" charset="0"/>
                            </a:rPr>
                            <m:t> </m:t>
                          </m:r>
                        </m:e>
                      </m:nary>
                      <m:sSub>
                        <m:sSubPr>
                          <m:ctrlPr>
                            <a:rPr lang="zh-CN"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&lt;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oMath>
                  </m:oMathPara>
                </a14:m>
                <a:endParaRPr lang="en-US" altLang="zh-CN" dirty="0"/>
              </a:p>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&amp;0,    &amp;&amp;</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function</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step</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is</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not</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configured</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to</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e>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&amp;1,    &amp;&amp;</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function</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step</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is</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configured</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to</m:t>
                              </m:r>
                              <m:r>
                                <m:rPr>
                                  <m:nor/>
                                </m:rPr>
                                <a:rPr lang="en-US" altLang="zh-CN" sz="1800">
                                  <a:effectLst/>
                                  <a:latin typeface="Georgia" panose="02040502050405020303" pitchFamily="18" charset="0"/>
                                  <a:ea typeface="等线"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𝜃</m:t>
                              </m:r>
                            </m:e>
                          </m:eqAr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e>
                      </m:d>
                    </m:oMath>
                  </m:oMathPara>
                </a14:m>
                <a:endParaRPr lang="zh-CN" altLang="zh-CN" sz="1800" dirty="0">
                  <a:effectLst/>
                  <a:latin typeface="Georgia" panose="02040502050405020303" pitchFamily="18" charset="0"/>
                  <a:ea typeface="等线" panose="02010600030101010101" pitchFamily="2" charset="-122"/>
                  <a:cs typeface="Times New Roman" panose="02020603050405020304" pitchFamily="18" charset="0"/>
                </a:endParaRPr>
              </a:p>
              <a:p>
                <a:endParaRPr lang="zh-CN" altLang="zh-CN" dirty="0"/>
              </a:p>
              <a:p>
                <a:endParaRPr lang="en-US" altLang="zh-CN" sz="2000" kern="100" dirty="0">
                  <a:latin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dirty="0"/>
                  <a:t>Global-cached Most Cost-effective Critical Path Algorithm: </a:t>
                </a:r>
                <a:endParaRPr lang="en-US" altLang="zh-CN" sz="2000" kern="100" dirty="0">
                  <a:latin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kern="100" dirty="0">
                    <a:latin typeface="等线" panose="02010600030101010101" pitchFamily="2" charset="-122"/>
                    <a:cs typeface="Times New Roman" panose="02020603050405020304" pitchFamily="18" charset="0"/>
                  </a:rPr>
                  <a:t>Cost-effective configuration: </a:t>
                </a:r>
                <a14:m>
                  <m:oMath xmlns:m="http://schemas.openxmlformats.org/officeDocument/2006/math">
                    <m:sSup>
                      <m:sSup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等线" panose="02010600030101010101" pitchFamily="2" charset="-122"/>
                        <a:cs typeface="Times New Roman" panose="02020603050405020304" pitchFamily="18" charset="0"/>
                      </a:rPr>
                      <m:t>arg</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limLow>
                      <m:limLow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Low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𝑚𝑎𝑥</m:t>
                        </m:r>
                      </m:e>
                      <m:li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lim>
                    </m:limLow>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num>
                      <m:den>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p>
                        </m:sSub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den>
                    </m:f>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buFont typeface="Arial" panose="020B0604020202020204" pitchFamily="34" charset="0"/>
                  <a:buChar char="•"/>
                </a:pPr>
                <a:r>
                  <a:rPr lang="en-US" altLang="zh-CN" sz="2000" dirty="0"/>
                  <a:t>sub-SLO: </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𝑠</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p>
                            </m:sSup>
                          </m:e>
                        </m:d>
                      </m:num>
                      <m:den>
                        <m:nary>
                          <m:naryPr>
                            <m:chr m:val="∑"/>
                            <m:limLoc m:val="undOvr"/>
                            <m:grow m:val="on"/>
                            <m:sup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ℒ</m:t>
                                </m:r>
                              </m:e>
                              <m:sub>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critical</m:t>
                                </m:r>
                                <m:r>
                                  <m:rPr>
                                    <m:nor/>
                                  </m:rP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m:t> </m:t>
                                </m:r>
                              </m:sub>
                            </m:sSub>
                          </m:sub>
                          <m:sup/>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e>
                        </m:nary>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𝜃</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p>
                            </m:sSup>
                          </m:e>
                        </m:d>
                      </m:den>
                    </m:f>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𝒮</m:t>
                    </m:r>
                  </m:oMath>
                </a14:m>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8D31DF48-73C2-2C91-14DA-258249EF3736}"/>
                  </a:ext>
                </a:extLst>
              </p:cNvPr>
              <p:cNvSpPr txBox="1">
                <a:spLocks noRot="1" noChangeAspect="1" noMove="1" noResize="1" noEditPoints="1" noAdjustHandles="1" noChangeArrowheads="1" noChangeShapeType="1" noTextEdit="1"/>
              </p:cNvSpPr>
              <p:nvPr/>
            </p:nvSpPr>
            <p:spPr>
              <a:xfrm>
                <a:off x="226941" y="954431"/>
                <a:ext cx="6905379" cy="4673202"/>
              </a:xfrm>
              <a:prstGeom prst="rect">
                <a:avLst/>
              </a:prstGeom>
              <a:blipFill>
                <a:blip r:embed="rId3"/>
                <a:stretch>
                  <a:fillRect l="-794" t="-783" r="-2207" b="-7180"/>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F3891D59-3216-C97D-C313-5273DF9206D3}"/>
              </a:ext>
            </a:extLst>
          </p:cNvPr>
          <p:cNvPicPr>
            <a:picLocks noChangeAspect="1"/>
          </p:cNvPicPr>
          <p:nvPr/>
        </p:nvPicPr>
        <p:blipFill>
          <a:blip r:embed="rId4"/>
          <a:stretch>
            <a:fillRect/>
          </a:stretch>
        </p:blipFill>
        <p:spPr>
          <a:xfrm>
            <a:off x="7749540" y="996951"/>
            <a:ext cx="4215519" cy="5792601"/>
          </a:xfrm>
          <a:prstGeom prst="rect">
            <a:avLst/>
          </a:prstGeom>
        </p:spPr>
      </p:pic>
      <p:sp>
        <p:nvSpPr>
          <p:cNvPr id="3" name="文本框 2">
            <a:extLst>
              <a:ext uri="{FF2B5EF4-FFF2-40B4-BE49-F238E27FC236}">
                <a16:creationId xmlns:a16="http://schemas.microsoft.com/office/drawing/2014/main" id="{5F43E38F-915B-B344-055C-DA6529AA4069}"/>
              </a:ext>
            </a:extLst>
          </p:cNvPr>
          <p:cNvSpPr txBox="1"/>
          <p:nvPr/>
        </p:nvSpPr>
        <p:spPr>
          <a:xfrm>
            <a:off x="11548896" y="6457890"/>
            <a:ext cx="306494" cy="369332"/>
          </a:xfrm>
          <a:prstGeom prst="rect">
            <a:avLst/>
          </a:prstGeom>
          <a:noFill/>
        </p:spPr>
        <p:txBody>
          <a:bodyPr wrap="none" rtlCol="0">
            <a:spAutoFit/>
          </a:bodyPr>
          <a:lstStyle/>
          <a:p>
            <a:r>
              <a:rPr lang="en-US" altLang="zh-CN" dirty="0"/>
              <a:t>6</a:t>
            </a:r>
            <a:endParaRPr lang="zh-CN" altLang="en-US" dirty="0"/>
          </a:p>
        </p:txBody>
      </p:sp>
    </p:spTree>
    <p:extLst>
      <p:ext uri="{BB962C8B-B14F-4D97-AF65-F5344CB8AC3E}">
        <p14:creationId xmlns:p14="http://schemas.microsoft.com/office/powerpoint/2010/main" val="3382035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468"/>
            <a:ext cx="12192000" cy="894740"/>
          </a:xfrm>
          <a:solidFill>
            <a:srgbClr val="FFC000"/>
          </a:solidFill>
        </p:spPr>
        <p:txBody>
          <a:bodyPr anchor="b">
            <a:normAutofit/>
          </a:bodyPr>
          <a:lstStyle/>
          <a:p>
            <a:pPr algn="ctr">
              <a:lnSpc>
                <a:spcPct val="150000"/>
              </a:lnSpc>
            </a:pPr>
            <a:r>
              <a:rPr lang="en-US" altLang="zh-CN" sz="3200" b="1" dirty="0"/>
              <a:t>Implementation</a:t>
            </a:r>
          </a:p>
        </p:txBody>
      </p:sp>
      <p:sp>
        <p:nvSpPr>
          <p:cNvPr id="3" name="文本框 2">
            <a:extLst>
              <a:ext uri="{FF2B5EF4-FFF2-40B4-BE49-F238E27FC236}">
                <a16:creationId xmlns:a16="http://schemas.microsoft.com/office/drawing/2014/main" id="{5F43E38F-915B-B344-055C-DA6529AA4069}"/>
              </a:ext>
            </a:extLst>
          </p:cNvPr>
          <p:cNvSpPr txBox="1"/>
          <p:nvPr/>
        </p:nvSpPr>
        <p:spPr>
          <a:xfrm>
            <a:off x="11548896" y="6457890"/>
            <a:ext cx="306494" cy="369332"/>
          </a:xfrm>
          <a:prstGeom prst="rect">
            <a:avLst/>
          </a:prstGeom>
          <a:noFill/>
        </p:spPr>
        <p:txBody>
          <a:bodyPr wrap="none" rtlCol="0">
            <a:spAutoFit/>
          </a:bodyPr>
          <a:lstStyle/>
          <a:p>
            <a:r>
              <a:rPr lang="en-US" altLang="zh-CN" dirty="0"/>
              <a:t>7</a:t>
            </a:r>
            <a:endParaRPr lang="zh-CN" altLang="en-US" dirty="0"/>
          </a:p>
        </p:txBody>
      </p:sp>
      <p:sp>
        <p:nvSpPr>
          <p:cNvPr id="4" name="文本框 3">
            <a:extLst>
              <a:ext uri="{FF2B5EF4-FFF2-40B4-BE49-F238E27FC236}">
                <a16:creationId xmlns:a16="http://schemas.microsoft.com/office/drawing/2014/main" id="{0119201E-6B85-D41E-1781-326424DCF749}"/>
              </a:ext>
            </a:extLst>
          </p:cNvPr>
          <p:cNvSpPr txBox="1"/>
          <p:nvPr/>
        </p:nvSpPr>
        <p:spPr>
          <a:xfrm>
            <a:off x="584884" y="918032"/>
            <a:ext cx="11117259" cy="2554545"/>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Implement </a:t>
            </a:r>
            <a:r>
              <a:rPr lang="en-US" altLang="zh-CN" sz="2000" dirty="0" err="1"/>
              <a:t>StepConf</a:t>
            </a:r>
            <a:r>
              <a:rPr lang="en-US" altLang="zh-CN" sz="2000" dirty="0"/>
              <a:t> framework based on </a:t>
            </a:r>
            <a:r>
              <a:rPr lang="en-US" altLang="zh-CN" sz="2000" b="1" dirty="0">
                <a:solidFill>
                  <a:srgbClr val="FF0000"/>
                </a:solidFill>
              </a:rPr>
              <a:t>AWS Lambda</a:t>
            </a:r>
            <a:r>
              <a:rPr lang="en-US" altLang="zh-CN" sz="2000" dirty="0"/>
              <a:t>.</a:t>
            </a:r>
            <a:r>
              <a:rPr lang="zh-CN" altLang="en-US" sz="2000" dirty="0"/>
              <a:t> </a:t>
            </a:r>
            <a:r>
              <a:rPr lang="en-US" altLang="zh-CN" sz="2000" dirty="0"/>
              <a:t>Since AWS does not support determining the </a:t>
            </a:r>
            <a:r>
              <a:rPr lang="en-US" altLang="zh-CN" sz="2000" b="1" dirty="0">
                <a:solidFill>
                  <a:srgbClr val="FF0000"/>
                </a:solidFill>
              </a:rPr>
              <a:t>memory</a:t>
            </a:r>
            <a:r>
              <a:rPr lang="en-US" altLang="zh-CN" sz="2000" dirty="0"/>
              <a:t> configuration when the function are invoked, we release function versions with different memory sizes in advance, and we can use aligns to specify the memory size for invocation. To implement </a:t>
            </a:r>
            <a:r>
              <a:rPr lang="en-US" altLang="zh-CN" sz="2000" b="1" dirty="0">
                <a:solidFill>
                  <a:srgbClr val="FF0000"/>
                </a:solidFill>
              </a:rPr>
              <a:t>inter-function parallelism</a:t>
            </a:r>
            <a:r>
              <a:rPr lang="en-US" altLang="zh-CN" sz="2000" dirty="0"/>
              <a:t>, we use “map” operation with Step Function.</a:t>
            </a:r>
          </a:p>
          <a:p>
            <a:pPr marL="342900" indent="-342900">
              <a:buFont typeface="Arial" panose="020B0604020202020204" pitchFamily="34" charset="0"/>
              <a:buChar char="•"/>
            </a:pPr>
            <a:r>
              <a:rPr lang="en-US" altLang="zh-CN" sz="2000" dirty="0"/>
              <a:t>For </a:t>
            </a:r>
            <a:r>
              <a:rPr lang="en-US" altLang="zh-CN" sz="2000" b="1" dirty="0">
                <a:solidFill>
                  <a:srgbClr val="FF0000"/>
                </a:solidFill>
              </a:rPr>
              <a:t>Intra-function Parallelism</a:t>
            </a:r>
            <a:r>
              <a:rPr lang="en-US" altLang="zh-CN" sz="2000" dirty="0"/>
              <a:t>, we implement a wrapper class for invoking processes in a function. We use </a:t>
            </a:r>
            <a:r>
              <a:rPr lang="en-US" altLang="zh-CN" sz="2000" dirty="0" err="1"/>
              <a:t>multiprocess.Manager</a:t>
            </a:r>
            <a:r>
              <a:rPr lang="en-US" altLang="zh-CN" sz="2000" dirty="0"/>
              <a:t>() to create Queue() for the communication between processes.</a:t>
            </a:r>
          </a:p>
        </p:txBody>
      </p:sp>
      <p:pic>
        <p:nvPicPr>
          <p:cNvPr id="6" name="图片 5">
            <a:extLst>
              <a:ext uri="{FF2B5EF4-FFF2-40B4-BE49-F238E27FC236}">
                <a16:creationId xmlns:a16="http://schemas.microsoft.com/office/drawing/2014/main" id="{EFDBB023-B115-C8C0-7B6B-C3F425401B18}"/>
              </a:ext>
            </a:extLst>
          </p:cNvPr>
          <p:cNvPicPr>
            <a:picLocks noChangeAspect="1"/>
          </p:cNvPicPr>
          <p:nvPr/>
        </p:nvPicPr>
        <p:blipFill>
          <a:blip r:embed="rId3"/>
          <a:stretch>
            <a:fillRect/>
          </a:stretch>
        </p:blipFill>
        <p:spPr>
          <a:xfrm>
            <a:off x="3058223" y="3316553"/>
            <a:ext cx="6075554" cy="3289427"/>
          </a:xfrm>
          <a:prstGeom prst="rect">
            <a:avLst/>
          </a:prstGeom>
        </p:spPr>
      </p:pic>
    </p:spTree>
    <p:extLst>
      <p:ext uri="{BB962C8B-B14F-4D97-AF65-F5344CB8AC3E}">
        <p14:creationId xmlns:p14="http://schemas.microsoft.com/office/powerpoint/2010/main" val="1714853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468"/>
            <a:ext cx="12192000" cy="894740"/>
          </a:xfrm>
          <a:solidFill>
            <a:srgbClr val="FFC000"/>
          </a:solidFill>
        </p:spPr>
        <p:txBody>
          <a:bodyPr anchor="b">
            <a:normAutofit/>
          </a:bodyPr>
          <a:lstStyle/>
          <a:p>
            <a:pPr algn="ctr">
              <a:lnSpc>
                <a:spcPct val="150000"/>
              </a:lnSpc>
            </a:pPr>
            <a:r>
              <a:rPr lang="en-US" altLang="zh-CN" sz="3200" b="1" dirty="0"/>
              <a:t>EVALUATION</a:t>
            </a:r>
          </a:p>
        </p:txBody>
      </p:sp>
      <p:sp>
        <p:nvSpPr>
          <p:cNvPr id="3" name="文本框 2">
            <a:extLst>
              <a:ext uri="{FF2B5EF4-FFF2-40B4-BE49-F238E27FC236}">
                <a16:creationId xmlns:a16="http://schemas.microsoft.com/office/drawing/2014/main" id="{5F43E38F-915B-B344-055C-DA6529AA4069}"/>
              </a:ext>
            </a:extLst>
          </p:cNvPr>
          <p:cNvSpPr txBox="1"/>
          <p:nvPr/>
        </p:nvSpPr>
        <p:spPr>
          <a:xfrm>
            <a:off x="11548896" y="6457890"/>
            <a:ext cx="306494" cy="369332"/>
          </a:xfrm>
          <a:prstGeom prst="rect">
            <a:avLst/>
          </a:prstGeom>
          <a:noFill/>
        </p:spPr>
        <p:txBody>
          <a:bodyPr wrap="none" rtlCol="0">
            <a:spAutoFit/>
          </a:bodyPr>
          <a:lstStyle/>
          <a:p>
            <a:r>
              <a:rPr lang="en-US" altLang="zh-CN" dirty="0"/>
              <a:t>8</a:t>
            </a:r>
            <a:endParaRPr lang="zh-CN" altLang="en-US" dirty="0"/>
          </a:p>
        </p:txBody>
      </p:sp>
      <p:pic>
        <p:nvPicPr>
          <p:cNvPr id="6" name="图片 5">
            <a:extLst>
              <a:ext uri="{FF2B5EF4-FFF2-40B4-BE49-F238E27FC236}">
                <a16:creationId xmlns:a16="http://schemas.microsoft.com/office/drawing/2014/main" id="{5E459101-83F1-72FF-B872-DFE62AD9DF61}"/>
              </a:ext>
            </a:extLst>
          </p:cNvPr>
          <p:cNvPicPr>
            <a:picLocks noChangeAspect="1"/>
          </p:cNvPicPr>
          <p:nvPr/>
        </p:nvPicPr>
        <p:blipFill>
          <a:blip r:embed="rId3"/>
          <a:stretch>
            <a:fillRect/>
          </a:stretch>
        </p:blipFill>
        <p:spPr>
          <a:xfrm>
            <a:off x="584884" y="3319669"/>
            <a:ext cx="11117259" cy="2756440"/>
          </a:xfrm>
          <a:prstGeom prst="rect">
            <a:avLst/>
          </a:prstGeom>
        </p:spPr>
      </p:pic>
      <p:sp>
        <p:nvSpPr>
          <p:cNvPr id="7" name="文本框 6">
            <a:extLst>
              <a:ext uri="{FF2B5EF4-FFF2-40B4-BE49-F238E27FC236}">
                <a16:creationId xmlns:a16="http://schemas.microsoft.com/office/drawing/2014/main" id="{40884121-8FB1-52D8-B199-D553645B8401}"/>
              </a:ext>
            </a:extLst>
          </p:cNvPr>
          <p:cNvSpPr txBox="1"/>
          <p:nvPr/>
        </p:nvSpPr>
        <p:spPr>
          <a:xfrm>
            <a:off x="584884" y="918032"/>
            <a:ext cx="11117259" cy="2246769"/>
          </a:xfrm>
          <a:prstGeom prst="rect">
            <a:avLst/>
          </a:prstGeom>
          <a:noFill/>
        </p:spPr>
        <p:txBody>
          <a:bodyPr wrap="square">
            <a:spAutoFit/>
          </a:bodyPr>
          <a:lstStyle/>
          <a:p>
            <a:pPr marL="342900" indent="-342900">
              <a:buFont typeface="Arial" panose="020B0604020202020204" pitchFamily="34" charset="0"/>
              <a:buChar char="•"/>
            </a:pPr>
            <a:r>
              <a:rPr lang="en-US" altLang="zh-CN" sz="2000" dirty="0"/>
              <a:t>Baseline:</a:t>
            </a:r>
          </a:p>
          <a:p>
            <a:pPr marL="342900" indent="-342900">
              <a:buFont typeface="Arial" panose="020B0604020202020204" pitchFamily="34" charset="0"/>
              <a:buChar char="•"/>
            </a:pPr>
            <a:r>
              <a:rPr lang="en-US" altLang="zh-CN" sz="2000" b="1" dirty="0">
                <a:solidFill>
                  <a:srgbClr val="FF0000"/>
                </a:solidFill>
              </a:rPr>
              <a:t>No-No</a:t>
            </a:r>
            <a:r>
              <a:rPr lang="en-US" altLang="zh-CN" sz="2000" dirty="0"/>
              <a:t> (IEEE CLOUD 2018, a static configuration strategy); </a:t>
            </a:r>
          </a:p>
          <a:p>
            <a:pPr marL="342900" indent="-342900">
              <a:buFont typeface="Arial" panose="020B0604020202020204" pitchFamily="34" charset="0"/>
              <a:buChar char="•"/>
            </a:pPr>
            <a:r>
              <a:rPr lang="en-US" altLang="zh-CN" sz="2000" b="1" dirty="0">
                <a:solidFill>
                  <a:srgbClr val="FF0000"/>
                </a:solidFill>
              </a:rPr>
              <a:t>Static</a:t>
            </a:r>
            <a:r>
              <a:rPr lang="en-US" altLang="zh-CN" sz="2000" dirty="0"/>
              <a:t> (the same static heuristic algorithm as No-No, but with same configuration factors, inter and </a:t>
            </a:r>
            <a:r>
              <a:rPr lang="en-US" altLang="zh-CN" sz="2000" dirty="0" err="1"/>
              <a:t>intrafunction</a:t>
            </a:r>
            <a:r>
              <a:rPr lang="en-US" altLang="zh-CN" sz="2000" dirty="0"/>
              <a:t> parallelism); </a:t>
            </a:r>
          </a:p>
          <a:p>
            <a:pPr marL="342900" indent="-342900">
              <a:buFont typeface="Arial" panose="020B0604020202020204" pitchFamily="34" charset="0"/>
              <a:buChar char="•"/>
            </a:pPr>
            <a:r>
              <a:rPr lang="en-US" altLang="zh-CN" sz="2000" b="1" dirty="0">
                <a:solidFill>
                  <a:srgbClr val="FF0000"/>
                </a:solidFill>
              </a:rPr>
              <a:t>Optimal</a:t>
            </a:r>
            <a:r>
              <a:rPr lang="en-US" altLang="zh-CN" sz="2000" dirty="0"/>
              <a:t>: the offline optimal configuration with ignorance of fluctuations in performance; </a:t>
            </a:r>
          </a:p>
          <a:p>
            <a:pPr marL="342900" indent="-342900">
              <a:buFont typeface="Arial" panose="020B0604020202020204" pitchFamily="34" charset="0"/>
              <a:buChar char="•"/>
            </a:pPr>
            <a:r>
              <a:rPr lang="en-US" altLang="zh-CN" sz="2000" b="1" dirty="0">
                <a:solidFill>
                  <a:srgbClr val="FF0000"/>
                </a:solidFill>
              </a:rPr>
              <a:t>Intra-only</a:t>
            </a:r>
            <a:r>
              <a:rPr lang="en-US" altLang="zh-CN" sz="2000" dirty="0"/>
              <a:t>; </a:t>
            </a:r>
            <a:r>
              <a:rPr lang="en-US" altLang="zh-CN" sz="2000" b="1" dirty="0">
                <a:solidFill>
                  <a:srgbClr val="FF0000"/>
                </a:solidFill>
              </a:rPr>
              <a:t>Inter-only</a:t>
            </a:r>
          </a:p>
          <a:p>
            <a:pPr marL="342900" indent="-342900">
              <a:buFont typeface="Arial" panose="020B0604020202020204" pitchFamily="34" charset="0"/>
              <a:buChar char="•"/>
            </a:pPr>
            <a:endParaRPr lang="en-US" altLang="zh-CN" sz="2000" dirty="0"/>
          </a:p>
        </p:txBody>
      </p:sp>
    </p:spTree>
    <p:extLst>
      <p:ext uri="{BB962C8B-B14F-4D97-AF65-F5344CB8AC3E}">
        <p14:creationId xmlns:p14="http://schemas.microsoft.com/office/powerpoint/2010/main" val="23876274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1386</Words>
  <Application>Microsoft Office PowerPoint</Application>
  <PresentationFormat>宽屏</PresentationFormat>
  <Paragraphs>99</Paragraphs>
  <Slides>10</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-apple-system</vt:lpstr>
      <vt:lpstr>system-ui</vt:lpstr>
      <vt:lpstr>等线</vt:lpstr>
      <vt:lpstr>等线 Light</vt:lpstr>
      <vt:lpstr>Arial</vt:lpstr>
      <vt:lpstr>Arial</vt:lpstr>
      <vt:lpstr>Cambria Math</vt:lpstr>
      <vt:lpstr>Georgia</vt:lpstr>
      <vt:lpstr>Lato</vt:lpstr>
      <vt:lpstr>Open Sans</vt:lpstr>
      <vt:lpstr>Office 主题​​</vt:lpstr>
      <vt:lpstr>StepConf: SLO-Aware Dynamic Resource Configuration for Serverless Function Workflows</vt:lpstr>
      <vt:lpstr>Configuration of Function</vt:lpstr>
      <vt:lpstr>MOTIVATION</vt:lpstr>
      <vt:lpstr>Workflow Execution Model</vt:lpstr>
      <vt:lpstr>MODEL DESIGN AND PROBLEM FORMULATION</vt:lpstr>
      <vt:lpstr>Straightforward Algorithm Is NP-hard</vt:lpstr>
      <vt:lpstr>An Efficient Heuristic Solution</vt:lpstr>
      <vt:lpstr>Implementation</vt:lpstr>
      <vt:lpstr>EVALUATION</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mrf_sdu@126.com</dc:creator>
  <cp:lastModifiedBy>mrf_sdu@126.com</cp:lastModifiedBy>
  <cp:revision>24</cp:revision>
  <dcterms:created xsi:type="dcterms:W3CDTF">2022-12-15T14:20:45Z</dcterms:created>
  <dcterms:modified xsi:type="dcterms:W3CDTF">2022-12-30T10:42:39Z</dcterms:modified>
</cp:coreProperties>
</file>