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03" r:id="rId2"/>
    <p:sldId id="311" r:id="rId3"/>
    <p:sldId id="356" r:id="rId4"/>
    <p:sldId id="2691" r:id="rId5"/>
    <p:sldId id="380" r:id="rId6"/>
    <p:sldId id="381" r:id="rId7"/>
    <p:sldId id="2697" r:id="rId8"/>
    <p:sldId id="395" r:id="rId9"/>
    <p:sldId id="397" r:id="rId10"/>
    <p:sldId id="404" r:id="rId11"/>
    <p:sldId id="2692" r:id="rId12"/>
    <p:sldId id="398" r:id="rId13"/>
    <p:sldId id="399" r:id="rId14"/>
    <p:sldId id="269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f_sdu@126.com" initials="m" lastIdx="1" clrIdx="0">
    <p:extLst>
      <p:ext uri="{19B8F6BF-5375-455C-9EA6-DF929625EA0E}">
        <p15:presenceInfo xmlns:p15="http://schemas.microsoft.com/office/powerpoint/2012/main" userId="977240f23cb641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86358" autoAdjust="0"/>
  </p:normalViewPr>
  <p:slideViewPr>
    <p:cSldViewPr snapToGrid="0">
      <p:cViewPr varScale="1">
        <p:scale>
          <a:sx n="46" d="100"/>
          <a:sy n="46" d="100"/>
        </p:scale>
        <p:origin x="112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55C-3AE7-4333-9C28-5222FBC87FA4}" type="datetimeFigureOut">
              <a:rPr lang="zh-CN" altLang="en-US" smtClean="0"/>
              <a:t>2022/12/10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9F65B-6F81-4288-9904-68ABFE290F01}" type="slidenum">
              <a:rPr lang="zh-CN" altLang="en-US" smtClean="0"/>
              <a:t>‹#›</a:t>
            </a:fld>
            <a:endParaRPr lang="zh-CN" altLang="en-US"/>
          </a:p>
        </p:txBody>
      </p:sp>
    </p:spTree>
    <p:extLst>
      <p:ext uri="{BB962C8B-B14F-4D97-AF65-F5344CB8AC3E}">
        <p14:creationId xmlns:p14="http://schemas.microsoft.com/office/powerpoint/2010/main" val="120870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我的介绍非常偏</a:t>
            </a:r>
            <a:r>
              <a:rPr lang="en-US" altLang="zh-CN" dirty="0"/>
              <a:t>system</a:t>
            </a:r>
            <a:r>
              <a:rPr lang="zh-CN" altLang="en-US" dirty="0"/>
              <a:t>，将较为全面地帮助大家了解实际系统中的架构和问题。有助于帮助大家了解实际云资源分配调度系统底层的情况。但</a:t>
            </a:r>
            <a:r>
              <a:rPr lang="en-US" altLang="zh-CN" dirty="0"/>
              <a:t>system</a:t>
            </a:r>
            <a:r>
              <a:rPr lang="zh-CN" altLang="en-US" dirty="0"/>
              <a:t>里面的很多很难的优化问题，涉及无模型和高维决策的过程，有时候处理的很粗糙，有时候我也不知道怎么解决，想听一下各位的建议。</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1</a:t>
            </a:fld>
            <a:endParaRPr lang="zh-CN" altLang="en-US"/>
          </a:p>
        </p:txBody>
      </p:sp>
    </p:spTree>
    <p:extLst>
      <p:ext uri="{BB962C8B-B14F-4D97-AF65-F5344CB8AC3E}">
        <p14:creationId xmlns:p14="http://schemas.microsoft.com/office/powerpoint/2010/main" val="124677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0" i="0" kern="1200" dirty="0">
                <a:solidFill>
                  <a:srgbClr val="121212"/>
                </a:solidFill>
                <a:effectLst/>
                <a:latin typeface="-apple-system"/>
                <a:ea typeface="+mn-ea"/>
                <a:cs typeface="+mn-cs"/>
              </a:rPr>
              <a:t>冷启动时间是无服务器框架中常见的时延来源。解决该问题的 </a:t>
            </a:r>
            <a:r>
              <a:rPr lang="en-US" altLang="zh-CN" sz="1200" b="0" i="0" kern="1200" dirty="0">
                <a:solidFill>
                  <a:srgbClr val="121212"/>
                </a:solidFill>
                <a:effectLst/>
                <a:latin typeface="-apple-system"/>
                <a:ea typeface="+mn-ea"/>
                <a:cs typeface="+mn-cs"/>
              </a:rPr>
              <a:t>SOTA </a:t>
            </a:r>
            <a:r>
              <a:rPr lang="zh-CN" altLang="en-US" sz="1200" b="0" i="0" kern="1200" dirty="0">
                <a:solidFill>
                  <a:srgbClr val="121212"/>
                </a:solidFill>
                <a:effectLst/>
                <a:latin typeface="-apple-system"/>
                <a:ea typeface="+mn-ea"/>
                <a:cs typeface="+mn-cs"/>
              </a:rPr>
              <a:t>方法是微软在 </a:t>
            </a:r>
            <a:r>
              <a:rPr lang="en-US" altLang="zh-CN" sz="1200" b="0" i="0" kern="1200" dirty="0">
                <a:solidFill>
                  <a:srgbClr val="121212"/>
                </a:solidFill>
                <a:effectLst/>
                <a:latin typeface="-apple-system"/>
                <a:ea typeface="+mn-ea"/>
                <a:cs typeface="+mn-cs"/>
              </a:rPr>
              <a:t>Serverless in the Wild (ATC' 20) </a:t>
            </a:r>
            <a:r>
              <a:rPr lang="zh-CN" altLang="en-US" sz="1200" b="0" i="0" kern="1200" dirty="0">
                <a:solidFill>
                  <a:srgbClr val="121212"/>
                </a:solidFill>
                <a:effectLst/>
                <a:latin typeface="-apple-system"/>
                <a:ea typeface="+mn-ea"/>
                <a:cs typeface="+mn-cs"/>
              </a:rPr>
              <a:t>提出的 </a:t>
            </a:r>
            <a:r>
              <a:rPr lang="en-US" altLang="zh-CN" sz="1200" b="0" i="0" kern="1200" dirty="0">
                <a:solidFill>
                  <a:srgbClr val="121212"/>
                </a:solidFill>
                <a:effectLst/>
                <a:latin typeface="-apple-system"/>
                <a:ea typeface="+mn-ea"/>
                <a:cs typeface="+mn-cs"/>
              </a:rPr>
              <a:t>HHP </a:t>
            </a:r>
            <a:r>
              <a:rPr lang="zh-CN" altLang="en-US" sz="1200" b="0" i="0" kern="1200" dirty="0">
                <a:solidFill>
                  <a:srgbClr val="121212"/>
                </a:solidFill>
                <a:effectLst/>
                <a:latin typeface="-apple-system"/>
                <a:ea typeface="+mn-ea"/>
                <a:cs typeface="+mn-cs"/>
              </a:rPr>
              <a:t>方法，通过过去一段时间的任务请求情况绘制柱状图，推导出两个参数 </a:t>
            </a:r>
            <a:r>
              <a:rPr lang="en-US" altLang="zh-CN" sz="1200" b="0" i="0" kern="1200" dirty="0">
                <a:solidFill>
                  <a:srgbClr val="121212"/>
                </a:solidFill>
                <a:effectLst/>
                <a:latin typeface="-apple-system"/>
                <a:ea typeface="+mn-ea"/>
                <a:cs typeface="+mn-cs"/>
              </a:rPr>
              <a:t>pre-warming window </a:t>
            </a:r>
            <a:r>
              <a:rPr lang="zh-CN" altLang="en-US" sz="1200" b="0" i="0" kern="1200" dirty="0">
                <a:solidFill>
                  <a:srgbClr val="121212"/>
                </a:solidFill>
                <a:effectLst/>
                <a:latin typeface="-apple-system"/>
                <a:ea typeface="+mn-ea"/>
                <a:cs typeface="+mn-cs"/>
              </a:rPr>
              <a:t>与 </a:t>
            </a:r>
            <a:r>
              <a:rPr lang="en-US" altLang="zh-CN" sz="1200" b="0" i="0" kern="1200" dirty="0">
                <a:solidFill>
                  <a:srgbClr val="121212"/>
                </a:solidFill>
                <a:effectLst/>
                <a:latin typeface="-apple-system"/>
                <a:ea typeface="+mn-ea"/>
                <a:cs typeface="+mn-cs"/>
              </a:rPr>
              <a:t>keep-alive window</a:t>
            </a:r>
            <a:r>
              <a:rPr lang="zh-CN" altLang="en-US" sz="1200" b="0" i="0" kern="1200" dirty="0">
                <a:solidFill>
                  <a:srgbClr val="121212"/>
                </a:solidFill>
                <a:effectLst/>
                <a:latin typeface="-apple-system"/>
                <a:ea typeface="+mn-ea"/>
                <a:cs typeface="+mn-cs"/>
              </a:rPr>
              <a:t>。研究者发现将该方法融入到已有的框架中会产生较多的资源浪费，因此他们提出了 </a:t>
            </a:r>
            <a:r>
              <a:rPr lang="en-US" altLang="zh-CN" sz="1200" b="0" i="0" kern="1200" dirty="0">
                <a:solidFill>
                  <a:srgbClr val="121212"/>
                </a:solidFill>
                <a:effectLst/>
                <a:latin typeface="-apple-system"/>
                <a:ea typeface="+mn-ea"/>
                <a:cs typeface="+mn-cs"/>
              </a:rPr>
              <a:t>LSTH </a:t>
            </a:r>
            <a:r>
              <a:rPr lang="zh-CN" altLang="en-US" sz="1200" b="0" i="0" kern="1200" dirty="0">
                <a:solidFill>
                  <a:srgbClr val="121212"/>
                </a:solidFill>
                <a:effectLst/>
                <a:latin typeface="-apple-system"/>
                <a:ea typeface="+mn-ea"/>
                <a:cs typeface="+mn-cs"/>
              </a:rPr>
              <a:t>方法平衡冷启动次数与资源使用效率之间的关系。</a:t>
            </a:r>
            <a:endParaRPr lang="en-US" altLang="zh-CN" sz="1200" b="0" i="0" kern="1200" dirty="0">
              <a:solidFill>
                <a:srgbClr val="121212"/>
              </a:solidFill>
              <a:effectLst/>
              <a:latin typeface="-apple-system"/>
              <a:ea typeface="+mn-ea"/>
              <a:cs typeface="+mn-cs"/>
            </a:endParaRPr>
          </a:p>
          <a:p>
            <a:pPr marL="0" indent="0">
              <a:buNone/>
            </a:pPr>
            <a:endParaRPr lang="en-US" altLang="zh-CN" sz="1200" b="0" i="0" kern="1200" dirty="0">
              <a:solidFill>
                <a:srgbClr val="121212"/>
              </a:solidFill>
              <a:effectLst/>
              <a:latin typeface="-apple-system"/>
              <a:ea typeface="+mn-ea"/>
              <a:cs typeface="+mn-cs"/>
            </a:endParaRPr>
          </a:p>
          <a:p>
            <a:pPr algn="l"/>
            <a:r>
              <a:rPr lang="zh-CN" altLang="en-US" b="0" i="0" dirty="0">
                <a:solidFill>
                  <a:srgbClr val="121212"/>
                </a:solidFill>
                <a:effectLst/>
                <a:latin typeface="-apple-system"/>
              </a:rPr>
              <a:t>研究者对 </a:t>
            </a:r>
            <a:r>
              <a:rPr lang="en-US" altLang="zh-CN" b="0" i="0" dirty="0">
                <a:solidFill>
                  <a:srgbClr val="121212"/>
                </a:solidFill>
                <a:effectLst/>
                <a:latin typeface="-apple-system"/>
              </a:rPr>
              <a:t>58 </a:t>
            </a:r>
            <a:r>
              <a:rPr lang="zh-CN" altLang="en-US" b="0" i="0" dirty="0">
                <a:solidFill>
                  <a:srgbClr val="121212"/>
                </a:solidFill>
                <a:effectLst/>
                <a:latin typeface="-apple-system"/>
              </a:rPr>
              <a:t>同城的机器学习任务请求进行分析，其任务请求呈现两个明显的特征，如上图中的 </a:t>
            </a:r>
            <a:r>
              <a:rPr lang="en-US" altLang="zh-CN" b="0" i="0" dirty="0">
                <a:solidFill>
                  <a:srgbClr val="121212"/>
                </a:solidFill>
                <a:effectLst/>
                <a:latin typeface="-apple-system"/>
              </a:rPr>
              <a:t>(a) </a:t>
            </a:r>
            <a:r>
              <a:rPr lang="zh-CN" altLang="en-US" b="0" i="0" dirty="0">
                <a:solidFill>
                  <a:srgbClr val="121212"/>
                </a:solidFill>
                <a:effectLst/>
                <a:latin typeface="-apple-system"/>
              </a:rPr>
              <a:t>子图所示。特征一从长周期来看，任务请求呈现周期性的变化趋势。特征二从短周期来看，任务中存在 </a:t>
            </a:r>
            <a:r>
              <a:rPr lang="en-US" altLang="zh-CN" b="0" i="0" dirty="0">
                <a:solidFill>
                  <a:srgbClr val="121212"/>
                </a:solidFill>
                <a:effectLst/>
                <a:latin typeface="-apple-system"/>
              </a:rPr>
              <a:t>burst </a:t>
            </a:r>
            <a:r>
              <a:rPr lang="zh-CN" altLang="en-US" b="0" i="0" dirty="0">
                <a:solidFill>
                  <a:srgbClr val="121212"/>
                </a:solidFill>
                <a:effectLst/>
                <a:latin typeface="-apple-system"/>
              </a:rPr>
              <a:t>的情况（突然上升或者下降）。基于 </a:t>
            </a:r>
            <a:r>
              <a:rPr lang="en-US" altLang="zh-CN" b="0" i="0" dirty="0">
                <a:solidFill>
                  <a:srgbClr val="121212"/>
                </a:solidFill>
                <a:effectLst/>
                <a:latin typeface="-apple-system"/>
              </a:rPr>
              <a:t>HHP </a:t>
            </a:r>
            <a:r>
              <a:rPr lang="zh-CN" altLang="en-US" b="0" i="0" dirty="0">
                <a:solidFill>
                  <a:srgbClr val="121212"/>
                </a:solidFill>
                <a:effectLst/>
                <a:latin typeface="-apple-system"/>
              </a:rPr>
              <a:t>的方法，特征一会采用较低的 </a:t>
            </a:r>
            <a:r>
              <a:rPr lang="en-US" altLang="zh-CN" b="0" i="0" dirty="0">
                <a:solidFill>
                  <a:srgbClr val="121212"/>
                </a:solidFill>
                <a:effectLst/>
                <a:latin typeface="-apple-system"/>
              </a:rPr>
              <a:t>pre-warming window</a:t>
            </a:r>
            <a:r>
              <a:rPr lang="zh-CN" altLang="en-US" b="0" i="0" dirty="0">
                <a:solidFill>
                  <a:srgbClr val="121212"/>
                </a:solidFill>
                <a:effectLst/>
                <a:latin typeface="-apple-system"/>
              </a:rPr>
              <a:t>，尽管可以降低冷启动时间，但是造成较高的系统资源浪费；特征二会导致柱状图不具有代表性，使得冷启动的次数增多。</a:t>
            </a:r>
          </a:p>
          <a:p>
            <a:pPr algn="l"/>
            <a:r>
              <a:rPr lang="zh-CN" altLang="en-US" b="0" i="0" dirty="0">
                <a:solidFill>
                  <a:srgbClr val="121212"/>
                </a:solidFill>
                <a:effectLst/>
                <a:latin typeface="-apple-system"/>
              </a:rPr>
              <a:t>基于以上的观察，研究者提出使用 </a:t>
            </a:r>
            <a:r>
              <a:rPr lang="en-US" altLang="zh-CN" b="0" i="0" dirty="0">
                <a:solidFill>
                  <a:srgbClr val="121212"/>
                </a:solidFill>
                <a:effectLst/>
                <a:latin typeface="-apple-system"/>
              </a:rPr>
              <a:t>LSTH </a:t>
            </a:r>
            <a:r>
              <a:rPr lang="zh-CN" altLang="en-US" b="0" i="0" dirty="0">
                <a:solidFill>
                  <a:srgbClr val="121212"/>
                </a:solidFill>
                <a:effectLst/>
                <a:latin typeface="-apple-system"/>
              </a:rPr>
              <a:t>的方法进行 </a:t>
            </a:r>
            <a:r>
              <a:rPr lang="en-US" altLang="zh-CN" b="0" i="0" dirty="0">
                <a:solidFill>
                  <a:srgbClr val="121212"/>
                </a:solidFill>
                <a:effectLst/>
                <a:latin typeface="-apple-system"/>
              </a:rPr>
              <a:t>pre-warming window </a:t>
            </a:r>
            <a:r>
              <a:rPr lang="zh-CN" altLang="en-US" b="0" i="0" dirty="0">
                <a:solidFill>
                  <a:srgbClr val="121212"/>
                </a:solidFill>
                <a:effectLst/>
                <a:latin typeface="-apple-system"/>
              </a:rPr>
              <a:t>与 </a:t>
            </a:r>
            <a:r>
              <a:rPr lang="en-US" altLang="zh-CN" b="0" i="0" dirty="0">
                <a:solidFill>
                  <a:srgbClr val="121212"/>
                </a:solidFill>
                <a:effectLst/>
                <a:latin typeface="-apple-system"/>
              </a:rPr>
              <a:t>keep-alive window </a:t>
            </a:r>
            <a:r>
              <a:rPr lang="zh-CN" altLang="en-US" b="0" i="0" dirty="0">
                <a:solidFill>
                  <a:srgbClr val="121212"/>
                </a:solidFill>
                <a:effectLst/>
                <a:latin typeface="-apple-system"/>
              </a:rPr>
              <a:t>的参数选取。与 </a:t>
            </a:r>
            <a:r>
              <a:rPr lang="en-US" altLang="zh-CN" b="0" i="0" dirty="0">
                <a:solidFill>
                  <a:srgbClr val="121212"/>
                </a:solidFill>
                <a:effectLst/>
                <a:latin typeface="-apple-system"/>
              </a:rPr>
              <a:t>PPH </a:t>
            </a:r>
            <a:r>
              <a:rPr lang="zh-CN" altLang="en-US" b="0" i="0" dirty="0">
                <a:solidFill>
                  <a:srgbClr val="121212"/>
                </a:solidFill>
                <a:effectLst/>
                <a:latin typeface="-apple-system"/>
              </a:rPr>
              <a:t>方法相比，作者基于短期的任务请求模式与长期的任务请求模式绘制了两幅柱状图，如上图中的子图</a:t>
            </a:r>
            <a:r>
              <a:rPr lang="en-US" altLang="zh-CN" b="0" i="0" dirty="0">
                <a:solidFill>
                  <a:srgbClr val="121212"/>
                </a:solidFill>
                <a:effectLst/>
                <a:latin typeface="-apple-system"/>
              </a:rPr>
              <a:t>(b) </a:t>
            </a:r>
            <a:r>
              <a:rPr lang="zh-CN" altLang="en-US" b="0" i="0" dirty="0">
                <a:solidFill>
                  <a:srgbClr val="121212"/>
                </a:solidFill>
                <a:effectLst/>
                <a:latin typeface="-apple-system"/>
              </a:rPr>
              <a:t>所示。通过柱状图可以推导出长周期模式下的 </a:t>
            </a:r>
            <a:r>
              <a:rPr lang="en-US" altLang="zh-CN" b="0" i="0" dirty="0">
                <a:solidFill>
                  <a:srgbClr val="121212"/>
                </a:solidFill>
                <a:effectLst/>
                <a:latin typeface="-apple-system"/>
              </a:rPr>
              <a:t>pre-warming window </a:t>
            </a:r>
            <a:r>
              <a:rPr lang="zh-CN" altLang="en-US" b="0" i="0" dirty="0">
                <a:solidFill>
                  <a:srgbClr val="121212"/>
                </a:solidFill>
                <a:effectLst/>
                <a:latin typeface="-apple-system"/>
              </a:rPr>
              <a:t>与 </a:t>
            </a:r>
            <a:r>
              <a:rPr lang="en-US" altLang="zh-CN" b="0" i="0" dirty="0">
                <a:solidFill>
                  <a:srgbClr val="121212"/>
                </a:solidFill>
                <a:effectLst/>
                <a:latin typeface="-apple-system"/>
              </a:rPr>
              <a:t>keep-alive window </a:t>
            </a:r>
            <a:r>
              <a:rPr lang="zh-CN" altLang="en-US" b="0" i="0" dirty="0">
                <a:solidFill>
                  <a:srgbClr val="121212"/>
                </a:solidFill>
                <a:effectLst/>
                <a:latin typeface="-apple-system"/>
              </a:rPr>
              <a:t>参数 </a:t>
            </a:r>
            <a:r>
              <a:rPr lang="en-US" altLang="zh-CN" b="0" i="0" dirty="0" err="1">
                <a:solidFill>
                  <a:srgbClr val="121212"/>
                </a:solidFill>
                <a:effectLst/>
                <a:latin typeface="-apple-system"/>
              </a:rPr>
              <a:t>Lpre</a:t>
            </a:r>
            <a:r>
              <a:rPr lang="en-US" altLang="zh-CN" b="0" i="0" dirty="0">
                <a:solidFill>
                  <a:srgbClr val="121212"/>
                </a:solidFill>
                <a:effectLst/>
                <a:latin typeface="-apple-system"/>
              </a:rPr>
              <a:t>-warm </a:t>
            </a:r>
            <a:r>
              <a:rPr lang="zh-CN" altLang="en-US" b="0" i="0" dirty="0">
                <a:solidFill>
                  <a:srgbClr val="121212"/>
                </a:solidFill>
                <a:effectLst/>
                <a:latin typeface="-apple-system"/>
              </a:rPr>
              <a:t>和 </a:t>
            </a:r>
            <a:r>
              <a:rPr lang="en-US" altLang="zh-CN" b="0" i="0" dirty="0" err="1">
                <a:solidFill>
                  <a:srgbClr val="121212"/>
                </a:solidFill>
                <a:effectLst/>
                <a:latin typeface="-apple-system"/>
              </a:rPr>
              <a:t>Lkeep</a:t>
            </a:r>
            <a:r>
              <a:rPr lang="en-US" altLang="zh-CN" b="0" i="0" dirty="0">
                <a:solidFill>
                  <a:srgbClr val="121212"/>
                </a:solidFill>
                <a:effectLst/>
                <a:latin typeface="-apple-system"/>
              </a:rPr>
              <a:t>-alive, </a:t>
            </a:r>
            <a:r>
              <a:rPr lang="zh-CN" altLang="en-US" b="0" i="0" dirty="0">
                <a:solidFill>
                  <a:srgbClr val="121212"/>
                </a:solidFill>
                <a:effectLst/>
                <a:latin typeface="-apple-system"/>
              </a:rPr>
              <a:t>短周期下的参数 </a:t>
            </a:r>
            <a:r>
              <a:rPr lang="en-US" altLang="zh-CN" b="0" i="0" dirty="0" err="1">
                <a:solidFill>
                  <a:srgbClr val="121212"/>
                </a:solidFill>
                <a:effectLst/>
                <a:latin typeface="-apple-system"/>
              </a:rPr>
              <a:t>Spre</a:t>
            </a:r>
            <a:r>
              <a:rPr lang="en-US" altLang="zh-CN" b="0" i="0" dirty="0">
                <a:solidFill>
                  <a:srgbClr val="121212"/>
                </a:solidFill>
                <a:effectLst/>
                <a:latin typeface="-apple-system"/>
              </a:rPr>
              <a:t>-warm </a:t>
            </a:r>
            <a:r>
              <a:rPr lang="zh-CN" altLang="en-US" b="0" i="0" dirty="0">
                <a:solidFill>
                  <a:srgbClr val="121212"/>
                </a:solidFill>
                <a:effectLst/>
                <a:latin typeface="-apple-system"/>
              </a:rPr>
              <a:t>和 </a:t>
            </a:r>
            <a:r>
              <a:rPr lang="en-US" altLang="zh-CN" b="0" i="0" dirty="0" err="1">
                <a:solidFill>
                  <a:srgbClr val="121212"/>
                </a:solidFill>
                <a:effectLst/>
                <a:latin typeface="-apple-system"/>
              </a:rPr>
              <a:t>Skeep</a:t>
            </a:r>
            <a:r>
              <a:rPr lang="en-US" altLang="zh-CN" b="0" i="0" dirty="0">
                <a:solidFill>
                  <a:srgbClr val="121212"/>
                </a:solidFill>
                <a:effectLst/>
                <a:latin typeface="-apple-system"/>
              </a:rPr>
              <a:t>-alive</a:t>
            </a:r>
            <a:r>
              <a:rPr lang="zh-CN" altLang="en-US" b="0" i="0" dirty="0">
                <a:solidFill>
                  <a:srgbClr val="121212"/>
                </a:solidFill>
                <a:effectLst/>
                <a:latin typeface="-apple-system"/>
              </a:rPr>
              <a:t>。最终对于某一特定任务的两个滑动窗口的值将是两种模式下的</a:t>
            </a:r>
            <a:r>
              <a:rPr lang="en-US" altLang="zh-CN" b="0" i="0" dirty="0">
                <a:solidFill>
                  <a:srgbClr val="121212"/>
                </a:solidFill>
                <a:effectLst/>
                <a:latin typeface="-apple-system"/>
              </a:rPr>
              <a:t>trade-off</a:t>
            </a:r>
            <a:r>
              <a:rPr lang="zh-CN" altLang="en-US" b="0" i="0" dirty="0">
                <a:solidFill>
                  <a:srgbClr val="121212"/>
                </a:solidFill>
                <a:effectLst/>
                <a:latin typeface="-apple-system"/>
              </a:rPr>
              <a:t>。实际实现中，</a:t>
            </a:r>
            <a:r>
              <a:rPr lang="en-US" altLang="zh-CN" b="0" i="0" dirty="0">
                <a:solidFill>
                  <a:srgbClr val="121212"/>
                </a:solidFill>
                <a:effectLst/>
                <a:latin typeface="-apple-system"/>
              </a:rPr>
              <a:t>γ=0.5</a:t>
            </a:r>
            <a:r>
              <a:rPr lang="zh-CN" altLang="en-US" b="0" i="0" dirty="0">
                <a:solidFill>
                  <a:srgbClr val="121212"/>
                </a:solidFill>
                <a:effectLst/>
                <a:latin typeface="-apple-system"/>
              </a:rPr>
              <a:t>。</a:t>
            </a:r>
          </a:p>
          <a:p>
            <a:pPr marL="0" indent="0">
              <a:buNone/>
            </a:pPr>
            <a:endParaRPr lang="zh-CN" altLang="en-US" sz="1200" b="0" i="0" kern="1200" dirty="0">
              <a:solidFill>
                <a:srgbClr val="121212"/>
              </a:solidFill>
              <a:effectLst/>
              <a:latin typeface="-apple-system"/>
              <a:ea typeface="+mn-ea"/>
              <a:cs typeface="+mn-cs"/>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10</a:t>
            </a:fld>
            <a:endParaRPr lang="zh-CN" altLang="en-US"/>
          </a:p>
        </p:txBody>
      </p:sp>
    </p:spTree>
    <p:extLst>
      <p:ext uri="{BB962C8B-B14F-4D97-AF65-F5344CB8AC3E}">
        <p14:creationId xmlns:p14="http://schemas.microsoft.com/office/powerpoint/2010/main" val="38579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11</a:t>
            </a:fld>
            <a:endParaRPr lang="zh-CN" altLang="en-US"/>
          </a:p>
        </p:txBody>
      </p:sp>
    </p:spTree>
    <p:extLst>
      <p:ext uri="{BB962C8B-B14F-4D97-AF65-F5344CB8AC3E}">
        <p14:creationId xmlns:p14="http://schemas.microsoft.com/office/powerpoint/2010/main" val="366657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0" i="0" u="none" dirty="0">
                <a:solidFill>
                  <a:srgbClr val="000000"/>
                </a:solidFill>
                <a:effectLst/>
                <a:latin typeface="system-ui"/>
              </a:rPr>
              <a:t>Figure 11</a:t>
            </a:r>
            <a:r>
              <a:rPr lang="zh-CN" altLang="en-US" b="0" i="0" u="none" dirty="0">
                <a:solidFill>
                  <a:srgbClr val="000000"/>
                </a:solidFill>
                <a:effectLst/>
                <a:latin typeface="system-ui"/>
              </a:rPr>
              <a:t>消融实验。</a:t>
            </a:r>
            <a:r>
              <a:rPr lang="en-US" altLang="zh-CN" b="0" i="0" u="none" dirty="0">
                <a:solidFill>
                  <a:srgbClr val="000000"/>
                </a:solidFill>
                <a:effectLst/>
                <a:latin typeface="system-ui"/>
              </a:rPr>
              <a:t>Figure 12 </a:t>
            </a:r>
            <a:r>
              <a:rPr lang="zh-CN" altLang="en-US" b="0" i="0" u="none" dirty="0">
                <a:solidFill>
                  <a:srgbClr val="000000"/>
                </a:solidFill>
                <a:effectLst/>
                <a:latin typeface="system-ui"/>
              </a:rPr>
              <a:t>各种情况下吞吐量性能。</a:t>
            </a:r>
            <a:r>
              <a:rPr lang="en-US" altLang="zh-CN" b="0" i="0" u="none" dirty="0">
                <a:solidFill>
                  <a:srgbClr val="000000"/>
                </a:solidFill>
                <a:effectLst/>
                <a:latin typeface="system-ui"/>
              </a:rPr>
              <a:t>Figure 14 </a:t>
            </a:r>
            <a:r>
              <a:rPr lang="zh-CN" altLang="en-US" b="0" i="0" u="none" dirty="0">
                <a:solidFill>
                  <a:srgbClr val="000000"/>
                </a:solidFill>
                <a:effectLst/>
                <a:latin typeface="system-ui"/>
              </a:rPr>
              <a:t>资源分配。</a:t>
            </a:r>
            <a:r>
              <a:rPr lang="en-US" altLang="zh-CN" b="0" i="0" u="none" dirty="0">
                <a:solidFill>
                  <a:srgbClr val="000000"/>
                </a:solidFill>
                <a:effectLst/>
                <a:latin typeface="system-ui"/>
              </a:rPr>
              <a:t>Figure 15 </a:t>
            </a:r>
            <a:r>
              <a:rPr lang="zh-CN" altLang="en-US" b="0" i="0" u="none" dirty="0">
                <a:solidFill>
                  <a:srgbClr val="000000"/>
                </a:solidFill>
                <a:effectLst/>
                <a:latin typeface="system-ui"/>
              </a:rPr>
              <a:t>任务细分等待时间和执行时间。</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12</a:t>
            </a:fld>
            <a:endParaRPr lang="zh-CN" altLang="en-US"/>
          </a:p>
        </p:txBody>
      </p:sp>
    </p:spTree>
    <p:extLst>
      <p:ext uri="{BB962C8B-B14F-4D97-AF65-F5344CB8AC3E}">
        <p14:creationId xmlns:p14="http://schemas.microsoft.com/office/powerpoint/2010/main" val="66189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0" i="0" u="none" dirty="0">
                <a:solidFill>
                  <a:srgbClr val="000000"/>
                </a:solidFill>
                <a:effectLst/>
                <a:latin typeface="system-ui"/>
              </a:rPr>
              <a:t>Fig 17.a, </a:t>
            </a:r>
            <a:r>
              <a:rPr lang="en-US" altLang="zh-CN" dirty="0"/>
              <a:t>INFless scales well in large-scale evaluations. </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13</a:t>
            </a:fld>
            <a:endParaRPr lang="zh-CN" altLang="en-US"/>
          </a:p>
        </p:txBody>
      </p:sp>
    </p:spTree>
    <p:extLst>
      <p:ext uri="{BB962C8B-B14F-4D97-AF65-F5344CB8AC3E}">
        <p14:creationId xmlns:p14="http://schemas.microsoft.com/office/powerpoint/2010/main" val="288765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14</a:t>
            </a:fld>
            <a:endParaRPr lang="zh-CN" altLang="en-US"/>
          </a:p>
        </p:txBody>
      </p:sp>
    </p:spTree>
    <p:extLst>
      <p:ext uri="{BB962C8B-B14F-4D97-AF65-F5344CB8AC3E}">
        <p14:creationId xmlns:p14="http://schemas.microsoft.com/office/powerpoint/2010/main" val="133550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000" b="1" i="0" dirty="0">
                <a:solidFill>
                  <a:srgbClr val="121212"/>
                </a:solidFill>
                <a:effectLst/>
                <a:latin typeface="-apple-system"/>
              </a:rPr>
              <a:t>背景</a:t>
            </a:r>
            <a:r>
              <a:rPr lang="zh-CN" altLang="en-US" sz="2000" b="0" i="0" dirty="0">
                <a:solidFill>
                  <a:srgbClr val="121212"/>
                </a:solidFill>
                <a:effectLst/>
                <a:latin typeface="-apple-system"/>
              </a:rPr>
              <a:t>：由于无服务器计算系统资源免配置、自动扩缩容与“</a:t>
            </a:r>
            <a:r>
              <a:rPr lang="en-US" altLang="zh-CN" sz="2000" b="0" i="0" dirty="0">
                <a:solidFill>
                  <a:srgbClr val="121212"/>
                </a:solidFill>
                <a:effectLst/>
                <a:latin typeface="-apple-system"/>
              </a:rPr>
              <a:t>Pay-as-you-go”</a:t>
            </a:r>
            <a:r>
              <a:rPr lang="zh-CN" altLang="en-US" sz="2000" b="0" i="0" dirty="0">
                <a:solidFill>
                  <a:srgbClr val="121212"/>
                </a:solidFill>
                <a:effectLst/>
                <a:latin typeface="-apple-system"/>
              </a:rPr>
              <a:t>的付费模式，其已经被广泛应用到各种领域，包括将机器学习推理任务部署到无服务器计算系统中。</a:t>
            </a:r>
          </a:p>
          <a:p>
            <a:pPr algn="l"/>
            <a:r>
              <a:rPr lang="zh-CN" altLang="en-US" sz="2000" b="1" i="0" dirty="0">
                <a:solidFill>
                  <a:srgbClr val="121212"/>
                </a:solidFill>
                <a:effectLst/>
                <a:latin typeface="-apple-system"/>
              </a:rPr>
              <a:t>问题</a:t>
            </a:r>
            <a:r>
              <a:rPr lang="zh-CN" altLang="en-US" sz="2000" b="0" i="0" dirty="0">
                <a:solidFill>
                  <a:srgbClr val="121212"/>
                </a:solidFill>
                <a:effectLst/>
                <a:latin typeface="-apple-system"/>
              </a:rPr>
              <a:t>：但是，常见的无服务器计算服务，包括 </a:t>
            </a:r>
            <a:r>
              <a:rPr lang="en-US" altLang="zh-CN" sz="2000" b="0" i="0" dirty="0">
                <a:solidFill>
                  <a:srgbClr val="121212"/>
                </a:solidFill>
                <a:effectLst/>
                <a:latin typeface="-apple-system"/>
              </a:rPr>
              <a:t>Amazon Lambda</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Google Cloud </a:t>
            </a:r>
            <a:r>
              <a:rPr lang="zh-CN" altLang="en-US" sz="2000" b="0" i="0" dirty="0">
                <a:solidFill>
                  <a:srgbClr val="121212"/>
                </a:solidFill>
                <a:effectLst/>
                <a:latin typeface="-apple-system"/>
              </a:rPr>
              <a:t>与 </a:t>
            </a:r>
            <a:r>
              <a:rPr lang="en-US" altLang="zh-CN" sz="2000" b="0" i="0" dirty="0">
                <a:solidFill>
                  <a:srgbClr val="121212"/>
                </a:solidFill>
                <a:effectLst/>
                <a:latin typeface="-apple-system"/>
              </a:rPr>
              <a:t>Azure Functions </a:t>
            </a:r>
            <a:r>
              <a:rPr lang="zh-CN" altLang="en-US" sz="2000" b="0" i="0" dirty="0">
                <a:solidFill>
                  <a:srgbClr val="121212"/>
                </a:solidFill>
                <a:effectLst/>
                <a:latin typeface="-apple-system"/>
              </a:rPr>
              <a:t>不能满足推理服务低延迟、高吞吐量的性能需求。主要原因在于他们没有允许用户指定 </a:t>
            </a:r>
            <a:r>
              <a:rPr lang="en-US" altLang="zh-CN" sz="2000" b="0" i="0" dirty="0">
                <a:solidFill>
                  <a:srgbClr val="121212"/>
                </a:solidFill>
                <a:effectLst/>
                <a:latin typeface="-apple-system"/>
              </a:rPr>
              <a:t>SLO </a:t>
            </a:r>
            <a:r>
              <a:rPr lang="zh-CN" altLang="en-US" sz="2000" b="0" i="0" dirty="0">
                <a:solidFill>
                  <a:srgbClr val="121212"/>
                </a:solidFill>
                <a:effectLst/>
                <a:latin typeface="-apple-system"/>
              </a:rPr>
              <a:t>需求，同时对于计算密集型的推理任务没有提供加速硬件支持。</a:t>
            </a:r>
          </a:p>
          <a:p>
            <a:pPr algn="l"/>
            <a:r>
              <a:rPr lang="zh-CN" altLang="en-US" sz="2000" b="1" i="0" dirty="0">
                <a:solidFill>
                  <a:srgbClr val="121212"/>
                </a:solidFill>
                <a:effectLst/>
                <a:latin typeface="-apple-system"/>
              </a:rPr>
              <a:t>已有方案</a:t>
            </a:r>
            <a:r>
              <a:rPr lang="zh-CN" altLang="en-US" sz="2000" b="0" i="0" dirty="0">
                <a:solidFill>
                  <a:srgbClr val="121212"/>
                </a:solidFill>
                <a:effectLst/>
                <a:latin typeface="-apple-system"/>
              </a:rPr>
              <a:t>：已有的解决方案包括 </a:t>
            </a:r>
            <a:r>
              <a:rPr lang="en-US" altLang="zh-CN" sz="2000" b="0" i="0" dirty="0">
                <a:solidFill>
                  <a:srgbClr val="121212"/>
                </a:solidFill>
                <a:effectLst/>
                <a:latin typeface="-apple-system"/>
              </a:rPr>
              <a:t>Mark (ATC‘ 19)</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BATCH (SC’ 20) </a:t>
            </a:r>
            <a:r>
              <a:rPr lang="zh-CN" altLang="en-US" sz="2000" b="0" i="0" dirty="0">
                <a:solidFill>
                  <a:srgbClr val="121212"/>
                </a:solidFill>
                <a:effectLst/>
                <a:latin typeface="-apple-system"/>
              </a:rPr>
              <a:t>，它们为了满足吞吐量的需求都采用了批处理的方案</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将多个任务集成到一次执行。这种 </a:t>
            </a:r>
            <a:r>
              <a:rPr lang="en-US" altLang="zh-CN" sz="2000" b="0" i="0" dirty="0">
                <a:solidFill>
                  <a:srgbClr val="121212"/>
                </a:solidFill>
                <a:effectLst/>
                <a:latin typeface="-apple-system"/>
              </a:rPr>
              <a:t>On-Top-of-Platform (OTP) </a:t>
            </a:r>
            <a:r>
              <a:rPr lang="zh-CN" altLang="en-US" sz="2000" b="0" i="0" dirty="0">
                <a:solidFill>
                  <a:srgbClr val="121212"/>
                </a:solidFill>
                <a:effectLst/>
                <a:latin typeface="-apple-system"/>
              </a:rPr>
              <a:t>的设计在已有的无服务器计算框架的基础上增加新的批处理层，尽管可以提高系统的吞吐量，但是低延时的性能需求没有妥善的解决。而且，这种设计也不利于对底层资源进行合理的调度。</a:t>
            </a:r>
          </a:p>
          <a:p>
            <a:pPr algn="l"/>
            <a:r>
              <a:rPr lang="zh-CN" altLang="en-US" sz="2000" b="1" i="0" dirty="0">
                <a:solidFill>
                  <a:srgbClr val="121212"/>
                </a:solidFill>
                <a:effectLst/>
                <a:latin typeface="-apple-system"/>
              </a:rPr>
              <a:t>设计</a:t>
            </a:r>
            <a:r>
              <a:rPr lang="zh-CN" altLang="en-US" sz="2000" b="0" i="0" dirty="0">
                <a:solidFill>
                  <a:srgbClr val="121212"/>
                </a:solidFill>
                <a:effectLst/>
                <a:latin typeface="-apple-system"/>
              </a:rPr>
              <a:t>：因此，研究者提出了一个基于无服务器计算的原生的机器学习推理框架，该框架可以满足低延时、高吞吐量、低开销的性能需求。该方案的主要设计包括：</a:t>
            </a:r>
          </a:p>
          <a:p>
            <a:pPr algn="l">
              <a:buFont typeface="Arial" panose="020B0604020202020204" pitchFamily="34" charset="0"/>
              <a:buChar char="•"/>
            </a:pPr>
            <a:r>
              <a:rPr lang="zh-CN" altLang="en-US" sz="2000" b="0" i="0" dirty="0">
                <a:solidFill>
                  <a:srgbClr val="121212"/>
                </a:solidFill>
                <a:effectLst/>
                <a:latin typeface="-apple-system"/>
              </a:rPr>
              <a:t>内置批处理解决方案与异构硬件支持；</a:t>
            </a:r>
          </a:p>
          <a:p>
            <a:pPr algn="l">
              <a:buFont typeface="Arial" panose="020B0604020202020204" pitchFamily="34" charset="0"/>
              <a:buChar char="•"/>
            </a:pPr>
            <a:r>
              <a:rPr lang="en-US" altLang="zh-CN" sz="2000" b="0" i="0" dirty="0">
                <a:solidFill>
                  <a:srgbClr val="121212"/>
                </a:solidFill>
                <a:effectLst/>
                <a:latin typeface="-apple-system"/>
              </a:rPr>
              <a:t>Combined Operator Profiling </a:t>
            </a:r>
            <a:r>
              <a:rPr lang="zh-CN" altLang="en-US" sz="2000" b="0" i="0" dirty="0">
                <a:solidFill>
                  <a:srgbClr val="121212"/>
                </a:solidFill>
                <a:effectLst/>
                <a:latin typeface="-apple-system"/>
              </a:rPr>
              <a:t>方法找到资源配置方案；</a:t>
            </a:r>
          </a:p>
          <a:p>
            <a:pPr algn="l">
              <a:buFont typeface="Arial" panose="020B0604020202020204" pitchFamily="34" charset="0"/>
              <a:buChar char="•"/>
            </a:pPr>
            <a:r>
              <a:rPr lang="en-US" altLang="zh-CN" sz="2000" b="0" i="0" dirty="0">
                <a:solidFill>
                  <a:srgbClr val="121212"/>
                </a:solidFill>
                <a:effectLst/>
                <a:latin typeface="-apple-system"/>
              </a:rPr>
              <a:t>Long-Short Term Histogram (LSTH) </a:t>
            </a:r>
            <a:r>
              <a:rPr lang="zh-CN" altLang="en-US" sz="2000" b="0" i="0" dirty="0">
                <a:solidFill>
                  <a:srgbClr val="121212"/>
                </a:solidFill>
                <a:effectLst/>
                <a:latin typeface="-apple-system"/>
              </a:rPr>
              <a:t>策略降低冷启动时间与减少资源浪费。</a:t>
            </a:r>
          </a:p>
          <a:p>
            <a:pPr algn="l"/>
            <a:r>
              <a:rPr lang="zh-CN" altLang="en-US" sz="2000" b="1" i="0" dirty="0">
                <a:solidFill>
                  <a:srgbClr val="121212"/>
                </a:solidFill>
                <a:effectLst/>
                <a:latin typeface="-apple-system"/>
              </a:rPr>
              <a:t>结果</a:t>
            </a:r>
            <a:r>
              <a:rPr lang="zh-CN" altLang="en-US" sz="2000" b="0" i="0" dirty="0">
                <a:solidFill>
                  <a:srgbClr val="121212"/>
                </a:solidFill>
                <a:effectLst/>
                <a:latin typeface="-apple-system"/>
              </a:rPr>
              <a:t>：最终的实验表明在满足低延时的系统需求的基础上，可以提高</a:t>
            </a:r>
            <a:r>
              <a:rPr lang="en-US" altLang="zh-CN" sz="2000" b="0" i="0" dirty="0">
                <a:solidFill>
                  <a:srgbClr val="121212"/>
                </a:solidFill>
                <a:effectLst/>
                <a:latin typeface="-apple-system"/>
              </a:rPr>
              <a:t>2</a:t>
            </a:r>
            <a:r>
              <a:rPr lang="zh-CN" altLang="en-US" sz="2000" b="0" i="0" dirty="0">
                <a:solidFill>
                  <a:srgbClr val="121212"/>
                </a:solidFill>
                <a:effectLst/>
                <a:latin typeface="-apple-system"/>
              </a:rPr>
              <a:t>到</a:t>
            </a:r>
            <a:r>
              <a:rPr lang="en-US" altLang="zh-CN" sz="2000" b="0" i="0" dirty="0">
                <a:solidFill>
                  <a:srgbClr val="121212"/>
                </a:solidFill>
                <a:effectLst/>
                <a:latin typeface="-apple-system"/>
              </a:rPr>
              <a:t>5</a:t>
            </a:r>
            <a:r>
              <a:rPr lang="zh-CN" altLang="en-US" sz="2000" b="0" i="0" dirty="0">
                <a:solidFill>
                  <a:srgbClr val="121212"/>
                </a:solidFill>
                <a:effectLst/>
                <a:latin typeface="-apple-system"/>
              </a:rPr>
              <a:t>倍的系统吞吐量。</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2</a:t>
            </a:fld>
            <a:endParaRPr lang="zh-CN" altLang="en-US"/>
          </a:p>
        </p:txBody>
      </p:sp>
    </p:spTree>
    <p:extLst>
      <p:ext uri="{BB962C8B-B14F-4D97-AF65-F5344CB8AC3E}">
        <p14:creationId xmlns:p14="http://schemas.microsoft.com/office/powerpoint/2010/main" val="273447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121212"/>
                </a:solidFill>
                <a:effectLst/>
                <a:latin typeface="-apple-system"/>
              </a:rPr>
              <a:t>由于缺少加速硬件的支持，商用的无服务器计算平台在部署计算密集型的任务时往往会有高时延问题；</a:t>
            </a:r>
          </a:p>
          <a:p>
            <a:pPr algn="l">
              <a:buFont typeface="Arial" panose="020B0604020202020204" pitchFamily="34" charset="0"/>
              <a:buNone/>
            </a:pPr>
            <a:r>
              <a:rPr lang="zh-CN" altLang="en-US" b="0" i="0" dirty="0">
                <a:solidFill>
                  <a:srgbClr val="121212"/>
                </a:solidFill>
                <a:effectLst/>
                <a:latin typeface="-apple-system"/>
              </a:rPr>
              <a:t>使用批处理的方法优化系统吞吐量时，对于一些小模型不能提供低时延的服务；</a:t>
            </a:r>
          </a:p>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3</a:t>
            </a:fld>
            <a:endParaRPr lang="zh-CN" altLang="en-US"/>
          </a:p>
        </p:txBody>
      </p:sp>
    </p:spTree>
    <p:extLst>
      <p:ext uri="{BB962C8B-B14F-4D97-AF65-F5344CB8AC3E}">
        <p14:creationId xmlns:p14="http://schemas.microsoft.com/office/powerpoint/2010/main" val="128239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121212"/>
                </a:solidFill>
                <a:effectLst/>
                <a:latin typeface="-apple-system"/>
              </a:rPr>
              <a:t>商用的无服务器计算平台 </a:t>
            </a:r>
            <a:r>
              <a:rPr lang="en-US" altLang="zh-CN" b="0" i="0" dirty="0">
                <a:solidFill>
                  <a:srgbClr val="121212"/>
                </a:solidFill>
                <a:effectLst/>
                <a:latin typeface="-apple-system"/>
              </a:rPr>
              <a:t>CPU-memory </a:t>
            </a:r>
            <a:r>
              <a:rPr lang="zh-CN" altLang="en-US" b="0" i="0" dirty="0">
                <a:solidFill>
                  <a:srgbClr val="121212"/>
                </a:solidFill>
                <a:effectLst/>
                <a:latin typeface="-apple-system"/>
              </a:rPr>
              <a:t>按比例分配的资源调度策略对于计算密集型的任务导致内存的资源浪费；</a:t>
            </a:r>
          </a:p>
          <a:p>
            <a:pPr algn="l">
              <a:buFont typeface="Arial" panose="020B0604020202020204" pitchFamily="34" charset="0"/>
              <a:buNone/>
            </a:pPr>
            <a:r>
              <a:rPr lang="zh-CN" altLang="en-US" b="0" i="0" dirty="0">
                <a:solidFill>
                  <a:srgbClr val="121212"/>
                </a:solidFill>
                <a:effectLst/>
                <a:latin typeface="-apple-system"/>
              </a:rPr>
              <a:t>已有的 “</a:t>
            </a:r>
            <a:r>
              <a:rPr lang="en-US" altLang="zh-CN" b="0" i="0" dirty="0">
                <a:solidFill>
                  <a:srgbClr val="121212"/>
                </a:solidFill>
                <a:effectLst/>
                <a:latin typeface="-apple-system"/>
              </a:rPr>
              <a:t>one-to-one mapping” </a:t>
            </a:r>
            <a:r>
              <a:rPr lang="zh-CN" altLang="en-US" b="0" i="0" dirty="0">
                <a:solidFill>
                  <a:srgbClr val="121212"/>
                </a:solidFill>
                <a:effectLst/>
                <a:latin typeface="-apple-system"/>
              </a:rPr>
              <a:t>资源分配的策略不能根据用户负载的变化自动选择更有的资源调度方案；</a:t>
            </a:r>
            <a:r>
              <a:rPr lang="en-US" altLang="zh-CN" dirty="0"/>
              <a:t>Existing commercial platforms generally only support a </a:t>
            </a:r>
            <a:r>
              <a:rPr lang="en-US" altLang="zh-CN" dirty="0" err="1"/>
              <a:t>łone-toone</a:t>
            </a:r>
            <a:r>
              <a:rPr lang="en-US" altLang="zh-CN" dirty="0"/>
              <a:t> mapping" policy for processing requests; i.e., each inference request is dispatched to a separate instance. This policy inherently causes an excessive number of instances to be created, especially under </a:t>
            </a:r>
            <a:r>
              <a:rPr lang="en-US" altLang="zh-CN" dirty="0" err="1"/>
              <a:t>bursty</a:t>
            </a:r>
            <a:r>
              <a:rPr lang="en-US" altLang="zh-CN" dirty="0"/>
              <a:t> workloads. While it may not be problematic for other workloads, the excessive instances are supposed to be reduced through batching for ML workloads.</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238779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机器学习推理服务的提供者在部署模型时 </a:t>
            </a:r>
            <a:r>
              <a:rPr lang="en-US" altLang="zh-CN" b="0" i="0" dirty="0">
                <a:solidFill>
                  <a:srgbClr val="121212"/>
                </a:solidFill>
                <a:effectLst/>
                <a:latin typeface="-apple-system"/>
              </a:rPr>
              <a:t>(1)</a:t>
            </a:r>
            <a:r>
              <a:rPr lang="zh-CN" altLang="en-US" b="0" i="0" dirty="0">
                <a:solidFill>
                  <a:srgbClr val="121212"/>
                </a:solidFill>
                <a:effectLst/>
                <a:latin typeface="-apple-system"/>
              </a:rPr>
              <a:t>，对于机器学习模型有向无环图的特定结构 </a:t>
            </a:r>
            <a:r>
              <a:rPr lang="en-US" altLang="zh-CN" b="0" i="0" dirty="0">
                <a:solidFill>
                  <a:srgbClr val="121212"/>
                </a:solidFill>
                <a:effectLst/>
                <a:latin typeface="-apple-system"/>
              </a:rPr>
              <a:t>(2)</a:t>
            </a:r>
            <a:r>
              <a:rPr lang="zh-CN" altLang="en-US" b="0" i="0" dirty="0">
                <a:solidFill>
                  <a:srgbClr val="121212"/>
                </a:solidFill>
                <a:effectLst/>
                <a:latin typeface="-apple-system"/>
              </a:rPr>
              <a:t>，系统会根据已经 </a:t>
            </a:r>
            <a:r>
              <a:rPr lang="en-US" altLang="zh-CN" b="0" i="0" dirty="0">
                <a:solidFill>
                  <a:srgbClr val="121212"/>
                </a:solidFill>
                <a:effectLst/>
                <a:latin typeface="-apple-system"/>
              </a:rPr>
              <a:t>profiling </a:t>
            </a:r>
            <a:r>
              <a:rPr lang="zh-CN" altLang="en-US" b="0" i="0" dirty="0">
                <a:solidFill>
                  <a:srgbClr val="121212"/>
                </a:solidFill>
                <a:effectLst/>
                <a:latin typeface="-apple-system"/>
              </a:rPr>
              <a:t>的算子集对模型的执行时间进行预测 </a:t>
            </a:r>
            <a:r>
              <a:rPr lang="en-US" altLang="zh-CN" b="0" i="0" dirty="0">
                <a:solidFill>
                  <a:srgbClr val="121212"/>
                </a:solidFill>
                <a:effectLst/>
                <a:latin typeface="-apple-system"/>
              </a:rPr>
              <a:t>(3)</a:t>
            </a:r>
            <a:r>
              <a:rPr lang="zh-CN" altLang="en-US" b="0" i="0" dirty="0">
                <a:solidFill>
                  <a:srgbClr val="121212"/>
                </a:solidFill>
                <a:effectLst/>
                <a:latin typeface="-apple-system"/>
              </a:rPr>
              <a:t>。推理服务的使用者进行推理请求时 </a:t>
            </a:r>
            <a:r>
              <a:rPr lang="en-US" altLang="zh-CN" b="0" i="0" dirty="0">
                <a:solidFill>
                  <a:srgbClr val="121212"/>
                </a:solidFill>
                <a:effectLst/>
                <a:latin typeface="-apple-system"/>
              </a:rPr>
              <a:t>(4)</a:t>
            </a:r>
            <a:r>
              <a:rPr lang="zh-CN" altLang="en-US" b="0" i="0" dirty="0">
                <a:solidFill>
                  <a:srgbClr val="121212"/>
                </a:solidFill>
                <a:effectLst/>
                <a:latin typeface="-apple-system"/>
              </a:rPr>
              <a:t>，根据用户请求的 </a:t>
            </a:r>
            <a:r>
              <a:rPr lang="en-US" altLang="zh-CN" b="0" i="0" dirty="0">
                <a:solidFill>
                  <a:srgbClr val="121212"/>
                </a:solidFill>
                <a:effectLst/>
                <a:latin typeface="-apple-system"/>
              </a:rPr>
              <a:t>arrival </a:t>
            </a:r>
            <a:r>
              <a:rPr lang="zh-CN" altLang="en-US" b="0" i="0" dirty="0">
                <a:solidFill>
                  <a:srgbClr val="121212"/>
                </a:solidFill>
                <a:effectLst/>
                <a:latin typeface="-apple-system"/>
              </a:rPr>
              <a:t>特征，系统会生成对应的请求处理与资源调度方案 </a:t>
            </a:r>
            <a:r>
              <a:rPr lang="en-US" altLang="zh-CN" b="0" i="0" dirty="0">
                <a:solidFill>
                  <a:srgbClr val="121212"/>
                </a:solidFill>
                <a:effectLst/>
                <a:latin typeface="-apple-system"/>
              </a:rPr>
              <a:t>(5)</a:t>
            </a:r>
            <a:r>
              <a:rPr lang="zh-CN" altLang="en-US" b="0" i="0" dirty="0">
                <a:solidFill>
                  <a:srgbClr val="121212"/>
                </a:solidFill>
                <a:effectLst/>
                <a:latin typeface="-apple-system"/>
              </a:rPr>
              <a:t>，系统中的 </a:t>
            </a:r>
            <a:r>
              <a:rPr lang="en-US" altLang="zh-CN" b="0" i="0" dirty="0">
                <a:solidFill>
                  <a:srgbClr val="121212"/>
                </a:solidFill>
                <a:effectLst/>
                <a:latin typeface="-apple-system"/>
              </a:rPr>
              <a:t>auto-scaling engine </a:t>
            </a:r>
            <a:r>
              <a:rPr lang="zh-CN" altLang="en-US" b="0" i="0" dirty="0">
                <a:solidFill>
                  <a:srgbClr val="121212"/>
                </a:solidFill>
                <a:effectLst/>
                <a:latin typeface="-apple-system"/>
              </a:rPr>
              <a:t>会根据任务负载的变化自动优化资源配置，从而在保证 </a:t>
            </a:r>
            <a:r>
              <a:rPr lang="en-US" altLang="zh-CN" b="0" i="0" dirty="0">
                <a:solidFill>
                  <a:srgbClr val="121212"/>
                </a:solidFill>
                <a:effectLst/>
                <a:latin typeface="-apple-system"/>
              </a:rPr>
              <a:t>SLO </a:t>
            </a:r>
            <a:r>
              <a:rPr lang="zh-CN" altLang="en-US" b="0" i="0" dirty="0">
                <a:solidFill>
                  <a:srgbClr val="121212"/>
                </a:solidFill>
                <a:effectLst/>
                <a:latin typeface="-apple-system"/>
              </a:rPr>
              <a:t>需求的情况下降低资源消耗。同时针对无服务器计算平台独有的冷启动问题，</a:t>
            </a:r>
            <a:r>
              <a:rPr lang="en-US" altLang="zh-CN" b="0" i="0" dirty="0">
                <a:solidFill>
                  <a:srgbClr val="121212"/>
                </a:solidFill>
                <a:effectLst/>
                <a:latin typeface="-apple-system"/>
              </a:rPr>
              <a:t>INFless </a:t>
            </a:r>
            <a:r>
              <a:rPr lang="zh-CN" altLang="en-US" b="0" i="0" dirty="0">
                <a:solidFill>
                  <a:srgbClr val="121212"/>
                </a:solidFill>
                <a:effectLst/>
                <a:latin typeface="-apple-system"/>
              </a:rPr>
              <a:t>使用了基于 </a:t>
            </a:r>
            <a:r>
              <a:rPr lang="en-US" altLang="zh-CN" b="0" i="0" dirty="0">
                <a:solidFill>
                  <a:srgbClr val="121212"/>
                </a:solidFill>
                <a:effectLst/>
                <a:latin typeface="-apple-system"/>
              </a:rPr>
              <a:t>LSTH </a:t>
            </a:r>
            <a:r>
              <a:rPr lang="zh-CN" altLang="en-US" b="0" i="0" dirty="0">
                <a:solidFill>
                  <a:srgbClr val="121212"/>
                </a:solidFill>
                <a:effectLst/>
                <a:latin typeface="-apple-system"/>
              </a:rPr>
              <a:t>的方法在冷启动与资源消耗之间达到平衡 </a:t>
            </a:r>
            <a:r>
              <a:rPr lang="en-US" altLang="zh-CN" b="0" i="0" dirty="0">
                <a:solidFill>
                  <a:srgbClr val="121212"/>
                </a:solidFill>
                <a:effectLst/>
                <a:latin typeface="-apple-system"/>
              </a:rPr>
              <a:t>(7)</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5</a:t>
            </a:fld>
            <a:endParaRPr lang="zh-CN" altLang="en-US"/>
          </a:p>
        </p:txBody>
      </p:sp>
    </p:spTree>
    <p:extLst>
      <p:ext uri="{BB962C8B-B14F-4D97-AF65-F5344CB8AC3E}">
        <p14:creationId xmlns:p14="http://schemas.microsoft.com/office/powerpoint/2010/main" val="209628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6</a:t>
            </a:fld>
            <a:endParaRPr lang="zh-CN" altLang="en-US"/>
          </a:p>
        </p:txBody>
      </p:sp>
    </p:spTree>
    <p:extLst>
      <p:ext uri="{BB962C8B-B14F-4D97-AF65-F5344CB8AC3E}">
        <p14:creationId xmlns:p14="http://schemas.microsoft.com/office/powerpoint/2010/main" val="290795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7</a:t>
            </a:fld>
            <a:endParaRPr lang="zh-CN" altLang="en-US"/>
          </a:p>
        </p:txBody>
      </p:sp>
    </p:spTree>
    <p:extLst>
      <p:ext uri="{BB962C8B-B14F-4D97-AF65-F5344CB8AC3E}">
        <p14:creationId xmlns:p14="http://schemas.microsoft.com/office/powerpoint/2010/main" val="167637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对于一个算子 </a:t>
            </a:r>
            <a:r>
              <a:rPr lang="en-US" altLang="zh-CN" b="0" i="0" dirty="0">
                <a:solidFill>
                  <a:srgbClr val="121212"/>
                </a:solidFill>
                <a:effectLst/>
                <a:latin typeface="-apple-system"/>
              </a:rPr>
              <a:t>oi</a:t>
            </a:r>
            <a:r>
              <a:rPr lang="zh-CN" altLang="en-US" b="0" i="0" dirty="0">
                <a:solidFill>
                  <a:srgbClr val="121212"/>
                </a:solidFill>
                <a:effectLst/>
                <a:latin typeface="-apple-system"/>
              </a:rPr>
              <a:t>，对其进行 </a:t>
            </a:r>
            <a:r>
              <a:rPr lang="en-US" altLang="zh-CN" b="0" i="0" dirty="0">
                <a:solidFill>
                  <a:srgbClr val="121212"/>
                </a:solidFill>
                <a:effectLst/>
                <a:latin typeface="-apple-system"/>
              </a:rPr>
              <a:t>profiling </a:t>
            </a:r>
            <a:r>
              <a:rPr lang="zh-CN" altLang="en-US" b="0" i="0" dirty="0">
                <a:solidFill>
                  <a:srgbClr val="121212"/>
                </a:solidFill>
                <a:effectLst/>
                <a:latin typeface="-apple-system"/>
              </a:rPr>
              <a:t>时收集其对应的五元组，</a:t>
            </a:r>
            <a:r>
              <a:rPr lang="en-US" altLang="zh-CN" b="0" i="0" dirty="0">
                <a:solidFill>
                  <a:srgbClr val="121212"/>
                </a:solidFill>
                <a:effectLst/>
                <a:latin typeface="-apple-system"/>
              </a:rPr>
              <a:t>⟨</a:t>
            </a:r>
            <a:r>
              <a:rPr lang="en-US" altLang="zh-CN" b="0" i="0" dirty="0" err="1">
                <a:solidFill>
                  <a:srgbClr val="121212"/>
                </a:solidFill>
                <a:effectLst/>
                <a:latin typeface="-apple-system"/>
              </a:rPr>
              <a:t>pi,bi,ci,gi,ti</a:t>
            </a:r>
            <a:r>
              <a:rPr lang="en-US" altLang="zh-CN" b="0" i="0" dirty="0">
                <a:solidFill>
                  <a:srgbClr val="121212"/>
                </a:solidFill>
                <a:effectLst/>
                <a:latin typeface="-apple-system"/>
              </a:rPr>
              <a:t>⟩</a:t>
            </a:r>
            <a:r>
              <a:rPr lang="zh-CN" altLang="en-US" b="0" i="0" dirty="0">
                <a:solidFill>
                  <a:srgbClr val="121212"/>
                </a:solidFill>
                <a:effectLst/>
                <a:latin typeface="-apple-system"/>
              </a:rPr>
              <a:t>。其中，每个元素对应的意义如下：</a:t>
            </a:r>
          </a:p>
          <a:p>
            <a:pPr algn="l">
              <a:buFont typeface="Arial" panose="020B0604020202020204" pitchFamily="34" charset="0"/>
              <a:buChar char="•"/>
            </a:pPr>
            <a:r>
              <a:rPr lang="en-US" altLang="zh-CN" b="0" i="0" dirty="0">
                <a:solidFill>
                  <a:srgbClr val="121212"/>
                </a:solidFill>
                <a:effectLst/>
                <a:latin typeface="-apple-system"/>
              </a:rPr>
              <a:t>pi </a:t>
            </a:r>
            <a:r>
              <a:rPr lang="zh-CN" altLang="en-US" b="0" i="0" dirty="0">
                <a:solidFill>
                  <a:srgbClr val="121212"/>
                </a:solidFill>
                <a:effectLst/>
                <a:latin typeface="-apple-system"/>
              </a:rPr>
              <a:t>算子的输入规模；</a:t>
            </a:r>
          </a:p>
          <a:p>
            <a:pPr algn="l">
              <a:buFont typeface="Arial" panose="020B0604020202020204" pitchFamily="34" charset="0"/>
              <a:buChar char="•"/>
            </a:pPr>
            <a:r>
              <a:rPr lang="en-US" altLang="zh-CN" b="0" i="0" dirty="0">
                <a:solidFill>
                  <a:srgbClr val="121212"/>
                </a:solidFill>
                <a:effectLst/>
                <a:latin typeface="-apple-system"/>
              </a:rPr>
              <a:t>bi </a:t>
            </a:r>
            <a:r>
              <a:rPr lang="zh-CN" altLang="en-US" b="0" i="0" dirty="0">
                <a:solidFill>
                  <a:srgbClr val="121212"/>
                </a:solidFill>
                <a:effectLst/>
                <a:latin typeface="-apple-system"/>
              </a:rPr>
              <a:t>批处理的尺寸，只考虑 </a:t>
            </a:r>
            <a:r>
              <a:rPr lang="en-US" altLang="zh-CN" b="0" i="0" dirty="0">
                <a:solidFill>
                  <a:srgbClr val="121212"/>
                </a:solidFill>
                <a:effectLst/>
                <a:latin typeface="-apple-system"/>
              </a:rPr>
              <a:t>bi∈{20,21,…,2max}</a:t>
            </a:r>
            <a:r>
              <a:rPr lang="zh-CN" altLang="en-US" b="0" i="0" dirty="0">
                <a:solidFill>
                  <a:srgbClr val="121212"/>
                </a:solidFill>
                <a:effectLst/>
                <a:latin typeface="-apple-system"/>
              </a:rPr>
              <a:t>的情况；</a:t>
            </a:r>
          </a:p>
          <a:p>
            <a:pPr algn="l">
              <a:buFont typeface="Arial" panose="020B0604020202020204" pitchFamily="34" charset="0"/>
              <a:buChar char="•"/>
            </a:pPr>
            <a:r>
              <a:rPr lang="en-US" altLang="zh-CN" b="0" i="0" dirty="0">
                <a:solidFill>
                  <a:srgbClr val="121212"/>
                </a:solidFill>
                <a:effectLst/>
                <a:latin typeface="-apple-system"/>
              </a:rPr>
              <a:t>ci CPU</a:t>
            </a:r>
            <a:r>
              <a:rPr lang="zh-CN" altLang="en-US" b="0" i="0" dirty="0">
                <a:solidFill>
                  <a:srgbClr val="121212"/>
                </a:solidFill>
                <a:effectLst/>
                <a:latin typeface="-apple-system"/>
              </a:rPr>
              <a:t>相关参数，包括核数、内存带宽、内存大小与缓存；</a:t>
            </a:r>
          </a:p>
          <a:p>
            <a:pPr algn="l">
              <a:buFont typeface="Arial" panose="020B0604020202020204" pitchFamily="34" charset="0"/>
              <a:buChar char="•"/>
            </a:pPr>
            <a:r>
              <a:rPr lang="en-US" altLang="zh-CN" b="0" i="0" dirty="0" err="1">
                <a:solidFill>
                  <a:srgbClr val="121212"/>
                </a:solidFill>
                <a:effectLst/>
                <a:latin typeface="-apple-system"/>
              </a:rPr>
              <a:t>gi</a:t>
            </a:r>
            <a:r>
              <a:rPr lang="en-US" altLang="zh-CN" b="0" i="0" dirty="0">
                <a:solidFill>
                  <a:srgbClr val="121212"/>
                </a:solidFill>
                <a:effectLst/>
                <a:latin typeface="-apple-system"/>
              </a:rPr>
              <a:t> GPU</a:t>
            </a:r>
            <a:r>
              <a:rPr lang="zh-CN" altLang="en-US" b="0" i="0" dirty="0">
                <a:solidFill>
                  <a:srgbClr val="121212"/>
                </a:solidFill>
                <a:effectLst/>
                <a:latin typeface="-apple-system"/>
              </a:rPr>
              <a:t>相关参数，包括</a:t>
            </a:r>
            <a:r>
              <a:rPr lang="en-US" altLang="zh-CN" b="0" i="0" dirty="0">
                <a:solidFill>
                  <a:srgbClr val="121212"/>
                </a:solidFill>
                <a:effectLst/>
                <a:latin typeface="-apple-system"/>
              </a:rPr>
              <a:t>GPU</a:t>
            </a:r>
            <a:r>
              <a:rPr lang="zh-CN" altLang="en-US" b="0" i="0" dirty="0">
                <a:solidFill>
                  <a:srgbClr val="121212"/>
                </a:solidFill>
                <a:effectLst/>
                <a:latin typeface="-apple-system"/>
              </a:rPr>
              <a:t>显存，</a:t>
            </a:r>
            <a:r>
              <a:rPr lang="en-US" altLang="zh-CN" b="0" i="0" dirty="0">
                <a:solidFill>
                  <a:srgbClr val="121212"/>
                </a:solidFill>
                <a:effectLst/>
                <a:latin typeface="-apple-system"/>
              </a:rPr>
              <a:t>SM</a:t>
            </a:r>
            <a:r>
              <a:rPr lang="zh-CN" altLang="en-US" b="0" i="0" dirty="0">
                <a:solidFill>
                  <a:srgbClr val="121212"/>
                </a:solidFill>
                <a:effectLst/>
                <a:latin typeface="-apple-system"/>
              </a:rPr>
              <a:t>数量与</a:t>
            </a:r>
            <a:r>
              <a:rPr lang="en-US" altLang="zh-CN" b="0" i="0" dirty="0">
                <a:solidFill>
                  <a:srgbClr val="121212"/>
                </a:solidFill>
                <a:effectLst/>
                <a:latin typeface="-apple-system"/>
              </a:rPr>
              <a:t>PCI-e</a:t>
            </a:r>
            <a:r>
              <a:rPr lang="zh-CN" altLang="en-US" b="0" i="0" dirty="0">
                <a:solidFill>
                  <a:srgbClr val="121212"/>
                </a:solidFill>
                <a:effectLst/>
                <a:latin typeface="-apple-system"/>
              </a:rPr>
              <a:t>带宽；</a:t>
            </a:r>
          </a:p>
          <a:p>
            <a:pPr algn="l">
              <a:buFont typeface="Arial" panose="020B0604020202020204" pitchFamily="34" charset="0"/>
              <a:buChar char="•"/>
            </a:pPr>
            <a:r>
              <a:rPr lang="en-US" altLang="zh-CN" b="0" i="0" dirty="0" err="1">
                <a:solidFill>
                  <a:srgbClr val="121212"/>
                </a:solidFill>
                <a:effectLst/>
                <a:latin typeface="-apple-system"/>
              </a:rPr>
              <a:t>ti</a:t>
            </a:r>
            <a:r>
              <a:rPr lang="en-US" altLang="zh-CN" b="0" i="0" dirty="0">
                <a:solidFill>
                  <a:srgbClr val="121212"/>
                </a:solidFill>
                <a:effectLst/>
                <a:latin typeface="-apple-system"/>
              </a:rPr>
              <a:t> </a:t>
            </a:r>
            <a:r>
              <a:rPr lang="zh-CN" altLang="en-US" b="0" i="0" dirty="0">
                <a:solidFill>
                  <a:srgbClr val="121212"/>
                </a:solidFill>
                <a:effectLst/>
                <a:latin typeface="-apple-system"/>
              </a:rPr>
              <a:t>任务执行时间。</a:t>
            </a:r>
          </a:p>
          <a:p>
            <a:pPr algn="l"/>
            <a:r>
              <a:rPr lang="zh-CN" altLang="en-US" b="0" i="0" dirty="0">
                <a:solidFill>
                  <a:srgbClr val="121212"/>
                </a:solidFill>
                <a:effectLst/>
                <a:latin typeface="-apple-system"/>
              </a:rPr>
              <a:t>研究者收集了超过 </a:t>
            </a:r>
            <a:r>
              <a:rPr lang="en-US" altLang="zh-CN" b="0" i="0" dirty="0">
                <a:solidFill>
                  <a:srgbClr val="121212"/>
                </a:solidFill>
                <a:effectLst/>
                <a:latin typeface="-apple-system"/>
              </a:rPr>
              <a:t>100 </a:t>
            </a:r>
            <a:r>
              <a:rPr lang="zh-CN" altLang="en-US" b="0" i="0" dirty="0">
                <a:solidFill>
                  <a:srgbClr val="121212"/>
                </a:solidFill>
                <a:effectLst/>
                <a:latin typeface="-apple-system"/>
              </a:rPr>
              <a:t>个算子的 </a:t>
            </a:r>
            <a:r>
              <a:rPr lang="en-US" altLang="zh-CN" b="0" i="0" dirty="0" err="1">
                <a:solidFill>
                  <a:srgbClr val="121212"/>
                </a:solidFill>
                <a:effectLst/>
                <a:latin typeface="-apple-system"/>
              </a:rPr>
              <a:t>profling</a:t>
            </a:r>
            <a:r>
              <a:rPr lang="en-US" altLang="zh-CN" b="0" i="0" dirty="0">
                <a:solidFill>
                  <a:srgbClr val="121212"/>
                </a:solidFill>
                <a:effectLst/>
                <a:latin typeface="-apple-system"/>
              </a:rPr>
              <a:t> </a:t>
            </a:r>
            <a:r>
              <a:rPr lang="zh-CN" altLang="en-US" b="0" i="0" dirty="0">
                <a:solidFill>
                  <a:srgbClr val="121212"/>
                </a:solidFill>
                <a:effectLst/>
                <a:latin typeface="-apple-system"/>
              </a:rPr>
              <a:t>结果并组成了一个数据库。该数据库可以用于估计在某种资源配置的条件下，整体模型的执行时间。由于机器学习推理任务往往是一个有向无环图的执行流程，顺序执行的部分执行时间为各算子的执行时间之和，带有分支部分的计算时间为所有路径执行时间的最大值。下图展示了对于</a:t>
            </a:r>
            <a:r>
              <a:rPr lang="en-US" altLang="zh-CN" b="0" i="0" dirty="0">
                <a:solidFill>
                  <a:srgbClr val="121212"/>
                </a:solidFill>
                <a:effectLst/>
                <a:latin typeface="-apple-system"/>
              </a:rPr>
              <a:t>ResNet-50</a:t>
            </a:r>
            <a:r>
              <a:rPr lang="zh-CN" altLang="en-US" b="0" i="0" dirty="0">
                <a:solidFill>
                  <a:srgbClr val="121212"/>
                </a:solidFill>
                <a:effectLst/>
                <a:latin typeface="-apple-system"/>
              </a:rPr>
              <a:t>，</a:t>
            </a:r>
            <a:r>
              <a:rPr lang="en-US" altLang="zh-CN" b="0" i="0" dirty="0" err="1">
                <a:solidFill>
                  <a:srgbClr val="121212"/>
                </a:solidFill>
                <a:effectLst/>
                <a:latin typeface="-apple-system"/>
              </a:rPr>
              <a:t>MobileNet</a:t>
            </a:r>
            <a:r>
              <a:rPr lang="en-US" altLang="zh-CN" b="0" i="0" dirty="0">
                <a:solidFill>
                  <a:srgbClr val="121212"/>
                </a:solidFill>
                <a:effectLst/>
                <a:latin typeface="-apple-system"/>
              </a:rPr>
              <a:t> </a:t>
            </a:r>
            <a:r>
              <a:rPr lang="zh-CN" altLang="en-US" b="0" i="0" dirty="0">
                <a:solidFill>
                  <a:srgbClr val="121212"/>
                </a:solidFill>
                <a:effectLst/>
                <a:latin typeface="-apple-system"/>
              </a:rPr>
              <a:t>与 </a:t>
            </a:r>
            <a:r>
              <a:rPr lang="en-US" altLang="zh-CN" b="0" i="0" dirty="0">
                <a:solidFill>
                  <a:srgbClr val="121212"/>
                </a:solidFill>
                <a:effectLst/>
                <a:latin typeface="-apple-system"/>
              </a:rPr>
              <a:t>LSTM-2365 </a:t>
            </a:r>
            <a:r>
              <a:rPr lang="zh-CN" altLang="en-US" b="0" i="0" dirty="0">
                <a:solidFill>
                  <a:srgbClr val="121212"/>
                </a:solidFill>
                <a:effectLst/>
                <a:latin typeface="-apple-system"/>
              </a:rPr>
              <a:t>这三种模型在不同的配置条件下的模型执行时间与预估执行时间的误差，结果显示最终的误差率在</a:t>
            </a:r>
            <a:r>
              <a:rPr lang="en-US" altLang="zh-CN" b="0" i="0" dirty="0">
                <a:solidFill>
                  <a:srgbClr val="121212"/>
                </a:solidFill>
                <a:effectLst/>
                <a:latin typeface="-apple-system"/>
              </a:rPr>
              <a:t>10%</a:t>
            </a:r>
            <a:r>
              <a:rPr lang="zh-CN" altLang="en-US" b="0" i="0" dirty="0">
                <a:solidFill>
                  <a:srgbClr val="121212"/>
                </a:solidFill>
                <a:effectLst/>
                <a:latin typeface="-apple-system"/>
              </a:rPr>
              <a:t>以内。因此，基于此方法研究者在系统实际运行时将预测时间扩大 </a:t>
            </a:r>
            <a:r>
              <a:rPr lang="en-US" altLang="zh-CN" b="0" i="0" dirty="0">
                <a:solidFill>
                  <a:srgbClr val="121212"/>
                </a:solidFill>
                <a:effectLst/>
                <a:latin typeface="-apple-system"/>
              </a:rPr>
              <a:t>10% </a:t>
            </a:r>
            <a:r>
              <a:rPr lang="zh-CN" altLang="en-US" b="0" i="0" dirty="0">
                <a:solidFill>
                  <a:srgbClr val="121212"/>
                </a:solidFill>
                <a:effectLst/>
                <a:latin typeface="-apple-system"/>
              </a:rPr>
              <a:t>以保证不违背用户的</a:t>
            </a:r>
            <a:r>
              <a:rPr lang="en-US" altLang="zh-CN" b="0" i="0" dirty="0">
                <a:solidFill>
                  <a:srgbClr val="121212"/>
                </a:solidFill>
                <a:effectLst/>
                <a:latin typeface="-apple-system"/>
              </a:rPr>
              <a:t>SLO</a:t>
            </a:r>
            <a:r>
              <a:rPr lang="zh-CN" altLang="en-US" b="0" i="0" dirty="0">
                <a:solidFill>
                  <a:srgbClr val="121212"/>
                </a:solidFill>
                <a:effectLst/>
                <a:latin typeface="-apple-system"/>
              </a:rPr>
              <a:t>需求。</a:t>
            </a:r>
          </a:p>
          <a:p>
            <a:br>
              <a:rPr lang="zh-CN" altLang="en-US" dirty="0"/>
            </a:br>
            <a:endParaRPr lang="zh-CN" altLang="en-US" b="1" i="1" u="sng"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8</a:t>
            </a:fld>
            <a:endParaRPr lang="zh-CN" altLang="en-US"/>
          </a:p>
        </p:txBody>
      </p:sp>
    </p:spTree>
    <p:extLst>
      <p:ext uri="{BB962C8B-B14F-4D97-AF65-F5344CB8AC3E}">
        <p14:creationId xmlns:p14="http://schemas.microsoft.com/office/powerpoint/2010/main" val="21980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121212"/>
                </a:solidFill>
                <a:effectLst/>
                <a:latin typeface="-apple-system"/>
              </a:rPr>
              <a:t>研究者将系统调度问题形式化为了一个线性规划问题。假设集群中可用的服务器的数量为 </a:t>
            </a:r>
            <a:r>
              <a:rPr lang="en-US" altLang="zh-CN" b="0" i="0" dirty="0">
                <a:solidFill>
                  <a:srgbClr val="121212"/>
                </a:solidFill>
                <a:effectLst/>
                <a:latin typeface="-apple-system"/>
              </a:rPr>
              <a:t>m</a:t>
            </a:r>
            <a:r>
              <a:rPr lang="zh-CN" altLang="en-US" b="0" i="0" dirty="0">
                <a:solidFill>
                  <a:srgbClr val="121212"/>
                </a:solidFill>
                <a:effectLst/>
                <a:latin typeface="-apple-system"/>
              </a:rPr>
              <a:t>，至多启动 </a:t>
            </a:r>
            <a:r>
              <a:rPr lang="en-US" altLang="zh-CN" b="0" i="0" dirty="0">
                <a:solidFill>
                  <a:srgbClr val="121212"/>
                </a:solidFill>
                <a:effectLst/>
                <a:latin typeface="-apple-system"/>
              </a:rPr>
              <a:t>n </a:t>
            </a:r>
            <a:r>
              <a:rPr lang="zh-CN" altLang="en-US" b="0" i="0" dirty="0">
                <a:solidFill>
                  <a:srgbClr val="121212"/>
                </a:solidFill>
                <a:effectLst/>
                <a:latin typeface="-apple-system"/>
              </a:rPr>
              <a:t>个实例执行计算任务。对于实例 </a:t>
            </a:r>
            <a:r>
              <a:rPr lang="en-US" altLang="zh-CN" b="0" i="0" dirty="0" err="1">
                <a:solidFill>
                  <a:srgbClr val="121212"/>
                </a:solidFill>
                <a:effectLst/>
                <a:latin typeface="-apple-system"/>
              </a:rPr>
              <a:t>i</a:t>
            </a:r>
            <a:r>
              <a:rPr lang="en-US" altLang="zh-CN" b="0" i="0" dirty="0">
                <a:solidFill>
                  <a:srgbClr val="121212"/>
                </a:solidFill>
                <a:effectLst/>
                <a:latin typeface="-apple-system"/>
              </a:rPr>
              <a:t> </a:t>
            </a:r>
            <a:r>
              <a:rPr lang="zh-CN" altLang="en-US" b="0" i="0" dirty="0">
                <a:solidFill>
                  <a:srgbClr val="121212"/>
                </a:solidFill>
                <a:effectLst/>
                <a:latin typeface="-apple-system"/>
              </a:rPr>
              <a:t>，需要决定它的资源配置包括 ，</a:t>
            </a:r>
            <a:r>
              <a:rPr lang="en-US" altLang="zh-CN" b="0" i="0" dirty="0" err="1">
                <a:solidFill>
                  <a:srgbClr val="121212"/>
                </a:solidFill>
                <a:effectLst/>
                <a:latin typeface="-apple-system"/>
              </a:rPr>
              <a:t>bi,ci</a:t>
            </a:r>
            <a:r>
              <a:rPr lang="zh-CN" altLang="en-US" b="0" i="0" dirty="0">
                <a:solidFill>
                  <a:srgbClr val="121212"/>
                </a:solidFill>
                <a:effectLst/>
                <a:latin typeface="-apple-system"/>
              </a:rPr>
              <a:t>，</a:t>
            </a:r>
            <a:r>
              <a:rPr lang="en-US" altLang="zh-CN" b="0" i="0" dirty="0" err="1">
                <a:solidFill>
                  <a:srgbClr val="121212"/>
                </a:solidFill>
                <a:effectLst/>
                <a:latin typeface="-apple-system"/>
              </a:rPr>
              <a:t>gi</a:t>
            </a:r>
            <a:r>
              <a:rPr lang="en-US" altLang="zh-CN" b="0" i="0" dirty="0">
                <a:solidFill>
                  <a:srgbClr val="121212"/>
                </a:solidFill>
                <a:effectLst/>
                <a:latin typeface="-apple-system"/>
              </a:rPr>
              <a:t> </a:t>
            </a:r>
            <a:r>
              <a:rPr lang="zh-CN" altLang="en-US" b="0" i="0" dirty="0">
                <a:solidFill>
                  <a:srgbClr val="121212"/>
                </a:solidFill>
                <a:effectLst/>
                <a:latin typeface="-apple-system"/>
              </a:rPr>
              <a:t>以及一个二元变量 </a:t>
            </a:r>
            <a:r>
              <a:rPr lang="en-US" altLang="zh-CN" b="0" i="0" dirty="0" err="1">
                <a:solidFill>
                  <a:srgbClr val="121212"/>
                </a:solidFill>
                <a:effectLst/>
                <a:latin typeface="-apple-system"/>
              </a:rPr>
              <a:t>xij</a:t>
            </a:r>
            <a:r>
              <a:rPr lang="en-US" altLang="zh-CN" b="0" i="0" dirty="0">
                <a:solidFill>
                  <a:srgbClr val="121212"/>
                </a:solidFill>
                <a:effectLst/>
                <a:latin typeface="-apple-system"/>
              </a:rPr>
              <a:t>∈{0,1}</a:t>
            </a:r>
            <a:r>
              <a:rPr lang="zh-CN" altLang="en-US" b="0" i="0" dirty="0">
                <a:solidFill>
                  <a:srgbClr val="121212"/>
                </a:solidFill>
                <a:effectLst/>
                <a:latin typeface="-apple-system"/>
              </a:rPr>
              <a:t>（实例 </a:t>
            </a:r>
            <a:r>
              <a:rPr lang="en-US" altLang="zh-CN" b="0" i="0" dirty="0" err="1">
                <a:solidFill>
                  <a:srgbClr val="121212"/>
                </a:solidFill>
                <a:effectLst/>
                <a:latin typeface="-apple-system"/>
              </a:rPr>
              <a:t>i</a:t>
            </a:r>
            <a:r>
              <a:rPr lang="en-US" altLang="zh-CN" b="0" i="0" dirty="0">
                <a:solidFill>
                  <a:srgbClr val="121212"/>
                </a:solidFill>
                <a:effectLst/>
                <a:latin typeface="-apple-system"/>
              </a:rPr>
              <a:t> </a:t>
            </a:r>
            <a:r>
              <a:rPr lang="zh-CN" altLang="en-US" b="0" i="0" dirty="0">
                <a:solidFill>
                  <a:srgbClr val="121212"/>
                </a:solidFill>
                <a:effectLst/>
                <a:latin typeface="-apple-system"/>
              </a:rPr>
              <a:t>是否调度到服务器</a:t>
            </a:r>
            <a:r>
              <a:rPr lang="en-US" altLang="zh-CN" b="0" i="0" dirty="0">
                <a:solidFill>
                  <a:srgbClr val="121212"/>
                </a:solidFill>
                <a:effectLst/>
                <a:latin typeface="-apple-system"/>
              </a:rPr>
              <a:t>j</a:t>
            </a:r>
            <a:r>
              <a:rPr lang="zh-CN" altLang="en-US" b="0" i="0" dirty="0">
                <a:solidFill>
                  <a:srgbClr val="121212"/>
                </a:solidFill>
                <a:effectLst/>
                <a:latin typeface="-apple-system"/>
              </a:rPr>
              <a:t>上）。同时对于每个服务器 </a:t>
            </a:r>
            <a:r>
              <a:rPr lang="en-US" altLang="zh-CN" b="0" i="0" dirty="0">
                <a:solidFill>
                  <a:srgbClr val="121212"/>
                </a:solidFill>
                <a:effectLst/>
                <a:latin typeface="-apple-system"/>
              </a:rPr>
              <a:t>j </a:t>
            </a:r>
            <a:r>
              <a:rPr lang="zh-CN" altLang="en-US" b="0" i="0" dirty="0">
                <a:solidFill>
                  <a:srgbClr val="121212"/>
                </a:solidFill>
                <a:effectLst/>
                <a:latin typeface="-apple-system"/>
              </a:rPr>
              <a:t>设置二元变量 </a:t>
            </a:r>
            <a:r>
              <a:rPr lang="en-US" altLang="zh-CN" b="0" i="0" dirty="0" err="1">
                <a:solidFill>
                  <a:srgbClr val="121212"/>
                </a:solidFill>
                <a:effectLst/>
                <a:latin typeface="-apple-system"/>
              </a:rPr>
              <a:t>yj</a:t>
            </a:r>
            <a:r>
              <a:rPr lang="en-US" altLang="zh-CN" b="0" i="0" dirty="0">
                <a:solidFill>
                  <a:srgbClr val="121212"/>
                </a:solidFill>
                <a:effectLst/>
                <a:latin typeface="-apple-system"/>
              </a:rPr>
              <a:t>∈{0,1} </a:t>
            </a:r>
            <a:r>
              <a:rPr lang="zh-CN" altLang="en-US" b="0" i="0" dirty="0">
                <a:solidFill>
                  <a:srgbClr val="121212"/>
                </a:solidFill>
                <a:effectLst/>
                <a:latin typeface="-apple-system"/>
              </a:rPr>
              <a:t>判断当前服务器是否可用。</a:t>
            </a:r>
            <a:endParaRPr lang="en-US" altLang="zh-CN" b="0" i="0" dirty="0">
              <a:solidFill>
                <a:srgbClr val="121212"/>
              </a:solidFill>
              <a:effectLst/>
              <a:latin typeface="-apple-system"/>
            </a:endParaRPr>
          </a:p>
          <a:p>
            <a:pPr marL="0" indent="0">
              <a:buNone/>
            </a:pP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调度策略的优化目标为 </a:t>
            </a:r>
            <a:r>
              <a:rPr lang="en-US" altLang="zh-CN" b="0" i="0" dirty="0">
                <a:solidFill>
                  <a:srgbClr val="121212"/>
                </a:solidFill>
                <a:effectLst/>
                <a:latin typeface="-apple-system"/>
              </a:rPr>
              <a:t>(2) ,</a:t>
            </a:r>
            <a:r>
              <a:rPr lang="zh-CN" altLang="en-US" b="0" i="0" dirty="0">
                <a:solidFill>
                  <a:srgbClr val="121212"/>
                </a:solidFill>
                <a:effectLst/>
                <a:latin typeface="-apple-system"/>
              </a:rPr>
              <a:t>其中 </a:t>
            </a:r>
            <a:r>
              <a:rPr lang="en-US" altLang="zh-CN" b="0" i="0" dirty="0" err="1">
                <a:solidFill>
                  <a:srgbClr val="121212"/>
                </a:solidFill>
                <a:effectLst/>
                <a:latin typeface="-apple-system"/>
              </a:rPr>
              <a:t>Cj</a:t>
            </a:r>
            <a:r>
              <a:rPr lang="en-US" altLang="zh-CN" b="0" i="0" dirty="0">
                <a:solidFill>
                  <a:srgbClr val="121212"/>
                </a:solidFill>
                <a:effectLst/>
                <a:latin typeface="-apple-system"/>
              </a:rPr>
              <a:t> </a:t>
            </a:r>
            <a:r>
              <a:rPr lang="zh-CN" altLang="en-US" b="0" i="0" dirty="0">
                <a:solidFill>
                  <a:srgbClr val="121212"/>
                </a:solidFill>
                <a:effectLst/>
                <a:latin typeface="-apple-system"/>
              </a:rPr>
              <a:t>与 </a:t>
            </a:r>
            <a:r>
              <a:rPr lang="en-US" altLang="zh-CN" b="0" i="0" dirty="0" err="1">
                <a:solidFill>
                  <a:srgbClr val="121212"/>
                </a:solidFill>
                <a:effectLst/>
                <a:latin typeface="-apple-system"/>
              </a:rPr>
              <a:t>Gj</a:t>
            </a:r>
            <a:r>
              <a:rPr lang="en-US" altLang="zh-CN" b="0" i="0" dirty="0">
                <a:solidFill>
                  <a:srgbClr val="121212"/>
                </a:solidFill>
                <a:effectLst/>
                <a:latin typeface="-apple-system"/>
              </a:rPr>
              <a:t> </a:t>
            </a:r>
            <a:r>
              <a:rPr lang="zh-CN" altLang="en-US" b="0" i="0" dirty="0">
                <a:solidFill>
                  <a:srgbClr val="121212"/>
                </a:solidFill>
                <a:effectLst/>
                <a:latin typeface="-apple-system"/>
              </a:rPr>
              <a:t>分别代表了服务器 </a:t>
            </a:r>
            <a:r>
              <a:rPr lang="en-US" altLang="zh-CN" b="0" i="0" dirty="0">
                <a:solidFill>
                  <a:srgbClr val="121212"/>
                </a:solidFill>
                <a:effectLst/>
                <a:latin typeface="-apple-system"/>
              </a:rPr>
              <a:t>j </a:t>
            </a:r>
            <a:r>
              <a:rPr lang="zh-CN" altLang="en-US" b="0" i="0" dirty="0">
                <a:solidFill>
                  <a:srgbClr val="121212"/>
                </a:solidFill>
                <a:effectLst/>
                <a:latin typeface="-apple-system"/>
              </a:rPr>
              <a:t>上使用的 </a:t>
            </a:r>
            <a:r>
              <a:rPr lang="en-US" altLang="zh-CN" b="0" i="0" dirty="0">
                <a:solidFill>
                  <a:srgbClr val="121212"/>
                </a:solidFill>
                <a:effectLst/>
                <a:latin typeface="-apple-system"/>
              </a:rPr>
              <a:t>CPU </a:t>
            </a:r>
            <a:r>
              <a:rPr lang="zh-CN" altLang="en-US" b="0" i="0" dirty="0">
                <a:solidFill>
                  <a:srgbClr val="121212"/>
                </a:solidFill>
                <a:effectLst/>
                <a:latin typeface="-apple-system"/>
              </a:rPr>
              <a:t>与 </a:t>
            </a:r>
            <a:r>
              <a:rPr lang="en-US" altLang="zh-CN" b="0" i="0" dirty="0">
                <a:solidFill>
                  <a:srgbClr val="121212"/>
                </a:solidFill>
                <a:effectLst/>
                <a:latin typeface="-apple-system"/>
              </a:rPr>
              <a:t>GPU </a:t>
            </a:r>
            <a:r>
              <a:rPr lang="zh-CN" altLang="en-US" b="0" i="0" dirty="0">
                <a:solidFill>
                  <a:srgbClr val="121212"/>
                </a:solidFill>
                <a:effectLst/>
                <a:latin typeface="-apple-system"/>
              </a:rPr>
              <a:t>的资源使用情况，由于 </a:t>
            </a:r>
            <a:r>
              <a:rPr lang="en-US" altLang="zh-CN" b="0" i="0" dirty="0">
                <a:solidFill>
                  <a:srgbClr val="121212"/>
                </a:solidFill>
                <a:effectLst/>
                <a:latin typeface="-apple-system"/>
              </a:rPr>
              <a:t>CPU </a:t>
            </a:r>
            <a:r>
              <a:rPr lang="zh-CN" altLang="en-US" b="0" i="0" dirty="0">
                <a:solidFill>
                  <a:srgbClr val="121212"/>
                </a:solidFill>
                <a:effectLst/>
                <a:latin typeface="-apple-system"/>
              </a:rPr>
              <a:t>与 </a:t>
            </a:r>
            <a:r>
              <a:rPr lang="en-US" altLang="zh-CN" b="0" i="0" dirty="0">
                <a:solidFill>
                  <a:srgbClr val="121212"/>
                </a:solidFill>
                <a:effectLst/>
                <a:latin typeface="-apple-system"/>
              </a:rPr>
              <a:t>GPU </a:t>
            </a:r>
            <a:r>
              <a:rPr lang="zh-CN" altLang="en-US" b="0" i="0" dirty="0">
                <a:solidFill>
                  <a:srgbClr val="121212"/>
                </a:solidFill>
                <a:effectLst/>
                <a:latin typeface="-apple-system"/>
              </a:rPr>
              <a:t>的计算效能不同，因此使用参数 </a:t>
            </a:r>
            <a:r>
              <a:rPr lang="en-US" altLang="zh-CN" b="0" i="0" dirty="0">
                <a:solidFill>
                  <a:srgbClr val="121212"/>
                </a:solidFill>
                <a:effectLst/>
                <a:latin typeface="-apple-system"/>
              </a:rPr>
              <a:t>β </a:t>
            </a:r>
            <a:r>
              <a:rPr lang="zh-CN" altLang="en-US" b="0" i="0" dirty="0">
                <a:solidFill>
                  <a:srgbClr val="121212"/>
                </a:solidFill>
                <a:effectLst/>
                <a:latin typeface="-apple-system"/>
              </a:rPr>
              <a:t>进行平衡；</a:t>
            </a:r>
            <a:r>
              <a:rPr lang="en-US" altLang="zh-CN" b="0" i="0" dirty="0">
                <a:solidFill>
                  <a:srgbClr val="121212"/>
                </a:solidFill>
                <a:effectLst/>
                <a:latin typeface="-apple-system"/>
              </a:rPr>
              <a:t>(3) </a:t>
            </a:r>
            <a:r>
              <a:rPr lang="zh-CN" altLang="en-US" b="0" i="0" dirty="0">
                <a:solidFill>
                  <a:srgbClr val="121212"/>
                </a:solidFill>
                <a:effectLst/>
                <a:latin typeface="-apple-system"/>
              </a:rPr>
              <a:t>和 </a:t>
            </a:r>
            <a:r>
              <a:rPr lang="en-US" altLang="zh-CN" b="0" i="0" dirty="0">
                <a:solidFill>
                  <a:srgbClr val="121212"/>
                </a:solidFill>
                <a:effectLst/>
                <a:latin typeface="-apple-system"/>
              </a:rPr>
              <a:t>(4) </a:t>
            </a:r>
            <a:r>
              <a:rPr lang="zh-CN" altLang="en-US" b="0" i="0" dirty="0">
                <a:solidFill>
                  <a:srgbClr val="121212"/>
                </a:solidFill>
                <a:effectLst/>
                <a:latin typeface="-apple-system"/>
              </a:rPr>
              <a:t>保证用户的 </a:t>
            </a:r>
            <a:r>
              <a:rPr lang="en-US" altLang="zh-CN" b="0" i="0" dirty="0">
                <a:solidFill>
                  <a:srgbClr val="121212"/>
                </a:solidFill>
                <a:effectLst/>
                <a:latin typeface="-apple-system"/>
              </a:rPr>
              <a:t>SLO </a:t>
            </a:r>
            <a:r>
              <a:rPr lang="zh-CN" altLang="en-US" b="0" i="0" dirty="0">
                <a:solidFill>
                  <a:srgbClr val="121212"/>
                </a:solidFill>
                <a:effectLst/>
                <a:latin typeface="-apple-system"/>
              </a:rPr>
              <a:t>需求得以满足，</a:t>
            </a:r>
            <a:r>
              <a:rPr lang="en-US" altLang="zh-CN" b="0" i="0" dirty="0">
                <a:solidFill>
                  <a:srgbClr val="121212"/>
                </a:solidFill>
                <a:effectLst/>
                <a:latin typeface="-apple-system"/>
              </a:rPr>
              <a:t>(5) </a:t>
            </a:r>
            <a:r>
              <a:rPr lang="zh-CN" altLang="en-US" b="0" i="0" dirty="0">
                <a:solidFill>
                  <a:srgbClr val="121212"/>
                </a:solidFill>
                <a:effectLst/>
                <a:latin typeface="-apple-system"/>
              </a:rPr>
              <a:t>和 </a:t>
            </a:r>
            <a:r>
              <a:rPr lang="en-US" altLang="zh-CN" b="0" i="0" dirty="0">
                <a:solidFill>
                  <a:srgbClr val="121212"/>
                </a:solidFill>
                <a:effectLst/>
                <a:latin typeface="-apple-system"/>
              </a:rPr>
              <a:t>(6) </a:t>
            </a:r>
            <a:r>
              <a:rPr lang="zh-CN" altLang="en-US" b="0" i="0" dirty="0">
                <a:solidFill>
                  <a:srgbClr val="121212"/>
                </a:solidFill>
                <a:effectLst/>
                <a:latin typeface="-apple-system"/>
              </a:rPr>
              <a:t>保证 </a:t>
            </a:r>
            <a:r>
              <a:rPr lang="en-US" altLang="zh-CN" b="0" i="0" dirty="0">
                <a:solidFill>
                  <a:srgbClr val="121212"/>
                </a:solidFill>
                <a:effectLst/>
                <a:latin typeface="-apple-system"/>
              </a:rPr>
              <a:t>CPU </a:t>
            </a:r>
            <a:r>
              <a:rPr lang="zh-CN" altLang="en-US" b="0" i="0" dirty="0">
                <a:solidFill>
                  <a:srgbClr val="121212"/>
                </a:solidFill>
                <a:effectLst/>
                <a:latin typeface="-apple-system"/>
              </a:rPr>
              <a:t>与 </a:t>
            </a:r>
            <a:r>
              <a:rPr lang="en-US" altLang="zh-CN" b="0" i="0" dirty="0">
                <a:solidFill>
                  <a:srgbClr val="121212"/>
                </a:solidFill>
                <a:effectLst/>
                <a:latin typeface="-apple-system"/>
              </a:rPr>
              <a:t>GPU </a:t>
            </a:r>
            <a:r>
              <a:rPr lang="zh-CN" altLang="en-US" b="0" i="0" dirty="0">
                <a:solidFill>
                  <a:srgbClr val="121212"/>
                </a:solidFill>
                <a:effectLst/>
                <a:latin typeface="-apple-system"/>
              </a:rPr>
              <a:t>资源不会超载，</a:t>
            </a:r>
            <a:r>
              <a:rPr lang="en-US" altLang="zh-CN" b="0" i="0" dirty="0">
                <a:solidFill>
                  <a:srgbClr val="121212"/>
                </a:solidFill>
                <a:effectLst/>
                <a:latin typeface="-apple-system"/>
              </a:rPr>
              <a:t>(7) </a:t>
            </a:r>
            <a:r>
              <a:rPr lang="zh-CN" altLang="en-US" b="0" i="0" dirty="0">
                <a:solidFill>
                  <a:srgbClr val="121212"/>
                </a:solidFill>
                <a:effectLst/>
                <a:latin typeface="-apple-system"/>
              </a:rPr>
              <a:t>保证当前系统负载均衡。由于该线性规划问题是一个 </a:t>
            </a:r>
            <a:r>
              <a:rPr lang="en-US" altLang="zh-CN" b="0" i="0" dirty="0">
                <a:solidFill>
                  <a:srgbClr val="121212"/>
                </a:solidFill>
                <a:effectLst/>
                <a:latin typeface="-apple-system"/>
              </a:rPr>
              <a:t>NP </a:t>
            </a:r>
            <a:r>
              <a:rPr lang="zh-CN" altLang="en-US" b="0" i="0" dirty="0">
                <a:solidFill>
                  <a:srgbClr val="121212"/>
                </a:solidFill>
                <a:effectLst/>
                <a:latin typeface="-apple-system"/>
              </a:rPr>
              <a:t>难的问题，因此作者设计了贪心算法进行最优解的求取，详细算法参考原论文</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9</a:t>
            </a:fld>
            <a:endParaRPr lang="zh-CN" altLang="en-US"/>
          </a:p>
        </p:txBody>
      </p:sp>
    </p:spTree>
    <p:extLst>
      <p:ext uri="{BB962C8B-B14F-4D97-AF65-F5344CB8AC3E}">
        <p14:creationId xmlns:p14="http://schemas.microsoft.com/office/powerpoint/2010/main" val="164870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59484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68088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9349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3229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4282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0666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8974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87359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2881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8888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36685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51439-9AD0-4238-8E7D-7A509AC80811}" type="datetimeFigureOut">
              <a:rPr lang="zh-CN" altLang="en-US" smtClean="0"/>
              <a:t>2022/12/10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0257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TankLabTJU/INFles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9790" y="1452882"/>
            <a:ext cx="11512420" cy="1976118"/>
          </a:xfrm>
        </p:spPr>
        <p:txBody>
          <a:bodyPr>
            <a:normAutofit/>
          </a:bodyPr>
          <a:lstStyle/>
          <a:p>
            <a:pPr algn="ctr"/>
            <a:r>
              <a:rPr lang="en-US" altLang="zh-CN" b="1" dirty="0"/>
              <a:t>INFless: A Native Serverless System for Low-Latency, High-Throughput Inference</a:t>
            </a:r>
          </a:p>
        </p:txBody>
      </p:sp>
      <p:sp>
        <p:nvSpPr>
          <p:cNvPr id="4" name="文本框 3">
            <a:extLst>
              <a:ext uri="{FF2B5EF4-FFF2-40B4-BE49-F238E27FC236}">
                <a16:creationId xmlns:a16="http://schemas.microsoft.com/office/drawing/2014/main" id="{F6D6450E-B5D4-4B18-A5B4-D1F516C97F99}"/>
              </a:ext>
            </a:extLst>
          </p:cNvPr>
          <p:cNvSpPr txBox="1"/>
          <p:nvPr/>
        </p:nvSpPr>
        <p:spPr>
          <a:xfrm>
            <a:off x="1149985" y="3585754"/>
            <a:ext cx="9892030" cy="523220"/>
          </a:xfrm>
          <a:prstGeom prst="rect">
            <a:avLst/>
          </a:prstGeom>
          <a:noFill/>
        </p:spPr>
        <p:txBody>
          <a:bodyPr wrap="square">
            <a:spAutoFit/>
          </a:bodyPr>
          <a:lstStyle/>
          <a:p>
            <a:pPr algn="ctr"/>
            <a:r>
              <a:rPr lang="en-US" altLang="zh-CN" sz="2800" dirty="0">
                <a:latin typeface="Arial" panose="020B0604020202020204" pitchFamily="34" charset="0"/>
              </a:rPr>
              <a:t>ASPLOS 2022, CIC, Tianjin University, TANKLAB</a:t>
            </a:r>
          </a:p>
        </p:txBody>
      </p:sp>
    </p:spTree>
    <p:extLst>
      <p:ext uri="{BB962C8B-B14F-4D97-AF65-F5344CB8AC3E}">
        <p14:creationId xmlns:p14="http://schemas.microsoft.com/office/powerpoint/2010/main" val="3241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Managing Cold Starts with LSTH</a:t>
            </a:r>
          </a:p>
        </p:txBody>
      </p:sp>
      <p:pic>
        <p:nvPicPr>
          <p:cNvPr id="4" name="图片 3">
            <a:extLst>
              <a:ext uri="{FF2B5EF4-FFF2-40B4-BE49-F238E27FC236}">
                <a16:creationId xmlns:a16="http://schemas.microsoft.com/office/drawing/2014/main" id="{6FD5DE3A-96C8-328E-7CFD-AD90C62D0C92}"/>
              </a:ext>
            </a:extLst>
          </p:cNvPr>
          <p:cNvPicPr>
            <a:picLocks noChangeAspect="1"/>
          </p:cNvPicPr>
          <p:nvPr/>
        </p:nvPicPr>
        <p:blipFill>
          <a:blip r:embed="rId3"/>
          <a:stretch>
            <a:fillRect/>
          </a:stretch>
        </p:blipFill>
        <p:spPr>
          <a:xfrm>
            <a:off x="5362073" y="2760933"/>
            <a:ext cx="6368716" cy="3338938"/>
          </a:xfrm>
          <a:prstGeom prst="rect">
            <a:avLst/>
          </a:prstGeom>
        </p:spPr>
      </p:pic>
      <p:sp>
        <p:nvSpPr>
          <p:cNvPr id="6" name="文本框 5">
            <a:extLst>
              <a:ext uri="{FF2B5EF4-FFF2-40B4-BE49-F238E27FC236}">
                <a16:creationId xmlns:a16="http://schemas.microsoft.com/office/drawing/2014/main" id="{11A1A1F9-D1E1-4C3D-E8C7-ED469276509F}"/>
              </a:ext>
            </a:extLst>
          </p:cNvPr>
          <p:cNvSpPr txBox="1"/>
          <p:nvPr/>
        </p:nvSpPr>
        <p:spPr>
          <a:xfrm>
            <a:off x="645694" y="1217488"/>
            <a:ext cx="4710139"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a:t>A state-of-the-art approach is the hybrid histogram policy(HHP) with pre-warm window and keep-alive window.</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en-US" altLang="zh-CN" sz="2000" dirty="0"/>
              <a:t>The two histograms in Fig. b represent the patterns in the last short and long durations. The heads and tails generated from histograms.  </a:t>
            </a:r>
          </a:p>
        </p:txBody>
      </p:sp>
      <p:pic>
        <p:nvPicPr>
          <p:cNvPr id="8" name="图片 7">
            <a:extLst>
              <a:ext uri="{FF2B5EF4-FFF2-40B4-BE49-F238E27FC236}">
                <a16:creationId xmlns:a16="http://schemas.microsoft.com/office/drawing/2014/main" id="{B7246F41-F4EC-D556-AFBA-F62C5F4D3182}"/>
              </a:ext>
            </a:extLst>
          </p:cNvPr>
          <p:cNvPicPr>
            <a:picLocks noChangeAspect="1"/>
          </p:cNvPicPr>
          <p:nvPr/>
        </p:nvPicPr>
        <p:blipFill>
          <a:blip r:embed="rId4"/>
          <a:stretch>
            <a:fillRect/>
          </a:stretch>
        </p:blipFill>
        <p:spPr>
          <a:xfrm>
            <a:off x="5362073" y="1217488"/>
            <a:ext cx="6362476" cy="1543445"/>
          </a:xfrm>
          <a:prstGeom prst="rect">
            <a:avLst/>
          </a:prstGeom>
        </p:spPr>
      </p:pic>
    </p:spTree>
    <p:extLst>
      <p:ext uri="{BB962C8B-B14F-4D97-AF65-F5344CB8AC3E}">
        <p14:creationId xmlns:p14="http://schemas.microsoft.com/office/powerpoint/2010/main" val="17695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Implementation</a:t>
            </a:r>
          </a:p>
        </p:txBody>
      </p:sp>
      <p:pic>
        <p:nvPicPr>
          <p:cNvPr id="5" name="图片 4">
            <a:extLst>
              <a:ext uri="{FF2B5EF4-FFF2-40B4-BE49-F238E27FC236}">
                <a16:creationId xmlns:a16="http://schemas.microsoft.com/office/drawing/2014/main" id="{3E284D30-9200-D319-46DC-2C38C20FD59C}"/>
              </a:ext>
            </a:extLst>
          </p:cNvPr>
          <p:cNvPicPr>
            <a:picLocks noChangeAspect="1"/>
          </p:cNvPicPr>
          <p:nvPr/>
        </p:nvPicPr>
        <p:blipFill>
          <a:blip r:embed="rId3"/>
          <a:stretch>
            <a:fillRect/>
          </a:stretch>
        </p:blipFill>
        <p:spPr>
          <a:xfrm>
            <a:off x="348916" y="1276689"/>
            <a:ext cx="11494168" cy="4723719"/>
          </a:xfrm>
          <a:prstGeom prst="rect">
            <a:avLst/>
          </a:prstGeom>
        </p:spPr>
      </p:pic>
      <p:sp>
        <p:nvSpPr>
          <p:cNvPr id="8" name="文本框 7">
            <a:extLst>
              <a:ext uri="{FF2B5EF4-FFF2-40B4-BE49-F238E27FC236}">
                <a16:creationId xmlns:a16="http://schemas.microsoft.com/office/drawing/2014/main" id="{22E28F62-765D-E1E0-CFB7-4B5C743119F2}"/>
              </a:ext>
            </a:extLst>
          </p:cNvPr>
          <p:cNvSpPr txBox="1"/>
          <p:nvPr/>
        </p:nvSpPr>
        <p:spPr>
          <a:xfrm>
            <a:off x="348916" y="6382357"/>
            <a:ext cx="11062796" cy="369332"/>
          </a:xfrm>
          <a:prstGeom prst="rect">
            <a:avLst/>
          </a:prstGeom>
          <a:noFill/>
        </p:spPr>
        <p:txBody>
          <a:bodyPr wrap="square">
            <a:spAutoFit/>
          </a:bodyPr>
          <a:lstStyle/>
          <a:p>
            <a:r>
              <a:rPr lang="en-US" altLang="zh-CN" dirty="0" err="1">
                <a:hlinkClick r:id="rId4"/>
              </a:rPr>
              <a:t>TankLabTJU</a:t>
            </a:r>
            <a:r>
              <a:rPr lang="en-US" altLang="zh-CN" dirty="0">
                <a:hlinkClick r:id="rId4"/>
              </a:rPr>
              <a:t>/INFless: The source code of INFless</a:t>
            </a:r>
            <a:r>
              <a:rPr lang="zh-CN" altLang="en-US" dirty="0">
                <a:hlinkClick r:id="rId4"/>
              </a:rPr>
              <a:t>，</a:t>
            </a:r>
            <a:r>
              <a:rPr lang="en-US" altLang="zh-CN" dirty="0">
                <a:hlinkClick r:id="rId4"/>
              </a:rPr>
              <a:t>a native serverless platform for AI inference. (github.com)</a:t>
            </a:r>
            <a:endParaRPr lang="zh-CN" altLang="en-US" dirty="0"/>
          </a:p>
        </p:txBody>
      </p:sp>
    </p:spTree>
    <p:extLst>
      <p:ext uri="{BB962C8B-B14F-4D97-AF65-F5344CB8AC3E}">
        <p14:creationId xmlns:p14="http://schemas.microsoft.com/office/powerpoint/2010/main" val="417621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EVALUATION-Local Cluster</a:t>
            </a:r>
          </a:p>
        </p:txBody>
      </p:sp>
      <p:pic>
        <p:nvPicPr>
          <p:cNvPr id="4" name="图片 3">
            <a:extLst>
              <a:ext uri="{FF2B5EF4-FFF2-40B4-BE49-F238E27FC236}">
                <a16:creationId xmlns:a16="http://schemas.microsoft.com/office/drawing/2014/main" id="{157CAC92-5617-0CFB-F358-B1CF010857C6}"/>
              </a:ext>
            </a:extLst>
          </p:cNvPr>
          <p:cNvPicPr>
            <a:picLocks noChangeAspect="1"/>
          </p:cNvPicPr>
          <p:nvPr/>
        </p:nvPicPr>
        <p:blipFill>
          <a:blip r:embed="rId3"/>
          <a:stretch>
            <a:fillRect/>
          </a:stretch>
        </p:blipFill>
        <p:spPr>
          <a:xfrm>
            <a:off x="88490" y="4032029"/>
            <a:ext cx="6119390" cy="2583404"/>
          </a:xfrm>
          <a:prstGeom prst="rect">
            <a:avLst/>
          </a:prstGeom>
        </p:spPr>
      </p:pic>
      <p:pic>
        <p:nvPicPr>
          <p:cNvPr id="7" name="图片 6">
            <a:extLst>
              <a:ext uri="{FF2B5EF4-FFF2-40B4-BE49-F238E27FC236}">
                <a16:creationId xmlns:a16="http://schemas.microsoft.com/office/drawing/2014/main" id="{5ACA2E70-FDD4-7A04-A1CF-E4E23F500891}"/>
              </a:ext>
            </a:extLst>
          </p:cNvPr>
          <p:cNvPicPr>
            <a:picLocks noChangeAspect="1"/>
          </p:cNvPicPr>
          <p:nvPr/>
        </p:nvPicPr>
        <p:blipFill>
          <a:blip r:embed="rId4"/>
          <a:stretch>
            <a:fillRect/>
          </a:stretch>
        </p:blipFill>
        <p:spPr>
          <a:xfrm>
            <a:off x="88490" y="1075213"/>
            <a:ext cx="6088908" cy="2956816"/>
          </a:xfrm>
          <a:prstGeom prst="rect">
            <a:avLst/>
          </a:prstGeom>
        </p:spPr>
      </p:pic>
      <p:pic>
        <p:nvPicPr>
          <p:cNvPr id="10" name="图片 9">
            <a:extLst>
              <a:ext uri="{FF2B5EF4-FFF2-40B4-BE49-F238E27FC236}">
                <a16:creationId xmlns:a16="http://schemas.microsoft.com/office/drawing/2014/main" id="{33D8CA08-7F1B-81AE-61C3-5555640D8954}"/>
              </a:ext>
            </a:extLst>
          </p:cNvPr>
          <p:cNvPicPr>
            <a:picLocks noChangeAspect="1"/>
          </p:cNvPicPr>
          <p:nvPr/>
        </p:nvPicPr>
        <p:blipFill>
          <a:blip r:embed="rId5"/>
          <a:stretch>
            <a:fillRect/>
          </a:stretch>
        </p:blipFill>
        <p:spPr>
          <a:xfrm>
            <a:off x="6207880" y="894740"/>
            <a:ext cx="5893378" cy="5879039"/>
          </a:xfrm>
          <a:prstGeom prst="rect">
            <a:avLst/>
          </a:prstGeom>
        </p:spPr>
      </p:pic>
    </p:spTree>
    <p:extLst>
      <p:ext uri="{BB962C8B-B14F-4D97-AF65-F5344CB8AC3E}">
        <p14:creationId xmlns:p14="http://schemas.microsoft.com/office/powerpoint/2010/main" val="391666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EVALUATION-Large Scale Simulation</a:t>
            </a:r>
          </a:p>
        </p:txBody>
      </p:sp>
      <p:pic>
        <p:nvPicPr>
          <p:cNvPr id="12" name="图片 11">
            <a:extLst>
              <a:ext uri="{FF2B5EF4-FFF2-40B4-BE49-F238E27FC236}">
                <a16:creationId xmlns:a16="http://schemas.microsoft.com/office/drawing/2014/main" id="{8A02B30C-8715-4669-E7A6-958BB54404CD}"/>
              </a:ext>
            </a:extLst>
          </p:cNvPr>
          <p:cNvPicPr>
            <a:picLocks noChangeAspect="1"/>
          </p:cNvPicPr>
          <p:nvPr/>
        </p:nvPicPr>
        <p:blipFill rotWithShape="1">
          <a:blip r:embed="rId3"/>
          <a:srcRect t="4437"/>
          <a:stretch/>
        </p:blipFill>
        <p:spPr>
          <a:xfrm>
            <a:off x="5898216" y="1044066"/>
            <a:ext cx="6159671" cy="4769868"/>
          </a:xfrm>
          <a:prstGeom prst="rect">
            <a:avLst/>
          </a:prstGeom>
        </p:spPr>
      </p:pic>
      <p:pic>
        <p:nvPicPr>
          <p:cNvPr id="5" name="图片 4">
            <a:extLst>
              <a:ext uri="{FF2B5EF4-FFF2-40B4-BE49-F238E27FC236}">
                <a16:creationId xmlns:a16="http://schemas.microsoft.com/office/drawing/2014/main" id="{CAFAD020-728B-CF14-980C-89E3D65356F8}"/>
              </a:ext>
            </a:extLst>
          </p:cNvPr>
          <p:cNvPicPr>
            <a:picLocks noChangeAspect="1"/>
          </p:cNvPicPr>
          <p:nvPr/>
        </p:nvPicPr>
        <p:blipFill rotWithShape="1">
          <a:blip r:embed="rId4"/>
          <a:srcRect r="5215"/>
          <a:stretch/>
        </p:blipFill>
        <p:spPr>
          <a:xfrm>
            <a:off x="134113" y="1154801"/>
            <a:ext cx="6159672" cy="2534260"/>
          </a:xfrm>
          <a:prstGeom prst="rect">
            <a:avLst/>
          </a:prstGeom>
        </p:spPr>
      </p:pic>
    </p:spTree>
    <p:extLst>
      <p:ext uri="{BB962C8B-B14F-4D97-AF65-F5344CB8AC3E}">
        <p14:creationId xmlns:p14="http://schemas.microsoft.com/office/powerpoint/2010/main" val="77672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9790" y="2474892"/>
            <a:ext cx="11512420" cy="954108"/>
          </a:xfrm>
        </p:spPr>
        <p:txBody>
          <a:bodyPr>
            <a:normAutofit/>
          </a:bodyPr>
          <a:lstStyle/>
          <a:p>
            <a:pPr algn="ctr"/>
            <a:r>
              <a:rPr lang="en-US" altLang="zh-CN" b="1" dirty="0"/>
              <a:t>Thank you!</a:t>
            </a:r>
          </a:p>
        </p:txBody>
      </p:sp>
      <p:sp>
        <p:nvSpPr>
          <p:cNvPr id="4" name="文本框 3">
            <a:extLst>
              <a:ext uri="{FF2B5EF4-FFF2-40B4-BE49-F238E27FC236}">
                <a16:creationId xmlns:a16="http://schemas.microsoft.com/office/drawing/2014/main" id="{F6D6450E-B5D4-4B18-A5B4-D1F516C97F99}"/>
              </a:ext>
            </a:extLst>
          </p:cNvPr>
          <p:cNvSpPr txBox="1"/>
          <p:nvPr/>
        </p:nvSpPr>
        <p:spPr>
          <a:xfrm>
            <a:off x="1149985" y="3429000"/>
            <a:ext cx="9892030" cy="523220"/>
          </a:xfrm>
          <a:prstGeom prst="rect">
            <a:avLst/>
          </a:prstGeom>
          <a:noFill/>
        </p:spPr>
        <p:txBody>
          <a:bodyPr wrap="square">
            <a:spAutoFit/>
          </a:bodyPr>
          <a:lstStyle/>
          <a:p>
            <a:pPr algn="ctr"/>
            <a:r>
              <a:rPr lang="en-US" altLang="zh-CN" sz="2800" dirty="0">
                <a:latin typeface="Arial" panose="020B0604020202020204" pitchFamily="34" charset="0"/>
              </a:rPr>
              <a:t>Looking forward </a:t>
            </a:r>
            <a:r>
              <a:rPr lang="en-US" altLang="zh-CN" sz="2800">
                <a:latin typeface="Arial" panose="020B0604020202020204" pitchFamily="34" charset="0"/>
              </a:rPr>
              <a:t>to questions</a:t>
            </a:r>
            <a:endParaRPr lang="en-US" altLang="zh-CN" sz="2800" dirty="0">
              <a:latin typeface="Arial" panose="020B0604020202020204" pitchFamily="34" charset="0"/>
            </a:endParaRPr>
          </a:p>
        </p:txBody>
      </p:sp>
    </p:spTree>
    <p:extLst>
      <p:ext uri="{BB962C8B-B14F-4D97-AF65-F5344CB8AC3E}">
        <p14:creationId xmlns:p14="http://schemas.microsoft.com/office/powerpoint/2010/main" val="265709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ML Inferences in Serverless</a:t>
            </a:r>
          </a:p>
        </p:txBody>
      </p:sp>
      <p:sp>
        <p:nvSpPr>
          <p:cNvPr id="6" name="文本框 5">
            <a:extLst>
              <a:ext uri="{FF2B5EF4-FFF2-40B4-BE49-F238E27FC236}">
                <a16:creationId xmlns:a16="http://schemas.microsoft.com/office/drawing/2014/main" id="{84683548-26CE-4221-E5E4-FA968DA540AC}"/>
              </a:ext>
            </a:extLst>
          </p:cNvPr>
          <p:cNvSpPr txBox="1"/>
          <p:nvPr/>
        </p:nvSpPr>
        <p:spPr>
          <a:xfrm>
            <a:off x="584885" y="987666"/>
            <a:ext cx="11022228"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Serverless computing is resource management-free, auto-scaling, and has cost-efficiency advantages.</a:t>
            </a:r>
          </a:p>
          <a:p>
            <a:pPr marL="342900" indent="-342900">
              <a:buFont typeface="Arial" panose="020B0604020202020204" pitchFamily="34" charset="0"/>
              <a:buChar char="•"/>
            </a:pPr>
            <a:r>
              <a:rPr lang="en-US" altLang="zh-CN" sz="2000" b="1" dirty="0">
                <a:solidFill>
                  <a:srgbClr val="FF0000"/>
                </a:solidFill>
              </a:rPr>
              <a:t>ML inferences </a:t>
            </a:r>
            <a:r>
              <a:rPr lang="en-US" altLang="zh-CN" sz="2000" dirty="0"/>
              <a:t>are integrated into online websites with </a:t>
            </a:r>
            <a:r>
              <a:rPr lang="en-US" altLang="zh-CN" sz="2000" b="1" dirty="0">
                <a:solidFill>
                  <a:srgbClr val="FF0000"/>
                </a:solidFill>
              </a:rPr>
              <a:t>strict latency </a:t>
            </a:r>
            <a:r>
              <a:rPr lang="en-US" altLang="zh-CN" sz="2000" dirty="0"/>
              <a:t>(less than 200ms) and </a:t>
            </a:r>
            <a:r>
              <a:rPr lang="en-US" altLang="zh-CN" sz="2000" b="1" dirty="0">
                <a:solidFill>
                  <a:srgbClr val="FF0000"/>
                </a:solidFill>
              </a:rPr>
              <a:t>high throughput </a:t>
            </a:r>
            <a:r>
              <a:rPr lang="en-US" altLang="zh-CN" sz="2000" dirty="0"/>
              <a:t>requirements.</a:t>
            </a:r>
          </a:p>
          <a:p>
            <a:pPr marL="342900" indent="-342900">
              <a:buFont typeface="Arial" panose="020B0604020202020204" pitchFamily="34" charset="0"/>
              <a:buChar char="•"/>
            </a:pPr>
            <a:r>
              <a:rPr lang="en-US" altLang="zh-CN" sz="2000" dirty="0"/>
              <a:t>Recent frameworks such as Mark(ATC‘ 19)</a:t>
            </a:r>
            <a:r>
              <a:rPr lang="zh-CN" altLang="en-US" sz="2000" dirty="0"/>
              <a:t>、</a:t>
            </a:r>
            <a:r>
              <a:rPr lang="en-US" altLang="zh-CN" sz="2000" dirty="0"/>
              <a:t>BATCH (SC’ 20) ,</a:t>
            </a:r>
            <a:r>
              <a:rPr lang="zh-CN" altLang="en-US" sz="2000" dirty="0"/>
              <a:t> </a:t>
            </a:r>
            <a:r>
              <a:rPr lang="en-US" altLang="zh-CN" sz="2000" dirty="0"/>
              <a:t>are </a:t>
            </a:r>
            <a:r>
              <a:rPr lang="en-US" altLang="zh-CN" sz="2000" b="1" dirty="0">
                <a:solidFill>
                  <a:srgbClr val="FF0000"/>
                </a:solidFill>
              </a:rPr>
              <a:t>On-Top-Platform design</a:t>
            </a:r>
            <a:r>
              <a:rPr lang="en-US" altLang="zh-CN" sz="2000" dirty="0"/>
              <a:t>. Although they improve the cost-efficiency and throughput, the </a:t>
            </a:r>
            <a:r>
              <a:rPr lang="en-US" altLang="zh-CN" sz="2000" b="1" dirty="0">
                <a:solidFill>
                  <a:srgbClr val="FF0000"/>
                </a:solidFill>
              </a:rPr>
              <a:t>latency guarantee is not addressed</a:t>
            </a:r>
            <a:r>
              <a:rPr lang="en-US" altLang="zh-CN" sz="2000" dirty="0"/>
              <a:t>.</a:t>
            </a:r>
          </a:p>
        </p:txBody>
      </p:sp>
      <p:pic>
        <p:nvPicPr>
          <p:cNvPr id="4" name="图片 3">
            <a:extLst>
              <a:ext uri="{FF2B5EF4-FFF2-40B4-BE49-F238E27FC236}">
                <a16:creationId xmlns:a16="http://schemas.microsoft.com/office/drawing/2014/main" id="{326EBE99-ABCE-D10A-D7A2-0DF61BD7ABB5}"/>
              </a:ext>
            </a:extLst>
          </p:cNvPr>
          <p:cNvPicPr>
            <a:picLocks noChangeAspect="1"/>
          </p:cNvPicPr>
          <p:nvPr/>
        </p:nvPicPr>
        <p:blipFill>
          <a:blip r:embed="rId3"/>
          <a:stretch>
            <a:fillRect/>
          </a:stretch>
        </p:blipFill>
        <p:spPr>
          <a:xfrm>
            <a:off x="423520" y="3411831"/>
            <a:ext cx="7739020" cy="3244335"/>
          </a:xfrm>
          <a:prstGeom prst="rect">
            <a:avLst/>
          </a:prstGeom>
        </p:spPr>
      </p:pic>
      <p:pic>
        <p:nvPicPr>
          <p:cNvPr id="7" name="图片 6">
            <a:extLst>
              <a:ext uri="{FF2B5EF4-FFF2-40B4-BE49-F238E27FC236}">
                <a16:creationId xmlns:a16="http://schemas.microsoft.com/office/drawing/2014/main" id="{6201F661-6369-7348-D239-A589ED7E54FA}"/>
              </a:ext>
            </a:extLst>
          </p:cNvPr>
          <p:cNvPicPr>
            <a:picLocks noChangeAspect="1"/>
          </p:cNvPicPr>
          <p:nvPr/>
        </p:nvPicPr>
        <p:blipFill>
          <a:blip r:embed="rId4"/>
          <a:stretch>
            <a:fillRect/>
          </a:stretch>
        </p:blipFill>
        <p:spPr>
          <a:xfrm>
            <a:off x="8162540" y="3429000"/>
            <a:ext cx="3548277" cy="3227166"/>
          </a:xfrm>
          <a:prstGeom prst="rect">
            <a:avLst/>
          </a:prstGeom>
        </p:spPr>
      </p:pic>
    </p:spTree>
    <p:extLst>
      <p:ext uri="{BB962C8B-B14F-4D97-AF65-F5344CB8AC3E}">
        <p14:creationId xmlns:p14="http://schemas.microsoft.com/office/powerpoint/2010/main" val="428216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High latency</a:t>
            </a:r>
          </a:p>
        </p:txBody>
      </p:sp>
      <p:sp>
        <p:nvSpPr>
          <p:cNvPr id="4" name="文本框 3">
            <a:extLst>
              <a:ext uri="{FF2B5EF4-FFF2-40B4-BE49-F238E27FC236}">
                <a16:creationId xmlns:a16="http://schemas.microsoft.com/office/drawing/2014/main" id="{669EEDA0-7A7F-4EA5-6DBB-8968AC5289D4}"/>
              </a:ext>
            </a:extLst>
          </p:cNvPr>
          <p:cNvSpPr txBox="1"/>
          <p:nvPr/>
        </p:nvSpPr>
        <p:spPr>
          <a:xfrm>
            <a:off x="519056" y="1119428"/>
            <a:ext cx="11153887" cy="1631216"/>
          </a:xfrm>
          <a:prstGeom prst="rect">
            <a:avLst/>
          </a:prstGeom>
          <a:noFill/>
        </p:spPr>
        <p:txBody>
          <a:bodyPr wrap="square">
            <a:spAutoFit/>
          </a:bodyPr>
          <a:lstStyle/>
          <a:p>
            <a:pPr marL="342900" indent="-342900">
              <a:buFont typeface="Wingdings" panose="05000000000000000000" pitchFamily="2" charset="2"/>
              <a:buChar char="Ø"/>
            </a:pPr>
            <a:r>
              <a:rPr lang="en-US" altLang="zh-CN" sz="2000" dirty="0"/>
              <a:t>The commercial serverless platform </a:t>
            </a:r>
            <a:r>
              <a:rPr lang="en-US" altLang="zh-CN" sz="2000" b="1" dirty="0">
                <a:solidFill>
                  <a:srgbClr val="FF0000"/>
                </a:solidFill>
              </a:rPr>
              <a:t>lacks the support of accelerators </a:t>
            </a:r>
            <a:r>
              <a:rPr lang="en-US" altLang="zh-CN" sz="2000" dirty="0"/>
              <a:t>and therefore cannot provide </a:t>
            </a:r>
            <a:r>
              <a:rPr lang="en-US" altLang="zh-CN" sz="2000" b="1" dirty="0">
                <a:solidFill>
                  <a:srgbClr val="FF0000"/>
                </a:solidFill>
              </a:rPr>
              <a:t>low-latency services</a:t>
            </a:r>
            <a:r>
              <a:rPr lang="en-US" altLang="zh-CN" sz="2000" dirty="0"/>
              <a:t> </a:t>
            </a:r>
            <a:r>
              <a:rPr lang="en-US" altLang="zh-CN" sz="2000" b="1" dirty="0">
                <a:solidFill>
                  <a:srgbClr val="FF0000"/>
                </a:solidFill>
              </a:rPr>
              <a:t>for large-sized inference models.</a:t>
            </a:r>
          </a:p>
          <a:p>
            <a:pPr marL="342900" indent="-342900">
              <a:buFont typeface="Wingdings" panose="05000000000000000000" pitchFamily="2" charset="2"/>
              <a:buChar char="Ø"/>
            </a:pPr>
            <a:endParaRPr lang="en-US" altLang="zh-CN" sz="2000" b="1" dirty="0">
              <a:solidFill>
                <a:srgbClr val="FF0000"/>
              </a:solidFill>
            </a:endParaRPr>
          </a:p>
          <a:p>
            <a:pPr marL="342900" indent="-342900">
              <a:buFont typeface="Wingdings" panose="05000000000000000000" pitchFamily="2" charset="2"/>
              <a:buChar char="Ø"/>
            </a:pPr>
            <a:r>
              <a:rPr lang="en-US" altLang="zh-CN" sz="2000" dirty="0"/>
              <a:t>For </a:t>
            </a:r>
            <a:r>
              <a:rPr lang="en-US" altLang="zh-CN" sz="2000" b="1" dirty="0">
                <a:solidFill>
                  <a:srgbClr val="FF0000"/>
                </a:solidFill>
              </a:rPr>
              <a:t>batch-enabled inference</a:t>
            </a:r>
            <a:r>
              <a:rPr lang="en-US" altLang="zh-CN" sz="2000" dirty="0"/>
              <a:t>, commercial serverless platforms cannot provide low-latency services for some small-sized models.</a:t>
            </a:r>
          </a:p>
        </p:txBody>
      </p:sp>
      <p:pic>
        <p:nvPicPr>
          <p:cNvPr id="6" name="图片 5">
            <a:extLst>
              <a:ext uri="{FF2B5EF4-FFF2-40B4-BE49-F238E27FC236}">
                <a16:creationId xmlns:a16="http://schemas.microsoft.com/office/drawing/2014/main" id="{1EB722A9-9BB8-E56D-2BFF-720DDA3255CF}"/>
              </a:ext>
            </a:extLst>
          </p:cNvPr>
          <p:cNvPicPr>
            <a:picLocks noChangeAspect="1"/>
          </p:cNvPicPr>
          <p:nvPr/>
        </p:nvPicPr>
        <p:blipFill>
          <a:blip r:embed="rId3"/>
          <a:stretch>
            <a:fillRect/>
          </a:stretch>
        </p:blipFill>
        <p:spPr>
          <a:xfrm>
            <a:off x="1808205" y="2975332"/>
            <a:ext cx="8575590" cy="3584329"/>
          </a:xfrm>
          <a:prstGeom prst="rect">
            <a:avLst/>
          </a:prstGeom>
        </p:spPr>
      </p:pic>
    </p:spTree>
    <p:extLst>
      <p:ext uri="{BB962C8B-B14F-4D97-AF65-F5344CB8AC3E}">
        <p14:creationId xmlns:p14="http://schemas.microsoft.com/office/powerpoint/2010/main" val="106834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Low Resource Utilization</a:t>
            </a:r>
          </a:p>
        </p:txBody>
      </p:sp>
      <p:pic>
        <p:nvPicPr>
          <p:cNvPr id="5" name="图片 4">
            <a:extLst>
              <a:ext uri="{FF2B5EF4-FFF2-40B4-BE49-F238E27FC236}">
                <a16:creationId xmlns:a16="http://schemas.microsoft.com/office/drawing/2014/main" id="{8C3FA486-876F-162B-6AC2-06D1D2D750C5}"/>
              </a:ext>
            </a:extLst>
          </p:cNvPr>
          <p:cNvPicPr>
            <a:picLocks noChangeAspect="1"/>
          </p:cNvPicPr>
          <p:nvPr/>
        </p:nvPicPr>
        <p:blipFill>
          <a:blip r:embed="rId3"/>
          <a:stretch>
            <a:fillRect/>
          </a:stretch>
        </p:blipFill>
        <p:spPr>
          <a:xfrm>
            <a:off x="2112937" y="3173504"/>
            <a:ext cx="3983064" cy="3533887"/>
          </a:xfrm>
          <a:prstGeom prst="rect">
            <a:avLst/>
          </a:prstGeom>
        </p:spPr>
      </p:pic>
      <p:pic>
        <p:nvPicPr>
          <p:cNvPr id="7" name="图片 6">
            <a:extLst>
              <a:ext uri="{FF2B5EF4-FFF2-40B4-BE49-F238E27FC236}">
                <a16:creationId xmlns:a16="http://schemas.microsoft.com/office/drawing/2014/main" id="{6C4186C4-C7F7-3577-2C87-317A5CEB7ABD}"/>
              </a:ext>
            </a:extLst>
          </p:cNvPr>
          <p:cNvPicPr>
            <a:picLocks noChangeAspect="1"/>
          </p:cNvPicPr>
          <p:nvPr/>
        </p:nvPicPr>
        <p:blipFill>
          <a:blip r:embed="rId4"/>
          <a:stretch>
            <a:fillRect/>
          </a:stretch>
        </p:blipFill>
        <p:spPr>
          <a:xfrm>
            <a:off x="6096000" y="3263821"/>
            <a:ext cx="3983063" cy="3443570"/>
          </a:xfrm>
          <a:prstGeom prst="rect">
            <a:avLst/>
          </a:prstGeom>
        </p:spPr>
      </p:pic>
      <p:sp>
        <p:nvSpPr>
          <p:cNvPr id="8" name="文本框 7">
            <a:extLst>
              <a:ext uri="{FF2B5EF4-FFF2-40B4-BE49-F238E27FC236}">
                <a16:creationId xmlns:a16="http://schemas.microsoft.com/office/drawing/2014/main" id="{91A03144-8F8B-BC3A-0D0A-0F49A1A75326}"/>
              </a:ext>
            </a:extLst>
          </p:cNvPr>
          <p:cNvSpPr txBox="1"/>
          <p:nvPr/>
        </p:nvSpPr>
        <p:spPr>
          <a:xfrm>
            <a:off x="615875" y="1064626"/>
            <a:ext cx="10960249" cy="1938992"/>
          </a:xfrm>
          <a:prstGeom prst="rect">
            <a:avLst/>
          </a:prstGeom>
          <a:noFill/>
        </p:spPr>
        <p:txBody>
          <a:bodyPr wrap="square">
            <a:spAutoFit/>
          </a:bodyPr>
          <a:lstStyle/>
          <a:p>
            <a:pPr marL="342900" indent="-342900">
              <a:buFont typeface="Wingdings" panose="05000000000000000000" pitchFamily="2" charset="2"/>
              <a:buChar char="Ø"/>
            </a:pPr>
            <a:r>
              <a:rPr lang="en-US" altLang="zh-CN" sz="2000" dirty="0"/>
              <a:t>Resource over-provisioning: The </a:t>
            </a:r>
            <a:r>
              <a:rPr lang="en-US" altLang="zh-CN" sz="2000" b="1" dirty="0">
                <a:solidFill>
                  <a:srgbClr val="FF0000"/>
                </a:solidFill>
              </a:rPr>
              <a:t>proportional CPU-Memory allocation policy </a:t>
            </a:r>
            <a:r>
              <a:rPr lang="en-US" altLang="zh-CN" sz="2000" dirty="0"/>
              <a:t>set by a commercial serverless platform does not fit with computationally-intensive inference. It encourages </a:t>
            </a:r>
            <a:r>
              <a:rPr lang="en-US" altLang="zh-CN" sz="2000" b="1" dirty="0">
                <a:solidFill>
                  <a:srgbClr val="FF0000"/>
                </a:solidFill>
              </a:rPr>
              <a:t>over-provisioning</a:t>
            </a:r>
            <a:r>
              <a:rPr lang="en-US" altLang="zh-CN" sz="2000" dirty="0"/>
              <a:t> of memory, resulting in poor resource utilization.</a:t>
            </a:r>
          </a:p>
          <a:p>
            <a:pPr marL="342900" indent="-342900">
              <a:buFont typeface="Wingdings" panose="05000000000000000000" pitchFamily="2" charset="2"/>
              <a:buChar char="Ø"/>
            </a:pPr>
            <a:endParaRPr lang="en-US" altLang="zh-CN" sz="2000" b="1" dirty="0">
              <a:solidFill>
                <a:srgbClr val="FF0000"/>
              </a:solidFill>
            </a:endParaRPr>
          </a:p>
          <a:p>
            <a:pPr marL="342900" indent="-342900">
              <a:buFont typeface="Wingdings" panose="05000000000000000000" pitchFamily="2" charset="2"/>
              <a:buChar char="Ø"/>
            </a:pPr>
            <a:r>
              <a:rPr lang="en-US" altLang="zh-CN" sz="2000" dirty="0"/>
              <a:t>The </a:t>
            </a:r>
            <a:r>
              <a:rPr lang="en-US" altLang="zh-CN" sz="2000" b="1" dirty="0">
                <a:solidFill>
                  <a:srgbClr val="FF0000"/>
                </a:solidFill>
              </a:rPr>
              <a:t>“one-to-one mapping" </a:t>
            </a:r>
            <a:r>
              <a:rPr lang="en-US" altLang="zh-CN" sz="2000" dirty="0"/>
              <a:t>request processing policy of commercial serverless platforms causes low resource utilization.</a:t>
            </a:r>
          </a:p>
        </p:txBody>
      </p:sp>
    </p:spTree>
    <p:extLst>
      <p:ext uri="{BB962C8B-B14F-4D97-AF65-F5344CB8AC3E}">
        <p14:creationId xmlns:p14="http://schemas.microsoft.com/office/powerpoint/2010/main" val="139303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System Architecture</a:t>
            </a:r>
          </a:p>
        </p:txBody>
      </p:sp>
      <p:sp>
        <p:nvSpPr>
          <p:cNvPr id="10" name="文本框 9">
            <a:extLst>
              <a:ext uri="{FF2B5EF4-FFF2-40B4-BE49-F238E27FC236}">
                <a16:creationId xmlns:a16="http://schemas.microsoft.com/office/drawing/2014/main" id="{D4966F14-7280-3903-F63E-E3DAC93531D9}"/>
              </a:ext>
            </a:extLst>
          </p:cNvPr>
          <p:cNvSpPr txBox="1"/>
          <p:nvPr/>
        </p:nvSpPr>
        <p:spPr>
          <a:xfrm>
            <a:off x="548639" y="951970"/>
            <a:ext cx="11166439" cy="1938992"/>
          </a:xfrm>
          <a:prstGeom prst="rect">
            <a:avLst/>
          </a:prstGeom>
          <a:noFill/>
        </p:spPr>
        <p:txBody>
          <a:bodyPr wrap="square">
            <a:spAutoFit/>
          </a:bodyPr>
          <a:lstStyle/>
          <a:p>
            <a:pPr marL="342900" indent="-342900">
              <a:spcBef>
                <a:spcPts val="1200"/>
              </a:spcBef>
              <a:buFont typeface="Wingdings" panose="05000000000000000000" pitchFamily="2" charset="2"/>
              <a:buChar char="Ø"/>
            </a:pPr>
            <a:r>
              <a:rPr lang="en-US" altLang="zh-CN" sz="2000" dirty="0"/>
              <a:t>Prediction Model only requires parsing the DAG structure of model. The latency can be predicted by profiled operators.</a:t>
            </a:r>
          </a:p>
          <a:p>
            <a:pPr indent="-342900">
              <a:spcBef>
                <a:spcPts val="1200"/>
              </a:spcBef>
              <a:buFont typeface="Wingdings" panose="05000000000000000000" pitchFamily="2" charset="2"/>
              <a:buChar char="Ø"/>
            </a:pPr>
            <a:r>
              <a:rPr lang="en-US" altLang="zh-CN" sz="2000" dirty="0"/>
              <a:t>The arrived requests pack into built-in batches and dispatch to the corresponding instances. </a:t>
            </a:r>
          </a:p>
          <a:p>
            <a:pPr indent="-342900">
              <a:spcBef>
                <a:spcPts val="1200"/>
              </a:spcBef>
              <a:buFont typeface="Wingdings" panose="05000000000000000000" pitchFamily="2" charset="2"/>
              <a:buChar char="Ø"/>
            </a:pPr>
            <a:r>
              <a:rPr lang="en-US" altLang="zh-CN" sz="2000" dirty="0"/>
              <a:t>As instance cold start generates non-negligible latency, INFless further designs an LSTH policy to avoid the start latency.</a:t>
            </a:r>
          </a:p>
        </p:txBody>
      </p:sp>
      <p:pic>
        <p:nvPicPr>
          <p:cNvPr id="4" name="图片 3">
            <a:extLst>
              <a:ext uri="{FF2B5EF4-FFF2-40B4-BE49-F238E27FC236}">
                <a16:creationId xmlns:a16="http://schemas.microsoft.com/office/drawing/2014/main" id="{D0F5233A-A1B6-6DFF-114F-58CC8271A3C2}"/>
              </a:ext>
            </a:extLst>
          </p:cNvPr>
          <p:cNvPicPr>
            <a:picLocks noChangeAspect="1"/>
          </p:cNvPicPr>
          <p:nvPr/>
        </p:nvPicPr>
        <p:blipFill>
          <a:blip r:embed="rId3"/>
          <a:stretch>
            <a:fillRect/>
          </a:stretch>
        </p:blipFill>
        <p:spPr>
          <a:xfrm>
            <a:off x="2672903" y="2979087"/>
            <a:ext cx="6846194" cy="3878913"/>
          </a:xfrm>
          <a:prstGeom prst="rect">
            <a:avLst/>
          </a:prstGeom>
        </p:spPr>
      </p:pic>
    </p:spTree>
    <p:extLst>
      <p:ext uri="{BB962C8B-B14F-4D97-AF65-F5344CB8AC3E}">
        <p14:creationId xmlns:p14="http://schemas.microsoft.com/office/powerpoint/2010/main" val="381110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Built-in, Non-Uniform Batching</a:t>
            </a:r>
          </a:p>
        </p:txBody>
      </p:sp>
      <p:pic>
        <p:nvPicPr>
          <p:cNvPr id="9" name="图片 8">
            <a:extLst>
              <a:ext uri="{FF2B5EF4-FFF2-40B4-BE49-F238E27FC236}">
                <a16:creationId xmlns:a16="http://schemas.microsoft.com/office/drawing/2014/main" id="{28CBB301-9358-4F28-64F0-A0691474E75B}"/>
              </a:ext>
            </a:extLst>
          </p:cNvPr>
          <p:cNvPicPr>
            <a:picLocks noChangeAspect="1"/>
          </p:cNvPicPr>
          <p:nvPr/>
        </p:nvPicPr>
        <p:blipFill>
          <a:blip r:embed="rId3"/>
          <a:stretch>
            <a:fillRect/>
          </a:stretch>
        </p:blipFill>
        <p:spPr>
          <a:xfrm>
            <a:off x="741447" y="1669516"/>
            <a:ext cx="10709106" cy="3518967"/>
          </a:xfrm>
          <a:prstGeom prst="rect">
            <a:avLst/>
          </a:prstGeom>
        </p:spPr>
      </p:pic>
    </p:spTree>
    <p:extLst>
      <p:ext uri="{BB962C8B-B14F-4D97-AF65-F5344CB8AC3E}">
        <p14:creationId xmlns:p14="http://schemas.microsoft.com/office/powerpoint/2010/main" val="338203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Built-in, Non-Uniform Batching</a:t>
            </a:r>
          </a:p>
        </p:txBody>
      </p:sp>
      <p:pic>
        <p:nvPicPr>
          <p:cNvPr id="4" name="图片 3">
            <a:extLst>
              <a:ext uri="{FF2B5EF4-FFF2-40B4-BE49-F238E27FC236}">
                <a16:creationId xmlns:a16="http://schemas.microsoft.com/office/drawing/2014/main" id="{8AAA2D90-3854-8680-E349-68736B0F8223}"/>
              </a:ext>
            </a:extLst>
          </p:cNvPr>
          <p:cNvPicPr>
            <a:picLocks noChangeAspect="1"/>
          </p:cNvPicPr>
          <p:nvPr/>
        </p:nvPicPr>
        <p:blipFill>
          <a:blip r:embed="rId3"/>
          <a:stretch>
            <a:fillRect/>
          </a:stretch>
        </p:blipFill>
        <p:spPr>
          <a:xfrm>
            <a:off x="669758" y="1055595"/>
            <a:ext cx="10852484" cy="4746809"/>
          </a:xfrm>
          <a:prstGeom prst="rect">
            <a:avLst/>
          </a:prstGeom>
        </p:spPr>
      </p:pic>
    </p:spTree>
    <p:extLst>
      <p:ext uri="{BB962C8B-B14F-4D97-AF65-F5344CB8AC3E}">
        <p14:creationId xmlns:p14="http://schemas.microsoft.com/office/powerpoint/2010/main" val="58209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Combined Operator Profiling</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A87EBD9-779D-9C7C-9DBA-82990099065E}"/>
                  </a:ext>
                </a:extLst>
              </p:cNvPr>
              <p:cNvSpPr txBox="1"/>
              <p:nvPr/>
            </p:nvSpPr>
            <p:spPr>
              <a:xfrm>
                <a:off x="459607" y="920910"/>
                <a:ext cx="4437246" cy="5940088"/>
              </a:xfrm>
              <a:prstGeom prst="rect">
                <a:avLst/>
              </a:prstGeom>
              <a:noFill/>
            </p:spPr>
            <p:txBody>
              <a:bodyPr wrap="square">
                <a:spAutoFit/>
              </a:bodyPr>
              <a:lstStyle/>
              <a:p>
                <a:pPr marL="342900" indent="-342900">
                  <a:spcBef>
                    <a:spcPts val="1200"/>
                  </a:spcBef>
                  <a:buFont typeface="Wingdings" panose="05000000000000000000" pitchFamily="2" charset="2"/>
                  <a:buChar char="Ø"/>
                </a:pPr>
                <a:r>
                  <a:rPr lang="en-US" altLang="zh-CN" sz="2000" dirty="0"/>
                  <a:t>Inference functions share a common set of operators, and the execution time is dominated by a small subset of them.</a:t>
                </a:r>
              </a:p>
              <a:p>
                <a:pPr marL="342900" indent="-342900">
                  <a:spcBef>
                    <a:spcPts val="1200"/>
                  </a:spcBef>
                  <a:buFont typeface="Wingdings" panose="05000000000000000000" pitchFamily="2" charset="2"/>
                  <a:buChar char="Ø"/>
                </a:pPr>
                <a:r>
                  <a:rPr lang="en-US" altLang="zh-CN" sz="2000" dirty="0"/>
                  <a:t>We define its profile 5-tuple </a:t>
                </a:r>
                <a14:m>
                  <m:oMath xmlns:m="http://schemas.openxmlformats.org/officeDocument/2006/math">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𝑝</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𝑏</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𝑔</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𝑡</m:t>
                            </m:r>
                          </m:e>
                          <m:sub>
                            <m:r>
                              <a:rPr lang="en-US" altLang="zh-CN" sz="2000">
                                <a:latin typeface="Cambria Math" panose="02040503050406030204" pitchFamily="18" charset="0"/>
                              </a:rPr>
                              <m:t>𝑖</m:t>
                            </m:r>
                          </m:sub>
                        </m:sSub>
                      </m:e>
                    </m:d>
                  </m:oMath>
                </a14:m>
                <a:endParaRPr lang="en-US" altLang="zh-CN" sz="2000" dirty="0"/>
              </a:p>
              <a:p>
                <a:pPr marL="342900" indent="-342900">
                  <a:spcBef>
                    <a:spcPts val="1200"/>
                  </a:spcBef>
                  <a:buFont typeface="Wingdings" panose="05000000000000000000" pitchFamily="2" charset="2"/>
                  <a:buChar char="Ø"/>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𝑝</m:t>
                        </m:r>
                      </m:e>
                      <m:sub>
                        <m:r>
                          <a:rPr lang="en-US" altLang="zh-CN" sz="2000">
                            <a:latin typeface="Cambria Math" panose="02040503050406030204" pitchFamily="18" charset="0"/>
                          </a:rPr>
                          <m:t>𝑖</m:t>
                        </m:r>
                      </m:sub>
                    </m:sSub>
                  </m:oMath>
                </a14:m>
                <a:r>
                  <a:rPr lang="en-US" altLang="zh-CN" sz="2000" dirty="0"/>
                  <a:t> : the size of each piece of input data.</a:t>
                </a:r>
              </a:p>
              <a:p>
                <a:pPr marL="342900" indent="-342900">
                  <a:spcBef>
                    <a:spcPts val="1200"/>
                  </a:spcBef>
                  <a:buFont typeface="Wingdings" panose="05000000000000000000" pitchFamily="2" charset="2"/>
                  <a:buChar char="Ø"/>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𝑏</m:t>
                        </m:r>
                      </m:e>
                      <m:sub>
                        <m:r>
                          <a:rPr lang="en-US" altLang="zh-CN" sz="2000">
                            <a:latin typeface="Cambria Math" panose="02040503050406030204" pitchFamily="18" charset="0"/>
                          </a:rPr>
                          <m:t>𝑖</m:t>
                        </m:r>
                      </m:sub>
                    </m:sSub>
                  </m:oMath>
                </a14:m>
                <a:r>
                  <a:rPr lang="en-US" altLang="zh-CN" sz="2000" dirty="0"/>
                  <a:t> : the batch-size.</a:t>
                </a:r>
              </a:p>
              <a:p>
                <a:pPr marL="342900" indent="-342900">
                  <a:spcBef>
                    <a:spcPts val="1200"/>
                  </a:spcBef>
                  <a:buFont typeface="Wingdings" panose="05000000000000000000" pitchFamily="2" charset="2"/>
                  <a:buChar char="Ø"/>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𝑖</m:t>
                        </m:r>
                      </m:sub>
                    </m:sSub>
                  </m:oMath>
                </a14:m>
                <a:r>
                  <a:rPr lang="en-US" altLang="zh-CN" sz="2000" dirty="0"/>
                  <a:t> : the CPU-related resources, including cores, memory bandwidth, LLC, memory, etc.</a:t>
                </a:r>
              </a:p>
              <a:p>
                <a:pPr marL="342900" indent="-342900">
                  <a:spcBef>
                    <a:spcPts val="1200"/>
                  </a:spcBef>
                  <a:buFont typeface="Wingdings" panose="05000000000000000000" pitchFamily="2" charset="2"/>
                  <a:buChar char="Ø"/>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𝑔</m:t>
                        </m:r>
                      </m:e>
                      <m:sub>
                        <m:r>
                          <a:rPr lang="en-US" altLang="zh-CN" sz="2000">
                            <a:latin typeface="Cambria Math" panose="02040503050406030204" pitchFamily="18" charset="0"/>
                          </a:rPr>
                          <m:t>𝑖</m:t>
                        </m:r>
                      </m:sub>
                    </m:sSub>
                  </m:oMath>
                </a14:m>
                <a:r>
                  <a:rPr lang="en-US" altLang="zh-CN" sz="2000" dirty="0"/>
                  <a:t> : the GPU-related resources, including GPU memory, SMs, PCI-e bandwidth.</a:t>
                </a:r>
              </a:p>
              <a:p>
                <a:pPr marL="342900" indent="-342900">
                  <a:spcBef>
                    <a:spcPts val="1200"/>
                  </a:spcBef>
                  <a:buFont typeface="Wingdings" panose="05000000000000000000" pitchFamily="2" charset="2"/>
                  <a:buChar char="Ø"/>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𝑡</m:t>
                        </m:r>
                      </m:e>
                      <m:sub>
                        <m:r>
                          <a:rPr lang="en-US" altLang="zh-CN" sz="2000">
                            <a:latin typeface="Cambria Math" panose="02040503050406030204" pitchFamily="18" charset="0"/>
                          </a:rPr>
                          <m:t>𝑖</m:t>
                        </m:r>
                      </m:sub>
                    </m:sSub>
                  </m:oMath>
                </a14:m>
                <a:r>
                  <a:rPr lang="en-US" altLang="zh-CN" sz="2000" dirty="0"/>
                  <a:t> : execution time</a:t>
                </a:r>
                <a:endParaRPr lang="zh-CN" altLang="zh-CN" sz="2000" dirty="0"/>
              </a:p>
            </p:txBody>
          </p:sp>
        </mc:Choice>
        <mc:Fallback xmlns="">
          <p:sp>
            <p:nvSpPr>
              <p:cNvPr id="4" name="文本框 3">
                <a:extLst>
                  <a:ext uri="{FF2B5EF4-FFF2-40B4-BE49-F238E27FC236}">
                    <a16:creationId xmlns:a16="http://schemas.microsoft.com/office/drawing/2014/main" id="{6A87EBD9-779D-9C7C-9DBA-82990099065E}"/>
                  </a:ext>
                </a:extLst>
              </p:cNvPr>
              <p:cNvSpPr txBox="1">
                <a:spLocks noRot="1" noChangeAspect="1" noMove="1" noResize="1" noEditPoints="1" noAdjustHandles="1" noChangeArrowheads="1" noChangeShapeType="1" noTextEdit="1"/>
              </p:cNvSpPr>
              <p:nvPr/>
            </p:nvSpPr>
            <p:spPr>
              <a:xfrm>
                <a:off x="459607" y="920910"/>
                <a:ext cx="4437246" cy="5940088"/>
              </a:xfrm>
              <a:prstGeom prst="rect">
                <a:avLst/>
              </a:prstGeom>
              <a:blipFill>
                <a:blip r:embed="rId3"/>
                <a:stretch>
                  <a:fillRect l="-1236" t="-513" r="-1648" b="-92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967C023-F47D-A020-2C83-EC5930AA9E98}"/>
              </a:ext>
            </a:extLst>
          </p:cNvPr>
          <p:cNvPicPr>
            <a:picLocks noChangeAspect="1"/>
          </p:cNvPicPr>
          <p:nvPr/>
        </p:nvPicPr>
        <p:blipFill>
          <a:blip r:embed="rId4"/>
          <a:stretch>
            <a:fillRect/>
          </a:stretch>
        </p:blipFill>
        <p:spPr>
          <a:xfrm>
            <a:off x="5007543" y="1061777"/>
            <a:ext cx="6931279" cy="3505528"/>
          </a:xfrm>
          <a:prstGeom prst="rect">
            <a:avLst/>
          </a:prstGeom>
        </p:spPr>
      </p:pic>
      <p:pic>
        <p:nvPicPr>
          <p:cNvPr id="8" name="图片 7">
            <a:extLst>
              <a:ext uri="{FF2B5EF4-FFF2-40B4-BE49-F238E27FC236}">
                <a16:creationId xmlns:a16="http://schemas.microsoft.com/office/drawing/2014/main" id="{084C59DA-A58E-B900-282C-B008D1E6DDF5}"/>
              </a:ext>
            </a:extLst>
          </p:cNvPr>
          <p:cNvPicPr>
            <a:picLocks noChangeAspect="1"/>
          </p:cNvPicPr>
          <p:nvPr/>
        </p:nvPicPr>
        <p:blipFill rotWithShape="1">
          <a:blip r:embed="rId5"/>
          <a:srcRect r="3314" b="22127"/>
          <a:stretch/>
        </p:blipFill>
        <p:spPr>
          <a:xfrm>
            <a:off x="4896853" y="4567305"/>
            <a:ext cx="6931279" cy="2039534"/>
          </a:xfrm>
          <a:prstGeom prst="rect">
            <a:avLst/>
          </a:prstGeom>
        </p:spPr>
      </p:pic>
    </p:spTree>
    <p:extLst>
      <p:ext uri="{BB962C8B-B14F-4D97-AF65-F5344CB8AC3E}">
        <p14:creationId xmlns:p14="http://schemas.microsoft.com/office/powerpoint/2010/main" val="243524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Scheduling</a:t>
            </a:r>
          </a:p>
        </p:txBody>
      </p:sp>
      <p:pic>
        <p:nvPicPr>
          <p:cNvPr id="5" name="图片 4">
            <a:extLst>
              <a:ext uri="{FF2B5EF4-FFF2-40B4-BE49-F238E27FC236}">
                <a16:creationId xmlns:a16="http://schemas.microsoft.com/office/drawing/2014/main" id="{D4761549-A8A6-6890-4CAD-469CB0B7B060}"/>
              </a:ext>
            </a:extLst>
          </p:cNvPr>
          <p:cNvPicPr>
            <a:picLocks noChangeAspect="1"/>
          </p:cNvPicPr>
          <p:nvPr/>
        </p:nvPicPr>
        <p:blipFill>
          <a:blip r:embed="rId3"/>
          <a:stretch>
            <a:fillRect/>
          </a:stretch>
        </p:blipFill>
        <p:spPr>
          <a:xfrm>
            <a:off x="1929193" y="894740"/>
            <a:ext cx="7900478" cy="5963260"/>
          </a:xfrm>
          <a:prstGeom prst="rect">
            <a:avLst/>
          </a:prstGeom>
        </p:spPr>
      </p:pic>
    </p:spTree>
    <p:extLst>
      <p:ext uri="{BB962C8B-B14F-4D97-AF65-F5344CB8AC3E}">
        <p14:creationId xmlns:p14="http://schemas.microsoft.com/office/powerpoint/2010/main" val="3897141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16954</TotalTime>
  <Words>1924</Words>
  <Application>Microsoft Office PowerPoint</Application>
  <PresentationFormat>宽屏</PresentationFormat>
  <Paragraphs>84</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system-ui</vt:lpstr>
      <vt:lpstr>等线</vt:lpstr>
      <vt:lpstr>等线 Light</vt:lpstr>
      <vt:lpstr>Arial</vt:lpstr>
      <vt:lpstr>Cambria Math</vt:lpstr>
      <vt:lpstr>Wingdings</vt:lpstr>
      <vt:lpstr>Office 主题​​</vt:lpstr>
      <vt:lpstr>INFless: A Native Serverless System for Low-Latency, High-Throughput Inference</vt:lpstr>
      <vt:lpstr>ML Inferences in Serverless</vt:lpstr>
      <vt:lpstr>High latency</vt:lpstr>
      <vt:lpstr> Low Resource Utilization</vt:lpstr>
      <vt:lpstr>System Architecture</vt:lpstr>
      <vt:lpstr>Built-in, Non-Uniform Batching</vt:lpstr>
      <vt:lpstr>Built-in, Non-Uniform Batching</vt:lpstr>
      <vt:lpstr>Combined Operator Profiling</vt:lpstr>
      <vt:lpstr>Scheduling</vt:lpstr>
      <vt:lpstr> Managing Cold Starts with LSTH</vt:lpstr>
      <vt:lpstr>Implementation</vt:lpstr>
      <vt:lpstr>EVALUATION-Local Cluster</vt:lpstr>
      <vt:lpstr>EVALUATION-Large Scale Simulation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王家盛</dc:creator>
  <cp:lastModifiedBy>mrf_sdu@126.com</cp:lastModifiedBy>
  <cp:revision>759</cp:revision>
  <dcterms:created xsi:type="dcterms:W3CDTF">2021-09-20T05:07:58Z</dcterms:created>
  <dcterms:modified xsi:type="dcterms:W3CDTF">2022-12-10T09:38:27Z</dcterms:modified>
</cp:coreProperties>
</file>