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01" r:id="rId2"/>
    <p:sldId id="2702" r:id="rId3"/>
    <p:sldId id="2704" r:id="rId4"/>
    <p:sldId id="2703" r:id="rId5"/>
    <p:sldId id="2705" r:id="rId6"/>
    <p:sldId id="2706" r:id="rId7"/>
    <p:sldId id="270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0DD51-F75C-4C58-B89A-DF1F3BB3E148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86373-3685-4B6E-8324-88796747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7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60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9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3200" dirty="0"/>
              <a:t>The first constraint ensures that the hardware resource limit is respected on every node. The second constraint states that every request will be distributed to exactly one node. </a:t>
            </a:r>
            <a:endParaRPr lang="zh-CN" altLang="en-US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4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If we knew that there would be another request arriving before or in time slot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, the optimal decision would be to cache the container; otherwise, the decision is to destroy the container.</a:t>
                </a:r>
              </a:p>
              <a:p>
                <a:pPr algn="l"/>
                <a:endParaRPr lang="zh-CN" altLang="en-US" sz="20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If we knew that there would be another request arriving before or in time slot 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𝑡+𝑑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𝑘^𝑛/𝛼𝑟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𝑘^𝑛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, the optimal decision would be to cache the container; otherwise, the decision is to destroy the container.</a:t>
                </a:r>
              </a:p>
              <a:p>
                <a:pPr algn="l"/>
                <a:endParaRPr lang="zh-CN" altLang="en-US" sz="20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32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zh-CN" sz="3200" dirty="0"/>
                  <a:t>· </a:t>
                </a:r>
                <a:r>
                  <a:rPr lang="en-US" altLang="zh-CN" sz="3200" dirty="0" err="1"/>
                  <a:t>d^n_k</a:t>
                </a:r>
                <a:r>
                  <a:rPr lang="en-US" altLang="zh-CN" sz="3200" dirty="0"/>
                  <a:t> Container instantiation cost, </a:t>
                </a:r>
                <a:r>
                  <a:rPr lang="en-US" altLang="zh-CN" sz="3200" dirty="0" err="1"/>
                  <a:t>r^n_k</a:t>
                </a:r>
                <a:r>
                  <a:rPr lang="en-US" altLang="zh-CN" sz="3200" dirty="0"/>
                  <a:t> Container retention cost</a:t>
                </a:r>
                <a:r>
                  <a:rPr lang="zh-CN" altLang="en-US" sz="3200" dirty="0"/>
                  <a:t>。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更高的规范将提供更低的容器实例化成本，但容器保留成本将更大。</a:t>
                </a:r>
                <a:endParaRPr lang="en-US" altLang="zh-CN" sz="3200" b="0" i="0" dirty="0">
                  <a:solidFill>
                    <a:srgbClr val="000000"/>
                  </a:solidFill>
                  <a:effectLst/>
                  <a:latin typeface="system-ui"/>
                </a:endParaRPr>
              </a:p>
              <a:p>
                <a:pPr algn="l"/>
                <a:r>
                  <a:rPr lang="en-US" altLang="zh-CN" sz="3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· If we knew that there would be another request arriving before or in time slot </a:t>
                </a:r>
                <a14:m>
                  <m:oMath xmlns:m="http://schemas.openxmlformats.org/officeDocument/2006/math">
                    <m:r>
                      <a:rPr lang="en-US" altLang="zh-CN" sz="2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Sup>
                      <m:sSubSup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3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, the optimal decision would be to cache the container; otherwise, the decision is to destroy the container. </a:t>
                </a:r>
              </a:p>
              <a:p>
                <a:pPr algn="l"/>
                <a:endParaRPr lang="en-US" altLang="zh-CN" sz="3200" b="0" i="0" dirty="0">
                  <a:solidFill>
                    <a:srgbClr val="000000"/>
                  </a:solidFill>
                  <a:effectLst/>
                  <a:latin typeface="system-ui"/>
                </a:endParaRPr>
              </a:p>
              <a:p>
                <a:pPr algn="l"/>
                <a:endParaRPr lang="zh-CN" altLang="en-US" sz="20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altLang="zh-CN" sz="3200" dirty="0"/>
                  <a:t>· </a:t>
                </a:r>
                <a:r>
                  <a:rPr lang="en-US" altLang="zh-CN" sz="3200" dirty="0" err="1"/>
                  <a:t>d^n_k</a:t>
                </a:r>
                <a:r>
                  <a:rPr lang="en-US" altLang="zh-CN" sz="3200" dirty="0"/>
                  <a:t> Container instantiation cost, </a:t>
                </a:r>
                <a:r>
                  <a:rPr lang="en-US" altLang="zh-CN" sz="3200" dirty="0" err="1"/>
                  <a:t>r^n_k</a:t>
                </a:r>
                <a:r>
                  <a:rPr lang="en-US" altLang="zh-CN" sz="3200" dirty="0"/>
                  <a:t> Container retention cost</a:t>
                </a:r>
                <a:r>
                  <a:rPr lang="zh-CN" altLang="en-US" sz="3200" dirty="0"/>
                  <a:t>。</a:t>
                </a:r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更高的规范将提供更低的容器实例化成本，但容器保留成本将更大。</a:t>
                </a:r>
                <a:endParaRPr lang="en-US" altLang="zh-CN" sz="3200" b="0" i="0" dirty="0">
                  <a:solidFill>
                    <a:srgbClr val="000000"/>
                  </a:solidFill>
                  <a:effectLst/>
                  <a:latin typeface="system-ui"/>
                </a:endParaRPr>
              </a:p>
              <a:p>
                <a:pPr algn="l"/>
                <a:r>
                  <a:rPr lang="en-US" altLang="zh-CN" sz="3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· If we knew that there would be another request arriving before or in time slot </a:t>
                </a:r>
                <a:r>
                  <a:rPr lang="en-US" altLang="zh-CN" sz="2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𝑡+𝑑</a:t>
                </a:r>
                <a:r>
                  <a:rPr lang="zh-CN" altLang="zh-CN" sz="2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𝑘^𝑛/𝛼𝑟</a:t>
                </a:r>
                <a:r>
                  <a:rPr lang="zh-CN" altLang="zh-CN" sz="2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𝑘^𝑛</a:t>
                </a:r>
                <a:r>
                  <a:rPr lang="en-US" altLang="zh-CN" sz="32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, the optimal decision would be to cache the container; otherwise, the decision is to destroy the container. </a:t>
                </a:r>
              </a:p>
              <a:p>
                <a:pPr algn="l"/>
                <a:endParaRPr lang="en-US" altLang="zh-CN" sz="3200" b="0" i="0" dirty="0">
                  <a:solidFill>
                    <a:srgbClr val="000000"/>
                  </a:solidFill>
                  <a:effectLst/>
                  <a:latin typeface="system-ui"/>
                </a:endParaRPr>
              </a:p>
              <a:p>
                <a:pPr algn="l"/>
                <a:endParaRPr lang="zh-CN" altLang="en-US" sz="20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4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44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根据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sup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zh-CN" altLang="en-US" sz="44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概率向每个节点发送请求。一旦收到请求，我们就决定销毁哪些容器。如果缓存的容器数大于此时间段中生成的请求数，我们将销毁缓存时间超过</a:t>
                </a:r>
                <a:r>
                  <a:rPr lang="en-US" altLang="zh-CN" sz="4400" b="0" i="0" dirty="0" err="1">
                    <a:solidFill>
                      <a:srgbClr val="000000"/>
                    </a:solidFill>
                    <a:effectLst/>
                    <a:latin typeface="system-ui"/>
                  </a:rPr>
                  <a:t>xn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自上次服务请求以来的时隙</a:t>
                </a:r>
                <a:r>
                  <a:rPr lang="zh-CN" altLang="en-US" sz="44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。该算法是我们在下一节中描述的在线算法的基本组成部分。</a:t>
                </a:r>
                <a:endParaRPr lang="en-US" altLang="zh-CN" sz="4400" b="0" i="0" dirty="0">
                  <a:solidFill>
                    <a:srgbClr val="000000"/>
                  </a:solidFill>
                  <a:effectLst/>
                  <a:latin typeface="system-u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$\lambda_{k, t}^n \quad$ Number of type- $k$ requests generated at node $n$ at time $t$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$m_{k, t}^n \quad$ Number of type- $k$ requests distributed to node $n$ at time $t$</a:t>
                </a:r>
              </a:p>
              <a:p>
                <a:pPr algn="l"/>
                <a:endParaRPr lang="zh-CN" altLang="en-US" sz="20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44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根据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∫130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𝑏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𝑛+1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^(𝑏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𝑛)▒ 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𝑝</a:t>
                </a:r>
                <a:r>
                  <a:rPr lang="zh-CN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100">
                    <a:effectLst/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𝑛^∗ (𝑥)𝑑𝑥</a:t>
                </a:r>
                <a:r>
                  <a:rPr lang="zh-CN" altLang="en-US" sz="44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概率向每个节点发送请求。一旦收到请求，我们就决定销毁哪些容器。如果缓存的容器数大于此时间段中生成的请求数，我们将销毁缓存时间超过</a:t>
                </a:r>
                <a:r>
                  <a:rPr lang="en-US" altLang="zh-CN" sz="4400" b="0" i="0" dirty="0" err="1">
                    <a:solidFill>
                      <a:srgbClr val="000000"/>
                    </a:solidFill>
                    <a:effectLst/>
                    <a:latin typeface="system-ui"/>
                  </a:rPr>
                  <a:t>xn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自上次服务请求以来的时隙</a:t>
                </a:r>
                <a:r>
                  <a:rPr lang="zh-CN" altLang="en-US" sz="44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。该算法是我们在下一节中描述的在线算法的基本组成部分。</a:t>
                </a:r>
                <a:endParaRPr lang="en-US" altLang="zh-CN" sz="4400" b="0" i="0" dirty="0">
                  <a:solidFill>
                    <a:srgbClr val="000000"/>
                  </a:solidFill>
                  <a:effectLst/>
                  <a:latin typeface="system-u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$\lambda_{k, t}^n \quad$ Number of type- $k$ requests generated at node $n$ at time $t$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system-ui"/>
                  </a:rPr>
                  <a:t>$m_{k, t}^n \quad$ Number of type- $k$ requests distributed to node $n$ at time $t$</a:t>
                </a:r>
              </a:p>
              <a:p>
                <a:pPr algn="l"/>
                <a:endParaRPr lang="zh-CN" altLang="en-US" sz="20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1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2000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9F65B-6F81-4288-9904-68ABFE290F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2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64A0E-D570-8A2B-6FCB-7C9FC99C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8393AF-FFA3-B4A9-12D6-F026244B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AAB459-7DBB-1378-BB3E-7B06F840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31475-1077-2A65-CD57-ABE54807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51ACE-E060-D05A-EA54-3E227EA1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1325-CBE2-14E8-7761-0B2D6B2F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FC98A1-A104-FB25-5849-820129F17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E9665-61AA-5360-932D-CD8507D7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8B461-FBF1-ABC7-0FC2-1E2F1724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B5404-7D9A-23FA-F15A-07E6D1EE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BD99DC-C583-B58D-722E-1E3693748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E937D-7A7B-FE37-4D0D-6664AA2C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39247-8964-D4CE-0E2E-551CEE7A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1B8DC-8323-46AF-D71E-8CBE6250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F0D06-0561-868D-C9F8-BE32A77D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36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E3AC4-DC70-0CC3-EBF6-02D94FC6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5CF899-D8C3-112C-5ED3-E58E04F7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3758B-BE6E-47FD-B394-5F752DED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DD31-CDE5-9C9E-F1BF-16B78DBC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BA47EB-D9C7-8AFF-E5F3-D8B64D88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32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43B94-8226-664F-63BE-00B90223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7906A-372C-1D8D-001E-864478E0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EFA81-4A5B-617C-99C6-C3E89B2C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AF09F-1E31-64C9-2B8E-C08B5C45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1E532-67DD-1448-74BD-25DA1FA7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FB0DD-D706-6054-5BAE-9A00224D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80E1A5-0201-68D0-A146-470D5DE0E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B61FCC-62E8-B485-0494-DF7F38535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4261F8-0005-2CAC-21C1-F873C4E9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42B51-9EC4-7C66-97B0-ECF96C1B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9282B-452A-8350-5D67-232FCE56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6C03-56E0-0D08-265F-FD772670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34DAE-63EC-855C-A35E-FFCCC9E1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F6477-2E11-DCA6-5CE8-FE43187E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84964-750C-FFA4-2ADC-A9EEDED73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B4601A-DB53-3DDD-78F4-B298CD931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9431E9-0C26-0797-DC16-12B4DC1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75532B-DFE2-B926-5BF6-4DED29DE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C2CCF-3501-F916-338D-7C1DF55F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8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B9CE-2C1E-1769-8F9B-DB17F92A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DE77F8-0EB9-1EB4-8502-50DC39DA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6B2DC4-A8C5-DF0E-A638-6CECEDE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A89373-91FB-67B7-93E7-498D333E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6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AB9A92-0F1D-3D76-753E-2005D903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21097A-1668-2D23-2EA8-087E9A70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689CA-8A31-CBA6-C8D2-304DD4C1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90D10-1A65-BE15-0CA4-B9B7CAF4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F1C99-6C82-D621-42F6-F1FA7C28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86C8A-ADC8-CAC1-FCA4-5C548BC5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AF10C4-60A3-2825-72E2-0ABE583F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E9060-E687-3D6D-128D-065884FA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CE032-32A2-F0A2-4430-83E5A438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7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C88F7-00E2-EF69-037E-3AE37235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6BF573-9A14-239C-3C2F-FC17E3CCD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FA91D-0D29-9FA5-63FE-38879D992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2DE9BC-9CD0-A5C8-1820-A6007045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96A51-58E0-0D54-A5F5-EF3B33B8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ABD8B-1005-89D9-629A-D22BEDB3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9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63CCE5-C42D-9193-D5BD-78D78265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0325B-D0B0-9233-CB71-44D7AEA2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030E5-7039-3E48-A92E-24F48DF3E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3752-F477-43B5-BACF-1635BA2F6140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8EAB1-9BC1-D366-3575-2D0ECAD34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77964-5FD7-61E4-EAD6-A5CB68F72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8940B-93F3-4FFA-AFA2-B96E776CF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9790" y="1452882"/>
            <a:ext cx="11512420" cy="197611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Retention-Aware Container Caching for Serverless Edge Computing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D6450E-B5D4-4B18-A5B4-D1F516C97F99}"/>
              </a:ext>
            </a:extLst>
          </p:cNvPr>
          <p:cNvSpPr txBox="1"/>
          <p:nvPr/>
        </p:nvSpPr>
        <p:spPr>
          <a:xfrm>
            <a:off x="1149985" y="3585754"/>
            <a:ext cx="9892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" panose="020B0604020202020204" pitchFamily="34" charset="0"/>
              </a:rPr>
              <a:t>Infocom 2022, HUST, </a:t>
            </a:r>
            <a:r>
              <a:rPr lang="en-US" altLang="zh-CN" sz="2800" dirty="0" err="1">
                <a:latin typeface="Arial" panose="020B0604020202020204" pitchFamily="34" charset="0"/>
              </a:rPr>
              <a:t>Fangming</a:t>
            </a:r>
            <a:r>
              <a:rPr lang="en-US" altLang="zh-CN" sz="2800" dirty="0">
                <a:latin typeface="Arial" panose="020B0604020202020204" pitchFamily="34" charset="0"/>
              </a:rPr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195731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Serverless Edge Computing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683548-26CE-4221-E5E4-FA968DA540AC}"/>
              </a:ext>
            </a:extLst>
          </p:cNvPr>
          <p:cNvSpPr txBox="1"/>
          <p:nvPr/>
        </p:nvSpPr>
        <p:spPr>
          <a:xfrm>
            <a:off x="584884" y="918032"/>
            <a:ext cx="1111725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An </a:t>
            </a:r>
            <a:r>
              <a:rPr lang="en-US" altLang="zh-CN" sz="2000" b="1" dirty="0">
                <a:solidFill>
                  <a:srgbClr val="FF0000"/>
                </a:solidFill>
              </a:rPr>
              <a:t>event-based model </a:t>
            </a:r>
            <a:r>
              <a:rPr lang="en-US" altLang="zh-CN" sz="2000" dirty="0"/>
              <a:t>where Internet-of-Things (IoT) services </a:t>
            </a:r>
            <a:r>
              <a:rPr lang="en-US" altLang="zh-CN" sz="2000" b="1" dirty="0">
                <a:solidFill>
                  <a:srgbClr val="FF0000"/>
                </a:solidFill>
              </a:rPr>
              <a:t>are executed </a:t>
            </a:r>
            <a:r>
              <a:rPr lang="en-US" altLang="zh-CN" sz="2000" dirty="0"/>
              <a:t>in lightweight containers </a:t>
            </a:r>
            <a:r>
              <a:rPr lang="en-US" altLang="zh-CN" sz="2000" b="1" dirty="0">
                <a:solidFill>
                  <a:srgbClr val="FF0000"/>
                </a:solidFill>
              </a:rPr>
              <a:t>only when requested</a:t>
            </a:r>
            <a:r>
              <a:rPr lang="en-US" altLang="zh-CN" sz="2000" dirty="0"/>
              <a:t>, leading to significantly improved edge resource utilization.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Reusing a cached container </a:t>
            </a:r>
            <a:r>
              <a:rPr lang="en-US" altLang="zh-CN" sz="2000" dirty="0"/>
              <a:t>for the next triggered call for the same IoT service can </a:t>
            </a:r>
            <a:r>
              <a:rPr lang="en-US" altLang="zh-CN" sz="2000" b="1" dirty="0">
                <a:solidFill>
                  <a:srgbClr val="FF0000"/>
                </a:solidFill>
              </a:rPr>
              <a:t>reduce the startup latency</a:t>
            </a:r>
            <a:r>
              <a:rPr lang="en-US" altLang="zh-CN" sz="2000" dirty="0"/>
              <a:t> by at least an order of magnitude. </a:t>
            </a:r>
            <a:r>
              <a:rPr lang="en-US" altLang="zh-CN" sz="2000" b="1" dirty="0">
                <a:solidFill>
                  <a:srgbClr val="FF0000"/>
                </a:solidFill>
              </a:rPr>
              <a:t>But</a:t>
            </a:r>
            <a:r>
              <a:rPr lang="en-US" altLang="zh-CN" sz="2000" dirty="0"/>
              <a:t> container caching is </a:t>
            </a:r>
            <a:r>
              <a:rPr lang="en-US" altLang="zh-CN" sz="2000" b="1" dirty="0">
                <a:solidFill>
                  <a:srgbClr val="FF0000"/>
                </a:solidFill>
              </a:rPr>
              <a:t>not free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Challenges: </a:t>
            </a:r>
            <a:r>
              <a:rPr lang="en-US" altLang="zh-CN" sz="2000" dirty="0"/>
              <a:t>1) Edge nodes are distributed and </a:t>
            </a:r>
            <a:r>
              <a:rPr lang="en-US" altLang="zh-CN" sz="2000" b="1" dirty="0">
                <a:solidFill>
                  <a:srgbClr val="FF0000"/>
                </a:solidFill>
              </a:rPr>
              <a:t>heterogeneous</a:t>
            </a:r>
            <a:r>
              <a:rPr lang="en-US" altLang="zh-CN" sz="2000" dirty="0"/>
              <a:t>. 2) Retention-aware container caching decisions have to be made a priori without knowing the future request arrival pattern.  3) Request distribution is hard in nature.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E08DB8-B8CB-2A74-59AF-36F8DE95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63" y="3429000"/>
            <a:ext cx="5987299" cy="33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3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MODEL DESIGN AND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11340F-6A0A-9973-D6D6-35B8EF8AF752}"/>
                  </a:ext>
                </a:extLst>
              </p:cNvPr>
              <p:cNvSpPr txBox="1"/>
              <p:nvPr/>
            </p:nvSpPr>
            <p:spPr>
              <a:xfrm>
                <a:off x="6229815" y="1006251"/>
                <a:ext cx="5807377" cy="2220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total network communication cost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𝒦</m:t>
                        </m:r>
                      </m:sub>
                      <m:sup/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 dirty="0"/>
                  <a:t>          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total container instantiation cost </a:t>
                </a:r>
                <a14:m>
                  <m:oMath xmlns:m="http://schemas.openxmlformats.org/officeDocument/2006/math">
                    <m:r>
                      <a:rPr lang="en-US" altLang="zh-CN" sz="18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𝒦</m:t>
                        </m:r>
                      </m:sub>
                      <m:sup/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𝒩</m:t>
                        </m:r>
                      </m:sub>
                      <m:sup/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,0</m:t>
                        </m:r>
                      </m:e>
                    </m:d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service latency cost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=(1)+(2)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11340F-6A0A-9973-D6D6-35B8EF8A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815" y="1006251"/>
                <a:ext cx="5807377" cy="2220480"/>
              </a:xfrm>
              <a:prstGeom prst="rect">
                <a:avLst/>
              </a:prstGeom>
              <a:blipFill>
                <a:blip r:embed="rId3"/>
                <a:stretch>
                  <a:fillRect l="-944" t="-5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EF2A0E-0478-246A-78F7-4A68530E417A}"/>
                  </a:ext>
                </a:extLst>
              </p:cNvPr>
              <p:cNvSpPr txBox="1"/>
              <p:nvPr/>
            </p:nvSpPr>
            <p:spPr>
              <a:xfrm>
                <a:off x="0" y="894740"/>
                <a:ext cx="5807377" cy="2017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total retention cost for cached containers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where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</m:e>
                        <m:e>
                          <m:sSubSup>
                            <m:sSubSupPr>
                              <m:ctrlPr>
                                <a:rPr lang="zh-CN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zh-CN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total cost</a:t>
                </a:r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EEF2A0E-0478-246A-78F7-4A68530E4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4740"/>
                <a:ext cx="5807377" cy="2017540"/>
              </a:xfrm>
              <a:prstGeom prst="rect">
                <a:avLst/>
              </a:prstGeom>
              <a:blipFill>
                <a:blip r:embed="rId4"/>
                <a:stretch>
                  <a:fillRect l="-944" t="-1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F8325E-3FB6-512C-7255-3C8F9D595045}"/>
                  </a:ext>
                </a:extLst>
              </p:cNvPr>
              <p:cNvSpPr txBox="1"/>
              <p:nvPr/>
            </p:nvSpPr>
            <p:spPr>
              <a:xfrm>
                <a:off x="-1" y="3023790"/>
                <a:ext cx="5807377" cy="3306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problem of container caching jointly with request distribution (C2RD) is NP-hard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. 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𝒦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 </m:t>
                              </m:r>
                            </m:e>
                          </m:nary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AF8325E-3FB6-512C-7255-3C8F9D595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23790"/>
                <a:ext cx="5807377" cy="3306996"/>
              </a:xfrm>
              <a:prstGeom prst="rect">
                <a:avLst/>
              </a:prstGeom>
              <a:blipFill>
                <a:blip r:embed="rId5"/>
                <a:stretch>
                  <a:fillRect l="-944" t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2765CA9-FDC9-C04C-BA5A-6C41690CD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213" y="3122341"/>
            <a:ext cx="6763787" cy="367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7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ALGORITHMS FOR SPECIAL CASES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019AD3-1B6C-FFFA-5634-0201A76B4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105610"/>
            <a:ext cx="6096000" cy="24439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BA091CD-7EF6-9E39-EC51-F53C22610A20}"/>
              </a:ext>
            </a:extLst>
          </p:cNvPr>
          <p:cNvSpPr txBox="1"/>
          <p:nvPr/>
        </p:nvSpPr>
        <p:spPr>
          <a:xfrm>
            <a:off x="0" y="89474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Hardware resource constraint is relaxed and Network latency is omitted (In the same zone)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We consider one node receiving serial requests in the system. In a single time slot, there is at most one request of the same type arriving. This problem can be mapped to the classic </a:t>
            </a:r>
            <a:r>
              <a:rPr lang="en-US" altLang="zh-CN" sz="2000" b="1" dirty="0">
                <a:solidFill>
                  <a:srgbClr val="FF0000"/>
                </a:solidFill>
              </a:rPr>
              <a:t>ski-rental problem</a:t>
            </a:r>
            <a:r>
              <a:rPr lang="en-US" altLang="zh-CN" sz="2000" dirty="0"/>
              <a:t>.</a:t>
            </a:r>
            <a:endParaRPr lang="en-US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49517D-197E-76A8-BD44-992C97D710FD}"/>
              </a:ext>
            </a:extLst>
          </p:cNvPr>
          <p:cNvSpPr txBox="1"/>
          <p:nvPr/>
        </p:nvSpPr>
        <p:spPr>
          <a:xfrm>
            <a:off x="0" y="4650967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Information about request arrivals cannot be known a priori 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in most online scenarios. There are 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two classes of online algorithms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for the ski-rental problem: deterministic and probabilistic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solidFill>
                  <a:srgbClr val="FF0000"/>
                </a:solidFill>
              </a:rPr>
              <a:t>ingle node concurrent requests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, we 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assign decreasing priorities to the containers 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of the same type where requests served by available containers with higher priorities. In a time slot, the 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i-th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request will be served by the container with the </a:t>
            </a:r>
            <a:r>
              <a:rPr lang="en-US" altLang="zh-CN" sz="20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i-th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highest priority and </a:t>
            </a:r>
            <a:r>
              <a:rPr lang="en-US" altLang="zh-CN" sz="2000" b="1" kern="100" dirty="0">
                <a:solidFill>
                  <a:srgbClr val="FF0000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the decisions for container caching will be separated from each other</a:t>
            </a:r>
            <a:r>
              <a:rPr lang="en-US" altLang="zh-CN" sz="20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 The results presented above will apply directly.</a:t>
            </a:r>
          </a:p>
        </p:txBody>
      </p:sp>
    </p:spTree>
    <p:extLst>
      <p:ext uri="{BB962C8B-B14F-4D97-AF65-F5344CB8AC3E}">
        <p14:creationId xmlns:p14="http://schemas.microsoft.com/office/powerpoint/2010/main" val="24504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ALGORITHMS FOR SPECIAL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A091CD-7EF6-9E39-EC51-F53C22610A20}"/>
                  </a:ext>
                </a:extLst>
              </p:cNvPr>
              <p:cNvSpPr txBox="1"/>
              <p:nvPr/>
            </p:nvSpPr>
            <p:spPr>
              <a:xfrm>
                <a:off x="0" y="894740"/>
                <a:ext cx="12192000" cy="5840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For multiple nodes concurrent requests, it is transformed into a variant of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multi-shop ski-rental problem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We have N nodes with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varying specifications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&gt;…&gt;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&gt;0,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&gt;…&gt;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optimal total cost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𝑂𝑃𝑇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)≥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1≤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,    &amp;&amp;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kern="10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sup>
                              </m:sSub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 request with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decision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pair (n, x)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will be distributed to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node n for processing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and the container for serving this request will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be destroyed after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being cached for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x time slots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expected total cost for handling a request under the decision pair (n, x) can be expressed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  <m:sup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eqArr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competitive ratio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𝒩</m:t>
                            </m:r>
                          </m:sub>
                          <m:sup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𝑂𝑃𝑇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The optimal request distribution and container caching function </a:t>
                </a:r>
              </a:p>
              <a:p>
                <a:r>
                  <a:rPr lang="en-US" altLang="zh-CN" sz="2000" kern="100" dirty="0"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20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00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zh-CN" altLang="zh-CN" sz="2000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2000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,    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zh-CN" altLang="zh-CN" sz="2000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000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2000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altLang="zh-CN" sz="200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0,    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kern="100" smtClean="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      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otherwise</m:t>
                            </m:r>
                            <m:r>
                              <m:rPr>
                                <m:nor/>
                              </m:rPr>
                              <a:rPr lang="en-US" altLang="zh-CN" sz="2000" kern="100">
                                <a:latin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,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where</a:t>
                </a: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eqArr>
                      <m:eqArr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∈[2,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].</m:t>
                        </m:r>
                      </m:e>
                    </m:eqArr>
                  </m:oMath>
                </a14:m>
                <a:endParaRPr lang="zh-CN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where caching breakpoints</a:t>
                </a:r>
                <a:r>
                  <a:rPr lang="zh-CN" altLang="zh-CN" sz="2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/>
                  <a:t>satisfy that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≥…≥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A091CD-7EF6-9E39-EC51-F53C2261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4740"/>
                <a:ext cx="12192000" cy="5840317"/>
              </a:xfrm>
              <a:prstGeom prst="rect">
                <a:avLst/>
              </a:prstGeom>
              <a:blipFill>
                <a:blip r:embed="rId3"/>
                <a:stretch>
                  <a:fillRect l="-450" t="-626" b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27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ALGORITHMS FOR SPECIAL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A091CD-7EF6-9E39-EC51-F53C22610A20}"/>
                  </a:ext>
                </a:extLst>
              </p:cNvPr>
              <p:cNvSpPr txBox="1"/>
              <p:nvPr/>
            </p:nvSpPr>
            <p:spPr>
              <a:xfrm>
                <a:off x="167813" y="885354"/>
                <a:ext cx="54966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Optimal Probability Distributions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𝒩</m:t>
                            </m:r>
                          </m:sub>
                          <m:sup/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0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),</m:t>
                            </m:r>
                            <m:r>
                              <a:rPr lang="en-US" altLang="zh-CN" sz="20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𝑂𝑃𝑇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zh-CN" sz="20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1800" i="1" kern="100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A091CD-7EF6-9E39-EC51-F53C2261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" y="885354"/>
                <a:ext cx="5496674" cy="707886"/>
              </a:xfrm>
              <a:prstGeom prst="rect">
                <a:avLst/>
              </a:prstGeom>
              <a:blipFill>
                <a:blip r:embed="rId3"/>
                <a:stretch>
                  <a:fillRect l="-999" t="-25862" b="-104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167E65-CDBE-6E6B-9EF7-EE4FF633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0" y="1707812"/>
            <a:ext cx="4021905" cy="1711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6D058D-D8DF-315E-2C30-62C0BFFE107E}"/>
                  </a:ext>
                </a:extLst>
              </p:cNvPr>
              <p:cNvSpPr txBox="1"/>
              <p:nvPr/>
            </p:nvSpPr>
            <p:spPr>
              <a:xfrm>
                <a:off x="167813" y="3459907"/>
                <a:ext cx="6096000" cy="2687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Solving problem P4 is equivalent to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computing caching breakpoints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 {b1, b2, ..., bN+1}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sz="1800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num>
                          <m:den>
                            <m:sSubSup>
                              <m:sSub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6D058D-D8DF-315E-2C30-62C0BFFE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13" y="3459907"/>
                <a:ext cx="6096000" cy="2687915"/>
              </a:xfrm>
              <a:prstGeom prst="rect">
                <a:avLst/>
              </a:prstGeom>
              <a:blipFill>
                <a:blip r:embed="rId5"/>
                <a:stretch>
                  <a:fillRect l="-900" t="-1361" r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C88DFE0-7446-25CF-7744-811CA16E2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514" y="925576"/>
            <a:ext cx="4968987" cy="2919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73F676-22D5-2BBB-AEED-CD281D995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515" y="3844578"/>
            <a:ext cx="4968986" cy="29273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F195C3-7AD1-BBC3-B4AC-8C788906051A}"/>
              </a:ext>
            </a:extLst>
          </p:cNvPr>
          <p:cNvSpPr txBox="1"/>
          <p:nvPr/>
        </p:nvSpPr>
        <p:spPr>
          <a:xfrm>
            <a:off x="167813" y="64025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1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multi-shop ski rental problem, SIGMETRICS, 2014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9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4740"/>
          </a:xfrm>
          <a:solidFill>
            <a:srgbClr val="FFC000"/>
          </a:solidFill>
        </p:spPr>
        <p:txBody>
          <a:bodyPr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/>
              <a:t>CONTAINER CACHING FOR THE 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A091CD-7EF6-9E39-EC51-F53C22610A20}"/>
                  </a:ext>
                </a:extLst>
              </p:cNvPr>
              <p:cNvSpPr txBox="1"/>
              <p:nvPr/>
            </p:nvSpPr>
            <p:spPr>
              <a:xfrm>
                <a:off x="0" y="933269"/>
                <a:ext cx="6312745" cy="5941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Consider the general case where there exist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multiple geographical zones 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and each node </a:t>
                </a:r>
                <a:r>
                  <a:rPr lang="en-US" altLang="zh-CN" sz="2000" b="1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has hardware resource constraints</a:t>
                </a:r>
                <a:r>
                  <a:rPr lang="en-US" altLang="zh-CN" sz="2000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requests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cannot be fully handled in a zone </a:t>
                </a:r>
                <a:r>
                  <a:rPr lang="en-US" altLang="zh-CN" sz="2000" dirty="0"/>
                  <a:t>by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cached containers</a:t>
                </a: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Sup>
                      <m:sSub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2000" dirty="0"/>
                  <a:t>), the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nodes in neighbor zones </a:t>
                </a:r>
                <a:r>
                  <a:rPr lang="en-US" altLang="zh-CN" sz="2000" dirty="0"/>
                  <a:t>with enough cached containers will be employed,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communication cost </a:t>
                </a:r>
                <a:r>
                  <a:rPr lang="en-US" altLang="zh-CN" sz="2000" dirty="0"/>
                  <a:t>is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among minimal and maximal instantiation cost of k types of containers</a:t>
                </a:r>
                <a:r>
                  <a:rPr lang="en-US" altLang="zh-CN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Requests which are served by small-size containers with smaller instantiation cost. We handle requests with small-size containers and cache corresponding containers preferentially. After traversing neighbor zones, if extra requests are not all handled, new containers be instantiated in the current zone with instantiation cost.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 a node can’t instantiate containers due to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resource constraints</a:t>
                </a:r>
                <a:r>
                  <a:rPr lang="en-US" altLang="zh-CN" sz="2000" dirty="0"/>
                  <a:t>, 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another node with minimal container instantiation cost will be chosen</a:t>
                </a:r>
                <a:r>
                  <a:rPr lang="en-US" altLang="zh-CN" sz="2000" dirty="0"/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BA091CD-7EF6-9E39-EC51-F53C22610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3269"/>
                <a:ext cx="6312745" cy="5941050"/>
              </a:xfrm>
              <a:prstGeom prst="rect">
                <a:avLst/>
              </a:prstGeom>
              <a:blipFill>
                <a:blip r:embed="rId3"/>
                <a:stretch>
                  <a:fillRect l="-869" t="-513" r="-1737" b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7908F28-0F11-B95D-72F7-74B1DD3F3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687" y="1025935"/>
            <a:ext cx="5563568" cy="510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9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宽屏</PresentationFormat>
  <Paragraphs>62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system-ui</vt:lpstr>
      <vt:lpstr>等线</vt:lpstr>
      <vt:lpstr>等线 Light</vt:lpstr>
      <vt:lpstr>Arial</vt:lpstr>
      <vt:lpstr>Cambria Math</vt:lpstr>
      <vt:lpstr>Office 主题​​</vt:lpstr>
      <vt:lpstr>Retention-Aware Container Caching for Serverless Edge Computing</vt:lpstr>
      <vt:lpstr>Serverless Edge Computing</vt:lpstr>
      <vt:lpstr>MODEL DESIGN AND PROBLEM FORMULATION</vt:lpstr>
      <vt:lpstr>ALGORITHMS FOR SPECIAL CASES</vt:lpstr>
      <vt:lpstr>ALGORITHMS FOR SPECIAL CASES</vt:lpstr>
      <vt:lpstr>ALGORITHMS FOR SPECIAL CASES</vt:lpstr>
      <vt:lpstr>CONTAINER CACHING FOR THE GENERAL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Retention-Aware Container Caching for Serverless Edge Computing</dc:title>
  <dc:creator>mrf_sdu@126.com</dc:creator>
  <cp:lastModifiedBy>mrf_sdu@126.com</cp:lastModifiedBy>
  <cp:revision>1</cp:revision>
  <dcterms:created xsi:type="dcterms:W3CDTF">2022-12-15T14:25:46Z</dcterms:created>
  <dcterms:modified xsi:type="dcterms:W3CDTF">2022-12-15T14:26:38Z</dcterms:modified>
</cp:coreProperties>
</file>