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9" r:id="rId2"/>
    <p:sldId id="311" r:id="rId3"/>
    <p:sldId id="356" r:id="rId4"/>
    <p:sldId id="2691" r:id="rId5"/>
    <p:sldId id="380" r:id="rId6"/>
    <p:sldId id="3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71B8-6D59-487B-81A9-862FF8F0955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B8E4C-CD61-4EE2-88DE-376345453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7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5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在使用 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Severless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的过程中，我们需要配置每个函数的并发数和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Mem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AWS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按比例分配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MEM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）。其中并发包括函数间并行数和函数内并行数。右下图展示的是，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MEM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增加后，最佳的函数内并行度也会增加，这和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TPDS 2022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的一篇文章的思路相同。这带来指数级增长的配置空间，我们需要配置这些资源以保证服务性能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SLO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。另外，冷启动和外存设备的性能波动也会影响性能。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Openfaas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配置在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kubernetes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上，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k8s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etcd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比较吃磁盘性能。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7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内存大小（对于单线程优化程序，当内存增加到一定值时，性能将不再提高。多核优化程序的持续时间随着内存的增加而成比例地减少，但仍存在瓶颈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1739MB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From the results shown in Fig. 4, we find that the function step’s mapping delay is relatively low when the degree of </a:t>
            </a:r>
            <a:r>
              <a:rPr lang="en-US" altLang="zh-CN" dirty="0" err="1"/>
              <a:t>interfunction</a:t>
            </a:r>
            <a:r>
              <a:rPr lang="en-US" altLang="zh-CN" dirty="0"/>
              <a:t> parallelism is smaller than about 30. we find that keeping increasing the degree of inter-function parallelism will not further accelerate the computation. This is because the mapping overheads become a bottleneck.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9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我们用</a:t>
                </a:r>
                <a:r>
                  <a:rPr lang="en-US" altLang="zh-CN" dirty="0"/>
                  <a:t>$\min \left(\frac{</a:t>
                </a:r>
                <a:r>
                  <a:rPr lang="en-US" altLang="zh-CN" dirty="0" err="1"/>
                  <a:t>m_i</a:t>
                </a:r>
                <a:r>
                  <a:rPr lang="en-US" altLang="zh-CN" dirty="0"/>
                  <a:t>}{</a:t>
                </a:r>
                <a:r>
                  <a:rPr lang="en-US" altLang="zh-CN" dirty="0" err="1"/>
                  <a:t>m_s</a:t>
                </a:r>
                <a:r>
                  <a:rPr lang="en-US" altLang="zh-CN" dirty="0"/>
                  <a:t>}, </a:t>
                </a:r>
                <a:r>
                  <a:rPr lang="en-US" altLang="zh-CN" dirty="0" err="1"/>
                  <a:t>q_i</a:t>
                </a:r>
                <a:r>
                  <a:rPr lang="en-US" altLang="zh-CN" dirty="0"/>
                  <a:t>\right)$</a:t>
                </a:r>
                <a:r>
                  <a:rPr lang="zh-CN" altLang="en-US" dirty="0"/>
                  <a:t>表示单线程优化函数的多核加速比上届，采用的是函数内并行加速（</a:t>
                </a:r>
                <a:r>
                  <a:rPr lang="en-US" altLang="zh-CN" dirty="0"/>
                  <a:t>intra-function parallelism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From this, we develop a piece-wise fitting method. For the programs that are multi-core-friendly (case 1), we use an exponential function for fitting; For programs that can only take advantage of single-thread performance or the memory size is lower than </a:t>
                </a:r>
                <a:r>
                  <a:rPr lang="en-US" altLang="zh-CN" dirty="0" err="1"/>
                  <a:t>ms</a:t>
                </a:r>
                <a:r>
                  <a:rPr lang="en-US" altLang="zh-CN" dirty="0"/>
                  <a:t> (case 2), we use an inverse proportional function for fitting</a:t>
                </a:r>
              </a:p>
              <a:p>
                <a:r>
                  <a:rPr lang="en-US" altLang="zh-CN" dirty="0"/>
                  <a:t>We use a binary variable xi(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  <a:r>
                  <a:rPr lang="en-US" altLang="zh-CN" dirty="0"/>
                  <a:t>) to indicate whether the function step vi is configured to 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</a:p>
              <a:p>
                <a:r>
                  <a:rPr lang="en-US" altLang="zh-CN" dirty="0"/>
                  <a:t>We set the memory size that the cloud vendor exactly allocates a full single-core resource for a function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我们用</a:t>
                </a:r>
                <a:r>
                  <a:rPr lang="en-US" altLang="zh-CN" dirty="0"/>
                  <a:t>$\min \left(\frac{</a:t>
                </a:r>
                <a:r>
                  <a:rPr lang="en-US" altLang="zh-CN" dirty="0" err="1"/>
                  <a:t>m_i</a:t>
                </a:r>
                <a:r>
                  <a:rPr lang="en-US" altLang="zh-CN" dirty="0"/>
                  <a:t>}{</a:t>
                </a:r>
                <a:r>
                  <a:rPr lang="en-US" altLang="zh-CN" dirty="0" err="1"/>
                  <a:t>m_s</a:t>
                </a:r>
                <a:r>
                  <a:rPr lang="en-US" altLang="zh-CN" dirty="0"/>
                  <a:t>}, </a:t>
                </a:r>
                <a:r>
                  <a:rPr lang="en-US" altLang="zh-CN" dirty="0" err="1"/>
                  <a:t>q_i</a:t>
                </a:r>
                <a:r>
                  <a:rPr lang="en-US" altLang="zh-CN" dirty="0"/>
                  <a:t>\right)$</a:t>
                </a:r>
                <a:r>
                  <a:rPr lang="zh-CN" altLang="en-US" dirty="0"/>
                  <a:t>表示单线程优化函数的多核加速比上届，采用的是函数内并行加速（</a:t>
                </a:r>
                <a:r>
                  <a:rPr lang="en-US" altLang="zh-CN" dirty="0"/>
                  <a:t>intra-function parallelism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From this, we develop a piece-wise fitting method. For the programs that are multi-core-friendly (case 1), we use an exponential function for fitting; For programs that can only take advantage of single-thread performance or the memory size is lower than </a:t>
                </a:r>
                <a:r>
                  <a:rPr lang="en-US" altLang="zh-CN" dirty="0" err="1"/>
                  <a:t>ms</a:t>
                </a:r>
                <a:r>
                  <a:rPr lang="en-US" altLang="zh-CN" dirty="0"/>
                  <a:t> (case 2), we use an inverse proportional function for fitting</a:t>
                </a:r>
              </a:p>
              <a:p>
                <a:r>
                  <a:rPr lang="en-US" altLang="zh-CN" dirty="0"/>
                  <a:t>We use a binary variable xi(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  <a:r>
                  <a:rPr lang="en-US" altLang="zh-CN" dirty="0"/>
                  <a:t>) to indicate whether the function step vi is configured to </a:t>
                </a:r>
                <a:r>
                  <a:rPr lang="en-US" altLang="zh-CN" dirty="0">
                    <a:sym typeface="Symbol" panose="05050102010706020507" pitchFamily="18" charset="2"/>
                  </a:rPr>
                  <a:t></a:t>
                </a:r>
              </a:p>
              <a:p>
                <a:r>
                  <a:rPr lang="en-US" altLang="zh-CN" dirty="0"/>
                  <a:t>We set the memory size that the cloud vendor exactly allocates a full single-core resource for a function as </a:t>
                </a:r>
                <a:r>
                  <a:rPr lang="en-US" altLang="zh-CN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𝑚</a:t>
                </a:r>
                <a:r>
                  <a:rPr lang="zh-CN" altLang="zh-CN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altLang="zh-CN" b="0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𝑠 </a:t>
                </a:r>
                <a:r>
                  <a:rPr lang="en-US" altLang="zh-CN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9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多选择背包问题定义为</a:t>
            </a:r>
            <a:r>
              <a:rPr lang="zh-CN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有附加约束条件的背包问题</a:t>
            </a:r>
            <a:endParaRPr lang="en-US" altLang="zh-CN" b="0" i="0" dirty="0">
              <a:solidFill>
                <a:srgbClr val="FF78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依次划分</a:t>
            </a:r>
            <a:r>
              <a:rPr lang="en-US" altLang="zh-CN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sub-SLO</a:t>
            </a:r>
            <a:r>
              <a:rPr lang="zh-CN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，每次都求解一次问题，若有解，则配置，否则配置最多的资源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8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问题松弛，按照资源效率最优配置资源，然后划分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。之后在关键路径上求解资源配置。并将一些关键计算结果缓存，减少计算量。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5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B19CF-B256-B9F9-560F-4A921E0A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FC69C-69D4-AE14-C90F-816B0917F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675EC-2CCF-4D49-FB43-3626B547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1BB98-AC50-B4E5-24C5-102537E9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7F2B9-A651-4E00-9647-D6FCA170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43AB4-4EFB-5E90-6B83-8433D18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3BEED-3704-306B-664A-EEFF2716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D419D-88B9-5B26-98D6-1B46D5F6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7691F-7CB7-F46B-373E-0FAF263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EFC3A-7087-3B41-41D0-3F0B8389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AED68-0AEE-758B-DB42-D07B80295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9BE7A-3E97-857C-AFBC-A6E1C453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EE49A-E289-C87E-EEF7-7B935328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9A7CB-684C-6854-FDED-354215AB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E1E2-5235-F234-1616-0A18A7BE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3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3BB1D-3F77-EA2D-22B9-E6A56012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D7D01-598E-7139-0FFC-156C5589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3C494-FDFC-4C62-E96B-9461508E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7D9D8-3EF6-2035-36C8-A7636131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BEA23-6754-9B1A-DF82-2BD10B5E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2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6F69D-0021-BABE-A6A7-CD396DE5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B0555-A774-7675-369B-C33ABE4CB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100DD-B93F-ABC8-9B02-3663020C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C8061-2C2C-3EE2-55C0-DDBEB15C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C1DC0-9274-CFFF-C438-28A63C90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9A0D5-2B1D-1AB7-1661-574255FD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420E3-A149-09F1-9CB5-2455B8DC7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16DFB-C353-E25D-D933-F162BB55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4086D-3CBB-3504-E97F-E0624477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3E25-86FB-58FA-91BE-079519CB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E83B7-5C5F-B8EB-F842-6E16E7DB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4670-5452-9F5F-FCEC-D2CE4F03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E7578-6D10-2662-7356-DA9FF19D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21003-93C5-7BA6-1D80-BC6DF733D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40900-7FF1-BE05-1C5A-0325FCB85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43AB3-E836-A1FD-2E19-DAA98D46E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2581F9-D176-D399-C0FD-208AD2DC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3C26F-E9D5-3B51-CF7B-ABF56ABE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BB9BDC-FA01-A0C0-3975-9A0F0C93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C84E-6989-27BA-97E7-41E07CC5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825218-324E-4DF3-F2DC-5E5140ED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7AA864-9AED-47D0-1C54-B3A80BA9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A11AA-3C91-30F2-D0DC-80E6A1C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6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4C01A-3374-ECA0-E32B-44C1E329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01DEF-A468-4B10-3AF2-70FBAA11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BF46B6-B8C0-D52F-4396-84B4D475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DFA2-3A30-0A9A-3C35-B6072FA7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5DC4E-94A9-B986-DB14-5CB6F0C5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36936-51F1-7F37-2716-A2F240126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AF4DE-59EF-7AF3-93FC-AB7291FB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61839-3F7D-EA93-512B-D34DAAB1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C9CE6-DB3C-82FD-5A97-211645DB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CB40-A27C-616D-0DEB-6DB0A2B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FCE25-F638-4B32-2F9B-070231C2E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EF2C1-FD01-50C1-A598-CC1320F1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979A9-7160-6E63-B76B-644CF565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180B9-C092-91E6-C354-B7B3D4D0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33F26-FA59-4D4B-9DBD-F7B6E811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8F52BB-2962-7E29-A02C-6CD2C238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E18D7-9044-394B-2026-4D5C109F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708DB-8AE0-EA2D-C13C-8C37E0758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139F-E1E4-4996-8E63-874FA19639E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6B33C-0A98-2A0A-0686-B5B4BC66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EF395-8E28-092D-40DA-DB72C2DF5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1028-B7A2-4632-BD9D-FFDE3E829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6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ieeexplore.ieee.org/document/971400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9790" y="1452882"/>
            <a:ext cx="11512420" cy="197611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StepConf: SLO-Aware Dynamic Resource</a:t>
            </a:r>
            <a:br>
              <a:rPr lang="en-US" altLang="zh-CN" b="1" dirty="0"/>
            </a:br>
            <a:r>
              <a:rPr lang="en-US" altLang="zh-CN" b="1" dirty="0"/>
              <a:t>Configuration for Serverless Function Workflows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D6450E-B5D4-4B18-A5B4-D1F516C97F99}"/>
              </a:ext>
            </a:extLst>
          </p:cNvPr>
          <p:cNvSpPr txBox="1"/>
          <p:nvPr/>
        </p:nvSpPr>
        <p:spPr>
          <a:xfrm>
            <a:off x="1149985" y="3585754"/>
            <a:ext cx="9892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</a:rPr>
              <a:t>Infocom 2022, HUST, </a:t>
            </a:r>
            <a:r>
              <a:rPr lang="en-US" altLang="zh-CN" sz="2800" dirty="0" err="1">
                <a:latin typeface="Arial" panose="020B0604020202020204" pitchFamily="34" charset="0"/>
              </a:rPr>
              <a:t>Fangming</a:t>
            </a:r>
            <a:r>
              <a:rPr lang="en-US" altLang="zh-CN" sz="2800" dirty="0">
                <a:latin typeface="Arial" panose="020B0604020202020204" pitchFamily="34" charset="0"/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95386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Configuration of Function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83548-26CE-4221-E5E4-FA968DA540AC}"/>
              </a:ext>
            </a:extLst>
          </p:cNvPr>
          <p:cNvSpPr txBox="1"/>
          <p:nvPr/>
        </p:nvSpPr>
        <p:spPr>
          <a:xfrm>
            <a:off x="584884" y="918032"/>
            <a:ext cx="111172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Through the experiments conducted on AWS, we find that </a:t>
            </a:r>
            <a:r>
              <a:rPr lang="en-US" altLang="zh-CN" sz="2000" b="1" dirty="0">
                <a:solidFill>
                  <a:srgbClr val="FF0000"/>
                </a:solidFill>
              </a:rPr>
              <a:t>inter and intra-function parallelism </a:t>
            </a:r>
            <a:r>
              <a:rPr lang="en-US" altLang="zh-CN" sz="2000" dirty="0"/>
              <a:t>are crucial factors that we need to consider, in addition to </a:t>
            </a:r>
            <a:r>
              <a:rPr lang="en-US" altLang="zh-CN" sz="2000" b="1" dirty="0">
                <a:solidFill>
                  <a:srgbClr val="FF0000"/>
                </a:solidFill>
              </a:rPr>
              <a:t>function memory size</a:t>
            </a:r>
            <a:r>
              <a:rPr lang="en-US" altLang="zh-CN" sz="2000" dirty="0"/>
              <a:t>[1].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 performance fluctuation of functions is mainly caused by function cold start and performance variation of external storage services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96BA4-26CC-3DCB-05F4-A2F0018B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4" y="2832592"/>
            <a:ext cx="6989217" cy="33695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3B0D27F-FC6F-54A4-AF60-8195515F40CC}"/>
              </a:ext>
            </a:extLst>
          </p:cNvPr>
          <p:cNvSpPr txBox="1"/>
          <p:nvPr/>
        </p:nvSpPr>
        <p:spPr>
          <a:xfrm>
            <a:off x="584885" y="6457890"/>
            <a:ext cx="109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[1] TPDS 2022, </a:t>
            </a:r>
            <a:r>
              <a:rPr lang="en-US" altLang="zh-CN" b="0" i="0" u="none" strike="noStrike" dirty="0">
                <a:effectLst/>
                <a:latin typeface="-apple-system"/>
                <a:hlinkClick r:id="rId4"/>
              </a:rPr>
              <a:t>Coordinating Fast Concurrency Adapting With Autoscaling for SLO-Oriented Web Applications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6407B4-A8ED-9F35-A800-4129AB110D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867"/>
          <a:stretch/>
        </p:blipFill>
        <p:spPr>
          <a:xfrm>
            <a:off x="8247412" y="4075022"/>
            <a:ext cx="3269674" cy="23299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02E0E5-9901-E190-012C-545EA7A2B9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13" r="12499" b="13753"/>
          <a:stretch/>
        </p:blipFill>
        <p:spPr>
          <a:xfrm>
            <a:off x="8247412" y="1929863"/>
            <a:ext cx="3123611" cy="2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MOTIVATION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2B0E05-F7E3-D576-5758-0D664AE9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1" y="3228584"/>
            <a:ext cx="11347257" cy="31450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8F6A0C-682E-E80C-BDA2-D3DB732D8670}"/>
              </a:ext>
            </a:extLst>
          </p:cNvPr>
          <p:cNvSpPr txBox="1"/>
          <p:nvPr/>
        </p:nvSpPr>
        <p:spPr>
          <a:xfrm>
            <a:off x="584884" y="918032"/>
            <a:ext cx="111172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Memory size: </a:t>
            </a:r>
            <a:r>
              <a:rPr lang="en-US" altLang="zh-CN" sz="2000" dirty="0"/>
              <a:t>the </a:t>
            </a:r>
            <a:r>
              <a:rPr lang="en-US" altLang="zh-CN" sz="2000" b="1" dirty="0"/>
              <a:t>single-thread</a:t>
            </a:r>
            <a:r>
              <a:rPr lang="en-US" altLang="zh-CN" sz="2000" dirty="0"/>
              <a:t> performance of the Lambda function would not be improved when it reaches </a:t>
            </a:r>
            <a:r>
              <a:rPr lang="en-US" altLang="zh-CN" sz="2000" b="1" dirty="0"/>
              <a:t>1769 MB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r>
              <a:rPr lang="en-US" altLang="zh-CN" sz="2000" dirty="0"/>
              <a:t>The duration time of a </a:t>
            </a:r>
            <a:r>
              <a:rPr lang="en-US" altLang="zh-CN" sz="2000" b="1" dirty="0"/>
              <a:t>multi-core optimized program </a:t>
            </a:r>
            <a:r>
              <a:rPr lang="en-US" altLang="zh-CN" sz="2000" dirty="0"/>
              <a:t>is reduced </a:t>
            </a:r>
            <a:r>
              <a:rPr lang="en-US" altLang="zh-CN" sz="2000" b="1" dirty="0"/>
              <a:t>proportionally</a:t>
            </a:r>
            <a:r>
              <a:rPr lang="en-US" altLang="zh-CN" sz="2000" dirty="0"/>
              <a:t> as the memory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Inter-function parallelism:</a:t>
            </a:r>
            <a:r>
              <a:rPr lang="en-US" altLang="zh-CN" sz="2000" dirty="0"/>
              <a:t> mapping overheads become a bottleneck.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Intra-function parallelism: </a:t>
            </a:r>
            <a:r>
              <a:rPr lang="en-US" altLang="zh-CN" sz="2000" dirty="0"/>
              <a:t>AWS allocates different numbers of available vCPUs for the functions in different memory sizes.</a:t>
            </a:r>
          </a:p>
        </p:txBody>
      </p:sp>
    </p:spTree>
    <p:extLst>
      <p:ext uri="{BB962C8B-B14F-4D97-AF65-F5344CB8AC3E}">
        <p14:creationId xmlns:p14="http://schemas.microsoft.com/office/powerpoint/2010/main" val="106834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MODEL DESIGN AND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3CC824-5BA0-5C3E-7F38-F9409D2EDED4}"/>
                  </a:ext>
                </a:extLst>
              </p:cNvPr>
              <p:cNvSpPr txBox="1"/>
              <p:nvPr/>
            </p:nvSpPr>
            <p:spPr>
              <a:xfrm>
                <a:off x="537370" y="960253"/>
                <a:ext cx="8055485" cy="2833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Time delay: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𝑚𝑎𝑝</m:t>
                        </m:r>
                      </m:sup>
                    </m:sSubSup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0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is average compute time,</a:t>
                </a:r>
                <a:r>
                  <a:rPr lang="zh-CN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𝑚𝑎𝑝</m:t>
                        </m:r>
                      </m:sup>
                    </m:sSubSup>
                    <m:d>
                      <m:d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mapping delay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is inter-function parallelism.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number of jobs for a function instance: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piece-wise fitting: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,    &amp;&amp;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case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1 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,    &amp;&amp;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case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2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3CC824-5BA0-5C3E-7F38-F9409D2ED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0" y="960253"/>
                <a:ext cx="8055485" cy="2833404"/>
              </a:xfrm>
              <a:prstGeom prst="rect">
                <a:avLst/>
              </a:prstGeom>
              <a:blipFill>
                <a:blip r:embed="rId3"/>
                <a:stretch>
                  <a:fillRect l="-681" t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304538C-8365-B498-3619-B8973F611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855" y="1076865"/>
            <a:ext cx="3340670" cy="1921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30F4BF-2FCB-16E6-1B6E-11B85A402706}"/>
                  </a:ext>
                </a:extLst>
              </p:cNvPr>
              <p:cNvSpPr txBox="1"/>
              <p:nvPr/>
            </p:nvSpPr>
            <p:spPr>
              <a:xfrm>
                <a:off x="537370" y="3793657"/>
                <a:ext cx="11396155" cy="2789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Cost of function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memory size configuration of function step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Action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ℳ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intra-function parallelism</a:t>
                </a:r>
                <a:endParaRPr lang="zh-CN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Function Workflow Configuration Problems (FWCP)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𝑚𝑖𝑛𝐶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Subject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lim>
                      </m:limLow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30F4BF-2FCB-16E6-1B6E-11B85A4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0" y="3793657"/>
                <a:ext cx="11396155" cy="2789225"/>
              </a:xfrm>
              <a:prstGeom prst="rect">
                <a:avLst/>
              </a:prstGeom>
              <a:blipFill>
                <a:blip r:embed="rId5"/>
                <a:stretch>
                  <a:fillRect l="-481" t="-1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Straightforward Algorithm Is NP-hard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585CAC-22B4-BB50-FACB-CFC27BF3A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53" y="1036550"/>
            <a:ext cx="4272692" cy="4210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208D07-2804-DB3E-6875-DB5EA29E7EEA}"/>
                  </a:ext>
                </a:extLst>
              </p:cNvPr>
              <p:cNvSpPr txBox="1"/>
              <p:nvPr/>
            </p:nvSpPr>
            <p:spPr>
              <a:xfrm>
                <a:off x="638396" y="1036550"/>
                <a:ext cx="6686057" cy="2789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Function Workflow Configuration Problems (FWCP)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𝑚𝑖𝑛𝐶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Subject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lim>
                      </m:limLow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It can reduce this problem to multiple-choices knapsack problem, which is NP-hard</a:t>
                </a:r>
                <a:endParaRPr lang="zh-CN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208D07-2804-DB3E-6875-DB5EA29E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6" y="1036550"/>
                <a:ext cx="6686057" cy="2789225"/>
              </a:xfrm>
              <a:prstGeom prst="rect">
                <a:avLst/>
              </a:prstGeom>
              <a:blipFill>
                <a:blip r:embed="rId4"/>
                <a:stretch>
                  <a:fillRect l="-820" t="-1092" r="-273" b="-2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10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CB295623-310A-E183-BC06-4F92E2E1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684" y="4080510"/>
            <a:ext cx="4868246" cy="2649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An Efficient Heuristic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31DF48-73C2-2C91-14DA-258249EF3736}"/>
                  </a:ext>
                </a:extLst>
              </p:cNvPr>
              <p:cNvSpPr txBox="1"/>
              <p:nvPr/>
            </p:nvSpPr>
            <p:spPr>
              <a:xfrm>
                <a:off x="226941" y="954431"/>
                <a:ext cx="6905379" cy="3211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Relaxed problem</a:t>
                </a:r>
                <a:r>
                  <a:rPr lang="zh-CN" altLang="en-US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𝑚𝑖𝑛𝐶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Subject to:</a:t>
                </a:r>
                <a:endParaRPr lang="en-US" altLang="zh-CN" sz="1800" b="0" i="0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lim>
                      </m:limLow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)&lt;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Cost-effective configuration: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arg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limLow>
                      <m:limLow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li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lim>
                    </m:limLow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 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sub-SLO: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critical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（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31DF48-73C2-2C91-14DA-258249EF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41" y="954431"/>
                <a:ext cx="6905379" cy="3211777"/>
              </a:xfrm>
              <a:prstGeom prst="rect">
                <a:avLst/>
              </a:prstGeom>
              <a:blipFill>
                <a:blip r:embed="rId4"/>
                <a:stretch>
                  <a:fillRect l="-794" t="-1141" b="-1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3891D59-3216-C97D-C313-5273DF920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540" y="996951"/>
            <a:ext cx="4215519" cy="57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834</Words>
  <Application>Microsoft Office PowerPoint</Application>
  <PresentationFormat>宽屏</PresentationFormat>
  <Paragraphs>50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Arial</vt:lpstr>
      <vt:lpstr>Cambria Math</vt:lpstr>
      <vt:lpstr>Open Sans</vt:lpstr>
      <vt:lpstr>Office 主题​​</vt:lpstr>
      <vt:lpstr>StepConf: SLO-Aware Dynamic Resource Configuration for Serverless Function Workflows</vt:lpstr>
      <vt:lpstr>Configuration of Function</vt:lpstr>
      <vt:lpstr>MOTIVATION</vt:lpstr>
      <vt:lpstr>MODEL DESIGN AND PROBLEM FORMULATION</vt:lpstr>
      <vt:lpstr>Straightforward Algorithm Is NP-hard</vt:lpstr>
      <vt:lpstr>An Efficient Heuristic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mrf_sdu@126.com</dc:creator>
  <cp:lastModifiedBy>mrf_sdu@126.com</cp:lastModifiedBy>
  <cp:revision>2</cp:revision>
  <dcterms:created xsi:type="dcterms:W3CDTF">2022-12-15T14:20:45Z</dcterms:created>
  <dcterms:modified xsi:type="dcterms:W3CDTF">2022-12-15T14:22:09Z</dcterms:modified>
</cp:coreProperties>
</file>