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40" r:id="rId2"/>
    <p:sldId id="355" r:id="rId3"/>
    <p:sldId id="311" r:id="rId4"/>
    <p:sldId id="356" r:id="rId5"/>
    <p:sldId id="359" r:id="rId6"/>
    <p:sldId id="358" r:id="rId7"/>
    <p:sldId id="360" r:id="rId8"/>
    <p:sldId id="362" r:id="rId9"/>
    <p:sldId id="361" r:id="rId10"/>
    <p:sldId id="370" r:id="rId11"/>
    <p:sldId id="363" r:id="rId12"/>
    <p:sldId id="364" r:id="rId13"/>
    <p:sldId id="366" r:id="rId14"/>
    <p:sldId id="367" r:id="rId15"/>
    <p:sldId id="368" r:id="rId16"/>
    <p:sldId id="371" r:id="rId17"/>
    <p:sldId id="369" r:id="rId18"/>
    <p:sldId id="377" r:id="rId19"/>
    <p:sldId id="378" r:id="rId20"/>
    <p:sldId id="379" r:id="rId21"/>
    <p:sldId id="373" r:id="rId22"/>
    <p:sldId id="372" r:id="rId23"/>
    <p:sldId id="3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f_sdu@126.com" initials="m" lastIdx="1" clrIdx="0">
    <p:extLst>
      <p:ext uri="{19B8F6BF-5375-455C-9EA6-DF929625EA0E}">
        <p15:presenceInfo xmlns:p15="http://schemas.microsoft.com/office/powerpoint/2012/main" userId="977240f23cb641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07" autoAdjust="0"/>
    <p:restoredTop sz="95244" autoAdjust="0"/>
  </p:normalViewPr>
  <p:slideViewPr>
    <p:cSldViewPr snapToGrid="0">
      <p:cViewPr varScale="1">
        <p:scale>
          <a:sx n="10" d="100"/>
          <a:sy n="10" d="100"/>
        </p:scale>
        <p:origin x="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D055C-3AE7-4333-9C28-5222FBC87FA4}"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9F65B-6F81-4288-9904-68ABFE290F01}" type="slidenum">
              <a:rPr lang="zh-CN" altLang="en-US" smtClean="0"/>
              <a:t>‹#›</a:t>
            </a:fld>
            <a:endParaRPr lang="zh-CN" altLang="en-US"/>
          </a:p>
        </p:txBody>
      </p:sp>
    </p:spTree>
    <p:extLst>
      <p:ext uri="{BB962C8B-B14F-4D97-AF65-F5344CB8AC3E}">
        <p14:creationId xmlns:p14="http://schemas.microsoft.com/office/powerpoint/2010/main" val="120870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system-ui"/>
              </a:rPr>
              <a:t>服务水平目标 </a:t>
            </a:r>
            <a:r>
              <a:rPr lang="en-US" altLang="zh-CN" b="0" i="0" dirty="0">
                <a:solidFill>
                  <a:srgbClr val="000000"/>
                </a:solidFill>
                <a:effectLst/>
                <a:latin typeface="system-ui"/>
              </a:rPr>
              <a:t>(SLO) </a:t>
            </a:r>
            <a:r>
              <a:rPr lang="zh-CN" altLang="en-US" b="0" i="0" dirty="0">
                <a:solidFill>
                  <a:srgbClr val="000000"/>
                </a:solidFill>
                <a:effectLst/>
                <a:latin typeface="system-ui"/>
              </a:rPr>
              <a:t>定义了整个服务的总的延迟目标，以确保用户满意。在这样的环境中，每个微服务都是独立部署和（自动）扩展的。然而，当总的</a:t>
            </a:r>
            <a:r>
              <a:rPr lang="en-US" altLang="zh-CN" b="0" i="0" dirty="0">
                <a:solidFill>
                  <a:srgbClr val="000000"/>
                </a:solidFill>
                <a:effectLst/>
                <a:latin typeface="system-ui"/>
              </a:rPr>
              <a:t>SLO </a:t>
            </a:r>
            <a:r>
              <a:rPr lang="zh-CN" altLang="en-US" dirty="0">
                <a:solidFill>
                  <a:srgbClr val="000000"/>
                </a:solidFill>
                <a:latin typeface="system-ui"/>
              </a:rPr>
              <a:t>在</a:t>
            </a:r>
            <a:r>
              <a:rPr lang="zh-CN" altLang="en-US" b="0" i="0" dirty="0">
                <a:solidFill>
                  <a:srgbClr val="000000"/>
                </a:solidFill>
                <a:effectLst/>
                <a:latin typeface="system-ui"/>
              </a:rPr>
              <a:t>被违反或未被充分利用时，如何以最佳方式扩展单个微服务，以及如何调整每个微服务的大小以满足总的</a:t>
            </a:r>
            <a:r>
              <a:rPr lang="en-US" altLang="zh-CN" b="0" i="0" dirty="0">
                <a:solidFill>
                  <a:srgbClr val="000000"/>
                </a:solidFill>
                <a:effectLst/>
                <a:latin typeface="system-ui"/>
              </a:rPr>
              <a:t>SLO </a:t>
            </a:r>
            <a:r>
              <a:rPr lang="zh-CN" altLang="en-US" b="0" i="0" dirty="0">
                <a:solidFill>
                  <a:srgbClr val="000000"/>
                </a:solidFill>
                <a:effectLst/>
                <a:latin typeface="system-ui"/>
              </a:rPr>
              <a:t>的总成本最低，目前尚不清楚。</a:t>
            </a:r>
            <a:endParaRPr lang="en-US" altLang="zh-CN" b="0" i="0" dirty="0">
              <a:solidFill>
                <a:srgbClr val="000000"/>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system-ui"/>
              </a:rPr>
              <a:t>在本文中，我们提出了 </a:t>
            </a:r>
            <a:r>
              <a:rPr lang="en-US" altLang="zh-CN" b="0" i="0" dirty="0">
                <a:solidFill>
                  <a:srgbClr val="000000"/>
                </a:solidFill>
                <a:effectLst/>
                <a:latin typeface="system-ui"/>
              </a:rPr>
              <a:t>Parslo——</a:t>
            </a:r>
            <a:r>
              <a:rPr lang="zh-CN" altLang="en-US" b="0" i="0" dirty="0">
                <a:solidFill>
                  <a:srgbClr val="000000"/>
                </a:solidFill>
                <a:effectLst/>
                <a:latin typeface="system-ui"/>
              </a:rPr>
              <a:t>一种基于梯度下降的方法，用于在总的延迟 </a:t>
            </a:r>
            <a:r>
              <a:rPr lang="en-US" altLang="zh-CN" b="0" i="0" dirty="0">
                <a:solidFill>
                  <a:srgbClr val="000000"/>
                </a:solidFill>
                <a:effectLst/>
                <a:latin typeface="system-ui"/>
              </a:rPr>
              <a:t>SLO </a:t>
            </a:r>
            <a:r>
              <a:rPr lang="zh-CN" altLang="en-US" b="0" i="0" dirty="0">
                <a:solidFill>
                  <a:srgbClr val="000000"/>
                </a:solidFill>
                <a:effectLst/>
                <a:latin typeface="system-ui"/>
              </a:rPr>
              <a:t>下在微服务图中的节点之间分配部分 </a:t>
            </a:r>
            <a:r>
              <a:rPr lang="en-US" altLang="zh-CN" b="0" i="0" dirty="0">
                <a:solidFill>
                  <a:srgbClr val="000000"/>
                </a:solidFill>
                <a:effectLst/>
                <a:latin typeface="system-ui"/>
              </a:rPr>
              <a:t>SLO</a:t>
            </a:r>
            <a:r>
              <a:rPr lang="zh-CN" altLang="en-US" b="0" i="0" dirty="0">
                <a:solidFill>
                  <a:srgbClr val="000000"/>
                </a:solidFill>
                <a:effectLst/>
                <a:latin typeface="system-ui"/>
              </a:rPr>
              <a:t>。</a:t>
            </a:r>
            <a:r>
              <a:rPr lang="en-US" altLang="zh-CN" b="0" i="0" dirty="0" err="1">
                <a:solidFill>
                  <a:srgbClr val="000000"/>
                </a:solidFill>
                <a:effectLst/>
                <a:latin typeface="system-ui"/>
              </a:rPr>
              <a:t>Parslo</a:t>
            </a:r>
            <a:r>
              <a:rPr lang="en-US" altLang="zh-CN" b="0" i="0" dirty="0">
                <a:solidFill>
                  <a:srgbClr val="000000"/>
                </a:solidFill>
                <a:effectLst/>
                <a:latin typeface="system-ui"/>
              </a:rPr>
              <a:t> </a:t>
            </a:r>
            <a:r>
              <a:rPr lang="zh-CN" altLang="en-US" b="0" i="0" dirty="0">
                <a:solidFill>
                  <a:srgbClr val="000000"/>
                </a:solidFill>
                <a:effectLst/>
                <a:latin typeface="system-ui"/>
              </a:rPr>
              <a:t>算法将总的</a:t>
            </a:r>
            <a:r>
              <a:rPr lang="en-US" altLang="zh-CN" b="0" i="0" dirty="0">
                <a:solidFill>
                  <a:srgbClr val="000000"/>
                </a:solidFill>
                <a:effectLst/>
                <a:latin typeface="system-ui"/>
              </a:rPr>
              <a:t>SLO </a:t>
            </a:r>
            <a:r>
              <a:rPr lang="zh-CN" altLang="en-US" b="0" i="0" dirty="0">
                <a:solidFill>
                  <a:srgbClr val="000000"/>
                </a:solidFill>
                <a:effectLst/>
                <a:latin typeface="system-ui"/>
              </a:rPr>
              <a:t>预算分解为小的增量“</a:t>
            </a:r>
            <a:r>
              <a:rPr lang="en-US" altLang="zh-CN" b="0" i="0" dirty="0">
                <a:solidFill>
                  <a:srgbClr val="000000"/>
                </a:solidFill>
                <a:effectLst/>
                <a:latin typeface="system-ui"/>
              </a:rPr>
              <a:t>SLO </a:t>
            </a:r>
            <a:r>
              <a:rPr lang="zh-CN" altLang="en-US" b="0" i="0" dirty="0">
                <a:solidFill>
                  <a:srgbClr val="000000"/>
                </a:solidFill>
                <a:effectLst/>
                <a:latin typeface="system-ui"/>
              </a:rPr>
              <a:t>单元”，并迭代地将一个 </a:t>
            </a:r>
            <a:r>
              <a:rPr lang="en-US" altLang="zh-CN" b="0" i="0" dirty="0">
                <a:solidFill>
                  <a:srgbClr val="000000"/>
                </a:solidFill>
                <a:effectLst/>
                <a:latin typeface="system-ui"/>
              </a:rPr>
              <a:t>SLO </a:t>
            </a:r>
            <a:r>
              <a:rPr lang="zh-CN" altLang="en-US" b="0" i="0" dirty="0">
                <a:solidFill>
                  <a:srgbClr val="000000"/>
                </a:solidFill>
                <a:effectLst/>
                <a:latin typeface="system-ui"/>
              </a:rPr>
              <a:t>单元分配给最佳候选微服务，以实现最高的总成本节约，直到整个结束总的</a:t>
            </a:r>
            <a:r>
              <a:rPr lang="en-US" altLang="zh-CN" b="0" i="0" dirty="0">
                <a:solidFill>
                  <a:srgbClr val="000000"/>
                </a:solidFill>
                <a:effectLst/>
                <a:latin typeface="system-ui"/>
              </a:rPr>
              <a:t>SLO </a:t>
            </a:r>
            <a:r>
              <a:rPr lang="zh-CN" altLang="en-US" b="0" i="0" dirty="0">
                <a:solidFill>
                  <a:srgbClr val="000000"/>
                </a:solidFill>
                <a:effectLst/>
                <a:latin typeface="system-ui"/>
              </a:rPr>
              <a:t>预算已用尽。（水平拓展）</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3</a:t>
            </a:fld>
            <a:endParaRPr lang="zh-CN" altLang="en-US"/>
          </a:p>
        </p:txBody>
      </p:sp>
    </p:spTree>
    <p:extLst>
      <p:ext uri="{BB962C8B-B14F-4D97-AF65-F5344CB8AC3E}">
        <p14:creationId xmlns:p14="http://schemas.microsoft.com/office/powerpoint/2010/main" val="2734477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这种模式出现在搜索和检索用例中，使用分片检索，根节点必须等到所有分片的响应返回。与基于散列的分片（如在键值存储中）不同，在并行分片微服务中，分片的数量通常是固定的</a:t>
            </a:r>
            <a:r>
              <a:rPr lang="en-US" altLang="zh-CN" b="0" i="0" dirty="0">
                <a:solidFill>
                  <a:srgbClr val="000000"/>
                </a:solidFill>
                <a:effectLst/>
                <a:latin typeface="system-ui"/>
              </a:rPr>
              <a:t>.</a:t>
            </a:r>
          </a:p>
          <a:p>
            <a:endParaRPr lang="en-US" altLang="zh-CN" b="0" i="0" dirty="0">
              <a:solidFill>
                <a:srgbClr val="000000"/>
              </a:solidFill>
              <a:effectLst/>
              <a:latin typeface="system-ui"/>
            </a:endParaRPr>
          </a:p>
          <a:p>
            <a:r>
              <a:rPr lang="zh-CN" altLang="en-US" b="0" i="0" dirty="0">
                <a:solidFill>
                  <a:srgbClr val="000000"/>
                </a:solidFill>
                <a:effectLst/>
                <a:latin typeface="system-ui"/>
              </a:rPr>
              <a:t>在 </a:t>
            </a:r>
            <a:r>
              <a:rPr lang="en-US" altLang="zh-CN" b="0" i="0" dirty="0">
                <a:solidFill>
                  <a:srgbClr val="000000"/>
                </a:solidFill>
                <a:effectLst/>
                <a:latin typeface="system-ui"/>
              </a:rPr>
              <a:t>Parslo </a:t>
            </a:r>
            <a:r>
              <a:rPr lang="zh-CN" altLang="en-US" b="0" i="0" dirty="0">
                <a:solidFill>
                  <a:srgbClr val="000000"/>
                </a:solidFill>
                <a:effectLst/>
                <a:latin typeface="system-ui"/>
              </a:rPr>
              <a:t>中，我们将所有并行分片表示为 </a:t>
            </a:r>
            <a:r>
              <a:rPr lang="en-US" altLang="zh-CN" b="0" i="0" dirty="0">
                <a:solidFill>
                  <a:srgbClr val="000000"/>
                </a:solidFill>
                <a:effectLst/>
                <a:latin typeface="system-ui"/>
              </a:rPr>
              <a:t>DAG </a:t>
            </a:r>
            <a:r>
              <a:rPr lang="zh-CN" altLang="en-US" b="0" i="0" dirty="0">
                <a:solidFill>
                  <a:srgbClr val="000000"/>
                </a:solidFill>
                <a:effectLst/>
                <a:latin typeface="system-ui"/>
              </a:rPr>
              <a:t>中的单个微服务节点，受制于单个部分 </a:t>
            </a:r>
            <a:r>
              <a:rPr lang="en-US" altLang="zh-CN" b="0" i="0" dirty="0">
                <a:solidFill>
                  <a:srgbClr val="000000"/>
                </a:solidFill>
                <a:effectLst/>
                <a:latin typeface="system-ui"/>
              </a:rPr>
              <a:t>SLO</a:t>
            </a:r>
            <a:r>
              <a:rPr lang="zh-CN" altLang="en-US" b="0" i="0" dirty="0">
                <a:solidFill>
                  <a:srgbClr val="000000"/>
                </a:solidFill>
                <a:effectLst/>
                <a:latin typeface="system-ui"/>
              </a:rPr>
              <a:t>，因为它们同时运行并一起扩展</a:t>
            </a:r>
            <a:r>
              <a:rPr lang="en-US" altLang="zh-CN" b="0" i="0" dirty="0">
                <a:solidFill>
                  <a:srgbClr val="000000"/>
                </a:solidFill>
                <a:effectLst/>
                <a:latin typeface="system-ui"/>
              </a:rPr>
              <a:t>/</a:t>
            </a:r>
            <a:r>
              <a:rPr lang="zh-CN" altLang="en-US" b="0" i="0" dirty="0">
                <a:solidFill>
                  <a:srgbClr val="000000"/>
                </a:solidFill>
                <a:effectLst/>
                <a:latin typeface="system-ui"/>
              </a:rPr>
              <a:t>扩展。</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微服务节点的 </a:t>
            </a:r>
            <a:r>
              <a:rPr lang="en-US" altLang="zh-CN" b="0" i="0" dirty="0">
                <a:solidFill>
                  <a:srgbClr val="000000"/>
                </a:solidFill>
                <a:effectLst/>
                <a:latin typeface="system-ui"/>
              </a:rPr>
              <a:t>LLP</a:t>
            </a:r>
            <a:r>
              <a:rPr lang="zh-CN" altLang="en-US" b="0" i="0" dirty="0">
                <a:solidFill>
                  <a:srgbClr val="000000"/>
                </a:solidFill>
                <a:effectLst/>
                <a:latin typeface="system-ui"/>
              </a:rPr>
              <a:t>（</a:t>
            </a:r>
            <a:r>
              <a:rPr lang="en-US" altLang="zh-CN" b="0" i="0" dirty="0">
                <a:solidFill>
                  <a:srgbClr val="000000"/>
                </a:solidFill>
                <a:effectLst/>
                <a:latin typeface="system-ui"/>
              </a:rPr>
              <a:t>Parslo </a:t>
            </a:r>
            <a:r>
              <a:rPr lang="zh-CN" altLang="en-US" b="0" i="0" dirty="0">
                <a:solidFill>
                  <a:srgbClr val="000000"/>
                </a:solidFill>
                <a:effectLst/>
                <a:latin typeface="system-ui"/>
              </a:rPr>
              <a:t>算法使用它来计算成本节省）表示所有负载下延迟分布的平均值或尾部。</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因此，</a:t>
            </a:r>
            <a:r>
              <a:rPr lang="en-US" altLang="zh-CN" b="0" i="0" dirty="0">
                <a:solidFill>
                  <a:srgbClr val="000000"/>
                </a:solidFill>
                <a:effectLst/>
                <a:latin typeface="system-ui"/>
              </a:rPr>
              <a:t>LLP </a:t>
            </a:r>
            <a:r>
              <a:rPr lang="zh-CN" altLang="en-US" b="0" i="0" dirty="0">
                <a:solidFill>
                  <a:srgbClr val="000000"/>
                </a:solidFill>
                <a:effectLst/>
                <a:latin typeface="system-ui"/>
              </a:rPr>
              <a:t>要么必须在所有分片同时运行的整个微服务节点上测量，要么在单个分片上测量，然后转换为整个微服务节点的 </a:t>
            </a:r>
            <a:r>
              <a:rPr lang="en-US" altLang="zh-CN" b="0" i="0" dirty="0">
                <a:solidFill>
                  <a:srgbClr val="000000"/>
                </a:solidFill>
                <a:effectLst/>
                <a:latin typeface="system-ui"/>
              </a:rPr>
              <a:t>LLP</a:t>
            </a:r>
            <a:r>
              <a:rPr lang="zh-CN" altLang="en-US" b="0" i="0" dirty="0">
                <a:solidFill>
                  <a:srgbClr val="000000"/>
                </a:solidFill>
                <a:effectLst/>
                <a:latin typeface="system-ui"/>
              </a:rPr>
              <a:t>。</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当一个请求通过一个微服务节点内的两条平行路径，并且整个节点的延迟由最慢路径决定时，如图</a:t>
            </a:r>
            <a:r>
              <a:rPr lang="en-US" altLang="zh-CN" b="0" i="0" dirty="0">
                <a:solidFill>
                  <a:srgbClr val="000000"/>
                </a:solidFill>
                <a:effectLst/>
                <a:latin typeface="system-ui"/>
              </a:rPr>
              <a:t>3</a:t>
            </a:r>
            <a:r>
              <a:rPr lang="zh-CN" altLang="en-US" b="0" i="0" dirty="0">
                <a:solidFill>
                  <a:srgbClr val="000000"/>
                </a:solidFill>
                <a:effectLst/>
                <a:latin typeface="system-ui"/>
              </a:rPr>
              <a:t>（</a:t>
            </a:r>
            <a:r>
              <a:rPr lang="en-US" altLang="zh-CN" b="0" i="0" dirty="0">
                <a:solidFill>
                  <a:srgbClr val="000000"/>
                </a:solidFill>
                <a:effectLst/>
                <a:latin typeface="system-ui"/>
              </a:rPr>
              <a:t>c</a:t>
            </a:r>
            <a:r>
              <a:rPr lang="zh-CN" altLang="en-US" b="0" i="0" dirty="0">
                <a:solidFill>
                  <a:srgbClr val="000000"/>
                </a:solidFill>
                <a:effectLst/>
                <a:latin typeface="system-ui"/>
              </a:rPr>
              <a:t>）所示，假设两条路径的延迟是独立的，则可以使用等式</a:t>
            </a:r>
            <a:r>
              <a:rPr lang="en-US" altLang="zh-CN" b="0" i="0" dirty="0">
                <a:solidFill>
                  <a:srgbClr val="000000"/>
                </a:solidFill>
                <a:effectLst/>
                <a:latin typeface="system-ui"/>
              </a:rPr>
              <a:t>9</a:t>
            </a:r>
            <a:r>
              <a:rPr lang="zh-CN" altLang="en-US" b="0" i="0" dirty="0">
                <a:solidFill>
                  <a:srgbClr val="000000"/>
                </a:solidFill>
                <a:effectLst/>
                <a:latin typeface="system-ui"/>
              </a:rPr>
              <a:t>从两条平行路径处测得的分布推断出整个微服务的概率分布函数（</a:t>
            </a:r>
            <a:r>
              <a:rPr lang="en-US" altLang="zh-CN" b="0" i="0" dirty="0">
                <a:solidFill>
                  <a:srgbClr val="000000"/>
                </a:solidFill>
                <a:effectLst/>
                <a:latin typeface="system-ui"/>
              </a:rPr>
              <a:t>PDF</a:t>
            </a:r>
            <a:r>
              <a:rPr lang="zh-CN" altLang="en-US" b="0" i="0" dirty="0">
                <a:solidFill>
                  <a:srgbClr val="000000"/>
                </a:solidFill>
                <a:effectLst/>
                <a:latin typeface="system-ui"/>
              </a:rPr>
              <a:t>）。</a:t>
            </a:r>
            <a:endParaRPr lang="en-US" altLang="zh-CN" b="0" i="0" dirty="0">
              <a:solidFill>
                <a:srgbClr val="000000"/>
              </a:solidFill>
              <a:effectLst/>
              <a:latin typeface="system-ui"/>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14</a:t>
            </a:fld>
            <a:endParaRPr lang="zh-CN" altLang="en-US"/>
          </a:p>
        </p:txBody>
      </p:sp>
    </p:spTree>
    <p:extLst>
      <p:ext uri="{BB962C8B-B14F-4D97-AF65-F5344CB8AC3E}">
        <p14:creationId xmlns:p14="http://schemas.microsoft.com/office/powerpoint/2010/main" val="298932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图</a:t>
            </a:r>
            <a:r>
              <a:rPr lang="en-US" altLang="zh-CN" b="0" i="0" dirty="0">
                <a:solidFill>
                  <a:srgbClr val="000000"/>
                </a:solidFill>
                <a:effectLst/>
                <a:latin typeface="system-ui"/>
              </a:rPr>
              <a:t>7</a:t>
            </a:r>
            <a:r>
              <a:rPr lang="zh-CN" altLang="en-US" b="0" i="0" dirty="0">
                <a:solidFill>
                  <a:srgbClr val="000000"/>
                </a:solidFill>
                <a:effectLst/>
                <a:latin typeface="system-ui"/>
              </a:rPr>
              <a:t>说明了基于单个实例的延迟分布推断分片微服务的</a:t>
            </a:r>
            <a:r>
              <a:rPr lang="en-US" altLang="zh-CN" b="0" i="0" dirty="0">
                <a:solidFill>
                  <a:srgbClr val="000000"/>
                </a:solidFill>
                <a:effectLst/>
                <a:latin typeface="system-ui"/>
              </a:rPr>
              <a:t>PDF</a:t>
            </a:r>
            <a:r>
              <a:rPr lang="zh-CN" altLang="en-US" b="0" i="0" dirty="0">
                <a:solidFill>
                  <a:srgbClr val="000000"/>
                </a:solidFill>
                <a:effectLst/>
                <a:latin typeface="system-ui"/>
              </a:rPr>
              <a:t>（</a:t>
            </a:r>
            <a:r>
              <a:rPr lang="en-US" altLang="zh-CN" b="0" i="0" dirty="0">
                <a:solidFill>
                  <a:srgbClr val="000000"/>
                </a:solidFill>
                <a:effectLst/>
                <a:latin typeface="system-ui"/>
              </a:rPr>
              <a:t>a</a:t>
            </a:r>
            <a:r>
              <a:rPr lang="zh-CN" altLang="en-US" b="0" i="0" dirty="0">
                <a:solidFill>
                  <a:srgbClr val="000000"/>
                </a:solidFill>
                <a:effectLst/>
                <a:latin typeface="system-ui"/>
              </a:rPr>
              <a:t>）和</a:t>
            </a:r>
            <a:r>
              <a:rPr lang="en-US" altLang="zh-CN" b="0" i="0" dirty="0">
                <a:solidFill>
                  <a:srgbClr val="000000"/>
                </a:solidFill>
                <a:effectLst/>
                <a:latin typeface="system-ui"/>
              </a:rPr>
              <a:t>CDF</a:t>
            </a:r>
            <a:r>
              <a:rPr lang="zh-CN" altLang="en-US" b="0" i="0" dirty="0">
                <a:solidFill>
                  <a:srgbClr val="000000"/>
                </a:solidFill>
                <a:effectLst/>
                <a:latin typeface="system-ui"/>
              </a:rPr>
              <a:t>（</a:t>
            </a:r>
            <a:r>
              <a:rPr lang="en-US" altLang="zh-CN" b="0" i="0" dirty="0">
                <a:solidFill>
                  <a:srgbClr val="000000"/>
                </a:solidFill>
                <a:effectLst/>
                <a:latin typeface="system-ui"/>
              </a:rPr>
              <a:t>b</a:t>
            </a:r>
            <a:r>
              <a:rPr lang="zh-CN" altLang="en-US" b="0" i="0" dirty="0">
                <a:solidFill>
                  <a:srgbClr val="000000"/>
                </a:solidFill>
                <a:effectLst/>
                <a:latin typeface="system-ui"/>
              </a:rPr>
              <a:t>）功能的影响，假设该实例显示了</a:t>
            </a:r>
            <a:r>
              <a:rPr lang="en-US" altLang="zh-CN" b="0" i="0" dirty="0">
                <a:solidFill>
                  <a:srgbClr val="000000"/>
                </a:solidFill>
                <a:effectLst/>
                <a:latin typeface="system-ui"/>
              </a:rPr>
              <a:t>100</a:t>
            </a:r>
            <a:r>
              <a:rPr lang="zh-CN" altLang="en-US" b="0" i="0" dirty="0">
                <a:solidFill>
                  <a:srgbClr val="000000"/>
                </a:solidFill>
                <a:effectLst/>
                <a:latin typeface="system-ui"/>
              </a:rPr>
              <a:t>𝜇</a:t>
            </a:r>
            <a:r>
              <a:rPr lang="en-US" altLang="zh-CN" b="0" i="0" dirty="0">
                <a:solidFill>
                  <a:srgbClr val="000000"/>
                </a:solidFill>
                <a:effectLst/>
                <a:latin typeface="system-ui"/>
              </a:rPr>
              <a:t>s</a:t>
            </a:r>
            <a:r>
              <a:rPr lang="zh-CN" altLang="en-US" b="0" i="0" dirty="0">
                <a:solidFill>
                  <a:srgbClr val="000000"/>
                </a:solidFill>
                <a:effectLst/>
                <a:latin typeface="system-ui"/>
              </a:rPr>
              <a:t>平均延迟呈指数分布。如这些图所示，切分导致小延迟的概率降低，同时导致大延迟的概率更高，因为总体微服务延迟由最慢的切分决定。</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图</a:t>
            </a:r>
            <a:r>
              <a:rPr lang="en-US" altLang="zh-CN" b="0" i="0" dirty="0">
                <a:solidFill>
                  <a:srgbClr val="000000"/>
                </a:solidFill>
                <a:effectLst/>
                <a:latin typeface="system-ui"/>
              </a:rPr>
              <a:t>7</a:t>
            </a:r>
            <a:r>
              <a:rPr lang="zh-CN" altLang="en-US" b="0" i="0" dirty="0">
                <a:solidFill>
                  <a:srgbClr val="000000"/>
                </a:solidFill>
                <a:effectLst/>
                <a:latin typeface="system-ui"/>
              </a:rPr>
              <a:t>（</a:t>
            </a:r>
            <a:r>
              <a:rPr lang="en-US" altLang="zh-CN" b="0" i="0" dirty="0">
                <a:solidFill>
                  <a:srgbClr val="000000"/>
                </a:solidFill>
                <a:effectLst/>
                <a:latin typeface="system-ui"/>
              </a:rPr>
              <a:t>c</a:t>
            </a:r>
            <a:r>
              <a:rPr lang="zh-CN" altLang="en-US" b="0" i="0" dirty="0">
                <a:solidFill>
                  <a:srgbClr val="000000"/>
                </a:solidFill>
                <a:effectLst/>
                <a:latin typeface="system-ui"/>
              </a:rPr>
              <a:t>）给出了一个带有</a:t>
            </a:r>
            <a:r>
              <a:rPr lang="en-US" altLang="zh-CN" b="0" i="0" dirty="0">
                <a:solidFill>
                  <a:srgbClr val="000000"/>
                </a:solidFill>
                <a:effectLst/>
                <a:latin typeface="system-ui"/>
              </a:rPr>
              <a:t>M/M/1</a:t>
            </a:r>
            <a:r>
              <a:rPr lang="zh-CN" altLang="en-US" b="0" i="0" dirty="0">
                <a:solidFill>
                  <a:srgbClr val="000000"/>
                </a:solidFill>
                <a:effectLst/>
                <a:latin typeface="system-ui"/>
              </a:rPr>
              <a:t>排队系统的示例微服务的</a:t>
            </a:r>
            <a:r>
              <a:rPr lang="en-US" altLang="zh-CN" b="0" i="0" dirty="0">
                <a:solidFill>
                  <a:srgbClr val="000000"/>
                </a:solidFill>
                <a:effectLst/>
                <a:latin typeface="system-ui"/>
              </a:rPr>
              <a:t>LLP</a:t>
            </a:r>
            <a:r>
              <a:rPr lang="zh-CN" altLang="en-US" b="0" i="0" dirty="0">
                <a:solidFill>
                  <a:srgbClr val="000000"/>
                </a:solidFill>
                <a:effectLst/>
                <a:latin typeface="system-ui"/>
              </a:rPr>
              <a:t>图，其中包含不同数量的碎片。</a:t>
            </a:r>
            <a:r>
              <a:rPr lang="en-US" altLang="zh-CN" b="0" i="0" dirty="0">
                <a:solidFill>
                  <a:srgbClr val="000000"/>
                </a:solidFill>
                <a:effectLst/>
                <a:latin typeface="system-ui"/>
              </a:rPr>
              <a:t>Parslo</a:t>
            </a:r>
            <a:r>
              <a:rPr lang="zh-CN" altLang="en-US" b="0" i="0" dirty="0">
                <a:solidFill>
                  <a:srgbClr val="000000"/>
                </a:solidFill>
                <a:effectLst/>
                <a:latin typeface="system-ui"/>
              </a:rPr>
              <a:t>根据转换后的</a:t>
            </a:r>
            <a:r>
              <a:rPr lang="en-US" altLang="zh-CN" b="0" i="0" dirty="0">
                <a:solidFill>
                  <a:srgbClr val="000000"/>
                </a:solidFill>
                <a:effectLst/>
                <a:latin typeface="system-ui"/>
              </a:rPr>
              <a:t>LLP</a:t>
            </a:r>
            <a:r>
              <a:rPr lang="zh-CN" altLang="en-US" b="0" i="0" dirty="0">
                <a:solidFill>
                  <a:srgbClr val="000000"/>
                </a:solidFill>
                <a:effectLst/>
                <a:latin typeface="system-ui"/>
              </a:rPr>
              <a:t>图，使用等式</a:t>
            </a:r>
            <a:r>
              <a:rPr lang="en-US" altLang="zh-CN" b="0" i="0" dirty="0">
                <a:solidFill>
                  <a:srgbClr val="000000"/>
                </a:solidFill>
                <a:effectLst/>
                <a:latin typeface="system-ui"/>
              </a:rPr>
              <a:t>9</a:t>
            </a:r>
            <a:r>
              <a:rPr lang="zh-CN" altLang="en-US" b="0" i="0" dirty="0">
                <a:solidFill>
                  <a:srgbClr val="000000"/>
                </a:solidFill>
                <a:effectLst/>
                <a:latin typeface="system-ui"/>
              </a:rPr>
              <a:t>计算分片微服务的成本。</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15</a:t>
            </a:fld>
            <a:endParaRPr lang="zh-CN" altLang="en-US"/>
          </a:p>
        </p:txBody>
      </p:sp>
    </p:spTree>
    <p:extLst>
      <p:ext uri="{BB962C8B-B14F-4D97-AF65-F5344CB8AC3E}">
        <p14:creationId xmlns:p14="http://schemas.microsoft.com/office/powerpoint/2010/main" val="419465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平均延迟或尾部延迟：端到端尾部延迟可能远小于𝐴 和𝐵</a:t>
            </a:r>
            <a:r>
              <a:rPr lang="en-US" altLang="zh-CN" b="0" i="0" dirty="0">
                <a:solidFill>
                  <a:srgbClr val="000000"/>
                </a:solidFill>
                <a:effectLst/>
                <a:latin typeface="system-ui"/>
              </a:rPr>
              <a:t>.</a:t>
            </a:r>
          </a:p>
          <a:p>
            <a:endParaRPr lang="en-US" altLang="zh-CN" b="0" i="0" dirty="0">
              <a:solidFill>
                <a:srgbClr val="000000"/>
              </a:solidFill>
              <a:effectLst/>
              <a:latin typeface="system-ui"/>
            </a:endParaRPr>
          </a:p>
          <a:p>
            <a:r>
              <a:rPr lang="zh-CN" altLang="en-US" b="0" i="0" dirty="0">
                <a:solidFill>
                  <a:srgbClr val="000000"/>
                </a:solidFill>
                <a:effectLst/>
                <a:latin typeface="system-ui"/>
              </a:rPr>
              <a:t>我们提出了一个离线尾部估计模型，以实现 </a:t>
            </a:r>
            <a:r>
              <a:rPr lang="en-US" altLang="zh-CN" b="0" i="0" dirty="0">
                <a:solidFill>
                  <a:srgbClr val="000000"/>
                </a:solidFill>
                <a:effectLst/>
                <a:latin typeface="system-ui"/>
              </a:rPr>
              <a:t>Parslo </a:t>
            </a:r>
            <a:r>
              <a:rPr lang="zh-CN" altLang="en-US" b="0" i="0" dirty="0">
                <a:solidFill>
                  <a:srgbClr val="000000"/>
                </a:solidFill>
                <a:effectLst/>
                <a:latin typeface="system-ui"/>
              </a:rPr>
              <a:t>延迟预算的离线校准，如图 </a:t>
            </a:r>
            <a:r>
              <a:rPr lang="en-US" altLang="zh-CN" b="0" i="0" dirty="0">
                <a:solidFill>
                  <a:srgbClr val="000000"/>
                </a:solidFill>
                <a:effectLst/>
                <a:latin typeface="system-ui"/>
              </a:rPr>
              <a:t>8(b) </a:t>
            </a:r>
            <a:r>
              <a:rPr lang="zh-CN" altLang="en-US" b="0" i="0" dirty="0">
                <a:solidFill>
                  <a:srgbClr val="000000"/>
                </a:solidFill>
                <a:effectLst/>
                <a:latin typeface="system-ui"/>
              </a:rPr>
              <a:t>所示。该模型通过将微服务 </a:t>
            </a:r>
            <a:r>
              <a:rPr lang="en-US" altLang="zh-CN" b="0" i="0" dirty="0">
                <a:solidFill>
                  <a:srgbClr val="000000"/>
                </a:solidFill>
                <a:effectLst/>
                <a:latin typeface="system-ui"/>
              </a:rPr>
              <a:t>DAG </a:t>
            </a:r>
            <a:r>
              <a:rPr lang="zh-CN" altLang="en-US" b="0" i="0" dirty="0">
                <a:solidFill>
                  <a:srgbClr val="000000"/>
                </a:solidFill>
                <a:effectLst/>
                <a:latin typeface="system-ui"/>
              </a:rPr>
              <a:t>建模为队列网络，在给定所有微服务节点的一组部分 </a:t>
            </a:r>
            <a:r>
              <a:rPr lang="en-US" altLang="zh-CN" b="0" i="0" dirty="0">
                <a:solidFill>
                  <a:srgbClr val="000000"/>
                </a:solidFill>
                <a:effectLst/>
                <a:latin typeface="system-ui"/>
              </a:rPr>
              <a:t>SLO </a:t>
            </a:r>
            <a:r>
              <a:rPr lang="zh-CN" altLang="en-US" b="0" i="0" dirty="0">
                <a:solidFill>
                  <a:srgbClr val="000000"/>
                </a:solidFill>
                <a:effectLst/>
                <a:latin typeface="system-ui"/>
              </a:rPr>
              <a:t>的情况下估计端到端尾部延迟。</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将部分 </a:t>
            </a:r>
            <a:r>
              <a:rPr lang="en-US" altLang="zh-CN" b="0" i="0" dirty="0">
                <a:solidFill>
                  <a:srgbClr val="000000"/>
                </a:solidFill>
                <a:effectLst/>
                <a:latin typeface="system-ui"/>
              </a:rPr>
              <a:t>SLO </a:t>
            </a:r>
            <a:r>
              <a:rPr lang="zh-CN" altLang="en-US" b="0" i="0" dirty="0">
                <a:solidFill>
                  <a:srgbClr val="000000"/>
                </a:solidFill>
                <a:effectLst/>
                <a:latin typeface="system-ui"/>
              </a:rPr>
              <a:t>分配给微服务节点后，每个微服务实例可以运行的最大负载将是已知的，这对应于测量的延迟分布，如图 </a:t>
            </a:r>
            <a:r>
              <a:rPr lang="en-US" altLang="zh-CN" b="0" i="0" dirty="0">
                <a:solidFill>
                  <a:srgbClr val="000000"/>
                </a:solidFill>
                <a:effectLst/>
                <a:latin typeface="system-ui"/>
              </a:rPr>
              <a:t>9 </a:t>
            </a:r>
            <a:r>
              <a:rPr lang="zh-CN" altLang="en-US" b="0" i="0" dirty="0">
                <a:solidFill>
                  <a:srgbClr val="000000"/>
                </a:solidFill>
                <a:effectLst/>
                <a:latin typeface="system-ui"/>
              </a:rPr>
              <a:t>所示 </a:t>
            </a:r>
            <a:r>
              <a:rPr lang="en-US" altLang="zh-CN" b="0" i="0" dirty="0">
                <a:solidFill>
                  <a:srgbClr val="000000"/>
                </a:solidFill>
                <a:effectLst/>
                <a:latin typeface="system-ui"/>
              </a:rPr>
              <a:t>- LLP </a:t>
            </a:r>
            <a:r>
              <a:rPr lang="zh-CN" altLang="en-US" b="0" i="0" dirty="0">
                <a:solidFill>
                  <a:srgbClr val="000000"/>
                </a:solidFill>
                <a:effectLst/>
                <a:latin typeface="system-ui"/>
              </a:rPr>
              <a:t>图上的每个点微服务是延迟分布的总结。假设所有微服务节点都是独立的，我们可以结合这些分布来推导出整个 </a:t>
            </a:r>
            <a:r>
              <a:rPr lang="en-US" altLang="zh-CN" b="0" i="0" dirty="0">
                <a:solidFill>
                  <a:srgbClr val="000000"/>
                </a:solidFill>
                <a:effectLst/>
                <a:latin typeface="system-ui"/>
              </a:rPr>
              <a:t>DAG </a:t>
            </a:r>
            <a:r>
              <a:rPr lang="zh-CN" altLang="en-US" b="0" i="0" dirty="0">
                <a:solidFill>
                  <a:srgbClr val="000000"/>
                </a:solidFill>
                <a:effectLst/>
                <a:latin typeface="system-ui"/>
              </a:rPr>
              <a:t>的端到端延迟分布，来估计端到端的延迟分布</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17</a:t>
            </a:fld>
            <a:endParaRPr lang="zh-CN" altLang="en-US"/>
          </a:p>
        </p:txBody>
      </p:sp>
    </p:spTree>
    <p:extLst>
      <p:ext uri="{BB962C8B-B14F-4D97-AF65-F5344CB8AC3E}">
        <p14:creationId xmlns:p14="http://schemas.microsoft.com/office/powerpoint/2010/main" val="1969664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对于合成</a:t>
            </a:r>
            <a:r>
              <a:rPr lang="en-US" altLang="zh-CN" dirty="0"/>
              <a:t>DAG</a:t>
            </a:r>
            <a:r>
              <a:rPr lang="zh-CN" altLang="en-US" dirty="0"/>
              <a:t>，我们使用</a:t>
            </a:r>
            <a:r>
              <a:rPr lang="en-US" altLang="zh-CN" dirty="0" err="1"/>
              <a:t>BigHouse</a:t>
            </a:r>
            <a:r>
              <a:rPr lang="zh-CN" altLang="en-US" dirty="0"/>
              <a:t>框架，基于三种常见微服务的测量服务时间分布，采用随机排队模拟：</a:t>
            </a:r>
            <a:r>
              <a:rPr lang="en-US" altLang="zh-CN" dirty="0"/>
              <a:t>FLANN</a:t>
            </a:r>
            <a:r>
              <a:rPr lang="zh-CN" altLang="en-US" dirty="0"/>
              <a:t>、</a:t>
            </a:r>
            <a:r>
              <a:rPr lang="en-US" altLang="zh-CN" dirty="0" err="1"/>
              <a:t>McRouter</a:t>
            </a:r>
            <a:r>
              <a:rPr lang="zh-CN" altLang="en-US" dirty="0"/>
              <a:t>和</a:t>
            </a:r>
            <a:r>
              <a:rPr lang="en-US" altLang="zh-CN" dirty="0"/>
              <a:t>Word Stemming (WS)</a:t>
            </a:r>
            <a:r>
              <a:rPr lang="zh-CN" altLang="en-US" dirty="0"/>
              <a:t>。</a:t>
            </a:r>
            <a:endParaRPr lang="en-US" altLang="zh-CN" dirty="0"/>
          </a:p>
          <a:p>
            <a:endParaRPr lang="en-US" altLang="zh-CN" dirty="0"/>
          </a:p>
          <a:p>
            <a:r>
              <a:rPr lang="zh-CN" altLang="en-US" b="0" i="0" dirty="0">
                <a:solidFill>
                  <a:srgbClr val="000000"/>
                </a:solidFill>
                <a:effectLst/>
                <a:latin typeface="system-ui"/>
              </a:rPr>
              <a:t>图 </a:t>
            </a:r>
            <a:r>
              <a:rPr lang="en-US" altLang="zh-CN" b="0" i="0" dirty="0">
                <a:solidFill>
                  <a:srgbClr val="000000"/>
                </a:solidFill>
                <a:effectLst/>
                <a:latin typeface="system-ui"/>
              </a:rPr>
              <a:t>11</a:t>
            </a:r>
            <a:r>
              <a:rPr lang="zh-CN" altLang="en-US" b="0" i="0" dirty="0">
                <a:solidFill>
                  <a:srgbClr val="000000"/>
                </a:solidFill>
                <a:effectLst/>
                <a:latin typeface="system-ui"/>
              </a:rPr>
              <a:t>：</a:t>
            </a:r>
            <a:r>
              <a:rPr lang="en-US" altLang="zh-CN" b="0" i="0" dirty="0">
                <a:solidFill>
                  <a:srgbClr val="000000"/>
                </a:solidFill>
                <a:effectLst/>
                <a:latin typeface="system-ui"/>
              </a:rPr>
              <a:t>Parslo </a:t>
            </a:r>
            <a:r>
              <a:rPr lang="zh-CN" altLang="en-US" b="0" i="0" dirty="0">
                <a:solidFill>
                  <a:srgbClr val="000000"/>
                </a:solidFill>
                <a:effectLst/>
                <a:latin typeface="system-ui"/>
              </a:rPr>
              <a:t>实现的具有不同实例大小（括号内）的两个微服务链的相对部署成本，与 </a:t>
            </a:r>
            <a:r>
              <a:rPr lang="en-US" altLang="zh-CN" b="0" i="0" dirty="0" err="1">
                <a:solidFill>
                  <a:srgbClr val="000000"/>
                </a:solidFill>
                <a:effectLst/>
                <a:latin typeface="system-ui"/>
              </a:rPr>
              <a:t>GrandSLAm</a:t>
            </a:r>
            <a:r>
              <a:rPr lang="en-US" altLang="zh-CN" b="0" i="0" dirty="0">
                <a:solidFill>
                  <a:srgbClr val="000000"/>
                </a:solidFill>
                <a:effectLst/>
                <a:latin typeface="system-ui"/>
              </a:rPr>
              <a:t> </a:t>
            </a:r>
            <a:r>
              <a:rPr lang="zh-CN" altLang="en-US" b="0" i="0" dirty="0">
                <a:solidFill>
                  <a:srgbClr val="000000"/>
                </a:solidFill>
                <a:effectLst/>
                <a:latin typeface="system-ui"/>
              </a:rPr>
              <a:t>相比，当 </a:t>
            </a:r>
            <a:r>
              <a:rPr lang="en-US" altLang="zh-CN" b="0" i="0" dirty="0">
                <a:solidFill>
                  <a:srgbClr val="000000"/>
                </a:solidFill>
                <a:effectLst/>
                <a:latin typeface="system-ui"/>
              </a:rPr>
              <a:t>SLO </a:t>
            </a:r>
            <a:r>
              <a:rPr lang="zh-CN" altLang="en-US" b="0" i="0" dirty="0">
                <a:solidFill>
                  <a:srgbClr val="000000"/>
                </a:solidFill>
                <a:effectLst/>
                <a:latin typeface="system-ui"/>
              </a:rPr>
              <a:t>基于平均和 </a:t>
            </a:r>
            <a:r>
              <a:rPr lang="en-US" altLang="zh-CN" b="0" i="0" dirty="0">
                <a:solidFill>
                  <a:srgbClr val="000000"/>
                </a:solidFill>
                <a:effectLst/>
                <a:latin typeface="system-ui"/>
              </a:rPr>
              <a:t>99% </a:t>
            </a:r>
            <a:r>
              <a:rPr lang="zh-CN" altLang="en-US" b="0" i="0" dirty="0">
                <a:solidFill>
                  <a:srgbClr val="000000"/>
                </a:solidFill>
                <a:effectLst/>
                <a:latin typeface="system-ui"/>
              </a:rPr>
              <a:t>的 </a:t>
            </a:r>
            <a:r>
              <a:rPr lang="en-US" altLang="zh-CN" b="0" i="0" dirty="0">
                <a:solidFill>
                  <a:srgbClr val="000000"/>
                </a:solidFill>
                <a:effectLst/>
                <a:latin typeface="system-ui"/>
              </a:rPr>
              <a:t>SLO </a:t>
            </a:r>
            <a:r>
              <a:rPr lang="zh-CN" altLang="en-US" b="0" i="0" dirty="0">
                <a:solidFill>
                  <a:srgbClr val="000000"/>
                </a:solidFill>
                <a:effectLst/>
                <a:latin typeface="system-ui"/>
              </a:rPr>
              <a:t>的尾延迟（</a:t>
            </a:r>
            <a:r>
              <a:rPr lang="en-US" altLang="zh-CN" b="0" i="0" dirty="0">
                <a:solidFill>
                  <a:srgbClr val="000000"/>
                </a:solidFill>
                <a:effectLst/>
                <a:latin typeface="system-ui"/>
              </a:rPr>
              <a:t>a</a:t>
            </a:r>
            <a:r>
              <a:rPr lang="zh-CN" altLang="en-US" b="0" i="0" dirty="0">
                <a:solidFill>
                  <a:srgbClr val="000000"/>
                </a:solidFill>
                <a:effectLst/>
                <a:latin typeface="system-ui"/>
              </a:rPr>
              <a:t>）</a:t>
            </a:r>
            <a:r>
              <a:rPr lang="en-US" altLang="zh-CN" b="0" i="0" dirty="0">
                <a:solidFill>
                  <a:srgbClr val="000000"/>
                </a:solidFill>
                <a:effectLst/>
                <a:latin typeface="system-ui"/>
              </a:rPr>
              <a:t>10×</a:t>
            </a:r>
            <a:r>
              <a:rPr lang="zh-CN" altLang="en-US" b="0" i="0" dirty="0">
                <a:solidFill>
                  <a:srgbClr val="000000"/>
                </a:solidFill>
                <a:effectLst/>
                <a:latin typeface="system-ui"/>
              </a:rPr>
              <a:t>和（ </a:t>
            </a:r>
            <a:r>
              <a:rPr lang="en-US" altLang="zh-CN" b="0" i="0" dirty="0">
                <a:solidFill>
                  <a:srgbClr val="000000"/>
                </a:solidFill>
                <a:effectLst/>
                <a:latin typeface="system-ui"/>
              </a:rPr>
              <a:t>b) 3×</a:t>
            </a:r>
            <a:r>
              <a:rPr lang="zh-CN" altLang="en-US" b="0" i="0" dirty="0">
                <a:solidFill>
                  <a:srgbClr val="000000"/>
                </a:solidFill>
                <a:effectLst/>
                <a:latin typeface="system-ui"/>
              </a:rPr>
              <a:t>零负载延迟的总和</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19</a:t>
            </a:fld>
            <a:endParaRPr lang="zh-CN" altLang="en-US"/>
          </a:p>
        </p:txBody>
      </p:sp>
    </p:spTree>
    <p:extLst>
      <p:ext uri="{BB962C8B-B14F-4D97-AF65-F5344CB8AC3E}">
        <p14:creationId xmlns:p14="http://schemas.microsoft.com/office/powerpoint/2010/main" val="2785774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对于合成</a:t>
            </a:r>
            <a:r>
              <a:rPr lang="en-US" altLang="zh-CN" dirty="0"/>
              <a:t>DAG</a:t>
            </a:r>
            <a:r>
              <a:rPr lang="zh-CN" altLang="en-US" dirty="0"/>
              <a:t>，我们使用</a:t>
            </a:r>
            <a:r>
              <a:rPr lang="en-US" altLang="zh-CN" dirty="0" err="1"/>
              <a:t>BigHouse</a:t>
            </a:r>
            <a:r>
              <a:rPr lang="zh-CN" altLang="en-US" dirty="0"/>
              <a:t>框架，基于三种常见微服务的测量服务时间分布，采用随机排队模拟：</a:t>
            </a:r>
            <a:r>
              <a:rPr lang="en-US" altLang="zh-CN" dirty="0"/>
              <a:t>FLANN</a:t>
            </a:r>
            <a:r>
              <a:rPr lang="zh-CN" altLang="en-US" dirty="0"/>
              <a:t>、</a:t>
            </a:r>
            <a:r>
              <a:rPr lang="en-US" altLang="zh-CN" dirty="0" err="1"/>
              <a:t>McRouter</a:t>
            </a:r>
            <a:r>
              <a:rPr lang="zh-CN" altLang="en-US" dirty="0"/>
              <a:t>和</a:t>
            </a:r>
            <a:r>
              <a:rPr lang="en-US" altLang="zh-CN" dirty="0"/>
              <a:t>Word Stemming (WS)</a:t>
            </a:r>
            <a:r>
              <a:rPr lang="zh-CN" altLang="en-US" dirty="0"/>
              <a:t>。</a:t>
            </a:r>
            <a:endParaRPr lang="en-US" altLang="zh-CN" dirty="0"/>
          </a:p>
          <a:p>
            <a:endParaRPr lang="en-US" altLang="zh-CN" dirty="0"/>
          </a:p>
          <a:p>
            <a:r>
              <a:rPr lang="zh-CN" altLang="en-US" b="0" i="0" dirty="0">
                <a:solidFill>
                  <a:srgbClr val="000000"/>
                </a:solidFill>
                <a:effectLst/>
                <a:latin typeface="system-ui"/>
              </a:rPr>
              <a:t>图 </a:t>
            </a:r>
            <a:r>
              <a:rPr lang="en-US" altLang="zh-CN" b="0" i="0" dirty="0">
                <a:solidFill>
                  <a:srgbClr val="000000"/>
                </a:solidFill>
                <a:effectLst/>
                <a:latin typeface="system-ui"/>
              </a:rPr>
              <a:t>11 </a:t>
            </a:r>
            <a:r>
              <a:rPr lang="zh-CN" altLang="en-US" b="0" i="0" dirty="0">
                <a:solidFill>
                  <a:srgbClr val="000000"/>
                </a:solidFill>
                <a:effectLst/>
                <a:latin typeface="system-ui"/>
              </a:rPr>
              <a:t>报告了 </a:t>
            </a:r>
            <a:r>
              <a:rPr lang="en-US" altLang="zh-CN" b="0" i="0" dirty="0">
                <a:solidFill>
                  <a:srgbClr val="000000"/>
                </a:solidFill>
                <a:effectLst/>
                <a:latin typeface="system-ui"/>
              </a:rPr>
              <a:t>Parslo </a:t>
            </a:r>
            <a:r>
              <a:rPr lang="zh-CN" altLang="en-US" b="0" i="0" dirty="0">
                <a:solidFill>
                  <a:srgbClr val="000000"/>
                </a:solidFill>
                <a:effectLst/>
                <a:latin typeface="system-ui"/>
              </a:rPr>
              <a:t>与 </a:t>
            </a:r>
            <a:r>
              <a:rPr lang="en-US" altLang="zh-CN" b="0" i="0" dirty="0" err="1">
                <a:solidFill>
                  <a:srgbClr val="000000"/>
                </a:solidFill>
                <a:effectLst/>
                <a:latin typeface="system-ui"/>
              </a:rPr>
              <a:t>GrandSLAm</a:t>
            </a:r>
            <a:r>
              <a:rPr lang="en-US" altLang="zh-CN" b="0" i="0" dirty="0">
                <a:solidFill>
                  <a:srgbClr val="000000"/>
                </a:solidFill>
                <a:effectLst/>
                <a:latin typeface="system-ui"/>
              </a:rPr>
              <a:t> </a:t>
            </a:r>
            <a:r>
              <a:rPr lang="zh-CN" altLang="en-US" b="0" i="0" dirty="0">
                <a:solidFill>
                  <a:srgbClr val="000000"/>
                </a:solidFill>
                <a:effectLst/>
                <a:latin typeface="system-ui"/>
              </a:rPr>
              <a:t>的成本比 </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20</a:t>
            </a:fld>
            <a:endParaRPr lang="zh-CN" altLang="en-US"/>
          </a:p>
        </p:txBody>
      </p:sp>
    </p:spTree>
    <p:extLst>
      <p:ext uri="{BB962C8B-B14F-4D97-AF65-F5344CB8AC3E}">
        <p14:creationId xmlns:p14="http://schemas.microsoft.com/office/powerpoint/2010/main" val="3138588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来自底层物理机器上的共同运行者的干扰，即使每个实例都有专用资源。</a:t>
            </a:r>
            <a:endParaRPr lang="en-US" altLang="zh-CN" b="0" i="0" dirty="0">
              <a:solidFill>
                <a:srgbClr val="000000"/>
              </a:solidFill>
              <a:effectLst/>
              <a:latin typeface="system-ui"/>
            </a:endParaRPr>
          </a:p>
          <a:p>
            <a:r>
              <a:rPr lang="zh-CN" altLang="en-US" b="0" i="0" dirty="0">
                <a:solidFill>
                  <a:srgbClr val="000000"/>
                </a:solidFill>
                <a:effectLst/>
                <a:latin typeface="system-ui"/>
              </a:rPr>
              <a:t>根据我们的实验，对于部署在 </a:t>
            </a:r>
            <a:r>
              <a:rPr lang="en-US" altLang="zh-CN" b="0" i="0" dirty="0">
                <a:solidFill>
                  <a:srgbClr val="000000"/>
                </a:solidFill>
                <a:effectLst/>
                <a:latin typeface="system-ui"/>
              </a:rPr>
              <a:t>Kubernetes </a:t>
            </a:r>
            <a:r>
              <a:rPr lang="zh-CN" altLang="en-US" b="0" i="0" dirty="0">
                <a:solidFill>
                  <a:srgbClr val="000000"/>
                </a:solidFill>
                <a:effectLst/>
                <a:latin typeface="system-ui"/>
              </a:rPr>
              <a:t>中且资源限制设置为等于资源请求的容器化微服务，</a:t>
            </a:r>
            <a:r>
              <a:rPr lang="en-US" altLang="zh-CN" b="0" i="0" dirty="0">
                <a:solidFill>
                  <a:srgbClr val="000000"/>
                </a:solidFill>
                <a:effectLst/>
                <a:latin typeface="system-ui"/>
              </a:rPr>
              <a:t>LLP </a:t>
            </a:r>
            <a:r>
              <a:rPr lang="zh-CN" altLang="en-US" b="0" i="0" dirty="0">
                <a:solidFill>
                  <a:srgbClr val="000000"/>
                </a:solidFill>
                <a:effectLst/>
                <a:latin typeface="system-ui"/>
              </a:rPr>
              <a:t>与平均 </a:t>
            </a:r>
            <a:r>
              <a:rPr lang="en-US" altLang="zh-CN" b="0" i="0" dirty="0">
                <a:solidFill>
                  <a:srgbClr val="000000"/>
                </a:solidFill>
                <a:effectLst/>
                <a:latin typeface="system-ui"/>
              </a:rPr>
              <a:t>90% </a:t>
            </a:r>
            <a:r>
              <a:rPr lang="zh-CN" altLang="en-US" b="0" i="0" dirty="0">
                <a:solidFill>
                  <a:srgbClr val="000000"/>
                </a:solidFill>
                <a:effectLst/>
                <a:latin typeface="system-ui"/>
              </a:rPr>
              <a:t>的时间相比表现出不到 </a:t>
            </a:r>
            <a:r>
              <a:rPr lang="en-US" altLang="zh-CN" b="0" i="0" dirty="0">
                <a:solidFill>
                  <a:srgbClr val="000000"/>
                </a:solidFill>
                <a:effectLst/>
                <a:latin typeface="system-ui"/>
              </a:rPr>
              <a:t>15% </a:t>
            </a:r>
            <a:r>
              <a:rPr lang="zh-CN" altLang="en-US" b="0" i="0" dirty="0">
                <a:solidFill>
                  <a:srgbClr val="000000"/>
                </a:solidFill>
                <a:effectLst/>
                <a:latin typeface="system-ui"/>
              </a:rPr>
              <a:t>的变化，如图 </a:t>
            </a:r>
            <a:r>
              <a:rPr lang="en-US" altLang="zh-CN" b="0" i="0" dirty="0">
                <a:solidFill>
                  <a:srgbClr val="000000"/>
                </a:solidFill>
                <a:effectLst/>
                <a:latin typeface="system-ui"/>
              </a:rPr>
              <a:t>10 </a:t>
            </a:r>
            <a:r>
              <a:rPr lang="zh-CN" altLang="en-US" b="0" i="0" dirty="0">
                <a:solidFill>
                  <a:srgbClr val="000000"/>
                </a:solidFill>
                <a:effectLst/>
                <a:latin typeface="system-ui"/>
              </a:rPr>
              <a:t>所示。</a:t>
            </a:r>
            <a:r>
              <a:rPr lang="en-US" altLang="zh-CN" b="0" i="0" dirty="0">
                <a:solidFill>
                  <a:srgbClr val="000000"/>
                </a:solidFill>
                <a:effectLst/>
                <a:latin typeface="system-ui"/>
              </a:rPr>
              <a:t>Parslo </a:t>
            </a:r>
            <a:r>
              <a:rPr lang="zh-CN" altLang="en-US" b="0" i="0" dirty="0">
                <a:solidFill>
                  <a:srgbClr val="000000"/>
                </a:solidFill>
                <a:effectLst/>
                <a:latin typeface="system-ui"/>
              </a:rPr>
              <a:t>可能解释了 </a:t>
            </a:r>
            <a:r>
              <a:rPr lang="en-US" altLang="zh-CN" b="0" i="0" dirty="0">
                <a:solidFill>
                  <a:srgbClr val="000000"/>
                </a:solidFill>
                <a:effectLst/>
                <a:latin typeface="system-ui"/>
              </a:rPr>
              <a:t>LLP </a:t>
            </a:r>
            <a:r>
              <a:rPr lang="zh-CN" altLang="en-US" b="0" i="0" dirty="0">
                <a:solidFill>
                  <a:srgbClr val="000000"/>
                </a:solidFill>
                <a:effectLst/>
                <a:latin typeface="system-ui"/>
              </a:rPr>
              <a:t>的可变性（由于共同运行者、灵活的资源分配、垂直扩展等）在微服务中通过将 </a:t>
            </a:r>
            <a:r>
              <a:rPr lang="en-US" altLang="zh-CN" b="0" i="0" dirty="0">
                <a:solidFill>
                  <a:srgbClr val="000000"/>
                </a:solidFill>
                <a:effectLst/>
                <a:latin typeface="system-ui"/>
              </a:rPr>
              <a:t>LLP </a:t>
            </a:r>
            <a:r>
              <a:rPr lang="zh-CN" altLang="en-US" b="0" i="0" dirty="0">
                <a:solidFill>
                  <a:srgbClr val="000000"/>
                </a:solidFill>
                <a:effectLst/>
                <a:latin typeface="system-ui"/>
              </a:rPr>
              <a:t>上的每个数据点建模为具有平均值和标准偏差的值分布而不是单个值，类似于图 </a:t>
            </a:r>
            <a:r>
              <a:rPr lang="en-US" altLang="zh-CN" b="0" i="0" dirty="0">
                <a:solidFill>
                  <a:srgbClr val="000000"/>
                </a:solidFill>
                <a:effectLst/>
                <a:latin typeface="system-ui"/>
              </a:rPr>
              <a:t>10</a:t>
            </a:r>
            <a:r>
              <a:rPr lang="zh-CN" altLang="en-US" b="0" i="0" dirty="0">
                <a:solidFill>
                  <a:srgbClr val="000000"/>
                </a:solidFill>
                <a:effectLst/>
                <a:latin typeface="system-ui"/>
              </a:rPr>
              <a:t>，并分配部分 </a:t>
            </a:r>
            <a:r>
              <a:rPr lang="en-US" altLang="zh-CN" b="0" i="0" dirty="0">
                <a:solidFill>
                  <a:srgbClr val="000000"/>
                </a:solidFill>
                <a:effectLst/>
                <a:latin typeface="system-ui"/>
              </a:rPr>
              <a:t>SLO </a:t>
            </a:r>
            <a:r>
              <a:rPr lang="zh-CN" altLang="en-US" b="0" i="0" dirty="0">
                <a:solidFill>
                  <a:srgbClr val="000000"/>
                </a:solidFill>
                <a:effectLst/>
                <a:latin typeface="system-ui"/>
              </a:rPr>
              <a:t>以最小化总成本分布的高分位数（例如，</a:t>
            </a:r>
            <a:r>
              <a:rPr lang="en-US" altLang="zh-CN" b="0" i="0" dirty="0">
                <a:solidFill>
                  <a:srgbClr val="000000"/>
                </a:solidFill>
                <a:effectLst/>
                <a:latin typeface="system-ui"/>
              </a:rPr>
              <a:t>95</a:t>
            </a:r>
            <a:r>
              <a:rPr lang="zh-CN" altLang="en-US" b="0" i="0" dirty="0">
                <a:solidFill>
                  <a:srgbClr val="000000"/>
                </a:solidFill>
                <a:effectLst/>
                <a:latin typeface="system-ui"/>
              </a:rPr>
              <a:t>𝑡</a:t>
            </a:r>
            <a:r>
              <a:rPr lang="en-US" altLang="zh-CN" b="0" i="0" dirty="0">
                <a:solidFill>
                  <a:srgbClr val="000000"/>
                </a:solidFill>
                <a:effectLst/>
                <a:latin typeface="system-ui"/>
              </a:rPr>
              <a:t>ℎ </a:t>
            </a:r>
            <a:r>
              <a:rPr lang="zh-CN" altLang="en-US" b="0" i="0" dirty="0">
                <a:solidFill>
                  <a:srgbClr val="000000"/>
                </a:solidFill>
                <a:effectLst/>
                <a:latin typeface="system-ui"/>
              </a:rPr>
              <a:t>百分位数）。</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22</a:t>
            </a:fld>
            <a:endParaRPr lang="zh-CN" altLang="en-US"/>
          </a:p>
        </p:txBody>
      </p:sp>
    </p:spTree>
    <p:extLst>
      <p:ext uri="{BB962C8B-B14F-4D97-AF65-F5344CB8AC3E}">
        <p14:creationId xmlns:p14="http://schemas.microsoft.com/office/powerpoint/2010/main" val="721537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每当工作负载特性发生变化时（即</a:t>
            </a:r>
            <a:r>
              <a:rPr lang="en-US" altLang="zh-CN" b="0" i="0" dirty="0">
                <a:solidFill>
                  <a:srgbClr val="000000"/>
                </a:solidFill>
                <a:effectLst/>
                <a:latin typeface="system-ui"/>
              </a:rPr>
              <a:t>DAG</a:t>
            </a:r>
            <a:r>
              <a:rPr lang="zh-CN" altLang="en-US" b="0" i="0" dirty="0">
                <a:solidFill>
                  <a:srgbClr val="000000"/>
                </a:solidFill>
                <a:effectLst/>
                <a:latin typeface="system-ui"/>
              </a:rPr>
              <a:t>拓扑、分支概率），必须重新运行</a:t>
            </a:r>
            <a:r>
              <a:rPr lang="en-US" altLang="zh-CN" b="0" i="0" dirty="0">
                <a:solidFill>
                  <a:srgbClr val="000000"/>
                </a:solidFill>
                <a:effectLst/>
                <a:latin typeface="system-ui"/>
              </a:rPr>
              <a:t>Parslo</a:t>
            </a:r>
            <a:r>
              <a:rPr lang="zh-CN" altLang="en-US" b="0" i="0" dirty="0">
                <a:solidFill>
                  <a:srgbClr val="000000"/>
                </a:solidFill>
                <a:effectLst/>
                <a:latin typeface="system-ui"/>
              </a:rPr>
              <a:t>算法以重新计算部分</a:t>
            </a:r>
            <a:r>
              <a:rPr lang="en-US" altLang="zh-CN" b="0" i="0" dirty="0">
                <a:solidFill>
                  <a:srgbClr val="000000"/>
                </a:solidFill>
                <a:effectLst/>
                <a:latin typeface="system-ui"/>
              </a:rPr>
              <a:t>SLO</a:t>
            </a:r>
            <a:r>
              <a:rPr lang="zh-CN" altLang="en-US" b="0" i="0" dirty="0">
                <a:solidFill>
                  <a:srgbClr val="000000"/>
                </a:solidFill>
                <a:effectLst/>
                <a:latin typeface="system-ui"/>
              </a:rPr>
              <a:t>。此外，如果微服务的</a:t>
            </a:r>
            <a:r>
              <a:rPr lang="en-US" altLang="zh-CN" b="0" i="0" dirty="0">
                <a:solidFill>
                  <a:srgbClr val="000000"/>
                </a:solidFill>
                <a:effectLst/>
                <a:latin typeface="system-ui"/>
              </a:rPr>
              <a:t>LLP</a:t>
            </a:r>
            <a:r>
              <a:rPr lang="zh-CN" altLang="en-US" b="0" i="0" dirty="0">
                <a:solidFill>
                  <a:srgbClr val="000000"/>
                </a:solidFill>
                <a:effectLst/>
                <a:latin typeface="system-ui"/>
              </a:rPr>
              <a:t>因实例类型</a:t>
            </a:r>
            <a:r>
              <a:rPr lang="en-US" altLang="zh-CN" b="0" i="0" dirty="0">
                <a:solidFill>
                  <a:srgbClr val="000000"/>
                </a:solidFill>
                <a:effectLst/>
                <a:latin typeface="system-ui"/>
              </a:rPr>
              <a:t>/</a:t>
            </a:r>
            <a:r>
              <a:rPr lang="zh-CN" altLang="en-US" b="0" i="0" dirty="0">
                <a:solidFill>
                  <a:srgbClr val="000000"/>
                </a:solidFill>
                <a:effectLst/>
                <a:latin typeface="system-ui"/>
              </a:rPr>
              <a:t>大小的变化而发生变化，则必须重新分析</a:t>
            </a:r>
            <a:r>
              <a:rPr lang="en-US" altLang="zh-CN" b="0" i="0" dirty="0">
                <a:solidFill>
                  <a:srgbClr val="000000"/>
                </a:solidFill>
                <a:effectLst/>
                <a:latin typeface="system-ui"/>
              </a:rPr>
              <a:t>LLP</a:t>
            </a:r>
            <a:r>
              <a:rPr lang="zh-CN" altLang="en-US" b="0" i="0" dirty="0">
                <a:solidFill>
                  <a:srgbClr val="000000"/>
                </a:solidFill>
                <a:effectLst/>
                <a:latin typeface="system-ui"/>
              </a:rPr>
              <a:t>。然而，这些变化发生在粗粒度时间（即小时或天），这使得</a:t>
            </a:r>
            <a:r>
              <a:rPr lang="en-US" altLang="zh-CN" b="0" i="0" dirty="0">
                <a:solidFill>
                  <a:srgbClr val="000000"/>
                </a:solidFill>
                <a:effectLst/>
                <a:latin typeface="system-ui"/>
              </a:rPr>
              <a:t>Parslo</a:t>
            </a:r>
            <a:r>
              <a:rPr lang="zh-CN" altLang="en-US" b="0" i="0" dirty="0">
                <a:solidFill>
                  <a:srgbClr val="000000"/>
                </a:solidFill>
                <a:effectLst/>
                <a:latin typeface="system-ui"/>
              </a:rPr>
              <a:t>计算新</a:t>
            </a:r>
            <a:r>
              <a:rPr lang="en-US" altLang="zh-CN" b="0" i="0" dirty="0">
                <a:solidFill>
                  <a:srgbClr val="000000"/>
                </a:solidFill>
                <a:effectLst/>
                <a:latin typeface="system-ui"/>
              </a:rPr>
              <a:t>SLO</a:t>
            </a:r>
            <a:r>
              <a:rPr lang="zh-CN" altLang="en-US" b="0" i="0" dirty="0">
                <a:solidFill>
                  <a:srgbClr val="000000"/>
                </a:solidFill>
                <a:effectLst/>
                <a:latin typeface="system-ui"/>
              </a:rPr>
              <a:t>所需的时间可以忽略不计。</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由于负载峰值等原因，请求流量率可能会迅速发生变化（即毫秒）。然而，流量突发是通过底层的自动缩放机制解决的，</a:t>
            </a:r>
            <a:r>
              <a:rPr lang="en-US" altLang="zh-CN" b="0" i="0" dirty="0">
                <a:solidFill>
                  <a:srgbClr val="000000"/>
                </a:solidFill>
                <a:effectLst/>
                <a:latin typeface="system-ui"/>
              </a:rPr>
              <a:t>Parslo</a:t>
            </a:r>
            <a:r>
              <a:rPr lang="zh-CN" altLang="en-US" b="0" i="0" dirty="0">
                <a:solidFill>
                  <a:srgbClr val="000000"/>
                </a:solidFill>
                <a:effectLst/>
                <a:latin typeface="system-ui"/>
              </a:rPr>
              <a:t>不需要在流量负载变化时重新计算</a:t>
            </a:r>
            <a:r>
              <a:rPr lang="en-US" altLang="zh-CN" b="0" i="0" dirty="0">
                <a:solidFill>
                  <a:srgbClr val="000000"/>
                </a:solidFill>
                <a:effectLst/>
                <a:latin typeface="system-ui"/>
              </a:rPr>
              <a:t>SLO</a:t>
            </a:r>
            <a:r>
              <a:rPr lang="zh-CN" altLang="en-US" b="0" i="0" dirty="0">
                <a:solidFill>
                  <a:srgbClr val="000000"/>
                </a:solidFill>
                <a:effectLst/>
                <a:latin typeface="system-ui"/>
              </a:rPr>
              <a:t>。事实上，</a:t>
            </a:r>
            <a:r>
              <a:rPr lang="en-US" altLang="zh-CN" b="0" i="0" dirty="0">
                <a:solidFill>
                  <a:srgbClr val="000000"/>
                </a:solidFill>
                <a:effectLst/>
                <a:latin typeface="system-ui"/>
              </a:rPr>
              <a:t>Parslo</a:t>
            </a:r>
            <a:r>
              <a:rPr lang="zh-CN" altLang="en-US" b="0" i="0" dirty="0">
                <a:solidFill>
                  <a:srgbClr val="000000"/>
                </a:solidFill>
                <a:effectLst/>
                <a:latin typeface="system-ui"/>
              </a:rPr>
              <a:t>的主要目标是为自动定标器提供接近最优的部分</a:t>
            </a:r>
            <a:r>
              <a:rPr lang="en-US" altLang="zh-CN" b="0" i="0" dirty="0">
                <a:solidFill>
                  <a:srgbClr val="000000"/>
                </a:solidFill>
                <a:effectLst/>
                <a:latin typeface="system-ui"/>
              </a:rPr>
              <a:t>SLO</a:t>
            </a:r>
            <a:r>
              <a:rPr lang="zh-CN" altLang="en-US" b="0" i="0" dirty="0">
                <a:solidFill>
                  <a:srgbClr val="000000"/>
                </a:solidFill>
                <a:effectLst/>
                <a:latin typeface="system-ui"/>
              </a:rPr>
              <a:t>，以便它们能够以最小的成本快速重新调整系统</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虽然可以找到水平自动缩放的最佳解决方案（正如 </a:t>
            </a:r>
            <a:r>
              <a:rPr lang="en-US" altLang="zh-CN" b="0" i="0" dirty="0">
                <a:solidFill>
                  <a:srgbClr val="000000"/>
                </a:solidFill>
                <a:effectLst/>
                <a:latin typeface="system-ui"/>
              </a:rPr>
              <a:t>Parslo </a:t>
            </a:r>
            <a:r>
              <a:rPr lang="zh-CN" altLang="en-US" b="0" i="0" dirty="0">
                <a:solidFill>
                  <a:srgbClr val="000000"/>
                </a:solidFill>
                <a:effectLst/>
                <a:latin typeface="system-ui"/>
              </a:rPr>
              <a:t>所做的那样），但垂直缩放的搜索空间是超维的，因为我们需要独立缩放所有微服务的每个实例，而不是每个微服务。因此，基于 </a:t>
            </a:r>
            <a:r>
              <a:rPr lang="en-US" altLang="zh-CN" b="0" i="0" dirty="0">
                <a:solidFill>
                  <a:srgbClr val="000000"/>
                </a:solidFill>
                <a:effectLst/>
                <a:latin typeface="system-ui"/>
              </a:rPr>
              <a:t>ML </a:t>
            </a:r>
            <a:r>
              <a:rPr lang="zh-CN" altLang="en-US" b="0" i="0" dirty="0">
                <a:solidFill>
                  <a:srgbClr val="000000"/>
                </a:solidFill>
                <a:effectLst/>
                <a:latin typeface="system-ui"/>
              </a:rPr>
              <a:t>的框架更适合垂直缩放</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23</a:t>
            </a:fld>
            <a:endParaRPr lang="zh-CN" altLang="en-US"/>
          </a:p>
        </p:txBody>
      </p:sp>
    </p:spTree>
    <p:extLst>
      <p:ext uri="{BB962C8B-B14F-4D97-AF65-F5344CB8AC3E}">
        <p14:creationId xmlns:p14="http://schemas.microsoft.com/office/powerpoint/2010/main" val="20623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b="0" i="0" dirty="0">
                <a:solidFill>
                  <a:srgbClr val="000000"/>
                </a:solidFill>
                <a:effectLst/>
                <a:latin typeface="system-ui"/>
              </a:rPr>
              <a:t>大多数现有和已部署的系统以及经典研究提案将部分 </a:t>
            </a:r>
            <a:r>
              <a:rPr lang="en-US" altLang="zh-CN" b="0" i="0" dirty="0">
                <a:solidFill>
                  <a:srgbClr val="000000"/>
                </a:solidFill>
                <a:effectLst/>
                <a:latin typeface="system-ui"/>
              </a:rPr>
              <a:t>SLO </a:t>
            </a:r>
            <a:r>
              <a:rPr lang="zh-CN" altLang="en-US" b="0" i="0" dirty="0">
                <a:solidFill>
                  <a:srgbClr val="000000"/>
                </a:solidFill>
                <a:effectLst/>
                <a:latin typeface="system-ui"/>
              </a:rPr>
              <a:t>分配给单个微服务，以确保每个微服务都可以通过其自己的自动扩展框架进行独立管理和扩展。这种方法既便宜又简单，特别是因为不同的微服务可能在不同的集群管理框架上实现，这些框架不容易集成。然而，现有系统通过临时和经验机制将部分 </a:t>
            </a:r>
            <a:r>
              <a:rPr lang="en-US" altLang="zh-CN" b="0" i="0" dirty="0">
                <a:solidFill>
                  <a:srgbClr val="000000"/>
                </a:solidFill>
                <a:effectLst/>
                <a:latin typeface="system-ui"/>
              </a:rPr>
              <a:t>SLO </a:t>
            </a:r>
            <a:r>
              <a:rPr lang="zh-CN" altLang="en-US" b="0" i="0" dirty="0">
                <a:solidFill>
                  <a:srgbClr val="000000"/>
                </a:solidFill>
                <a:effectLst/>
                <a:latin typeface="system-ui"/>
              </a:rPr>
              <a:t>分配给微服务，这可能会导致总成本不理想。 </a:t>
            </a:r>
            <a:endParaRPr lang="en-US" altLang="zh-CN" b="0" i="0" dirty="0">
              <a:solidFill>
                <a:srgbClr val="000000"/>
              </a:solidFill>
              <a:effectLst/>
              <a:latin typeface="system-ui"/>
            </a:endParaRPr>
          </a:p>
          <a:p>
            <a:pPr marL="228600" indent="-228600">
              <a:buAutoNum type="arabicParenBoth"/>
            </a:pPr>
            <a:endParaRPr lang="en-US" altLang="zh-CN" b="0" i="0" dirty="0">
              <a:solidFill>
                <a:srgbClr val="000000"/>
              </a:solidFill>
              <a:effectLst/>
              <a:latin typeface="system-ui"/>
            </a:endParaRPr>
          </a:p>
          <a:p>
            <a:pPr marL="0" indent="0">
              <a:buNone/>
            </a:pPr>
            <a:r>
              <a:rPr lang="en-US" altLang="zh-CN" b="0" i="0" dirty="0">
                <a:solidFill>
                  <a:srgbClr val="000000"/>
                </a:solidFill>
                <a:effectLst/>
                <a:latin typeface="system-ui"/>
              </a:rPr>
              <a:t>(2) </a:t>
            </a:r>
            <a:r>
              <a:rPr lang="zh-CN" altLang="en-US" b="0" i="0" dirty="0">
                <a:solidFill>
                  <a:srgbClr val="000000"/>
                </a:solidFill>
                <a:effectLst/>
                <a:latin typeface="system-ui"/>
              </a:rPr>
              <a:t>最近的一些研究建议提倡端到端的自动扩展框架，其中单个控制器使用基于机器学习的技术根据流量变化为所有微服务做出扩展决策。</a:t>
            </a:r>
            <a:endParaRPr lang="en-US" altLang="zh-CN" b="0" i="0" dirty="0">
              <a:solidFill>
                <a:srgbClr val="000000"/>
              </a:solidFill>
              <a:effectLst/>
              <a:latin typeface="system-ui"/>
            </a:endParaRPr>
          </a:p>
          <a:p>
            <a:pPr marL="0" indent="0">
              <a:buNone/>
            </a:pPr>
            <a:r>
              <a:rPr lang="zh-CN" altLang="en-US" b="0" i="0" dirty="0">
                <a:solidFill>
                  <a:srgbClr val="000000"/>
                </a:solidFill>
                <a:effectLst/>
                <a:latin typeface="system-ui"/>
              </a:rPr>
              <a:t>尽管这些方案能够快速响应微服务图拓扑的变化，</a:t>
            </a:r>
            <a:endParaRPr lang="en-US" altLang="zh-CN" b="0" i="0" dirty="0">
              <a:solidFill>
                <a:srgbClr val="000000"/>
              </a:solidFill>
              <a:effectLst/>
              <a:latin typeface="system-ui"/>
            </a:endParaRPr>
          </a:p>
          <a:p>
            <a:pPr marL="0" indent="0">
              <a:buNone/>
            </a:pPr>
            <a:r>
              <a:rPr lang="zh-CN" altLang="en-US" b="0" i="0" dirty="0">
                <a:solidFill>
                  <a:srgbClr val="000000"/>
                </a:solidFill>
                <a:effectLst/>
                <a:latin typeface="system-ui"/>
              </a:rPr>
              <a:t>但它们为实现 </a:t>
            </a:r>
            <a:r>
              <a:rPr lang="en-US" altLang="zh-CN" b="0" i="0" dirty="0">
                <a:solidFill>
                  <a:srgbClr val="000000"/>
                </a:solidFill>
                <a:effectLst/>
                <a:latin typeface="system-ui"/>
              </a:rPr>
              <a:t>ML </a:t>
            </a:r>
            <a:r>
              <a:rPr lang="zh-CN" altLang="en-US" b="0" i="0" dirty="0">
                <a:solidFill>
                  <a:srgbClr val="000000"/>
                </a:solidFill>
                <a:effectLst/>
                <a:latin typeface="system-ui"/>
              </a:rPr>
              <a:t>驱动的集中式控制器带来了巨大的开销，它们无法轻松扩展到大型微服务图（计算量过大），它们需要频繁的数据收集和重新训练，最重要的是，无法保证此类系统的最优性</a:t>
            </a:r>
            <a:r>
              <a:rPr lang="en-US" altLang="zh-CN" b="0" i="0" dirty="0">
                <a:solidFill>
                  <a:srgbClr val="000000"/>
                </a:solidFill>
                <a:effectLst/>
                <a:latin typeface="system-ui"/>
              </a:rPr>
              <a:t>——</a:t>
            </a:r>
            <a:r>
              <a:rPr lang="zh-CN" altLang="en-US" b="0" i="0" dirty="0">
                <a:solidFill>
                  <a:srgbClr val="000000"/>
                </a:solidFill>
                <a:effectLst/>
                <a:latin typeface="system-ui"/>
              </a:rPr>
              <a:t>即，它们不一定能以最低成本满足端到端延迟 </a:t>
            </a:r>
            <a:r>
              <a:rPr lang="en-US" altLang="zh-CN" b="0" i="0" dirty="0">
                <a:solidFill>
                  <a:srgbClr val="000000"/>
                </a:solidFill>
                <a:effectLst/>
                <a:latin typeface="system-ui"/>
              </a:rPr>
              <a:t>SLO</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4</a:t>
            </a:fld>
            <a:endParaRPr lang="zh-CN" altLang="en-US"/>
          </a:p>
        </p:txBody>
      </p:sp>
    </p:spTree>
    <p:extLst>
      <p:ext uri="{BB962C8B-B14F-4D97-AF65-F5344CB8AC3E}">
        <p14:creationId xmlns:p14="http://schemas.microsoft.com/office/powerpoint/2010/main" val="128239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000000"/>
                </a:solidFill>
                <a:effectLst/>
                <a:latin typeface="system-ui"/>
              </a:rPr>
              <a:t>GrandSLAm</a:t>
            </a:r>
            <a:r>
              <a:rPr lang="en-US" altLang="zh-CN" b="0" i="0" dirty="0">
                <a:solidFill>
                  <a:srgbClr val="000000"/>
                </a:solidFill>
                <a:effectLst/>
                <a:latin typeface="system-ui"/>
              </a:rPr>
              <a:t> [22] </a:t>
            </a:r>
            <a:r>
              <a:rPr lang="zh-CN" altLang="en-US" b="0" i="0" dirty="0">
                <a:solidFill>
                  <a:srgbClr val="000000"/>
                </a:solidFill>
                <a:effectLst/>
                <a:latin typeface="system-ui"/>
              </a:rPr>
              <a:t>建议将端到端延迟 </a:t>
            </a:r>
            <a:r>
              <a:rPr lang="en-US" altLang="zh-CN" b="0" i="0" dirty="0">
                <a:solidFill>
                  <a:srgbClr val="000000"/>
                </a:solidFill>
                <a:effectLst/>
                <a:latin typeface="system-ui"/>
              </a:rPr>
              <a:t>SLO </a:t>
            </a:r>
            <a:r>
              <a:rPr lang="zh-CN" altLang="en-US" b="0" i="0" dirty="0">
                <a:solidFill>
                  <a:srgbClr val="000000"/>
                </a:solidFill>
                <a:effectLst/>
                <a:latin typeface="system-ui"/>
              </a:rPr>
              <a:t>划分为与其平均服务时间成比例的微服务，如公式 </a:t>
            </a:r>
            <a:r>
              <a:rPr lang="en-US" altLang="zh-CN" b="0" i="0" dirty="0">
                <a:solidFill>
                  <a:srgbClr val="000000"/>
                </a:solidFill>
                <a:effectLst/>
                <a:latin typeface="system-ui"/>
              </a:rPr>
              <a:t>2 </a:t>
            </a:r>
            <a:r>
              <a:rPr lang="zh-CN" altLang="en-US" b="0" i="0" dirty="0">
                <a:solidFill>
                  <a:srgbClr val="000000"/>
                </a:solidFill>
                <a:effectLst/>
                <a:latin typeface="system-ui"/>
              </a:rPr>
              <a:t>所述（𝑇𝑖 表示微服务 𝑖 在链中的服务时间）。</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（更近一步）这里我们研究，这类 </a:t>
            </a:r>
            <a:r>
              <a:rPr lang="en-US" altLang="zh-CN" b="0" i="0" dirty="0">
                <a:solidFill>
                  <a:srgbClr val="000000"/>
                </a:solidFill>
                <a:effectLst/>
                <a:latin typeface="system-ui"/>
              </a:rPr>
              <a:t>SLO </a:t>
            </a:r>
            <a:r>
              <a:rPr lang="zh-CN" altLang="en-US" b="0" i="0" dirty="0">
                <a:solidFill>
                  <a:srgbClr val="000000"/>
                </a:solidFill>
                <a:effectLst/>
                <a:latin typeface="system-ui"/>
              </a:rPr>
              <a:t>分配如何优化端到端的总成本</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使用这些参数，可以从公式 </a:t>
            </a:r>
            <a:r>
              <a:rPr lang="en-US" altLang="zh-CN" b="0" i="0" dirty="0">
                <a:solidFill>
                  <a:srgbClr val="000000"/>
                </a:solidFill>
                <a:effectLst/>
                <a:latin typeface="system-ui"/>
              </a:rPr>
              <a:t>3 </a:t>
            </a:r>
            <a:r>
              <a:rPr lang="zh-CN" altLang="en-US" b="0" i="0" dirty="0">
                <a:solidFill>
                  <a:srgbClr val="000000"/>
                </a:solidFill>
                <a:effectLst/>
                <a:latin typeface="system-ui"/>
              </a:rPr>
              <a:t>推断出微服务对到达率 𝜆 的响应时间。同样，如果我们将微服务的部分延迟 </a:t>
            </a:r>
            <a:r>
              <a:rPr lang="en-US" altLang="zh-CN" b="0" i="0" dirty="0">
                <a:solidFill>
                  <a:srgbClr val="000000"/>
                </a:solidFill>
                <a:effectLst/>
                <a:latin typeface="system-ui"/>
              </a:rPr>
              <a:t>SLO </a:t>
            </a:r>
            <a:r>
              <a:rPr lang="zh-CN" altLang="en-US" b="0" i="0" dirty="0">
                <a:solidFill>
                  <a:srgbClr val="000000"/>
                </a:solidFill>
                <a:effectLst/>
                <a:latin typeface="system-ui"/>
              </a:rPr>
              <a:t>设置为 𝑠，则实例的最大利用率由公式 </a:t>
            </a:r>
            <a:r>
              <a:rPr lang="en-US" altLang="zh-CN" b="0" i="0" dirty="0">
                <a:solidFill>
                  <a:srgbClr val="000000"/>
                </a:solidFill>
                <a:effectLst/>
                <a:latin typeface="system-ui"/>
              </a:rPr>
              <a:t>4 </a:t>
            </a:r>
            <a:r>
              <a:rPr lang="zh-CN" altLang="en-US" b="0" i="0" dirty="0">
                <a:solidFill>
                  <a:srgbClr val="000000"/>
                </a:solidFill>
                <a:effectLst/>
                <a:latin typeface="system-ui"/>
              </a:rPr>
              <a:t>计算。</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𝜖 参数指定了单个微服务实例的成本</a:t>
            </a:r>
            <a:r>
              <a:rPr lang="en-US" altLang="zh-CN" b="0" i="0" dirty="0">
                <a:solidFill>
                  <a:srgbClr val="000000"/>
                </a:solidFill>
                <a:effectLst/>
                <a:latin typeface="system-ui"/>
              </a:rPr>
              <a:t>——</a:t>
            </a:r>
            <a:r>
              <a:rPr lang="zh-CN" altLang="en-US" b="0" i="0" dirty="0">
                <a:solidFill>
                  <a:srgbClr val="000000"/>
                </a:solidFill>
                <a:effectLst/>
                <a:latin typeface="system-ui"/>
              </a:rPr>
              <a:t>该模型假设单个微服务的所有实例具有相同的成本，因为它排除了垂直自动缩放。</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因此，特定微服务的相对总成本由等式 </a:t>
            </a:r>
            <a:r>
              <a:rPr lang="en-US" altLang="zh-CN" b="0" i="0" dirty="0">
                <a:solidFill>
                  <a:srgbClr val="000000"/>
                </a:solidFill>
                <a:effectLst/>
                <a:latin typeface="system-ui"/>
              </a:rPr>
              <a:t>5 </a:t>
            </a:r>
            <a:r>
              <a:rPr lang="zh-CN" altLang="en-US" b="0" i="0" dirty="0">
                <a:solidFill>
                  <a:srgbClr val="000000"/>
                </a:solidFill>
                <a:effectLst/>
                <a:latin typeface="system-ui"/>
              </a:rPr>
              <a:t>给出。我们认为总成本是一个无单位量，与实例总数和微服务单个实例的相对成本成正比。微服务的实例数与单个实例的最大利用率成反比</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6</a:t>
            </a:fld>
            <a:endParaRPr lang="zh-CN" altLang="en-US"/>
          </a:p>
        </p:txBody>
      </p:sp>
    </p:spTree>
    <p:extLst>
      <p:ext uri="{BB962C8B-B14F-4D97-AF65-F5344CB8AC3E}">
        <p14:creationId xmlns:p14="http://schemas.microsoft.com/office/powerpoint/2010/main" val="265248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我们考虑两个微服务链。等式</a:t>
            </a:r>
            <a:r>
              <a:rPr lang="en-US" altLang="zh-CN" dirty="0"/>
              <a:t>6</a:t>
            </a:r>
            <a:r>
              <a:rPr lang="zh-CN" altLang="en-US" dirty="0"/>
              <a:t>表示链的总成本，假设两个微服务都以各自的最大资源利用率运行。</a:t>
            </a:r>
          </a:p>
          <a:p>
            <a:r>
              <a:rPr lang="zh-CN" altLang="en-US" dirty="0"/>
              <a:t>找出总成本的导数的根𝑠</a:t>
            </a:r>
            <a:r>
              <a:rPr lang="en-US" altLang="zh-CN" dirty="0"/>
              <a:t>1</a:t>
            </a:r>
            <a:r>
              <a:rPr lang="zh-CN" altLang="en-US" dirty="0"/>
              <a:t>，其结果为等式</a:t>
            </a:r>
            <a:r>
              <a:rPr lang="en-US" altLang="zh-CN" dirty="0"/>
              <a:t>7</a:t>
            </a:r>
            <a:r>
              <a:rPr lang="zh-CN" altLang="en-US" dirty="0"/>
              <a:t>。</a:t>
            </a:r>
            <a:endParaRPr lang="en-US" altLang="zh-CN" dirty="0"/>
          </a:p>
          <a:p>
            <a:endParaRPr lang="zh-CN" altLang="en-US" dirty="0"/>
          </a:p>
          <a:p>
            <a:r>
              <a:rPr lang="zh-CN" altLang="en-US" dirty="0"/>
              <a:t>作为一个说明性的例子来证明在等式</a:t>
            </a:r>
            <a:r>
              <a:rPr lang="en-US" altLang="zh-CN" dirty="0"/>
              <a:t>2</a:t>
            </a:r>
            <a:r>
              <a:rPr lang="zh-CN" altLang="en-US" dirty="0"/>
              <a:t>中描述的</a:t>
            </a:r>
            <a:r>
              <a:rPr lang="en-US" altLang="zh-CN" dirty="0"/>
              <a:t>SLO</a:t>
            </a:r>
            <a:r>
              <a:rPr lang="zh-CN" altLang="en-US" dirty="0"/>
              <a:t>分配方法缺乏最佳性，我们考虑图</a:t>
            </a:r>
            <a:r>
              <a:rPr lang="en-US" altLang="zh-CN" dirty="0"/>
              <a:t>2</a:t>
            </a:r>
            <a:r>
              <a:rPr lang="zh-CN" altLang="en-US" dirty="0"/>
              <a:t>（</a:t>
            </a:r>
            <a:r>
              <a:rPr lang="en-US" altLang="zh-CN" dirty="0"/>
              <a:t>b</a:t>
            </a:r>
            <a:r>
              <a:rPr lang="zh-CN" altLang="en-US" dirty="0"/>
              <a:t>）中所示的</a:t>
            </a:r>
            <a:r>
              <a:rPr lang="en-US" altLang="zh-CN" dirty="0"/>
              <a:t>LLPS</a:t>
            </a:r>
            <a:r>
              <a:rPr lang="zh-CN" altLang="en-US" dirty="0"/>
              <a:t>，用于链中的两个微服务。在这种情况下，即使所有其他</a:t>
            </a:r>
          </a:p>
          <a:p>
            <a:r>
              <a:rPr lang="zh-CN" altLang="en-US" dirty="0"/>
              <a:t>两个微服务的参数相等（即相等𝛼</a:t>
            </a:r>
            <a:r>
              <a:rPr lang="en-US" altLang="zh-CN" dirty="0"/>
              <a:t>,</a:t>
            </a:r>
            <a:r>
              <a:rPr lang="zh-CN" altLang="en-US" dirty="0"/>
              <a:t>𝜇</a:t>
            </a:r>
            <a:r>
              <a:rPr lang="en-US" altLang="zh-CN" dirty="0"/>
              <a:t>,</a:t>
            </a:r>
            <a:r>
              <a:rPr lang="zh-CN" altLang="en-US" dirty="0"/>
              <a:t>𝜖</a:t>
            </a:r>
            <a:r>
              <a:rPr lang="en-US" altLang="zh-CN" dirty="0"/>
              <a:t>; </a:t>
            </a:r>
            <a:r>
              <a:rPr lang="zh-CN" altLang="en-US" dirty="0"/>
              <a:t>只有𝜙</a:t>
            </a:r>
            <a:r>
              <a:rPr lang="en-US" altLang="zh-CN" dirty="0"/>
              <a:t>s</a:t>
            </a:r>
            <a:r>
              <a:rPr lang="zh-CN" altLang="en-US" dirty="0"/>
              <a:t>不同）与使用等式</a:t>
            </a:r>
            <a:r>
              <a:rPr lang="en-US" altLang="zh-CN" dirty="0"/>
              <a:t>2</a:t>
            </a:r>
            <a:r>
              <a:rPr lang="zh-CN" altLang="en-US" dirty="0"/>
              <a:t>相比，最佳</a:t>
            </a:r>
            <a:r>
              <a:rPr lang="en-US" altLang="zh-CN" dirty="0"/>
              <a:t>SLO</a:t>
            </a:r>
            <a:r>
              <a:rPr lang="zh-CN" altLang="en-US" dirty="0"/>
              <a:t>分配可使成本降低高达</a:t>
            </a:r>
            <a:r>
              <a:rPr lang="en-US" altLang="zh-CN" dirty="0"/>
              <a:t>24%</a:t>
            </a:r>
            <a:r>
              <a:rPr lang="zh-CN" altLang="en-US" dirty="0"/>
              <a:t>。</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7</a:t>
            </a:fld>
            <a:endParaRPr lang="zh-CN" altLang="en-US"/>
          </a:p>
        </p:txBody>
      </p:sp>
    </p:spTree>
    <p:extLst>
      <p:ext uri="{BB962C8B-B14F-4D97-AF65-F5344CB8AC3E}">
        <p14:creationId xmlns:p14="http://schemas.microsoft.com/office/powerpoint/2010/main" val="34649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我们经验发现，将</a:t>
            </a:r>
            <a:r>
              <a:rPr lang="en-US" altLang="zh-CN" dirty="0"/>
              <a:t>SLO</a:t>
            </a:r>
            <a:r>
              <a:rPr lang="zh-CN" altLang="en-US" dirty="0"/>
              <a:t>预算划分为</a:t>
            </a:r>
            <a:r>
              <a:rPr lang="en-US" altLang="zh-CN" dirty="0"/>
              <a:t>1000</a:t>
            </a:r>
            <a:r>
              <a:rPr lang="zh-CN" altLang="en-US" dirty="0"/>
              <a:t>个</a:t>
            </a:r>
            <a:r>
              <a:rPr lang="en-US" altLang="zh-CN" dirty="0"/>
              <a:t>SLO</a:t>
            </a:r>
            <a:r>
              <a:rPr lang="zh-CN" altLang="en-US" dirty="0"/>
              <a:t>单元就足以收敛到最优解。</a:t>
            </a:r>
          </a:p>
          <a:p>
            <a:r>
              <a:rPr lang="zh-CN" altLang="en-US" dirty="0"/>
              <a:t>该算法首先通过为所有微服务分配一个</a:t>
            </a:r>
            <a:r>
              <a:rPr lang="en-US" altLang="zh-CN" dirty="0"/>
              <a:t>SLO</a:t>
            </a:r>
            <a:r>
              <a:rPr lang="zh-CN" altLang="en-US" dirty="0"/>
              <a:t>单元来初始化它们。</a:t>
            </a:r>
          </a:p>
          <a:p>
            <a:r>
              <a:rPr lang="zh-CN" altLang="en-US" dirty="0"/>
              <a:t>分配一个边际</a:t>
            </a:r>
            <a:r>
              <a:rPr lang="en-US" altLang="zh-CN" dirty="0"/>
              <a:t>SLO</a:t>
            </a:r>
            <a:r>
              <a:rPr lang="zh-CN" altLang="en-US" dirty="0"/>
              <a:t>单元的特定微服务节点的成本节约在等式</a:t>
            </a:r>
            <a:r>
              <a:rPr lang="en-US" altLang="zh-CN" dirty="0"/>
              <a:t>8</a:t>
            </a:r>
            <a:r>
              <a:rPr lang="zh-CN" altLang="en-US" dirty="0"/>
              <a:t>（</a:t>
            </a:r>
            <a:r>
              <a:rPr lang="en-US" altLang="zh-CN" dirty="0"/>
              <a:t>Δ</a:t>
            </a:r>
            <a:r>
              <a:rPr lang="zh-CN" altLang="en-US" dirty="0"/>
              <a:t>𝑠 表示边际</a:t>
            </a:r>
            <a:r>
              <a:rPr lang="en-US" altLang="zh-CN" dirty="0"/>
              <a:t>SLO</a:t>
            </a:r>
            <a:r>
              <a:rPr lang="zh-CN" altLang="en-US" dirty="0"/>
              <a:t>单位。</a:t>
            </a:r>
          </a:p>
          <a:p>
            <a:r>
              <a:rPr lang="zh-CN" altLang="en-US" dirty="0"/>
              <a:t>该算法继续一次分配一个</a:t>
            </a:r>
            <a:r>
              <a:rPr lang="en-US" altLang="zh-CN" dirty="0"/>
              <a:t>SLO</a:t>
            </a:r>
            <a:r>
              <a:rPr lang="zh-CN" altLang="en-US" dirty="0"/>
              <a:t>单元，直到耗尽整个端到端</a:t>
            </a:r>
            <a:r>
              <a:rPr lang="en-US" altLang="zh-CN" dirty="0"/>
              <a:t>SLO</a:t>
            </a:r>
            <a:r>
              <a:rPr lang="zh-CN" altLang="en-US" dirty="0"/>
              <a:t>预算。</a:t>
            </a:r>
          </a:p>
          <a:p>
            <a:r>
              <a:rPr lang="zh-CN" altLang="en-US" dirty="0"/>
              <a:t>随着算法的发展，成本节约会减少，因为</a:t>
            </a:r>
            <a:r>
              <a:rPr lang="en-US" altLang="zh-CN" dirty="0"/>
              <a:t>LLP</a:t>
            </a:r>
            <a:r>
              <a:rPr lang="zh-CN" altLang="en-US" dirty="0"/>
              <a:t>图在较高负载下通常更陡峭，如图</a:t>
            </a:r>
            <a:r>
              <a:rPr lang="en-US" altLang="zh-CN" dirty="0"/>
              <a:t>2</a:t>
            </a:r>
            <a:r>
              <a:rPr lang="zh-CN" altLang="en-US" dirty="0"/>
              <a:t>（</a:t>
            </a:r>
            <a:r>
              <a:rPr lang="en-US" altLang="zh-CN" dirty="0"/>
              <a:t>b</a:t>
            </a:r>
            <a:r>
              <a:rPr lang="zh-CN" altLang="en-US" dirty="0"/>
              <a:t>）所示。</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8</a:t>
            </a:fld>
            <a:endParaRPr lang="zh-CN" altLang="en-US"/>
          </a:p>
        </p:txBody>
      </p:sp>
    </p:spTree>
    <p:extLst>
      <p:ext uri="{BB962C8B-B14F-4D97-AF65-F5344CB8AC3E}">
        <p14:creationId xmlns:p14="http://schemas.microsoft.com/office/powerpoint/2010/main" val="219310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如图所示，该算法考虑了每个点的成本空间的“梯度信息”，用蓝色箭头表示，以将下一个</a:t>
            </a:r>
            <a:r>
              <a:rPr lang="en-US" altLang="zh-CN" dirty="0"/>
              <a:t>SLO</a:t>
            </a:r>
            <a:r>
              <a:rPr lang="zh-CN" altLang="en-US" dirty="0"/>
              <a:t>单元分配给成本节约最高的微服务。</a:t>
            </a:r>
          </a:p>
          <a:p>
            <a:r>
              <a:rPr lang="zh-CN" altLang="en-US" dirty="0"/>
              <a:t>图</a:t>
            </a:r>
            <a:r>
              <a:rPr lang="en-US" altLang="zh-CN" dirty="0"/>
              <a:t>4</a:t>
            </a:r>
            <a:r>
              <a:rPr lang="zh-CN" altLang="en-US" dirty="0"/>
              <a:t>（</a:t>
            </a:r>
            <a:r>
              <a:rPr lang="en-US" altLang="zh-CN" dirty="0"/>
              <a:t>b</a:t>
            </a:r>
            <a:r>
              <a:rPr lang="zh-CN" altLang="en-US" dirty="0"/>
              <a:t>）重新排列了𝑀</a:t>
            </a:r>
            <a:r>
              <a:rPr lang="en-US" altLang="zh-CN" dirty="0"/>
              <a:t>1</a:t>
            </a:r>
            <a:r>
              <a:rPr lang="zh-CN" altLang="en-US" dirty="0"/>
              <a:t>到</a:t>
            </a:r>
            <a:r>
              <a:rPr lang="en-US" altLang="zh-CN" dirty="0"/>
              <a:t>[2,20,10,8]</a:t>
            </a:r>
            <a:r>
              <a:rPr lang="zh-CN" altLang="en-US" dirty="0"/>
              <a:t>，生成非凸搜索空间。</a:t>
            </a:r>
          </a:p>
          <a:p>
            <a:r>
              <a:rPr lang="zh-CN" altLang="en-US" dirty="0"/>
              <a:t>这种</a:t>
            </a:r>
            <a:r>
              <a:rPr lang="en-US" altLang="zh-CN" dirty="0"/>
              <a:t>LLP</a:t>
            </a:r>
            <a:r>
              <a:rPr lang="zh-CN" altLang="en-US" dirty="0"/>
              <a:t>的一个罕见例子可以在与电源相关的裸机服务器中找到。在我们的实验中，</a:t>
            </a:r>
            <a:r>
              <a:rPr lang="en-US" altLang="zh-CN" dirty="0" err="1"/>
              <a:t>Parslo</a:t>
            </a:r>
            <a:r>
              <a:rPr lang="zh-CN" altLang="en-US" dirty="0"/>
              <a:t>发现，如果其中一个</a:t>
            </a:r>
            <a:r>
              <a:rPr lang="en-US" altLang="zh-CN" dirty="0"/>
              <a:t>LLP</a:t>
            </a:r>
            <a:r>
              <a:rPr lang="zh-CN" altLang="en-US" dirty="0"/>
              <a:t>的斜率与</a:t>
            </a:r>
            <a:r>
              <a:rPr lang="en-US" altLang="zh-CN" dirty="0"/>
              <a:t>2</a:t>
            </a:r>
            <a:r>
              <a:rPr lang="zh-CN" altLang="en-US" dirty="0"/>
              <a:t>（</a:t>
            </a:r>
            <a:r>
              <a:rPr lang="en-US" altLang="zh-CN" dirty="0"/>
              <a:t>c</a:t>
            </a:r>
            <a:r>
              <a:rPr lang="zh-CN" altLang="en-US" dirty="0"/>
              <a:t>）类似，那么相对于最优解，部分</a:t>
            </a:r>
            <a:r>
              <a:rPr lang="en-US" altLang="zh-CN" dirty="0"/>
              <a:t>SLO</a:t>
            </a:r>
            <a:r>
              <a:rPr lang="zh-CN" altLang="en-US" dirty="0"/>
              <a:t>的误差高达</a:t>
            </a:r>
            <a:r>
              <a:rPr lang="en-US" altLang="zh-CN" dirty="0"/>
              <a:t>36%</a:t>
            </a:r>
            <a:r>
              <a:rPr lang="zh-CN" altLang="en-US" dirty="0"/>
              <a:t>。</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9</a:t>
            </a:fld>
            <a:endParaRPr lang="zh-CN" altLang="en-US"/>
          </a:p>
        </p:txBody>
      </p:sp>
    </p:spTree>
    <p:extLst>
      <p:ext uri="{BB962C8B-B14F-4D97-AF65-F5344CB8AC3E}">
        <p14:creationId xmlns:p14="http://schemas.microsoft.com/office/powerpoint/2010/main" val="405774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通过多条路径进行分支，如图</a:t>
            </a:r>
            <a:r>
              <a:rPr lang="en-US" altLang="zh-CN" dirty="0"/>
              <a:t>3</a:t>
            </a:r>
            <a:r>
              <a:rPr lang="zh-CN" altLang="en-US" dirty="0"/>
              <a:t>（</a:t>
            </a:r>
            <a:r>
              <a:rPr lang="en-US" altLang="zh-CN" dirty="0"/>
              <a:t>a</a:t>
            </a:r>
            <a:r>
              <a:rPr lang="zh-CN" altLang="en-US" dirty="0"/>
              <a:t>）所示。分支使部分</a:t>
            </a:r>
            <a:r>
              <a:rPr lang="en-US" altLang="zh-CN" dirty="0"/>
              <a:t>SLO</a:t>
            </a:r>
            <a:r>
              <a:rPr lang="zh-CN" altLang="en-US" dirty="0"/>
              <a:t>分配更加复杂，因为所有微服务不再位于端到端关键路径上。</a:t>
            </a:r>
          </a:p>
          <a:p>
            <a:r>
              <a:rPr lang="zh-CN" altLang="en-US" dirty="0"/>
              <a:t>首先，</a:t>
            </a:r>
            <a:r>
              <a:rPr lang="en-US" altLang="zh-CN" dirty="0" err="1"/>
              <a:t>Parslo</a:t>
            </a:r>
            <a:r>
              <a:rPr lang="zh-CN" altLang="en-US" dirty="0"/>
              <a:t>寻求在所有路径上均衡</a:t>
            </a:r>
            <a:r>
              <a:rPr lang="en-US" altLang="zh-CN" dirty="0"/>
              <a:t>SLO</a:t>
            </a:r>
            <a:r>
              <a:rPr lang="zh-CN" altLang="en-US" dirty="0"/>
              <a:t>。为了确保所有路径的均衡，仅限</a:t>
            </a:r>
            <a:r>
              <a:rPr lang="en-US" altLang="zh-CN" dirty="0" err="1"/>
              <a:t>Parslo</a:t>
            </a:r>
            <a:r>
              <a:rPr lang="en-US" altLang="zh-CN" dirty="0"/>
              <a:t> </a:t>
            </a:r>
            <a:r>
              <a:rPr lang="zh-CN" altLang="en-US" dirty="0"/>
              <a:t>支持一类特殊的</a:t>
            </a:r>
            <a:r>
              <a:rPr lang="en-US" altLang="zh-CN" dirty="0"/>
              <a:t>DAG</a:t>
            </a:r>
            <a:r>
              <a:rPr lang="zh-CN" altLang="en-US" dirty="0"/>
              <a:t>，称为嵌套分叉连接（</a:t>
            </a:r>
            <a:r>
              <a:rPr lang="en-US" altLang="zh-CN" dirty="0"/>
              <a:t>NFJ</a:t>
            </a:r>
            <a:r>
              <a:rPr lang="zh-CN" altLang="en-US" dirty="0"/>
              <a:t>）</a:t>
            </a:r>
            <a:r>
              <a:rPr lang="en-US" altLang="zh-CN" dirty="0"/>
              <a:t>DAG</a:t>
            </a:r>
            <a:r>
              <a:rPr lang="zh-CN" altLang="en-US" dirty="0"/>
              <a:t>。</a:t>
            </a:r>
          </a:p>
          <a:p>
            <a:r>
              <a:rPr lang="zh-CN" altLang="en-US" dirty="0"/>
              <a:t>例如，图</a:t>
            </a:r>
            <a:r>
              <a:rPr lang="en-US" altLang="zh-CN" dirty="0"/>
              <a:t>5</a:t>
            </a:r>
            <a:r>
              <a:rPr lang="zh-CN" altLang="en-US" dirty="0"/>
              <a:t>（</a:t>
            </a:r>
            <a:r>
              <a:rPr lang="en-US" altLang="zh-CN" dirty="0"/>
              <a:t>a</a:t>
            </a:r>
            <a:r>
              <a:rPr lang="zh-CN" altLang="en-US" dirty="0"/>
              <a:t>）描述了通过将节点</a:t>
            </a:r>
            <a:r>
              <a:rPr lang="en-US" altLang="zh-CN" dirty="0"/>
              <a:t>D</a:t>
            </a:r>
            <a:r>
              <a:rPr lang="zh-CN" altLang="en-US" dirty="0"/>
              <a:t>复制到节点</a:t>
            </a:r>
            <a:r>
              <a:rPr lang="en-US" altLang="zh-CN" dirty="0"/>
              <a:t>D1</a:t>
            </a:r>
            <a:r>
              <a:rPr lang="zh-CN" altLang="en-US" dirty="0"/>
              <a:t>和</a:t>
            </a:r>
            <a:r>
              <a:rPr lang="en-US" altLang="zh-CN" dirty="0"/>
              <a:t>D2</a:t>
            </a:r>
            <a:r>
              <a:rPr lang="zh-CN" altLang="en-US" dirty="0"/>
              <a:t>中而转换为图</a:t>
            </a:r>
            <a:r>
              <a:rPr lang="en-US" altLang="zh-CN" dirty="0"/>
              <a:t>5</a:t>
            </a:r>
            <a:r>
              <a:rPr lang="zh-CN" altLang="en-US" dirty="0"/>
              <a:t>（</a:t>
            </a:r>
            <a:r>
              <a:rPr lang="en-US" altLang="zh-CN" dirty="0"/>
              <a:t>b</a:t>
            </a:r>
            <a:r>
              <a:rPr lang="zh-CN" altLang="en-US" dirty="0"/>
              <a:t>）中</a:t>
            </a:r>
            <a:r>
              <a:rPr lang="en-US" altLang="zh-CN" dirty="0"/>
              <a:t>NFJ DAG</a:t>
            </a:r>
            <a:r>
              <a:rPr lang="zh-CN" altLang="en-US" dirty="0"/>
              <a:t>的非</a:t>
            </a:r>
            <a:r>
              <a:rPr lang="en-US" altLang="zh-CN" dirty="0"/>
              <a:t>NFJ DAG</a:t>
            </a:r>
            <a:r>
              <a:rPr lang="zh-CN" altLang="en-US" dirty="0"/>
              <a:t>。</a:t>
            </a:r>
          </a:p>
          <a:p>
            <a:r>
              <a:rPr lang="zh-CN" altLang="en-US" dirty="0"/>
              <a:t>对于分支，每个节点的成本必须由通过该节点的请求的分数来加权。例如，在图</a:t>
            </a:r>
            <a:r>
              <a:rPr lang="en-US" altLang="zh-CN" dirty="0"/>
              <a:t>5</a:t>
            </a:r>
            <a:r>
              <a:rPr lang="zh-CN" altLang="en-US" dirty="0"/>
              <a:t>（</a:t>
            </a:r>
            <a:r>
              <a:rPr lang="en-US" altLang="zh-CN" dirty="0"/>
              <a:t>b</a:t>
            </a:r>
            <a:r>
              <a:rPr lang="zh-CN" altLang="en-US" dirty="0"/>
              <a:t>）中，节点</a:t>
            </a:r>
            <a:r>
              <a:rPr lang="en-US" altLang="zh-CN" dirty="0"/>
              <a:t>I</a:t>
            </a:r>
            <a:r>
              <a:rPr lang="zh-CN" altLang="en-US" dirty="0"/>
              <a:t>的成本加权为</a:t>
            </a:r>
            <a:r>
              <a:rPr lang="en-US" altLang="zh-CN" dirty="0"/>
              <a:t>0.24</a:t>
            </a:r>
            <a:r>
              <a:rPr lang="zh-CN" altLang="en-US" dirty="0"/>
              <a:t>（</a:t>
            </a:r>
            <a:r>
              <a:rPr lang="en-US" altLang="zh-CN" dirty="0"/>
              <a:t>0.4×0.6</a:t>
            </a:r>
            <a:r>
              <a:rPr lang="zh-CN" altLang="en-US" dirty="0"/>
              <a:t>）。在初始化过程中，</a:t>
            </a:r>
            <a:r>
              <a:rPr lang="en-US" altLang="zh-CN" dirty="0" err="1"/>
              <a:t>Parslo</a:t>
            </a:r>
            <a:r>
              <a:rPr lang="zh-CN" altLang="en-US" dirty="0"/>
              <a:t>确保</a:t>
            </a:r>
            <a:r>
              <a:rPr lang="en-US" altLang="zh-CN" dirty="0"/>
              <a:t>fork</a:t>
            </a:r>
            <a:r>
              <a:rPr lang="zh-CN" altLang="en-US" dirty="0"/>
              <a:t>的所有分支都分配了与初始</a:t>
            </a:r>
            <a:r>
              <a:rPr lang="en-US" altLang="zh-CN" dirty="0"/>
              <a:t>SLO</a:t>
            </a:r>
            <a:r>
              <a:rPr lang="zh-CN" altLang="en-US" dirty="0"/>
              <a:t>相同的总预算。</a:t>
            </a:r>
          </a:p>
          <a:p>
            <a:r>
              <a:rPr lang="zh-CN" altLang="en-US" dirty="0"/>
              <a:t>因此，</a:t>
            </a:r>
            <a:r>
              <a:rPr lang="en-US" altLang="zh-CN" dirty="0" err="1"/>
              <a:t>Parslo</a:t>
            </a:r>
            <a:r>
              <a:rPr lang="zh-CN" altLang="en-US" dirty="0"/>
              <a:t>采用了另一种递归过程，然后将所有分支组合成一个节点</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11</a:t>
            </a:fld>
            <a:endParaRPr lang="zh-CN" altLang="en-US"/>
          </a:p>
        </p:txBody>
      </p:sp>
    </p:spTree>
    <p:extLst>
      <p:ext uri="{BB962C8B-B14F-4D97-AF65-F5344CB8AC3E}">
        <p14:creationId xmlns:p14="http://schemas.microsoft.com/office/powerpoint/2010/main" val="329429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大多数非叶微服务是使用远程过程调用（</a:t>
            </a:r>
            <a:r>
              <a:rPr lang="en-US" altLang="zh-CN" dirty="0"/>
              <a:t>RPC</a:t>
            </a:r>
            <a:r>
              <a:rPr lang="zh-CN" altLang="en-US" dirty="0"/>
              <a:t>）实现的，其中一个微服务在处理请求时向另一个微服务发出后续请求，并且只有在收到下一层微服务的响应后才能继续处理该请求，如图</a:t>
            </a:r>
            <a:r>
              <a:rPr lang="en-US" altLang="zh-CN" dirty="0"/>
              <a:t>3</a:t>
            </a:r>
            <a:r>
              <a:rPr lang="zh-CN" altLang="en-US" dirty="0"/>
              <a:t>（</a:t>
            </a:r>
            <a:r>
              <a:rPr lang="en-US" altLang="zh-CN" dirty="0"/>
              <a:t>b</a:t>
            </a:r>
            <a:r>
              <a:rPr lang="zh-CN" altLang="en-US" dirty="0"/>
              <a:t>）所示。</a:t>
            </a:r>
            <a:endParaRPr lang="en-US" altLang="zh-CN" dirty="0"/>
          </a:p>
          <a:p>
            <a:endParaRPr lang="en-US" altLang="zh-CN" dirty="0"/>
          </a:p>
          <a:p>
            <a:r>
              <a:rPr lang="zh-CN" altLang="en-US" b="0" i="0" dirty="0">
                <a:solidFill>
                  <a:srgbClr val="000000"/>
                </a:solidFill>
                <a:effectLst/>
                <a:latin typeface="system-ui"/>
              </a:rPr>
              <a:t>以最直接的方式，𝐴 可以同步实现，其中每个处理请求的核心向 𝐵 发出后续请求，并等待响应返回，如图 </a:t>
            </a:r>
            <a:r>
              <a:rPr lang="en-US" altLang="zh-CN" b="0" i="0" dirty="0">
                <a:solidFill>
                  <a:srgbClr val="000000"/>
                </a:solidFill>
                <a:effectLst/>
                <a:latin typeface="system-ui"/>
              </a:rPr>
              <a:t>6(a) </a:t>
            </a:r>
            <a:r>
              <a:rPr lang="zh-CN" altLang="en-US" b="0" i="0" dirty="0">
                <a:solidFill>
                  <a:srgbClr val="000000"/>
                </a:solidFill>
                <a:effectLst/>
                <a:latin typeface="system-ui"/>
              </a:rPr>
              <a:t>所示。在此期间，即使队列中有未完成的请求，核心仍保持空闲状态</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为了优化利用率和吞吐量，可以改为以线程超额订阅的方式实现，如图 </a:t>
            </a:r>
            <a:r>
              <a:rPr lang="en-US" altLang="zh-CN" b="0" i="0" dirty="0">
                <a:solidFill>
                  <a:srgbClr val="000000"/>
                </a:solidFill>
                <a:effectLst/>
                <a:latin typeface="system-ui"/>
              </a:rPr>
              <a:t>6(b) </a:t>
            </a:r>
            <a:r>
              <a:rPr lang="zh-CN" altLang="en-US" b="0" i="0" dirty="0">
                <a:solidFill>
                  <a:srgbClr val="000000"/>
                </a:solidFill>
                <a:effectLst/>
                <a:latin typeface="system-ui"/>
              </a:rPr>
              <a:t>所示，其中处理线程的数量大于内核的数量。在这种情况下，当一个线程停顿，等待下一层响应时，它与另一个线程进行上下文切换以处理另一个请求并保持核心总线</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12</a:t>
            </a:fld>
            <a:endParaRPr lang="zh-CN" altLang="en-US"/>
          </a:p>
        </p:txBody>
      </p:sp>
    </p:spTree>
    <p:extLst>
      <p:ext uri="{BB962C8B-B14F-4D97-AF65-F5344CB8AC3E}">
        <p14:creationId xmlns:p14="http://schemas.microsoft.com/office/powerpoint/2010/main" val="3826369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𝐴可以异步实现，如图</a:t>
            </a:r>
            <a:r>
              <a:rPr lang="en-US" altLang="zh-CN" b="0" i="0" dirty="0">
                <a:solidFill>
                  <a:srgbClr val="000000"/>
                </a:solidFill>
                <a:effectLst/>
                <a:latin typeface="system-ui"/>
              </a:rPr>
              <a:t>6</a:t>
            </a:r>
            <a:r>
              <a:rPr lang="zh-CN" altLang="en-US" b="0" i="0" dirty="0">
                <a:solidFill>
                  <a:srgbClr val="000000"/>
                </a:solidFill>
                <a:effectLst/>
                <a:latin typeface="system-ui"/>
              </a:rPr>
              <a:t>（</a:t>
            </a:r>
            <a:r>
              <a:rPr lang="en-US" altLang="zh-CN" b="0" i="0" dirty="0">
                <a:solidFill>
                  <a:srgbClr val="000000"/>
                </a:solidFill>
                <a:effectLst/>
                <a:latin typeface="system-ui"/>
              </a:rPr>
              <a:t>c</a:t>
            </a:r>
            <a:r>
              <a:rPr lang="zh-CN" altLang="en-US" b="0" i="0" dirty="0">
                <a:solidFill>
                  <a:srgbClr val="000000"/>
                </a:solidFill>
                <a:effectLst/>
                <a:latin typeface="system-ui"/>
              </a:rPr>
              <a:t>）所示，其中线程数与内核数相同，但每个线程在向𝐵发出后续请求后选择一个新请求，并在𝐵 的响应返回，使用显式状态机跟踪请求的部分进度。异步实现比过度订阅的实现要复杂得多，但效率更高，因为它们不会产生上下文切换开销</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en-US" altLang="zh-CN" b="0" i="0" dirty="0">
                <a:solidFill>
                  <a:srgbClr val="000000"/>
                </a:solidFill>
                <a:effectLst/>
                <a:latin typeface="system-ui"/>
              </a:rPr>
              <a:t>Parslo </a:t>
            </a:r>
            <a:r>
              <a:rPr lang="zh-CN" altLang="en-US" b="0" i="0" dirty="0">
                <a:solidFill>
                  <a:srgbClr val="000000"/>
                </a:solidFill>
                <a:effectLst/>
                <a:latin typeface="system-ui"/>
              </a:rPr>
              <a:t>的一个关键要求是不同的微服务必须展示彼此独立的 </a:t>
            </a:r>
            <a:r>
              <a:rPr lang="en-US" altLang="zh-CN" b="0" i="0" dirty="0">
                <a:solidFill>
                  <a:srgbClr val="000000"/>
                </a:solidFill>
                <a:effectLst/>
                <a:latin typeface="system-ui"/>
              </a:rPr>
              <a:t>LLP</a:t>
            </a:r>
            <a:r>
              <a:rPr lang="zh-CN" altLang="en-US" b="0" i="0" dirty="0">
                <a:solidFill>
                  <a:srgbClr val="000000"/>
                </a:solidFill>
                <a:effectLst/>
                <a:latin typeface="system-ui"/>
              </a:rPr>
              <a:t>。当一个微服务以超额订阅或异步方式（即上面的选项（</a:t>
            </a:r>
            <a:r>
              <a:rPr lang="en-US" altLang="zh-CN" b="0" i="0" dirty="0">
                <a:solidFill>
                  <a:srgbClr val="000000"/>
                </a:solidFill>
                <a:effectLst/>
                <a:latin typeface="system-ui"/>
              </a:rPr>
              <a:t>2</a:t>
            </a:r>
            <a:r>
              <a:rPr lang="zh-CN" altLang="en-US" b="0" i="0" dirty="0">
                <a:solidFill>
                  <a:srgbClr val="000000"/>
                </a:solidFill>
                <a:effectLst/>
                <a:latin typeface="system-ui"/>
              </a:rPr>
              <a:t>）或（</a:t>
            </a:r>
            <a:r>
              <a:rPr lang="en-US" altLang="zh-CN" b="0" i="0" dirty="0">
                <a:solidFill>
                  <a:srgbClr val="000000"/>
                </a:solidFill>
                <a:effectLst/>
                <a:latin typeface="system-ui"/>
              </a:rPr>
              <a:t>3</a:t>
            </a:r>
            <a:r>
              <a:rPr lang="zh-CN" altLang="en-US" b="0" i="0" dirty="0">
                <a:solidFill>
                  <a:srgbClr val="000000"/>
                </a:solidFill>
                <a:effectLst/>
                <a:latin typeface="system-ui"/>
              </a:rPr>
              <a:t>））实现时，它的吞吐量行为独立于下一层微服务延迟，因为在请求执行时核心不会保持空闲等待回复。</a:t>
            </a:r>
            <a:endParaRPr lang="en-US" altLang="zh-CN" b="0" i="0" dirty="0">
              <a:solidFill>
                <a:srgbClr val="000000"/>
              </a:solidFill>
              <a:effectLst/>
              <a:latin typeface="system-ui"/>
            </a:endParaRPr>
          </a:p>
          <a:p>
            <a:endParaRPr lang="en-US" altLang="zh-CN" b="0" i="0" dirty="0">
              <a:solidFill>
                <a:srgbClr val="000000"/>
              </a:solidFill>
              <a:effectLst/>
              <a:latin typeface="system-ui"/>
            </a:endParaRPr>
          </a:p>
          <a:p>
            <a:r>
              <a:rPr lang="zh-CN" altLang="en-US" b="0" i="0" dirty="0">
                <a:solidFill>
                  <a:srgbClr val="000000"/>
                </a:solidFill>
                <a:effectLst/>
                <a:latin typeface="system-ui"/>
              </a:rPr>
              <a:t>为了将延迟行为与下一层隔离开来，我们将请求的响应时间定义为请求在微服务内等待或处理的时间，不包括微服务等待下一层响应的时间</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13</a:t>
            </a:fld>
            <a:endParaRPr lang="zh-CN" altLang="en-US"/>
          </a:p>
        </p:txBody>
      </p:sp>
    </p:spTree>
    <p:extLst>
      <p:ext uri="{BB962C8B-B14F-4D97-AF65-F5344CB8AC3E}">
        <p14:creationId xmlns:p14="http://schemas.microsoft.com/office/powerpoint/2010/main" val="29248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59484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68088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9349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32297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242821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06663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8974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87359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42881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18888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151439-9AD0-4238-8E7D-7A509AC80811}" type="datetimeFigureOut">
              <a:rPr lang="zh-CN" altLang="en-US" smtClean="0"/>
              <a:t>2022/4/8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36685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51439-9AD0-4238-8E7D-7A509AC80811}" type="datetimeFigureOut">
              <a:rPr lang="zh-CN" altLang="en-US" smtClean="0"/>
              <a:t>2022/4/8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A460E-83B0-4A1C-80AE-A965A748D44E}" type="slidenum">
              <a:rPr lang="zh-CN" altLang="en-US" smtClean="0"/>
              <a:t>‹#›</a:t>
            </a:fld>
            <a:endParaRPr lang="zh-CN" altLang="en-US"/>
          </a:p>
        </p:txBody>
      </p:sp>
    </p:spTree>
    <p:extLst>
      <p:ext uri="{BB962C8B-B14F-4D97-AF65-F5344CB8AC3E}">
        <p14:creationId xmlns:p14="http://schemas.microsoft.com/office/powerpoint/2010/main" val="310257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9789" y="2037448"/>
            <a:ext cx="11512420" cy="1325563"/>
          </a:xfrm>
        </p:spPr>
        <p:txBody>
          <a:bodyPr>
            <a:normAutofit fontScale="90000"/>
          </a:bodyPr>
          <a:lstStyle/>
          <a:p>
            <a:pPr algn="ctr"/>
            <a:r>
              <a:rPr lang="en-US" altLang="zh-CN" b="1" dirty="0"/>
              <a:t>Parslo: A Gradient Descent-based Approach for Near-optimal Partial SLO Allotment in Microservices</a:t>
            </a:r>
            <a:endParaRPr lang="zh-CN" altLang="en-US" dirty="0"/>
          </a:p>
        </p:txBody>
      </p:sp>
      <p:sp>
        <p:nvSpPr>
          <p:cNvPr id="4" name="文本框 3">
            <a:extLst>
              <a:ext uri="{FF2B5EF4-FFF2-40B4-BE49-F238E27FC236}">
                <a16:creationId xmlns:a16="http://schemas.microsoft.com/office/drawing/2014/main" id="{F6D6450E-B5D4-4B18-A5B4-D1F516C97F99}"/>
              </a:ext>
            </a:extLst>
          </p:cNvPr>
          <p:cNvSpPr txBox="1"/>
          <p:nvPr/>
        </p:nvSpPr>
        <p:spPr>
          <a:xfrm>
            <a:off x="1773694" y="3442996"/>
            <a:ext cx="8644610" cy="954107"/>
          </a:xfrm>
          <a:prstGeom prst="rect">
            <a:avLst/>
          </a:prstGeom>
          <a:noFill/>
        </p:spPr>
        <p:txBody>
          <a:bodyPr wrap="square">
            <a:spAutoFit/>
          </a:bodyPr>
          <a:lstStyle/>
          <a:p>
            <a:pPr algn="ctr"/>
            <a:r>
              <a:rPr lang="en-US" altLang="zh-CN" sz="2800" dirty="0" err="1"/>
              <a:t>Socc</a:t>
            </a:r>
            <a:r>
              <a:rPr lang="en-US" altLang="zh-CN" sz="2800" dirty="0"/>
              <a:t> 2021</a:t>
            </a:r>
          </a:p>
          <a:p>
            <a:pPr algn="ctr"/>
            <a:r>
              <a:rPr lang="en-US" altLang="zh-CN" sz="2800" dirty="0"/>
              <a:t>University of Michigan, Microsoft Research</a:t>
            </a:r>
            <a:endParaRPr lang="zh-CN" altLang="en-US" sz="2800" dirty="0"/>
          </a:p>
        </p:txBody>
      </p:sp>
    </p:spTree>
    <p:extLst>
      <p:ext uri="{BB962C8B-B14F-4D97-AF65-F5344CB8AC3E}">
        <p14:creationId xmlns:p14="http://schemas.microsoft.com/office/powerpoint/2010/main" val="424592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443849"/>
            <a:ext cx="10515600" cy="1325563"/>
          </a:xfrm>
        </p:spPr>
        <p:txBody>
          <a:bodyPr>
            <a:normAutofit/>
          </a:bodyPr>
          <a:lstStyle/>
          <a:p>
            <a:pPr algn="ctr"/>
            <a:r>
              <a:rPr lang="en-US" altLang="zh-CN" b="1" dirty="0"/>
              <a:t>Complicated DAGs</a:t>
            </a:r>
          </a:p>
        </p:txBody>
      </p:sp>
    </p:spTree>
    <p:extLst>
      <p:ext uri="{BB962C8B-B14F-4D97-AF65-F5344CB8AC3E}">
        <p14:creationId xmlns:p14="http://schemas.microsoft.com/office/powerpoint/2010/main" val="16180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Dynamic Branching</a:t>
            </a:r>
          </a:p>
        </p:txBody>
      </p:sp>
      <p:sp>
        <p:nvSpPr>
          <p:cNvPr id="10" name="文本框 9">
            <a:extLst>
              <a:ext uri="{FF2B5EF4-FFF2-40B4-BE49-F238E27FC236}">
                <a16:creationId xmlns:a16="http://schemas.microsoft.com/office/drawing/2014/main" id="{22815ADF-6638-43A5-9C64-6BDC1E860F71}"/>
              </a:ext>
            </a:extLst>
          </p:cNvPr>
          <p:cNvSpPr txBox="1"/>
          <p:nvPr/>
        </p:nvSpPr>
        <p:spPr>
          <a:xfrm>
            <a:off x="296239" y="894740"/>
            <a:ext cx="11599522" cy="3247043"/>
          </a:xfrm>
          <a:prstGeom prst="rect">
            <a:avLst/>
          </a:prstGeom>
          <a:noFill/>
        </p:spPr>
        <p:txBody>
          <a:bodyPr wrap="square">
            <a:spAutoFit/>
          </a:bodyPr>
          <a:lstStyle/>
          <a:p>
            <a:pPr marL="285750" indent="-285750" algn="l">
              <a:spcBef>
                <a:spcPts val="600"/>
              </a:spcBef>
              <a:buFont typeface="Arial" panose="020B0604020202020204" pitchFamily="34" charset="0"/>
              <a:buChar char="•"/>
            </a:pPr>
            <a:r>
              <a:rPr lang="en-US" altLang="zh-CN" dirty="0">
                <a:latin typeface="LinLibertineT"/>
              </a:rPr>
              <a:t>Branch through multiple paths, as shown in </a:t>
            </a:r>
            <a:r>
              <a:rPr lang="en-US" altLang="zh-CN" dirty="0">
                <a:solidFill>
                  <a:srgbClr val="FF0000"/>
                </a:solidFill>
                <a:latin typeface="LinLibertineT"/>
              </a:rPr>
              <a:t>Figure 3(a)</a:t>
            </a:r>
            <a:r>
              <a:rPr lang="en-US" altLang="zh-CN" dirty="0">
                <a:latin typeface="LinLibertineT"/>
              </a:rPr>
              <a:t>. </a:t>
            </a:r>
            <a:r>
              <a:rPr lang="en-US" altLang="zh-CN" dirty="0">
                <a:solidFill>
                  <a:srgbClr val="FF0000"/>
                </a:solidFill>
                <a:latin typeface="LinLibertineT"/>
              </a:rPr>
              <a:t>Branching</a:t>
            </a:r>
            <a:r>
              <a:rPr lang="en-US" altLang="zh-CN" dirty="0">
                <a:latin typeface="LinLibertineT"/>
              </a:rPr>
              <a:t> makes partial SLO assignment </a:t>
            </a:r>
            <a:r>
              <a:rPr lang="en-US" altLang="zh-CN" dirty="0">
                <a:solidFill>
                  <a:srgbClr val="FF0000"/>
                </a:solidFill>
                <a:latin typeface="LinLibertineT"/>
              </a:rPr>
              <a:t>more complicated </a:t>
            </a:r>
            <a:r>
              <a:rPr lang="en-US" altLang="zh-CN" dirty="0">
                <a:latin typeface="LinLibertineT"/>
              </a:rPr>
              <a:t>since all microservices are no longer on the end-to-end critical path. </a:t>
            </a:r>
          </a:p>
          <a:p>
            <a:pPr marL="285750" indent="-285750" algn="l">
              <a:spcBef>
                <a:spcPts val="600"/>
              </a:spcBef>
              <a:buFont typeface="Arial" panose="020B0604020202020204" pitchFamily="34" charset="0"/>
              <a:buChar char="•"/>
            </a:pPr>
            <a:r>
              <a:rPr lang="en-US" altLang="zh-CN" dirty="0">
                <a:latin typeface="LinLibertineT"/>
              </a:rPr>
              <a:t>First, Parslo seeks to </a:t>
            </a:r>
            <a:r>
              <a:rPr lang="en-US" altLang="zh-CN" dirty="0">
                <a:solidFill>
                  <a:srgbClr val="FF0000"/>
                </a:solidFill>
                <a:latin typeface="LinLibertineT"/>
              </a:rPr>
              <a:t>equalize the SLO across all paths</a:t>
            </a:r>
            <a:r>
              <a:rPr lang="en-US" altLang="zh-CN" dirty="0">
                <a:latin typeface="LinLibertineT"/>
              </a:rPr>
              <a:t>. To ensure it is possible to equalize all paths, Parslo only</a:t>
            </a:r>
          </a:p>
          <a:p>
            <a:pPr marL="285750" indent="-285750" algn="l">
              <a:spcBef>
                <a:spcPts val="600"/>
              </a:spcBef>
              <a:buFont typeface="Arial" panose="020B0604020202020204" pitchFamily="34" charset="0"/>
              <a:buChar char="•"/>
            </a:pPr>
            <a:r>
              <a:rPr lang="en-US" altLang="zh-CN" dirty="0">
                <a:latin typeface="LinLibertineT"/>
              </a:rPr>
              <a:t>supports a particular class of DAGs, known as </a:t>
            </a:r>
            <a:r>
              <a:rPr lang="en-US" altLang="zh-CN" dirty="0">
                <a:solidFill>
                  <a:srgbClr val="FF0000"/>
                </a:solidFill>
                <a:latin typeface="LinLibertineT"/>
              </a:rPr>
              <a:t>Nested Fork Join (NFJ) DAGs</a:t>
            </a:r>
            <a:r>
              <a:rPr lang="en-US" altLang="zh-CN" dirty="0">
                <a:latin typeface="LinLibertineT"/>
              </a:rPr>
              <a:t>.</a:t>
            </a:r>
          </a:p>
          <a:p>
            <a:pPr marL="285750" indent="-285750" algn="l">
              <a:spcBef>
                <a:spcPts val="600"/>
              </a:spcBef>
              <a:buFont typeface="Arial" panose="020B0604020202020204" pitchFamily="34" charset="0"/>
              <a:buChar char="•"/>
            </a:pPr>
            <a:r>
              <a:rPr lang="en-US" altLang="zh-CN" dirty="0">
                <a:latin typeface="LinLibertineT"/>
              </a:rPr>
              <a:t>For example, </a:t>
            </a:r>
            <a:r>
              <a:rPr lang="en-US" altLang="zh-CN" dirty="0">
                <a:solidFill>
                  <a:srgbClr val="FF0000"/>
                </a:solidFill>
                <a:latin typeface="LinLibertineT"/>
              </a:rPr>
              <a:t>Figure 5(a) depicts a non-NFJ DAG </a:t>
            </a:r>
            <a:r>
              <a:rPr lang="en-US" altLang="zh-CN" dirty="0">
                <a:latin typeface="LinLibertineT"/>
              </a:rPr>
              <a:t>that has been converted to an NFJ DAG in Figure 5(b) by replicating node D into nodes D1 and D2.</a:t>
            </a:r>
          </a:p>
          <a:p>
            <a:pPr marL="285750" indent="-285750" algn="l">
              <a:spcBef>
                <a:spcPts val="600"/>
              </a:spcBef>
              <a:buFont typeface="Arial" panose="020B0604020202020204" pitchFamily="34" charset="0"/>
              <a:buChar char="•"/>
            </a:pPr>
            <a:r>
              <a:rPr lang="en-US" altLang="zh-CN" dirty="0">
                <a:latin typeface="LinLibertineT"/>
              </a:rPr>
              <a:t>With branches, the cost of each node must be </a:t>
            </a:r>
            <a:r>
              <a:rPr lang="en-US" altLang="zh-CN" dirty="0">
                <a:solidFill>
                  <a:srgbClr val="FF0000"/>
                </a:solidFill>
                <a:latin typeface="LinLibertineT"/>
              </a:rPr>
              <a:t>weighted by the fraction of requests </a:t>
            </a:r>
            <a:r>
              <a:rPr lang="en-US" altLang="zh-CN" dirty="0">
                <a:latin typeface="LinLibertineT"/>
              </a:rPr>
              <a:t>passing through the node. For example, in Figure 5(b) the cost of node I is weighted by 0.24 (0.4×0.6). During initialization, Parslo ensures that </a:t>
            </a:r>
            <a:r>
              <a:rPr lang="en-US" altLang="zh-CN" dirty="0">
                <a:solidFill>
                  <a:srgbClr val="FF0000"/>
                </a:solidFill>
                <a:latin typeface="LinLibertineT"/>
              </a:rPr>
              <a:t>all branches</a:t>
            </a:r>
            <a:r>
              <a:rPr lang="en-US" altLang="zh-CN" dirty="0">
                <a:latin typeface="LinLibertineT"/>
              </a:rPr>
              <a:t> of a fork </a:t>
            </a:r>
            <a:r>
              <a:rPr lang="en-US" altLang="zh-CN" dirty="0">
                <a:solidFill>
                  <a:srgbClr val="FF0000"/>
                </a:solidFill>
                <a:latin typeface="LinLibertineT"/>
              </a:rPr>
              <a:t>are allocated an equal total budget of the initial SLO.</a:t>
            </a:r>
          </a:p>
          <a:p>
            <a:pPr marL="285750" indent="-285750" algn="l">
              <a:spcBef>
                <a:spcPts val="600"/>
              </a:spcBef>
              <a:buFont typeface="Arial" panose="020B0604020202020204" pitchFamily="34" charset="0"/>
              <a:buChar char="•"/>
            </a:pPr>
            <a:r>
              <a:rPr lang="en-US" altLang="zh-CN" dirty="0">
                <a:latin typeface="LinLibertineT"/>
              </a:rPr>
              <a:t>Thus, Parslo employs an alternative </a:t>
            </a:r>
            <a:r>
              <a:rPr lang="en-US" altLang="zh-CN" dirty="0">
                <a:solidFill>
                  <a:srgbClr val="FF0000"/>
                </a:solidFill>
                <a:latin typeface="LinLibertineT"/>
              </a:rPr>
              <a:t>recursive procedure </a:t>
            </a:r>
            <a:r>
              <a:rPr lang="en-US" altLang="zh-CN" dirty="0">
                <a:latin typeface="LinLibertineT"/>
              </a:rPr>
              <a:t>and then </a:t>
            </a:r>
            <a:r>
              <a:rPr lang="en-US" altLang="zh-CN" dirty="0">
                <a:solidFill>
                  <a:srgbClr val="FF0000"/>
                </a:solidFill>
                <a:latin typeface="LinLibertineT"/>
              </a:rPr>
              <a:t>combines </a:t>
            </a:r>
            <a:r>
              <a:rPr lang="en-US" altLang="zh-CN" dirty="0">
                <a:latin typeface="LinLibertineT"/>
              </a:rPr>
              <a:t>all branches </a:t>
            </a:r>
            <a:r>
              <a:rPr lang="en-US" altLang="zh-CN" dirty="0">
                <a:solidFill>
                  <a:srgbClr val="FF0000"/>
                </a:solidFill>
                <a:latin typeface="LinLibertineT"/>
              </a:rPr>
              <a:t>into a single node</a:t>
            </a:r>
          </a:p>
        </p:txBody>
      </p:sp>
      <p:pic>
        <p:nvPicPr>
          <p:cNvPr id="8" name="图片 7">
            <a:extLst>
              <a:ext uri="{FF2B5EF4-FFF2-40B4-BE49-F238E27FC236}">
                <a16:creationId xmlns:a16="http://schemas.microsoft.com/office/drawing/2014/main" id="{54DCE674-A91C-43F0-BB32-6467D1D11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37" y="4141783"/>
            <a:ext cx="1596641" cy="2233552"/>
          </a:xfrm>
          <a:prstGeom prst="rect">
            <a:avLst/>
          </a:prstGeom>
        </p:spPr>
      </p:pic>
      <p:sp>
        <p:nvSpPr>
          <p:cNvPr id="13" name="文本框 12">
            <a:extLst>
              <a:ext uri="{FF2B5EF4-FFF2-40B4-BE49-F238E27FC236}">
                <a16:creationId xmlns:a16="http://schemas.microsoft.com/office/drawing/2014/main" id="{FE3DDC7C-ADA9-40F4-8802-B46FFF9868BB}"/>
              </a:ext>
            </a:extLst>
          </p:cNvPr>
          <p:cNvSpPr txBox="1"/>
          <p:nvPr/>
        </p:nvSpPr>
        <p:spPr>
          <a:xfrm>
            <a:off x="3262698" y="6375335"/>
            <a:ext cx="7981035" cy="369332"/>
          </a:xfrm>
          <a:prstGeom prst="rect">
            <a:avLst/>
          </a:prstGeom>
          <a:noFill/>
        </p:spPr>
        <p:txBody>
          <a:bodyPr wrap="square">
            <a:spAutoFit/>
          </a:bodyPr>
          <a:lstStyle/>
          <a:p>
            <a:r>
              <a:rPr lang="en-US" altLang="zh-CN" dirty="0">
                <a:latin typeface="LinLibertineT"/>
              </a:rPr>
              <a:t>Figure 5(b) lists all potential candidates for allocating marginal SLO in each iteration.</a:t>
            </a:r>
            <a:endParaRPr lang="zh-CN" altLang="en-US" dirty="0">
              <a:latin typeface="LinLibertineT"/>
            </a:endParaRPr>
          </a:p>
        </p:txBody>
      </p:sp>
      <p:pic>
        <p:nvPicPr>
          <p:cNvPr id="12" name="图片 11">
            <a:extLst>
              <a:ext uri="{FF2B5EF4-FFF2-40B4-BE49-F238E27FC236}">
                <a16:creationId xmlns:a16="http://schemas.microsoft.com/office/drawing/2014/main" id="{9A3C7BCB-F02A-4098-9E1D-316E7E218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1778" y="4141783"/>
            <a:ext cx="9232841" cy="2233551"/>
          </a:xfrm>
          <a:prstGeom prst="rect">
            <a:avLst/>
          </a:prstGeom>
        </p:spPr>
      </p:pic>
    </p:spTree>
    <p:extLst>
      <p:ext uri="{BB962C8B-B14F-4D97-AF65-F5344CB8AC3E}">
        <p14:creationId xmlns:p14="http://schemas.microsoft.com/office/powerpoint/2010/main" val="279150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RPCs and Dependencies</a:t>
            </a:r>
          </a:p>
        </p:txBody>
      </p:sp>
      <p:sp>
        <p:nvSpPr>
          <p:cNvPr id="10" name="文本框 9">
            <a:extLst>
              <a:ext uri="{FF2B5EF4-FFF2-40B4-BE49-F238E27FC236}">
                <a16:creationId xmlns:a16="http://schemas.microsoft.com/office/drawing/2014/main" id="{22815ADF-6638-43A5-9C64-6BDC1E860F71}"/>
              </a:ext>
            </a:extLst>
          </p:cNvPr>
          <p:cNvSpPr txBox="1"/>
          <p:nvPr/>
        </p:nvSpPr>
        <p:spPr>
          <a:xfrm>
            <a:off x="296239" y="894740"/>
            <a:ext cx="11599522" cy="3067506"/>
          </a:xfrm>
          <a:prstGeom prst="rect">
            <a:avLst/>
          </a:prstGeom>
          <a:noFill/>
        </p:spPr>
        <p:txBody>
          <a:bodyPr wrap="square">
            <a:spAutoFit/>
          </a:bodyPr>
          <a:lstStyle/>
          <a:p>
            <a:pPr marL="285750" indent="-285750" algn="l">
              <a:spcBef>
                <a:spcPts val="800"/>
              </a:spcBef>
              <a:buFont typeface="Arial" panose="020B0604020202020204" pitchFamily="34" charset="0"/>
              <a:buChar char="•"/>
            </a:pPr>
            <a:r>
              <a:rPr lang="en-US" altLang="zh-CN" dirty="0">
                <a:latin typeface="LinLibertineT"/>
              </a:rPr>
              <a:t>The majority of non-leaf microservices are implemented using </a:t>
            </a:r>
            <a:r>
              <a:rPr lang="en-US" altLang="zh-CN" dirty="0">
                <a:solidFill>
                  <a:srgbClr val="FF0000"/>
                </a:solidFill>
                <a:latin typeface="LinLibertineT"/>
              </a:rPr>
              <a:t>Remote Procedure Calls (RPCs), </a:t>
            </a:r>
            <a:r>
              <a:rPr lang="en-US" altLang="zh-CN" dirty="0">
                <a:latin typeface="LinLibertineT"/>
              </a:rPr>
              <a:t>wherein a microservice issues subsequent requests to another microservice while processing a request and </a:t>
            </a:r>
            <a:r>
              <a:rPr lang="en-US" altLang="zh-CN" dirty="0">
                <a:solidFill>
                  <a:srgbClr val="FF0000"/>
                </a:solidFill>
                <a:latin typeface="LinLibertineT"/>
              </a:rPr>
              <a:t>is only able to continue processing </a:t>
            </a:r>
            <a:r>
              <a:rPr lang="en-US" altLang="zh-CN" dirty="0">
                <a:latin typeface="LinLibertineT"/>
              </a:rPr>
              <a:t>the </a:t>
            </a:r>
            <a:r>
              <a:rPr lang="en-US" altLang="zh-CN" dirty="0">
                <a:solidFill>
                  <a:srgbClr val="FF0000"/>
                </a:solidFill>
                <a:latin typeface="LinLibertineT"/>
              </a:rPr>
              <a:t>request after it receives a response from the next-tier microservice</a:t>
            </a:r>
            <a:r>
              <a:rPr lang="en-US" altLang="zh-CN" dirty="0">
                <a:latin typeface="LinLibertineT"/>
              </a:rPr>
              <a:t>, as shown in Figure 3(b). </a:t>
            </a:r>
            <a:r>
              <a:rPr lang="en-US" altLang="zh-CN" dirty="0">
                <a:solidFill>
                  <a:srgbClr val="FF0000"/>
                </a:solidFill>
                <a:latin typeface="LinLibertineT"/>
              </a:rPr>
              <a:t>Response time </a:t>
            </a:r>
            <a:r>
              <a:rPr lang="en-US" altLang="zh-CN" dirty="0">
                <a:latin typeface="LinLibertineT"/>
              </a:rPr>
              <a:t>of a request at the first microservice (</a:t>
            </a:r>
            <a:r>
              <a:rPr lang="zh-CN" altLang="en-US" dirty="0">
                <a:latin typeface="LinLibertineT"/>
              </a:rPr>
              <a:t>𝐴</a:t>
            </a:r>
            <a:r>
              <a:rPr lang="en-US" altLang="zh-CN" dirty="0">
                <a:latin typeface="LinLibertineT"/>
              </a:rPr>
              <a:t>) </a:t>
            </a:r>
            <a:r>
              <a:rPr lang="en-US" altLang="zh-CN" dirty="0">
                <a:solidFill>
                  <a:srgbClr val="FF0000"/>
                </a:solidFill>
                <a:latin typeface="LinLibertineT"/>
              </a:rPr>
              <a:t>depends on the response time at the second microservice (</a:t>
            </a:r>
            <a:r>
              <a:rPr lang="zh-CN" altLang="en-US" dirty="0">
                <a:solidFill>
                  <a:srgbClr val="FF0000"/>
                </a:solidFill>
                <a:latin typeface="LinLibertineT"/>
              </a:rPr>
              <a:t>𝐵</a:t>
            </a:r>
            <a:r>
              <a:rPr lang="en-US" altLang="zh-CN" dirty="0">
                <a:solidFill>
                  <a:srgbClr val="FF0000"/>
                </a:solidFill>
                <a:latin typeface="LinLibertineT"/>
              </a:rPr>
              <a:t>).</a:t>
            </a:r>
          </a:p>
          <a:p>
            <a:pPr marL="285750" indent="-285750" algn="l">
              <a:spcBef>
                <a:spcPts val="800"/>
              </a:spcBef>
              <a:buFont typeface="Arial" panose="020B0604020202020204" pitchFamily="34" charset="0"/>
              <a:buChar char="•"/>
            </a:pPr>
            <a:r>
              <a:rPr lang="zh-CN" altLang="en-US" b="1" dirty="0">
                <a:solidFill>
                  <a:srgbClr val="FF0000"/>
                </a:solidFill>
                <a:latin typeface="LinLibertineT"/>
              </a:rPr>
              <a:t>𝐴 </a:t>
            </a:r>
            <a:r>
              <a:rPr lang="en-US" altLang="zh-CN" b="1" dirty="0">
                <a:solidFill>
                  <a:srgbClr val="FF0000"/>
                </a:solidFill>
                <a:latin typeface="LinLibertineT"/>
              </a:rPr>
              <a:t>may be implemented synchronously</a:t>
            </a:r>
            <a:r>
              <a:rPr lang="en-US" altLang="zh-CN" b="1" dirty="0">
                <a:latin typeface="LinLibertineT"/>
              </a:rPr>
              <a:t>, </a:t>
            </a:r>
            <a:r>
              <a:rPr lang="en-US" altLang="zh-CN" dirty="0">
                <a:latin typeface="LinLibertineT"/>
              </a:rPr>
              <a:t>where in each core processing a request issues a subsequent request to </a:t>
            </a:r>
            <a:r>
              <a:rPr lang="zh-CN" altLang="en-US" dirty="0">
                <a:latin typeface="LinLibertineT"/>
              </a:rPr>
              <a:t>𝐵 </a:t>
            </a:r>
            <a:r>
              <a:rPr lang="en-US" altLang="zh-CN" dirty="0">
                <a:latin typeface="LinLibertineT"/>
              </a:rPr>
              <a:t>and waits until the response arrives back, as in Figure 6(a). During this period, </a:t>
            </a:r>
            <a:r>
              <a:rPr lang="en-US" altLang="zh-CN" dirty="0">
                <a:solidFill>
                  <a:srgbClr val="FF0000"/>
                </a:solidFill>
                <a:latin typeface="LinLibertineT"/>
              </a:rPr>
              <a:t>the core remains idle</a:t>
            </a:r>
            <a:r>
              <a:rPr lang="en-US" altLang="zh-CN" dirty="0">
                <a:latin typeface="LinLibertineT"/>
              </a:rPr>
              <a:t> even if there are outstanding requests in the queue.</a:t>
            </a:r>
          </a:p>
          <a:p>
            <a:pPr marL="285750" indent="-285750" algn="l">
              <a:spcBef>
                <a:spcPts val="800"/>
              </a:spcBef>
              <a:buFont typeface="Arial" panose="020B0604020202020204" pitchFamily="34" charset="0"/>
              <a:buChar char="•"/>
            </a:pPr>
            <a:r>
              <a:rPr lang="zh-CN" altLang="en-US" b="1" dirty="0">
                <a:latin typeface="LinLibertineT"/>
              </a:rPr>
              <a:t>𝐴 </a:t>
            </a:r>
            <a:r>
              <a:rPr lang="en-US" altLang="zh-CN" b="1" dirty="0">
                <a:latin typeface="LinLibertineT"/>
              </a:rPr>
              <a:t>may instead be implemented in a </a:t>
            </a:r>
            <a:r>
              <a:rPr lang="en-US" altLang="zh-CN" b="1" dirty="0">
                <a:solidFill>
                  <a:srgbClr val="FF0000"/>
                </a:solidFill>
                <a:latin typeface="LinLibertineT"/>
              </a:rPr>
              <a:t>thread over-subscribed manner</a:t>
            </a:r>
            <a:r>
              <a:rPr lang="en-US" altLang="zh-CN" b="1" dirty="0">
                <a:latin typeface="LinLibertineT"/>
              </a:rPr>
              <a:t>, </a:t>
            </a:r>
            <a:r>
              <a:rPr lang="en-US" altLang="zh-CN" dirty="0">
                <a:latin typeface="LinLibertineT"/>
              </a:rPr>
              <a:t>shown in Figure 6(b), wherein the number of </a:t>
            </a:r>
            <a:r>
              <a:rPr lang="en-US" altLang="zh-CN" dirty="0">
                <a:solidFill>
                  <a:srgbClr val="FF0000"/>
                </a:solidFill>
                <a:latin typeface="LinLibertineT"/>
              </a:rPr>
              <a:t>processing threads is larger than the number of cores</a:t>
            </a:r>
            <a:r>
              <a:rPr lang="en-US" altLang="zh-CN" dirty="0">
                <a:latin typeface="LinLibertineT"/>
              </a:rPr>
              <a:t>. In this case, when </a:t>
            </a:r>
            <a:r>
              <a:rPr lang="en-US" altLang="zh-CN" dirty="0">
                <a:solidFill>
                  <a:srgbClr val="FF0000"/>
                </a:solidFill>
                <a:latin typeface="LinLibertineT"/>
              </a:rPr>
              <a:t>a thread is stalled</a:t>
            </a:r>
            <a:r>
              <a:rPr lang="en-US" altLang="zh-CN" dirty="0">
                <a:latin typeface="LinLibertineT"/>
              </a:rPr>
              <a:t>, waiting for the next-tier response, it is context switched with </a:t>
            </a:r>
            <a:r>
              <a:rPr lang="en-US" altLang="zh-CN" dirty="0">
                <a:solidFill>
                  <a:srgbClr val="FF0000"/>
                </a:solidFill>
                <a:latin typeface="LinLibertineT"/>
              </a:rPr>
              <a:t>another thread to process another request and keep the core bus</a:t>
            </a:r>
          </a:p>
        </p:txBody>
      </p:sp>
      <p:pic>
        <p:nvPicPr>
          <p:cNvPr id="4" name="图片 3">
            <a:extLst>
              <a:ext uri="{FF2B5EF4-FFF2-40B4-BE49-F238E27FC236}">
                <a16:creationId xmlns:a16="http://schemas.microsoft.com/office/drawing/2014/main" id="{404B0D80-B19A-4A3C-B957-FA4928C04BCC}"/>
              </a:ext>
            </a:extLst>
          </p:cNvPr>
          <p:cNvPicPr>
            <a:picLocks noChangeAspect="1"/>
          </p:cNvPicPr>
          <p:nvPr/>
        </p:nvPicPr>
        <p:blipFill rotWithShape="1">
          <a:blip r:embed="rId3">
            <a:extLst>
              <a:ext uri="{28A0092B-C50C-407E-A947-70E740481C1C}">
                <a14:useLocalDpi xmlns:a14="http://schemas.microsoft.com/office/drawing/2010/main" val="0"/>
              </a:ext>
            </a:extLst>
          </a:blip>
          <a:srcRect l="-1" r="-2752"/>
          <a:stretch/>
        </p:blipFill>
        <p:spPr>
          <a:xfrm>
            <a:off x="5324053" y="3880774"/>
            <a:ext cx="2163127" cy="2700498"/>
          </a:xfrm>
          <a:prstGeom prst="rect">
            <a:avLst/>
          </a:prstGeom>
        </p:spPr>
      </p:pic>
      <p:pic>
        <p:nvPicPr>
          <p:cNvPr id="6" name="图片 5">
            <a:extLst>
              <a:ext uri="{FF2B5EF4-FFF2-40B4-BE49-F238E27FC236}">
                <a16:creationId xmlns:a16="http://schemas.microsoft.com/office/drawing/2014/main" id="{1157B47B-101B-44A4-B63B-6435D5B3CA0A}"/>
              </a:ext>
            </a:extLst>
          </p:cNvPr>
          <p:cNvPicPr>
            <a:picLocks noChangeAspect="1"/>
          </p:cNvPicPr>
          <p:nvPr/>
        </p:nvPicPr>
        <p:blipFill rotWithShape="1">
          <a:blip r:embed="rId4">
            <a:extLst>
              <a:ext uri="{28A0092B-C50C-407E-A947-70E740481C1C}">
                <a14:useLocalDpi xmlns:a14="http://schemas.microsoft.com/office/drawing/2010/main" val="0"/>
              </a:ext>
            </a:extLst>
          </a:blip>
          <a:srcRect r="48256" b="12427"/>
          <a:stretch/>
        </p:blipFill>
        <p:spPr>
          <a:xfrm>
            <a:off x="7487180" y="3880774"/>
            <a:ext cx="4088083" cy="2700498"/>
          </a:xfrm>
          <a:prstGeom prst="rect">
            <a:avLst/>
          </a:prstGeom>
        </p:spPr>
      </p:pic>
    </p:spTree>
    <p:extLst>
      <p:ext uri="{BB962C8B-B14F-4D97-AF65-F5344CB8AC3E}">
        <p14:creationId xmlns:p14="http://schemas.microsoft.com/office/powerpoint/2010/main" val="259486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RPCs and Dependencies</a:t>
            </a:r>
          </a:p>
        </p:txBody>
      </p:sp>
      <p:sp>
        <p:nvSpPr>
          <p:cNvPr id="10" name="文本框 9">
            <a:extLst>
              <a:ext uri="{FF2B5EF4-FFF2-40B4-BE49-F238E27FC236}">
                <a16:creationId xmlns:a16="http://schemas.microsoft.com/office/drawing/2014/main" id="{22815ADF-6638-43A5-9C64-6BDC1E860F71}"/>
              </a:ext>
            </a:extLst>
          </p:cNvPr>
          <p:cNvSpPr txBox="1"/>
          <p:nvPr/>
        </p:nvSpPr>
        <p:spPr>
          <a:xfrm>
            <a:off x="296239" y="894740"/>
            <a:ext cx="11599522" cy="2862322"/>
          </a:xfrm>
          <a:prstGeom prst="rect">
            <a:avLst/>
          </a:prstGeom>
          <a:noFill/>
        </p:spPr>
        <p:txBody>
          <a:bodyPr wrap="square">
            <a:spAutoFit/>
          </a:bodyPr>
          <a:lstStyle/>
          <a:p>
            <a:pPr marL="285750" indent="-285750" algn="l">
              <a:buFont typeface="Arial" panose="020B0604020202020204" pitchFamily="34" charset="0"/>
              <a:buChar char="•"/>
            </a:pPr>
            <a:r>
              <a:rPr lang="zh-CN" altLang="en-US" b="1" dirty="0">
                <a:latin typeface="LinLibertineT"/>
              </a:rPr>
              <a:t>𝐴 </a:t>
            </a:r>
            <a:r>
              <a:rPr lang="en-US" altLang="zh-CN" b="1" dirty="0">
                <a:latin typeface="LinLibertineT"/>
              </a:rPr>
              <a:t>may be implemented </a:t>
            </a:r>
            <a:r>
              <a:rPr lang="en-US" altLang="zh-CN" b="1" dirty="0">
                <a:solidFill>
                  <a:srgbClr val="FF0000"/>
                </a:solidFill>
                <a:latin typeface="LinLibertineT"/>
              </a:rPr>
              <a:t>asynchronously</a:t>
            </a:r>
            <a:r>
              <a:rPr lang="en-US" altLang="zh-CN" dirty="0">
                <a:latin typeface="LinLibertineT"/>
              </a:rPr>
              <a:t>, as shown in Figure 6(c), wherein the number of </a:t>
            </a:r>
            <a:r>
              <a:rPr lang="en-US" altLang="zh-CN" dirty="0">
                <a:solidFill>
                  <a:srgbClr val="FF0000"/>
                </a:solidFill>
                <a:latin typeface="LinLibertineT"/>
              </a:rPr>
              <a:t>threads is the same as the number of cores</a:t>
            </a:r>
            <a:r>
              <a:rPr lang="en-US" altLang="zh-CN" dirty="0">
                <a:latin typeface="LinLibertineT"/>
              </a:rPr>
              <a:t> but each thread </a:t>
            </a:r>
            <a:r>
              <a:rPr lang="en-US" altLang="zh-CN" dirty="0">
                <a:solidFill>
                  <a:srgbClr val="FF0000"/>
                </a:solidFill>
                <a:latin typeface="LinLibertineT"/>
              </a:rPr>
              <a:t>picks a new request after issuing the subsequent request </a:t>
            </a:r>
            <a:r>
              <a:rPr lang="en-US" altLang="zh-CN" dirty="0">
                <a:latin typeface="LinLibertineT"/>
              </a:rPr>
              <a:t>to </a:t>
            </a:r>
            <a:r>
              <a:rPr lang="zh-CN" altLang="en-US" dirty="0">
                <a:latin typeface="LinLibertineT"/>
              </a:rPr>
              <a:t>𝐵 </a:t>
            </a:r>
            <a:r>
              <a:rPr lang="en-US" altLang="zh-CN" dirty="0">
                <a:solidFill>
                  <a:srgbClr val="FF0000"/>
                </a:solidFill>
                <a:latin typeface="LinLibertineT"/>
              </a:rPr>
              <a:t>and continues processing the previous request when the response from </a:t>
            </a:r>
            <a:r>
              <a:rPr lang="zh-CN" altLang="en-US" dirty="0">
                <a:solidFill>
                  <a:srgbClr val="FF0000"/>
                </a:solidFill>
                <a:latin typeface="LinLibertineT"/>
              </a:rPr>
              <a:t>𝐵 </a:t>
            </a:r>
            <a:r>
              <a:rPr lang="en-US" altLang="zh-CN" dirty="0">
                <a:solidFill>
                  <a:srgbClr val="FF0000"/>
                </a:solidFill>
                <a:latin typeface="LinLibertineT"/>
              </a:rPr>
              <a:t>return</a:t>
            </a:r>
            <a:r>
              <a:rPr lang="en-US" altLang="zh-CN" dirty="0">
                <a:latin typeface="LinLibertineT"/>
              </a:rPr>
              <a:t>s, using an explicit state machine to track the partial progress of the requests. Asynchronous implementations are </a:t>
            </a:r>
            <a:r>
              <a:rPr lang="en-US" altLang="zh-CN" dirty="0">
                <a:solidFill>
                  <a:srgbClr val="FF0000"/>
                </a:solidFill>
                <a:latin typeface="LinLibertineT"/>
              </a:rPr>
              <a:t>more complicated </a:t>
            </a:r>
            <a:r>
              <a:rPr lang="en-US" altLang="zh-CN" dirty="0">
                <a:latin typeface="LinLibertineT"/>
              </a:rPr>
              <a:t>but more efficient.</a:t>
            </a:r>
          </a:p>
          <a:p>
            <a:pPr marL="285750" indent="-285750" algn="l">
              <a:buFont typeface="Arial" panose="020B0604020202020204" pitchFamily="34" charset="0"/>
              <a:buChar char="•"/>
            </a:pPr>
            <a:endParaRPr lang="en-US" altLang="zh-CN" dirty="0">
              <a:latin typeface="LinLibertineT"/>
            </a:endParaRPr>
          </a:p>
          <a:p>
            <a:pPr marL="285750" indent="-285750" algn="l">
              <a:buFont typeface="Arial" panose="020B0604020202020204" pitchFamily="34" charset="0"/>
              <a:buChar char="•"/>
            </a:pPr>
            <a:r>
              <a:rPr lang="en-US" altLang="zh-CN" dirty="0">
                <a:latin typeface="LinLibertineT"/>
              </a:rPr>
              <a:t>A key requirement in Parslo is that different microservices must exhibit </a:t>
            </a:r>
            <a:r>
              <a:rPr lang="en-US" altLang="zh-CN" dirty="0">
                <a:solidFill>
                  <a:srgbClr val="FF0000"/>
                </a:solidFill>
                <a:latin typeface="LinLibertineT"/>
              </a:rPr>
              <a:t>LLPs that are independent of one another</a:t>
            </a:r>
            <a:r>
              <a:rPr lang="en-US" altLang="zh-CN" dirty="0">
                <a:latin typeface="LinLibertineT"/>
              </a:rPr>
              <a:t>.</a:t>
            </a:r>
          </a:p>
          <a:p>
            <a:pPr marL="285750" indent="-285750" algn="l">
              <a:buFont typeface="Arial" panose="020B0604020202020204" pitchFamily="34" charset="0"/>
              <a:buChar char="•"/>
            </a:pPr>
            <a:endParaRPr lang="en-US" altLang="zh-CN" dirty="0">
              <a:latin typeface="LinLibertineT"/>
            </a:endParaRPr>
          </a:p>
          <a:p>
            <a:pPr marL="285750" indent="-285750" algn="l">
              <a:buFont typeface="Arial" panose="020B0604020202020204" pitchFamily="34" charset="0"/>
              <a:buChar char="•"/>
            </a:pPr>
            <a:r>
              <a:rPr lang="en-US" altLang="zh-CN" dirty="0">
                <a:latin typeface="LinLibertineT"/>
              </a:rPr>
              <a:t>When a </a:t>
            </a:r>
            <a:r>
              <a:rPr lang="en-US" altLang="zh-CN" dirty="0">
                <a:solidFill>
                  <a:srgbClr val="FF0000"/>
                </a:solidFill>
                <a:latin typeface="LinLibertineT"/>
              </a:rPr>
              <a:t>microservice is implemented in an over-subscribed </a:t>
            </a:r>
            <a:r>
              <a:rPr lang="en-US" altLang="zh-CN" dirty="0">
                <a:latin typeface="LinLibertineT"/>
              </a:rPr>
              <a:t>or asynchronous manner (i.e., options (2) or (3) above) </a:t>
            </a:r>
            <a:r>
              <a:rPr lang="en-US" altLang="zh-CN" dirty="0">
                <a:solidFill>
                  <a:srgbClr val="FF0000"/>
                </a:solidFill>
                <a:latin typeface="LinLibertineT"/>
              </a:rPr>
              <a:t>its throughput behavior is independent of the next-tier microservice </a:t>
            </a:r>
            <a:r>
              <a:rPr lang="en-US" altLang="zh-CN" dirty="0">
                <a:latin typeface="LinLibertineT"/>
              </a:rPr>
              <a:t>latency as cores do not remain idle while a request is waiting for a response. </a:t>
            </a:r>
          </a:p>
        </p:txBody>
      </p:sp>
      <p:pic>
        <p:nvPicPr>
          <p:cNvPr id="6" name="图片 5">
            <a:extLst>
              <a:ext uri="{FF2B5EF4-FFF2-40B4-BE49-F238E27FC236}">
                <a16:creationId xmlns:a16="http://schemas.microsoft.com/office/drawing/2014/main" id="{1157B47B-101B-44A4-B63B-6435D5B3CA0A}"/>
              </a:ext>
            </a:extLst>
          </p:cNvPr>
          <p:cNvPicPr>
            <a:picLocks noChangeAspect="1"/>
          </p:cNvPicPr>
          <p:nvPr/>
        </p:nvPicPr>
        <p:blipFill rotWithShape="1">
          <a:blip r:embed="rId3">
            <a:extLst>
              <a:ext uri="{28A0092B-C50C-407E-A947-70E740481C1C}">
                <a14:useLocalDpi xmlns:a14="http://schemas.microsoft.com/office/drawing/2010/main" val="0"/>
              </a:ext>
            </a:extLst>
          </a:blip>
          <a:srcRect l="53172" r="5395" b="10336"/>
          <a:stretch/>
        </p:blipFill>
        <p:spPr>
          <a:xfrm>
            <a:off x="8434747" y="3654937"/>
            <a:ext cx="3461014" cy="2923395"/>
          </a:xfrm>
          <a:prstGeom prst="rect">
            <a:avLst/>
          </a:prstGeom>
        </p:spPr>
      </p:pic>
      <p:sp>
        <p:nvSpPr>
          <p:cNvPr id="7" name="文本框 6">
            <a:extLst>
              <a:ext uri="{FF2B5EF4-FFF2-40B4-BE49-F238E27FC236}">
                <a16:creationId xmlns:a16="http://schemas.microsoft.com/office/drawing/2014/main" id="{99B4A098-2937-43E4-908B-852F65EF7261}"/>
              </a:ext>
            </a:extLst>
          </p:cNvPr>
          <p:cNvSpPr txBox="1"/>
          <p:nvPr/>
        </p:nvSpPr>
        <p:spPr>
          <a:xfrm>
            <a:off x="296239" y="3851024"/>
            <a:ext cx="5537389" cy="2308324"/>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LinLibertineT"/>
              </a:rPr>
              <a:t>To isolate the latency behavior from the next tier, we define </a:t>
            </a:r>
            <a:r>
              <a:rPr lang="en-US" altLang="zh-CN" dirty="0">
                <a:solidFill>
                  <a:srgbClr val="FF0000"/>
                </a:solidFill>
                <a:latin typeface="LinLibertineT"/>
              </a:rPr>
              <a:t>the response time of a request </a:t>
            </a:r>
            <a:r>
              <a:rPr lang="en-US" altLang="zh-CN" dirty="0">
                <a:latin typeface="LinLibertineT"/>
              </a:rPr>
              <a:t>as the time a request has spent waiting or processing within a microservice, </a:t>
            </a:r>
            <a:r>
              <a:rPr lang="en-US" altLang="zh-CN" dirty="0">
                <a:solidFill>
                  <a:srgbClr val="FF0000"/>
                </a:solidFill>
                <a:latin typeface="LinLibertineT"/>
              </a:rPr>
              <a:t>excluding the time a microservice waits for the next-tier response.</a:t>
            </a:r>
          </a:p>
          <a:p>
            <a:pPr marL="285750" indent="-285750">
              <a:buFont typeface="Arial" panose="020B0604020202020204" pitchFamily="34" charset="0"/>
              <a:buChar char="•"/>
            </a:pPr>
            <a:endParaRPr lang="en-US" altLang="zh-CN" dirty="0">
              <a:solidFill>
                <a:srgbClr val="FF0000"/>
              </a:solidFill>
              <a:latin typeface="LinLibertineT"/>
            </a:endParaRPr>
          </a:p>
          <a:p>
            <a:pPr marL="285750" indent="-285750">
              <a:buFont typeface="Arial" panose="020B0604020202020204" pitchFamily="34" charset="0"/>
              <a:buChar char="•"/>
            </a:pPr>
            <a:r>
              <a:rPr lang="en-US" altLang="zh-CN" dirty="0">
                <a:latin typeface="LinLibertineT"/>
              </a:rPr>
              <a:t>the recorded response time for a request in Figure 3(b) would be (</a:t>
            </a:r>
            <a:r>
              <a:rPr lang="zh-CN" altLang="en-US" dirty="0">
                <a:latin typeface="LinLibertineT"/>
              </a:rPr>
              <a:t>𝑇</a:t>
            </a:r>
            <a:r>
              <a:rPr lang="en-US" altLang="zh-CN" dirty="0">
                <a:latin typeface="LinLibertineT"/>
              </a:rPr>
              <a:t>4 −</a:t>
            </a:r>
            <a:r>
              <a:rPr lang="zh-CN" altLang="en-US" dirty="0">
                <a:latin typeface="LinLibertineT"/>
              </a:rPr>
              <a:t>𝑇</a:t>
            </a:r>
            <a:r>
              <a:rPr lang="en-US" altLang="zh-CN" dirty="0">
                <a:latin typeface="LinLibertineT"/>
              </a:rPr>
              <a:t>1)−(</a:t>
            </a:r>
            <a:r>
              <a:rPr lang="zh-CN" altLang="en-US" dirty="0">
                <a:latin typeface="LinLibertineT"/>
              </a:rPr>
              <a:t>𝑇</a:t>
            </a:r>
            <a:r>
              <a:rPr lang="en-US" altLang="zh-CN" dirty="0">
                <a:latin typeface="LinLibertineT"/>
              </a:rPr>
              <a:t>3 −</a:t>
            </a:r>
            <a:r>
              <a:rPr lang="zh-CN" altLang="en-US" dirty="0">
                <a:latin typeface="LinLibertineT"/>
              </a:rPr>
              <a:t>𝑇</a:t>
            </a:r>
            <a:r>
              <a:rPr lang="en-US" altLang="zh-CN" dirty="0">
                <a:latin typeface="LinLibertineT"/>
              </a:rPr>
              <a:t>2))</a:t>
            </a:r>
            <a:endParaRPr lang="zh-CN" altLang="en-US" dirty="0">
              <a:latin typeface="LinLibertineT"/>
            </a:endParaRPr>
          </a:p>
        </p:txBody>
      </p:sp>
      <p:pic>
        <p:nvPicPr>
          <p:cNvPr id="8" name="图片 7">
            <a:extLst>
              <a:ext uri="{FF2B5EF4-FFF2-40B4-BE49-F238E27FC236}">
                <a16:creationId xmlns:a16="http://schemas.microsoft.com/office/drawing/2014/main" id="{1FE57309-F9AA-443F-84B0-CFA1E3E4449D}"/>
              </a:ext>
            </a:extLst>
          </p:cNvPr>
          <p:cNvPicPr>
            <a:picLocks noChangeAspect="1"/>
          </p:cNvPicPr>
          <p:nvPr/>
        </p:nvPicPr>
        <p:blipFill rotWithShape="1">
          <a:blip r:embed="rId4">
            <a:extLst>
              <a:ext uri="{28A0092B-C50C-407E-A947-70E740481C1C}">
                <a14:useLocalDpi xmlns:a14="http://schemas.microsoft.com/office/drawing/2010/main" val="0"/>
              </a:ext>
            </a:extLst>
          </a:blip>
          <a:srcRect l="-1" r="-2752"/>
          <a:stretch/>
        </p:blipFill>
        <p:spPr>
          <a:xfrm>
            <a:off x="6129867" y="3654937"/>
            <a:ext cx="2163127" cy="2700498"/>
          </a:xfrm>
          <a:prstGeom prst="rect">
            <a:avLst/>
          </a:prstGeom>
        </p:spPr>
      </p:pic>
    </p:spTree>
    <p:extLst>
      <p:ext uri="{BB962C8B-B14F-4D97-AF65-F5344CB8AC3E}">
        <p14:creationId xmlns:p14="http://schemas.microsoft.com/office/powerpoint/2010/main" val="401778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Parallel Fan-out</a:t>
            </a:r>
          </a:p>
        </p:txBody>
      </p:sp>
      <p:pic>
        <p:nvPicPr>
          <p:cNvPr id="4" name="图片 3">
            <a:extLst>
              <a:ext uri="{FF2B5EF4-FFF2-40B4-BE49-F238E27FC236}">
                <a16:creationId xmlns:a16="http://schemas.microsoft.com/office/drawing/2014/main" id="{DF00A947-8BD7-4924-86DA-29F86FFF8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2686" y="3429000"/>
            <a:ext cx="2270957" cy="3017782"/>
          </a:xfrm>
          <a:prstGeom prst="rect">
            <a:avLst/>
          </a:prstGeom>
        </p:spPr>
      </p:pic>
      <p:sp>
        <p:nvSpPr>
          <p:cNvPr id="9" name="文本框 8">
            <a:extLst>
              <a:ext uri="{FF2B5EF4-FFF2-40B4-BE49-F238E27FC236}">
                <a16:creationId xmlns:a16="http://schemas.microsoft.com/office/drawing/2014/main" id="{C7ABDA5B-02BE-49AE-AB7B-D3281425C2C1}"/>
              </a:ext>
            </a:extLst>
          </p:cNvPr>
          <p:cNvSpPr txBox="1"/>
          <p:nvPr/>
        </p:nvSpPr>
        <p:spPr>
          <a:xfrm>
            <a:off x="296238" y="894740"/>
            <a:ext cx="11647405" cy="2616101"/>
          </a:xfrm>
          <a:prstGeom prst="rect">
            <a:avLst/>
          </a:prstGeom>
          <a:noFill/>
        </p:spPr>
        <p:txBody>
          <a:bodyPr wrap="square">
            <a:spAutoFit/>
          </a:bodyPr>
          <a:lstStyle/>
          <a:p>
            <a:pPr marL="285750" indent="-285750" algn="l">
              <a:spcBef>
                <a:spcPts val="800"/>
              </a:spcBef>
              <a:buFont typeface="Arial" panose="020B0604020202020204" pitchFamily="34" charset="0"/>
              <a:buChar char="•"/>
            </a:pPr>
            <a:r>
              <a:rPr lang="en-US" altLang="zh-CN" dirty="0">
                <a:latin typeface="LinLibertineT"/>
              </a:rPr>
              <a:t>This pattern </a:t>
            </a:r>
            <a:r>
              <a:rPr lang="en-US" altLang="zh-CN" dirty="0">
                <a:solidFill>
                  <a:srgbClr val="FF0000"/>
                </a:solidFill>
                <a:latin typeface="LinLibertineT"/>
              </a:rPr>
              <a:t>arises in search and retrieval use cases</a:t>
            </a:r>
            <a:r>
              <a:rPr lang="en-US" altLang="zh-CN" dirty="0">
                <a:latin typeface="LinLibertineT"/>
              </a:rPr>
              <a:t>. With sharded retrieval, </a:t>
            </a:r>
            <a:r>
              <a:rPr lang="en-US" altLang="zh-CN" dirty="0">
                <a:solidFill>
                  <a:srgbClr val="FF0000"/>
                </a:solidFill>
                <a:latin typeface="LinLibertineT"/>
              </a:rPr>
              <a:t>the root node must wait until the responses from all shards return</a:t>
            </a:r>
            <a:r>
              <a:rPr lang="en-US" altLang="zh-CN" dirty="0">
                <a:latin typeface="LinLibertineT"/>
              </a:rPr>
              <a:t>. Unlike hash-based </a:t>
            </a:r>
            <a:r>
              <a:rPr lang="en-US" altLang="zh-CN" dirty="0" err="1">
                <a:latin typeface="LinLibertineT"/>
              </a:rPr>
              <a:t>sharding</a:t>
            </a:r>
            <a:r>
              <a:rPr lang="en-US" altLang="zh-CN" dirty="0">
                <a:latin typeface="LinLibertineT"/>
              </a:rPr>
              <a:t> (as in key-value stores), in parallel sharded </a:t>
            </a:r>
            <a:r>
              <a:rPr lang="en-US" altLang="zh-CN" dirty="0" err="1">
                <a:latin typeface="LinLibertineT"/>
              </a:rPr>
              <a:t>microserves</a:t>
            </a:r>
            <a:r>
              <a:rPr lang="en-US" altLang="zh-CN" dirty="0">
                <a:latin typeface="LinLibertineT"/>
              </a:rPr>
              <a:t>, </a:t>
            </a:r>
            <a:r>
              <a:rPr lang="en-US" altLang="zh-CN" dirty="0">
                <a:solidFill>
                  <a:srgbClr val="FF0000"/>
                </a:solidFill>
                <a:latin typeface="LinLibertineT"/>
              </a:rPr>
              <a:t>the number of shards is usually fixed</a:t>
            </a:r>
            <a:r>
              <a:rPr lang="en-US" altLang="zh-CN" dirty="0">
                <a:latin typeface="LinLibertineT"/>
              </a:rPr>
              <a:t>. </a:t>
            </a:r>
          </a:p>
          <a:p>
            <a:pPr marL="285750" indent="-285750" algn="l">
              <a:spcBef>
                <a:spcPts val="800"/>
              </a:spcBef>
              <a:buFont typeface="Arial" panose="020B0604020202020204" pitchFamily="34" charset="0"/>
              <a:buChar char="•"/>
            </a:pPr>
            <a:r>
              <a:rPr lang="en-US" altLang="zh-CN" dirty="0">
                <a:latin typeface="LinLibertineT"/>
              </a:rPr>
              <a:t>In Parslo, we represent all the parallel shards as </a:t>
            </a:r>
            <a:r>
              <a:rPr lang="en-US" altLang="zh-CN" dirty="0">
                <a:solidFill>
                  <a:srgbClr val="FF0000"/>
                </a:solidFill>
                <a:latin typeface="LinLibertineT"/>
              </a:rPr>
              <a:t>a single microservice node in the DAG</a:t>
            </a:r>
            <a:r>
              <a:rPr lang="en-US" altLang="zh-CN" dirty="0">
                <a:latin typeface="LinLibertineT"/>
              </a:rPr>
              <a:t>, subject to a single partial SLO, since they operate concurrently and scale in/out together.</a:t>
            </a:r>
          </a:p>
          <a:p>
            <a:pPr marL="285750" indent="-285750" algn="l">
              <a:spcBef>
                <a:spcPts val="800"/>
              </a:spcBef>
              <a:buFont typeface="Arial" panose="020B0604020202020204" pitchFamily="34" charset="0"/>
              <a:buChar char="•"/>
            </a:pPr>
            <a:r>
              <a:rPr lang="en-US" altLang="zh-CN" dirty="0">
                <a:latin typeface="LinLibertineT"/>
              </a:rPr>
              <a:t>The </a:t>
            </a:r>
            <a:r>
              <a:rPr lang="en-US" altLang="zh-CN" dirty="0">
                <a:solidFill>
                  <a:srgbClr val="FF0000"/>
                </a:solidFill>
                <a:latin typeface="LinLibertineT"/>
              </a:rPr>
              <a:t>LLP of a microservice </a:t>
            </a:r>
            <a:r>
              <a:rPr lang="en-US" altLang="zh-CN" dirty="0">
                <a:latin typeface="LinLibertineT"/>
              </a:rPr>
              <a:t>node to calculate cost savings—</a:t>
            </a:r>
            <a:r>
              <a:rPr lang="en-US" altLang="zh-CN" dirty="0">
                <a:solidFill>
                  <a:srgbClr val="FF0000"/>
                </a:solidFill>
                <a:latin typeface="LinLibertineT"/>
              </a:rPr>
              <a:t>represents the mean or tail of the latency distribution</a:t>
            </a:r>
            <a:r>
              <a:rPr lang="en-US" altLang="zh-CN" dirty="0">
                <a:latin typeface="LinLibertineT"/>
              </a:rPr>
              <a:t>. </a:t>
            </a:r>
          </a:p>
          <a:p>
            <a:pPr marL="285750" indent="-285750" algn="l">
              <a:spcBef>
                <a:spcPts val="800"/>
              </a:spcBef>
              <a:buFont typeface="Arial" panose="020B0604020202020204" pitchFamily="34" charset="0"/>
              <a:buChar char="•"/>
            </a:pPr>
            <a:r>
              <a:rPr lang="en-US" altLang="zh-CN" dirty="0">
                <a:latin typeface="LinLibertineT"/>
              </a:rPr>
              <a:t>the LLP either has to be measured at the entire microservice node with all the shards operating concurrently, or measured at a single shard, </a:t>
            </a:r>
            <a:r>
              <a:rPr lang="en-US" altLang="zh-CN" dirty="0">
                <a:solidFill>
                  <a:srgbClr val="FF0000"/>
                </a:solidFill>
                <a:latin typeface="LinLibertineT"/>
              </a:rPr>
              <a:t>transformed to derive the LLP of the entire microservice node</a:t>
            </a:r>
            <a:r>
              <a:rPr lang="en-US" altLang="zh-CN" dirty="0">
                <a:latin typeface="LinLibertineT"/>
              </a:rPr>
              <a:t>. </a:t>
            </a:r>
          </a:p>
        </p:txBody>
      </p:sp>
      <p:sp>
        <p:nvSpPr>
          <p:cNvPr id="11" name="文本框 10">
            <a:extLst>
              <a:ext uri="{FF2B5EF4-FFF2-40B4-BE49-F238E27FC236}">
                <a16:creationId xmlns:a16="http://schemas.microsoft.com/office/drawing/2014/main" id="{12D9F137-1F57-4137-9823-38649201C985}"/>
              </a:ext>
            </a:extLst>
          </p:cNvPr>
          <p:cNvSpPr txBox="1"/>
          <p:nvPr/>
        </p:nvSpPr>
        <p:spPr>
          <a:xfrm>
            <a:off x="296238" y="3515062"/>
            <a:ext cx="8734873" cy="1477328"/>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LinLibertineT"/>
              </a:rPr>
              <a:t>When a request goes through two parallel paths within a microservice node and </a:t>
            </a:r>
            <a:r>
              <a:rPr lang="en-US" altLang="zh-CN" dirty="0">
                <a:solidFill>
                  <a:srgbClr val="FF0000"/>
                </a:solidFill>
                <a:latin typeface="LinLibertineT"/>
              </a:rPr>
              <a:t>the latency of the entire node is determined by the slowest path</a:t>
            </a:r>
            <a:r>
              <a:rPr lang="en-US" altLang="zh-CN" dirty="0">
                <a:latin typeface="LinLibertineT"/>
              </a:rPr>
              <a:t>, as shown in Figure 3(c), the Probability Distribution </a:t>
            </a:r>
            <a:r>
              <a:rPr lang="en-US" altLang="zh-CN" dirty="0" err="1">
                <a:latin typeface="LinLibertineT"/>
              </a:rPr>
              <a:t>Funciton</a:t>
            </a:r>
            <a:r>
              <a:rPr lang="en-US" altLang="zh-CN" dirty="0">
                <a:latin typeface="LinLibertineT"/>
              </a:rPr>
              <a:t> (PDF) of the entire microservice </a:t>
            </a:r>
            <a:r>
              <a:rPr lang="en-US" altLang="zh-CN" dirty="0">
                <a:solidFill>
                  <a:srgbClr val="FF0000"/>
                </a:solidFill>
                <a:latin typeface="LinLibertineT"/>
              </a:rPr>
              <a:t>can be inferred from the measured distributions at the two parallel paths using Equation 9</a:t>
            </a:r>
            <a:r>
              <a:rPr lang="en-US" altLang="zh-CN" dirty="0">
                <a:latin typeface="LinLibertineT"/>
              </a:rPr>
              <a:t>, assuming the latencies of the two paths are independent. </a:t>
            </a:r>
            <a:endParaRPr lang="zh-CN" altLang="en-US" dirty="0">
              <a:latin typeface="LinLibertineT"/>
            </a:endParaRPr>
          </a:p>
        </p:txBody>
      </p:sp>
      <p:pic>
        <p:nvPicPr>
          <p:cNvPr id="14" name="图片 13">
            <a:extLst>
              <a:ext uri="{FF2B5EF4-FFF2-40B4-BE49-F238E27FC236}">
                <a16:creationId xmlns:a16="http://schemas.microsoft.com/office/drawing/2014/main" id="{BEDC2296-9041-4779-ABBF-8A669F532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38" y="4992390"/>
            <a:ext cx="8734873" cy="1544142"/>
          </a:xfrm>
          <a:prstGeom prst="rect">
            <a:avLst/>
          </a:prstGeom>
        </p:spPr>
      </p:pic>
    </p:spTree>
    <p:extLst>
      <p:ext uri="{BB962C8B-B14F-4D97-AF65-F5344CB8AC3E}">
        <p14:creationId xmlns:p14="http://schemas.microsoft.com/office/powerpoint/2010/main" val="232712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Parallel Fan-out</a:t>
            </a:r>
          </a:p>
        </p:txBody>
      </p:sp>
      <p:sp>
        <p:nvSpPr>
          <p:cNvPr id="9" name="文本框 8">
            <a:extLst>
              <a:ext uri="{FF2B5EF4-FFF2-40B4-BE49-F238E27FC236}">
                <a16:creationId xmlns:a16="http://schemas.microsoft.com/office/drawing/2014/main" id="{C7ABDA5B-02BE-49AE-AB7B-D3281425C2C1}"/>
              </a:ext>
            </a:extLst>
          </p:cNvPr>
          <p:cNvSpPr txBox="1"/>
          <p:nvPr/>
        </p:nvSpPr>
        <p:spPr>
          <a:xfrm>
            <a:off x="296238" y="894740"/>
            <a:ext cx="11647405" cy="2585323"/>
          </a:xfrm>
          <a:prstGeom prst="rect">
            <a:avLst/>
          </a:prstGeom>
          <a:noFill/>
        </p:spPr>
        <p:txBody>
          <a:bodyPr wrap="square">
            <a:spAutoFit/>
          </a:bodyPr>
          <a:lstStyle/>
          <a:p>
            <a:pPr marL="285750" indent="-285750" algn="l">
              <a:buFont typeface="Arial" panose="020B0604020202020204" pitchFamily="34" charset="0"/>
              <a:buChar char="•"/>
            </a:pPr>
            <a:r>
              <a:rPr lang="en-US" altLang="zh-CN" dirty="0">
                <a:latin typeface="LinLibertineT"/>
              </a:rPr>
              <a:t>Figure 7 illustrates the impact of inferring the PDF (a) and CDF (b) functions of a sharded microservice based on the latency distribution of a single instance, which is assumed to exhibit a 100</a:t>
            </a:r>
            <a:r>
              <a:rPr lang="zh-CN" altLang="en-US" dirty="0">
                <a:latin typeface="LinLibertineT"/>
              </a:rPr>
              <a:t>𝜇</a:t>
            </a:r>
            <a:r>
              <a:rPr lang="en-US" altLang="zh-CN" dirty="0">
                <a:latin typeface="LinLibertineT"/>
              </a:rPr>
              <a:t>s mean latency with an exponential distribution. As these figures show, </a:t>
            </a:r>
            <a:r>
              <a:rPr lang="en-US" altLang="zh-CN" dirty="0" err="1">
                <a:latin typeface="LinLibertineT"/>
              </a:rPr>
              <a:t>sharding</a:t>
            </a:r>
            <a:r>
              <a:rPr lang="en-US" altLang="zh-CN" dirty="0">
                <a:latin typeface="LinLibertineT"/>
              </a:rPr>
              <a:t> causes the probability of small latencies to decrease while resulting in a higher probability for large latencies, since the overall microservice latency is determined by the slowest shard. </a:t>
            </a:r>
          </a:p>
          <a:p>
            <a:pPr marL="285750" indent="-285750" algn="l">
              <a:buFont typeface="Arial" panose="020B0604020202020204" pitchFamily="34" charset="0"/>
              <a:buChar char="•"/>
            </a:pPr>
            <a:endParaRPr lang="en-US" altLang="zh-CN" dirty="0">
              <a:latin typeface="LinLibertineT"/>
            </a:endParaRPr>
          </a:p>
          <a:p>
            <a:pPr marL="285750" indent="-285750" algn="l">
              <a:buFont typeface="Arial" panose="020B0604020202020204" pitchFamily="34" charset="0"/>
              <a:buChar char="•"/>
            </a:pPr>
            <a:r>
              <a:rPr lang="en-US" altLang="zh-CN" dirty="0">
                <a:latin typeface="LinLibertineT"/>
              </a:rPr>
              <a:t>Figure 7(c) presents the resulting LLP graphs for a sample microservice with an M/M/1 queueing system, for different numbers of shards. Parslo calculates the cost of sharded microservices based on such transformed LLP graphs using Equation 9.</a:t>
            </a:r>
          </a:p>
          <a:p>
            <a:pPr marL="285750" indent="-285750" algn="l">
              <a:buFont typeface="Arial" panose="020B0604020202020204" pitchFamily="34" charset="0"/>
              <a:buChar char="•"/>
            </a:pPr>
            <a:endParaRPr lang="en-US" altLang="zh-CN" dirty="0">
              <a:latin typeface="LinLibertineT"/>
            </a:endParaRPr>
          </a:p>
        </p:txBody>
      </p:sp>
      <p:pic>
        <p:nvPicPr>
          <p:cNvPr id="5" name="图片 4">
            <a:extLst>
              <a:ext uri="{FF2B5EF4-FFF2-40B4-BE49-F238E27FC236}">
                <a16:creationId xmlns:a16="http://schemas.microsoft.com/office/drawing/2014/main" id="{7A7CDFAA-705D-4077-8DA4-29812F3D5F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347" y="3251201"/>
            <a:ext cx="7443305" cy="3390912"/>
          </a:xfrm>
          <a:prstGeom prst="rect">
            <a:avLst/>
          </a:prstGeom>
        </p:spPr>
      </p:pic>
    </p:spTree>
    <p:extLst>
      <p:ext uri="{BB962C8B-B14F-4D97-AF65-F5344CB8AC3E}">
        <p14:creationId xmlns:p14="http://schemas.microsoft.com/office/powerpoint/2010/main" val="259368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443849"/>
            <a:ext cx="10515600" cy="1325563"/>
          </a:xfrm>
        </p:spPr>
        <p:txBody>
          <a:bodyPr>
            <a:normAutofit/>
          </a:bodyPr>
          <a:lstStyle/>
          <a:p>
            <a:pPr algn="ctr"/>
            <a:r>
              <a:rPr lang="en-US" altLang="zh-CN" b="1" dirty="0"/>
              <a:t>Offline Tail Estimation Model</a:t>
            </a:r>
          </a:p>
        </p:txBody>
      </p:sp>
    </p:spTree>
    <p:extLst>
      <p:ext uri="{BB962C8B-B14F-4D97-AF65-F5344CB8AC3E}">
        <p14:creationId xmlns:p14="http://schemas.microsoft.com/office/powerpoint/2010/main" val="83307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Tail Model Calibration</a:t>
            </a:r>
          </a:p>
        </p:txBody>
      </p:sp>
      <p:sp>
        <p:nvSpPr>
          <p:cNvPr id="9" name="文本框 8">
            <a:extLst>
              <a:ext uri="{FF2B5EF4-FFF2-40B4-BE49-F238E27FC236}">
                <a16:creationId xmlns:a16="http://schemas.microsoft.com/office/drawing/2014/main" id="{C7ABDA5B-02BE-49AE-AB7B-D3281425C2C1}"/>
              </a:ext>
            </a:extLst>
          </p:cNvPr>
          <p:cNvSpPr txBox="1"/>
          <p:nvPr/>
        </p:nvSpPr>
        <p:spPr>
          <a:xfrm>
            <a:off x="296238" y="894740"/>
            <a:ext cx="11647405" cy="2031325"/>
          </a:xfrm>
          <a:prstGeom prst="rect">
            <a:avLst/>
          </a:prstGeom>
          <a:noFill/>
        </p:spPr>
        <p:txBody>
          <a:bodyPr wrap="square">
            <a:spAutoFit/>
          </a:bodyPr>
          <a:lstStyle/>
          <a:p>
            <a:pPr marL="285750" indent="-285750" algn="l">
              <a:buFont typeface="Arial" panose="020B0604020202020204" pitchFamily="34" charset="0"/>
              <a:buChar char="•"/>
            </a:pPr>
            <a:r>
              <a:rPr lang="en-US" altLang="zh-CN" b="1" dirty="0">
                <a:latin typeface="LinLibertineT"/>
              </a:rPr>
              <a:t>Average latency or  tail latency: </a:t>
            </a:r>
            <a:r>
              <a:rPr lang="en-US" altLang="zh-CN" dirty="0">
                <a:latin typeface="LinLibertineT"/>
              </a:rPr>
              <a:t>the end-to-end </a:t>
            </a:r>
            <a:r>
              <a:rPr lang="en-US" altLang="zh-CN" dirty="0">
                <a:solidFill>
                  <a:srgbClr val="FF0000"/>
                </a:solidFill>
                <a:latin typeface="LinLibertineT"/>
              </a:rPr>
              <a:t>tail latency </a:t>
            </a:r>
            <a:r>
              <a:rPr lang="en-US" altLang="zh-CN" dirty="0">
                <a:latin typeface="LinLibertineT"/>
              </a:rPr>
              <a:t>may be </a:t>
            </a:r>
            <a:r>
              <a:rPr lang="en-US" altLang="zh-CN" dirty="0">
                <a:solidFill>
                  <a:srgbClr val="FF0000"/>
                </a:solidFill>
                <a:latin typeface="LinLibertineT"/>
              </a:rPr>
              <a:t>much smaller </a:t>
            </a:r>
            <a:r>
              <a:rPr lang="en-US" altLang="zh-CN" dirty="0">
                <a:latin typeface="LinLibertineT"/>
              </a:rPr>
              <a:t>than the sum of the tail latencies of </a:t>
            </a:r>
            <a:r>
              <a:rPr lang="zh-CN" altLang="en-US" dirty="0">
                <a:latin typeface="LinLibertineT"/>
              </a:rPr>
              <a:t>𝐴 </a:t>
            </a:r>
            <a:r>
              <a:rPr lang="en-US" altLang="zh-CN" dirty="0">
                <a:latin typeface="LinLibertineT"/>
              </a:rPr>
              <a:t>and </a:t>
            </a:r>
            <a:r>
              <a:rPr lang="zh-CN" altLang="en-US" dirty="0">
                <a:latin typeface="LinLibertineT"/>
              </a:rPr>
              <a:t>𝐵</a:t>
            </a:r>
            <a:r>
              <a:rPr lang="en-US" altLang="zh-CN" dirty="0">
                <a:latin typeface="LinLibertineT"/>
              </a:rPr>
              <a:t>.</a:t>
            </a:r>
          </a:p>
          <a:p>
            <a:pPr marL="285750" indent="-285750" algn="l">
              <a:buFont typeface="Arial" panose="020B0604020202020204" pitchFamily="34" charset="0"/>
              <a:buChar char="•"/>
            </a:pPr>
            <a:r>
              <a:rPr lang="en-US" altLang="zh-CN" dirty="0">
                <a:latin typeface="LinLibertineT"/>
              </a:rPr>
              <a:t>We propose an offline tail estimation model to enable offline calibration of </a:t>
            </a:r>
            <a:r>
              <a:rPr lang="en-US" altLang="zh-CN" dirty="0" err="1">
                <a:latin typeface="LinLibertineT"/>
              </a:rPr>
              <a:t>Parslo’s</a:t>
            </a:r>
            <a:r>
              <a:rPr lang="en-US" altLang="zh-CN" dirty="0">
                <a:latin typeface="LinLibertineT"/>
              </a:rPr>
              <a:t> latency budget, shown in Figure 8(b). </a:t>
            </a:r>
            <a:r>
              <a:rPr lang="en-US" altLang="zh-CN" dirty="0">
                <a:solidFill>
                  <a:srgbClr val="FF0000"/>
                </a:solidFill>
                <a:latin typeface="LinLibertineT"/>
              </a:rPr>
              <a:t>The model estimates the end-to-end tail latency </a:t>
            </a:r>
            <a:r>
              <a:rPr lang="en-US" altLang="zh-CN" dirty="0">
                <a:latin typeface="LinLibertineT"/>
              </a:rPr>
              <a:t>given a set of partial SLOs for all microservice nodes, by modeling the microservice DAG as a network of queues. </a:t>
            </a:r>
          </a:p>
          <a:p>
            <a:pPr marL="285750" indent="-285750" algn="l">
              <a:buFont typeface="Arial" panose="020B0604020202020204" pitchFamily="34" charset="0"/>
              <a:buChar char="•"/>
            </a:pPr>
            <a:r>
              <a:rPr lang="en-US" altLang="zh-CN" dirty="0">
                <a:solidFill>
                  <a:srgbClr val="FF0000"/>
                </a:solidFill>
                <a:latin typeface="LinLibertineT"/>
              </a:rPr>
              <a:t>Assuming all microservice nodes are independent</a:t>
            </a:r>
            <a:r>
              <a:rPr lang="en-US" altLang="zh-CN" dirty="0">
                <a:latin typeface="LinLibertineT"/>
              </a:rPr>
              <a:t>, we can combine these distributions to derive the end-to-end latency distribution for the entire DAG, to estimate the end-to-end.</a:t>
            </a:r>
          </a:p>
        </p:txBody>
      </p:sp>
      <p:pic>
        <p:nvPicPr>
          <p:cNvPr id="4" name="图片 3">
            <a:extLst>
              <a:ext uri="{FF2B5EF4-FFF2-40B4-BE49-F238E27FC236}">
                <a16:creationId xmlns:a16="http://schemas.microsoft.com/office/drawing/2014/main" id="{FFE6A677-1305-4556-91D5-2424AE54E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566" y="3429000"/>
            <a:ext cx="3676434" cy="2858911"/>
          </a:xfrm>
          <a:prstGeom prst="rect">
            <a:avLst/>
          </a:prstGeom>
        </p:spPr>
      </p:pic>
      <p:pic>
        <p:nvPicPr>
          <p:cNvPr id="7" name="图片 6">
            <a:extLst>
              <a:ext uri="{FF2B5EF4-FFF2-40B4-BE49-F238E27FC236}">
                <a16:creationId xmlns:a16="http://schemas.microsoft.com/office/drawing/2014/main" id="{CA37C6D9-889E-4AB7-AE6F-DEAA1930F44C}"/>
              </a:ext>
            </a:extLst>
          </p:cNvPr>
          <p:cNvPicPr>
            <a:picLocks noChangeAspect="1"/>
          </p:cNvPicPr>
          <p:nvPr/>
        </p:nvPicPr>
        <p:blipFill rotWithShape="1">
          <a:blip r:embed="rId4">
            <a:extLst>
              <a:ext uri="{28A0092B-C50C-407E-A947-70E740481C1C}">
                <a14:useLocalDpi xmlns:a14="http://schemas.microsoft.com/office/drawing/2010/main" val="0"/>
              </a:ext>
            </a:extLst>
          </a:blip>
          <a:srcRect l="2677" r="2773"/>
          <a:stretch/>
        </p:blipFill>
        <p:spPr>
          <a:xfrm>
            <a:off x="142876" y="4221058"/>
            <a:ext cx="8372690" cy="2066853"/>
          </a:xfrm>
          <a:prstGeom prst="rect">
            <a:avLst/>
          </a:prstGeom>
        </p:spPr>
      </p:pic>
      <p:pic>
        <p:nvPicPr>
          <p:cNvPr id="10" name="图片 9">
            <a:extLst>
              <a:ext uri="{FF2B5EF4-FFF2-40B4-BE49-F238E27FC236}">
                <a16:creationId xmlns:a16="http://schemas.microsoft.com/office/drawing/2014/main" id="{04249FCF-A5D6-442B-964B-690DB2BA0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9783" y="2999365"/>
            <a:ext cx="4518875" cy="1221693"/>
          </a:xfrm>
          <a:prstGeom prst="rect">
            <a:avLst/>
          </a:prstGeom>
        </p:spPr>
      </p:pic>
    </p:spTree>
    <p:extLst>
      <p:ext uri="{BB962C8B-B14F-4D97-AF65-F5344CB8AC3E}">
        <p14:creationId xmlns:p14="http://schemas.microsoft.com/office/powerpoint/2010/main" val="3141382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443849"/>
            <a:ext cx="10515600" cy="1325563"/>
          </a:xfrm>
        </p:spPr>
        <p:txBody>
          <a:bodyPr>
            <a:normAutofit/>
          </a:bodyPr>
          <a:lstStyle/>
          <a:p>
            <a:pPr algn="ctr"/>
            <a:r>
              <a:rPr lang="en-US" altLang="zh-CN" b="1" dirty="0"/>
              <a:t>EVALUATION</a:t>
            </a:r>
          </a:p>
        </p:txBody>
      </p:sp>
    </p:spTree>
    <p:extLst>
      <p:ext uri="{BB962C8B-B14F-4D97-AF65-F5344CB8AC3E}">
        <p14:creationId xmlns:p14="http://schemas.microsoft.com/office/powerpoint/2010/main" val="147262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Synthetic DAGs</a:t>
            </a:r>
          </a:p>
        </p:txBody>
      </p:sp>
      <p:sp>
        <p:nvSpPr>
          <p:cNvPr id="9" name="文本框 8">
            <a:extLst>
              <a:ext uri="{FF2B5EF4-FFF2-40B4-BE49-F238E27FC236}">
                <a16:creationId xmlns:a16="http://schemas.microsoft.com/office/drawing/2014/main" id="{C7ABDA5B-02BE-49AE-AB7B-D3281425C2C1}"/>
              </a:ext>
            </a:extLst>
          </p:cNvPr>
          <p:cNvSpPr txBox="1"/>
          <p:nvPr/>
        </p:nvSpPr>
        <p:spPr>
          <a:xfrm>
            <a:off x="296238" y="894740"/>
            <a:ext cx="11647405" cy="923330"/>
          </a:xfrm>
          <a:prstGeom prst="rect">
            <a:avLst/>
          </a:prstGeom>
          <a:noFill/>
        </p:spPr>
        <p:txBody>
          <a:bodyPr wrap="square">
            <a:spAutoFit/>
          </a:bodyPr>
          <a:lstStyle/>
          <a:p>
            <a:pPr marL="285750" indent="-285750" algn="l">
              <a:buFont typeface="Arial" panose="020B0604020202020204" pitchFamily="34" charset="0"/>
              <a:buChar char="•"/>
            </a:pPr>
            <a:r>
              <a:rPr lang="en-US" altLang="zh-CN" dirty="0">
                <a:latin typeface="Arial" panose="020B0604020202020204" pitchFamily="34" charset="0"/>
              </a:rPr>
              <a:t>For </a:t>
            </a:r>
            <a:r>
              <a:rPr lang="en-US" altLang="zh-CN" dirty="0">
                <a:solidFill>
                  <a:srgbClr val="FF0000"/>
                </a:solidFill>
                <a:latin typeface="Arial" panose="020B0604020202020204" pitchFamily="34" charset="0"/>
              </a:rPr>
              <a:t>synthetic DAGs</a:t>
            </a:r>
            <a:r>
              <a:rPr lang="en-US" altLang="zh-CN" dirty="0">
                <a:latin typeface="Arial" panose="020B0604020202020204" pitchFamily="34" charset="0"/>
              </a:rPr>
              <a:t>, we employ stochastic queuing simulation, using the </a:t>
            </a:r>
            <a:r>
              <a:rPr lang="en-US" altLang="zh-CN" dirty="0" err="1">
                <a:latin typeface="Arial" panose="020B0604020202020204" pitchFamily="34" charset="0"/>
              </a:rPr>
              <a:t>BigHouse</a:t>
            </a:r>
            <a:r>
              <a:rPr lang="en-US" altLang="zh-CN" dirty="0">
                <a:latin typeface="Arial" panose="020B0604020202020204" pitchFamily="34" charset="0"/>
              </a:rPr>
              <a:t> Framework, based on the measured service time distributions of three common microservices from: FLANN, </a:t>
            </a:r>
            <a:r>
              <a:rPr lang="en-US" altLang="zh-CN" dirty="0" err="1">
                <a:latin typeface="Arial" panose="020B0604020202020204" pitchFamily="34" charset="0"/>
              </a:rPr>
              <a:t>McRouter</a:t>
            </a:r>
            <a:r>
              <a:rPr lang="en-US" altLang="zh-CN" dirty="0">
                <a:latin typeface="Arial" panose="020B0604020202020204" pitchFamily="34" charset="0"/>
              </a:rPr>
              <a:t>, and Word Stemming (WS).</a:t>
            </a:r>
          </a:p>
        </p:txBody>
      </p:sp>
      <p:pic>
        <p:nvPicPr>
          <p:cNvPr id="5" name="图片 4">
            <a:extLst>
              <a:ext uri="{FF2B5EF4-FFF2-40B4-BE49-F238E27FC236}">
                <a16:creationId xmlns:a16="http://schemas.microsoft.com/office/drawing/2014/main" id="{B04A0405-0111-4945-9AF2-B4C9CFD57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476" y="2082800"/>
            <a:ext cx="6277048" cy="4459150"/>
          </a:xfrm>
          <a:prstGeom prst="rect">
            <a:avLst/>
          </a:prstGeom>
        </p:spPr>
      </p:pic>
    </p:spTree>
    <p:extLst>
      <p:ext uri="{BB962C8B-B14F-4D97-AF65-F5344CB8AC3E}">
        <p14:creationId xmlns:p14="http://schemas.microsoft.com/office/powerpoint/2010/main" val="188808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443849"/>
            <a:ext cx="10515600" cy="1325563"/>
          </a:xfrm>
        </p:spPr>
        <p:txBody>
          <a:bodyPr>
            <a:normAutofit/>
          </a:bodyPr>
          <a:lstStyle/>
          <a:p>
            <a:pPr algn="ctr"/>
            <a:r>
              <a:rPr lang="en-US" altLang="zh-CN" b="1" dirty="0"/>
              <a:t>Background</a:t>
            </a:r>
          </a:p>
        </p:txBody>
      </p:sp>
    </p:spTree>
    <p:extLst>
      <p:ext uri="{BB962C8B-B14F-4D97-AF65-F5344CB8AC3E}">
        <p14:creationId xmlns:p14="http://schemas.microsoft.com/office/powerpoint/2010/main" val="355419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Real-World Applications</a:t>
            </a:r>
          </a:p>
        </p:txBody>
      </p:sp>
      <p:sp>
        <p:nvSpPr>
          <p:cNvPr id="9" name="文本框 8">
            <a:extLst>
              <a:ext uri="{FF2B5EF4-FFF2-40B4-BE49-F238E27FC236}">
                <a16:creationId xmlns:a16="http://schemas.microsoft.com/office/drawing/2014/main" id="{C7ABDA5B-02BE-49AE-AB7B-D3281425C2C1}"/>
              </a:ext>
            </a:extLst>
          </p:cNvPr>
          <p:cNvSpPr txBox="1"/>
          <p:nvPr/>
        </p:nvSpPr>
        <p:spPr>
          <a:xfrm>
            <a:off x="296238" y="894740"/>
            <a:ext cx="11647405" cy="646331"/>
          </a:xfrm>
          <a:prstGeom prst="rect">
            <a:avLst/>
          </a:prstGeom>
          <a:noFill/>
        </p:spPr>
        <p:txBody>
          <a:bodyPr wrap="square">
            <a:spAutoFit/>
          </a:bodyPr>
          <a:lstStyle/>
          <a:p>
            <a:pPr marL="285750" indent="-285750" algn="l">
              <a:buFont typeface="Arial" panose="020B0604020202020204" pitchFamily="34" charset="0"/>
              <a:buChar char="•"/>
            </a:pPr>
            <a:r>
              <a:rPr lang="en-US" altLang="zh-CN" dirty="0">
                <a:latin typeface="Arial" panose="020B0604020202020204" pitchFamily="34" charset="0"/>
              </a:rPr>
              <a:t>Two real microservice-based applications from </a:t>
            </a:r>
            <a:r>
              <a:rPr lang="en-US" altLang="zh-CN" dirty="0" err="1">
                <a:latin typeface="Arial" panose="020B0604020202020204" pitchFamily="34" charset="0"/>
              </a:rPr>
              <a:t>DeathStarBench</a:t>
            </a:r>
            <a:r>
              <a:rPr lang="en-US" altLang="zh-CN" dirty="0">
                <a:latin typeface="Arial" panose="020B0604020202020204" pitchFamily="34" charset="0"/>
              </a:rPr>
              <a:t> [15], social network and media service, deployed in </a:t>
            </a:r>
            <a:r>
              <a:rPr lang="en-US" altLang="zh-CN" dirty="0" err="1">
                <a:latin typeface="Arial" panose="020B0604020202020204" pitchFamily="34" charset="0"/>
              </a:rPr>
              <a:t>Kubernete</a:t>
            </a:r>
            <a:r>
              <a:rPr lang="en-US" altLang="zh-CN" dirty="0">
                <a:latin typeface="Arial" panose="020B0604020202020204" pitchFamily="34" charset="0"/>
              </a:rPr>
              <a:t>.</a:t>
            </a:r>
          </a:p>
        </p:txBody>
      </p:sp>
      <p:pic>
        <p:nvPicPr>
          <p:cNvPr id="4" name="图片 3">
            <a:extLst>
              <a:ext uri="{FF2B5EF4-FFF2-40B4-BE49-F238E27FC236}">
                <a16:creationId xmlns:a16="http://schemas.microsoft.com/office/drawing/2014/main" id="{51F62B03-C00D-425D-BF00-85226AA5E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610" y="1674498"/>
            <a:ext cx="8360779" cy="4675502"/>
          </a:xfrm>
          <a:prstGeom prst="rect">
            <a:avLst/>
          </a:prstGeom>
        </p:spPr>
      </p:pic>
    </p:spTree>
    <p:extLst>
      <p:ext uri="{BB962C8B-B14F-4D97-AF65-F5344CB8AC3E}">
        <p14:creationId xmlns:p14="http://schemas.microsoft.com/office/powerpoint/2010/main" val="1593187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443849"/>
            <a:ext cx="10515600" cy="1325563"/>
          </a:xfrm>
        </p:spPr>
        <p:txBody>
          <a:bodyPr>
            <a:normAutofit/>
          </a:bodyPr>
          <a:lstStyle/>
          <a:p>
            <a:pPr algn="ctr"/>
            <a:r>
              <a:rPr lang="en-US" altLang="zh-CN" b="1" dirty="0"/>
              <a:t>DISCUSSION</a:t>
            </a:r>
          </a:p>
        </p:txBody>
      </p:sp>
    </p:spTree>
    <p:extLst>
      <p:ext uri="{BB962C8B-B14F-4D97-AF65-F5344CB8AC3E}">
        <p14:creationId xmlns:p14="http://schemas.microsoft.com/office/powerpoint/2010/main" val="197409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Why Near-optimal?</a:t>
            </a:r>
          </a:p>
        </p:txBody>
      </p:sp>
      <p:sp>
        <p:nvSpPr>
          <p:cNvPr id="9" name="文本框 8">
            <a:extLst>
              <a:ext uri="{FF2B5EF4-FFF2-40B4-BE49-F238E27FC236}">
                <a16:creationId xmlns:a16="http://schemas.microsoft.com/office/drawing/2014/main" id="{C7ABDA5B-02BE-49AE-AB7B-D3281425C2C1}"/>
              </a:ext>
            </a:extLst>
          </p:cNvPr>
          <p:cNvSpPr txBox="1"/>
          <p:nvPr/>
        </p:nvSpPr>
        <p:spPr>
          <a:xfrm>
            <a:off x="296238" y="894740"/>
            <a:ext cx="11647405" cy="2031325"/>
          </a:xfrm>
          <a:prstGeom prst="rect">
            <a:avLst/>
          </a:prstGeom>
          <a:noFill/>
        </p:spPr>
        <p:txBody>
          <a:bodyPr wrap="square">
            <a:spAutoFit/>
          </a:bodyPr>
          <a:lstStyle/>
          <a:p>
            <a:pPr marL="285750" indent="-285750" algn="l">
              <a:buFont typeface="Arial" panose="020B0604020202020204" pitchFamily="34" charset="0"/>
              <a:buChar char="•"/>
            </a:pPr>
            <a:r>
              <a:rPr lang="en-US" altLang="zh-CN" b="0" i="0" dirty="0">
                <a:effectLst/>
                <a:latin typeface="Arial" panose="020B0604020202020204" pitchFamily="34" charset="0"/>
              </a:rPr>
              <a:t>Parslo assumes all instances of a microservice exhibit the same </a:t>
            </a:r>
            <a:r>
              <a:rPr lang="en-US" altLang="zh-CN" b="0" i="0" dirty="0">
                <a:solidFill>
                  <a:srgbClr val="FF0000"/>
                </a:solidFill>
                <a:effectLst/>
                <a:latin typeface="Arial" panose="020B0604020202020204" pitchFamily="34" charset="0"/>
              </a:rPr>
              <a:t>reproducible LLP behavior</a:t>
            </a:r>
            <a:r>
              <a:rPr lang="en-US" altLang="zh-CN" b="0" i="0" dirty="0">
                <a:effectLst/>
                <a:latin typeface="Arial" panose="020B0604020202020204" pitchFamily="34" charset="0"/>
              </a:rPr>
              <a:t>(deployed atop </a:t>
            </a:r>
            <a:r>
              <a:rPr lang="en-US" altLang="zh-CN" b="0" i="0" dirty="0">
                <a:solidFill>
                  <a:srgbClr val="FF0000"/>
                </a:solidFill>
                <a:effectLst/>
                <a:latin typeface="Arial" panose="020B0604020202020204" pitchFamily="34" charset="0"/>
              </a:rPr>
              <a:t>VMs</a:t>
            </a:r>
            <a:r>
              <a:rPr lang="en-US" altLang="zh-CN" b="0" i="0" dirty="0">
                <a:effectLst/>
                <a:latin typeface="Arial" panose="020B0604020202020204" pitchFamily="34" charset="0"/>
              </a:rPr>
              <a:t> with dedicated resources or in </a:t>
            </a:r>
            <a:r>
              <a:rPr lang="en-US" altLang="zh-CN" b="0" i="0" dirty="0">
                <a:solidFill>
                  <a:srgbClr val="FF0000"/>
                </a:solidFill>
                <a:effectLst/>
                <a:latin typeface="Arial" panose="020B0604020202020204" pitchFamily="34" charset="0"/>
              </a:rPr>
              <a:t>containerized microservices</a:t>
            </a:r>
            <a:r>
              <a:rPr lang="en-US" altLang="zh-CN" b="0" i="0" dirty="0">
                <a:effectLst/>
                <a:latin typeface="Arial" panose="020B0604020202020204" pitchFamily="34" charset="0"/>
              </a:rPr>
              <a:t>)</a:t>
            </a:r>
          </a:p>
          <a:p>
            <a:pPr marL="285750" indent="-285750" algn="l">
              <a:buFont typeface="Arial" panose="020B0604020202020204" pitchFamily="34" charset="0"/>
              <a:buChar char="•"/>
            </a:pPr>
            <a:r>
              <a:rPr lang="en-US" altLang="zh-CN" dirty="0">
                <a:solidFill>
                  <a:srgbClr val="FF0000"/>
                </a:solidFill>
                <a:latin typeface="Arial" panose="020B0604020202020204" pitchFamily="34" charset="0"/>
              </a:rPr>
              <a:t>I</a:t>
            </a:r>
            <a:r>
              <a:rPr lang="en-US" altLang="zh-CN" b="0" i="0" dirty="0">
                <a:solidFill>
                  <a:srgbClr val="FF0000"/>
                </a:solidFill>
                <a:effectLst/>
                <a:latin typeface="Arial" panose="020B0604020202020204" pitchFamily="34" charset="0"/>
              </a:rPr>
              <a:t>nterference from co-runners </a:t>
            </a:r>
            <a:r>
              <a:rPr lang="en-US" altLang="zh-CN" b="0" i="0" dirty="0">
                <a:effectLst/>
                <a:latin typeface="Arial" panose="020B0604020202020204" pitchFamily="34" charset="0"/>
              </a:rPr>
              <a:t>on the underlying physical machine, even with dedicated resources for each instance.</a:t>
            </a:r>
          </a:p>
          <a:p>
            <a:pPr marL="285750" indent="-285750" algn="l">
              <a:buFont typeface="Arial" panose="020B0604020202020204" pitchFamily="34" charset="0"/>
              <a:buChar char="•"/>
            </a:pPr>
            <a:r>
              <a:rPr lang="en-US" altLang="zh-CN" b="0" i="0" dirty="0">
                <a:effectLst/>
                <a:latin typeface="Arial" panose="020B0604020202020204" pitchFamily="34" charset="0"/>
              </a:rPr>
              <a:t>Based on our experiments, for containerized microservices deployed in Kubernetes with resource limits set to be equal to resource requests, </a:t>
            </a:r>
            <a:r>
              <a:rPr lang="en-US" altLang="zh-CN" b="0" i="0" dirty="0">
                <a:solidFill>
                  <a:srgbClr val="FF0000"/>
                </a:solidFill>
                <a:effectLst/>
                <a:latin typeface="Arial" panose="020B0604020202020204" pitchFamily="34" charset="0"/>
              </a:rPr>
              <a:t>LLPs exhibit less than 15% variation from the mean 90% of the time</a:t>
            </a:r>
            <a:r>
              <a:rPr lang="en-US" altLang="zh-CN" b="0" i="0" dirty="0">
                <a:effectLst/>
                <a:latin typeface="Arial" panose="020B0604020202020204" pitchFamily="34" charset="0"/>
              </a:rPr>
              <a:t>, as shown in Figure 10. </a:t>
            </a:r>
            <a:endParaRPr lang="en-US" altLang="zh-CN" dirty="0">
              <a:latin typeface="LinLibertineT"/>
            </a:endParaRPr>
          </a:p>
        </p:txBody>
      </p:sp>
      <p:pic>
        <p:nvPicPr>
          <p:cNvPr id="5" name="图片 4">
            <a:extLst>
              <a:ext uri="{FF2B5EF4-FFF2-40B4-BE49-F238E27FC236}">
                <a16:creationId xmlns:a16="http://schemas.microsoft.com/office/drawing/2014/main" id="{5371C5ED-2600-4060-8E06-C58019C07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174" y="3820805"/>
            <a:ext cx="6411652" cy="2568040"/>
          </a:xfrm>
          <a:prstGeom prst="rect">
            <a:avLst/>
          </a:prstGeom>
        </p:spPr>
      </p:pic>
    </p:spTree>
    <p:extLst>
      <p:ext uri="{BB962C8B-B14F-4D97-AF65-F5344CB8AC3E}">
        <p14:creationId xmlns:p14="http://schemas.microsoft.com/office/powerpoint/2010/main" val="2823726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Changes in Workload Characteristics</a:t>
            </a:r>
          </a:p>
        </p:txBody>
      </p:sp>
      <p:sp>
        <p:nvSpPr>
          <p:cNvPr id="9" name="文本框 8">
            <a:extLst>
              <a:ext uri="{FF2B5EF4-FFF2-40B4-BE49-F238E27FC236}">
                <a16:creationId xmlns:a16="http://schemas.microsoft.com/office/drawing/2014/main" id="{C7ABDA5B-02BE-49AE-AB7B-D3281425C2C1}"/>
              </a:ext>
            </a:extLst>
          </p:cNvPr>
          <p:cNvSpPr txBox="1"/>
          <p:nvPr/>
        </p:nvSpPr>
        <p:spPr>
          <a:xfrm>
            <a:off x="296238" y="894740"/>
            <a:ext cx="11647405" cy="4001095"/>
          </a:xfrm>
          <a:prstGeom prst="rect">
            <a:avLst/>
          </a:prstGeom>
          <a:noFill/>
        </p:spPr>
        <p:txBody>
          <a:bodyPr wrap="square">
            <a:spAutoFit/>
          </a:bodyPr>
          <a:lstStyle/>
          <a:p>
            <a:pPr marL="285750" indent="-285750" algn="l">
              <a:spcBef>
                <a:spcPts val="600"/>
              </a:spcBef>
              <a:buFont typeface="Arial" panose="020B0604020202020204" pitchFamily="34" charset="0"/>
              <a:buChar char="•"/>
            </a:pPr>
            <a:r>
              <a:rPr lang="en-US" altLang="zh-CN" b="0" i="0" dirty="0">
                <a:effectLst/>
                <a:latin typeface="Arial" panose="020B0604020202020204" pitchFamily="34" charset="0"/>
              </a:rPr>
              <a:t>Every time the </a:t>
            </a:r>
            <a:r>
              <a:rPr lang="en-US" altLang="zh-CN" b="0" i="0" dirty="0">
                <a:solidFill>
                  <a:srgbClr val="FF0000"/>
                </a:solidFill>
                <a:effectLst/>
                <a:latin typeface="Arial" panose="020B0604020202020204" pitchFamily="34" charset="0"/>
              </a:rPr>
              <a:t>workload characteristics change </a:t>
            </a:r>
            <a:r>
              <a:rPr lang="en-US" altLang="zh-CN" b="0" i="0" dirty="0">
                <a:effectLst/>
                <a:latin typeface="Arial" panose="020B0604020202020204" pitchFamily="34" charset="0"/>
              </a:rPr>
              <a:t>(i.e., DAG topology, branch probabilities), the Parslo algorithm must be re-run to </a:t>
            </a:r>
            <a:r>
              <a:rPr lang="en-US" altLang="zh-CN" b="0" i="0" dirty="0">
                <a:solidFill>
                  <a:srgbClr val="FF0000"/>
                </a:solidFill>
                <a:effectLst/>
                <a:latin typeface="Arial" panose="020B0604020202020204" pitchFamily="34" charset="0"/>
              </a:rPr>
              <a:t>re-calculate partial SLOs</a:t>
            </a:r>
            <a:r>
              <a:rPr lang="en-US" altLang="zh-CN" b="0" i="0" dirty="0">
                <a:effectLst/>
                <a:latin typeface="Arial" panose="020B0604020202020204" pitchFamily="34" charset="0"/>
              </a:rPr>
              <a:t>. </a:t>
            </a:r>
            <a:endParaRPr lang="en-US" altLang="zh-CN" dirty="0">
              <a:latin typeface="Arial" panose="020B0604020202020204" pitchFamily="34" charset="0"/>
            </a:endParaRPr>
          </a:p>
          <a:p>
            <a:pPr marL="285750" indent="-285750" algn="l">
              <a:spcBef>
                <a:spcPts val="600"/>
              </a:spcBef>
              <a:buFont typeface="Arial" panose="020B0604020202020204" pitchFamily="34" charset="0"/>
              <a:buChar char="•"/>
            </a:pPr>
            <a:r>
              <a:rPr lang="en-US" altLang="zh-CN" b="0" i="0" dirty="0">
                <a:effectLst/>
                <a:latin typeface="Arial" panose="020B0604020202020204" pitchFamily="34" charset="0"/>
              </a:rPr>
              <a:t>Furthermore, </a:t>
            </a:r>
            <a:r>
              <a:rPr lang="en-US" altLang="zh-CN" b="0" i="0" dirty="0">
                <a:solidFill>
                  <a:srgbClr val="FF0000"/>
                </a:solidFill>
                <a:effectLst/>
                <a:latin typeface="Arial" panose="020B0604020202020204" pitchFamily="34" charset="0"/>
              </a:rPr>
              <a:t>in case the LLP of a microservice is subject to change due to changes in instance type/size, the LLP must be re-profiled</a:t>
            </a:r>
            <a:r>
              <a:rPr lang="en-US" altLang="zh-CN" b="0" i="0" dirty="0">
                <a:effectLst/>
                <a:latin typeface="Arial" panose="020B0604020202020204" pitchFamily="34" charset="0"/>
              </a:rPr>
              <a:t>. </a:t>
            </a:r>
            <a:endParaRPr lang="en-US" altLang="zh-CN" dirty="0">
              <a:latin typeface="Arial" panose="020B0604020202020204" pitchFamily="34" charset="0"/>
            </a:endParaRPr>
          </a:p>
          <a:p>
            <a:pPr marL="285750" indent="-285750" algn="l">
              <a:spcBef>
                <a:spcPts val="600"/>
              </a:spcBef>
              <a:buFont typeface="Arial" panose="020B0604020202020204" pitchFamily="34" charset="0"/>
              <a:buChar char="•"/>
            </a:pPr>
            <a:r>
              <a:rPr lang="en-US" altLang="zh-CN" b="0" i="0" dirty="0">
                <a:effectLst/>
                <a:latin typeface="Arial" panose="020B0604020202020204" pitchFamily="34" charset="0"/>
              </a:rPr>
              <a:t>However, these changes happen at coarse time granularities (i.e., hours or days), which makes the time required for Parslo to calculate new SLOs negligible. </a:t>
            </a:r>
            <a:endParaRPr lang="en-US" altLang="zh-CN" dirty="0">
              <a:latin typeface="Arial" panose="020B0604020202020204" pitchFamily="34" charset="0"/>
            </a:endParaRPr>
          </a:p>
          <a:p>
            <a:pPr marL="285750" indent="-285750" algn="l">
              <a:spcBef>
                <a:spcPts val="600"/>
              </a:spcBef>
              <a:buFont typeface="Arial" panose="020B0604020202020204" pitchFamily="34" charset="0"/>
              <a:buChar char="•"/>
            </a:pPr>
            <a:r>
              <a:rPr lang="en-US" altLang="zh-CN" b="0" i="0" dirty="0">
                <a:solidFill>
                  <a:srgbClr val="FF0000"/>
                </a:solidFill>
                <a:effectLst/>
                <a:latin typeface="Arial" panose="020B0604020202020204" pitchFamily="34" charset="0"/>
              </a:rPr>
              <a:t>Changes in request traffic rates may occur rapidly </a:t>
            </a:r>
            <a:r>
              <a:rPr lang="en-US" altLang="zh-CN" b="0" i="0" dirty="0">
                <a:effectLst/>
                <a:latin typeface="Arial" panose="020B0604020202020204" pitchFamily="34" charset="0"/>
              </a:rPr>
              <a:t>(i.e., milliseconds), due to load spikes, etc. However, </a:t>
            </a:r>
            <a:r>
              <a:rPr lang="en-US" altLang="zh-CN" b="0" i="0" dirty="0">
                <a:solidFill>
                  <a:srgbClr val="FF0000"/>
                </a:solidFill>
                <a:effectLst/>
                <a:latin typeface="Arial" panose="020B0604020202020204" pitchFamily="34" charset="0"/>
              </a:rPr>
              <a:t>traffic bursts are addressed by the underlying autoscaling mechanism, and Parslo need not recalculate SLOs upon traffic load changes</a:t>
            </a:r>
            <a:r>
              <a:rPr lang="en-US" altLang="zh-CN" b="0" i="0" dirty="0">
                <a:effectLst/>
                <a:latin typeface="Arial" panose="020B0604020202020204" pitchFamily="34" charset="0"/>
              </a:rPr>
              <a:t>. In fact, </a:t>
            </a:r>
            <a:r>
              <a:rPr lang="en-US" altLang="zh-CN" b="0" i="0" dirty="0" err="1">
                <a:effectLst/>
                <a:latin typeface="Arial" panose="020B0604020202020204" pitchFamily="34" charset="0"/>
              </a:rPr>
              <a:t>Parslo’s</a:t>
            </a:r>
            <a:r>
              <a:rPr lang="en-US" altLang="zh-CN" b="0" i="0" dirty="0">
                <a:effectLst/>
                <a:latin typeface="Arial" panose="020B0604020202020204" pitchFamily="34" charset="0"/>
              </a:rPr>
              <a:t> main goal is to feed the auto-scalers with near-optimal partial SLOs so they can quickly re-scale the system at minimal cost</a:t>
            </a:r>
            <a:endParaRPr lang="en-US" altLang="zh-CN" dirty="0">
              <a:latin typeface="Arial" panose="020B0604020202020204" pitchFamily="34" charset="0"/>
            </a:endParaRPr>
          </a:p>
          <a:p>
            <a:pPr marL="285750" indent="-285750" algn="l">
              <a:spcBef>
                <a:spcPts val="600"/>
              </a:spcBef>
              <a:buFont typeface="Arial" panose="020B0604020202020204" pitchFamily="34" charset="0"/>
              <a:buChar char="•"/>
            </a:pPr>
            <a:r>
              <a:rPr lang="en-US" altLang="zh-CN" dirty="0">
                <a:latin typeface="Arial" panose="020B0604020202020204" pitchFamily="34" charset="0"/>
              </a:rPr>
              <a:t>Whereas it is possible to </a:t>
            </a:r>
            <a:r>
              <a:rPr lang="en-US" altLang="zh-CN" dirty="0">
                <a:solidFill>
                  <a:srgbClr val="FF0000"/>
                </a:solidFill>
                <a:latin typeface="Arial" panose="020B0604020202020204" pitchFamily="34" charset="0"/>
              </a:rPr>
              <a:t>find the optimal solution for horizontal auto-scaling—as done by Parslo</a:t>
            </a:r>
            <a:r>
              <a:rPr lang="en-US" altLang="zh-CN" dirty="0">
                <a:latin typeface="Arial" panose="020B0604020202020204" pitchFamily="34" charset="0"/>
              </a:rPr>
              <a:t>—</a:t>
            </a:r>
            <a:r>
              <a:rPr lang="en-US" altLang="zh-CN" dirty="0">
                <a:solidFill>
                  <a:srgbClr val="FF0000"/>
                </a:solidFill>
                <a:latin typeface="Arial" panose="020B0604020202020204" pitchFamily="34" charset="0"/>
              </a:rPr>
              <a:t>the search space for vertical scaling</a:t>
            </a:r>
            <a:r>
              <a:rPr lang="en-US" altLang="zh-CN" dirty="0">
                <a:latin typeface="Arial" panose="020B0604020202020204" pitchFamily="34" charset="0"/>
              </a:rPr>
              <a:t> is hyper-dimensional as we need to scale each instance of all microservices, rather than each microservice, independently. </a:t>
            </a:r>
            <a:r>
              <a:rPr lang="en-US" altLang="zh-CN" dirty="0">
                <a:solidFill>
                  <a:srgbClr val="FF0000"/>
                </a:solidFill>
                <a:latin typeface="Arial" panose="020B0604020202020204" pitchFamily="34" charset="0"/>
              </a:rPr>
              <a:t>Thus, ML-based frameworks are preferred for vertical scaling</a:t>
            </a:r>
          </a:p>
        </p:txBody>
      </p:sp>
      <p:sp>
        <p:nvSpPr>
          <p:cNvPr id="5" name="文本框 4">
            <a:extLst>
              <a:ext uri="{FF2B5EF4-FFF2-40B4-BE49-F238E27FC236}">
                <a16:creationId xmlns:a16="http://schemas.microsoft.com/office/drawing/2014/main" id="{FF84E83B-920D-43D0-98EB-4000AE9EC0B8}"/>
              </a:ext>
            </a:extLst>
          </p:cNvPr>
          <p:cNvSpPr txBox="1"/>
          <p:nvPr/>
        </p:nvSpPr>
        <p:spPr>
          <a:xfrm>
            <a:off x="300660" y="5224596"/>
            <a:ext cx="11738939" cy="1477328"/>
          </a:xfrm>
          <a:prstGeom prst="rect">
            <a:avLst/>
          </a:prstGeom>
          <a:noFill/>
        </p:spPr>
        <p:txBody>
          <a:bodyPr wrap="square">
            <a:spAutoFit/>
          </a:bodyPr>
          <a:lstStyle/>
          <a:p>
            <a:r>
              <a:rPr lang="en-US" altLang="zh-CN" b="0" i="0" dirty="0" err="1">
                <a:solidFill>
                  <a:schemeClr val="bg1">
                    <a:lumMod val="50000"/>
                  </a:schemeClr>
                </a:solidFill>
                <a:effectLst/>
                <a:latin typeface="Arial" panose="020B0604020202020204" pitchFamily="34" charset="0"/>
              </a:rPr>
              <a:t>Haoran</a:t>
            </a:r>
            <a:r>
              <a:rPr lang="en-US" altLang="zh-CN" b="0" i="0" dirty="0">
                <a:solidFill>
                  <a:schemeClr val="bg1">
                    <a:lumMod val="50000"/>
                  </a:schemeClr>
                </a:solidFill>
                <a:effectLst/>
                <a:latin typeface="Arial" panose="020B0604020202020204" pitchFamily="34" charset="0"/>
              </a:rPr>
              <a:t> </a:t>
            </a:r>
            <a:r>
              <a:rPr lang="en-US" altLang="zh-CN" b="0" i="0" dirty="0" err="1">
                <a:solidFill>
                  <a:schemeClr val="bg1">
                    <a:lumMod val="50000"/>
                  </a:schemeClr>
                </a:solidFill>
                <a:effectLst/>
                <a:latin typeface="Arial" panose="020B0604020202020204" pitchFamily="34" charset="0"/>
              </a:rPr>
              <a:t>Qiu</a:t>
            </a:r>
            <a:r>
              <a:rPr lang="en-US" altLang="zh-CN" b="0" i="0" dirty="0">
                <a:solidFill>
                  <a:schemeClr val="bg1">
                    <a:lumMod val="50000"/>
                  </a:schemeClr>
                </a:solidFill>
                <a:effectLst/>
                <a:latin typeface="Arial" panose="020B0604020202020204" pitchFamily="34" charset="0"/>
              </a:rPr>
              <a:t>, et al. FIRM: An Intelligent Fine-Grained Resource Management Framework for SLO-Oriented Microservices. OSDI (2020)</a:t>
            </a:r>
          </a:p>
          <a:p>
            <a:r>
              <a:rPr lang="en-US" altLang="zh-CN" dirty="0">
                <a:solidFill>
                  <a:schemeClr val="bg1">
                    <a:lumMod val="50000"/>
                  </a:schemeClr>
                </a:solidFill>
                <a:latin typeface="Arial" panose="020B0604020202020204" pitchFamily="34" charset="0"/>
              </a:rPr>
              <a:t>Yanqi Zhang, et al. 2021. Sinan: ML-based and QoS-aware resource management for cloud microservices. In Proceedings of the 26th ACM International Conference on Architectural Support for Programming Languages and Operating Systems. 167–181</a:t>
            </a:r>
            <a:endParaRPr lang="zh-CN" altLang="en-US"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65326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INTRODUCTION</a:t>
            </a:r>
          </a:p>
        </p:txBody>
      </p:sp>
      <p:pic>
        <p:nvPicPr>
          <p:cNvPr id="5" name="图片 4">
            <a:extLst>
              <a:ext uri="{FF2B5EF4-FFF2-40B4-BE49-F238E27FC236}">
                <a16:creationId xmlns:a16="http://schemas.microsoft.com/office/drawing/2014/main" id="{746FAC17-214F-48D0-AD1C-19ECD2583BB7}"/>
              </a:ext>
            </a:extLst>
          </p:cNvPr>
          <p:cNvPicPr>
            <a:picLocks noChangeAspect="1"/>
          </p:cNvPicPr>
          <p:nvPr/>
        </p:nvPicPr>
        <p:blipFill rotWithShape="1">
          <a:blip r:embed="rId3">
            <a:extLst>
              <a:ext uri="{28A0092B-C50C-407E-A947-70E740481C1C}">
                <a14:useLocalDpi xmlns:a14="http://schemas.microsoft.com/office/drawing/2010/main" val="0"/>
              </a:ext>
            </a:extLst>
          </a:blip>
          <a:srcRect t="9712" b="15848"/>
          <a:stretch/>
        </p:blipFill>
        <p:spPr>
          <a:xfrm>
            <a:off x="936896" y="3654937"/>
            <a:ext cx="10342181" cy="2220305"/>
          </a:xfrm>
          <a:prstGeom prst="rect">
            <a:avLst/>
          </a:prstGeom>
        </p:spPr>
      </p:pic>
      <p:sp>
        <p:nvSpPr>
          <p:cNvPr id="11" name="文本框 10">
            <a:extLst>
              <a:ext uri="{FF2B5EF4-FFF2-40B4-BE49-F238E27FC236}">
                <a16:creationId xmlns:a16="http://schemas.microsoft.com/office/drawing/2014/main" id="{5E01A579-177A-479D-BDD6-D77581B67170}"/>
              </a:ext>
            </a:extLst>
          </p:cNvPr>
          <p:cNvSpPr txBox="1"/>
          <p:nvPr/>
        </p:nvSpPr>
        <p:spPr>
          <a:xfrm>
            <a:off x="308226" y="894740"/>
            <a:ext cx="11599522" cy="2585323"/>
          </a:xfrm>
          <a:prstGeom prst="rect">
            <a:avLst/>
          </a:prstGeom>
          <a:noFill/>
        </p:spPr>
        <p:txBody>
          <a:bodyPr wrap="square">
            <a:spAutoFit/>
          </a:bodyPr>
          <a:lstStyle/>
          <a:p>
            <a:r>
              <a:rPr lang="en-US" altLang="zh-CN" b="0" i="0" dirty="0">
                <a:solidFill>
                  <a:srgbClr val="000000"/>
                </a:solidFill>
                <a:effectLst/>
                <a:latin typeface="system-ui"/>
              </a:rPr>
              <a:t>Service Level Objectives (SLOs) define end-to-end latency targets for the entire service to ensure user satisfaction. In such environments, </a:t>
            </a:r>
            <a:r>
              <a:rPr lang="en-US" altLang="zh-CN" b="0" i="0" dirty="0">
                <a:solidFill>
                  <a:srgbClr val="FF0000"/>
                </a:solidFill>
                <a:effectLst/>
                <a:latin typeface="system-ui"/>
              </a:rPr>
              <a:t>each microservice is independently deployed and (auto-)scaled</a:t>
            </a:r>
            <a:r>
              <a:rPr lang="en-US" altLang="zh-CN" b="0" i="0" dirty="0">
                <a:solidFill>
                  <a:srgbClr val="000000"/>
                </a:solidFill>
                <a:effectLst/>
                <a:latin typeface="system-ui"/>
              </a:rPr>
              <a:t>. However, it is unclear </a:t>
            </a:r>
            <a:r>
              <a:rPr lang="en-US" altLang="zh-CN" b="0" i="0" dirty="0">
                <a:solidFill>
                  <a:srgbClr val="FF0000"/>
                </a:solidFill>
                <a:effectLst/>
                <a:latin typeface="system-ui"/>
              </a:rPr>
              <a:t>how to optimally </a:t>
            </a:r>
            <a:r>
              <a:rPr lang="en-US" altLang="zh-CN" b="0" i="0" dirty="0">
                <a:solidFill>
                  <a:srgbClr val="000000"/>
                </a:solidFill>
                <a:effectLst/>
                <a:latin typeface="system-ui"/>
              </a:rPr>
              <a:t>scale individual microservices when end-to-end </a:t>
            </a:r>
            <a:r>
              <a:rPr lang="en-US" altLang="zh-CN" b="0" i="0" dirty="0">
                <a:solidFill>
                  <a:srgbClr val="FF0000"/>
                </a:solidFill>
                <a:effectLst/>
                <a:latin typeface="system-ui"/>
              </a:rPr>
              <a:t>SLOs are violated or underutilized</a:t>
            </a:r>
            <a:r>
              <a:rPr lang="en-US" altLang="zh-CN" b="0" i="0" dirty="0">
                <a:solidFill>
                  <a:srgbClr val="000000"/>
                </a:solidFill>
                <a:effectLst/>
                <a:latin typeface="system-ui"/>
              </a:rPr>
              <a:t>, and how to size each microservice to meet the end-to-end SLO at minimal total cost.</a:t>
            </a:r>
          </a:p>
          <a:p>
            <a:endParaRPr lang="en-US" altLang="zh-CN" b="0" i="0" dirty="0">
              <a:solidFill>
                <a:srgbClr val="000000"/>
              </a:solidFill>
              <a:effectLst/>
              <a:latin typeface="system-ui"/>
            </a:endParaRPr>
          </a:p>
          <a:p>
            <a:r>
              <a:rPr lang="en-US" altLang="zh-CN" b="1" i="0" dirty="0">
                <a:solidFill>
                  <a:srgbClr val="FF0000"/>
                </a:solidFill>
                <a:effectLst/>
                <a:latin typeface="system-ui"/>
              </a:rPr>
              <a:t>Parslo</a:t>
            </a:r>
            <a:r>
              <a:rPr lang="en-US" altLang="zh-CN" b="1" dirty="0">
                <a:solidFill>
                  <a:srgbClr val="FF0000"/>
                </a:solidFill>
                <a:latin typeface="system-ui"/>
              </a:rPr>
              <a:t>: </a:t>
            </a:r>
            <a:r>
              <a:rPr lang="en-US" altLang="zh-CN" b="0" i="0" dirty="0">
                <a:effectLst/>
                <a:latin typeface="system-ui"/>
              </a:rPr>
              <a:t>a</a:t>
            </a:r>
            <a:r>
              <a:rPr lang="en-US" altLang="zh-CN" b="0" i="0" dirty="0">
                <a:solidFill>
                  <a:srgbClr val="FF0000"/>
                </a:solidFill>
                <a:effectLst/>
                <a:latin typeface="system-ui"/>
              </a:rPr>
              <a:t> Gradient Descent-based approach to assign partial SLOs </a:t>
            </a:r>
            <a:r>
              <a:rPr lang="en-US" altLang="zh-CN" b="0" i="0" dirty="0">
                <a:solidFill>
                  <a:srgbClr val="000000"/>
                </a:solidFill>
                <a:effectLst/>
                <a:latin typeface="system-ui"/>
              </a:rPr>
              <a:t>among nodes in a microservice graph under an end-to-end latency SLO. At a high level, the </a:t>
            </a:r>
            <a:r>
              <a:rPr lang="en-US" altLang="zh-CN" b="0" i="0" dirty="0">
                <a:solidFill>
                  <a:srgbClr val="FF0000"/>
                </a:solidFill>
                <a:effectLst/>
                <a:latin typeface="system-ui"/>
              </a:rPr>
              <a:t>Parslo algorithm breaks the end to end SLO budget into small incremental “SLO units”, and iteratively allocates one marginal SLO unit </a:t>
            </a:r>
            <a:r>
              <a:rPr lang="en-US" altLang="zh-CN" b="0" i="0" dirty="0">
                <a:solidFill>
                  <a:srgbClr val="000000"/>
                </a:solidFill>
                <a:effectLst/>
                <a:latin typeface="system-ui"/>
              </a:rPr>
              <a:t>to the best candidate microservice to achieve the highest total cost savings until the entire end-to-end SLO budget is exhausted.</a:t>
            </a:r>
            <a:endParaRPr lang="zh-CN" altLang="en-US" dirty="0"/>
          </a:p>
        </p:txBody>
      </p:sp>
    </p:spTree>
    <p:extLst>
      <p:ext uri="{BB962C8B-B14F-4D97-AF65-F5344CB8AC3E}">
        <p14:creationId xmlns:p14="http://schemas.microsoft.com/office/powerpoint/2010/main" val="428216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Recent Works</a:t>
            </a:r>
          </a:p>
        </p:txBody>
      </p:sp>
      <p:sp>
        <p:nvSpPr>
          <p:cNvPr id="11" name="文本框 10">
            <a:extLst>
              <a:ext uri="{FF2B5EF4-FFF2-40B4-BE49-F238E27FC236}">
                <a16:creationId xmlns:a16="http://schemas.microsoft.com/office/drawing/2014/main" id="{5E01A579-177A-479D-BDD6-D77581B67170}"/>
              </a:ext>
            </a:extLst>
          </p:cNvPr>
          <p:cNvSpPr txBox="1"/>
          <p:nvPr/>
        </p:nvSpPr>
        <p:spPr>
          <a:xfrm>
            <a:off x="296239" y="894740"/>
            <a:ext cx="11599522" cy="5093702"/>
          </a:xfrm>
          <a:prstGeom prst="rect">
            <a:avLst/>
          </a:prstGeom>
          <a:noFill/>
        </p:spPr>
        <p:txBody>
          <a:bodyPr wrap="square">
            <a:spAutoFit/>
          </a:bodyPr>
          <a:lstStyle/>
          <a:p>
            <a:pPr algn="l"/>
            <a:r>
              <a:rPr lang="en-US" altLang="zh-CN" sz="1800" b="1" i="0" u="none" strike="noStrike" baseline="0" dirty="0">
                <a:latin typeface="LinLibertineT"/>
              </a:rPr>
              <a:t>There are two general approaches to address this issue:</a:t>
            </a:r>
          </a:p>
          <a:p>
            <a:pPr marL="285750" indent="-285750" algn="l">
              <a:spcBef>
                <a:spcPts val="600"/>
              </a:spcBef>
              <a:buFont typeface="Wingdings" panose="05000000000000000000" pitchFamily="2" charset="2"/>
              <a:buChar char="Ø"/>
            </a:pPr>
            <a:r>
              <a:rPr lang="en-US" altLang="zh-CN" sz="1800" b="0" i="0" u="none" strike="noStrike" baseline="0" dirty="0">
                <a:latin typeface="LinLibertineT"/>
              </a:rPr>
              <a:t>Most existing and deployed systems as well as classic research proposals </a:t>
            </a:r>
            <a:r>
              <a:rPr lang="en-US" altLang="zh-CN" sz="1800" b="0" i="0" u="none" strike="noStrike" baseline="0" dirty="0">
                <a:solidFill>
                  <a:srgbClr val="FF0000"/>
                </a:solidFill>
                <a:latin typeface="LinLibertineT"/>
              </a:rPr>
              <a:t>assign </a:t>
            </a:r>
            <a:r>
              <a:rPr lang="en-US" altLang="zh-CN" sz="1800" b="0" i="0" u="none" strike="noStrike" baseline="0" dirty="0">
                <a:solidFill>
                  <a:srgbClr val="FF0000"/>
                </a:solidFill>
                <a:latin typeface="LinLibertineTI"/>
              </a:rPr>
              <a:t>Partial SLOs </a:t>
            </a:r>
            <a:r>
              <a:rPr lang="en-US" altLang="zh-CN" sz="1800" b="0" i="0" u="none" strike="noStrike" baseline="0" dirty="0">
                <a:solidFill>
                  <a:srgbClr val="FF0000"/>
                </a:solidFill>
                <a:latin typeface="LinLibertineT"/>
              </a:rPr>
              <a:t>to individual microservices</a:t>
            </a:r>
          </a:p>
          <a:p>
            <a:pPr algn="l">
              <a:spcBef>
                <a:spcPts val="600"/>
              </a:spcBef>
            </a:pPr>
            <a:r>
              <a:rPr lang="en-US" altLang="zh-CN" sz="1800" b="0" i="0" u="none" strike="noStrike" baseline="0" dirty="0">
                <a:latin typeface="LinLibertineT"/>
              </a:rPr>
              <a:t>     to ensure each microservice can be independently managed and scaled through its own autoscaling framework. </a:t>
            </a:r>
          </a:p>
          <a:p>
            <a:pPr algn="l">
              <a:spcBef>
                <a:spcPts val="600"/>
              </a:spcBef>
            </a:pPr>
            <a:r>
              <a:rPr lang="en-US" altLang="zh-CN" sz="1800" b="0" i="0" u="none" strike="noStrike" baseline="0" dirty="0">
                <a:latin typeface="LinLibertineT"/>
              </a:rPr>
              <a:t>	1.This approach is cheap and straightforward especially because different microservices may be implemented 	   atop different cluster management frameworks, which are not easy to integrate. </a:t>
            </a:r>
          </a:p>
          <a:p>
            <a:pPr algn="l">
              <a:spcBef>
                <a:spcPts val="600"/>
              </a:spcBef>
            </a:pPr>
            <a:r>
              <a:rPr lang="en-US" altLang="zh-CN" dirty="0">
                <a:latin typeface="LinLibertineT"/>
              </a:rPr>
              <a:t>	2.</a:t>
            </a:r>
            <a:r>
              <a:rPr lang="en-US" altLang="zh-CN" sz="1800" b="0" i="0" u="none" strike="noStrike" baseline="0" dirty="0">
                <a:latin typeface="LinLibertineT"/>
              </a:rPr>
              <a:t>However, existing systems assign partial SLOs to microservices through ad hoc and empirical mechanisms, 	 	which may result in a suboptimal total cost.</a:t>
            </a:r>
          </a:p>
          <a:p>
            <a:pPr algn="l">
              <a:spcBef>
                <a:spcPts val="600"/>
              </a:spcBef>
            </a:pPr>
            <a:endParaRPr lang="en-US" altLang="zh-CN" sz="1800" b="0" i="0" u="none" strike="noStrike" baseline="0" dirty="0">
              <a:latin typeface="LinLibertineT"/>
            </a:endParaRPr>
          </a:p>
          <a:p>
            <a:pPr marL="285750" indent="-285750" algn="l">
              <a:spcBef>
                <a:spcPts val="600"/>
              </a:spcBef>
              <a:buFont typeface="Wingdings" panose="05000000000000000000" pitchFamily="2" charset="2"/>
              <a:buChar char="Ø"/>
            </a:pPr>
            <a:r>
              <a:rPr lang="en-US" altLang="zh-CN" dirty="0">
                <a:latin typeface="LinLibertineT"/>
              </a:rPr>
              <a:t>Some recent research proposals advocate end-to-end auto-scaling frameworks, wherein a single controller makes the scaling decisions for all microservices upon traffic changes, </a:t>
            </a:r>
            <a:r>
              <a:rPr lang="en-US" altLang="zh-CN" dirty="0">
                <a:solidFill>
                  <a:srgbClr val="FF0000"/>
                </a:solidFill>
                <a:latin typeface="LinLibertineT"/>
              </a:rPr>
              <a:t>using machine learning-based techniques </a:t>
            </a:r>
            <a:r>
              <a:rPr lang="en-US" altLang="zh-CN" dirty="0">
                <a:latin typeface="LinLibertineT"/>
              </a:rPr>
              <a:t>.</a:t>
            </a:r>
          </a:p>
          <a:p>
            <a:pPr algn="l">
              <a:spcBef>
                <a:spcPts val="600"/>
              </a:spcBef>
            </a:pPr>
            <a:r>
              <a:rPr lang="en-US" altLang="zh-CN" dirty="0">
                <a:latin typeface="LinLibertineT"/>
              </a:rPr>
              <a:t>	1.these schemes are able to quickly react to changes in the microservice graph topology </a:t>
            </a:r>
          </a:p>
          <a:p>
            <a:pPr algn="l">
              <a:spcBef>
                <a:spcPts val="600"/>
              </a:spcBef>
            </a:pPr>
            <a:r>
              <a:rPr lang="en-US" altLang="zh-CN" dirty="0">
                <a:latin typeface="LinLibertineT"/>
              </a:rPr>
              <a:t>	2.they impose a significant overhead for implementing an ML-driven centralized controller,</a:t>
            </a:r>
          </a:p>
          <a:p>
            <a:pPr algn="l">
              <a:spcBef>
                <a:spcPts val="600"/>
              </a:spcBef>
            </a:pPr>
            <a:r>
              <a:rPr lang="en-US" altLang="zh-CN" dirty="0">
                <a:latin typeface="LinLibertineT"/>
              </a:rPr>
              <a:t>	3.they are not trivially scalable to large microservice graphs</a:t>
            </a:r>
          </a:p>
          <a:p>
            <a:pPr algn="l">
              <a:spcBef>
                <a:spcPts val="600"/>
              </a:spcBef>
            </a:pPr>
            <a:r>
              <a:rPr lang="en-US" altLang="zh-CN" dirty="0">
                <a:latin typeface="LinLibertineT"/>
              </a:rPr>
              <a:t>	4.they require frequent data collection and retraining</a:t>
            </a:r>
          </a:p>
          <a:p>
            <a:pPr algn="l">
              <a:spcBef>
                <a:spcPts val="600"/>
              </a:spcBef>
            </a:pPr>
            <a:r>
              <a:rPr lang="en-US" altLang="zh-CN" dirty="0">
                <a:latin typeface="LinLibertineT"/>
              </a:rPr>
              <a:t>	5.there is no guarantee of optimality for such systems</a:t>
            </a:r>
          </a:p>
        </p:txBody>
      </p:sp>
    </p:spTree>
    <p:extLst>
      <p:ext uri="{BB962C8B-B14F-4D97-AF65-F5344CB8AC3E}">
        <p14:creationId xmlns:p14="http://schemas.microsoft.com/office/powerpoint/2010/main" val="106834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2443849"/>
            <a:ext cx="10515600" cy="1325563"/>
          </a:xfrm>
        </p:spPr>
        <p:txBody>
          <a:bodyPr>
            <a:normAutofit/>
          </a:bodyPr>
          <a:lstStyle/>
          <a:p>
            <a:pPr algn="ctr"/>
            <a:r>
              <a:rPr lang="en-US" altLang="zh-CN" b="1" dirty="0"/>
              <a:t>SLO Assignment</a:t>
            </a:r>
          </a:p>
        </p:txBody>
      </p:sp>
    </p:spTree>
    <p:extLst>
      <p:ext uri="{BB962C8B-B14F-4D97-AF65-F5344CB8AC3E}">
        <p14:creationId xmlns:p14="http://schemas.microsoft.com/office/powerpoint/2010/main" val="187064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Partial SLO Assignment</a:t>
            </a:r>
          </a:p>
        </p:txBody>
      </p:sp>
      <p:sp>
        <p:nvSpPr>
          <p:cNvPr id="11" name="文本框 10">
            <a:extLst>
              <a:ext uri="{FF2B5EF4-FFF2-40B4-BE49-F238E27FC236}">
                <a16:creationId xmlns:a16="http://schemas.microsoft.com/office/drawing/2014/main" id="{5E01A579-177A-479D-BDD6-D77581B67170}"/>
              </a:ext>
            </a:extLst>
          </p:cNvPr>
          <p:cNvSpPr txBox="1"/>
          <p:nvPr/>
        </p:nvSpPr>
        <p:spPr>
          <a:xfrm>
            <a:off x="296239" y="4030671"/>
            <a:ext cx="11707130" cy="2308324"/>
          </a:xfrm>
          <a:prstGeom prst="rect">
            <a:avLst/>
          </a:prstGeom>
          <a:noFill/>
        </p:spPr>
        <p:txBody>
          <a:bodyPr wrap="square">
            <a:spAutoFit/>
          </a:bodyPr>
          <a:lstStyle/>
          <a:p>
            <a:pPr algn="l"/>
            <a:r>
              <a:rPr lang="zh-CN" altLang="en-US" dirty="0">
                <a:latin typeface="LinLibertineT"/>
              </a:rPr>
              <a:t>𝑇𝑖</a:t>
            </a:r>
            <a:r>
              <a:rPr lang="en-US" altLang="zh-CN" dirty="0">
                <a:latin typeface="LinLibertineT"/>
              </a:rPr>
              <a:t>: the service time for microservice </a:t>
            </a:r>
            <a:r>
              <a:rPr lang="zh-CN" altLang="en-US" dirty="0">
                <a:latin typeface="LinLibertineT"/>
              </a:rPr>
              <a:t>𝑖 </a:t>
            </a:r>
            <a:r>
              <a:rPr lang="en-US" altLang="zh-CN" dirty="0">
                <a:latin typeface="LinLibertineT"/>
              </a:rPr>
              <a:t>in a chain</a:t>
            </a:r>
          </a:p>
          <a:p>
            <a:pPr algn="l"/>
            <a:r>
              <a:rPr lang="zh-CN" altLang="en-US" dirty="0">
                <a:latin typeface="LinLibertineT"/>
              </a:rPr>
              <a:t>𝛼</a:t>
            </a:r>
            <a:r>
              <a:rPr lang="en-US" altLang="zh-CN" dirty="0">
                <a:latin typeface="LinLibertineT"/>
              </a:rPr>
              <a:t>: the zero-load latency of the microservice</a:t>
            </a:r>
          </a:p>
          <a:p>
            <a:r>
              <a:rPr lang="zh-CN" altLang="en-US" sz="1800" b="0" i="0" u="none" strike="noStrike" baseline="0" dirty="0">
                <a:latin typeface="LibertineMathMI"/>
              </a:rPr>
              <a:t>𝜙</a:t>
            </a:r>
            <a:r>
              <a:rPr lang="en-US" altLang="zh-CN" sz="1800" b="0" i="0" u="none" strike="noStrike" baseline="0" dirty="0">
                <a:latin typeface="LibertineMathMI"/>
              </a:rPr>
              <a:t>:</a:t>
            </a:r>
            <a:r>
              <a:rPr lang="zh-CN" altLang="en-US" sz="1800" b="0" i="0" u="none" strike="noStrike" baseline="0" dirty="0">
                <a:latin typeface="LibertineMathMI"/>
              </a:rPr>
              <a:t> </a:t>
            </a:r>
            <a:r>
              <a:rPr lang="en-US" altLang="zh-CN" sz="1800" b="0" i="0" u="none" strike="noStrike" baseline="0" dirty="0">
                <a:latin typeface="LinLibertineT"/>
              </a:rPr>
              <a:t>function specifies the shape of the LLP graph for the microservice</a:t>
            </a:r>
          </a:p>
          <a:p>
            <a:r>
              <a:rPr lang="zh-CN" altLang="en-US" dirty="0">
                <a:latin typeface="LinLibertineT"/>
              </a:rPr>
              <a:t>𝜆</a:t>
            </a:r>
            <a:r>
              <a:rPr lang="en-US" altLang="zh-CN" dirty="0">
                <a:latin typeface="LinLibertineT"/>
              </a:rPr>
              <a:t>:</a:t>
            </a:r>
            <a:r>
              <a:rPr lang="zh-CN" altLang="en-US" dirty="0">
                <a:latin typeface="LinLibertineT"/>
              </a:rPr>
              <a:t> </a:t>
            </a:r>
            <a:r>
              <a:rPr lang="en-US" altLang="zh-CN" dirty="0">
                <a:latin typeface="LinLibertineT"/>
              </a:rPr>
              <a:t>the arrival rate</a:t>
            </a:r>
          </a:p>
          <a:p>
            <a:pPr algn="l"/>
            <a:r>
              <a:rPr lang="zh-CN" altLang="en-US" sz="1800" b="0" i="0" u="none" strike="noStrike" baseline="0" dirty="0">
                <a:latin typeface="LibertineMathMI"/>
              </a:rPr>
              <a:t>𝜇</a:t>
            </a:r>
            <a:r>
              <a:rPr lang="en-US" altLang="zh-CN" sz="1800" b="0" i="0" u="none" strike="noStrike" baseline="0" dirty="0">
                <a:latin typeface="LibertineMathMI"/>
              </a:rPr>
              <a:t>:</a:t>
            </a:r>
            <a:r>
              <a:rPr lang="zh-CN" altLang="en-US" sz="1800" b="0" i="0" u="none" strike="noStrike" baseline="0" dirty="0">
                <a:latin typeface="LibertineMathMI"/>
              </a:rPr>
              <a:t> </a:t>
            </a:r>
            <a:r>
              <a:rPr lang="en-US" altLang="zh-CN" sz="1800" b="0" i="0" u="none" strike="noStrike" baseline="0" dirty="0">
                <a:latin typeface="LinLibertineT"/>
              </a:rPr>
              <a:t>the maximum arrival rate that an instance of the microservice can sustain</a:t>
            </a:r>
          </a:p>
          <a:p>
            <a:pPr algn="l"/>
            <a:r>
              <a:rPr lang="zh-CN" altLang="en-US" sz="1800" b="0" i="0" u="none" strike="noStrike" baseline="0" dirty="0">
                <a:latin typeface="LinLibertineT"/>
              </a:rPr>
              <a:t>𝑠</a:t>
            </a:r>
            <a:r>
              <a:rPr lang="en-US" altLang="zh-CN" sz="1800" b="0" i="0" u="none" strike="noStrike" baseline="0" dirty="0">
                <a:latin typeface="LinLibertineT"/>
              </a:rPr>
              <a:t>: the partial latency SLO of a microservice </a:t>
            </a:r>
          </a:p>
          <a:p>
            <a:pPr algn="l"/>
            <a:r>
              <a:rPr lang="zh-CN" altLang="en-US" sz="1800" b="0" i="0" u="none" strike="noStrike" baseline="0" dirty="0">
                <a:latin typeface="LinLibertineT"/>
              </a:rPr>
              <a:t>𝜖</a:t>
            </a:r>
            <a:r>
              <a:rPr lang="en-US" altLang="zh-CN" sz="1800" b="0" i="0" u="none" strike="noStrike" baseline="0" dirty="0">
                <a:latin typeface="LinLibertineT"/>
              </a:rPr>
              <a:t>:</a:t>
            </a:r>
            <a:r>
              <a:rPr lang="zh-CN" altLang="en-US" sz="1800" b="0" i="0" u="none" strike="noStrike" baseline="0" dirty="0">
                <a:latin typeface="LinLibertineT"/>
              </a:rPr>
              <a:t> </a:t>
            </a:r>
            <a:r>
              <a:rPr lang="en-US" altLang="zh-CN" sz="1800" b="0" i="0" u="none" strike="noStrike" baseline="0" dirty="0">
                <a:latin typeface="LinLibertineT"/>
              </a:rPr>
              <a:t>the cost of a single instance of a microservice—the model assumes all instances of single microservice have the same   cost as it precludes</a:t>
            </a:r>
            <a:r>
              <a:rPr lang="zh-CN" altLang="en-US" sz="1800" b="0" i="0" u="none" strike="noStrike" baseline="0" dirty="0">
                <a:latin typeface="LinLibertineT"/>
              </a:rPr>
              <a:t>（</a:t>
            </a:r>
            <a:r>
              <a:rPr lang="zh-CN" altLang="en-US" dirty="0">
                <a:latin typeface="LinLibertineT"/>
              </a:rPr>
              <a:t>排除</a:t>
            </a:r>
            <a:r>
              <a:rPr lang="zh-CN" altLang="en-US" sz="1800" b="0" i="0" u="none" strike="noStrike" baseline="0" dirty="0">
                <a:latin typeface="LinLibertineT"/>
              </a:rPr>
              <a:t>）</a:t>
            </a:r>
            <a:r>
              <a:rPr lang="en-US" altLang="zh-CN" sz="1800" b="0" i="0" u="none" strike="noStrike" baseline="0" dirty="0">
                <a:latin typeface="LinLibertineT"/>
              </a:rPr>
              <a:t> vertical autoscaling.</a:t>
            </a:r>
          </a:p>
        </p:txBody>
      </p:sp>
      <p:pic>
        <p:nvPicPr>
          <p:cNvPr id="4" name="图片 3">
            <a:extLst>
              <a:ext uri="{FF2B5EF4-FFF2-40B4-BE49-F238E27FC236}">
                <a16:creationId xmlns:a16="http://schemas.microsoft.com/office/drawing/2014/main" id="{9D56A480-81D8-465C-8E39-3B09ABF08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683" y="1032896"/>
            <a:ext cx="4921944" cy="1276400"/>
          </a:xfrm>
          <a:prstGeom prst="rect">
            <a:avLst/>
          </a:prstGeom>
        </p:spPr>
      </p:pic>
      <p:sp>
        <p:nvSpPr>
          <p:cNvPr id="9" name="文本框 8">
            <a:extLst>
              <a:ext uri="{FF2B5EF4-FFF2-40B4-BE49-F238E27FC236}">
                <a16:creationId xmlns:a16="http://schemas.microsoft.com/office/drawing/2014/main" id="{9A1001CD-595E-4B76-8921-0294C1A8C07F}"/>
              </a:ext>
            </a:extLst>
          </p:cNvPr>
          <p:cNvSpPr txBox="1"/>
          <p:nvPr/>
        </p:nvSpPr>
        <p:spPr>
          <a:xfrm>
            <a:off x="296239" y="6360212"/>
            <a:ext cx="11814738" cy="369332"/>
          </a:xfrm>
          <a:prstGeom prst="rect">
            <a:avLst/>
          </a:prstGeom>
          <a:noFill/>
        </p:spPr>
        <p:txBody>
          <a:bodyPr wrap="square">
            <a:spAutoFit/>
          </a:bodyPr>
          <a:lstStyle/>
          <a:p>
            <a:pPr algn="l"/>
            <a:r>
              <a:rPr lang="en-US" altLang="zh-CN" sz="1800" b="0" i="0" u="none" strike="noStrike" baseline="0" dirty="0">
                <a:solidFill>
                  <a:schemeClr val="bg1">
                    <a:lumMod val="50000"/>
                  </a:schemeClr>
                </a:solidFill>
                <a:latin typeface="LinLibertineT"/>
              </a:rPr>
              <a:t>Ram Srivatsa Kannan, et al. 2019. Grandslam: Guaranteeing </a:t>
            </a:r>
            <a:r>
              <a:rPr lang="en-US" altLang="zh-CN" sz="1800" b="0" i="0" u="none" strike="noStrike" baseline="0" dirty="0" err="1">
                <a:solidFill>
                  <a:schemeClr val="bg1">
                    <a:lumMod val="50000"/>
                  </a:schemeClr>
                </a:solidFill>
                <a:latin typeface="LinLibertineT"/>
              </a:rPr>
              <a:t>slas</a:t>
            </a:r>
            <a:r>
              <a:rPr lang="en-US" altLang="zh-CN" sz="1800" b="0" i="0" u="none" strike="noStrike" baseline="0" dirty="0">
                <a:solidFill>
                  <a:schemeClr val="bg1">
                    <a:lumMod val="50000"/>
                  </a:schemeClr>
                </a:solidFill>
                <a:latin typeface="LinLibertineT"/>
              </a:rPr>
              <a:t> for jobs in microservices execution frameworks. In </a:t>
            </a:r>
            <a:r>
              <a:rPr lang="en-US" altLang="zh-CN" sz="1800" b="0" i="0" u="none" strike="noStrike" baseline="0" dirty="0" err="1">
                <a:solidFill>
                  <a:schemeClr val="bg1">
                    <a:lumMod val="50000"/>
                  </a:schemeClr>
                </a:solidFill>
                <a:latin typeface="LinLibertineTI"/>
              </a:rPr>
              <a:t>EuroSys</a:t>
            </a:r>
            <a:r>
              <a:rPr lang="en-US" altLang="zh-CN" sz="1800" b="0" i="0" u="none" strike="noStrike" baseline="0" dirty="0">
                <a:solidFill>
                  <a:schemeClr val="bg1">
                    <a:lumMod val="50000"/>
                  </a:schemeClr>
                </a:solidFill>
                <a:latin typeface="LinLibertineT"/>
              </a:rPr>
              <a:t>.</a:t>
            </a:r>
            <a:endParaRPr lang="zh-CN" altLang="en-US" dirty="0">
              <a:solidFill>
                <a:schemeClr val="bg1">
                  <a:lumMod val="50000"/>
                </a:schemeClr>
              </a:solidFill>
            </a:endParaRPr>
          </a:p>
        </p:txBody>
      </p:sp>
      <p:pic>
        <p:nvPicPr>
          <p:cNvPr id="10" name="图片 9">
            <a:extLst>
              <a:ext uri="{FF2B5EF4-FFF2-40B4-BE49-F238E27FC236}">
                <a16:creationId xmlns:a16="http://schemas.microsoft.com/office/drawing/2014/main" id="{43CB01A1-4E5B-4609-AF0A-70DC31F63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42" y="2330513"/>
            <a:ext cx="5675009" cy="1700158"/>
          </a:xfrm>
          <a:prstGeom prst="rect">
            <a:avLst/>
          </a:prstGeom>
        </p:spPr>
      </p:pic>
      <p:sp>
        <p:nvSpPr>
          <p:cNvPr id="20" name="矩形 19">
            <a:extLst>
              <a:ext uri="{FF2B5EF4-FFF2-40B4-BE49-F238E27FC236}">
                <a16:creationId xmlns:a16="http://schemas.microsoft.com/office/drawing/2014/main" id="{55B52145-2A32-439E-827B-C1F18913F880}"/>
              </a:ext>
            </a:extLst>
          </p:cNvPr>
          <p:cNvSpPr/>
          <p:nvPr/>
        </p:nvSpPr>
        <p:spPr>
          <a:xfrm>
            <a:off x="2314673" y="1678329"/>
            <a:ext cx="1690167" cy="6521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322BC5DF-693D-4CE9-B42D-AA53FF458C4A}"/>
              </a:ext>
            </a:extLst>
          </p:cNvPr>
          <p:cNvSpPr/>
          <p:nvPr/>
        </p:nvSpPr>
        <p:spPr>
          <a:xfrm>
            <a:off x="1893355" y="1752598"/>
            <a:ext cx="421318" cy="5036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7E2E090B-75C2-4BEC-9575-01D58B632512}"/>
              </a:ext>
            </a:extLst>
          </p:cNvPr>
          <p:cNvSpPr txBox="1"/>
          <p:nvPr/>
        </p:nvSpPr>
        <p:spPr>
          <a:xfrm>
            <a:off x="619150" y="1745844"/>
            <a:ext cx="1349586" cy="646331"/>
          </a:xfrm>
          <a:prstGeom prst="rect">
            <a:avLst/>
          </a:prstGeom>
          <a:noFill/>
        </p:spPr>
        <p:txBody>
          <a:bodyPr wrap="square">
            <a:spAutoFit/>
          </a:bodyPr>
          <a:lstStyle/>
          <a:p>
            <a:r>
              <a:rPr lang="en-US" altLang="zh-CN" sz="1800" b="0" i="0" u="none" strike="noStrike" baseline="0" dirty="0">
                <a:latin typeface="LinLibertineT"/>
              </a:rPr>
              <a:t>Grandslam</a:t>
            </a:r>
            <a:r>
              <a:rPr lang="zh-CN" altLang="en-US" sz="1800" b="0" i="0" u="none" strike="noStrike" baseline="0" dirty="0">
                <a:latin typeface="LinLibertineT"/>
              </a:rPr>
              <a:t>‘</a:t>
            </a:r>
            <a:r>
              <a:rPr lang="en-US" altLang="zh-CN" sz="1800" b="0" i="0" u="none" strike="noStrike" baseline="0" dirty="0">
                <a:latin typeface="LinLibertineT"/>
              </a:rPr>
              <a:t>sway</a:t>
            </a:r>
            <a:endParaRPr lang="zh-CN" altLang="en-US" dirty="0"/>
          </a:p>
        </p:txBody>
      </p:sp>
      <p:sp>
        <p:nvSpPr>
          <p:cNvPr id="25" name="矩形 24">
            <a:extLst>
              <a:ext uri="{FF2B5EF4-FFF2-40B4-BE49-F238E27FC236}">
                <a16:creationId xmlns:a16="http://schemas.microsoft.com/office/drawing/2014/main" id="{7C349F5F-32F3-4109-BB03-A57FC436C0E1}"/>
              </a:ext>
            </a:extLst>
          </p:cNvPr>
          <p:cNvSpPr/>
          <p:nvPr/>
        </p:nvSpPr>
        <p:spPr>
          <a:xfrm>
            <a:off x="613689" y="1712087"/>
            <a:ext cx="1266093" cy="680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1BECB755-E0B1-4BB2-B96C-A9953975C7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8536" y="1104331"/>
            <a:ext cx="4852900" cy="3333623"/>
          </a:xfrm>
          <a:prstGeom prst="rect">
            <a:avLst/>
          </a:prstGeom>
        </p:spPr>
      </p:pic>
    </p:spTree>
    <p:extLst>
      <p:ext uri="{BB962C8B-B14F-4D97-AF65-F5344CB8AC3E}">
        <p14:creationId xmlns:p14="http://schemas.microsoft.com/office/powerpoint/2010/main" val="246257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0C69F4E7-9380-4B23-A7C5-C7E9C1C00339}"/>
              </a:ext>
            </a:extLst>
          </p:cNvPr>
          <p:cNvSpPr txBox="1"/>
          <p:nvPr/>
        </p:nvSpPr>
        <p:spPr>
          <a:xfrm>
            <a:off x="484870" y="1107635"/>
            <a:ext cx="11390755" cy="2308324"/>
          </a:xfrm>
          <a:prstGeom prst="rect">
            <a:avLst/>
          </a:prstGeom>
          <a:noFill/>
        </p:spPr>
        <p:txBody>
          <a:bodyPr wrap="square">
            <a:spAutoFit/>
          </a:bodyPr>
          <a:lstStyle/>
          <a:p>
            <a:pPr algn="l"/>
            <a:r>
              <a:rPr lang="en-US" altLang="zh-CN" dirty="0">
                <a:latin typeface="LinLibertineT"/>
              </a:rPr>
              <a:t>we consider </a:t>
            </a:r>
            <a:r>
              <a:rPr lang="en-US" altLang="zh-CN" dirty="0">
                <a:solidFill>
                  <a:srgbClr val="FF0000"/>
                </a:solidFill>
                <a:latin typeface="LinLibertineT"/>
              </a:rPr>
              <a:t>a chain of two microservices</a:t>
            </a:r>
            <a:r>
              <a:rPr lang="en-US" altLang="zh-CN" dirty="0">
                <a:latin typeface="LinLibertineT"/>
              </a:rPr>
              <a:t>. Equation 6 denotes the total cost for the chain, assuming both microservices are operated at their individual maximum utilization. </a:t>
            </a:r>
          </a:p>
          <a:p>
            <a:pPr algn="l"/>
            <a:r>
              <a:rPr lang="en-US" altLang="zh-CN" dirty="0">
                <a:latin typeface="LinLibertineT"/>
              </a:rPr>
              <a:t>Find the roots of the </a:t>
            </a:r>
            <a:r>
              <a:rPr lang="en-US" altLang="zh-CN" dirty="0">
                <a:solidFill>
                  <a:srgbClr val="FF0000"/>
                </a:solidFill>
                <a:latin typeface="LinLibertineT"/>
              </a:rPr>
              <a:t>derivative of the total cost over </a:t>
            </a:r>
            <a:r>
              <a:rPr lang="zh-CN" altLang="en-US" dirty="0">
                <a:solidFill>
                  <a:srgbClr val="FF0000"/>
                </a:solidFill>
                <a:latin typeface="LinLibertineT"/>
              </a:rPr>
              <a:t>𝑠</a:t>
            </a:r>
            <a:r>
              <a:rPr lang="en-US" altLang="zh-CN" dirty="0">
                <a:solidFill>
                  <a:srgbClr val="FF0000"/>
                </a:solidFill>
                <a:latin typeface="LinLibertineT"/>
              </a:rPr>
              <a:t>1</a:t>
            </a:r>
            <a:r>
              <a:rPr lang="en-US" altLang="zh-CN" dirty="0">
                <a:latin typeface="LinLibertineT"/>
              </a:rPr>
              <a:t>, which results in Equation 7. </a:t>
            </a:r>
          </a:p>
          <a:p>
            <a:pPr algn="l"/>
            <a:r>
              <a:rPr lang="en-US" altLang="zh-CN" sz="1800" b="0" i="0" u="none" strike="noStrike" baseline="0" dirty="0">
                <a:latin typeface="LinLibertineT"/>
              </a:rPr>
              <a:t>As an illustrative example To demonstrate the lack of optimality for the SLO assignment approach described in Equation 2, we consider the LLPs presented in Figure 2(b) for the two microservices in the chain. In this case, even if all other</a:t>
            </a:r>
          </a:p>
          <a:p>
            <a:pPr algn="l"/>
            <a:r>
              <a:rPr lang="en-US" altLang="zh-CN" sz="1800" b="0" i="0" u="none" strike="noStrike" baseline="0" dirty="0">
                <a:latin typeface="LinLibertineT"/>
              </a:rPr>
              <a:t>parameters are equal for the two microservices (i.e., </a:t>
            </a:r>
            <a:r>
              <a:rPr lang="en-US" altLang="zh-CN" sz="1800" b="0" i="0" u="none" strike="noStrike" baseline="0" dirty="0">
                <a:solidFill>
                  <a:srgbClr val="FF0000"/>
                </a:solidFill>
                <a:latin typeface="LinLibertineT"/>
              </a:rPr>
              <a:t>equal </a:t>
            </a:r>
            <a:r>
              <a:rPr lang="zh-CN" altLang="en-US" sz="1800" b="0" i="0" u="none" strike="noStrike" baseline="0" dirty="0">
                <a:solidFill>
                  <a:srgbClr val="FF0000"/>
                </a:solidFill>
                <a:latin typeface="LinLibertineT"/>
              </a:rPr>
              <a:t>𝛼</a:t>
            </a:r>
            <a:r>
              <a:rPr lang="en-US" altLang="zh-CN" sz="1800" b="0" i="0" u="none" strike="noStrike" baseline="0" dirty="0">
                <a:solidFill>
                  <a:srgbClr val="FF0000"/>
                </a:solidFill>
                <a:latin typeface="LinLibertineT"/>
              </a:rPr>
              <a:t>,</a:t>
            </a:r>
            <a:r>
              <a:rPr lang="zh-CN" altLang="en-US" sz="1800" b="0" i="0" u="none" strike="noStrike" baseline="0" dirty="0">
                <a:solidFill>
                  <a:srgbClr val="FF0000"/>
                </a:solidFill>
                <a:latin typeface="LinLibertineT"/>
              </a:rPr>
              <a:t>𝜇</a:t>
            </a:r>
            <a:r>
              <a:rPr lang="en-US" altLang="zh-CN" sz="1800" b="0" i="0" u="none" strike="noStrike" baseline="0" dirty="0">
                <a:solidFill>
                  <a:srgbClr val="FF0000"/>
                </a:solidFill>
                <a:latin typeface="LinLibertineT"/>
              </a:rPr>
              <a:t>,</a:t>
            </a:r>
            <a:r>
              <a:rPr lang="zh-CN" altLang="en-US" sz="1800" b="0" i="0" u="none" strike="noStrike" baseline="0" dirty="0">
                <a:solidFill>
                  <a:srgbClr val="FF0000"/>
                </a:solidFill>
                <a:latin typeface="LinLibertineT"/>
              </a:rPr>
              <a:t>𝜖</a:t>
            </a:r>
            <a:r>
              <a:rPr lang="en-US" altLang="zh-CN" sz="1800" b="0" i="0" u="none" strike="noStrike" baseline="0" dirty="0">
                <a:solidFill>
                  <a:srgbClr val="FF0000"/>
                </a:solidFill>
                <a:latin typeface="LinLibertineT"/>
              </a:rPr>
              <a:t>; only </a:t>
            </a:r>
            <a:r>
              <a:rPr lang="zh-CN" altLang="en-US" sz="1800" b="0" i="0" u="none" strike="noStrike" baseline="0" dirty="0">
                <a:solidFill>
                  <a:srgbClr val="FF0000"/>
                </a:solidFill>
                <a:latin typeface="LinLibertineT"/>
              </a:rPr>
              <a:t>𝜙</a:t>
            </a:r>
            <a:r>
              <a:rPr lang="en-US" altLang="zh-CN" sz="1800" b="0" i="0" u="none" strike="noStrike" baseline="0" dirty="0">
                <a:solidFill>
                  <a:srgbClr val="FF0000"/>
                </a:solidFill>
                <a:latin typeface="LinLibertineT"/>
              </a:rPr>
              <a:t>s are different) the optimal SLO assignment results in up to 24% lower cost than using Equation 2</a:t>
            </a:r>
            <a:r>
              <a:rPr lang="en-US" altLang="zh-CN" sz="1800" b="0" i="0" u="none" strike="noStrike" baseline="0" dirty="0">
                <a:latin typeface="LinLibertineT"/>
              </a:rPr>
              <a:t>.</a:t>
            </a:r>
          </a:p>
          <a:p>
            <a:pPr algn="l"/>
            <a:endParaRPr lang="en-US" altLang="zh-CN" sz="1800" b="0" i="0" u="none" strike="noStrike" baseline="0" dirty="0">
              <a:latin typeface="LinLibertineT"/>
            </a:endParaRPr>
          </a:p>
        </p:txBody>
      </p:sp>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An </a:t>
            </a:r>
            <a:r>
              <a:rPr lang="en-US" altLang="zh-CN" sz="3200" b="1" dirty="0" err="1"/>
              <a:t>exmaple</a:t>
            </a:r>
            <a:endParaRPr lang="en-US" altLang="zh-CN" sz="3200" b="1" dirty="0"/>
          </a:p>
        </p:txBody>
      </p:sp>
      <p:pic>
        <p:nvPicPr>
          <p:cNvPr id="13" name="图片 12">
            <a:extLst>
              <a:ext uri="{FF2B5EF4-FFF2-40B4-BE49-F238E27FC236}">
                <a16:creationId xmlns:a16="http://schemas.microsoft.com/office/drawing/2014/main" id="{F6FAA770-7A18-417B-B78B-E87E4A394A7A}"/>
              </a:ext>
            </a:extLst>
          </p:cNvPr>
          <p:cNvPicPr>
            <a:picLocks noChangeAspect="1"/>
          </p:cNvPicPr>
          <p:nvPr/>
        </p:nvPicPr>
        <p:blipFill rotWithShape="1">
          <a:blip r:embed="rId3">
            <a:extLst>
              <a:ext uri="{28A0092B-C50C-407E-A947-70E740481C1C}">
                <a14:useLocalDpi xmlns:a14="http://schemas.microsoft.com/office/drawing/2010/main" val="0"/>
              </a:ext>
            </a:extLst>
          </a:blip>
          <a:srcRect r="6706"/>
          <a:stretch/>
        </p:blipFill>
        <p:spPr>
          <a:xfrm>
            <a:off x="2374299" y="4031419"/>
            <a:ext cx="1794076" cy="545546"/>
          </a:xfrm>
          <a:prstGeom prst="rect">
            <a:avLst/>
          </a:prstGeom>
        </p:spPr>
      </p:pic>
      <p:pic>
        <p:nvPicPr>
          <p:cNvPr id="15" name="图片 14">
            <a:extLst>
              <a:ext uri="{FF2B5EF4-FFF2-40B4-BE49-F238E27FC236}">
                <a16:creationId xmlns:a16="http://schemas.microsoft.com/office/drawing/2014/main" id="{6BB062DF-D891-427C-B84E-A2209BD3A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39" y="3151208"/>
            <a:ext cx="5640261" cy="894740"/>
          </a:xfrm>
          <a:prstGeom prst="rect">
            <a:avLst/>
          </a:prstGeom>
        </p:spPr>
      </p:pic>
      <p:pic>
        <p:nvPicPr>
          <p:cNvPr id="17" name="图片 16">
            <a:extLst>
              <a:ext uri="{FF2B5EF4-FFF2-40B4-BE49-F238E27FC236}">
                <a16:creationId xmlns:a16="http://schemas.microsoft.com/office/drawing/2014/main" id="{BF4C2EEC-FA24-44C3-9A78-25836159EE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628" y="4576965"/>
            <a:ext cx="4885993" cy="898938"/>
          </a:xfrm>
          <a:prstGeom prst="rect">
            <a:avLst/>
          </a:prstGeom>
        </p:spPr>
      </p:pic>
      <p:pic>
        <p:nvPicPr>
          <p:cNvPr id="5" name="图片 4">
            <a:extLst>
              <a:ext uri="{FF2B5EF4-FFF2-40B4-BE49-F238E27FC236}">
                <a16:creationId xmlns:a16="http://schemas.microsoft.com/office/drawing/2014/main" id="{C3225835-66AC-4D41-8C09-8A08650A5F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1453" y="3064019"/>
            <a:ext cx="4445677" cy="3035929"/>
          </a:xfrm>
          <a:prstGeom prst="rect">
            <a:avLst/>
          </a:prstGeom>
        </p:spPr>
      </p:pic>
      <p:pic>
        <p:nvPicPr>
          <p:cNvPr id="7" name="图片 6">
            <a:extLst>
              <a:ext uri="{FF2B5EF4-FFF2-40B4-BE49-F238E27FC236}">
                <a16:creationId xmlns:a16="http://schemas.microsoft.com/office/drawing/2014/main" id="{74D8E6BD-E45D-466D-A4F1-FA1A154676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00682" y="5517097"/>
            <a:ext cx="3537883" cy="786550"/>
          </a:xfrm>
          <a:prstGeom prst="rect">
            <a:avLst/>
          </a:prstGeom>
        </p:spPr>
      </p:pic>
    </p:spTree>
    <p:extLst>
      <p:ext uri="{BB962C8B-B14F-4D97-AF65-F5344CB8AC3E}">
        <p14:creationId xmlns:p14="http://schemas.microsoft.com/office/powerpoint/2010/main" val="257666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SLO ALLOTMENT</a:t>
            </a:r>
          </a:p>
        </p:txBody>
      </p:sp>
      <p:sp>
        <p:nvSpPr>
          <p:cNvPr id="10" name="文本框 9">
            <a:extLst>
              <a:ext uri="{FF2B5EF4-FFF2-40B4-BE49-F238E27FC236}">
                <a16:creationId xmlns:a16="http://schemas.microsoft.com/office/drawing/2014/main" id="{22815ADF-6638-43A5-9C64-6BDC1E860F71}"/>
              </a:ext>
            </a:extLst>
          </p:cNvPr>
          <p:cNvSpPr txBox="1"/>
          <p:nvPr/>
        </p:nvSpPr>
        <p:spPr>
          <a:xfrm>
            <a:off x="296239" y="894740"/>
            <a:ext cx="11599522" cy="2031325"/>
          </a:xfrm>
          <a:prstGeom prst="rect">
            <a:avLst/>
          </a:prstGeom>
          <a:noFill/>
        </p:spPr>
        <p:txBody>
          <a:bodyPr wrap="square">
            <a:spAutoFit/>
          </a:bodyPr>
          <a:lstStyle/>
          <a:p>
            <a:pPr marL="285750" indent="-285750" algn="l">
              <a:buFont typeface="Arial" panose="020B0604020202020204" pitchFamily="34" charset="0"/>
              <a:buChar char="•"/>
            </a:pPr>
            <a:r>
              <a:rPr lang="en-US" altLang="zh-CN" dirty="0">
                <a:latin typeface="LinLibertineT"/>
              </a:rPr>
              <a:t>We empirically find that </a:t>
            </a:r>
            <a:r>
              <a:rPr lang="en-US" altLang="zh-CN" dirty="0">
                <a:solidFill>
                  <a:srgbClr val="FF0000"/>
                </a:solidFill>
                <a:latin typeface="LinLibertineT"/>
              </a:rPr>
              <a:t>dividing the SLO budget into 1000 SLO units </a:t>
            </a:r>
            <a:r>
              <a:rPr lang="en-US" altLang="zh-CN" dirty="0">
                <a:latin typeface="LinLibertineT"/>
              </a:rPr>
              <a:t>is sufficient for converging to an optimal solution.</a:t>
            </a:r>
          </a:p>
          <a:p>
            <a:pPr marL="285750" indent="-285750" algn="l">
              <a:buFont typeface="Arial" panose="020B0604020202020204" pitchFamily="34" charset="0"/>
              <a:buChar char="•"/>
            </a:pPr>
            <a:r>
              <a:rPr lang="en-US" altLang="zh-CN" dirty="0">
                <a:latin typeface="LinLibertineT"/>
              </a:rPr>
              <a:t>The algorithm first </a:t>
            </a:r>
            <a:r>
              <a:rPr lang="en-US" altLang="zh-CN" dirty="0">
                <a:solidFill>
                  <a:srgbClr val="FF0000"/>
                </a:solidFill>
                <a:latin typeface="LinLibertineT"/>
              </a:rPr>
              <a:t>initializes</a:t>
            </a:r>
            <a:r>
              <a:rPr lang="en-US" altLang="zh-CN" dirty="0">
                <a:latin typeface="LinLibertineT"/>
              </a:rPr>
              <a:t> all microservices by allocating a single SLO unit to them.</a:t>
            </a:r>
          </a:p>
          <a:p>
            <a:pPr marL="285750" indent="-285750" algn="l">
              <a:buFont typeface="Arial" panose="020B0604020202020204" pitchFamily="34" charset="0"/>
              <a:buChar char="•"/>
            </a:pPr>
            <a:r>
              <a:rPr lang="en-US" altLang="zh-CN" dirty="0">
                <a:latin typeface="LinLibertineT"/>
              </a:rPr>
              <a:t>The cost </a:t>
            </a:r>
            <a:r>
              <a:rPr lang="en-US" altLang="zh-CN" dirty="0">
                <a:solidFill>
                  <a:srgbClr val="FF0000"/>
                </a:solidFill>
                <a:latin typeface="LinLibertineT"/>
              </a:rPr>
              <a:t>saving of a particular microservice node </a:t>
            </a:r>
            <a:r>
              <a:rPr lang="en-US" altLang="zh-CN" dirty="0">
                <a:latin typeface="LinLibertineT"/>
              </a:rPr>
              <a:t>for allocating one marginal SLO unit is </a:t>
            </a:r>
            <a:r>
              <a:rPr lang="en-US" altLang="zh-CN" dirty="0">
                <a:solidFill>
                  <a:srgbClr val="FF0000"/>
                </a:solidFill>
                <a:latin typeface="LinLibertineT"/>
              </a:rPr>
              <a:t>formulated in Equation 8 </a:t>
            </a:r>
            <a:r>
              <a:rPr lang="en-US" altLang="zh-CN" dirty="0">
                <a:latin typeface="LinLibertineT"/>
              </a:rPr>
              <a:t>(Δ</a:t>
            </a:r>
            <a:r>
              <a:rPr lang="zh-CN" altLang="en-US" dirty="0">
                <a:latin typeface="LinLibertineT"/>
              </a:rPr>
              <a:t>𝑠 </a:t>
            </a:r>
            <a:r>
              <a:rPr lang="en-US" altLang="zh-CN" dirty="0">
                <a:latin typeface="LinLibertineT"/>
              </a:rPr>
              <a:t>denotes the marginal SLO unit.</a:t>
            </a:r>
          </a:p>
          <a:p>
            <a:pPr marL="285750" indent="-285750" algn="l">
              <a:buFont typeface="Arial" panose="020B0604020202020204" pitchFamily="34" charset="0"/>
              <a:buChar char="•"/>
            </a:pPr>
            <a:r>
              <a:rPr lang="en-US" altLang="zh-CN" dirty="0">
                <a:latin typeface="LinLibertineT"/>
              </a:rPr>
              <a:t>The algorithm continues allocating SLO units one at a time until the entire end-to-end SLO budget is exhausted. </a:t>
            </a:r>
          </a:p>
          <a:p>
            <a:pPr marL="285750" indent="-285750" algn="l">
              <a:buFont typeface="Arial" panose="020B0604020202020204" pitchFamily="34" charset="0"/>
              <a:buChar char="•"/>
            </a:pPr>
            <a:r>
              <a:rPr lang="en-US" altLang="zh-CN" dirty="0">
                <a:latin typeface="LinLibertineT"/>
              </a:rPr>
              <a:t>Cost savings decrease as the algorithm progresses since the LLP graphs are usually steeper at higher loads, as shown in Figure 2(b). </a:t>
            </a:r>
          </a:p>
        </p:txBody>
      </p:sp>
      <p:pic>
        <p:nvPicPr>
          <p:cNvPr id="4" name="图片 3">
            <a:extLst>
              <a:ext uri="{FF2B5EF4-FFF2-40B4-BE49-F238E27FC236}">
                <a16:creationId xmlns:a16="http://schemas.microsoft.com/office/drawing/2014/main" id="{26434B49-8436-49C7-9ADA-18479F847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71" y="3429000"/>
            <a:ext cx="5931496" cy="2681793"/>
          </a:xfrm>
          <a:prstGeom prst="rect">
            <a:avLst/>
          </a:prstGeom>
        </p:spPr>
      </p:pic>
      <p:pic>
        <p:nvPicPr>
          <p:cNvPr id="8" name="图片 7">
            <a:extLst>
              <a:ext uri="{FF2B5EF4-FFF2-40B4-BE49-F238E27FC236}">
                <a16:creationId xmlns:a16="http://schemas.microsoft.com/office/drawing/2014/main" id="{C88BE97D-713D-490B-BB87-46CF460597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9767" y="4482178"/>
            <a:ext cx="5246618" cy="575436"/>
          </a:xfrm>
          <a:prstGeom prst="rect">
            <a:avLst/>
          </a:prstGeom>
        </p:spPr>
      </p:pic>
    </p:spTree>
    <p:extLst>
      <p:ext uri="{BB962C8B-B14F-4D97-AF65-F5344CB8AC3E}">
        <p14:creationId xmlns:p14="http://schemas.microsoft.com/office/powerpoint/2010/main" val="344942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 SLO ALLOTMENT</a:t>
            </a:r>
          </a:p>
        </p:txBody>
      </p:sp>
      <p:sp>
        <p:nvSpPr>
          <p:cNvPr id="10" name="文本框 9">
            <a:extLst>
              <a:ext uri="{FF2B5EF4-FFF2-40B4-BE49-F238E27FC236}">
                <a16:creationId xmlns:a16="http://schemas.microsoft.com/office/drawing/2014/main" id="{22815ADF-6638-43A5-9C64-6BDC1E860F71}"/>
              </a:ext>
            </a:extLst>
          </p:cNvPr>
          <p:cNvSpPr txBox="1"/>
          <p:nvPr/>
        </p:nvSpPr>
        <p:spPr>
          <a:xfrm>
            <a:off x="296239" y="894740"/>
            <a:ext cx="11599522" cy="1754326"/>
          </a:xfrm>
          <a:prstGeom prst="rect">
            <a:avLst/>
          </a:prstGeom>
          <a:noFill/>
        </p:spPr>
        <p:txBody>
          <a:bodyPr wrap="square">
            <a:spAutoFit/>
          </a:bodyPr>
          <a:lstStyle/>
          <a:p>
            <a:pPr marL="285750" indent="-285750" algn="l">
              <a:buFont typeface="Arial" panose="020B0604020202020204" pitchFamily="34" charset="0"/>
              <a:buChar char="•"/>
            </a:pPr>
            <a:r>
              <a:rPr lang="en-US" altLang="zh-CN" dirty="0">
                <a:latin typeface="LinLibertineT"/>
              </a:rPr>
              <a:t>As shown in the figure, </a:t>
            </a:r>
            <a:r>
              <a:rPr lang="en-US" altLang="zh-CN" dirty="0">
                <a:solidFill>
                  <a:srgbClr val="FF0000"/>
                </a:solidFill>
                <a:latin typeface="LinLibertineT"/>
              </a:rPr>
              <a:t>the algorithm considers the “gradient information” </a:t>
            </a:r>
            <a:r>
              <a:rPr lang="en-US" altLang="zh-CN" dirty="0">
                <a:latin typeface="LinLibertineT"/>
              </a:rPr>
              <a:t>of the cost space at each point, represented as blue arrows, to </a:t>
            </a:r>
            <a:r>
              <a:rPr lang="en-US" altLang="zh-CN" dirty="0">
                <a:solidFill>
                  <a:srgbClr val="FF0000"/>
                </a:solidFill>
                <a:latin typeface="LinLibertineT"/>
              </a:rPr>
              <a:t>allocate the next SLO unit to the microservice with the highest cost saving</a:t>
            </a:r>
            <a:r>
              <a:rPr lang="en-US" altLang="zh-CN" dirty="0">
                <a:latin typeface="LinLibertineT"/>
              </a:rPr>
              <a:t>. </a:t>
            </a:r>
          </a:p>
          <a:p>
            <a:pPr marL="285750" indent="-285750" algn="l">
              <a:buFont typeface="Arial" panose="020B0604020202020204" pitchFamily="34" charset="0"/>
              <a:buChar char="•"/>
            </a:pPr>
            <a:r>
              <a:rPr lang="en-US" altLang="zh-CN" dirty="0">
                <a:latin typeface="LinLibertineT"/>
              </a:rPr>
              <a:t>Figure 4(b) reorders the cost savings for </a:t>
            </a:r>
            <a:r>
              <a:rPr lang="zh-CN" altLang="en-US" dirty="0">
                <a:latin typeface="LinLibertineT"/>
              </a:rPr>
              <a:t>𝑀</a:t>
            </a:r>
            <a:r>
              <a:rPr lang="en-US" altLang="zh-CN" dirty="0">
                <a:latin typeface="LinLibertineT"/>
              </a:rPr>
              <a:t>1 to [2, 20, 10, 8], producing a </a:t>
            </a:r>
            <a:r>
              <a:rPr lang="en-US" altLang="zh-CN" dirty="0">
                <a:solidFill>
                  <a:srgbClr val="FF0000"/>
                </a:solidFill>
                <a:latin typeface="LinLibertineT"/>
              </a:rPr>
              <a:t>non-convex search space</a:t>
            </a:r>
            <a:r>
              <a:rPr lang="en-US" altLang="zh-CN" dirty="0">
                <a:latin typeface="LinLibertineT"/>
              </a:rPr>
              <a:t>.</a:t>
            </a:r>
          </a:p>
          <a:p>
            <a:pPr marL="285750" indent="-285750" algn="l">
              <a:buFont typeface="Arial" panose="020B0604020202020204" pitchFamily="34" charset="0"/>
              <a:buChar char="•"/>
            </a:pPr>
            <a:r>
              <a:rPr lang="en-US" altLang="zh-CN" dirty="0">
                <a:latin typeface="LinLibertineT"/>
              </a:rPr>
              <a:t>An example rare case for such LLPs can be found in </a:t>
            </a:r>
            <a:r>
              <a:rPr lang="en-US" altLang="zh-CN" dirty="0">
                <a:solidFill>
                  <a:srgbClr val="FF0000"/>
                </a:solidFill>
                <a:latin typeface="LinLibertineT"/>
              </a:rPr>
              <a:t>bare-metal servers where a power-related</a:t>
            </a:r>
            <a:r>
              <a:rPr lang="en-US" altLang="zh-CN" dirty="0">
                <a:latin typeface="LinLibertineT"/>
              </a:rPr>
              <a:t>. in our experiments Parslo found partial SLOs with up to 36% error with respect to the optimal solution if one of the LLPs had non-increasing slopes, similar to 2(c).</a:t>
            </a:r>
          </a:p>
        </p:txBody>
      </p:sp>
      <p:pic>
        <p:nvPicPr>
          <p:cNvPr id="16" name="图片 15">
            <a:extLst>
              <a:ext uri="{FF2B5EF4-FFF2-40B4-BE49-F238E27FC236}">
                <a16:creationId xmlns:a16="http://schemas.microsoft.com/office/drawing/2014/main" id="{25446FD8-4BA0-453C-A05D-AC8B7597E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58" y="3645406"/>
            <a:ext cx="11449684" cy="3067577"/>
          </a:xfrm>
          <a:prstGeom prst="rect">
            <a:avLst/>
          </a:prstGeom>
        </p:spPr>
      </p:pic>
      <p:pic>
        <p:nvPicPr>
          <p:cNvPr id="19" name="图片 18">
            <a:extLst>
              <a:ext uri="{FF2B5EF4-FFF2-40B4-BE49-F238E27FC236}">
                <a16:creationId xmlns:a16="http://schemas.microsoft.com/office/drawing/2014/main" id="{366880F3-059F-461A-9261-1EDDE15968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8753" y="2379247"/>
            <a:ext cx="2187008" cy="1535979"/>
          </a:xfrm>
          <a:prstGeom prst="rect">
            <a:avLst/>
          </a:prstGeom>
        </p:spPr>
      </p:pic>
    </p:spTree>
    <p:extLst>
      <p:ext uri="{BB962C8B-B14F-4D97-AF65-F5344CB8AC3E}">
        <p14:creationId xmlns:p14="http://schemas.microsoft.com/office/powerpoint/2010/main" val="679286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13692</TotalTime>
  <Words>4906</Words>
  <Application>Microsoft Office PowerPoint</Application>
  <PresentationFormat>宽屏</PresentationFormat>
  <Paragraphs>193</Paragraphs>
  <Slides>23</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LibertineMathMI</vt:lpstr>
      <vt:lpstr>LinLibertineT</vt:lpstr>
      <vt:lpstr>LinLibertineTI</vt:lpstr>
      <vt:lpstr>system-ui</vt:lpstr>
      <vt:lpstr>等线</vt:lpstr>
      <vt:lpstr>等线 Light</vt:lpstr>
      <vt:lpstr>Arial</vt:lpstr>
      <vt:lpstr>Wingdings</vt:lpstr>
      <vt:lpstr>Office 主题​​</vt:lpstr>
      <vt:lpstr>Parslo: A Gradient Descent-based Approach for Near-optimal Partial SLO Allotment in Microservices</vt:lpstr>
      <vt:lpstr>Background</vt:lpstr>
      <vt:lpstr>INTRODUCTION</vt:lpstr>
      <vt:lpstr>Recent Works</vt:lpstr>
      <vt:lpstr>SLO Assignment</vt:lpstr>
      <vt:lpstr>Partial SLO Assignment</vt:lpstr>
      <vt:lpstr>An exmaple</vt:lpstr>
      <vt:lpstr> SLO ALLOTMENT</vt:lpstr>
      <vt:lpstr> SLO ALLOTMENT</vt:lpstr>
      <vt:lpstr>Complicated DAGs</vt:lpstr>
      <vt:lpstr> Dynamic Branching</vt:lpstr>
      <vt:lpstr> RPCs and Dependencies</vt:lpstr>
      <vt:lpstr> RPCs and Dependencies</vt:lpstr>
      <vt:lpstr> Parallel Fan-out</vt:lpstr>
      <vt:lpstr> Parallel Fan-out</vt:lpstr>
      <vt:lpstr>Offline Tail Estimation Model</vt:lpstr>
      <vt:lpstr>Tail Model Calibration</vt:lpstr>
      <vt:lpstr>EVALUATION</vt:lpstr>
      <vt:lpstr> Synthetic DAGs</vt:lpstr>
      <vt:lpstr> Real-World Applications</vt:lpstr>
      <vt:lpstr>DISCUSSION</vt:lpstr>
      <vt:lpstr> Why Near-optimal?</vt:lpstr>
      <vt:lpstr> Changes in Workload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王家盛</dc:creator>
  <cp:lastModifiedBy>mrf_sdu@126.com</cp:lastModifiedBy>
  <cp:revision>668</cp:revision>
  <dcterms:created xsi:type="dcterms:W3CDTF">2021-09-20T05:07:58Z</dcterms:created>
  <dcterms:modified xsi:type="dcterms:W3CDTF">2022-04-09T00:09:37Z</dcterms:modified>
</cp:coreProperties>
</file>