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09" r:id="rId2"/>
    <p:sldId id="312" r:id="rId3"/>
    <p:sldId id="322" r:id="rId4"/>
    <p:sldId id="323" r:id="rId5"/>
    <p:sldId id="324" r:id="rId6"/>
    <p:sldId id="325" r:id="rId7"/>
    <p:sldId id="326" r:id="rId8"/>
    <p:sldId id="327" r:id="rId9"/>
    <p:sldId id="328" r:id="rId10"/>
    <p:sldId id="329" r:id="rId11"/>
    <p:sldId id="330" r:id="rId12"/>
    <p:sldId id="331" r:id="rId13"/>
    <p:sldId id="332" r:id="rId14"/>
    <p:sldId id="33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07" autoAdjust="0"/>
    <p:restoredTop sz="87735" autoAdjust="0"/>
  </p:normalViewPr>
  <p:slideViewPr>
    <p:cSldViewPr snapToGrid="0">
      <p:cViewPr varScale="1">
        <p:scale>
          <a:sx n="75" d="100"/>
          <a:sy n="75" d="100"/>
        </p:scale>
        <p:origin x="124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D055C-3AE7-4333-9C28-5222FBC87FA4}" type="datetimeFigureOut">
              <a:rPr lang="zh-CN" altLang="en-US" smtClean="0"/>
              <a:t>2022/7/17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9F65B-6F81-4288-9904-68ABFE290F01}" type="slidenum">
              <a:rPr lang="zh-CN" altLang="en-US" smtClean="0"/>
              <a:t>‹#›</a:t>
            </a:fld>
            <a:endParaRPr lang="zh-CN" altLang="en-US"/>
          </a:p>
        </p:txBody>
      </p:sp>
    </p:spTree>
    <p:extLst>
      <p:ext uri="{BB962C8B-B14F-4D97-AF65-F5344CB8AC3E}">
        <p14:creationId xmlns:p14="http://schemas.microsoft.com/office/powerpoint/2010/main" val="120870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2</a:t>
            </a:fld>
            <a:endParaRPr lang="zh-CN" altLang="en-US"/>
          </a:p>
        </p:txBody>
      </p:sp>
    </p:spTree>
    <p:extLst>
      <p:ext uri="{BB962C8B-B14F-4D97-AF65-F5344CB8AC3E}">
        <p14:creationId xmlns:p14="http://schemas.microsoft.com/office/powerpoint/2010/main" val="2463719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4</a:t>
            </a:fld>
            <a:endParaRPr lang="zh-CN" altLang="en-US"/>
          </a:p>
        </p:txBody>
      </p:sp>
    </p:spTree>
    <p:extLst>
      <p:ext uri="{BB962C8B-B14F-4D97-AF65-F5344CB8AC3E}">
        <p14:creationId xmlns:p14="http://schemas.microsoft.com/office/powerpoint/2010/main" val="3671080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1594841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68088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93491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232297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242821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406663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18974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87359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42881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188884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36685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51439-9AD0-4238-8E7D-7A509AC80811}" type="datetimeFigureOut">
              <a:rPr lang="zh-CN" altLang="en-US" smtClean="0"/>
              <a:t>2022/7/17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102570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2037449"/>
            <a:ext cx="10515600" cy="1325563"/>
          </a:xfrm>
        </p:spPr>
        <p:txBody>
          <a:bodyPr>
            <a:normAutofit/>
          </a:bodyPr>
          <a:lstStyle/>
          <a:p>
            <a:pPr algn="ctr"/>
            <a:r>
              <a:rPr lang="en-US" altLang="zh-CN" b="1" dirty="0"/>
              <a:t>SHOWAR: Right-Sizing And Efficient Scheduling of Microservices</a:t>
            </a:r>
            <a:endParaRPr lang="zh-CN" altLang="en-US" dirty="0"/>
          </a:p>
        </p:txBody>
      </p:sp>
      <p:sp>
        <p:nvSpPr>
          <p:cNvPr id="4" name="文本框 3">
            <a:extLst>
              <a:ext uri="{FF2B5EF4-FFF2-40B4-BE49-F238E27FC236}">
                <a16:creationId xmlns:a16="http://schemas.microsoft.com/office/drawing/2014/main" id="{278B53E1-048A-4D5B-9D48-8397F4E426FA}"/>
              </a:ext>
            </a:extLst>
          </p:cNvPr>
          <p:cNvSpPr txBox="1"/>
          <p:nvPr/>
        </p:nvSpPr>
        <p:spPr>
          <a:xfrm>
            <a:off x="4930061" y="3494989"/>
            <a:ext cx="2171779" cy="523220"/>
          </a:xfrm>
          <a:prstGeom prst="rect">
            <a:avLst/>
          </a:prstGeom>
          <a:noFill/>
        </p:spPr>
        <p:txBody>
          <a:bodyPr wrap="square">
            <a:spAutoFit/>
          </a:bodyPr>
          <a:lstStyle/>
          <a:p>
            <a:r>
              <a:rPr lang="en-US" altLang="zh-CN" sz="2800" dirty="0"/>
              <a:t>SOCC 2021</a:t>
            </a:r>
            <a:endParaRPr lang="zh-CN" altLang="en-US" sz="2800" dirty="0"/>
          </a:p>
        </p:txBody>
      </p:sp>
    </p:spTree>
    <p:extLst>
      <p:ext uri="{BB962C8B-B14F-4D97-AF65-F5344CB8AC3E}">
        <p14:creationId xmlns:p14="http://schemas.microsoft.com/office/powerpoint/2010/main" val="2426911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Generating Affinity and Anti-Affinity Rule</a:t>
            </a:r>
          </a:p>
        </p:txBody>
      </p:sp>
      <p:sp>
        <p:nvSpPr>
          <p:cNvPr id="8" name="文本框 7">
            <a:extLst>
              <a:ext uri="{FF2B5EF4-FFF2-40B4-BE49-F238E27FC236}">
                <a16:creationId xmlns:a16="http://schemas.microsoft.com/office/drawing/2014/main" id="{9B6BD924-4175-410F-864F-E043A204C612}"/>
              </a:ext>
            </a:extLst>
          </p:cNvPr>
          <p:cNvSpPr txBox="1"/>
          <p:nvPr/>
        </p:nvSpPr>
        <p:spPr>
          <a:xfrm>
            <a:off x="955476" y="1071889"/>
            <a:ext cx="10281047" cy="2862322"/>
          </a:xfrm>
          <a:prstGeom prst="rect">
            <a:avLst/>
          </a:prstGeom>
          <a:noFill/>
        </p:spPr>
        <p:txBody>
          <a:bodyPr wrap="square">
            <a:spAutoFit/>
          </a:bodyPr>
          <a:lstStyle/>
          <a:p>
            <a:pPr marL="342900" indent="-342900">
              <a:buFont typeface="Arial" panose="020B0604020202020204" pitchFamily="34" charset="0"/>
              <a:buChar char="•"/>
            </a:pPr>
            <a:r>
              <a:rPr lang="en-US" altLang="zh-CN" sz="2000" b="0" i="0" dirty="0">
                <a:solidFill>
                  <a:srgbClr val="000000"/>
                </a:solidFill>
                <a:effectLst/>
                <a:latin typeface="system-ui"/>
              </a:rPr>
              <a:t>CPU </a:t>
            </a:r>
            <a:r>
              <a:rPr lang="zh-CN" altLang="en-US" sz="2000" b="0" i="0" dirty="0">
                <a:solidFill>
                  <a:srgbClr val="000000"/>
                </a:solidFill>
                <a:effectLst/>
                <a:latin typeface="system-ui"/>
              </a:rPr>
              <a:t>和网络：对于任何一对微服务𝑆</a:t>
            </a:r>
            <a:r>
              <a:rPr lang="en-US" altLang="zh-CN" sz="2000" b="0" i="0" dirty="0">
                <a:solidFill>
                  <a:srgbClr val="000000"/>
                </a:solidFill>
                <a:effectLst/>
                <a:latin typeface="system-ui"/>
              </a:rPr>
              <a:t>1 </a:t>
            </a:r>
            <a:r>
              <a:rPr lang="zh-CN" altLang="en-US" sz="2000" b="0" i="0" dirty="0">
                <a:solidFill>
                  <a:srgbClr val="000000"/>
                </a:solidFill>
                <a:effectLst/>
                <a:latin typeface="system-ui"/>
              </a:rPr>
              <a:t>和𝑆</a:t>
            </a:r>
            <a:r>
              <a:rPr lang="en-US" altLang="zh-CN" sz="2000" b="0" i="0" dirty="0">
                <a:solidFill>
                  <a:srgbClr val="000000"/>
                </a:solidFill>
                <a:effectLst/>
                <a:latin typeface="system-ui"/>
              </a:rPr>
              <a:t>2</a:t>
            </a:r>
            <a:r>
              <a:rPr lang="zh-CN" altLang="en-US" sz="2000" b="0" i="0" dirty="0">
                <a:solidFill>
                  <a:srgbClr val="000000"/>
                </a:solidFill>
                <a:effectLst/>
                <a:latin typeface="system-ui"/>
              </a:rPr>
              <a:t>，如果它们的 </a:t>
            </a:r>
            <a:r>
              <a:rPr lang="en-US" altLang="zh-CN" sz="2000" b="0" i="0" dirty="0">
                <a:solidFill>
                  <a:srgbClr val="000000"/>
                </a:solidFill>
                <a:effectLst/>
                <a:latin typeface="system-ui"/>
              </a:rPr>
              <a:t>CPU </a:t>
            </a:r>
            <a:r>
              <a:rPr lang="zh-CN" altLang="en-US" sz="2000" b="0" i="0" dirty="0">
                <a:solidFill>
                  <a:srgbClr val="000000"/>
                </a:solidFill>
                <a:effectLst/>
                <a:latin typeface="system-ui"/>
              </a:rPr>
              <a:t>和网络 </a:t>
            </a:r>
            <a:r>
              <a:rPr lang="en-US" altLang="zh-CN" sz="2000" b="0" i="0" dirty="0">
                <a:solidFill>
                  <a:srgbClr val="000000"/>
                </a:solidFill>
                <a:effectLst/>
                <a:latin typeface="system-ui"/>
              </a:rPr>
              <a:t>I/O </a:t>
            </a:r>
            <a:r>
              <a:rPr lang="zh-CN" altLang="en-US" sz="2000" b="0" i="0" dirty="0">
                <a:solidFill>
                  <a:srgbClr val="000000"/>
                </a:solidFill>
                <a:effectLst/>
                <a:latin typeface="system-ui"/>
              </a:rPr>
              <a:t>使用模式具有很强的负相关性（即𝜌𝑆</a:t>
            </a:r>
            <a:r>
              <a:rPr lang="en-US" altLang="zh-CN" sz="2000" b="0" i="0" dirty="0">
                <a:solidFill>
                  <a:srgbClr val="000000"/>
                </a:solidFill>
                <a:effectLst/>
                <a:latin typeface="system-ui"/>
              </a:rPr>
              <a:t>1</a:t>
            </a:r>
            <a:r>
              <a:rPr lang="zh-CN" altLang="en-US" sz="2000" b="0" i="0" dirty="0">
                <a:solidFill>
                  <a:srgbClr val="000000"/>
                </a:solidFill>
                <a:effectLst/>
                <a:latin typeface="system-ui"/>
              </a:rPr>
              <a:t>𝑆</a:t>
            </a:r>
            <a:r>
              <a:rPr lang="en-US" altLang="zh-CN" sz="2000" b="0" i="0" dirty="0">
                <a:solidFill>
                  <a:srgbClr val="000000"/>
                </a:solidFill>
                <a:effectLst/>
                <a:latin typeface="system-ui"/>
              </a:rPr>
              <a:t>2 ≤ −0.8)  </a:t>
            </a:r>
            <a:r>
              <a:rPr lang="zh-CN" altLang="en-US" sz="2000" b="0" i="0" dirty="0">
                <a:solidFill>
                  <a:srgbClr val="000000"/>
                </a:solidFill>
                <a:effectLst/>
                <a:latin typeface="system-ui"/>
              </a:rPr>
              <a:t>，</a:t>
            </a:r>
            <a:r>
              <a:rPr lang="en-US" altLang="zh-CN" sz="2000" b="0" i="0" dirty="0">
                <a:solidFill>
                  <a:srgbClr val="000000"/>
                </a:solidFill>
                <a:effectLst/>
                <a:latin typeface="system-ui"/>
              </a:rPr>
              <a:t>SHOWAR </a:t>
            </a:r>
            <a:r>
              <a:rPr lang="zh-CN" altLang="en-US" sz="2000" b="0" i="0" dirty="0">
                <a:solidFill>
                  <a:srgbClr val="000000"/>
                </a:solidFill>
                <a:effectLst/>
                <a:latin typeface="system-ui"/>
              </a:rPr>
              <a:t>为调度程序生成 𝑆</a:t>
            </a:r>
            <a:r>
              <a:rPr lang="en-US" altLang="zh-CN" sz="2000" b="0" i="0" dirty="0">
                <a:solidFill>
                  <a:srgbClr val="000000"/>
                </a:solidFill>
                <a:effectLst/>
                <a:latin typeface="system-ui"/>
              </a:rPr>
              <a:t>1 </a:t>
            </a:r>
            <a:r>
              <a:rPr lang="zh-CN" altLang="en-US" sz="2000" b="0" i="0" dirty="0">
                <a:solidFill>
                  <a:srgbClr val="000000"/>
                </a:solidFill>
                <a:effectLst/>
                <a:latin typeface="system-ui"/>
              </a:rPr>
              <a:t>的关联规则 𝑆</a:t>
            </a:r>
            <a:r>
              <a:rPr lang="en-US" altLang="zh-CN" sz="2000" b="0" i="0" dirty="0">
                <a:solidFill>
                  <a:srgbClr val="000000"/>
                </a:solidFill>
                <a:effectLst/>
                <a:latin typeface="system-ui"/>
              </a:rPr>
              <a:t>2</a:t>
            </a:r>
            <a:r>
              <a:rPr lang="zh-CN" altLang="en-US" sz="2000" b="0" i="0" dirty="0">
                <a:solidFill>
                  <a:srgbClr val="000000"/>
                </a:solidFill>
                <a:effectLst/>
                <a:latin typeface="system-ui"/>
              </a:rPr>
              <a:t>。这是因为 </a:t>
            </a:r>
            <a:r>
              <a:rPr lang="en-US" altLang="zh-CN" sz="2000" b="0" i="0" dirty="0">
                <a:solidFill>
                  <a:srgbClr val="000000"/>
                </a:solidFill>
                <a:effectLst/>
                <a:latin typeface="system-ui"/>
              </a:rPr>
              <a:t>CPU </a:t>
            </a:r>
            <a:r>
              <a:rPr lang="zh-CN" altLang="en-US" sz="2000" b="0" i="0" dirty="0">
                <a:solidFill>
                  <a:srgbClr val="000000"/>
                </a:solidFill>
                <a:effectLst/>
                <a:latin typeface="system-ui"/>
              </a:rPr>
              <a:t>和网络带宽是可以共享和节流的资源，因此即使两个服务的使用模式发生变化并且负相关性很低，微服务也可以有效地共享这些资源。</a:t>
            </a:r>
            <a:endParaRPr lang="en-US" altLang="zh-CN" sz="2000" b="0" i="0" dirty="0">
              <a:solidFill>
                <a:srgbClr val="000000"/>
              </a:solidFill>
              <a:effectLst/>
              <a:latin typeface="system-ui"/>
            </a:endParaRPr>
          </a:p>
          <a:p>
            <a:pPr marL="342900" indent="-342900">
              <a:buFont typeface="Arial" panose="020B0604020202020204" pitchFamily="34" charset="0"/>
              <a:buChar char="•"/>
            </a:pPr>
            <a:endParaRPr lang="en-US" altLang="zh-CN" sz="2000" b="0" i="0" dirty="0">
              <a:solidFill>
                <a:srgbClr val="000000"/>
              </a:solidFill>
              <a:effectLst/>
              <a:latin typeface="system-ui"/>
            </a:endParaRPr>
          </a:p>
          <a:p>
            <a:pPr marL="342900" indent="-342900">
              <a:buFont typeface="Arial" panose="020B0604020202020204" pitchFamily="34" charset="0"/>
              <a:buChar char="•"/>
            </a:pPr>
            <a:r>
              <a:rPr lang="zh-CN" altLang="en-US" sz="2000" b="0" i="0" dirty="0">
                <a:solidFill>
                  <a:srgbClr val="000000"/>
                </a:solidFill>
                <a:effectLst/>
                <a:latin typeface="system-ui"/>
              </a:rPr>
              <a:t>内存：如果任何一对微服务𝑆</a:t>
            </a:r>
            <a:r>
              <a:rPr lang="en-US" altLang="zh-CN" sz="2000" b="0" i="0" dirty="0">
                <a:solidFill>
                  <a:srgbClr val="000000"/>
                </a:solidFill>
                <a:effectLst/>
                <a:latin typeface="system-ui"/>
              </a:rPr>
              <a:t>1 </a:t>
            </a:r>
            <a:r>
              <a:rPr lang="zh-CN" altLang="en-US" sz="2000" b="0" i="0" dirty="0">
                <a:solidFill>
                  <a:srgbClr val="000000"/>
                </a:solidFill>
                <a:effectLst/>
                <a:latin typeface="system-ui"/>
              </a:rPr>
              <a:t>和𝑆</a:t>
            </a:r>
            <a:r>
              <a:rPr lang="en-US" altLang="zh-CN" sz="2000" b="0" i="0" dirty="0">
                <a:solidFill>
                  <a:srgbClr val="000000"/>
                </a:solidFill>
                <a:effectLst/>
                <a:latin typeface="system-ui"/>
              </a:rPr>
              <a:t>2 </a:t>
            </a:r>
            <a:r>
              <a:rPr lang="zh-CN" altLang="en-US" sz="2000" b="0" i="0" dirty="0">
                <a:solidFill>
                  <a:srgbClr val="000000"/>
                </a:solidFill>
                <a:effectLst/>
                <a:latin typeface="system-ui"/>
              </a:rPr>
              <a:t>在它们的内存使用模式中具有强正相关（例如𝜌𝑆</a:t>
            </a:r>
            <a:r>
              <a:rPr lang="en-US" altLang="zh-CN" sz="2000" b="0" i="0" dirty="0">
                <a:solidFill>
                  <a:srgbClr val="000000"/>
                </a:solidFill>
                <a:effectLst/>
                <a:latin typeface="system-ui"/>
              </a:rPr>
              <a:t>1</a:t>
            </a:r>
            <a:r>
              <a:rPr lang="zh-CN" altLang="en-US" sz="2000" b="0" i="0" dirty="0">
                <a:solidFill>
                  <a:srgbClr val="000000"/>
                </a:solidFill>
                <a:effectLst/>
                <a:latin typeface="system-ui"/>
              </a:rPr>
              <a:t>𝑆</a:t>
            </a:r>
            <a:r>
              <a:rPr lang="en-US" altLang="zh-CN" sz="2000" b="0" i="0" dirty="0">
                <a:solidFill>
                  <a:srgbClr val="000000"/>
                </a:solidFill>
                <a:effectLst/>
                <a:latin typeface="system-ui"/>
              </a:rPr>
              <a:t>2 ≥ 0.8</a:t>
            </a:r>
            <a:r>
              <a:rPr lang="zh-CN" altLang="en-US" sz="2000" b="0" i="0" dirty="0">
                <a:solidFill>
                  <a:srgbClr val="000000"/>
                </a:solidFill>
                <a:effectLst/>
                <a:latin typeface="system-ui"/>
              </a:rPr>
              <a:t>），</a:t>
            </a:r>
            <a:r>
              <a:rPr lang="en-US" altLang="zh-CN" sz="2000" b="0" i="0" dirty="0">
                <a:solidFill>
                  <a:srgbClr val="000000"/>
                </a:solidFill>
                <a:effectLst/>
                <a:latin typeface="system-ui"/>
              </a:rPr>
              <a:t>SHOWAR </a:t>
            </a:r>
            <a:r>
              <a:rPr lang="zh-CN" altLang="en-US" sz="2000" b="0" i="0" dirty="0">
                <a:solidFill>
                  <a:srgbClr val="000000"/>
                </a:solidFill>
                <a:effectLst/>
                <a:latin typeface="system-ui"/>
              </a:rPr>
              <a:t>为调度程序生成𝑆</a:t>
            </a:r>
            <a:r>
              <a:rPr lang="en-US" altLang="zh-CN" sz="2000" b="0" i="0" dirty="0">
                <a:solidFill>
                  <a:srgbClr val="000000"/>
                </a:solidFill>
                <a:effectLst/>
                <a:latin typeface="system-ui"/>
              </a:rPr>
              <a:t>1 </a:t>
            </a:r>
            <a:r>
              <a:rPr lang="zh-CN" altLang="en-US" sz="2000" b="0" i="0" dirty="0">
                <a:solidFill>
                  <a:srgbClr val="000000"/>
                </a:solidFill>
                <a:effectLst/>
                <a:latin typeface="system-ui"/>
              </a:rPr>
              <a:t>和𝑆</a:t>
            </a:r>
            <a:r>
              <a:rPr lang="en-US" altLang="zh-CN" sz="2000" b="0" i="0" dirty="0">
                <a:solidFill>
                  <a:srgbClr val="000000"/>
                </a:solidFill>
                <a:effectLst/>
                <a:latin typeface="system-ui"/>
              </a:rPr>
              <a:t>2 </a:t>
            </a:r>
            <a:r>
              <a:rPr lang="zh-CN" altLang="en-US" sz="2000" b="0" i="0" dirty="0">
                <a:solidFill>
                  <a:srgbClr val="000000"/>
                </a:solidFill>
                <a:effectLst/>
                <a:latin typeface="system-ui"/>
              </a:rPr>
              <a:t>的反关联规则。这是因为当两个服务的内存使用模式强相关时，考虑到节点上有限的物理内存带宽，微服务可能会出现内存带宽不足的问题。</a:t>
            </a:r>
            <a:endParaRPr lang="en-US" altLang="zh-CN" sz="2000" dirty="0"/>
          </a:p>
        </p:txBody>
      </p:sp>
    </p:spTree>
    <p:extLst>
      <p:ext uri="{BB962C8B-B14F-4D97-AF65-F5344CB8AC3E}">
        <p14:creationId xmlns:p14="http://schemas.microsoft.com/office/powerpoint/2010/main" val="2248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SHOWAR</a:t>
            </a:r>
          </a:p>
        </p:txBody>
      </p:sp>
      <p:sp>
        <p:nvSpPr>
          <p:cNvPr id="11" name="文本框 10">
            <a:extLst>
              <a:ext uri="{FF2B5EF4-FFF2-40B4-BE49-F238E27FC236}">
                <a16:creationId xmlns:a16="http://schemas.microsoft.com/office/drawing/2014/main" id="{92DE4C23-FB7A-41D0-9DAD-8BC2A30F7AD9}"/>
              </a:ext>
            </a:extLst>
          </p:cNvPr>
          <p:cNvSpPr txBox="1"/>
          <p:nvPr/>
        </p:nvSpPr>
        <p:spPr>
          <a:xfrm>
            <a:off x="662232" y="6434966"/>
            <a:ext cx="11121273" cy="400110"/>
          </a:xfrm>
          <a:prstGeom prst="rect">
            <a:avLst/>
          </a:prstGeom>
          <a:noFill/>
        </p:spPr>
        <p:txBody>
          <a:bodyPr wrap="square">
            <a:spAutoFit/>
          </a:bodyPr>
          <a:lstStyle/>
          <a:p>
            <a:r>
              <a:rPr lang="en-US" altLang="zh-CN" sz="2000" dirty="0">
                <a:solidFill>
                  <a:schemeClr val="bg1">
                    <a:lumMod val="50000"/>
                  </a:schemeClr>
                </a:solidFill>
              </a:rPr>
              <a:t>SOCC 2021, SHOWAR: Right-Sizing And Efficient Scheduling of Microservices</a:t>
            </a:r>
            <a:endParaRPr lang="zh-CN" altLang="en-US" sz="2000" dirty="0">
              <a:solidFill>
                <a:schemeClr val="bg1">
                  <a:lumMod val="50000"/>
                </a:schemeClr>
              </a:solidFill>
            </a:endParaRPr>
          </a:p>
        </p:txBody>
      </p:sp>
      <p:sp>
        <p:nvSpPr>
          <p:cNvPr id="10" name="文本框 9">
            <a:extLst>
              <a:ext uri="{FF2B5EF4-FFF2-40B4-BE49-F238E27FC236}">
                <a16:creationId xmlns:a16="http://schemas.microsoft.com/office/drawing/2014/main" id="{9C2D2D58-84B5-4228-98B1-C579682DBA97}"/>
              </a:ext>
            </a:extLst>
          </p:cNvPr>
          <p:cNvSpPr txBox="1"/>
          <p:nvPr/>
        </p:nvSpPr>
        <p:spPr>
          <a:xfrm>
            <a:off x="408495" y="1722539"/>
            <a:ext cx="5738357" cy="2862322"/>
          </a:xfrm>
          <a:prstGeom prst="rect">
            <a:avLst/>
          </a:prstGeom>
          <a:noFill/>
        </p:spPr>
        <p:txBody>
          <a:bodyPr wrap="square">
            <a:spAutoFit/>
          </a:bodyPr>
          <a:lstStyle/>
          <a:p>
            <a:r>
              <a:rPr lang="en-US" altLang="zh-CN" sz="2000" b="0" i="0" dirty="0">
                <a:solidFill>
                  <a:srgbClr val="000000"/>
                </a:solidFill>
                <a:effectLst/>
                <a:latin typeface="system-ui"/>
              </a:rPr>
              <a:t>SHOWAR </a:t>
            </a:r>
            <a:r>
              <a:rPr lang="zh-CN" altLang="en-US" sz="2000" b="0" i="0" dirty="0">
                <a:solidFill>
                  <a:srgbClr val="000000"/>
                </a:solidFill>
                <a:effectLst/>
                <a:latin typeface="system-ui"/>
              </a:rPr>
              <a:t>架构：</a:t>
            </a:r>
            <a:endParaRPr lang="en-US" altLang="zh-CN" sz="2000" b="0" i="0" dirty="0">
              <a:solidFill>
                <a:srgbClr val="000000"/>
              </a:solidFill>
              <a:effectLst/>
              <a:latin typeface="system-ui"/>
            </a:endParaRPr>
          </a:p>
          <a:p>
            <a:endParaRPr lang="en-US" altLang="zh-CN" sz="2000" b="0" i="0" dirty="0">
              <a:solidFill>
                <a:srgbClr val="000000"/>
              </a:solidFill>
              <a:effectLst/>
              <a:latin typeface="system-ui"/>
            </a:endParaRPr>
          </a:p>
          <a:p>
            <a:pPr marL="342900" indent="-342900">
              <a:buFont typeface="Arial" panose="020B0604020202020204" pitchFamily="34" charset="0"/>
              <a:buChar char="•"/>
            </a:pPr>
            <a:r>
              <a:rPr lang="zh-CN" altLang="en-US" sz="2000" b="0" i="0" dirty="0">
                <a:solidFill>
                  <a:srgbClr val="000000"/>
                </a:solidFill>
                <a:effectLst/>
                <a:latin typeface="system-ui"/>
              </a:rPr>
              <a:t>使用每个节点上的相应代理收集资源使用日志和 </a:t>
            </a:r>
            <a:r>
              <a:rPr lang="en-US" altLang="zh-CN" sz="2000" b="0" i="0" dirty="0" err="1">
                <a:solidFill>
                  <a:srgbClr val="000000"/>
                </a:solidFill>
                <a:effectLst/>
                <a:latin typeface="system-ui"/>
              </a:rPr>
              <a:t>eBPF</a:t>
            </a:r>
            <a:r>
              <a:rPr lang="en-US" altLang="zh-CN" sz="2000" b="0" i="0" dirty="0">
                <a:solidFill>
                  <a:srgbClr val="000000"/>
                </a:solidFill>
                <a:effectLst/>
                <a:latin typeface="system-ui"/>
              </a:rPr>
              <a:t> </a:t>
            </a:r>
            <a:r>
              <a:rPr lang="zh-CN" altLang="en-US" sz="2000" b="0" i="0" dirty="0">
                <a:solidFill>
                  <a:srgbClr val="000000"/>
                </a:solidFill>
                <a:effectLst/>
                <a:latin typeface="system-ui"/>
              </a:rPr>
              <a:t>指标，并汇总到时间序列数据库中。</a:t>
            </a:r>
            <a:endParaRPr lang="en-US" altLang="zh-CN" sz="2000" b="0" i="0" dirty="0">
              <a:solidFill>
                <a:srgbClr val="000000"/>
              </a:solidFill>
              <a:effectLst/>
              <a:latin typeface="system-ui"/>
            </a:endParaRPr>
          </a:p>
          <a:p>
            <a:pPr marL="342900" indent="-342900">
              <a:buFont typeface="Arial" panose="020B0604020202020204" pitchFamily="34" charset="0"/>
              <a:buChar char="•"/>
            </a:pPr>
            <a:endParaRPr lang="en-US" altLang="zh-CN" sz="2000" b="0" i="0" dirty="0">
              <a:solidFill>
                <a:srgbClr val="000000"/>
              </a:solidFill>
              <a:effectLst/>
              <a:latin typeface="system-ui"/>
            </a:endParaRPr>
          </a:p>
          <a:p>
            <a:pPr marL="342900" indent="-342900">
              <a:buFont typeface="Arial" panose="020B0604020202020204" pitchFamily="34" charset="0"/>
              <a:buChar char="•"/>
            </a:pPr>
            <a:r>
              <a:rPr lang="zh-CN" altLang="en-US" sz="2000" b="0" i="0" dirty="0">
                <a:solidFill>
                  <a:srgbClr val="000000"/>
                </a:solidFill>
                <a:effectLst/>
                <a:latin typeface="system-ui"/>
              </a:rPr>
              <a:t> </a:t>
            </a:r>
            <a:r>
              <a:rPr lang="en-US" altLang="zh-CN" sz="2000" b="0" i="0" dirty="0">
                <a:solidFill>
                  <a:srgbClr val="000000"/>
                </a:solidFill>
                <a:effectLst/>
                <a:latin typeface="system-ui"/>
              </a:rPr>
              <a:t>SHOWAR </a:t>
            </a:r>
            <a:r>
              <a:rPr lang="zh-CN" altLang="en-US" sz="2000" b="0" i="0" dirty="0">
                <a:solidFill>
                  <a:srgbClr val="000000"/>
                </a:solidFill>
                <a:effectLst/>
                <a:latin typeface="system-ui"/>
              </a:rPr>
              <a:t>通过分别与 </a:t>
            </a:r>
            <a:r>
              <a:rPr lang="en-US" altLang="zh-CN" sz="2000" b="0" i="0" dirty="0">
                <a:solidFill>
                  <a:srgbClr val="000000"/>
                </a:solidFill>
                <a:effectLst/>
                <a:latin typeface="system-ui"/>
              </a:rPr>
              <a:t>Kubernetes API </a:t>
            </a:r>
            <a:r>
              <a:rPr lang="zh-CN" altLang="en-US" sz="2000" b="0" i="0" dirty="0">
                <a:solidFill>
                  <a:srgbClr val="000000"/>
                </a:solidFill>
                <a:effectLst/>
                <a:latin typeface="system-ui"/>
              </a:rPr>
              <a:t>服务器及其调度程序通信，使用收集到的指标来做出自动缩放决策以及制定调度亲和性和反亲和性规则（</a:t>
            </a:r>
            <a:r>
              <a:rPr lang="en-US" altLang="zh-CN" sz="2000" b="0" i="0" dirty="0">
                <a:effectLst/>
                <a:latin typeface="Arial" panose="020B0604020202020204" pitchFamily="34" charset="0"/>
              </a:rPr>
              <a:t>scheduling affinity and anti-affinity rules</a:t>
            </a:r>
            <a:r>
              <a:rPr lang="zh-CN" altLang="en-US" sz="2000" b="0" i="0" dirty="0">
                <a:effectLst/>
                <a:latin typeface="Arial" panose="020B0604020202020204" pitchFamily="34" charset="0"/>
              </a:rPr>
              <a:t>）</a:t>
            </a:r>
            <a:endParaRPr lang="en-US" altLang="zh-CN" sz="2000" b="0" i="0" dirty="0">
              <a:effectLst/>
              <a:latin typeface="Arial" panose="020B0604020202020204" pitchFamily="34" charset="0"/>
            </a:endParaRPr>
          </a:p>
        </p:txBody>
      </p:sp>
      <p:pic>
        <p:nvPicPr>
          <p:cNvPr id="8" name="图片 7">
            <a:extLst>
              <a:ext uri="{FF2B5EF4-FFF2-40B4-BE49-F238E27FC236}">
                <a16:creationId xmlns:a16="http://schemas.microsoft.com/office/drawing/2014/main" id="{FC412FB2-39F2-464B-9101-F136908E5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5148" y="1260922"/>
            <a:ext cx="5738357" cy="4336156"/>
          </a:xfrm>
          <a:prstGeom prst="rect">
            <a:avLst/>
          </a:prstGeom>
        </p:spPr>
      </p:pic>
    </p:spTree>
    <p:extLst>
      <p:ext uri="{BB962C8B-B14F-4D97-AF65-F5344CB8AC3E}">
        <p14:creationId xmlns:p14="http://schemas.microsoft.com/office/powerpoint/2010/main" val="61666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Evaluation</a:t>
            </a:r>
            <a:r>
              <a:rPr lang="zh-CN" altLang="en-US" sz="3200" b="1" dirty="0"/>
              <a:t>：</a:t>
            </a:r>
            <a:r>
              <a:rPr lang="en-US" altLang="zh-CN" sz="3200" b="0" i="0" dirty="0">
                <a:solidFill>
                  <a:srgbClr val="000000"/>
                </a:solidFill>
                <a:effectLst/>
                <a:latin typeface="system-ui"/>
              </a:rPr>
              <a:t>Vertical Autoscaling</a:t>
            </a:r>
            <a:endParaRPr lang="en-US" altLang="zh-CN" sz="3200" b="1" dirty="0"/>
          </a:p>
        </p:txBody>
      </p:sp>
      <p:pic>
        <p:nvPicPr>
          <p:cNvPr id="4" name="图片 3">
            <a:extLst>
              <a:ext uri="{FF2B5EF4-FFF2-40B4-BE49-F238E27FC236}">
                <a16:creationId xmlns:a16="http://schemas.microsoft.com/office/drawing/2014/main" id="{F70CF845-0C9C-445E-8D50-338845146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532" y="4058536"/>
            <a:ext cx="9500935" cy="2687515"/>
          </a:xfrm>
          <a:prstGeom prst="rect">
            <a:avLst/>
          </a:prstGeom>
        </p:spPr>
      </p:pic>
      <p:sp>
        <p:nvSpPr>
          <p:cNvPr id="9" name="文本框 8">
            <a:extLst>
              <a:ext uri="{FF2B5EF4-FFF2-40B4-BE49-F238E27FC236}">
                <a16:creationId xmlns:a16="http://schemas.microsoft.com/office/drawing/2014/main" id="{8F8E99F1-EFBC-4315-98F0-E4DD6B7242D0}"/>
              </a:ext>
            </a:extLst>
          </p:cNvPr>
          <p:cNvSpPr txBox="1"/>
          <p:nvPr/>
        </p:nvSpPr>
        <p:spPr>
          <a:xfrm>
            <a:off x="621971" y="894740"/>
            <a:ext cx="10948056" cy="3170099"/>
          </a:xfrm>
          <a:prstGeom prst="rect">
            <a:avLst/>
          </a:prstGeom>
          <a:noFill/>
        </p:spPr>
        <p:txBody>
          <a:bodyPr wrap="square">
            <a:spAutoFit/>
          </a:bodyPr>
          <a:lstStyle/>
          <a:p>
            <a:pPr marL="342900" indent="-342900">
              <a:buFont typeface="Arial" panose="020B0604020202020204" pitchFamily="34" charset="0"/>
              <a:buChar char="•"/>
            </a:pPr>
            <a:r>
              <a:rPr lang="en-US" altLang="zh-CN" sz="2000" b="0" i="0" dirty="0">
                <a:solidFill>
                  <a:srgbClr val="000000"/>
                </a:solidFill>
                <a:effectLst/>
                <a:latin typeface="system-ui"/>
              </a:rPr>
              <a:t>cumulative distribution function (CDF)</a:t>
            </a:r>
            <a:r>
              <a:rPr lang="zh-CN" altLang="en-US" sz="2000" b="0" i="0" dirty="0">
                <a:solidFill>
                  <a:srgbClr val="000000"/>
                </a:solidFill>
                <a:effectLst/>
                <a:latin typeface="system-ui"/>
              </a:rPr>
              <a:t>：对于 </a:t>
            </a:r>
            <a:r>
              <a:rPr lang="en-US" altLang="zh-CN" sz="2000" b="0" i="0" dirty="0">
                <a:solidFill>
                  <a:srgbClr val="000000"/>
                </a:solidFill>
                <a:effectLst/>
                <a:latin typeface="system-ui"/>
              </a:rPr>
              <a:t>95% </a:t>
            </a:r>
            <a:r>
              <a:rPr lang="zh-CN" altLang="en-US" sz="2000" b="0" i="0" dirty="0">
                <a:solidFill>
                  <a:srgbClr val="000000"/>
                </a:solidFill>
                <a:effectLst/>
                <a:latin typeface="system-ui"/>
              </a:rPr>
              <a:t>的服务实例，相对内存使用松弛率小于 </a:t>
            </a:r>
            <a:r>
              <a:rPr lang="en-US" altLang="zh-CN" sz="2000" b="0" i="0" dirty="0">
                <a:solidFill>
                  <a:srgbClr val="000000"/>
                </a:solidFill>
                <a:effectLst/>
                <a:latin typeface="system-ui"/>
              </a:rPr>
              <a:t>46%</a:t>
            </a:r>
            <a:r>
              <a:rPr lang="zh-CN" altLang="en-US" sz="2000" b="0" i="0" dirty="0">
                <a:solidFill>
                  <a:srgbClr val="000000"/>
                </a:solidFill>
                <a:effectLst/>
                <a:latin typeface="system-ui"/>
              </a:rPr>
              <a:t>，而 </a:t>
            </a:r>
            <a:r>
              <a:rPr lang="en-US" altLang="zh-CN" sz="2000" b="0" i="0" dirty="0">
                <a:solidFill>
                  <a:srgbClr val="000000"/>
                </a:solidFill>
                <a:effectLst/>
                <a:latin typeface="system-ui"/>
              </a:rPr>
              <a:t>Kubernetes </a:t>
            </a:r>
            <a:r>
              <a:rPr lang="zh-CN" altLang="en-US" sz="2000" b="0" i="0" dirty="0">
                <a:solidFill>
                  <a:srgbClr val="000000"/>
                </a:solidFill>
                <a:effectLst/>
                <a:latin typeface="system-ui"/>
              </a:rPr>
              <a:t>和 </a:t>
            </a:r>
            <a:r>
              <a:rPr lang="en-US" altLang="zh-CN" sz="2000" b="0" i="0" dirty="0">
                <a:solidFill>
                  <a:srgbClr val="000000"/>
                </a:solidFill>
                <a:effectLst/>
                <a:latin typeface="system-ui"/>
              </a:rPr>
              <a:t>Autopilot </a:t>
            </a:r>
            <a:r>
              <a:rPr lang="zh-CN" altLang="en-US" sz="2000" b="0" i="0" dirty="0">
                <a:solidFill>
                  <a:srgbClr val="000000"/>
                </a:solidFill>
                <a:effectLst/>
                <a:latin typeface="system-ui"/>
              </a:rPr>
              <a:t>分别为 </a:t>
            </a:r>
            <a:r>
              <a:rPr lang="en-US" altLang="zh-CN" sz="2000" b="0" i="0" dirty="0">
                <a:solidFill>
                  <a:srgbClr val="000000"/>
                </a:solidFill>
                <a:effectLst/>
                <a:latin typeface="system-ui"/>
              </a:rPr>
              <a:t>63% </a:t>
            </a:r>
            <a:r>
              <a:rPr lang="zh-CN" altLang="en-US" sz="2000" b="0" i="0" dirty="0">
                <a:solidFill>
                  <a:srgbClr val="000000"/>
                </a:solidFill>
                <a:effectLst/>
                <a:latin typeface="system-ui"/>
              </a:rPr>
              <a:t>和 </a:t>
            </a:r>
            <a:r>
              <a:rPr lang="en-US" altLang="zh-CN" sz="2000" b="0" i="0" dirty="0">
                <a:solidFill>
                  <a:srgbClr val="000000"/>
                </a:solidFill>
                <a:effectLst/>
                <a:latin typeface="system-ui"/>
              </a:rPr>
              <a:t>66%</a:t>
            </a:r>
            <a:r>
              <a:rPr lang="zh-CN" altLang="en-US" sz="2000" b="0" i="0" dirty="0">
                <a:solidFill>
                  <a:srgbClr val="000000"/>
                </a:solidFill>
                <a:effectLst/>
                <a:latin typeface="system-ui"/>
              </a:rPr>
              <a:t>。这 </a:t>
            </a:r>
            <a:r>
              <a:rPr lang="en-US" altLang="zh-CN" sz="2000" b="0" i="0" dirty="0">
                <a:solidFill>
                  <a:srgbClr val="000000"/>
                </a:solidFill>
                <a:effectLst/>
                <a:latin typeface="system-ui"/>
              </a:rPr>
              <a:t>20% </a:t>
            </a:r>
            <a:r>
              <a:rPr lang="zh-CN" altLang="en-US" sz="2000" b="0" i="0" dirty="0">
                <a:solidFill>
                  <a:srgbClr val="000000"/>
                </a:solidFill>
                <a:effectLst/>
                <a:latin typeface="system-ui"/>
              </a:rPr>
              <a:t>的内存使用松弛可用于调度更多的服务实例或在集群中使用更少的 </a:t>
            </a:r>
            <a:r>
              <a:rPr lang="en-US" altLang="zh-CN" sz="2000" b="0" i="0" dirty="0">
                <a:solidFill>
                  <a:srgbClr val="000000"/>
                </a:solidFill>
                <a:effectLst/>
                <a:latin typeface="system-ui"/>
              </a:rPr>
              <a:t>VM </a:t>
            </a:r>
            <a:r>
              <a:rPr lang="zh-CN" altLang="en-US" sz="2000" b="0" i="0" dirty="0">
                <a:solidFill>
                  <a:srgbClr val="000000"/>
                </a:solidFill>
                <a:effectLst/>
                <a:latin typeface="system-ui"/>
              </a:rPr>
              <a:t>资源，这将明显降低成本，我们还观察到 </a:t>
            </a:r>
            <a:r>
              <a:rPr lang="en-US" altLang="zh-CN" sz="2000" b="0" i="0" dirty="0">
                <a:solidFill>
                  <a:srgbClr val="000000"/>
                </a:solidFill>
                <a:effectLst/>
                <a:latin typeface="system-ui"/>
              </a:rPr>
              <a:t>Kubernetes </a:t>
            </a:r>
            <a:r>
              <a:rPr lang="zh-CN" altLang="en-US" sz="2000" b="0" i="0" dirty="0">
                <a:solidFill>
                  <a:srgbClr val="000000"/>
                </a:solidFill>
                <a:effectLst/>
                <a:latin typeface="system-ui"/>
              </a:rPr>
              <a:t>的性能优于 </a:t>
            </a:r>
            <a:r>
              <a:rPr lang="en-US" altLang="zh-CN" sz="2000" b="0" i="0" dirty="0">
                <a:solidFill>
                  <a:srgbClr val="000000"/>
                </a:solidFill>
                <a:effectLst/>
                <a:latin typeface="system-ui"/>
              </a:rPr>
              <a:t>Autopilot</a:t>
            </a:r>
            <a:r>
              <a:rPr lang="zh-CN" altLang="en-US" sz="2000" b="0" i="0" dirty="0">
                <a:solidFill>
                  <a:srgbClr val="000000"/>
                </a:solidFill>
                <a:effectLst/>
                <a:latin typeface="system-ui"/>
              </a:rPr>
              <a:t>，因为它在设置限制方面采用了更激进的方法。</a:t>
            </a:r>
            <a:endParaRPr lang="en-US" altLang="zh-CN" sz="2000" b="0" i="0" dirty="0">
              <a:solidFill>
                <a:srgbClr val="000000"/>
              </a:solidFill>
              <a:effectLst/>
              <a:latin typeface="system-ui"/>
            </a:endParaRPr>
          </a:p>
          <a:p>
            <a:endParaRPr lang="en-US" altLang="zh-CN" sz="2000" b="0" i="0" dirty="0">
              <a:solidFill>
                <a:srgbClr val="000000"/>
              </a:solidFill>
              <a:effectLst/>
              <a:latin typeface="system-ui"/>
            </a:endParaRPr>
          </a:p>
          <a:p>
            <a:pPr marL="342900" indent="-342900">
              <a:buFont typeface="Arial" panose="020B0604020202020204" pitchFamily="34" charset="0"/>
              <a:buChar char="•"/>
            </a:pPr>
            <a:r>
              <a:rPr lang="en-US" altLang="zh-CN" sz="2000" dirty="0">
                <a:solidFill>
                  <a:srgbClr val="000000"/>
                </a:solidFill>
                <a:latin typeface="system-ui"/>
              </a:rPr>
              <a:t>OOMs</a:t>
            </a:r>
            <a:r>
              <a:rPr lang="zh-CN" altLang="en-US" sz="2000" dirty="0">
                <a:solidFill>
                  <a:srgbClr val="000000"/>
                </a:solidFill>
                <a:latin typeface="system-ui"/>
              </a:rPr>
              <a:t>：虽然与 </a:t>
            </a:r>
            <a:r>
              <a:rPr lang="en-US" altLang="zh-CN" sz="2000" dirty="0">
                <a:solidFill>
                  <a:srgbClr val="000000"/>
                </a:solidFill>
                <a:latin typeface="system-ui"/>
              </a:rPr>
              <a:t>Kubernetes </a:t>
            </a:r>
            <a:r>
              <a:rPr lang="zh-CN" altLang="en-US" sz="2000" dirty="0">
                <a:solidFill>
                  <a:srgbClr val="000000"/>
                </a:solidFill>
                <a:latin typeface="system-ui"/>
              </a:rPr>
              <a:t>相比，</a:t>
            </a:r>
            <a:r>
              <a:rPr lang="en-US" altLang="zh-CN" sz="2000" dirty="0">
                <a:solidFill>
                  <a:srgbClr val="000000"/>
                </a:solidFill>
                <a:latin typeface="system-ui"/>
              </a:rPr>
              <a:t>SHOWAR </a:t>
            </a:r>
            <a:r>
              <a:rPr lang="zh-CN" altLang="en-US" sz="2000" dirty="0">
                <a:solidFill>
                  <a:srgbClr val="000000"/>
                </a:solidFill>
                <a:latin typeface="system-ui"/>
              </a:rPr>
              <a:t>的 </a:t>
            </a:r>
            <a:r>
              <a:rPr lang="en-US" altLang="zh-CN" sz="2000" dirty="0">
                <a:solidFill>
                  <a:srgbClr val="000000"/>
                </a:solidFill>
                <a:latin typeface="system-ui"/>
              </a:rPr>
              <a:t>OOM </a:t>
            </a:r>
            <a:r>
              <a:rPr lang="zh-CN" altLang="en-US" sz="2000" dirty="0">
                <a:solidFill>
                  <a:srgbClr val="000000"/>
                </a:solidFill>
                <a:latin typeface="system-ui"/>
              </a:rPr>
              <a:t>数量相当，但与 </a:t>
            </a:r>
            <a:r>
              <a:rPr lang="en-US" altLang="zh-CN" sz="2000" dirty="0">
                <a:solidFill>
                  <a:srgbClr val="000000"/>
                </a:solidFill>
                <a:latin typeface="system-ui"/>
              </a:rPr>
              <a:t>Autopilot </a:t>
            </a:r>
            <a:r>
              <a:rPr lang="zh-CN" altLang="en-US" sz="2000" dirty="0">
                <a:solidFill>
                  <a:srgbClr val="000000"/>
                </a:solidFill>
                <a:latin typeface="system-ui"/>
              </a:rPr>
              <a:t>相比，它们在内存扩展方面的激进方法导致了更多的 </a:t>
            </a:r>
            <a:r>
              <a:rPr lang="en-US" altLang="zh-CN" sz="2000" dirty="0">
                <a:solidFill>
                  <a:srgbClr val="000000"/>
                </a:solidFill>
                <a:latin typeface="system-ui"/>
              </a:rPr>
              <a:t>OOM</a:t>
            </a:r>
            <a:r>
              <a:rPr lang="zh-CN" altLang="en-US" sz="2000" dirty="0">
                <a:solidFill>
                  <a:srgbClr val="000000"/>
                </a:solidFill>
                <a:latin typeface="system-ui"/>
              </a:rPr>
              <a:t>。</a:t>
            </a:r>
            <a:endParaRPr lang="en-US" altLang="zh-CN" sz="2000" dirty="0">
              <a:solidFill>
                <a:srgbClr val="000000"/>
              </a:solidFill>
              <a:latin typeface="system-ui"/>
            </a:endParaRPr>
          </a:p>
          <a:p>
            <a:pPr marL="342900" indent="-342900">
              <a:buFont typeface="Arial" panose="020B0604020202020204" pitchFamily="34" charset="0"/>
              <a:buChar char="•"/>
            </a:pPr>
            <a:endParaRPr lang="en-US" altLang="zh-CN" sz="2000" dirty="0">
              <a:solidFill>
                <a:srgbClr val="000000"/>
              </a:solidFill>
              <a:latin typeface="system-ui"/>
            </a:endParaRPr>
          </a:p>
          <a:p>
            <a:pPr marL="342900" indent="-342900">
              <a:buFont typeface="Arial" panose="020B0604020202020204" pitchFamily="34" charset="0"/>
              <a:buChar char="•"/>
            </a:pPr>
            <a:r>
              <a:rPr lang="en-US" altLang="zh-CN" sz="2000" dirty="0">
                <a:solidFill>
                  <a:srgbClr val="000000"/>
                </a:solidFill>
                <a:latin typeface="system-ui"/>
              </a:rPr>
              <a:t>CPU throttling</a:t>
            </a:r>
            <a:r>
              <a:rPr lang="zh-CN" altLang="en-US" sz="2000" dirty="0">
                <a:solidFill>
                  <a:srgbClr val="000000"/>
                </a:solidFill>
                <a:latin typeface="system-ui"/>
              </a:rPr>
              <a:t>：当 </a:t>
            </a:r>
            <a:r>
              <a:rPr lang="en-US" altLang="zh-CN" sz="2000" dirty="0">
                <a:solidFill>
                  <a:srgbClr val="000000"/>
                </a:solidFill>
                <a:latin typeface="system-ui"/>
              </a:rPr>
              <a:t>Pod </a:t>
            </a:r>
            <a:r>
              <a:rPr lang="zh-CN" altLang="en-US" sz="2000" dirty="0">
                <a:solidFill>
                  <a:srgbClr val="000000"/>
                </a:solidFill>
                <a:latin typeface="system-ui"/>
              </a:rPr>
              <a:t>的 </a:t>
            </a:r>
            <a:r>
              <a:rPr lang="en-US" altLang="zh-CN" sz="2000" dirty="0">
                <a:solidFill>
                  <a:srgbClr val="000000"/>
                </a:solidFill>
                <a:latin typeface="system-ui"/>
              </a:rPr>
              <a:t>CPU </a:t>
            </a:r>
            <a:r>
              <a:rPr lang="zh-CN" altLang="en-US" sz="2000" dirty="0">
                <a:solidFill>
                  <a:srgbClr val="000000"/>
                </a:solidFill>
                <a:latin typeface="system-ui"/>
              </a:rPr>
              <a:t>使用率超过其分配的 </a:t>
            </a:r>
            <a:r>
              <a:rPr lang="en-US" altLang="zh-CN" sz="2000" dirty="0">
                <a:solidFill>
                  <a:srgbClr val="000000"/>
                </a:solidFill>
                <a:latin typeface="system-ui"/>
              </a:rPr>
              <a:t>CPU </a:t>
            </a:r>
            <a:r>
              <a:rPr lang="zh-CN" altLang="en-US" sz="2000" dirty="0">
                <a:solidFill>
                  <a:srgbClr val="000000"/>
                </a:solidFill>
                <a:latin typeface="system-ui"/>
              </a:rPr>
              <a:t>资源时，容器运行时（使用𝑐𝑔𝑟𝑜𝑢𝑝𝑠）会限制 </a:t>
            </a:r>
            <a:r>
              <a:rPr lang="en-US" altLang="zh-CN" sz="2000" dirty="0">
                <a:solidFill>
                  <a:srgbClr val="000000"/>
                </a:solidFill>
                <a:latin typeface="system-ui"/>
              </a:rPr>
              <a:t>Pod </a:t>
            </a:r>
            <a:r>
              <a:rPr lang="zh-CN" altLang="en-US" sz="2000" dirty="0">
                <a:solidFill>
                  <a:srgbClr val="000000"/>
                </a:solidFill>
                <a:latin typeface="system-ui"/>
              </a:rPr>
              <a:t>的 </a:t>
            </a:r>
            <a:r>
              <a:rPr lang="en-US" altLang="zh-CN" sz="2000" dirty="0">
                <a:solidFill>
                  <a:srgbClr val="000000"/>
                </a:solidFill>
                <a:latin typeface="system-ui"/>
              </a:rPr>
              <a:t>CPU </a:t>
            </a:r>
            <a:r>
              <a:rPr lang="zh-CN" altLang="en-US" sz="2000" dirty="0">
                <a:solidFill>
                  <a:srgbClr val="000000"/>
                </a:solidFill>
                <a:latin typeface="system-ui"/>
              </a:rPr>
              <a:t>份额。</a:t>
            </a:r>
            <a:r>
              <a:rPr lang="en-US" altLang="zh-CN" sz="2000" dirty="0">
                <a:solidFill>
                  <a:srgbClr val="000000"/>
                </a:solidFill>
                <a:latin typeface="system-ui"/>
              </a:rPr>
              <a:t>SHOWAR </a:t>
            </a:r>
            <a:r>
              <a:rPr lang="zh-CN" altLang="en-US" sz="2000" dirty="0">
                <a:solidFill>
                  <a:srgbClr val="000000"/>
                </a:solidFill>
                <a:latin typeface="system-ui"/>
              </a:rPr>
              <a:t>的 </a:t>
            </a:r>
            <a:r>
              <a:rPr lang="en-US" altLang="zh-CN" sz="2000" dirty="0">
                <a:solidFill>
                  <a:srgbClr val="000000"/>
                </a:solidFill>
                <a:latin typeface="system-ui"/>
              </a:rPr>
              <a:t>CPU throttling </a:t>
            </a:r>
            <a:r>
              <a:rPr lang="zh-CN" altLang="en-US" sz="2000" dirty="0">
                <a:solidFill>
                  <a:srgbClr val="000000"/>
                </a:solidFill>
                <a:latin typeface="system-ui"/>
              </a:rPr>
              <a:t>与</a:t>
            </a:r>
            <a:r>
              <a:rPr lang="en-US" altLang="zh-CN" sz="2000" dirty="0">
                <a:solidFill>
                  <a:srgbClr val="000000"/>
                </a:solidFill>
                <a:latin typeface="system-ui"/>
              </a:rPr>
              <a:t>baseline</a:t>
            </a:r>
            <a:r>
              <a:rPr lang="zh-CN" altLang="en-US" sz="2000" dirty="0">
                <a:solidFill>
                  <a:srgbClr val="000000"/>
                </a:solidFill>
                <a:latin typeface="system-ui"/>
              </a:rPr>
              <a:t>相当。</a:t>
            </a:r>
            <a:endParaRPr lang="zh-CN" altLang="en-US" sz="2000" dirty="0"/>
          </a:p>
        </p:txBody>
      </p:sp>
    </p:spTree>
    <p:extLst>
      <p:ext uri="{BB962C8B-B14F-4D97-AF65-F5344CB8AC3E}">
        <p14:creationId xmlns:p14="http://schemas.microsoft.com/office/powerpoint/2010/main" val="258704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BF558CA-57F8-4EA9-8CFB-43CC23154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7053" y="3843893"/>
            <a:ext cx="4108384" cy="2910412"/>
          </a:xfrm>
          <a:prstGeom prst="rect">
            <a:avLst/>
          </a:prstGeom>
        </p:spPr>
      </p:pic>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Evaluation</a:t>
            </a:r>
          </a:p>
        </p:txBody>
      </p:sp>
      <p:sp>
        <p:nvSpPr>
          <p:cNvPr id="6" name="文本框 5">
            <a:extLst>
              <a:ext uri="{FF2B5EF4-FFF2-40B4-BE49-F238E27FC236}">
                <a16:creationId xmlns:a16="http://schemas.microsoft.com/office/drawing/2014/main" id="{7DB3D4B5-6E6B-4B74-AEF1-607500A6FD95}"/>
              </a:ext>
            </a:extLst>
          </p:cNvPr>
          <p:cNvSpPr txBox="1"/>
          <p:nvPr/>
        </p:nvSpPr>
        <p:spPr>
          <a:xfrm>
            <a:off x="426563" y="1143794"/>
            <a:ext cx="7230490" cy="3785652"/>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Horizontal Autoscaling</a:t>
            </a:r>
            <a:r>
              <a:rPr lang="zh-CN" altLang="en-US" sz="2000" dirty="0"/>
              <a:t>：图</a:t>
            </a:r>
            <a:r>
              <a:rPr lang="en-US" altLang="zh-CN" sz="2000" dirty="0"/>
              <a:t>6</a:t>
            </a:r>
            <a:r>
              <a:rPr lang="zh-CN" altLang="en-US" sz="2000" dirty="0"/>
              <a:t>显示，</a:t>
            </a:r>
            <a:r>
              <a:rPr lang="en-US" altLang="zh-CN" sz="2000" dirty="0"/>
              <a:t>SHOWAR </a:t>
            </a:r>
            <a:r>
              <a:rPr lang="zh-CN" altLang="en-US" sz="2000" dirty="0"/>
              <a:t>的水平自动缩放器都优于 </a:t>
            </a:r>
            <a:r>
              <a:rPr lang="en-US" altLang="zh-CN" sz="2000" dirty="0"/>
              <a:t>Autopilot </a:t>
            </a:r>
            <a:r>
              <a:rPr lang="zh-CN" altLang="en-US" sz="2000" dirty="0"/>
              <a:t>和 </a:t>
            </a:r>
            <a:r>
              <a:rPr lang="en-US" altLang="zh-CN" sz="2000" dirty="0"/>
              <a:t>Kubernetes </a:t>
            </a:r>
            <a:r>
              <a:rPr lang="zh-CN" altLang="en-US" sz="2000" dirty="0"/>
              <a:t>水平自动缩放器，因为它为大多数微服务分配了更少的副本，可以更有效地分配资源并节省成本</a:t>
            </a:r>
            <a:r>
              <a:rPr lang="zh-CN" altLang="en-US" sz="2000" dirty="0">
                <a:solidFill>
                  <a:srgbClr val="000000"/>
                </a:solidFill>
                <a:latin typeface="system-ui"/>
              </a:rPr>
              <a:t>。</a:t>
            </a:r>
            <a:endParaRPr lang="en-US" altLang="zh-CN" sz="2000" dirty="0">
              <a:solidFill>
                <a:srgbClr val="000000"/>
              </a:solidFill>
              <a:latin typeface="system-ui"/>
            </a:endParaRPr>
          </a:p>
          <a:p>
            <a:pPr marL="342900" indent="-342900">
              <a:buFont typeface="Arial" panose="020B0604020202020204" pitchFamily="34" charset="0"/>
              <a:buChar char="•"/>
            </a:pPr>
            <a:endParaRPr lang="en-US" altLang="zh-CN" sz="2000" b="0" i="0" dirty="0">
              <a:solidFill>
                <a:srgbClr val="000000"/>
              </a:solidFill>
              <a:effectLst/>
              <a:latin typeface="system-ui"/>
            </a:endParaRPr>
          </a:p>
          <a:p>
            <a:pPr marL="342900" indent="-342900">
              <a:buFont typeface="Arial" panose="020B0604020202020204" pitchFamily="34" charset="0"/>
              <a:buChar char="•"/>
            </a:pPr>
            <a:r>
              <a:rPr lang="en-US" altLang="zh-CN" sz="2000" dirty="0"/>
              <a:t>The Effect of Affinity and Anti-Affinity Rules</a:t>
            </a:r>
            <a:r>
              <a:rPr lang="zh-CN" altLang="en-US" sz="2000" dirty="0"/>
              <a:t>：图 </a:t>
            </a:r>
            <a:r>
              <a:rPr lang="en-US" altLang="zh-CN" sz="2000" dirty="0"/>
              <a:t>7 </a:t>
            </a:r>
            <a:r>
              <a:rPr lang="zh-CN" altLang="en-US" sz="2000" dirty="0"/>
              <a:t>描述了端到端用户请求延迟的 </a:t>
            </a:r>
            <a:r>
              <a:rPr lang="en-US" altLang="zh-CN" sz="2000" dirty="0"/>
              <a:t>CDF</a:t>
            </a:r>
            <a:r>
              <a:rPr lang="zh-CN" altLang="en-US" sz="2000" dirty="0"/>
              <a:t>。可以看出，通过为调度程序提供调度提示（使用亲和性和反亲和性），</a:t>
            </a:r>
            <a:r>
              <a:rPr lang="en-US" altLang="zh-CN" sz="2000" dirty="0"/>
              <a:t>SHOWAR </a:t>
            </a:r>
            <a:r>
              <a:rPr lang="zh-CN" altLang="en-US" sz="2000" dirty="0"/>
              <a:t>能够改善用户体验的 </a:t>
            </a:r>
            <a:r>
              <a:rPr lang="en-US" altLang="zh-CN" sz="2000" dirty="0"/>
              <a:t>P99th </a:t>
            </a:r>
            <a:r>
              <a:rPr lang="zh-CN" altLang="en-US" sz="2000" dirty="0"/>
              <a:t>延迟。特别是，使用 </a:t>
            </a:r>
            <a:r>
              <a:rPr lang="en-US" altLang="zh-CN" sz="2000" dirty="0"/>
              <a:t>SHOWAR </a:t>
            </a:r>
            <a:r>
              <a:rPr lang="zh-CN" altLang="en-US" sz="2000" dirty="0"/>
              <a:t>生成的亲和和反亲和规则，请求延迟的 </a:t>
            </a:r>
            <a:r>
              <a:rPr lang="en-US" altLang="zh-CN" sz="2000" dirty="0"/>
              <a:t>P99 </a:t>
            </a:r>
            <a:r>
              <a:rPr lang="zh-CN" altLang="en-US" sz="2000" dirty="0"/>
              <a:t>为 </a:t>
            </a:r>
            <a:r>
              <a:rPr lang="en-US" altLang="zh-CN" sz="2000" dirty="0"/>
              <a:t>6600 </a:t>
            </a:r>
            <a:r>
              <a:rPr lang="zh-CN" altLang="en-US" sz="2000" dirty="0"/>
              <a:t>毫秒，而使用 </a:t>
            </a:r>
            <a:r>
              <a:rPr lang="en-US" altLang="zh-CN" sz="2000" dirty="0"/>
              <a:t>Kubernetes </a:t>
            </a:r>
            <a:r>
              <a:rPr lang="zh-CN" altLang="en-US" sz="2000" dirty="0"/>
              <a:t>默认调度决策时为 </a:t>
            </a:r>
            <a:r>
              <a:rPr lang="en-US" altLang="zh-CN" sz="2000" dirty="0"/>
              <a:t>9000 </a:t>
            </a:r>
            <a:r>
              <a:rPr lang="zh-CN" altLang="en-US" sz="2000" dirty="0"/>
              <a:t>毫秒。</a:t>
            </a:r>
            <a:endParaRPr lang="en-US" altLang="zh-CN" sz="2000" dirty="0"/>
          </a:p>
          <a:p>
            <a:pPr marL="342900" indent="-342900">
              <a:buFont typeface="Arial" panose="020B0604020202020204" pitchFamily="34" charset="0"/>
              <a:buChar char="•"/>
            </a:pPr>
            <a:endParaRPr lang="zh-CN" altLang="en-US" sz="2000" dirty="0"/>
          </a:p>
        </p:txBody>
      </p:sp>
      <p:pic>
        <p:nvPicPr>
          <p:cNvPr id="7" name="图片 6">
            <a:extLst>
              <a:ext uri="{FF2B5EF4-FFF2-40B4-BE49-F238E27FC236}">
                <a16:creationId xmlns:a16="http://schemas.microsoft.com/office/drawing/2014/main" id="{9B1A0460-6005-49E3-B817-7EDC84C22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9232" y="877091"/>
            <a:ext cx="3946205" cy="2966802"/>
          </a:xfrm>
          <a:prstGeom prst="rect">
            <a:avLst/>
          </a:prstGeom>
        </p:spPr>
      </p:pic>
    </p:spTree>
    <p:extLst>
      <p:ext uri="{BB962C8B-B14F-4D97-AF65-F5344CB8AC3E}">
        <p14:creationId xmlns:p14="http://schemas.microsoft.com/office/powerpoint/2010/main" val="243171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Evaluation</a:t>
            </a:r>
            <a:r>
              <a:rPr lang="zh-CN" altLang="en-US" sz="3200" b="1" dirty="0"/>
              <a:t>：</a:t>
            </a:r>
            <a:r>
              <a:rPr lang="en-US" altLang="zh-CN" sz="3200" b="1" dirty="0"/>
              <a:t>End-to-End performance</a:t>
            </a:r>
          </a:p>
        </p:txBody>
      </p:sp>
      <p:sp>
        <p:nvSpPr>
          <p:cNvPr id="6" name="文本框 5">
            <a:extLst>
              <a:ext uri="{FF2B5EF4-FFF2-40B4-BE49-F238E27FC236}">
                <a16:creationId xmlns:a16="http://schemas.microsoft.com/office/drawing/2014/main" id="{7DB3D4B5-6E6B-4B74-AEF1-607500A6FD95}"/>
              </a:ext>
            </a:extLst>
          </p:cNvPr>
          <p:cNvSpPr txBox="1"/>
          <p:nvPr/>
        </p:nvSpPr>
        <p:spPr>
          <a:xfrm>
            <a:off x="497657" y="894740"/>
            <a:ext cx="11196686" cy="2246769"/>
          </a:xfrm>
          <a:prstGeom prst="rect">
            <a:avLst/>
          </a:prstGeom>
          <a:noFill/>
        </p:spPr>
        <p:txBody>
          <a:bodyPr wrap="square">
            <a:spAutoFit/>
          </a:bodyPr>
          <a:lstStyle/>
          <a:p>
            <a:pPr marL="342900" indent="-342900">
              <a:buFont typeface="Arial" panose="020B0604020202020204" pitchFamily="34" charset="0"/>
              <a:buChar char="•"/>
            </a:pPr>
            <a:r>
              <a:rPr lang="zh-CN" altLang="en-US" sz="2000" dirty="0"/>
              <a:t>图</a:t>
            </a:r>
            <a:r>
              <a:rPr lang="en-US" altLang="zh-CN" sz="2000" dirty="0"/>
              <a:t>a</a:t>
            </a:r>
            <a:r>
              <a:rPr lang="zh-CN" altLang="en-US" sz="2000" dirty="0"/>
              <a:t>显示，与 </a:t>
            </a:r>
            <a:r>
              <a:rPr lang="en-US" altLang="zh-CN" sz="2000" dirty="0"/>
              <a:t>Autopilot </a:t>
            </a:r>
            <a:r>
              <a:rPr lang="zh-CN" altLang="en-US" sz="2000" dirty="0"/>
              <a:t>和 </a:t>
            </a:r>
            <a:r>
              <a:rPr lang="en-US" altLang="zh-CN" sz="2000" dirty="0"/>
              <a:t>Kubernetes </a:t>
            </a:r>
            <a:r>
              <a:rPr lang="zh-CN" altLang="en-US" sz="2000" dirty="0"/>
              <a:t>相比，</a:t>
            </a:r>
            <a:r>
              <a:rPr lang="en-US" altLang="zh-CN" sz="2000" dirty="0"/>
              <a:t>SHOWAR </a:t>
            </a:r>
            <a:r>
              <a:rPr lang="zh-CN" altLang="en-US" sz="2000" dirty="0"/>
              <a:t>能够将 </a:t>
            </a:r>
            <a:r>
              <a:rPr lang="en-US" altLang="zh-CN" sz="2000" dirty="0"/>
              <a:t>P99 </a:t>
            </a:r>
            <a:r>
              <a:rPr lang="zh-CN" altLang="en-US" sz="2000" dirty="0"/>
              <a:t>延迟提高 </a:t>
            </a:r>
            <a:r>
              <a:rPr lang="en-US" altLang="zh-CN" sz="2000" dirty="0"/>
              <a:t>20% </a:t>
            </a:r>
            <a:r>
              <a:rPr lang="zh-CN" altLang="en-US" sz="2000" dirty="0"/>
              <a:t>以上</a:t>
            </a:r>
            <a:r>
              <a:rPr lang="en-US" altLang="zh-CN" sz="2000" dirty="0"/>
              <a:t> </a:t>
            </a:r>
            <a:r>
              <a:rPr lang="zh-CN" altLang="en-US" sz="2000" dirty="0"/>
              <a:t>。 由于为副本分配更多内存，</a:t>
            </a:r>
            <a:r>
              <a:rPr lang="en-US" altLang="zh-CN" sz="2000" dirty="0"/>
              <a:t>Autopilot </a:t>
            </a:r>
            <a:r>
              <a:rPr lang="zh-CN" altLang="en-US" sz="2000" dirty="0"/>
              <a:t>通常在较低的尾部优于 </a:t>
            </a:r>
            <a:r>
              <a:rPr lang="en-US" altLang="zh-CN" sz="2000" dirty="0"/>
              <a:t>Kubernetes</a:t>
            </a:r>
            <a:r>
              <a:rPr lang="zh-CN" altLang="en-US" sz="2000" dirty="0"/>
              <a:t>。</a:t>
            </a:r>
            <a:endParaRPr lang="en-US" altLang="zh-CN" sz="2000" dirty="0"/>
          </a:p>
          <a:p>
            <a:pPr marL="342900" indent="-342900">
              <a:buFont typeface="Arial" panose="020B0604020202020204" pitchFamily="34" charset="0"/>
              <a:buChar char="•"/>
            </a:pPr>
            <a:r>
              <a:rPr lang="zh-CN" altLang="en-US" sz="2000" dirty="0"/>
              <a:t>图</a:t>
            </a:r>
            <a:r>
              <a:rPr lang="en-US" altLang="zh-CN" sz="2000" dirty="0"/>
              <a:t>b</a:t>
            </a:r>
            <a:r>
              <a:rPr lang="zh-CN" altLang="en-US" sz="2000" dirty="0"/>
              <a:t>显示，</a:t>
            </a:r>
            <a:r>
              <a:rPr lang="en-US" altLang="zh-CN" sz="2000" b="0" i="0" dirty="0">
                <a:solidFill>
                  <a:srgbClr val="000000"/>
                </a:solidFill>
                <a:effectLst/>
                <a:latin typeface="system-ui"/>
              </a:rPr>
              <a:t>SHOWAR </a:t>
            </a:r>
            <a:r>
              <a:rPr lang="zh-CN" altLang="en-US" sz="2000" b="0" i="0" dirty="0">
                <a:solidFill>
                  <a:srgbClr val="000000"/>
                </a:solidFill>
                <a:effectLst/>
                <a:latin typeface="system-ui"/>
              </a:rPr>
              <a:t>平均为微服务副本分配的内存更少，</a:t>
            </a:r>
            <a:r>
              <a:rPr lang="en-US" altLang="zh-CN" sz="2000" b="0" i="0" dirty="0">
                <a:solidFill>
                  <a:srgbClr val="000000"/>
                </a:solidFill>
                <a:effectLst/>
                <a:latin typeface="system-ui"/>
              </a:rPr>
              <a:t>SHOWAR </a:t>
            </a:r>
            <a:r>
              <a:rPr lang="zh-CN" altLang="en-US" sz="2000" b="0" i="0" dirty="0">
                <a:solidFill>
                  <a:srgbClr val="000000"/>
                </a:solidFill>
                <a:effectLst/>
                <a:latin typeface="system-ui"/>
              </a:rPr>
              <a:t>平均分配了 </a:t>
            </a:r>
            <a:r>
              <a:rPr lang="en-US" altLang="zh-CN" sz="2000" b="0" i="0" dirty="0">
                <a:solidFill>
                  <a:srgbClr val="000000"/>
                </a:solidFill>
                <a:effectLst/>
                <a:latin typeface="system-ui"/>
              </a:rPr>
              <a:t>205 GB</a:t>
            </a:r>
            <a:r>
              <a:rPr lang="zh-CN" altLang="en-US" sz="2000" b="0" i="0" dirty="0">
                <a:solidFill>
                  <a:srgbClr val="000000"/>
                </a:solidFill>
                <a:effectLst/>
                <a:latin typeface="system-ui"/>
              </a:rPr>
              <a:t>，而 </a:t>
            </a:r>
            <a:r>
              <a:rPr lang="en-US" altLang="zh-CN" sz="2000" b="0" i="0" dirty="0">
                <a:solidFill>
                  <a:srgbClr val="000000"/>
                </a:solidFill>
                <a:effectLst/>
                <a:latin typeface="system-ui"/>
              </a:rPr>
              <a:t>Autopilot </a:t>
            </a:r>
            <a:r>
              <a:rPr lang="zh-CN" altLang="en-US" sz="2000" b="0" i="0" dirty="0">
                <a:solidFill>
                  <a:srgbClr val="000000"/>
                </a:solidFill>
                <a:effectLst/>
                <a:latin typeface="system-ui"/>
              </a:rPr>
              <a:t>和 </a:t>
            </a:r>
            <a:r>
              <a:rPr lang="en-US" altLang="zh-CN" sz="2000" b="0" i="0" dirty="0">
                <a:solidFill>
                  <a:srgbClr val="000000"/>
                </a:solidFill>
                <a:effectLst/>
                <a:latin typeface="system-ui"/>
              </a:rPr>
              <a:t>Kubernetes </a:t>
            </a:r>
            <a:r>
              <a:rPr lang="zh-CN" altLang="en-US" sz="2000" b="0" i="0" dirty="0">
                <a:solidFill>
                  <a:srgbClr val="000000"/>
                </a:solidFill>
                <a:effectLst/>
                <a:latin typeface="system-ui"/>
              </a:rPr>
              <a:t>分别分配了 </a:t>
            </a:r>
            <a:r>
              <a:rPr lang="en-US" altLang="zh-CN" sz="2000" b="0" i="0" dirty="0">
                <a:solidFill>
                  <a:srgbClr val="000000"/>
                </a:solidFill>
                <a:effectLst/>
                <a:latin typeface="system-ui"/>
              </a:rPr>
              <a:t>264 GB </a:t>
            </a:r>
            <a:r>
              <a:rPr lang="zh-CN" altLang="en-US" sz="2000" b="0" i="0" dirty="0">
                <a:solidFill>
                  <a:srgbClr val="000000"/>
                </a:solidFill>
                <a:effectLst/>
                <a:latin typeface="system-ui"/>
              </a:rPr>
              <a:t>和 </a:t>
            </a:r>
            <a:r>
              <a:rPr lang="en-US" altLang="zh-CN" sz="2000" b="0" i="0" dirty="0">
                <a:solidFill>
                  <a:srgbClr val="000000"/>
                </a:solidFill>
                <a:effectLst/>
                <a:latin typeface="system-ui"/>
              </a:rPr>
              <a:t>249 GB</a:t>
            </a:r>
            <a:r>
              <a:rPr lang="zh-CN" altLang="en-US" sz="2000" b="0" i="0" dirty="0">
                <a:solidFill>
                  <a:srgbClr val="000000"/>
                </a:solidFill>
                <a:effectLst/>
                <a:latin typeface="system-ui"/>
              </a:rPr>
              <a:t>。因为 </a:t>
            </a:r>
            <a:r>
              <a:rPr lang="en-US" altLang="zh-CN" sz="2000" b="0" i="0" dirty="0">
                <a:solidFill>
                  <a:srgbClr val="000000"/>
                </a:solidFill>
                <a:effectLst/>
                <a:latin typeface="system-ui"/>
              </a:rPr>
              <a:t>SHOWAR </a:t>
            </a:r>
            <a:r>
              <a:rPr lang="zh-CN" altLang="en-US" sz="2000" b="0" i="0" dirty="0">
                <a:solidFill>
                  <a:srgbClr val="000000"/>
                </a:solidFill>
                <a:effectLst/>
                <a:latin typeface="system-ui"/>
              </a:rPr>
              <a:t>的垂直自动缩放器实现了较低的内存使用松弛度，并且其水平自动缩放器为微服务设置了较少的副本数量。因此，使用 </a:t>
            </a:r>
            <a:r>
              <a:rPr lang="en-US" altLang="zh-CN" sz="2000" b="0" i="0" dirty="0">
                <a:solidFill>
                  <a:srgbClr val="000000"/>
                </a:solidFill>
                <a:effectLst/>
                <a:latin typeface="system-ui"/>
              </a:rPr>
              <a:t>SHOWAR </a:t>
            </a:r>
            <a:r>
              <a:rPr lang="zh-CN" altLang="en-US" sz="2000" b="0" i="0" dirty="0">
                <a:solidFill>
                  <a:srgbClr val="000000"/>
                </a:solidFill>
                <a:effectLst/>
                <a:latin typeface="system-ui"/>
              </a:rPr>
              <a:t>的总内存分配小于基线。</a:t>
            </a:r>
            <a:endParaRPr lang="en-US" altLang="zh-CN" sz="2000" b="0" i="0" dirty="0">
              <a:solidFill>
                <a:srgbClr val="000000"/>
              </a:solidFill>
              <a:effectLst/>
              <a:latin typeface="system-ui"/>
            </a:endParaRPr>
          </a:p>
          <a:p>
            <a:pPr marL="342900" indent="-342900">
              <a:buFont typeface="Arial" panose="020B0604020202020204" pitchFamily="34" charset="0"/>
              <a:buChar char="•"/>
            </a:pPr>
            <a:r>
              <a:rPr lang="zh-CN" altLang="en-US" sz="2000" dirty="0"/>
              <a:t>图</a:t>
            </a:r>
            <a:r>
              <a:rPr lang="en-US" altLang="zh-CN" sz="2000" dirty="0"/>
              <a:t>c</a:t>
            </a:r>
            <a:r>
              <a:rPr lang="zh-CN" altLang="en-US" sz="2000" dirty="0"/>
              <a:t>显示，与 </a:t>
            </a:r>
            <a:r>
              <a:rPr lang="en-US" altLang="zh-CN" sz="2000" dirty="0"/>
              <a:t>Autopilot </a:t>
            </a:r>
            <a:r>
              <a:rPr lang="zh-CN" altLang="en-US" sz="2000" dirty="0"/>
              <a:t>和 </a:t>
            </a:r>
            <a:r>
              <a:rPr lang="en-US" altLang="zh-CN" sz="2000" dirty="0"/>
              <a:t>Kubernetes </a:t>
            </a:r>
            <a:r>
              <a:rPr lang="zh-CN" altLang="en-US" sz="2000" dirty="0"/>
              <a:t>相比，</a:t>
            </a:r>
            <a:r>
              <a:rPr lang="en-US" altLang="zh-CN" sz="2000" dirty="0"/>
              <a:t>SHOWAR </a:t>
            </a:r>
            <a:r>
              <a:rPr lang="zh-CN" altLang="en-US" sz="2000" dirty="0"/>
              <a:t>将集群总成本分别降低了 </a:t>
            </a:r>
            <a:r>
              <a:rPr lang="en-US" altLang="zh-CN" sz="2000" dirty="0"/>
              <a:t>22% </a:t>
            </a:r>
            <a:r>
              <a:rPr lang="zh-CN" altLang="en-US" sz="2000" dirty="0"/>
              <a:t>和 </a:t>
            </a:r>
            <a:r>
              <a:rPr lang="en-US" altLang="zh-CN" sz="2000" dirty="0"/>
              <a:t>17%</a:t>
            </a:r>
            <a:r>
              <a:rPr lang="zh-CN" altLang="en-US" sz="2000" dirty="0"/>
              <a:t>。</a:t>
            </a:r>
          </a:p>
        </p:txBody>
      </p:sp>
      <p:pic>
        <p:nvPicPr>
          <p:cNvPr id="4" name="图片 3">
            <a:extLst>
              <a:ext uri="{FF2B5EF4-FFF2-40B4-BE49-F238E27FC236}">
                <a16:creationId xmlns:a16="http://schemas.microsoft.com/office/drawing/2014/main" id="{17BED317-5500-433F-8CD5-277EF20BA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137" y="3793876"/>
            <a:ext cx="8603726" cy="2941575"/>
          </a:xfrm>
          <a:prstGeom prst="rect">
            <a:avLst/>
          </a:prstGeom>
        </p:spPr>
      </p:pic>
    </p:spTree>
    <p:extLst>
      <p:ext uri="{BB962C8B-B14F-4D97-AF65-F5344CB8AC3E}">
        <p14:creationId xmlns:p14="http://schemas.microsoft.com/office/powerpoint/2010/main" val="391720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Introduction</a:t>
            </a:r>
          </a:p>
        </p:txBody>
      </p:sp>
      <p:sp>
        <p:nvSpPr>
          <p:cNvPr id="11" name="文本框 10">
            <a:extLst>
              <a:ext uri="{FF2B5EF4-FFF2-40B4-BE49-F238E27FC236}">
                <a16:creationId xmlns:a16="http://schemas.microsoft.com/office/drawing/2014/main" id="{92DE4C23-FB7A-41D0-9DAD-8BC2A30F7AD9}"/>
              </a:ext>
            </a:extLst>
          </p:cNvPr>
          <p:cNvSpPr txBox="1"/>
          <p:nvPr/>
        </p:nvSpPr>
        <p:spPr>
          <a:xfrm>
            <a:off x="662232" y="6434966"/>
            <a:ext cx="11121273" cy="400110"/>
          </a:xfrm>
          <a:prstGeom prst="rect">
            <a:avLst/>
          </a:prstGeom>
          <a:noFill/>
        </p:spPr>
        <p:txBody>
          <a:bodyPr wrap="square">
            <a:spAutoFit/>
          </a:bodyPr>
          <a:lstStyle/>
          <a:p>
            <a:r>
              <a:rPr lang="en-US" altLang="zh-CN" sz="2000" dirty="0">
                <a:solidFill>
                  <a:schemeClr val="bg1">
                    <a:lumMod val="50000"/>
                  </a:schemeClr>
                </a:solidFill>
              </a:rPr>
              <a:t>SOCC 2021, SHOWAR: Right-Sizing And Efficient Scheduling of Microservices</a:t>
            </a:r>
            <a:endParaRPr lang="zh-CN" altLang="en-US" sz="2000" dirty="0">
              <a:solidFill>
                <a:schemeClr val="bg1">
                  <a:lumMod val="50000"/>
                </a:schemeClr>
              </a:solidFill>
            </a:endParaRPr>
          </a:p>
        </p:txBody>
      </p:sp>
      <p:pic>
        <p:nvPicPr>
          <p:cNvPr id="6" name="图片 5">
            <a:extLst>
              <a:ext uri="{FF2B5EF4-FFF2-40B4-BE49-F238E27FC236}">
                <a16:creationId xmlns:a16="http://schemas.microsoft.com/office/drawing/2014/main" id="{37692E66-FFB7-483F-BD54-93D7CF84C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400" y="1681774"/>
            <a:ext cx="5630963" cy="3585886"/>
          </a:xfrm>
          <a:prstGeom prst="rect">
            <a:avLst/>
          </a:prstGeom>
        </p:spPr>
      </p:pic>
      <p:sp>
        <p:nvSpPr>
          <p:cNvPr id="9" name="文本框 8">
            <a:extLst>
              <a:ext uri="{FF2B5EF4-FFF2-40B4-BE49-F238E27FC236}">
                <a16:creationId xmlns:a16="http://schemas.microsoft.com/office/drawing/2014/main" id="{1EAEA380-83C1-4F6C-B715-03B1AAC7B2FD}"/>
              </a:ext>
            </a:extLst>
          </p:cNvPr>
          <p:cNvSpPr txBox="1"/>
          <p:nvPr/>
        </p:nvSpPr>
        <p:spPr>
          <a:xfrm>
            <a:off x="284854" y="1038276"/>
            <a:ext cx="6234128" cy="4708981"/>
          </a:xfrm>
          <a:prstGeom prst="rect">
            <a:avLst/>
          </a:prstGeom>
          <a:noFill/>
        </p:spPr>
        <p:txBody>
          <a:bodyPr wrap="square">
            <a:spAutoFit/>
          </a:bodyPr>
          <a:lstStyle/>
          <a:p>
            <a:pPr marL="342900" indent="-342900">
              <a:buFont typeface="Arial" panose="020B0604020202020204" pitchFamily="34" charset="0"/>
              <a:buChar char="•"/>
            </a:pPr>
            <a:r>
              <a:rPr lang="zh-CN" altLang="en-US" sz="2000" b="0" i="0" dirty="0">
                <a:solidFill>
                  <a:srgbClr val="000000"/>
                </a:solidFill>
                <a:effectLst/>
                <a:latin typeface="system-ui"/>
              </a:rPr>
              <a:t>广泛使用微服务架构设计分布式云应用程序，其中应用程序能被解耦为多个被称为“微服务”的小组件。</a:t>
            </a:r>
            <a:endParaRPr lang="en-US" altLang="zh-CN" sz="2000" b="0" i="0" dirty="0">
              <a:solidFill>
                <a:srgbClr val="000000"/>
              </a:solidFill>
              <a:effectLst/>
              <a:latin typeface="system-ui"/>
            </a:endParaRPr>
          </a:p>
          <a:p>
            <a:endParaRPr lang="en-US" altLang="zh-CN" sz="2000" dirty="0">
              <a:solidFill>
                <a:srgbClr val="000000"/>
              </a:solidFill>
              <a:latin typeface="system-ui"/>
            </a:endParaRPr>
          </a:p>
          <a:p>
            <a:pPr marL="342900" indent="-342900">
              <a:buFont typeface="Arial" panose="020B0604020202020204" pitchFamily="34" charset="0"/>
              <a:buChar char="•"/>
            </a:pPr>
            <a:r>
              <a:rPr lang="zh-CN" altLang="en-US" sz="2000" b="0" i="0" dirty="0">
                <a:solidFill>
                  <a:srgbClr val="000000"/>
                </a:solidFill>
                <a:effectLst/>
                <a:latin typeface="system-ui"/>
              </a:rPr>
              <a:t>部署微服务的挑战之一是为每个微服务找到最佳的资源数量（</a:t>
            </a:r>
            <a:r>
              <a:rPr lang="en-US" altLang="zh-CN" sz="2000" b="0" i="0" dirty="0">
                <a:solidFill>
                  <a:srgbClr val="000000"/>
                </a:solidFill>
                <a:effectLst/>
                <a:latin typeface="system-ui"/>
              </a:rPr>
              <a:t>vertical sizing</a:t>
            </a:r>
            <a:r>
              <a:rPr lang="zh-CN" altLang="en-US" sz="2000" b="0" i="0" dirty="0">
                <a:solidFill>
                  <a:srgbClr val="000000"/>
                </a:solidFill>
                <a:effectLst/>
                <a:latin typeface="system-ui"/>
              </a:rPr>
              <a:t>，垂直拓展）和实例数量（</a:t>
            </a:r>
            <a:r>
              <a:rPr lang="en-US" altLang="zh-CN" sz="2000" b="0" i="0" dirty="0">
                <a:solidFill>
                  <a:srgbClr val="000000"/>
                </a:solidFill>
                <a:effectLst/>
                <a:latin typeface="system-ui"/>
              </a:rPr>
              <a:t>horizontal sizing</a:t>
            </a:r>
            <a:r>
              <a:rPr lang="zh-CN" altLang="en-US" sz="2000" b="0" i="0" dirty="0">
                <a:solidFill>
                  <a:srgbClr val="000000"/>
                </a:solidFill>
                <a:effectLst/>
                <a:latin typeface="system-ui"/>
              </a:rPr>
              <a:t>，水平拓展）。在保证良好的性能的同时防止资源浪费。</a:t>
            </a:r>
            <a:endParaRPr lang="en-US" altLang="zh-CN" sz="2000" b="0" i="0" dirty="0">
              <a:solidFill>
                <a:srgbClr val="000000"/>
              </a:solidFill>
              <a:effectLst/>
              <a:latin typeface="system-ui"/>
            </a:endParaRPr>
          </a:p>
          <a:p>
            <a:pPr marL="342900" indent="-342900">
              <a:buFont typeface="Arial" panose="020B0604020202020204" pitchFamily="34" charset="0"/>
              <a:buChar char="•"/>
            </a:pPr>
            <a:endParaRPr lang="en-US" altLang="zh-CN" sz="2000" dirty="0">
              <a:solidFill>
                <a:srgbClr val="000000"/>
              </a:solidFill>
              <a:latin typeface="system-ui"/>
            </a:endParaRPr>
          </a:p>
          <a:p>
            <a:pPr marL="342900" indent="-342900">
              <a:buFont typeface="Arial" panose="020B0604020202020204" pitchFamily="34" charset="0"/>
              <a:buChar char="•"/>
            </a:pPr>
            <a:r>
              <a:rPr lang="zh-CN" altLang="en-US" sz="2000" b="0" i="0" dirty="0">
                <a:solidFill>
                  <a:srgbClr val="000000"/>
                </a:solidFill>
                <a:effectLst/>
                <a:latin typeface="system-ui"/>
              </a:rPr>
              <a:t>社交网络微服务架构</a:t>
            </a:r>
            <a:r>
              <a:rPr lang="zh-CN" altLang="en-US" sz="2000" dirty="0">
                <a:solidFill>
                  <a:srgbClr val="000000"/>
                </a:solidFill>
                <a:latin typeface="system-ui"/>
              </a:rPr>
              <a:t>：</a:t>
            </a:r>
            <a:r>
              <a:rPr lang="zh-CN" altLang="en-US" sz="2000" b="0" i="0" dirty="0">
                <a:solidFill>
                  <a:srgbClr val="000000"/>
                </a:solidFill>
                <a:effectLst/>
                <a:latin typeface="system-ui"/>
              </a:rPr>
              <a:t>每个微服务本身都是一个容器化的应用程序，它使用 </a:t>
            </a:r>
            <a:r>
              <a:rPr lang="en-US" altLang="zh-CN" sz="2000" b="0" i="0" dirty="0">
                <a:solidFill>
                  <a:srgbClr val="000000"/>
                </a:solidFill>
                <a:effectLst/>
                <a:latin typeface="system-ui"/>
              </a:rPr>
              <a:t>HTTP  </a:t>
            </a:r>
            <a:r>
              <a:rPr lang="zh-CN" altLang="en-US" sz="2000" b="0" i="0" dirty="0">
                <a:solidFill>
                  <a:srgbClr val="000000"/>
                </a:solidFill>
                <a:effectLst/>
                <a:latin typeface="system-ui"/>
              </a:rPr>
              <a:t>请求或 </a:t>
            </a:r>
            <a:r>
              <a:rPr lang="en-US" altLang="zh-CN" sz="2000" b="0" i="0" dirty="0">
                <a:solidFill>
                  <a:srgbClr val="000000"/>
                </a:solidFill>
                <a:effectLst/>
                <a:latin typeface="system-ui"/>
              </a:rPr>
              <a:t>RPC </a:t>
            </a:r>
            <a:r>
              <a:rPr lang="zh-CN" altLang="en-US" sz="2000" b="0" i="0" dirty="0">
                <a:solidFill>
                  <a:srgbClr val="000000"/>
                </a:solidFill>
                <a:effectLst/>
                <a:latin typeface="system-ui"/>
              </a:rPr>
              <a:t>调用与其他微服务进行通信。用户请求到达应用程序的前端层，根据请求的类型，它将跨越微服务的前端层、中间层和后端层，以</a:t>
            </a:r>
            <a:r>
              <a:rPr lang="en-US" altLang="zh-CN" sz="2000" b="0" i="0" dirty="0">
                <a:solidFill>
                  <a:srgbClr val="000000"/>
                </a:solidFill>
                <a:effectLst/>
                <a:latin typeface="system-ui"/>
              </a:rPr>
              <a:t>DAG</a:t>
            </a:r>
            <a:r>
              <a:rPr lang="zh-CN" altLang="en-US" sz="2000" b="0" i="0" dirty="0">
                <a:solidFill>
                  <a:srgbClr val="000000"/>
                </a:solidFill>
                <a:effectLst/>
                <a:latin typeface="system-ui"/>
              </a:rPr>
              <a:t>的方式处理该请求，其中一些微服务显然依赖于其他微服务。 </a:t>
            </a:r>
            <a:r>
              <a:rPr lang="en-US" altLang="zh-CN" sz="2000" b="0" i="0" dirty="0">
                <a:solidFill>
                  <a:srgbClr val="000000"/>
                </a:solidFill>
                <a:effectLst/>
                <a:latin typeface="system-ui"/>
              </a:rPr>
              <a:t>SHOWAR </a:t>
            </a:r>
            <a:r>
              <a:rPr lang="zh-CN" altLang="en-US" sz="2000" b="0" i="0" dirty="0">
                <a:solidFill>
                  <a:srgbClr val="000000"/>
                </a:solidFill>
                <a:effectLst/>
                <a:latin typeface="system-ui"/>
              </a:rPr>
              <a:t>使用此依赖关系图信息来做出更好的自动资源缩放决策。</a:t>
            </a:r>
            <a:endParaRPr lang="en-US" altLang="zh-CN" sz="2000" dirty="0">
              <a:solidFill>
                <a:srgbClr val="000000"/>
              </a:solidFill>
              <a:latin typeface="system-ui"/>
            </a:endParaRPr>
          </a:p>
        </p:txBody>
      </p:sp>
    </p:spTree>
    <p:extLst>
      <p:ext uri="{BB962C8B-B14F-4D97-AF65-F5344CB8AC3E}">
        <p14:creationId xmlns:p14="http://schemas.microsoft.com/office/powerpoint/2010/main" val="352133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SHOWAR</a:t>
            </a:r>
          </a:p>
        </p:txBody>
      </p:sp>
      <p:sp>
        <p:nvSpPr>
          <p:cNvPr id="11" name="文本框 10">
            <a:extLst>
              <a:ext uri="{FF2B5EF4-FFF2-40B4-BE49-F238E27FC236}">
                <a16:creationId xmlns:a16="http://schemas.microsoft.com/office/drawing/2014/main" id="{92DE4C23-FB7A-41D0-9DAD-8BC2A30F7AD9}"/>
              </a:ext>
            </a:extLst>
          </p:cNvPr>
          <p:cNvSpPr txBox="1"/>
          <p:nvPr/>
        </p:nvSpPr>
        <p:spPr>
          <a:xfrm>
            <a:off x="662232" y="6434966"/>
            <a:ext cx="11121273" cy="400110"/>
          </a:xfrm>
          <a:prstGeom prst="rect">
            <a:avLst/>
          </a:prstGeom>
          <a:noFill/>
        </p:spPr>
        <p:txBody>
          <a:bodyPr wrap="square">
            <a:spAutoFit/>
          </a:bodyPr>
          <a:lstStyle/>
          <a:p>
            <a:r>
              <a:rPr lang="en-US" altLang="zh-CN" sz="2000" dirty="0">
                <a:solidFill>
                  <a:schemeClr val="bg1">
                    <a:lumMod val="50000"/>
                  </a:schemeClr>
                </a:solidFill>
              </a:rPr>
              <a:t>SOCC 2021, SHOWAR: Right-Sizing And Efficient Scheduling of Microservices</a:t>
            </a:r>
            <a:endParaRPr lang="zh-CN" altLang="en-US" sz="2000" dirty="0">
              <a:solidFill>
                <a:schemeClr val="bg1">
                  <a:lumMod val="50000"/>
                </a:schemeClr>
              </a:solidFill>
            </a:endParaRPr>
          </a:p>
        </p:txBody>
      </p:sp>
      <p:sp>
        <p:nvSpPr>
          <p:cNvPr id="10" name="文本框 9">
            <a:extLst>
              <a:ext uri="{FF2B5EF4-FFF2-40B4-BE49-F238E27FC236}">
                <a16:creationId xmlns:a16="http://schemas.microsoft.com/office/drawing/2014/main" id="{9C2D2D58-84B5-4228-98B1-C579682DBA97}"/>
              </a:ext>
            </a:extLst>
          </p:cNvPr>
          <p:cNvSpPr txBox="1"/>
          <p:nvPr/>
        </p:nvSpPr>
        <p:spPr>
          <a:xfrm>
            <a:off x="306791" y="1260922"/>
            <a:ext cx="5738357" cy="3785652"/>
          </a:xfrm>
          <a:prstGeom prst="rect">
            <a:avLst/>
          </a:prstGeom>
          <a:noFill/>
        </p:spPr>
        <p:txBody>
          <a:bodyPr wrap="square">
            <a:spAutoFit/>
          </a:bodyPr>
          <a:lstStyle/>
          <a:p>
            <a:r>
              <a:rPr lang="en-US" altLang="zh-CN" sz="2000" b="0" i="0" dirty="0">
                <a:solidFill>
                  <a:srgbClr val="000000"/>
                </a:solidFill>
                <a:effectLst/>
                <a:latin typeface="system-ui"/>
              </a:rPr>
              <a:t>SHOWAR </a:t>
            </a:r>
            <a:r>
              <a:rPr lang="zh-CN" altLang="en-US" sz="2000" b="0" i="0" dirty="0">
                <a:solidFill>
                  <a:srgbClr val="000000"/>
                </a:solidFill>
                <a:effectLst/>
                <a:latin typeface="system-ui"/>
              </a:rPr>
              <a:t>架构：</a:t>
            </a:r>
            <a:endParaRPr lang="en-US" altLang="zh-CN" sz="2000" b="0" i="0" dirty="0">
              <a:solidFill>
                <a:srgbClr val="000000"/>
              </a:solidFill>
              <a:effectLst/>
              <a:latin typeface="system-ui"/>
            </a:endParaRPr>
          </a:p>
          <a:p>
            <a:endParaRPr lang="en-US" altLang="zh-CN" sz="2000" b="0" i="0" dirty="0">
              <a:solidFill>
                <a:srgbClr val="000000"/>
              </a:solidFill>
              <a:effectLst/>
              <a:latin typeface="system-ui"/>
            </a:endParaRPr>
          </a:p>
          <a:p>
            <a:pPr marL="342900" indent="-342900">
              <a:buFont typeface="Arial" panose="020B0604020202020204" pitchFamily="34" charset="0"/>
              <a:buChar char="•"/>
            </a:pPr>
            <a:r>
              <a:rPr lang="zh-CN" altLang="en-US" sz="2000" b="0" i="0" dirty="0">
                <a:solidFill>
                  <a:srgbClr val="000000"/>
                </a:solidFill>
                <a:effectLst/>
                <a:latin typeface="system-ui"/>
              </a:rPr>
              <a:t>使用每个节点上的相应</a:t>
            </a:r>
            <a:r>
              <a:rPr lang="en-US" altLang="zh-CN" sz="2000" b="0" i="0" dirty="0">
                <a:solidFill>
                  <a:srgbClr val="000000"/>
                </a:solidFill>
                <a:effectLst/>
                <a:latin typeface="system-ui"/>
              </a:rPr>
              <a:t>agent</a:t>
            </a:r>
            <a:r>
              <a:rPr lang="zh-CN" altLang="en-US" sz="2000" b="0" i="0" dirty="0">
                <a:solidFill>
                  <a:srgbClr val="000000"/>
                </a:solidFill>
                <a:effectLst/>
                <a:latin typeface="system-ui"/>
              </a:rPr>
              <a:t>收集资源使用日志和 </a:t>
            </a:r>
            <a:r>
              <a:rPr lang="en-US" altLang="zh-CN" sz="2000" b="0" i="0" dirty="0" err="1">
                <a:solidFill>
                  <a:srgbClr val="000000"/>
                </a:solidFill>
                <a:effectLst/>
                <a:latin typeface="system-ui"/>
              </a:rPr>
              <a:t>eBPF</a:t>
            </a:r>
            <a:r>
              <a:rPr lang="en-US" altLang="zh-CN" sz="2000" b="0" i="0" dirty="0">
                <a:solidFill>
                  <a:srgbClr val="000000"/>
                </a:solidFill>
                <a:effectLst/>
                <a:latin typeface="system-ui"/>
              </a:rPr>
              <a:t> </a:t>
            </a:r>
            <a:r>
              <a:rPr lang="zh-CN" altLang="en-US" sz="2000" b="0" i="0" dirty="0">
                <a:solidFill>
                  <a:srgbClr val="000000"/>
                </a:solidFill>
                <a:effectLst/>
                <a:latin typeface="system-ui"/>
              </a:rPr>
              <a:t>指标，并汇总到时间序列数据库中。</a:t>
            </a:r>
            <a:endParaRPr lang="en-US" altLang="zh-CN" sz="2000" b="0" i="0" dirty="0">
              <a:solidFill>
                <a:srgbClr val="000000"/>
              </a:solidFill>
              <a:effectLst/>
              <a:latin typeface="system-ui"/>
            </a:endParaRPr>
          </a:p>
          <a:p>
            <a:pPr marL="342900" indent="-342900">
              <a:buFont typeface="Arial" panose="020B0604020202020204" pitchFamily="34" charset="0"/>
              <a:buChar char="•"/>
            </a:pPr>
            <a:endParaRPr lang="en-US" altLang="zh-CN" sz="2000" b="0" i="0" dirty="0">
              <a:solidFill>
                <a:srgbClr val="000000"/>
              </a:solidFill>
              <a:effectLst/>
              <a:latin typeface="system-ui"/>
            </a:endParaRPr>
          </a:p>
          <a:p>
            <a:pPr marL="342900" indent="-342900">
              <a:buFont typeface="Arial" panose="020B0604020202020204" pitchFamily="34" charset="0"/>
              <a:buChar char="•"/>
            </a:pPr>
            <a:r>
              <a:rPr lang="zh-CN" altLang="en-US" sz="2000" b="0" i="0" dirty="0">
                <a:solidFill>
                  <a:srgbClr val="000000"/>
                </a:solidFill>
                <a:effectLst/>
                <a:latin typeface="system-ui"/>
              </a:rPr>
              <a:t> </a:t>
            </a:r>
            <a:r>
              <a:rPr lang="en-US" altLang="zh-CN" sz="2000" b="0" i="0" dirty="0">
                <a:solidFill>
                  <a:srgbClr val="000000"/>
                </a:solidFill>
                <a:effectLst/>
                <a:latin typeface="system-ui"/>
              </a:rPr>
              <a:t>SHOWAR</a:t>
            </a:r>
            <a:r>
              <a:rPr lang="zh-CN" altLang="en-US" sz="2000" b="0" i="0" dirty="0">
                <a:solidFill>
                  <a:srgbClr val="000000"/>
                </a:solidFill>
                <a:effectLst/>
                <a:latin typeface="system-ui"/>
              </a:rPr>
              <a:t>使用收集到的指标来做出自动缩放决策以及制定调度亲和性和反亲和性规则（</a:t>
            </a:r>
            <a:r>
              <a:rPr lang="en-US" altLang="zh-CN" sz="2000" b="0" i="0" dirty="0">
                <a:effectLst/>
                <a:latin typeface="Arial" panose="020B0604020202020204" pitchFamily="34" charset="0"/>
              </a:rPr>
              <a:t>scheduling affinity and anti-affinity rules</a:t>
            </a:r>
            <a:r>
              <a:rPr lang="zh-CN" altLang="en-US" sz="2000" b="0" i="0" dirty="0">
                <a:effectLst/>
                <a:latin typeface="Arial" panose="020B0604020202020204" pitchFamily="34" charset="0"/>
              </a:rPr>
              <a:t>）</a:t>
            </a:r>
            <a:r>
              <a:rPr lang="zh-CN" altLang="en-US" sz="2000" b="0" i="0" dirty="0">
                <a:solidFill>
                  <a:srgbClr val="000000"/>
                </a:solidFill>
                <a:effectLst/>
                <a:latin typeface="system-ui"/>
              </a:rPr>
              <a:t>与 </a:t>
            </a:r>
            <a:r>
              <a:rPr lang="en-US" altLang="zh-CN" sz="2000" b="0" i="0" dirty="0">
                <a:solidFill>
                  <a:srgbClr val="000000"/>
                </a:solidFill>
                <a:effectLst/>
                <a:latin typeface="system-ui"/>
              </a:rPr>
              <a:t>Kubernetes API </a:t>
            </a:r>
            <a:r>
              <a:rPr lang="zh-CN" altLang="en-US" sz="2000" b="0" i="0" dirty="0">
                <a:solidFill>
                  <a:srgbClr val="000000"/>
                </a:solidFill>
                <a:effectLst/>
                <a:latin typeface="system-ui"/>
              </a:rPr>
              <a:t>服务器及其调度程序通信</a:t>
            </a:r>
            <a:r>
              <a:rPr lang="zh-CN" altLang="en-US" sz="2000" dirty="0">
                <a:solidFill>
                  <a:srgbClr val="000000"/>
                </a:solidFill>
                <a:latin typeface="system-ui"/>
              </a:rPr>
              <a:t>。</a:t>
            </a:r>
            <a:endParaRPr lang="en-US" altLang="zh-CN" sz="2000" dirty="0">
              <a:solidFill>
                <a:srgbClr val="000000"/>
              </a:solidFill>
              <a:latin typeface="system-ui"/>
            </a:endParaRPr>
          </a:p>
          <a:p>
            <a:endParaRPr lang="en-US" altLang="zh-CN" sz="2000" dirty="0">
              <a:latin typeface="Arial" panose="020B0604020202020204" pitchFamily="34" charset="0"/>
            </a:endParaRPr>
          </a:p>
          <a:p>
            <a:pPr marL="342900" indent="-342900">
              <a:buFont typeface="Arial" panose="020B0604020202020204" pitchFamily="34" charset="0"/>
              <a:buChar char="•"/>
            </a:pPr>
            <a:r>
              <a:rPr lang="zh-CN" altLang="en-US" sz="2000" dirty="0"/>
              <a:t>实例数量（</a:t>
            </a:r>
            <a:r>
              <a:rPr lang="en-US" altLang="zh-CN" sz="2000" dirty="0"/>
              <a:t>horizontal sizing</a:t>
            </a:r>
            <a:r>
              <a:rPr lang="zh-CN" altLang="en-US" sz="2000" dirty="0"/>
              <a:t>，水平拓展），采用</a:t>
            </a:r>
            <a:r>
              <a:rPr lang="en-US" altLang="zh-CN" sz="2000" dirty="0"/>
              <a:t>PID</a:t>
            </a:r>
            <a:r>
              <a:rPr lang="zh-CN" altLang="en-US" sz="2000" dirty="0"/>
              <a:t>控制器</a:t>
            </a:r>
          </a:p>
        </p:txBody>
      </p:sp>
      <p:pic>
        <p:nvPicPr>
          <p:cNvPr id="8" name="图片 7">
            <a:extLst>
              <a:ext uri="{FF2B5EF4-FFF2-40B4-BE49-F238E27FC236}">
                <a16:creationId xmlns:a16="http://schemas.microsoft.com/office/drawing/2014/main" id="{FC412FB2-39F2-464B-9101-F136908E5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5148" y="1260922"/>
            <a:ext cx="5738357" cy="4336156"/>
          </a:xfrm>
          <a:prstGeom prst="rect">
            <a:avLst/>
          </a:prstGeom>
        </p:spPr>
      </p:pic>
    </p:spTree>
    <p:extLst>
      <p:ext uri="{BB962C8B-B14F-4D97-AF65-F5344CB8AC3E}">
        <p14:creationId xmlns:p14="http://schemas.microsoft.com/office/powerpoint/2010/main" val="301661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Vertical Autoscaler</a:t>
            </a:r>
          </a:p>
        </p:txBody>
      </p:sp>
      <p:sp>
        <p:nvSpPr>
          <p:cNvPr id="11" name="文本框 10">
            <a:extLst>
              <a:ext uri="{FF2B5EF4-FFF2-40B4-BE49-F238E27FC236}">
                <a16:creationId xmlns:a16="http://schemas.microsoft.com/office/drawing/2014/main" id="{92DE4C23-FB7A-41D0-9DAD-8BC2A30F7AD9}"/>
              </a:ext>
            </a:extLst>
          </p:cNvPr>
          <p:cNvSpPr txBox="1"/>
          <p:nvPr/>
        </p:nvSpPr>
        <p:spPr>
          <a:xfrm>
            <a:off x="662232" y="6434966"/>
            <a:ext cx="11121273" cy="400110"/>
          </a:xfrm>
          <a:prstGeom prst="rect">
            <a:avLst/>
          </a:prstGeom>
          <a:noFill/>
        </p:spPr>
        <p:txBody>
          <a:bodyPr wrap="square">
            <a:spAutoFit/>
          </a:bodyPr>
          <a:lstStyle/>
          <a:p>
            <a:r>
              <a:rPr lang="en-US" altLang="zh-CN" sz="2000" dirty="0">
                <a:solidFill>
                  <a:schemeClr val="bg1">
                    <a:lumMod val="50000"/>
                  </a:schemeClr>
                </a:solidFill>
              </a:rPr>
              <a:t>SOCC 2021, SHOWAR: Right-Sizing And Efficient Scheduling of Microservices</a:t>
            </a:r>
            <a:endParaRPr lang="zh-CN" altLang="en-US" sz="2000" dirty="0">
              <a:solidFill>
                <a:schemeClr val="bg1">
                  <a:lumMod val="50000"/>
                </a:schemeClr>
              </a:solidFill>
            </a:endParaRPr>
          </a:p>
        </p:txBody>
      </p:sp>
      <p:sp>
        <p:nvSpPr>
          <p:cNvPr id="7" name="文本框 6">
            <a:extLst>
              <a:ext uri="{FF2B5EF4-FFF2-40B4-BE49-F238E27FC236}">
                <a16:creationId xmlns:a16="http://schemas.microsoft.com/office/drawing/2014/main" id="{1CE0ED88-6F51-40FB-A501-90E21B28F6E8}"/>
              </a:ext>
            </a:extLst>
          </p:cNvPr>
          <p:cNvSpPr txBox="1"/>
          <p:nvPr/>
        </p:nvSpPr>
        <p:spPr>
          <a:xfrm>
            <a:off x="535364" y="1028184"/>
            <a:ext cx="11121272" cy="4862870"/>
          </a:xfrm>
          <a:prstGeom prst="rect">
            <a:avLst/>
          </a:prstGeom>
          <a:noFill/>
        </p:spPr>
        <p:txBody>
          <a:bodyPr wrap="square">
            <a:spAutoFit/>
          </a:bodyPr>
          <a:lstStyle/>
          <a:p>
            <a:r>
              <a:rPr lang="en-US" altLang="zh-CN" sz="2000" b="0" i="0" dirty="0">
                <a:effectLst/>
                <a:latin typeface="Arial" panose="020B0604020202020204" pitchFamily="34" charset="0"/>
              </a:rPr>
              <a:t>Kubernetes </a:t>
            </a:r>
            <a:r>
              <a:rPr lang="zh-CN" altLang="en-US" sz="2000" b="0" i="0" dirty="0">
                <a:effectLst/>
                <a:latin typeface="Arial" panose="020B0604020202020204" pitchFamily="34" charset="0"/>
              </a:rPr>
              <a:t>垂直自动缩放器（以及类似的 </a:t>
            </a:r>
            <a:r>
              <a:rPr lang="en-US" altLang="zh-CN" sz="2000" b="0" i="0" dirty="0">
                <a:effectLst/>
                <a:latin typeface="Arial" panose="020B0604020202020204" pitchFamily="34" charset="0"/>
              </a:rPr>
              <a:t>Google Autopilot</a:t>
            </a:r>
            <a:r>
              <a:rPr lang="zh-CN" altLang="en-US" sz="2000" b="0" i="0" dirty="0">
                <a:effectLst/>
                <a:latin typeface="Arial" panose="020B0604020202020204" pitchFamily="34" charset="0"/>
              </a:rPr>
              <a:t>）：</a:t>
            </a:r>
            <a:endParaRPr lang="en-US" altLang="zh-CN" sz="2000" b="0" i="0" dirty="0">
              <a:effectLst/>
              <a:latin typeface="Arial" panose="020B0604020202020204" pitchFamily="34" charset="0"/>
            </a:endParaRPr>
          </a:p>
          <a:p>
            <a:pPr marL="285750" indent="-285750">
              <a:buFont typeface="Arial" panose="020B0604020202020204" pitchFamily="34" charset="0"/>
              <a:buChar char="•"/>
            </a:pPr>
            <a:r>
              <a:rPr lang="zh-CN" altLang="en-US" dirty="0"/>
              <a:t>通过监控过去时间窗口（例如几分钟到几天）的历史资源（</a:t>
            </a:r>
            <a:r>
              <a:rPr lang="en-US" altLang="zh-CN" dirty="0"/>
              <a:t>CPU </a:t>
            </a:r>
            <a:r>
              <a:rPr lang="zh-CN" altLang="en-US" dirty="0"/>
              <a:t>和内存）使用情况，然后根据百分位 𝜋 资源量和安全边际𝛼，设置下一个时间窗口的资源分配为：𝜋</a:t>
            </a:r>
            <a:r>
              <a:rPr lang="en-US" altLang="zh-CN" dirty="0"/>
              <a:t>(1+</a:t>
            </a:r>
            <a:r>
              <a:rPr lang="zh-CN" altLang="en-US" dirty="0"/>
              <a:t>𝛼</a:t>
            </a:r>
            <a:r>
              <a:rPr lang="en-US" altLang="zh-CN" dirty="0"/>
              <a:t>)</a:t>
            </a:r>
            <a:r>
              <a:rPr lang="zh-CN" altLang="en-US" dirty="0"/>
              <a:t>，其中通常𝜋在第 </a:t>
            </a:r>
            <a:r>
              <a:rPr lang="en-US" altLang="zh-CN" dirty="0"/>
              <a:t>90 </a:t>
            </a:r>
            <a:r>
              <a:rPr lang="zh-CN" altLang="en-US" dirty="0"/>
              <a:t>和第 </a:t>
            </a:r>
            <a:r>
              <a:rPr lang="en-US" altLang="zh-CN" dirty="0"/>
              <a:t>99 </a:t>
            </a:r>
            <a:r>
              <a:rPr lang="zh-CN" altLang="en-US" dirty="0"/>
              <a:t>个百分位数之间，𝛼 在 </a:t>
            </a:r>
            <a:r>
              <a:rPr lang="en-US" altLang="zh-CN" dirty="0"/>
              <a:t>0.1 </a:t>
            </a:r>
            <a:r>
              <a:rPr lang="zh-CN" altLang="en-US" dirty="0"/>
              <a:t>和 </a:t>
            </a:r>
            <a:r>
              <a:rPr lang="en-US" altLang="zh-CN" dirty="0"/>
              <a:t>0.2 </a:t>
            </a:r>
            <a:r>
              <a:rPr lang="zh-CN" altLang="en-US" dirty="0"/>
              <a:t>之间。</a:t>
            </a:r>
            <a:endParaRPr lang="en-US" altLang="zh-CN" dirty="0"/>
          </a:p>
          <a:p>
            <a:pPr marL="285750" indent="-285750">
              <a:buFont typeface="Arial" panose="020B0604020202020204" pitchFamily="34" charset="0"/>
              <a:buChar char="•"/>
            </a:pPr>
            <a:r>
              <a:rPr lang="zh-CN" altLang="en-US" dirty="0"/>
              <a:t>虽然这种采用历史使用率的较高百分位并为其添加一些安全裕度的方法，解决了资源供应不足问题，并最大限度地减少了 </a:t>
            </a:r>
            <a:r>
              <a:rPr lang="en-US" altLang="zh-CN" dirty="0"/>
              <a:t>OOM </a:t>
            </a:r>
            <a:r>
              <a:rPr lang="zh-CN" altLang="en-US" dirty="0"/>
              <a:t>错误的数量。但它仍然存在未充分利用资源的问题。</a:t>
            </a:r>
            <a:endParaRPr lang="en-US" altLang="zh-CN" dirty="0"/>
          </a:p>
          <a:p>
            <a:endParaRPr lang="en-US" altLang="zh-CN" dirty="0"/>
          </a:p>
          <a:p>
            <a:r>
              <a:rPr lang="en-US" altLang="zh-CN" sz="2000" dirty="0"/>
              <a:t>SHOWAR</a:t>
            </a:r>
            <a:r>
              <a:rPr lang="zh-CN" altLang="en-US" sz="2000" dirty="0"/>
              <a:t> 采用𝜇 </a:t>
            </a:r>
            <a:r>
              <a:rPr lang="en-US" altLang="zh-CN" sz="2000" dirty="0"/>
              <a:t>+3</a:t>
            </a:r>
            <a:r>
              <a:rPr lang="zh-CN" altLang="en-US" sz="2000" dirty="0"/>
              <a:t>𝜎准则：</a:t>
            </a:r>
            <a:endParaRPr lang="en-US" altLang="zh-CN" sz="2000" dirty="0"/>
          </a:p>
          <a:p>
            <a:pPr marL="285750" indent="-285750">
              <a:buFont typeface="Arial" panose="020B0604020202020204" pitchFamily="34" charset="0"/>
              <a:buChar char="•"/>
            </a:pPr>
            <a:r>
              <a:rPr lang="zh-CN" altLang="en-US" dirty="0"/>
              <a:t>为此，使用持续时间为 𝑊 秒的最后一个窗口（每秒收集一次）的每种资源类型（</a:t>
            </a:r>
            <a:r>
              <a:rPr lang="en-US" altLang="zh-CN" dirty="0"/>
              <a:t>CPU </a:t>
            </a:r>
            <a:r>
              <a:rPr lang="zh-CN" altLang="en-US" dirty="0"/>
              <a:t>或内存）的使用统计数据，用于递归计算该窗口上的平均值 𝜇 及其标准差 𝜎。那么𝑠 </a:t>
            </a:r>
            <a:r>
              <a:rPr lang="en-US" altLang="zh-CN" dirty="0"/>
              <a:t>=</a:t>
            </a:r>
            <a:r>
              <a:rPr lang="zh-CN" altLang="en-US" dirty="0"/>
              <a:t>𝜇 </a:t>
            </a:r>
            <a:r>
              <a:rPr lang="en-US" altLang="zh-CN" dirty="0"/>
              <a:t>+3</a:t>
            </a:r>
            <a:r>
              <a:rPr lang="zh-CN" altLang="en-US" dirty="0"/>
              <a:t>𝜎 是应用程序当前需要的特定资源类型的估计数量。资源量 𝑠 每 𝑇 秒评估一次，其中 𝑇 ≪ </a:t>
            </a:r>
            <a:r>
              <a:rPr lang="en-US" altLang="zh-CN" dirty="0"/>
              <a:t>|</a:t>
            </a:r>
            <a:r>
              <a:rPr lang="zh-CN" altLang="en-US" dirty="0"/>
              <a:t>𝑊 </a:t>
            </a:r>
            <a:r>
              <a:rPr lang="en-US" altLang="zh-CN" dirty="0"/>
              <a:t>| </a:t>
            </a:r>
            <a:r>
              <a:rPr lang="zh-CN" altLang="en-US" dirty="0"/>
              <a:t>如果自上次评估以来它发生了很大变化（比如超过 </a:t>
            </a:r>
            <a:r>
              <a:rPr lang="en-US" altLang="zh-CN" dirty="0"/>
              <a:t>15%</a:t>
            </a:r>
            <a:r>
              <a:rPr lang="zh-CN" altLang="en-US" dirty="0"/>
              <a:t>），则更新分配。</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虽然 𝜇 </a:t>
            </a:r>
            <a:r>
              <a:rPr lang="en-US" altLang="zh-CN" dirty="0"/>
              <a:t>+3</a:t>
            </a:r>
            <a:r>
              <a:rPr lang="zh-CN" altLang="en-US" dirty="0"/>
              <a:t>𝜎 和 𝜋</a:t>
            </a:r>
            <a:r>
              <a:rPr lang="en-US" altLang="zh-CN" dirty="0"/>
              <a:t>(1 +</a:t>
            </a:r>
            <a:r>
              <a:rPr lang="zh-CN" altLang="en-US" dirty="0"/>
              <a:t>𝛼</a:t>
            </a:r>
            <a:r>
              <a:rPr lang="en-US" altLang="zh-CN" dirty="0"/>
              <a:t>) </a:t>
            </a:r>
            <a:r>
              <a:rPr lang="zh-CN" altLang="en-US" dirty="0"/>
              <a:t>都有明确的统计解释，但使用 </a:t>
            </a:r>
            <a:r>
              <a:rPr lang="en-US" altLang="zh-CN" dirty="0"/>
              <a:t>3</a:t>
            </a:r>
            <a:r>
              <a:rPr lang="zh-CN" altLang="en-US" dirty="0"/>
              <a:t>𝜎 可以更准确地查看资源使用量从均值的分布的“扩展”。特别是，如果方差非常小，则分布几乎是恒定的，这是关于 </a:t>
            </a:r>
            <a:r>
              <a:rPr lang="en-US" altLang="zh-CN" dirty="0"/>
              <a:t>Pod </a:t>
            </a:r>
            <a:r>
              <a:rPr lang="zh-CN" altLang="en-US" dirty="0"/>
              <a:t>资源使用情况的有用信息。但是，在𝜋</a:t>
            </a:r>
            <a:r>
              <a:rPr lang="en-US" altLang="zh-CN" dirty="0"/>
              <a:t>(1 +</a:t>
            </a:r>
            <a:r>
              <a:rPr lang="zh-CN" altLang="en-US" dirty="0"/>
              <a:t>𝛼</a:t>
            </a:r>
            <a:r>
              <a:rPr lang="en-US" altLang="zh-CN" dirty="0"/>
              <a:t>)</a:t>
            </a:r>
            <a:r>
              <a:rPr lang="zh-CN" altLang="en-US" dirty="0"/>
              <a:t>方法中，当方差非常小时，尾部百分位数无法传达有用信息。另外，安全裕度超参数 𝛼 的选择可能是任意的，如果未正确指定，可能会导致资源利用率低下或更多 </a:t>
            </a:r>
            <a:r>
              <a:rPr lang="en-US" altLang="zh-CN" dirty="0"/>
              <a:t>OOM</a:t>
            </a:r>
            <a:r>
              <a:rPr lang="zh-CN" altLang="en-US" dirty="0"/>
              <a:t>。</a:t>
            </a:r>
          </a:p>
        </p:txBody>
      </p:sp>
    </p:spTree>
    <p:extLst>
      <p:ext uri="{BB962C8B-B14F-4D97-AF65-F5344CB8AC3E}">
        <p14:creationId xmlns:p14="http://schemas.microsoft.com/office/powerpoint/2010/main" val="841637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r>
              <a:rPr lang="zh-CN" altLang="en-US" sz="3200" b="1" dirty="0"/>
              <a:t>当前的</a:t>
            </a:r>
            <a:r>
              <a:rPr lang="en-US" altLang="zh-CN" sz="3200" b="1" dirty="0"/>
              <a:t>Horizontal Autoscaler</a:t>
            </a:r>
            <a:r>
              <a:rPr lang="zh-CN" altLang="en-US" sz="3200" b="1" dirty="0"/>
              <a:t>的方法</a:t>
            </a:r>
            <a:endParaRPr lang="en-US" altLang="zh-CN" sz="3200" b="1" dirty="0"/>
          </a:p>
        </p:txBody>
      </p:sp>
      <p:sp>
        <p:nvSpPr>
          <p:cNvPr id="7" name="文本框 6">
            <a:extLst>
              <a:ext uri="{FF2B5EF4-FFF2-40B4-BE49-F238E27FC236}">
                <a16:creationId xmlns:a16="http://schemas.microsoft.com/office/drawing/2014/main" id="{1CE0ED88-6F51-40FB-A501-90E21B28F6E8}"/>
              </a:ext>
            </a:extLst>
          </p:cNvPr>
          <p:cNvSpPr txBox="1"/>
          <p:nvPr/>
        </p:nvSpPr>
        <p:spPr>
          <a:xfrm>
            <a:off x="535363" y="925283"/>
            <a:ext cx="11121272" cy="1938992"/>
          </a:xfrm>
          <a:prstGeom prst="rect">
            <a:avLst/>
          </a:prstGeom>
          <a:noFill/>
        </p:spPr>
        <p:txBody>
          <a:bodyPr wrap="square">
            <a:spAutoFit/>
          </a:bodyPr>
          <a:lstStyle/>
          <a:p>
            <a:pPr marL="342900" indent="-342900">
              <a:buFont typeface="Arial" panose="020B0604020202020204" pitchFamily="34" charset="0"/>
              <a:buChar char="•"/>
            </a:pPr>
            <a:r>
              <a:rPr lang="zh-CN" altLang="en-US" sz="2000" dirty="0"/>
              <a:t>对当前的自动缩放指标（即 </a:t>
            </a:r>
            <a:r>
              <a:rPr lang="en-US" altLang="zh-CN" sz="2000" dirty="0"/>
              <a:t>CPU </a:t>
            </a:r>
            <a:r>
              <a:rPr lang="zh-CN" altLang="en-US" sz="2000" dirty="0"/>
              <a:t>利用率）测量（与目标指标值，即观察值减去目标值相比）成比例地调整。容易受到噪声干扰。</a:t>
            </a:r>
            <a:endParaRPr lang="en-US" altLang="zh-CN" sz="2000" dirty="0"/>
          </a:p>
          <a:p>
            <a:pPr marL="342900" indent="-342900">
              <a:buFont typeface="Arial" panose="020B0604020202020204" pitchFamily="34" charset="0"/>
              <a:buChar char="•"/>
            </a:pPr>
            <a:r>
              <a:rPr lang="zh-CN" altLang="en-US" sz="2000" dirty="0"/>
              <a:t>随着负载在时间 𝑡 </a:t>
            </a:r>
            <a:r>
              <a:rPr lang="en-US" altLang="zh-CN" sz="2000" dirty="0"/>
              <a:t>=5</a:t>
            </a:r>
            <a:r>
              <a:rPr lang="zh-CN" altLang="en-US" sz="2000" dirty="0"/>
              <a:t>𝑚（图 </a:t>
            </a:r>
            <a:r>
              <a:rPr lang="en-US" altLang="zh-CN" sz="2000" dirty="0"/>
              <a:t>2a</a:t>
            </a:r>
            <a:r>
              <a:rPr lang="zh-CN" altLang="en-US" sz="2000" dirty="0"/>
              <a:t>）的增加，与正常操作相比，后端微服务开始经历高的延迟（图 </a:t>
            </a:r>
            <a:r>
              <a:rPr lang="en-US" altLang="zh-CN" sz="2000" dirty="0"/>
              <a:t>2d</a:t>
            </a:r>
            <a:r>
              <a:rPr lang="zh-CN" altLang="en-US" sz="2000" dirty="0"/>
              <a:t>）。随着时间的推移，延迟会逐渐从后端微服务传播到中间层，最后传播到前端微服务。一个高效的水平自动扩展系统将首先自动扩展后端微服务，以防止延迟传播，并可能避免前端微服务不必要的自动扩展。</a:t>
            </a:r>
            <a:endParaRPr lang="en-US" altLang="zh-CN" dirty="0"/>
          </a:p>
        </p:txBody>
      </p:sp>
      <p:pic>
        <p:nvPicPr>
          <p:cNvPr id="4" name="图片 3">
            <a:extLst>
              <a:ext uri="{FF2B5EF4-FFF2-40B4-BE49-F238E27FC236}">
                <a16:creationId xmlns:a16="http://schemas.microsoft.com/office/drawing/2014/main" id="{F8F4E637-AB2D-450C-A419-03B3F3542E04}"/>
              </a:ext>
            </a:extLst>
          </p:cNvPr>
          <p:cNvPicPr>
            <a:picLocks noChangeAspect="1"/>
          </p:cNvPicPr>
          <p:nvPr/>
        </p:nvPicPr>
        <p:blipFill rotWithShape="1">
          <a:blip r:embed="rId2">
            <a:extLst>
              <a:ext uri="{28A0092B-C50C-407E-A947-70E740481C1C}">
                <a14:useLocalDpi xmlns:a14="http://schemas.microsoft.com/office/drawing/2010/main" val="0"/>
              </a:ext>
            </a:extLst>
          </a:blip>
          <a:srcRect b="45792"/>
          <a:stretch/>
        </p:blipFill>
        <p:spPr>
          <a:xfrm>
            <a:off x="1296446" y="3164599"/>
            <a:ext cx="9599105" cy="1959961"/>
          </a:xfrm>
          <a:prstGeom prst="rect">
            <a:avLst/>
          </a:prstGeom>
        </p:spPr>
      </p:pic>
      <p:sp>
        <p:nvSpPr>
          <p:cNvPr id="8" name="文本框 7">
            <a:extLst>
              <a:ext uri="{FF2B5EF4-FFF2-40B4-BE49-F238E27FC236}">
                <a16:creationId xmlns:a16="http://schemas.microsoft.com/office/drawing/2014/main" id="{ED60A6D0-960C-4EB8-BF69-9B1CDB90BA2A}"/>
              </a:ext>
            </a:extLst>
          </p:cNvPr>
          <p:cNvSpPr txBox="1"/>
          <p:nvPr/>
        </p:nvSpPr>
        <p:spPr>
          <a:xfrm>
            <a:off x="535363" y="5424885"/>
            <a:ext cx="11121272" cy="1015663"/>
          </a:xfrm>
          <a:prstGeom prst="rect">
            <a:avLst/>
          </a:prstGeom>
          <a:noFill/>
        </p:spPr>
        <p:txBody>
          <a:bodyPr wrap="square">
            <a:spAutoFit/>
          </a:bodyPr>
          <a:lstStyle/>
          <a:p>
            <a:pPr marL="342900" indent="-342900">
              <a:buFont typeface="Arial" panose="020B0604020202020204" pitchFamily="34" charset="0"/>
              <a:buChar char="•"/>
            </a:pPr>
            <a:r>
              <a:rPr lang="zh-CN" altLang="en-US" sz="2000" dirty="0"/>
              <a:t>以前的方法通常使用 </a:t>
            </a:r>
            <a:r>
              <a:rPr lang="en-US" altLang="zh-CN" sz="2000" dirty="0"/>
              <a:t>CPU </a:t>
            </a:r>
            <a:r>
              <a:rPr lang="zh-CN" altLang="en-US" sz="2000" dirty="0"/>
              <a:t>利用率作为自动扩展决策的指标，努力在所有微服务中保持目标 </a:t>
            </a:r>
            <a:r>
              <a:rPr lang="en-US" altLang="zh-CN" sz="2000" dirty="0"/>
              <a:t>CPU </a:t>
            </a:r>
            <a:r>
              <a:rPr lang="zh-CN" altLang="en-US" sz="2000" dirty="0"/>
              <a:t>利用率。图 </a:t>
            </a:r>
            <a:r>
              <a:rPr lang="en-US" altLang="zh-CN" sz="2000" dirty="0"/>
              <a:t>2b </a:t>
            </a:r>
            <a:r>
              <a:rPr lang="zh-CN" altLang="en-US" sz="2000" dirty="0"/>
              <a:t>所示，随着负载的增加，几乎所有微服务的 </a:t>
            </a:r>
            <a:r>
              <a:rPr lang="en-US" altLang="zh-CN" sz="2000" dirty="0"/>
              <a:t>CPU </a:t>
            </a:r>
            <a:r>
              <a:rPr lang="zh-CN" altLang="en-US" sz="2000" dirty="0"/>
              <a:t>利用率都会增加，而前端微服务的延迟并不总是随着 </a:t>
            </a:r>
            <a:r>
              <a:rPr lang="en-US" altLang="zh-CN" sz="2000" dirty="0"/>
              <a:t>CPU </a:t>
            </a:r>
            <a:r>
              <a:rPr lang="zh-CN" altLang="en-US" sz="2000" dirty="0"/>
              <a:t>利用率的增加而立即增加。</a:t>
            </a:r>
            <a:endParaRPr lang="en-US" altLang="zh-CN" dirty="0"/>
          </a:p>
        </p:txBody>
      </p:sp>
    </p:spTree>
    <p:extLst>
      <p:ext uri="{BB962C8B-B14F-4D97-AF65-F5344CB8AC3E}">
        <p14:creationId xmlns:p14="http://schemas.microsoft.com/office/powerpoint/2010/main" val="24633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SHOWAR</a:t>
            </a:r>
            <a:r>
              <a:rPr lang="zh-CN" altLang="en-US" sz="3200" b="1" dirty="0"/>
              <a:t>的</a:t>
            </a:r>
            <a:r>
              <a:rPr lang="en-US" altLang="zh-CN" sz="3200" b="1" dirty="0"/>
              <a:t>Horizontal Autoscaler</a:t>
            </a:r>
          </a:p>
        </p:txBody>
      </p:sp>
      <p:pic>
        <p:nvPicPr>
          <p:cNvPr id="5" name="图片 4">
            <a:extLst>
              <a:ext uri="{FF2B5EF4-FFF2-40B4-BE49-F238E27FC236}">
                <a16:creationId xmlns:a16="http://schemas.microsoft.com/office/drawing/2014/main" id="{11572B18-3787-4399-B669-BF4B1A26E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87418"/>
            <a:ext cx="5837426" cy="5448772"/>
          </a:xfrm>
          <a:prstGeom prst="rect">
            <a:avLst/>
          </a:prstGeom>
        </p:spPr>
      </p:pic>
      <p:sp>
        <p:nvSpPr>
          <p:cNvPr id="9" name="文本框 8">
            <a:extLst>
              <a:ext uri="{FF2B5EF4-FFF2-40B4-BE49-F238E27FC236}">
                <a16:creationId xmlns:a16="http://schemas.microsoft.com/office/drawing/2014/main" id="{95E80F23-C2EC-4138-8E40-0C9F35E1F86E}"/>
              </a:ext>
            </a:extLst>
          </p:cNvPr>
          <p:cNvSpPr txBox="1"/>
          <p:nvPr/>
        </p:nvSpPr>
        <p:spPr>
          <a:xfrm>
            <a:off x="258574" y="1382286"/>
            <a:ext cx="5837426" cy="4093428"/>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The Autoscaling Controller</a:t>
            </a:r>
            <a:r>
              <a:rPr lang="zh-CN" altLang="en-US" sz="2000" dirty="0"/>
              <a:t>：使用</a:t>
            </a:r>
            <a:r>
              <a:rPr lang="en-US" altLang="zh-CN" sz="2000" dirty="0"/>
              <a:t>PID</a:t>
            </a:r>
            <a:r>
              <a:rPr lang="zh-CN" altLang="en-US" sz="2000" dirty="0"/>
              <a:t>结构</a:t>
            </a:r>
            <a:endParaRPr lang="en-US" altLang="zh-CN" sz="2000" dirty="0"/>
          </a:p>
          <a:p>
            <a:endParaRPr lang="en-US" altLang="zh-CN" sz="2000" dirty="0"/>
          </a:p>
          <a:p>
            <a:pPr marL="342900" indent="-342900">
              <a:buFont typeface="Arial" panose="020B0604020202020204" pitchFamily="34" charset="0"/>
              <a:buChar char="•"/>
            </a:pPr>
            <a:r>
              <a:rPr lang="en-US" altLang="zh-CN" sz="2000" dirty="0"/>
              <a:t>Metric</a:t>
            </a:r>
            <a:r>
              <a:rPr lang="zh-CN" altLang="en-US" sz="2000" dirty="0"/>
              <a:t>（参考指标）：使用“ </a:t>
            </a:r>
            <a:r>
              <a:rPr lang="en-US" altLang="zh-CN" sz="2000" dirty="0" err="1"/>
              <a:t>eBPF</a:t>
            </a:r>
            <a:r>
              <a:rPr lang="en-US" altLang="zh-CN" sz="2000" dirty="0"/>
              <a:t> Linux scheduler </a:t>
            </a:r>
            <a:r>
              <a:rPr lang="en-US" altLang="zh-CN" sz="2000" i="1" dirty="0">
                <a:latin typeface="Times New Roman" panose="02020603050405020304" pitchFamily="18" charset="0"/>
                <a:cs typeface="Times New Roman" panose="02020603050405020304" pitchFamily="18" charset="0"/>
              </a:rPr>
              <a:t>runq</a:t>
            </a:r>
            <a:r>
              <a:rPr lang="en-US" altLang="zh-CN" sz="2000" dirty="0"/>
              <a:t> </a:t>
            </a:r>
            <a:r>
              <a:rPr lang="en-US" altLang="zh-CN" sz="2000" i="1" dirty="0">
                <a:latin typeface="Times New Roman" panose="02020603050405020304" pitchFamily="18" charset="0"/>
                <a:cs typeface="Times New Roman" panose="02020603050405020304" pitchFamily="18" charset="0"/>
              </a:rPr>
              <a:t>latency</a:t>
            </a:r>
            <a:r>
              <a:rPr lang="en-US" altLang="zh-CN" sz="2000" dirty="0"/>
              <a:t> metric</a:t>
            </a:r>
            <a:r>
              <a:rPr lang="zh-CN" altLang="en-US" sz="2000" dirty="0"/>
              <a:t>”作为性能指标而不是</a:t>
            </a:r>
            <a:r>
              <a:rPr lang="en-US" altLang="zh-CN" sz="2000" dirty="0"/>
              <a:t>CPU</a:t>
            </a:r>
            <a:r>
              <a:rPr lang="zh-CN" altLang="en-US" sz="2000" dirty="0"/>
              <a:t>利用率。越高的 </a:t>
            </a:r>
            <a:r>
              <a:rPr lang="en-US" altLang="zh-CN" sz="2000" i="1" dirty="0">
                <a:latin typeface="Times New Roman" panose="02020603050405020304" pitchFamily="18" charset="0"/>
                <a:cs typeface="Times New Roman" panose="02020603050405020304" pitchFamily="18" charset="0"/>
              </a:rPr>
              <a:t>runq</a:t>
            </a:r>
            <a:r>
              <a:rPr lang="en-US" altLang="zh-CN" sz="2000" dirty="0"/>
              <a:t> </a:t>
            </a:r>
            <a:r>
              <a:rPr lang="en-US" altLang="zh-CN" sz="2000" i="1" dirty="0">
                <a:latin typeface="Times New Roman" panose="02020603050405020304" pitchFamily="18" charset="0"/>
                <a:cs typeface="Times New Roman" panose="02020603050405020304" pitchFamily="18" charset="0"/>
              </a:rPr>
              <a:t>latency</a:t>
            </a:r>
            <a:r>
              <a:rPr lang="en-US" altLang="zh-CN" sz="2000" dirty="0"/>
              <a:t> </a:t>
            </a:r>
            <a:r>
              <a:rPr lang="zh-CN" altLang="en-US" sz="2000" dirty="0"/>
              <a:t>代表越高的</a:t>
            </a:r>
            <a:r>
              <a:rPr lang="en-US" altLang="zh-CN" sz="2000" dirty="0"/>
              <a:t>CPU</a:t>
            </a:r>
            <a:r>
              <a:rPr lang="zh-CN" altLang="en-US" sz="2000" dirty="0"/>
              <a:t>线程争抢。</a:t>
            </a:r>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The Transfer Function</a:t>
            </a:r>
            <a:r>
              <a:rPr lang="zh-CN" altLang="en-US" sz="2000" dirty="0"/>
              <a:t>：如果 </a:t>
            </a:r>
            <a:r>
              <a:rPr lang="en-US" altLang="zh-CN" sz="2000" i="1" dirty="0">
                <a:latin typeface="Times New Roman" panose="02020603050405020304" pitchFamily="18" charset="0"/>
                <a:cs typeface="Times New Roman" panose="02020603050405020304" pitchFamily="18" charset="0"/>
              </a:rPr>
              <a:t>runq</a:t>
            </a:r>
            <a:r>
              <a:rPr lang="en-US" altLang="zh-CN" sz="2000" dirty="0"/>
              <a:t> </a:t>
            </a:r>
            <a:r>
              <a:rPr lang="en-US" altLang="zh-CN" sz="2000" i="1" dirty="0">
                <a:latin typeface="Times New Roman" panose="02020603050405020304" pitchFamily="18" charset="0"/>
                <a:cs typeface="Times New Roman" panose="02020603050405020304" pitchFamily="18" charset="0"/>
              </a:rPr>
              <a:t>latency </a:t>
            </a:r>
            <a:r>
              <a:rPr lang="zh-CN" altLang="en-US" sz="2000" dirty="0">
                <a:latin typeface="Times New Roman" panose="02020603050405020304" pitchFamily="18" charset="0"/>
                <a:cs typeface="Times New Roman" panose="02020603050405020304" pitchFamily="18" charset="0"/>
              </a:rPr>
              <a:t>的</a:t>
            </a:r>
            <a:r>
              <a:rPr lang="en-US" altLang="zh-CN" sz="2000" dirty="0">
                <a:latin typeface="Times New Roman" panose="02020603050405020304" pitchFamily="18" charset="0"/>
                <a:cs typeface="Times New Roman" panose="02020603050405020304" pitchFamily="18" charset="0"/>
              </a:rPr>
              <a:t>PID</a:t>
            </a:r>
            <a:r>
              <a:rPr lang="zh-CN" altLang="en-US" sz="2000" dirty="0">
                <a:latin typeface="Times New Roman" panose="02020603050405020304" pitchFamily="18" charset="0"/>
                <a:cs typeface="Times New Roman" panose="02020603050405020304" pitchFamily="18" charset="0"/>
              </a:rPr>
              <a:t>计算结果超过</a:t>
            </a:r>
            <a:r>
              <a:rPr lang="zh-CN" altLang="en-US" sz="2000" dirty="0"/>
              <a:t>目标值，则增加副本数量，反之亦然。在</a:t>
            </a:r>
            <a:r>
              <a:rPr lang="en-US" altLang="zh-CN" sz="2000" dirty="0"/>
              <a:t>target</a:t>
            </a:r>
            <a:r>
              <a:rPr lang="zh-CN" altLang="en-US" sz="2000" dirty="0"/>
              <a:t>周围设置界限 𝛼（默认为 </a:t>
            </a:r>
            <a:r>
              <a:rPr lang="en-US" altLang="zh-CN" sz="2000" dirty="0"/>
              <a:t>20%</a:t>
            </a:r>
            <a:r>
              <a:rPr lang="zh-CN" altLang="en-US" sz="2000" dirty="0"/>
              <a:t>作为缓冲区）。增加或减少的量为微服务当前副本数量的可配置百分比（𝛽 默认为 </a:t>
            </a:r>
            <a:r>
              <a:rPr lang="en-US" altLang="zh-CN" sz="2000" dirty="0"/>
              <a:t>10%</a:t>
            </a:r>
            <a:r>
              <a:rPr lang="zh-CN" altLang="en-US" sz="2000" dirty="0"/>
              <a:t>）。</a:t>
            </a:r>
            <a:endParaRPr lang="en-US" altLang="zh-CN" sz="2000" dirty="0"/>
          </a:p>
          <a:p>
            <a:pPr marL="342900" indent="-342900">
              <a:buFont typeface="Arial" panose="020B0604020202020204" pitchFamily="34" charset="0"/>
              <a:buChar char="•"/>
            </a:pPr>
            <a:endParaRPr lang="en-US" altLang="zh-CN" sz="2000" dirty="0"/>
          </a:p>
        </p:txBody>
      </p:sp>
    </p:spTree>
    <p:extLst>
      <p:ext uri="{BB962C8B-B14F-4D97-AF65-F5344CB8AC3E}">
        <p14:creationId xmlns:p14="http://schemas.microsoft.com/office/powerpoint/2010/main" val="168047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zh-CN" altLang="en-US" sz="3200" b="1" dirty="0"/>
              <a:t>多个</a:t>
            </a:r>
            <a:r>
              <a:rPr lang="en-US" altLang="zh-CN" sz="3200" b="1" dirty="0"/>
              <a:t>Horizontal Autoscaler</a:t>
            </a:r>
            <a:r>
              <a:rPr lang="zh-CN" altLang="en-US" sz="3200" b="1" dirty="0"/>
              <a:t>协同</a:t>
            </a:r>
            <a:endParaRPr lang="en-US" altLang="zh-CN" sz="3200" b="1" dirty="0"/>
          </a:p>
        </p:txBody>
      </p:sp>
      <p:sp>
        <p:nvSpPr>
          <p:cNvPr id="6" name="文本框 5">
            <a:extLst>
              <a:ext uri="{FF2B5EF4-FFF2-40B4-BE49-F238E27FC236}">
                <a16:creationId xmlns:a16="http://schemas.microsoft.com/office/drawing/2014/main" id="{7258E310-7F9B-4833-8E38-B929598393F0}"/>
              </a:ext>
            </a:extLst>
          </p:cNvPr>
          <p:cNvSpPr txBox="1"/>
          <p:nvPr/>
        </p:nvSpPr>
        <p:spPr>
          <a:xfrm>
            <a:off x="1106532" y="1250310"/>
            <a:ext cx="9978935" cy="3785652"/>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One For All</a:t>
            </a:r>
            <a:r>
              <a:rPr lang="zh-CN" altLang="en-US" sz="2000" dirty="0"/>
              <a:t>：单个控制器负责所有微服务的</a:t>
            </a:r>
            <a:r>
              <a:rPr lang="en-US" altLang="zh-CN" sz="2000" dirty="0"/>
              <a:t>Horizontal Autoscaling</a:t>
            </a:r>
            <a:r>
              <a:rPr lang="zh-CN" altLang="en-US" sz="2000" dirty="0"/>
              <a:t>。</a:t>
            </a:r>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One For Each</a:t>
            </a:r>
            <a:r>
              <a:rPr lang="zh-CN" altLang="en-US" sz="2000" dirty="0"/>
              <a:t>：在此设计中，每个控制器负责每个微服务。每个控制器监控其相应微服务的自动缩放指标（</a:t>
            </a:r>
            <a:r>
              <a:rPr lang="en-US" altLang="zh-CN" sz="2000" i="1" dirty="0">
                <a:latin typeface="Times New Roman" panose="02020603050405020304" pitchFamily="18" charset="0"/>
                <a:cs typeface="Times New Roman" panose="02020603050405020304" pitchFamily="18" charset="0"/>
              </a:rPr>
              <a:t> runq</a:t>
            </a:r>
            <a:r>
              <a:rPr lang="en-US" altLang="zh-CN" sz="2000" dirty="0"/>
              <a:t> </a:t>
            </a:r>
            <a:r>
              <a:rPr lang="en-US" altLang="zh-CN" sz="2000" i="1" dirty="0">
                <a:latin typeface="Times New Roman" panose="02020603050405020304" pitchFamily="18" charset="0"/>
                <a:cs typeface="Times New Roman" panose="02020603050405020304" pitchFamily="18" charset="0"/>
              </a:rPr>
              <a:t>latency</a:t>
            </a:r>
            <a:r>
              <a:rPr lang="en-US" altLang="zh-CN" sz="2000" dirty="0"/>
              <a:t> </a:t>
            </a:r>
            <a:r>
              <a:rPr lang="zh-CN" altLang="en-US" sz="2000" dirty="0"/>
              <a:t>）。</a:t>
            </a:r>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zh-CN" altLang="en-US" sz="2000" dirty="0"/>
              <a:t>控制器输出的绝对值被排序，具有最高值（最大扩展需求）的那些被优先考虑。对于相等的控制器输出，我们会考虑微服务的依赖关系图，并优先调整后端服务。</a:t>
            </a:r>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zh-CN" altLang="en-US" sz="2000" dirty="0"/>
              <a:t>在我们的测试中，我们观察到后端服务通常也是控制器输出值最高的服务。受图 </a:t>
            </a:r>
            <a:r>
              <a:rPr lang="en-US" altLang="zh-CN" sz="2000" dirty="0"/>
              <a:t>2 </a:t>
            </a:r>
            <a:r>
              <a:rPr lang="zh-CN" altLang="en-US" sz="2000" dirty="0"/>
              <a:t>中观察的启发，一旦微服务的控制器执行了 </a:t>
            </a:r>
            <a:r>
              <a:rPr lang="en-US" altLang="zh-CN" sz="2000" dirty="0"/>
              <a:t>Autoscaling </a:t>
            </a:r>
            <a:r>
              <a:rPr lang="zh-CN" altLang="en-US" sz="2000" dirty="0"/>
              <a:t>操作，</a:t>
            </a:r>
            <a:r>
              <a:rPr lang="zh-CN" altLang="en-US" sz="2000" b="0" i="0" dirty="0">
                <a:solidFill>
                  <a:srgbClr val="000000"/>
                </a:solidFill>
                <a:effectLst/>
                <a:latin typeface="system-ui"/>
              </a:rPr>
              <a:t>所有被它依赖的微服务都会推迟调整，直到 </a:t>
            </a:r>
            <a:r>
              <a:rPr lang="en-US" altLang="zh-CN" sz="2000" b="0" i="0" dirty="0">
                <a:solidFill>
                  <a:srgbClr val="000000"/>
                </a:solidFill>
                <a:effectLst/>
                <a:latin typeface="system-ui"/>
              </a:rPr>
              <a:t>Autoscaling </a:t>
            </a:r>
            <a:r>
              <a:rPr lang="zh-CN" altLang="en-US" sz="2000" b="0" i="0" dirty="0">
                <a:solidFill>
                  <a:srgbClr val="000000"/>
                </a:solidFill>
                <a:effectLst/>
                <a:latin typeface="system-ui"/>
              </a:rPr>
              <a:t>完成。这是因为在大多数情况下，后端微服务的调整，消除了被它依赖的前端微服务的</a:t>
            </a:r>
            <a:r>
              <a:rPr lang="en-US" altLang="zh-CN" sz="2000" b="0" i="0" dirty="0">
                <a:solidFill>
                  <a:srgbClr val="000000"/>
                </a:solidFill>
                <a:effectLst/>
                <a:latin typeface="system-ui"/>
              </a:rPr>
              <a:t>Autoscaling</a:t>
            </a:r>
            <a:r>
              <a:rPr lang="zh-CN" altLang="en-US" sz="2000" b="0" i="0" dirty="0">
                <a:solidFill>
                  <a:srgbClr val="000000"/>
                </a:solidFill>
                <a:effectLst/>
                <a:latin typeface="system-ui"/>
              </a:rPr>
              <a:t>需要。</a:t>
            </a:r>
            <a:endParaRPr lang="en-US" altLang="zh-CN" sz="2000" dirty="0"/>
          </a:p>
        </p:txBody>
      </p:sp>
    </p:spTree>
    <p:extLst>
      <p:ext uri="{BB962C8B-B14F-4D97-AF65-F5344CB8AC3E}">
        <p14:creationId xmlns:p14="http://schemas.microsoft.com/office/powerpoint/2010/main" val="247430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zh-CN" altLang="en-US" sz="3200" b="1" dirty="0"/>
              <a:t>同时部署</a:t>
            </a:r>
            <a:r>
              <a:rPr lang="en-US" altLang="zh-CN" sz="3200" b="1" dirty="0"/>
              <a:t>Vertical and Horizontal </a:t>
            </a:r>
            <a:r>
              <a:rPr lang="en-US" altLang="zh-CN" sz="3200" b="1" dirty="0" err="1"/>
              <a:t>Autoscalers</a:t>
            </a:r>
            <a:endParaRPr lang="en-US" altLang="zh-CN" sz="3200" b="1" dirty="0"/>
          </a:p>
        </p:txBody>
      </p:sp>
      <p:sp>
        <p:nvSpPr>
          <p:cNvPr id="6" name="文本框 5">
            <a:extLst>
              <a:ext uri="{FF2B5EF4-FFF2-40B4-BE49-F238E27FC236}">
                <a16:creationId xmlns:a16="http://schemas.microsoft.com/office/drawing/2014/main" id="{7258E310-7F9B-4833-8E38-B929598393F0}"/>
              </a:ext>
            </a:extLst>
          </p:cNvPr>
          <p:cNvSpPr txBox="1"/>
          <p:nvPr/>
        </p:nvSpPr>
        <p:spPr>
          <a:xfrm>
            <a:off x="1106532" y="1250310"/>
            <a:ext cx="9978935" cy="4093428"/>
          </a:xfrm>
          <a:prstGeom prst="rect">
            <a:avLst/>
          </a:prstGeom>
          <a:noFill/>
        </p:spPr>
        <p:txBody>
          <a:bodyPr wrap="square">
            <a:spAutoFit/>
          </a:bodyPr>
          <a:lstStyle/>
          <a:p>
            <a:pPr marL="342900" indent="-342900">
              <a:buFont typeface="Arial" panose="020B0604020202020204" pitchFamily="34" charset="0"/>
              <a:buChar char="•"/>
            </a:pPr>
            <a:r>
              <a:rPr lang="zh-CN" altLang="en-US" sz="2000" dirty="0"/>
              <a:t>原本的方法：在</a:t>
            </a:r>
            <a:r>
              <a:rPr lang="en-US" altLang="zh-CN" sz="2000" dirty="0"/>
              <a:t>Kubernetes</a:t>
            </a:r>
            <a:r>
              <a:rPr lang="zh-CN" altLang="en-US" sz="2000" dirty="0"/>
              <a:t>等的平台上部署 </a:t>
            </a:r>
            <a:r>
              <a:rPr lang="en-US" altLang="zh-CN" sz="2000" dirty="0"/>
              <a:t>Vertical and Horizontal </a:t>
            </a:r>
            <a:r>
              <a:rPr lang="en-US" altLang="zh-CN" sz="2000" dirty="0" err="1"/>
              <a:t>Autoscalers</a:t>
            </a:r>
            <a:r>
              <a:rPr lang="en-US" altLang="zh-CN" sz="2000" dirty="0"/>
              <a:t> </a:t>
            </a:r>
            <a:r>
              <a:rPr lang="zh-CN" altLang="en-US" sz="2000" dirty="0"/>
              <a:t>的推荐方法是一次只部署一个 </a:t>
            </a:r>
            <a:r>
              <a:rPr lang="en-US" altLang="zh-CN" sz="2000" dirty="0"/>
              <a:t>Autoscaler</a:t>
            </a:r>
            <a:r>
              <a:rPr lang="zh-CN" altLang="en-US" sz="2000" dirty="0"/>
              <a:t>，以避免干扰。</a:t>
            </a:r>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SHOWAR </a:t>
            </a:r>
            <a:r>
              <a:rPr lang="zh-CN" altLang="en-US" sz="2000" dirty="0"/>
              <a:t>允许同时部署</a:t>
            </a:r>
            <a:r>
              <a:rPr lang="en-US" altLang="zh-CN" sz="2000" dirty="0"/>
              <a:t>Vertical and Horizontal </a:t>
            </a:r>
            <a:r>
              <a:rPr lang="en-US" altLang="zh-CN" sz="2000" dirty="0" err="1"/>
              <a:t>Autoscalers</a:t>
            </a:r>
            <a:r>
              <a:rPr lang="zh-CN" altLang="en-US" sz="2000" dirty="0"/>
              <a:t>：首先，</a:t>
            </a:r>
            <a:r>
              <a:rPr lang="en-US" altLang="zh-CN" sz="2000" dirty="0"/>
              <a:t> Vertical Autoscaler </a:t>
            </a:r>
            <a:r>
              <a:rPr lang="zh-CN" altLang="en-US" sz="2000" dirty="0"/>
              <a:t>优先于任何</a:t>
            </a:r>
            <a:r>
              <a:rPr lang="en-US" altLang="zh-CN" sz="2000" dirty="0"/>
              <a:t>Horizontal Autoscaler</a:t>
            </a:r>
            <a:r>
              <a:rPr lang="zh-CN" altLang="en-US" sz="2000" dirty="0"/>
              <a:t>。例如， </a:t>
            </a:r>
            <a:r>
              <a:rPr lang="en-US" altLang="zh-CN" sz="2000" dirty="0"/>
              <a:t>Pod </a:t>
            </a:r>
            <a:r>
              <a:rPr lang="zh-CN" altLang="en-US" sz="2000" dirty="0"/>
              <a:t>的内存不足，应用程序会遇到内存不足 </a:t>
            </a:r>
            <a:r>
              <a:rPr lang="en-US" altLang="zh-CN" sz="2000" dirty="0"/>
              <a:t>(OOM) </a:t>
            </a:r>
            <a:r>
              <a:rPr lang="zh-CN" altLang="en-US" sz="2000" dirty="0"/>
              <a:t>错误并停止执行。</a:t>
            </a:r>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zh-CN" altLang="en-US" sz="2000" dirty="0"/>
              <a:t>其次，根据谷歌云平台的 </a:t>
            </a:r>
            <a:r>
              <a:rPr lang="en-US" altLang="zh-CN" sz="2000" dirty="0"/>
              <a:t>Kubernetes </a:t>
            </a:r>
            <a:r>
              <a:rPr lang="zh-CN" altLang="en-US" sz="2000" dirty="0"/>
              <a:t>最佳实践，由于缺乏并行性，建议对于大多数工作负载，每个 </a:t>
            </a:r>
            <a:r>
              <a:rPr lang="en-US" altLang="zh-CN" sz="2000" dirty="0"/>
              <a:t>Pod </a:t>
            </a:r>
            <a:r>
              <a:rPr lang="zh-CN" altLang="en-US" sz="2000" dirty="0"/>
              <a:t>不需要超过一个内核（</a:t>
            </a:r>
            <a:r>
              <a:rPr lang="en-US" altLang="zh-CN" sz="2000" dirty="0"/>
              <a:t>1000</a:t>
            </a:r>
            <a:r>
              <a:rPr lang="zh-CN" altLang="en-US" sz="2000" dirty="0"/>
              <a:t>𝑚 </a:t>
            </a:r>
            <a:r>
              <a:rPr lang="en-US" altLang="zh-CN" sz="2000" dirty="0"/>
              <a:t>core in </a:t>
            </a:r>
            <a:r>
              <a:rPr lang="en-US" altLang="zh-CN" sz="2000" dirty="0" err="1"/>
              <a:t>kubernetes</a:t>
            </a:r>
            <a:r>
              <a:rPr lang="en-US" altLang="zh-CN" sz="2000" dirty="0"/>
              <a:t> currency</a:t>
            </a:r>
            <a:r>
              <a:rPr lang="zh-CN" altLang="en-US" sz="2000" dirty="0"/>
              <a:t>）。将其合并到 </a:t>
            </a:r>
            <a:r>
              <a:rPr lang="en-US" altLang="zh-CN" sz="2000" dirty="0"/>
              <a:t>SHOWAR </a:t>
            </a:r>
            <a:r>
              <a:rPr lang="zh-CN" altLang="en-US" sz="2000" dirty="0"/>
              <a:t>的 </a:t>
            </a:r>
            <a:r>
              <a:rPr lang="en-US" altLang="zh-CN" sz="2000" dirty="0"/>
              <a:t>Vertical Autoscaler </a:t>
            </a:r>
            <a:r>
              <a:rPr lang="zh-CN" altLang="en-US" sz="2000" dirty="0"/>
              <a:t>设计中。如果 </a:t>
            </a:r>
            <a:r>
              <a:rPr lang="en-US" altLang="zh-CN" sz="2000" dirty="0"/>
              <a:t>Vertical Autoscaler </a:t>
            </a:r>
            <a:r>
              <a:rPr lang="zh-CN" altLang="en-US" sz="2000" dirty="0"/>
              <a:t>决定为 </a:t>
            </a:r>
            <a:r>
              <a:rPr lang="en-US" altLang="zh-CN" sz="2000" dirty="0"/>
              <a:t>Pod </a:t>
            </a:r>
            <a:r>
              <a:rPr lang="zh-CN" altLang="en-US" sz="2000" dirty="0"/>
              <a:t>设置多个内核，它会向</a:t>
            </a:r>
            <a:r>
              <a:rPr lang="en-US" altLang="zh-CN" sz="2000" dirty="0"/>
              <a:t>Horizontal Autoscaler</a:t>
            </a:r>
            <a:r>
              <a:rPr lang="zh-CN" altLang="en-US" sz="2000" dirty="0"/>
              <a:t>发出信号，并且不会继续执行</a:t>
            </a:r>
            <a:r>
              <a:rPr lang="en-US" altLang="zh-CN" sz="2000" dirty="0"/>
              <a:t>Vertical </a:t>
            </a:r>
            <a:r>
              <a:rPr lang="en-US" altLang="zh-CN" sz="2000" dirty="0" err="1"/>
              <a:t>Autoscale</a:t>
            </a:r>
            <a:r>
              <a:rPr lang="zh-CN" altLang="en-US" sz="2000" dirty="0"/>
              <a:t>。</a:t>
            </a:r>
            <a:endParaRPr lang="en-US" altLang="zh-CN" sz="2000" dirty="0"/>
          </a:p>
          <a:p>
            <a:pPr marL="342900" indent="-342900">
              <a:buFont typeface="Arial" panose="020B0604020202020204" pitchFamily="34" charset="0"/>
              <a:buChar char="•"/>
            </a:pPr>
            <a:endParaRPr lang="en-US" altLang="zh-CN" sz="2000" dirty="0"/>
          </a:p>
        </p:txBody>
      </p:sp>
    </p:spTree>
    <p:extLst>
      <p:ext uri="{BB962C8B-B14F-4D97-AF65-F5344CB8AC3E}">
        <p14:creationId xmlns:p14="http://schemas.microsoft.com/office/powerpoint/2010/main" val="354789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(More) Efficient Scheduling</a:t>
            </a:r>
          </a:p>
        </p:txBody>
      </p:sp>
      <p:sp>
        <p:nvSpPr>
          <p:cNvPr id="6" name="文本框 5">
            <a:extLst>
              <a:ext uri="{FF2B5EF4-FFF2-40B4-BE49-F238E27FC236}">
                <a16:creationId xmlns:a16="http://schemas.microsoft.com/office/drawing/2014/main" id="{7258E310-7F9B-4833-8E38-B929598393F0}"/>
              </a:ext>
            </a:extLst>
          </p:cNvPr>
          <p:cNvSpPr txBox="1"/>
          <p:nvPr/>
        </p:nvSpPr>
        <p:spPr>
          <a:xfrm>
            <a:off x="955476" y="1182231"/>
            <a:ext cx="10281047" cy="2554545"/>
          </a:xfrm>
          <a:prstGeom prst="rect">
            <a:avLst/>
          </a:prstGeom>
          <a:noFill/>
        </p:spPr>
        <p:txBody>
          <a:bodyPr wrap="square">
            <a:spAutoFit/>
          </a:bodyPr>
          <a:lstStyle/>
          <a:p>
            <a:pPr marL="342900" indent="-342900">
              <a:buFont typeface="Arial" panose="020B0604020202020204" pitchFamily="34" charset="0"/>
              <a:buChar char="•"/>
            </a:pPr>
            <a:r>
              <a:rPr lang="zh-CN" altLang="en-US" sz="2000" dirty="0"/>
              <a:t>自动缩放器在垂直和水平方向上调整了 </a:t>
            </a:r>
            <a:r>
              <a:rPr lang="en-US" altLang="zh-CN" sz="2000" dirty="0"/>
              <a:t>Pod </a:t>
            </a:r>
            <a:r>
              <a:rPr lang="zh-CN" altLang="en-US" sz="2000" dirty="0"/>
              <a:t>的大小，调度程序就会在一个节点上放置尽可能多的 </a:t>
            </a:r>
            <a:r>
              <a:rPr lang="en-US" altLang="zh-CN" sz="2000" dirty="0"/>
              <a:t>Pod</a:t>
            </a:r>
            <a:r>
              <a:rPr lang="zh-CN" altLang="en-US" sz="2000" dirty="0"/>
              <a:t>，以提高资源使用率。</a:t>
            </a:r>
            <a:endParaRPr lang="en-US" altLang="zh-CN" sz="2000" dirty="0"/>
          </a:p>
          <a:p>
            <a:pPr marL="342900" indent="-342900">
              <a:buFont typeface="Arial" panose="020B0604020202020204" pitchFamily="34" charset="0"/>
              <a:buChar char="•"/>
            </a:pPr>
            <a:r>
              <a:rPr lang="zh-CN" altLang="en-US" sz="2000" dirty="0"/>
              <a:t>另一方面，</a:t>
            </a:r>
            <a:r>
              <a:rPr lang="en-US" altLang="zh-CN" sz="2000" dirty="0"/>
              <a:t>“tight” (efficient) </a:t>
            </a:r>
            <a:r>
              <a:rPr lang="zh-CN" altLang="en-US" sz="2000" dirty="0"/>
              <a:t>地放置节点中会导致资源争用</a:t>
            </a:r>
            <a:r>
              <a:rPr lang="en-US" altLang="zh-CN" sz="2000" dirty="0"/>
              <a:t>(due to noisy neighbor effect)</a:t>
            </a:r>
            <a:r>
              <a:rPr lang="zh-CN" altLang="en-US" sz="2000" dirty="0"/>
              <a:t>，从而降低 </a:t>
            </a:r>
            <a:r>
              <a:rPr lang="en-US" altLang="zh-CN" sz="2000" dirty="0"/>
              <a:t>Pod </a:t>
            </a:r>
            <a:r>
              <a:rPr lang="zh-CN" altLang="en-US" sz="2000" dirty="0"/>
              <a:t>以及整个微服务的性能。</a:t>
            </a:r>
            <a:endParaRPr lang="en-US" altLang="zh-CN" sz="2000" dirty="0"/>
          </a:p>
          <a:p>
            <a:pPr marL="342900" indent="-342900">
              <a:buFont typeface="Arial" panose="020B0604020202020204" pitchFamily="34" charset="0"/>
              <a:buChar char="•"/>
            </a:pPr>
            <a:r>
              <a:rPr lang="zh-CN" altLang="en-US" sz="2000" dirty="0"/>
              <a:t>为了进一步提高资源效率和微服务的性能，</a:t>
            </a:r>
            <a:r>
              <a:rPr lang="en-US" altLang="zh-CN" sz="2000" dirty="0"/>
              <a:t>SHOWAR </a:t>
            </a:r>
            <a:r>
              <a:rPr lang="zh-CN" altLang="en-US" sz="2000" dirty="0"/>
              <a:t>通过生成 </a:t>
            </a:r>
            <a:r>
              <a:rPr lang="en-US" altLang="zh-CN" sz="2000" dirty="0"/>
              <a:t>Pod </a:t>
            </a:r>
            <a:r>
              <a:rPr lang="zh-CN" altLang="en-US" sz="2000" dirty="0"/>
              <a:t>间关联和反关联规则为 </a:t>
            </a:r>
            <a:r>
              <a:rPr lang="en-US" altLang="zh-CN" sz="2000" dirty="0"/>
              <a:t>Kubernetes </a:t>
            </a:r>
            <a:r>
              <a:rPr lang="zh-CN" altLang="en-US" sz="2000" dirty="0"/>
              <a:t>调度程序提供“提示”（或规则） </a:t>
            </a:r>
            <a:r>
              <a:rPr lang="en-US" altLang="zh-CN" sz="2000" dirty="0"/>
              <a:t>. </a:t>
            </a:r>
            <a:r>
              <a:rPr lang="zh-CN" altLang="en-US" sz="2000" dirty="0"/>
              <a:t>服务 𝑆</a:t>
            </a:r>
            <a:r>
              <a:rPr lang="en-US" altLang="zh-CN" sz="2000" dirty="0"/>
              <a:t>2 </a:t>
            </a:r>
            <a:r>
              <a:rPr lang="zh-CN" altLang="en-US" sz="2000" dirty="0"/>
              <a:t>与服务 𝑆</a:t>
            </a:r>
            <a:r>
              <a:rPr lang="en-US" altLang="zh-CN" sz="2000" dirty="0"/>
              <a:t>1 </a:t>
            </a:r>
            <a:r>
              <a:rPr lang="zh-CN" altLang="en-US" sz="2000" dirty="0"/>
              <a:t>的亲和性意味着调度程序将始终（或最好）将服务 𝑆</a:t>
            </a:r>
            <a:r>
              <a:rPr lang="en-US" altLang="zh-CN" sz="2000" dirty="0"/>
              <a:t>1 </a:t>
            </a:r>
            <a:r>
              <a:rPr lang="zh-CN" altLang="en-US" sz="2000" dirty="0"/>
              <a:t>的 </a:t>
            </a:r>
            <a:r>
              <a:rPr lang="en-US" altLang="zh-CN" sz="2000" dirty="0"/>
              <a:t>Pod </a:t>
            </a:r>
            <a:r>
              <a:rPr lang="zh-CN" altLang="en-US" sz="2000" dirty="0"/>
              <a:t>调度到服务 𝑆</a:t>
            </a:r>
            <a:r>
              <a:rPr lang="en-US" altLang="zh-CN" sz="2000" dirty="0"/>
              <a:t>2 </a:t>
            </a:r>
            <a:r>
              <a:rPr lang="zh-CN" altLang="en-US" sz="2000" dirty="0"/>
              <a:t>所在的</a:t>
            </a:r>
            <a:r>
              <a:rPr lang="en-US" altLang="zh-CN" sz="2000" dirty="0"/>
              <a:t>Pod</a:t>
            </a:r>
            <a:r>
              <a:rPr lang="zh-CN" altLang="en-US" sz="2000" dirty="0"/>
              <a:t>附近，反之亦然。</a:t>
            </a:r>
            <a:endParaRPr lang="en-US" altLang="zh-CN" sz="2000" dirty="0"/>
          </a:p>
          <a:p>
            <a:pPr marL="342900" indent="-342900">
              <a:buFont typeface="Arial" panose="020B0604020202020204" pitchFamily="34" charset="0"/>
              <a:buChar char="•"/>
            </a:pPr>
            <a:r>
              <a:rPr lang="zh-CN" altLang="en-US" sz="2000" b="0" i="0" dirty="0">
                <a:solidFill>
                  <a:srgbClr val="000000"/>
                </a:solidFill>
                <a:effectLst/>
                <a:latin typeface="system-ui"/>
              </a:rPr>
              <a:t>给定两种微服务类型𝑋和𝑌的</a:t>
            </a:r>
            <a:r>
              <a:rPr lang="en-US" altLang="zh-CN" sz="2000" b="0" i="0" dirty="0">
                <a:solidFill>
                  <a:srgbClr val="000000"/>
                </a:solidFill>
                <a:effectLst/>
                <a:latin typeface="system-ui"/>
              </a:rPr>
              <a:t>CPU</a:t>
            </a:r>
            <a:r>
              <a:rPr lang="zh-CN" altLang="en-US" sz="2000" b="0" i="0" dirty="0">
                <a:solidFill>
                  <a:srgbClr val="000000"/>
                </a:solidFill>
                <a:effectLst/>
                <a:latin typeface="system-ui"/>
              </a:rPr>
              <a:t>（或内存或网络</a:t>
            </a:r>
            <a:r>
              <a:rPr lang="en-US" altLang="zh-CN" sz="2000" b="0" i="0" dirty="0">
                <a:solidFill>
                  <a:srgbClr val="000000"/>
                </a:solidFill>
                <a:effectLst/>
                <a:latin typeface="system-ui"/>
              </a:rPr>
              <a:t>I/O</a:t>
            </a:r>
            <a:r>
              <a:rPr lang="zh-CN" altLang="en-US" sz="2000" b="0" i="0" dirty="0">
                <a:solidFill>
                  <a:srgbClr val="000000"/>
                </a:solidFill>
                <a:effectLst/>
                <a:latin typeface="system-ui"/>
              </a:rPr>
              <a:t>）使用分布，𝑋和𝑌的相关系数𝜌为：</a:t>
            </a:r>
            <a:endParaRPr lang="en-US" altLang="zh-CN" sz="2000" dirty="0"/>
          </a:p>
        </p:txBody>
      </p:sp>
      <p:pic>
        <p:nvPicPr>
          <p:cNvPr id="4" name="图片 3">
            <a:extLst>
              <a:ext uri="{FF2B5EF4-FFF2-40B4-BE49-F238E27FC236}">
                <a16:creationId xmlns:a16="http://schemas.microsoft.com/office/drawing/2014/main" id="{A3DC7CE7-49BE-4DAC-BBFA-3BDE69269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300" y="3736776"/>
            <a:ext cx="4351397" cy="823031"/>
          </a:xfrm>
          <a:prstGeom prst="rect">
            <a:avLst/>
          </a:prstGeom>
        </p:spPr>
      </p:pic>
      <p:sp>
        <p:nvSpPr>
          <p:cNvPr id="8" name="文本框 7">
            <a:extLst>
              <a:ext uri="{FF2B5EF4-FFF2-40B4-BE49-F238E27FC236}">
                <a16:creationId xmlns:a16="http://schemas.microsoft.com/office/drawing/2014/main" id="{9B6BD924-4175-410F-864F-E043A204C612}"/>
              </a:ext>
            </a:extLst>
          </p:cNvPr>
          <p:cNvSpPr txBox="1"/>
          <p:nvPr/>
        </p:nvSpPr>
        <p:spPr>
          <a:xfrm>
            <a:off x="955474" y="4559807"/>
            <a:ext cx="10281047" cy="707886"/>
          </a:xfrm>
          <a:prstGeom prst="rect">
            <a:avLst/>
          </a:prstGeom>
          <a:noFill/>
        </p:spPr>
        <p:txBody>
          <a:bodyPr wrap="square">
            <a:spAutoFit/>
          </a:bodyPr>
          <a:lstStyle/>
          <a:p>
            <a:pPr marL="342900" indent="-342900">
              <a:buFont typeface="Arial" panose="020B0604020202020204" pitchFamily="34" charset="0"/>
              <a:buChar char="•"/>
            </a:pPr>
            <a:r>
              <a:rPr lang="zh-CN" altLang="en-US" sz="2000" b="0" i="0" dirty="0">
                <a:solidFill>
                  <a:srgbClr val="000000"/>
                </a:solidFill>
                <a:effectLst/>
                <a:latin typeface="system-ui"/>
              </a:rPr>
              <a:t>对于两个微服务𝑆</a:t>
            </a:r>
            <a:r>
              <a:rPr lang="en-US" altLang="zh-CN" sz="2000" b="0" i="0" dirty="0">
                <a:solidFill>
                  <a:srgbClr val="000000"/>
                </a:solidFill>
                <a:effectLst/>
                <a:latin typeface="system-ui"/>
              </a:rPr>
              <a:t>1</a:t>
            </a:r>
            <a:r>
              <a:rPr lang="zh-CN" altLang="en-US" sz="2000" b="0" i="0" dirty="0">
                <a:solidFill>
                  <a:srgbClr val="000000"/>
                </a:solidFill>
                <a:effectLst/>
                <a:latin typeface="system-ui"/>
              </a:rPr>
              <a:t>和𝑆</a:t>
            </a:r>
            <a:r>
              <a:rPr lang="en-US" altLang="zh-CN" sz="2000" b="0" i="0" dirty="0">
                <a:solidFill>
                  <a:srgbClr val="000000"/>
                </a:solidFill>
                <a:effectLst/>
                <a:latin typeface="system-ui"/>
              </a:rPr>
              <a:t>2</a:t>
            </a:r>
            <a:r>
              <a:rPr lang="zh-CN" altLang="en-US" sz="2000" b="0" i="0" dirty="0">
                <a:solidFill>
                  <a:srgbClr val="000000"/>
                </a:solidFill>
                <a:effectLst/>
                <a:latin typeface="system-ui"/>
              </a:rPr>
              <a:t>，资源使用模式（例如</a:t>
            </a:r>
            <a:r>
              <a:rPr lang="en-US" altLang="zh-CN" sz="2000" b="0" i="0" dirty="0">
                <a:solidFill>
                  <a:srgbClr val="000000"/>
                </a:solidFill>
                <a:effectLst/>
                <a:latin typeface="system-ui"/>
              </a:rPr>
              <a:t>CPU</a:t>
            </a:r>
            <a:r>
              <a:rPr lang="zh-CN" altLang="en-US" sz="2000" b="0" i="0" dirty="0">
                <a:solidFill>
                  <a:srgbClr val="000000"/>
                </a:solidFill>
                <a:effectLst/>
                <a:latin typeface="system-ui"/>
              </a:rPr>
              <a:t>或内存）的正相关性越高，它们之间对该资源的资源争用就越高。同样，负相关越低，两个服务之间对该资源的争用就越低。</a:t>
            </a:r>
            <a:endParaRPr lang="en-US" altLang="zh-CN" sz="2000" dirty="0"/>
          </a:p>
        </p:txBody>
      </p:sp>
    </p:spTree>
    <p:extLst>
      <p:ext uri="{BB962C8B-B14F-4D97-AF65-F5344CB8AC3E}">
        <p14:creationId xmlns:p14="http://schemas.microsoft.com/office/powerpoint/2010/main" val="40464049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9891</TotalTime>
  <Words>2170</Words>
  <Application>Microsoft Office PowerPoint</Application>
  <PresentationFormat>宽屏</PresentationFormat>
  <Paragraphs>85</Paragraphs>
  <Slides>14</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system-ui</vt:lpstr>
      <vt:lpstr>等线</vt:lpstr>
      <vt:lpstr>等线 Light</vt:lpstr>
      <vt:lpstr>Arial</vt:lpstr>
      <vt:lpstr>Times New Roman</vt:lpstr>
      <vt:lpstr>Office 主题​​</vt:lpstr>
      <vt:lpstr>SHOWAR: Right-Sizing And Efficient Scheduling of Microservices</vt:lpstr>
      <vt:lpstr>Introduction</vt:lpstr>
      <vt:lpstr>SHOWAR</vt:lpstr>
      <vt:lpstr>Vertical Autoscaler</vt:lpstr>
      <vt:lpstr>当前的Horizontal Autoscaler的方法</vt:lpstr>
      <vt:lpstr>SHOWAR的Horizontal Autoscaler</vt:lpstr>
      <vt:lpstr>多个Horizontal Autoscaler协同</vt:lpstr>
      <vt:lpstr>同时部署Vertical and Horizontal Autoscalers</vt:lpstr>
      <vt:lpstr>(More) Efficient Scheduling</vt:lpstr>
      <vt:lpstr>Generating Affinity and Anti-Affinity Rule</vt:lpstr>
      <vt:lpstr>SHOWAR</vt:lpstr>
      <vt:lpstr>Evaluation：Vertical Autoscaling</vt:lpstr>
      <vt:lpstr>Evaluation</vt:lpstr>
      <vt:lpstr>Evaluation：End-to-End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王家盛</dc:creator>
  <cp:lastModifiedBy>mrf_sdu@126.com</cp:lastModifiedBy>
  <cp:revision>592</cp:revision>
  <dcterms:created xsi:type="dcterms:W3CDTF">2021-09-20T05:07:58Z</dcterms:created>
  <dcterms:modified xsi:type="dcterms:W3CDTF">2022-07-17T12:28:38Z</dcterms:modified>
</cp:coreProperties>
</file>