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257" r:id="rId3"/>
    <p:sldId id="411" r:id="rId4"/>
    <p:sldId id="881" r:id="rId5"/>
    <p:sldId id="1078" r:id="rId6"/>
    <p:sldId id="1079" r:id="rId7"/>
    <p:sldId id="1081" r:id="rId8"/>
    <p:sldId id="1080" r:id="rId9"/>
    <p:sldId id="1082" r:id="rId10"/>
    <p:sldId id="1083" r:id="rId11"/>
    <p:sldId id="1084" r:id="rId12"/>
    <p:sldId id="1085" r:id="rId13"/>
    <p:sldId id="1093" r:id="rId14"/>
    <p:sldId id="1094" r:id="rId15"/>
    <p:sldId id="1095" r:id="rId16"/>
    <p:sldId id="1096" r:id="rId17"/>
    <p:sldId id="1097" r:id="rId18"/>
    <p:sldId id="1098" r:id="rId19"/>
    <p:sldId id="1100" r:id="rId20"/>
    <p:sldId id="1099" r:id="rId21"/>
    <p:sldId id="1077" r:id="rId22"/>
    <p:sldId id="1113" r:id="rId23"/>
    <p:sldId id="1114" r:id="rId24"/>
    <p:sldId id="1115" r:id="rId25"/>
    <p:sldId id="1116" r:id="rId26"/>
    <p:sldId id="1117" r:id="rId27"/>
    <p:sldId id="1118" r:id="rId28"/>
    <p:sldId id="1119" r:id="rId29"/>
    <p:sldId id="1120" r:id="rId30"/>
    <p:sldId id="1121" r:id="rId31"/>
    <p:sldId id="1122" r:id="rId32"/>
    <p:sldId id="1124" r:id="rId33"/>
    <p:sldId id="1123" r:id="rId34"/>
    <p:sldId id="1125" r:id="rId35"/>
    <p:sldId id="1126" r:id="rId36"/>
    <p:sldId id="1127" r:id="rId37"/>
    <p:sldId id="1129" r:id="rId38"/>
    <p:sldId id="1132" r:id="rId39"/>
    <p:sldId id="1133" r:id="rId40"/>
    <p:sldId id="1134" r:id="rId41"/>
    <p:sldId id="1141" r:id="rId42"/>
    <p:sldId id="1135" r:id="rId43"/>
    <p:sldId id="1142" r:id="rId44"/>
    <p:sldId id="1136" r:id="rId45"/>
    <p:sldId id="1143" r:id="rId46"/>
    <p:sldId id="1137" r:id="rId47"/>
    <p:sldId id="1138" r:id="rId48"/>
    <p:sldId id="1139" r:id="rId49"/>
    <p:sldId id="1140" r:id="rId50"/>
    <p:sldId id="1144" r:id="rId51"/>
    <p:sldId id="1145" r:id="rId52"/>
    <p:sldId id="1146" r:id="rId53"/>
    <p:sldId id="1149" r:id="rId54"/>
    <p:sldId id="1151" r:id="rId55"/>
    <p:sldId id="1150" r:id="rId56"/>
    <p:sldId id="1147" r:id="rId57"/>
    <p:sldId id="1152" r:id="rId58"/>
    <p:sldId id="1154" r:id="rId59"/>
    <p:sldId id="1157" r:id="rId60"/>
    <p:sldId id="1158" r:id="rId61"/>
    <p:sldId id="1155" r:id="rId62"/>
    <p:sldId id="1156" r:id="rId63"/>
    <p:sldId id="1159" r:id="rId64"/>
    <p:sldId id="1160" r:id="rId65"/>
    <p:sldId id="1153" r:id="rId66"/>
    <p:sldId id="1162" r:id="rId67"/>
    <p:sldId id="1163" r:id="rId68"/>
    <p:sldId id="1164" r:id="rId69"/>
    <p:sldId id="1165" r:id="rId70"/>
    <p:sldId id="1174" r:id="rId71"/>
    <p:sldId id="1175" r:id="rId72"/>
    <p:sldId id="1176" r:id="rId73"/>
    <p:sldId id="1177" r:id="rId74"/>
    <p:sldId id="1166" r:id="rId75"/>
    <p:sldId id="1178" r:id="rId76"/>
    <p:sldId id="1179" r:id="rId77"/>
    <p:sldId id="1180" r:id="rId78"/>
    <p:sldId id="1167" r:id="rId79"/>
    <p:sldId id="1168" r:id="rId80"/>
    <p:sldId id="1161" r:id="rId81"/>
    <p:sldId id="1181" r:id="rId82"/>
    <p:sldId id="1182" r:id="rId83"/>
    <p:sldId id="1183" r:id="rId84"/>
    <p:sldId id="1184" r:id="rId85"/>
  </p:sldIdLst>
  <p:sldSz cx="12192000" cy="6858000"/>
  <p:notesSz cx="7099300" cy="102342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0" d="100"/>
          <a:sy n="90" d="100"/>
        </p:scale>
        <p:origin x="576" y="96"/>
      </p:cViewPr>
      <p:guideLst>
        <p:guide orient="horz" pos="218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notesMaster" Target="notesMasters/notesMaster1.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2B5EFB2-607B-4FC4-93D9-F1318A8424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026679C-A07B-4FF1-A1AA-C473743D0CF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FD43453-B01D-4636-A730-417559DFE8F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7E7ED4-B031-4EEF-8CA0-0359A2C2BB4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3CE068B-407B-425F-8124-07BF9BDEE03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8BB50-5490-490E-97C6-A1E643D96D6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B75EBA70-75A6-4885-8D6D-F0FEEBB20B52}" type="slidenum">
              <a:rPr lang="zh-CN" altLang="en-US" smtClean="0"/>
            </a:fld>
            <a:r>
              <a:rPr lang="en-US" altLang="zh-CN" dirty="0" smtClean="0"/>
              <a:t>/77</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9A89D9E2-BA84-42AE-9E76-2242F556D04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E3EB466-CD8F-4FD3-A862-DC923F38C8A2}"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7273E6D-01E2-4569-8DEA-365DE8067E70}"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A09A89-7887-455A-AB93-74DD8159A5F4}"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C0F87-A87A-4349-8E95-23DF230BEF90}"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1A0761AA-29CB-4C07-8B70-87DA12D8C40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4BFC0309-5822-49CE-977A-2F033D8D20F2}"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A3608-D811-4B68-9582-4AD9F253D47B}" type="datetime1">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EBA70-75A6-4885-8D6D-F0FEEBB20B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1497106" y="1916832"/>
            <a:ext cx="8487326" cy="3960440"/>
          </a:xfrm>
        </p:spPr>
        <p:txBody>
          <a:bodyPr>
            <a:normAutofit fontScale="90000"/>
          </a:bodyPr>
          <a:lstStyle/>
          <a:p>
            <a:br>
              <a:rPr lang="en-US" altLang="zh-CN" sz="8000" b="1" dirty="0">
                <a:solidFill>
                  <a:srgbClr val="000066"/>
                </a:solidFill>
                <a:latin typeface="楷体" panose="02010609060101010101" pitchFamily="49" charset="-122"/>
                <a:ea typeface="楷体" panose="02010609060101010101" pitchFamily="49" charset="-122"/>
              </a:rPr>
            </a:br>
            <a:r>
              <a:rPr lang="en-US" altLang="zh-CN" sz="8000" b="1" dirty="0">
                <a:solidFill>
                  <a:srgbClr val="000066"/>
                </a:solidFill>
                <a:latin typeface="楷体" panose="02010609060101010101" pitchFamily="49" charset="-122"/>
                <a:ea typeface="楷体" panose="02010609060101010101" pitchFamily="49" charset="-122"/>
              </a:rPr>
              <a:t>Java EE</a:t>
            </a:r>
            <a:r>
              <a:rPr lang="zh-CN" altLang="en-US" sz="8000" b="1" dirty="0" smtClean="0">
                <a:solidFill>
                  <a:srgbClr val="000066"/>
                </a:solidFill>
                <a:latin typeface="楷体" panose="02010609060101010101" pitchFamily="49" charset="-122"/>
                <a:ea typeface="楷体" panose="02010609060101010101" pitchFamily="49" charset="-122"/>
              </a:rPr>
              <a:t>系统架构</a:t>
            </a:r>
            <a:r>
              <a:rPr lang="zh-CN" altLang="en-US" sz="4400" b="1" dirty="0" smtClean="0">
                <a:solidFill>
                  <a:srgbClr val="000066"/>
                </a:solidFill>
                <a:latin typeface="楷体" panose="02010609060101010101" pitchFamily="49" charset="-122"/>
                <a:ea typeface="楷体" panose="02010609060101010101" pitchFamily="49" charset="-122"/>
              </a:rPr>
              <a:t> </a:t>
            </a:r>
            <a:br>
              <a:rPr lang="zh-CN" altLang="en-US" sz="4400" b="1" dirty="0" smtClean="0">
                <a:solidFill>
                  <a:srgbClr val="000066"/>
                </a:solidFill>
                <a:latin typeface="楷体" panose="02010609060101010101" pitchFamily="49" charset="-122"/>
                <a:ea typeface="楷体" panose="02010609060101010101" pitchFamily="49" charset="-122"/>
              </a:rPr>
            </a:br>
            <a:r>
              <a:rPr lang="en-US" altLang="zh-CN" sz="4400" b="1" dirty="0" smtClean="0">
                <a:solidFill>
                  <a:srgbClr val="000066"/>
                </a:solidFill>
                <a:latin typeface="楷体" panose="02010609060101010101" pitchFamily="49" charset="-122"/>
                <a:ea typeface="楷体" panose="02010609060101010101" pitchFamily="49" charset="-122"/>
              </a:rPr>
              <a:t>-SpringMVC</a:t>
            </a:r>
            <a:br>
              <a:rPr lang="en-US" altLang="zh-CN" sz="8000" b="1" dirty="0">
                <a:solidFill>
                  <a:srgbClr val="000066"/>
                </a:solidFill>
                <a:latin typeface="楷体" panose="02010609060101010101" pitchFamily="49" charset="-122"/>
                <a:ea typeface="楷体" panose="02010609060101010101" pitchFamily="49" charset="-122"/>
              </a:rPr>
            </a:br>
            <a:br>
              <a:rPr lang="en-US" altLang="zh-CN" sz="8000" b="1" dirty="0">
                <a:solidFill>
                  <a:srgbClr val="000066"/>
                </a:solidFill>
                <a:latin typeface="楷体" panose="02010609060101010101" pitchFamily="49" charset="-122"/>
                <a:ea typeface="楷体" panose="02010609060101010101" pitchFamily="49" charset="-122"/>
              </a:rPr>
            </a:br>
            <a:r>
              <a:rPr lang="zh-CN" altLang="en-US" sz="4000" b="1" dirty="0" smtClean="0">
                <a:solidFill>
                  <a:srgbClr val="000066"/>
                </a:solidFill>
                <a:latin typeface="楷体" panose="02010609060101010101" pitchFamily="49" charset="-122"/>
                <a:ea typeface="楷体" panose="02010609060101010101" pitchFamily="49" charset="-122"/>
              </a:rPr>
              <a:t>武汉大学计算机学院</a:t>
            </a:r>
            <a:endParaRPr lang="zh-CN" altLang="zh-CN" sz="4000" b="1" dirty="0">
              <a:solidFill>
                <a:srgbClr val="000066"/>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1566545" y="1357630"/>
            <a:ext cx="9058910" cy="5077460"/>
          </a:xfrm>
          <a:prstGeom prst="rect">
            <a:avLst/>
          </a:prstGeom>
          <a:noFill/>
        </p:spPr>
        <p:txBody>
          <a:bodyPr wrap="square" rtlCol="0" anchor="t">
            <a:spAutoFit/>
          </a:bodyPr>
          <a:p>
            <a:r>
              <a:rPr lang="zh-CN" altLang="en-US">
                <a:sym typeface="+mn-ea"/>
              </a:rPr>
              <a:t>    &lt;dependency&gt;</a:t>
            </a:r>
            <a:endParaRPr lang="zh-CN" altLang="en-US"/>
          </a:p>
          <a:p>
            <a:r>
              <a:rPr lang="zh-CN" altLang="en-US">
                <a:sym typeface="+mn-ea"/>
              </a:rPr>
              <a:t>            &lt;groupId&gt;javax.servlet&lt;/groupId&gt;</a:t>
            </a:r>
            <a:endParaRPr lang="zh-CN" altLang="en-US"/>
          </a:p>
          <a:p>
            <a:r>
              <a:rPr lang="zh-CN" altLang="en-US">
                <a:sym typeface="+mn-ea"/>
              </a:rPr>
              <a:t>            &lt;artifactId&gt;servlet-api&lt;/artifactId&gt;</a:t>
            </a:r>
            <a:endParaRPr lang="zh-CN" altLang="en-US"/>
          </a:p>
          <a:p>
            <a:r>
              <a:rPr lang="zh-CN" altLang="en-US">
                <a:sym typeface="+mn-ea"/>
              </a:rPr>
              <a:t>            &lt;version&gt;2.5&lt;/version&gt;</a:t>
            </a:r>
            <a:endParaRPr lang="zh-CN" altLang="en-US"/>
          </a:p>
          <a:p>
            <a:r>
              <a:rPr lang="zh-CN" altLang="en-US">
                <a:sym typeface="+mn-ea"/>
              </a:rPr>
              <a:t>            &lt;scope&gt;provided&lt;/scope&gt;</a:t>
            </a:r>
            <a:endParaRPr lang="zh-CN" altLang="en-US"/>
          </a:p>
          <a:p>
            <a:r>
              <a:rPr lang="zh-CN" altLang="en-US">
                <a:sym typeface="+mn-ea"/>
              </a:rPr>
              <a:t>        &lt;/dependency&gt;</a:t>
            </a:r>
            <a:endParaRPr lang="zh-CN" altLang="en-US"/>
          </a:p>
          <a:p>
            <a:r>
              <a:rPr lang="zh-CN" altLang="en-US">
                <a:sym typeface="+mn-ea"/>
              </a:rPr>
              <a:t>        &lt;dependency&gt;</a:t>
            </a:r>
            <a:endParaRPr lang="zh-CN" altLang="en-US"/>
          </a:p>
          <a:p>
            <a:r>
              <a:rPr lang="zh-CN" altLang="en-US">
                <a:sym typeface="+mn-ea"/>
              </a:rPr>
              <a:t>            &lt;groupId&gt;log4j&lt;/groupId&gt;</a:t>
            </a:r>
            <a:endParaRPr lang="zh-CN" altLang="en-US"/>
          </a:p>
          <a:p>
            <a:r>
              <a:rPr lang="zh-CN" altLang="en-US">
                <a:sym typeface="+mn-ea"/>
              </a:rPr>
              <a:t>            &lt;artifactId&gt;log4j&lt;/artifactId&gt;</a:t>
            </a:r>
            <a:endParaRPr lang="zh-CN" altLang="en-US"/>
          </a:p>
          <a:p>
            <a:r>
              <a:rPr lang="zh-CN" altLang="en-US">
                <a:sym typeface="+mn-ea"/>
              </a:rPr>
              <a:t>            &lt;version&gt;1.2.12&lt;/version&gt;</a:t>
            </a:r>
            <a:endParaRPr lang="zh-CN" altLang="en-US"/>
          </a:p>
          <a:p>
            <a:r>
              <a:rPr lang="zh-CN" altLang="en-US">
                <a:sym typeface="+mn-ea"/>
              </a:rPr>
              <a:t>        &lt;/dependency&gt;</a:t>
            </a:r>
            <a:endParaRPr lang="zh-CN" altLang="en-US"/>
          </a:p>
          <a:p>
            <a:r>
              <a:rPr lang="zh-CN" altLang="en-US">
                <a:sym typeface="+mn-ea"/>
              </a:rPr>
              <a:t>        &lt;dependency&gt;</a:t>
            </a:r>
            <a:endParaRPr lang="zh-CN" altLang="en-US"/>
          </a:p>
          <a:p>
            <a:r>
              <a:rPr lang="zh-CN" altLang="en-US">
                <a:sym typeface="+mn-ea"/>
              </a:rPr>
              <a:t>            &lt;groupId&gt;javax.servlet.jsp&lt;/groupId&gt;</a:t>
            </a:r>
            <a:endParaRPr lang="zh-CN" altLang="en-US"/>
          </a:p>
          <a:p>
            <a:r>
              <a:rPr lang="zh-CN" altLang="en-US">
                <a:sym typeface="+mn-ea"/>
              </a:rPr>
              <a:t>            &lt;artifactId&gt;jsp-api&lt;/artifactId&gt;</a:t>
            </a:r>
            <a:endParaRPr lang="zh-CN" altLang="en-US"/>
          </a:p>
          <a:p>
            <a:r>
              <a:rPr lang="zh-CN" altLang="en-US">
                <a:sym typeface="+mn-ea"/>
              </a:rPr>
              <a:t>            &lt;version&gt;2.0&lt;/version&gt;</a:t>
            </a:r>
            <a:endParaRPr lang="zh-CN" altLang="en-US"/>
          </a:p>
          <a:p>
            <a:r>
              <a:rPr lang="zh-CN" altLang="en-US">
                <a:sym typeface="+mn-ea"/>
              </a:rPr>
              <a:t>            &lt;scope&gt;provided&lt;/scope&gt;</a:t>
            </a:r>
            <a:endParaRPr lang="zh-CN" altLang="en-US"/>
          </a:p>
          <a:p>
            <a:r>
              <a:rPr lang="zh-CN" altLang="en-US">
                <a:sym typeface="+mn-ea"/>
              </a:rPr>
              <a:t>        &lt;/dependency&gt;</a:t>
            </a:r>
            <a:endParaRPr lang="zh-CN" altLang="en-US">
              <a:sym typeface="+mn-ea"/>
            </a:endParaRPr>
          </a:p>
          <a:p>
            <a:r>
              <a:rPr lang="zh-CN" altLang="en-US">
                <a:sym typeface="+mn-ea"/>
              </a:rPr>
              <a:t> &lt;/dependencies&gt;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配置核心的控制器（配置DispatcherServlet）</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1608455" y="2386965"/>
            <a:ext cx="8508365" cy="3969385"/>
          </a:xfrm>
          <a:prstGeom prst="rect">
            <a:avLst/>
          </a:prstGeom>
          <a:noFill/>
        </p:spPr>
        <p:txBody>
          <a:bodyPr wrap="square" rtlCol="0" anchor="t">
            <a:spAutoFit/>
          </a:bodyPr>
          <a:p>
            <a:r>
              <a:rPr lang="zh-CN" altLang="en-US"/>
              <a:t> &lt;!--前端控制器--&gt;</a:t>
            </a:r>
            <a:endParaRPr lang="zh-CN" altLang="en-US"/>
          </a:p>
          <a:p>
            <a:r>
              <a:rPr lang="zh-CN" altLang="en-US"/>
              <a:t>  &lt;servlet&gt;</a:t>
            </a:r>
            <a:endParaRPr lang="zh-CN" altLang="en-US"/>
          </a:p>
          <a:p>
            <a:r>
              <a:rPr lang="zh-CN" altLang="en-US"/>
              <a:t>    &lt;servlet-name&gt;dispatcherServlet&lt;/servlet-name&gt;</a:t>
            </a:r>
            <a:endParaRPr lang="zh-CN" altLang="en-US"/>
          </a:p>
          <a:p>
            <a:r>
              <a:rPr lang="zh-CN" altLang="en-US"/>
              <a:t>    &lt;servlet-class&gt;org.springframework.web.servlet.DispatcherServlet&lt;/servlet-class&gt;</a:t>
            </a:r>
            <a:endParaRPr lang="zh-CN" altLang="en-US"/>
          </a:p>
          <a:p>
            <a:r>
              <a:rPr lang="zh-CN" altLang="en-US"/>
              <a:t>    &lt;init-param&gt;</a:t>
            </a:r>
            <a:endParaRPr lang="zh-CN" altLang="en-US"/>
          </a:p>
          <a:p>
            <a:r>
              <a:rPr lang="zh-CN" altLang="en-US"/>
              <a:t>      &lt;param-name&gt;contextConfigLocation&lt;/param-name&gt;</a:t>
            </a:r>
            <a:endParaRPr lang="zh-CN" altLang="en-US"/>
          </a:p>
          <a:p>
            <a:r>
              <a:rPr lang="zh-CN" altLang="en-US"/>
              <a:t>      &lt;param-value&gt;classpath:springMVC.xml&lt;/param-value&gt;</a:t>
            </a:r>
            <a:endParaRPr lang="zh-CN" altLang="en-US"/>
          </a:p>
          <a:p>
            <a:r>
              <a:rPr lang="zh-CN" altLang="en-US"/>
              <a:t>    &lt;/init-param&gt;</a:t>
            </a:r>
            <a:endParaRPr lang="zh-CN" altLang="en-US"/>
          </a:p>
          <a:p>
            <a:r>
              <a:rPr lang="zh-CN" altLang="en-US"/>
              <a:t>    &lt;load-on-startup&gt;1&lt;/load-on-startup&gt;</a:t>
            </a:r>
            <a:endParaRPr lang="zh-CN" altLang="en-US"/>
          </a:p>
          <a:p>
            <a:r>
              <a:rPr lang="zh-CN" altLang="en-US"/>
              <a:t>  &lt;/servlet&gt;</a:t>
            </a:r>
            <a:endParaRPr lang="zh-CN" altLang="en-US"/>
          </a:p>
          <a:p>
            <a:r>
              <a:rPr lang="zh-CN" altLang="en-US"/>
              <a:t>  &lt;servlet-mapping&gt;</a:t>
            </a:r>
            <a:endParaRPr lang="zh-CN" altLang="en-US"/>
          </a:p>
          <a:p>
            <a:r>
              <a:rPr lang="zh-CN" altLang="en-US"/>
              <a:t>    &lt;servlet-name&gt;dispatcherServlet&lt;/servlet-name&gt;</a:t>
            </a:r>
            <a:endParaRPr lang="zh-CN" altLang="en-US"/>
          </a:p>
          <a:p>
            <a:r>
              <a:rPr lang="zh-CN" altLang="en-US"/>
              <a:t>    &lt;url-pattern&gt;/&lt;/url-pattern&gt;</a:t>
            </a:r>
            <a:endParaRPr lang="zh-CN" altLang="en-US"/>
          </a:p>
          <a:p>
            <a:r>
              <a:rPr lang="zh-CN" altLang="en-US"/>
              <a:t>  &lt;/servlet-mapping&gt;</a:t>
            </a:r>
            <a:endParaRPr lang="zh-CN" altLang="en-US"/>
          </a:p>
        </p:txBody>
      </p:sp>
      <p:sp>
        <p:nvSpPr>
          <p:cNvPr id="6" name="矩形标注 5"/>
          <p:cNvSpPr/>
          <p:nvPr/>
        </p:nvSpPr>
        <p:spPr>
          <a:xfrm>
            <a:off x="8759825" y="1825625"/>
            <a:ext cx="2836545" cy="734060"/>
          </a:xfrm>
          <a:prstGeom prst="wedgeRectCallout">
            <a:avLst>
              <a:gd name="adj1" fmla="val -142097"/>
              <a:gd name="adj2" fmla="val 224913"/>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配置初始化参数，用于读取 SpringMVC 的配置文件</a:t>
            </a:r>
            <a:endParaRPr lang="zh-CN" altLang="en-US"/>
          </a:p>
        </p:txBody>
      </p:sp>
      <p:sp>
        <p:nvSpPr>
          <p:cNvPr id="7" name="矩形标注 6"/>
          <p:cNvSpPr/>
          <p:nvPr/>
        </p:nvSpPr>
        <p:spPr>
          <a:xfrm>
            <a:off x="8411845" y="3846830"/>
            <a:ext cx="2836545" cy="1383030"/>
          </a:xfrm>
          <a:prstGeom prst="wedgeRectCallout">
            <a:avLst>
              <a:gd name="adj1" fmla="val -150470"/>
              <a:gd name="adj2" fmla="val 16614"/>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配置 servlet 的对象的创建时间点：应用加载时创建。</a:t>
            </a:r>
            <a:endParaRPr lang="zh-CN" altLang="en-US"/>
          </a:p>
          <a:p>
            <a:pPr algn="l"/>
            <a:r>
              <a:rPr lang="zh-CN" altLang="en-US"/>
              <a:t>取值只能是非 0 正整数，表示启动顺序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bldLvl="0" animBg="1"/>
      <p:bldP spid="7"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编写</a:t>
            </a:r>
            <a:r>
              <a:rPr lang="zh-CN" altLang="en-US"/>
              <a:t>写springmvc.xml的配置文件</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1127760" y="2595880"/>
            <a:ext cx="10249535" cy="3138170"/>
          </a:xfrm>
          <a:prstGeom prst="rect">
            <a:avLst/>
          </a:prstGeom>
          <a:noFill/>
        </p:spPr>
        <p:txBody>
          <a:bodyPr wrap="square" rtlCol="0" anchor="t">
            <a:spAutoFit/>
          </a:bodyPr>
          <a:p>
            <a:r>
              <a:rPr lang="zh-CN" altLang="en-US"/>
              <a:t>&lt;?xml version="1.0" encoding="UTF-8"?&gt;</a:t>
            </a:r>
            <a:endParaRPr lang="zh-CN" altLang="en-US"/>
          </a:p>
          <a:p>
            <a:r>
              <a:rPr lang="zh-CN" altLang="en-US"/>
              <a:t>&lt;beans xmlns:context="http://www.springframework.org/schema/context"</a:t>
            </a:r>
            <a:endParaRPr lang="zh-CN" altLang="en-US"/>
          </a:p>
          <a:p>
            <a:r>
              <a:rPr lang="zh-CN" altLang="en-US"/>
              <a:t>       xmlns:xsi="http://www.w3.org/2001/XMLSchema-instance"</a:t>
            </a:r>
            <a:endParaRPr lang="zh-CN" altLang="en-US"/>
          </a:p>
          <a:p>
            <a:r>
              <a:rPr lang="zh-CN" altLang="en-US"/>
              <a:t>       xmlns:mvc="http://www.springframework.org/schema/mvc"</a:t>
            </a:r>
            <a:endParaRPr lang="zh-CN" altLang="en-US"/>
          </a:p>
          <a:p>
            <a:r>
              <a:rPr lang="zh-CN" altLang="en-US"/>
              <a:t>       xmlns="http://www.springframework.org/schema/beans"</a:t>
            </a:r>
            <a:endParaRPr lang="zh-CN" altLang="en-US"/>
          </a:p>
          <a:p>
            <a:r>
              <a:rPr lang="zh-CN" altLang="en-US"/>
              <a:t>       xsi:schemaLocation="http://www.springframework.org/schema/beans</a:t>
            </a:r>
            <a:endParaRPr lang="zh-CN" altLang="en-US"/>
          </a:p>
          <a:p>
            <a:r>
              <a:rPr lang="zh-CN" altLang="en-US"/>
              <a:t>       http://www.springframework.org/schema/beans/spring-beans.xsd</a:t>
            </a:r>
            <a:endParaRPr lang="zh-CN" altLang="en-US"/>
          </a:p>
          <a:p>
            <a:r>
              <a:rPr lang="zh-CN" altLang="en-US"/>
              <a:t>        http://www.springframework.org/schema/context</a:t>
            </a:r>
            <a:endParaRPr lang="zh-CN" altLang="en-US"/>
          </a:p>
          <a:p>
            <a:r>
              <a:rPr lang="zh-CN" altLang="en-US"/>
              <a:t>        http://www.springframework.org/schema/context/spring-context.xsd</a:t>
            </a:r>
            <a:endParaRPr lang="zh-CN" altLang="en-US"/>
          </a:p>
          <a:p>
            <a:r>
              <a:rPr lang="zh-CN" altLang="en-US"/>
              <a:t>        http://www.springframework.org/schema/mvc</a:t>
            </a:r>
            <a:endParaRPr lang="zh-CN" altLang="en-US"/>
          </a:p>
          <a:p>
            <a:r>
              <a:rPr lang="zh-CN" altLang="en-US"/>
              <a:t>        http://www.springframework.org/schema/mvc/spring-mvc.xsd"&gt;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编写</a:t>
            </a:r>
            <a:r>
              <a:rPr lang="zh-CN" altLang="en-US"/>
              <a:t>写springmvc.xml的配置文件</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1564005" y="2529205"/>
            <a:ext cx="8425180" cy="2584450"/>
          </a:xfrm>
          <a:prstGeom prst="rect">
            <a:avLst/>
          </a:prstGeom>
          <a:noFill/>
        </p:spPr>
        <p:txBody>
          <a:bodyPr wrap="square" rtlCol="0" anchor="t">
            <a:spAutoFit/>
          </a:bodyPr>
          <a:p>
            <a:r>
              <a:rPr lang="zh-CN" altLang="en-US"/>
              <a:t> &lt;!-- 配置spring创建容器时要扫描的包 --&gt;</a:t>
            </a:r>
            <a:endParaRPr lang="zh-CN" altLang="en-US"/>
          </a:p>
          <a:p>
            <a:r>
              <a:rPr lang="zh-CN" altLang="en-US"/>
              <a:t>    &lt;context:component-scan base-package="org.example"&gt;&lt;/context:component-scan&gt;</a:t>
            </a:r>
            <a:endParaRPr lang="zh-CN" altLang="en-US"/>
          </a:p>
          <a:p>
            <a:endParaRPr lang="zh-CN" altLang="en-US"/>
          </a:p>
          <a:p>
            <a:r>
              <a:rPr lang="zh-CN" altLang="en-US"/>
              <a:t>    &lt;!-- 配置视图解析器 --&gt;</a:t>
            </a:r>
            <a:endParaRPr lang="zh-CN" altLang="en-US"/>
          </a:p>
          <a:p>
            <a:r>
              <a:rPr lang="zh-CN" altLang="en-US"/>
              <a:t>    &lt;bean id="viewResolver" class="org.springframework.web.servlet.view.InternalResourceViewResolver"&gt;</a:t>
            </a:r>
            <a:endParaRPr lang="zh-CN" altLang="en-US"/>
          </a:p>
          <a:p>
            <a:r>
              <a:rPr lang="zh-CN" altLang="en-US"/>
              <a:t>        &lt;property name="prefix" value="/WEB-INF/pages/"&gt;&lt;/property&gt;</a:t>
            </a:r>
            <a:endParaRPr lang="zh-CN" altLang="en-US"/>
          </a:p>
          <a:p>
            <a:r>
              <a:rPr lang="zh-CN" altLang="en-US"/>
              <a:t>        &lt;property name="suffix" value=".jsp"&gt;&lt;/property&gt;</a:t>
            </a:r>
            <a:endParaRPr lang="zh-CN" altLang="en-US"/>
          </a:p>
          <a:p>
            <a:r>
              <a:rPr lang="zh-CN" altLang="en-US"/>
              <a:t>    &lt;/bean&gt;</a:t>
            </a:r>
            <a:endParaRPr lang="zh-CN" altLang="en-US"/>
          </a:p>
        </p:txBody>
      </p:sp>
      <p:sp>
        <p:nvSpPr>
          <p:cNvPr id="6" name="文本框 5"/>
          <p:cNvSpPr txBox="1"/>
          <p:nvPr/>
        </p:nvSpPr>
        <p:spPr>
          <a:xfrm>
            <a:off x="1564005" y="5434330"/>
            <a:ext cx="8192770" cy="922020"/>
          </a:xfrm>
          <a:prstGeom prst="rect">
            <a:avLst/>
          </a:prstGeom>
          <a:noFill/>
        </p:spPr>
        <p:txBody>
          <a:bodyPr wrap="square" rtlCol="0" anchor="t">
            <a:spAutoFit/>
          </a:bodyPr>
          <a:p>
            <a:r>
              <a:rPr lang="zh-CN" altLang="en-US"/>
              <a:t> &lt;!-- 配置spring开启注解mvc的支持 --&gt;</a:t>
            </a:r>
            <a:endParaRPr lang="zh-CN" altLang="en-US"/>
          </a:p>
          <a:p>
            <a:r>
              <a:rPr lang="zh-CN" altLang="en-US"/>
              <a:t>    &lt;mvc:annotation-driven conversion-service="converterService"&gt;&lt;/mvc:annotation-driven&gt;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编写index.jsp</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1112520" y="2443480"/>
            <a:ext cx="9966325" cy="2861310"/>
          </a:xfrm>
          <a:prstGeom prst="rect">
            <a:avLst/>
          </a:prstGeom>
          <a:noFill/>
        </p:spPr>
        <p:txBody>
          <a:bodyPr wrap="square" rtlCol="0" anchor="t">
            <a:spAutoFit/>
          </a:bodyPr>
          <a:p>
            <a:r>
              <a:rPr lang="zh-CN" altLang="en-US"/>
              <a:t>&lt;%@ page contentType="text/html;charset=UTF-8" language="java" %&gt;</a:t>
            </a:r>
            <a:endParaRPr lang="zh-CN" altLang="en-US"/>
          </a:p>
          <a:p>
            <a:r>
              <a:rPr lang="zh-CN" altLang="en-US"/>
              <a:t>&lt;html&gt;</a:t>
            </a:r>
            <a:endParaRPr lang="zh-CN" altLang="en-US"/>
          </a:p>
          <a:p>
            <a:r>
              <a:rPr lang="zh-CN" altLang="en-US"/>
              <a:t>&lt;head&gt;</a:t>
            </a:r>
            <a:endParaRPr lang="zh-CN" altLang="en-US"/>
          </a:p>
          <a:p>
            <a:r>
              <a:rPr lang="zh-CN" altLang="en-US"/>
              <a:t>    &lt;title&gt;Title&lt;/title&gt;</a:t>
            </a:r>
            <a:endParaRPr lang="zh-CN" altLang="en-US"/>
          </a:p>
          <a:p>
            <a:r>
              <a:rPr lang="zh-CN" altLang="en-US"/>
              <a:t>&lt;/head&gt;</a:t>
            </a:r>
            <a:endParaRPr lang="zh-CN" altLang="en-US"/>
          </a:p>
          <a:p>
            <a:r>
              <a:rPr lang="zh-CN" altLang="en-US"/>
              <a:t>&lt;body&gt;</a:t>
            </a:r>
            <a:endParaRPr lang="zh-CN" altLang="en-US"/>
          </a:p>
          <a:p>
            <a:r>
              <a:rPr lang="zh-CN" altLang="en-US"/>
              <a:t>&lt;h3&gt;入门程序&lt;/h3&gt;</a:t>
            </a:r>
            <a:endParaRPr lang="zh-CN" altLang="en-US"/>
          </a:p>
          <a:p>
            <a:r>
              <a:rPr lang="zh-CN" altLang="en-US"/>
              <a:t>&lt;a href="staticPages/starter.jsp"&gt;入门程序&lt;/a&gt;</a:t>
            </a:r>
            <a:endParaRPr lang="zh-CN" altLang="en-US"/>
          </a:p>
          <a:p>
            <a:endParaRPr lang="zh-CN" altLang="en-US"/>
          </a:p>
          <a:p>
            <a:r>
              <a:rPr lang="zh-CN" altLang="en-US"/>
              <a:t>&lt;/html&gt;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编写</a:t>
            </a:r>
            <a:r>
              <a:rPr lang="zh-CN" altLang="en-US"/>
              <a:t>HelloController控制器类</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2435225" y="2708910"/>
            <a:ext cx="6528435" cy="2861310"/>
          </a:xfrm>
          <a:prstGeom prst="rect">
            <a:avLst/>
          </a:prstGeom>
          <a:noFill/>
        </p:spPr>
        <p:txBody>
          <a:bodyPr wrap="square" rtlCol="0" anchor="t">
            <a:spAutoFit/>
          </a:bodyPr>
          <a:p>
            <a:r>
              <a:rPr lang="zh-CN" altLang="en-US"/>
              <a:t>@Controller</a:t>
            </a:r>
            <a:endParaRPr lang="zh-CN" altLang="en-US"/>
          </a:p>
          <a:p>
            <a:r>
              <a:rPr lang="zh-CN" altLang="en-US"/>
              <a:t>@RequestMapping("/requestMapping")</a:t>
            </a:r>
            <a:endParaRPr lang="zh-CN" altLang="en-US"/>
          </a:p>
          <a:p>
            <a:r>
              <a:rPr lang="zh-CN" altLang="en-US"/>
              <a:t>public class HelloControl {</a:t>
            </a:r>
            <a:endParaRPr lang="zh-CN" altLang="en-US"/>
          </a:p>
          <a:p>
            <a:endParaRPr lang="zh-CN" altLang="en-US"/>
          </a:p>
          <a:p>
            <a:r>
              <a:rPr lang="zh-CN" altLang="en-US"/>
              <a:t>    @RequestMapping(path = "/hello")</a:t>
            </a:r>
            <a:endParaRPr lang="zh-CN" altLang="en-US"/>
          </a:p>
          <a:p>
            <a:r>
              <a:rPr lang="zh-CN" altLang="en-US"/>
              <a:t>    public String sayHello(){</a:t>
            </a:r>
            <a:endParaRPr lang="zh-CN" altLang="en-US"/>
          </a:p>
          <a:p>
            <a:r>
              <a:rPr lang="zh-CN" altLang="en-US"/>
              <a:t>        System.out.println("Hello, Spring MVC");</a:t>
            </a:r>
            <a:endParaRPr lang="zh-CN" altLang="en-US"/>
          </a:p>
          <a:p>
            <a:r>
              <a:rPr lang="zh-CN" altLang="en-US"/>
              <a:t>        return "success";</a:t>
            </a:r>
            <a:endParaRPr lang="zh-CN" altLang="en-US"/>
          </a:p>
          <a:p>
            <a:r>
              <a:rPr lang="zh-CN" altLang="en-US"/>
              <a:t>    }</a:t>
            </a:r>
            <a:endParaRPr lang="zh-CN" altLang="en-US"/>
          </a:p>
          <a:p>
            <a:r>
              <a:rPr lang="en-US" altLang="zh-CN"/>
              <a:t>}</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在WEB-INF目录下创建pages文件夹，编写success.jsp的成功页面</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文本框 4"/>
          <p:cNvSpPr txBox="1"/>
          <p:nvPr/>
        </p:nvSpPr>
        <p:spPr>
          <a:xfrm>
            <a:off x="2213610" y="2687320"/>
            <a:ext cx="6276340" cy="2861310"/>
          </a:xfrm>
          <a:prstGeom prst="rect">
            <a:avLst/>
          </a:prstGeom>
          <a:noFill/>
        </p:spPr>
        <p:txBody>
          <a:bodyPr wrap="square" rtlCol="0" anchor="t">
            <a:spAutoFit/>
          </a:bodyPr>
          <a:p>
            <a:r>
              <a:rPr lang="zh-CN" altLang="en-US"/>
              <a:t>&lt;%@ page contentType="text/html;charset=UTF-8" language="java" %&gt;</a:t>
            </a:r>
            <a:endParaRPr lang="zh-CN" altLang="en-US"/>
          </a:p>
          <a:p>
            <a:r>
              <a:rPr lang="zh-CN" altLang="en-US"/>
              <a:t>&lt;html&gt;</a:t>
            </a:r>
            <a:endParaRPr lang="zh-CN" altLang="en-US"/>
          </a:p>
          <a:p>
            <a:r>
              <a:rPr lang="zh-CN" altLang="en-US"/>
              <a:t>&lt;head&gt;</a:t>
            </a:r>
            <a:endParaRPr lang="zh-CN" altLang="en-US"/>
          </a:p>
          <a:p>
            <a:r>
              <a:rPr lang="zh-CN" altLang="en-US"/>
              <a:t>    &lt;title&gt;Title&lt;/title&gt;</a:t>
            </a:r>
            <a:endParaRPr lang="zh-CN" altLang="en-US"/>
          </a:p>
          <a:p>
            <a:r>
              <a:rPr lang="zh-CN" altLang="en-US"/>
              <a:t>&lt;/head&gt;</a:t>
            </a:r>
            <a:endParaRPr lang="zh-CN" altLang="en-US"/>
          </a:p>
          <a:p>
            <a:r>
              <a:rPr lang="zh-CN" altLang="en-US"/>
              <a:t>&lt;body&gt;</a:t>
            </a:r>
            <a:endParaRPr lang="zh-CN" altLang="en-US"/>
          </a:p>
          <a:p>
            <a:r>
              <a:rPr lang="zh-CN" altLang="en-US"/>
              <a:t> &lt;h3&gt;入门成功&lt;/h3&gt;</a:t>
            </a:r>
            <a:endParaRPr lang="zh-CN" altLang="en-US"/>
          </a:p>
          <a:p>
            <a:r>
              <a:rPr lang="zh-CN" altLang="en-US"/>
              <a:t>&lt;/body&gt;</a:t>
            </a:r>
            <a:endParaRPr lang="zh-CN" altLang="en-US"/>
          </a:p>
          <a:p>
            <a:r>
              <a:rPr lang="zh-CN" altLang="en-US"/>
              <a:t>&lt;/html&gt;</a:t>
            </a:r>
            <a:endParaRPr lang="zh-CN" altLang="en-US"/>
          </a:p>
        </p:txBody>
      </p:sp>
      <p:sp>
        <p:nvSpPr>
          <p:cNvPr id="6" name="文本框 5"/>
          <p:cNvSpPr txBox="1"/>
          <p:nvPr/>
        </p:nvSpPr>
        <p:spPr>
          <a:xfrm>
            <a:off x="1390015" y="5711190"/>
            <a:ext cx="6069965" cy="368300"/>
          </a:xfrm>
          <a:prstGeom prst="rect">
            <a:avLst/>
          </a:prstGeom>
          <a:noFill/>
        </p:spPr>
        <p:txBody>
          <a:bodyPr wrap="square" rtlCol="0" anchor="t">
            <a:spAutoFit/>
          </a:bodyPr>
          <a:p>
            <a:r>
              <a:rPr lang="zh-CN" altLang="en-US">
                <a:solidFill>
                  <a:srgbClr val="FF0000"/>
                </a:solidFill>
              </a:rPr>
              <a:t>启动Tomcat服务器，进行测试</a:t>
            </a:r>
            <a:endParaRPr lang="zh-CN" alt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：执行过程分析</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normAutofit lnSpcReduction="10000"/>
          </a:bodyPr>
          <a:p>
            <a:pPr marL="0" indent="0">
              <a:buNone/>
            </a:pPr>
            <a:r>
              <a:rPr lang="zh-CN" altLang="en-US"/>
              <a:t> 1. 当启动Tomcat服务器的时候，因为配置了load-on-startup标签，所以会创建DispatcherServlet对象，就会加载springmvc.xml配置文件</a:t>
            </a:r>
            <a:endParaRPr lang="zh-CN" altLang="en-US"/>
          </a:p>
          <a:p>
            <a:pPr marL="0" indent="0">
              <a:buNone/>
            </a:pPr>
            <a:r>
              <a:rPr lang="zh-CN" altLang="en-US"/>
              <a:t>2. 开启了注解扫描，那么HelloController对象就会被创建</a:t>
            </a:r>
            <a:endParaRPr lang="zh-CN" altLang="en-US"/>
          </a:p>
          <a:p>
            <a:pPr marL="0" indent="0">
              <a:buNone/>
            </a:pPr>
            <a:r>
              <a:rPr lang="zh-CN" altLang="en-US"/>
              <a:t>3. 从index.jsp发送请求，请求会先到达DispatcherServlet核心控制器，根据配置@RequestMapping注解找到执行的具体方法</a:t>
            </a:r>
            <a:endParaRPr lang="zh-CN" altLang="en-US"/>
          </a:p>
          <a:p>
            <a:pPr marL="0" indent="0">
              <a:buNone/>
            </a:pPr>
            <a:r>
              <a:rPr lang="zh-CN" altLang="en-US"/>
              <a:t>4. 根据执行方法的返回值，再根据配置的视图解析器，去指定的目录下查找指定名称的JSP文件</a:t>
            </a:r>
            <a:endParaRPr lang="zh-CN" altLang="en-US"/>
          </a:p>
          <a:p>
            <a:pPr marL="0" indent="0">
              <a:buNone/>
            </a:pPr>
            <a:r>
              <a:rPr lang="zh-CN" altLang="en-US"/>
              <a:t>5. Tomcat服务器渲染页面，做出响应</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执行过程分析</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pic>
        <p:nvPicPr>
          <p:cNvPr id="5" name="内容占位符 4"/>
          <p:cNvPicPr>
            <a:picLocks noChangeAspect="1"/>
          </p:cNvPicPr>
          <p:nvPr>
            <p:ph idx="1"/>
          </p:nvPr>
        </p:nvPicPr>
        <p:blipFill>
          <a:blip r:embed="rId1"/>
          <a:stretch>
            <a:fillRect/>
          </a:stretch>
        </p:blipFill>
        <p:spPr>
          <a:xfrm>
            <a:off x="2588260" y="1825625"/>
            <a:ext cx="7014210"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执行过程分析</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endParaRPr lang="zh-CN" altLang="en-US"/>
          </a:p>
        </p:txBody>
      </p:sp>
      <p:pic>
        <p:nvPicPr>
          <p:cNvPr id="6" name="图片 5" descr="03"/>
          <p:cNvPicPr>
            <a:picLocks noChangeAspect="1"/>
          </p:cNvPicPr>
          <p:nvPr>
            <p:custDataLst>
              <p:tags r:id="rId1"/>
            </p:custDataLst>
          </p:nvPr>
        </p:nvPicPr>
        <p:blipFill>
          <a:blip r:embed="rId2"/>
          <a:stretch>
            <a:fillRect/>
          </a:stretch>
        </p:blipFill>
        <p:spPr>
          <a:xfrm>
            <a:off x="1066800" y="1691005"/>
            <a:ext cx="10058400" cy="4689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529205" y="1280160"/>
            <a:ext cx="8034020" cy="4370705"/>
          </a:xfrm>
        </p:spPr>
        <p:txBody>
          <a:bodyPr>
            <a:normAutofit/>
          </a:bodyPr>
          <a:lstStyle/>
          <a:p>
            <a:pPr algn="l" fontAlgn="auto">
              <a:lnSpc>
                <a:spcPct val="180000"/>
              </a:lnSpc>
            </a:pP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Chapter 01. SpringMVC 的基本概念</a:t>
            </a:r>
            <a:b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Chapter 02.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SpringMVC 的入门</a:t>
            </a:r>
            <a:b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请求参数的绑定</a:t>
            </a:r>
            <a:b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endPar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矩形 1"/>
          <p:cNvSpPr/>
          <p:nvPr/>
        </p:nvSpPr>
        <p:spPr>
          <a:xfrm>
            <a:off x="2529047" y="419622"/>
            <a:ext cx="7515860" cy="860425"/>
          </a:xfrm>
          <a:prstGeom prst="rect">
            <a:avLst/>
          </a:prstGeom>
        </p:spPr>
        <p:txBody>
          <a:bodyPr wrap="none">
            <a:spAutoFit/>
          </a:bodyPr>
          <a:lstStyle/>
          <a:p>
            <a:r>
              <a:rPr lang="zh-CN" altLang="zh-CN" sz="5000" b="1" dirty="0" smtClean="0">
                <a:latin typeface="Times New Roman" panose="02020603050405020304" pitchFamily="18" charset="0"/>
                <a:ea typeface="楷体" panose="02010609060101010101" pitchFamily="49" charset="-122"/>
                <a:cs typeface="Times New Roman" panose="02020603050405020304" pitchFamily="18" charset="0"/>
              </a:rPr>
              <a:t>第</a:t>
            </a:r>
            <a:r>
              <a:rPr lang="en-US" altLang="zh-CN" sz="5000" b="1"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5000" b="1" dirty="0" smtClean="0">
                <a:latin typeface="Times New Roman" panose="02020603050405020304" pitchFamily="18" charset="0"/>
                <a:ea typeface="楷体" panose="02010609060101010101" pitchFamily="49" charset="-122"/>
                <a:cs typeface="Times New Roman" panose="02020603050405020304" pitchFamily="18" charset="0"/>
              </a:rPr>
              <a:t>讲</a:t>
            </a:r>
            <a:r>
              <a:rPr lang="en-US" altLang="zh-CN" sz="5000" b="1" dirty="0" smtClean="0">
                <a:latin typeface="Times New Roman" panose="02020603050405020304" pitchFamily="18" charset="0"/>
                <a:ea typeface="楷体" panose="02010609060101010101" pitchFamily="49" charset="-122"/>
                <a:cs typeface="Times New Roman" panose="02020603050405020304" pitchFamily="18" charset="0"/>
              </a:rPr>
              <a:t> SpringMVC</a:t>
            </a:r>
            <a:r>
              <a:rPr lang="zh-CN" altLang="en-US" sz="5000" b="1" dirty="0" smtClean="0">
                <a:latin typeface="Times New Roman" panose="02020603050405020304" pitchFamily="18" charset="0"/>
                <a:ea typeface="楷体" panose="02010609060101010101" pitchFamily="49" charset="-122"/>
                <a:cs typeface="Times New Roman" panose="02020603050405020304" pitchFamily="18" charset="0"/>
              </a:rPr>
              <a:t>第</a:t>
            </a:r>
            <a:r>
              <a:rPr lang="en-US" altLang="zh-CN" sz="50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5000" b="1" dirty="0" smtClean="0">
                <a:latin typeface="Times New Roman" panose="02020603050405020304" pitchFamily="18" charset="0"/>
                <a:ea typeface="楷体" panose="02010609060101010101" pitchFamily="49" charset="-122"/>
                <a:cs typeface="Times New Roman" panose="02020603050405020304" pitchFamily="18" charset="0"/>
              </a:rPr>
              <a:t>部分</a:t>
            </a:r>
            <a:endParaRPr lang="zh-CN" altLang="en-US" sz="50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75EBA70-75A6-4885-8D6D-F0FEEBB20B5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：执行过程分析</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pic>
        <p:nvPicPr>
          <p:cNvPr id="6" name="图片 5" descr="04"/>
          <p:cNvPicPr>
            <a:picLocks noChangeAspect="1"/>
          </p:cNvPicPr>
          <p:nvPr/>
        </p:nvPicPr>
        <p:blipFill>
          <a:blip r:embed="rId1"/>
          <a:stretch>
            <a:fillRect/>
          </a:stretch>
        </p:blipFill>
        <p:spPr>
          <a:xfrm>
            <a:off x="458470" y="1348740"/>
            <a:ext cx="11275060" cy="52571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10000"/>
          </a:bodyPr>
          <a:p>
            <a:pPr>
              <a:buFont typeface="Wingdings" panose="05000000000000000000" charset="0"/>
              <a:buChar char="l"/>
            </a:pPr>
            <a:r>
              <a:rPr lang="zh-CN" altLang="en-US"/>
              <a:t>DispatcherServlet：前端控制器</a:t>
            </a:r>
            <a:endParaRPr lang="zh-CN" altLang="en-US"/>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用户请求到达前端控制器，它就相当于 mvc 模式中的 c，dispatcherServlet 是整个流程控制的中心，由它调用其它组件处理用户的请求，dispatcherServlet 的存在降低了组件之间的耦合性。</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10000"/>
          </a:bodyPr>
          <a:p>
            <a:pPr>
              <a:buFont typeface="Wingdings" panose="05000000000000000000" charset="0"/>
              <a:buChar char="l"/>
            </a:pPr>
            <a:r>
              <a:rPr lang="zh-CN" altLang="en-US"/>
              <a:t>HandlerMapping：处理器映射器</a:t>
            </a:r>
            <a:endParaRPr lang="zh-CN" altLang="en-US"/>
          </a:p>
          <a:p>
            <a:pPr marL="0" indent="0" fontAlgn="auto">
              <a:lnSpc>
                <a:spcPct val="150000"/>
              </a:lnSpc>
              <a:buFont typeface="Wingdings" panose="05000000000000000000" charset="0"/>
              <a:buNone/>
            </a:pP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HandlerMapping 负责根据用户请求找到 Handler 即处理器，SpringMVC 提供了不同的映射器实现不同的映射方式，</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例如：配置文件方式，实现接口方式，注解方式等</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10000"/>
          </a:bodyPr>
          <a:p>
            <a:pPr>
              <a:buFont typeface="Wingdings" panose="05000000000000000000" charset="0"/>
              <a:buChar char="l"/>
            </a:pPr>
            <a:r>
              <a:rPr lang="zh-CN" altLang="en-US"/>
              <a:t>Handler：处理器</a:t>
            </a:r>
            <a:endParaRPr lang="zh-CN" altLang="en-US"/>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它就是我们开发中要编写的具体业务控制器。由 DispatcherServlet 把用户请求转发到 Handler。由Handler 对具体的用户请求进行处理。</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10000"/>
          </a:bodyPr>
          <a:p>
            <a:pPr>
              <a:buFont typeface="Wingdings" panose="05000000000000000000" charset="0"/>
              <a:buChar char="l"/>
            </a:pPr>
            <a:r>
              <a:rPr lang="zh-CN" altLang="en-US"/>
              <a:t>HandlAdapter：处理器适配器</a:t>
            </a:r>
            <a:endParaRPr lang="zh-CN" altLang="en-US"/>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通过 HandlerAdapter 对处理器进行执行，这是适配器模式的应用，通过扩展适配器可以对更多类型的处理器进行执行</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10000"/>
          </a:bodyPr>
          <a:p>
            <a:pPr>
              <a:buFont typeface="Wingdings" panose="05000000000000000000" charset="0"/>
              <a:buChar char="l"/>
            </a:pPr>
            <a:r>
              <a:rPr lang="zh-CN" altLang="en-US"/>
              <a:t>View Resolver：视图解析器</a:t>
            </a:r>
            <a:endParaRPr lang="zh-CN" altLang="en-US"/>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View Resolver 负责将处理结果生成 View 视图，View Resolver 首先根据逻辑视图名解析成物理视图名即具体的页面地址，再生成 View 视图对象，最后对 View 进行渲染将处理结果通过页面展示给用户。</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10000"/>
          </a:bodyPr>
          <a:p>
            <a:pPr>
              <a:buFont typeface="Wingdings" panose="05000000000000000000" charset="0"/>
              <a:buChar char="l"/>
            </a:pPr>
            <a:r>
              <a:rPr lang="zh-CN" altLang="en-US"/>
              <a:t>View：视图</a:t>
            </a:r>
            <a:endParaRPr lang="zh-CN" altLang="en-US"/>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SpringMVC 框架提供了很多的 View 视图类型的支持，包括：jstlView、freemarkerView、pdfView等。我们最常用的视图就是 jsp。</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一般情况下需要通过页面标签或页面模版技术将模型数据通过页面展示给用户，需要由程序员根据业务需求开发具体的页面。</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：涉及的组件</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lnSpcReduction="20000"/>
          </a:bodyPr>
          <a:p>
            <a:pPr>
              <a:buFont typeface="Wingdings" panose="05000000000000000000" charset="0"/>
              <a:buChar char="l"/>
            </a:pPr>
            <a:r>
              <a:rPr lang="zh-CN" altLang="en-US"/>
              <a:t>&lt;mvc:annotation-driven&gt;说明</a:t>
            </a:r>
            <a:endParaRPr lang="zh-CN" altLang="en-US"/>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在 SpringMVC 的各个组件中，处理器映射器、处理器适配器、视图解析器称为 SpringMVC 的三大组件。</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使 用 &lt;mvc:annotation-driven&gt; 自动加载 RequestMappingHandlerMapping （处理映射器） 和RequestMappingHandlerAdapter （ 处 理 适 配 器 ） ， 可 用 在 SpringMVC.xml 配 置 文 件 中 使 用&lt;mvc:annotation-driven&gt;替代注解处理器和适配器的配置。</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：RequestMapping 注解</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a:bodyPr>
          <a:p>
            <a:pPr>
              <a:buFont typeface="Wingdings" panose="05000000000000000000" charset="0"/>
              <a:buChar char="l"/>
            </a:pPr>
            <a:r>
              <a:rPr lang="zh-CN" altLang="en-US"/>
              <a:t>RequestMapping注解的作用是建立请求URL和处理方法之间的对应关系</a:t>
            </a:r>
            <a:endParaRPr lang="zh-CN" altLang="en-US"/>
          </a:p>
          <a:p>
            <a:pPr>
              <a:buFont typeface="Wingdings" panose="05000000000000000000" charset="0"/>
              <a:buChar char="l"/>
            </a:pPr>
            <a:r>
              <a:rPr lang="zh-CN" altLang="en-US"/>
              <a:t>RequestMapping注解可以作用在方法和类上</a:t>
            </a:r>
            <a:endParaRPr lang="zh-CN" altLang="en-US"/>
          </a:p>
          <a:p>
            <a:pPr lvl="1">
              <a:buFont typeface="Wingdings" panose="05000000000000000000" charset="0"/>
              <a:buChar char="Ø"/>
            </a:pPr>
            <a:r>
              <a:rPr lang="zh-CN" altLang="en-US"/>
              <a:t>1. 作用在类上：第一级的访问目录</a:t>
            </a:r>
            <a:endParaRPr lang="zh-CN" altLang="en-US"/>
          </a:p>
          <a:p>
            <a:pPr lvl="1">
              <a:buFont typeface="Wingdings" panose="05000000000000000000" charset="0"/>
              <a:buChar char="Ø"/>
            </a:pPr>
            <a:r>
              <a:rPr lang="zh-CN" altLang="en-US"/>
              <a:t>2. 作用在方法上：第二级的访问目录</a:t>
            </a:r>
            <a:endParaRPr lang="zh-CN" altLang="en-US"/>
          </a:p>
          <a:p>
            <a:pPr lvl="1">
              <a:buFont typeface="Wingdings" panose="05000000000000000000" charset="0"/>
              <a:buChar char="Ø"/>
            </a:pPr>
            <a:r>
              <a:rPr lang="zh-CN" altLang="en-US"/>
              <a:t>3. 细节：路径可以不编写 / 表示应用的根目录开始</a:t>
            </a:r>
            <a:endParaRPr lang="zh-CN" altLang="en-US"/>
          </a:p>
          <a:p>
            <a:pPr lvl="1">
              <a:buFont typeface="Wingdings" panose="05000000000000000000" charset="0"/>
              <a:buChar char="Ø"/>
            </a:pPr>
            <a:r>
              <a:rPr lang="zh-CN" altLang="en-US"/>
              <a:t>4. 细节：${ pageContext.request.contextPath }也可以省略不写，但是路径上不能写 /</a:t>
            </a:r>
            <a:endParaRPr lang="zh-CN" altLang="en-US"/>
          </a:p>
          <a:p>
            <a:pPr>
              <a:buFont typeface="Wingdings" panose="05000000000000000000" charset="0"/>
              <a:buChar char="l"/>
            </a:pPr>
            <a:r>
              <a:rPr lang="zh-CN" altLang="en-US"/>
              <a:t> RequestMapping的属性</a:t>
            </a:r>
            <a:endParaRPr lang="zh-CN" altLang="en-US"/>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：RequestMapping 注解</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p:txBody>
          <a:bodyPr>
            <a:normAutofit/>
          </a:bodyPr>
          <a:p>
            <a:pPr>
              <a:buFont typeface="Wingdings" panose="05000000000000000000" charset="0"/>
              <a:buChar char="l"/>
            </a:pPr>
            <a:r>
              <a:rPr lang="zh-CN" altLang="en-US"/>
              <a:t>RequestMapping注解的作用是建立请求URL和处理方法之间的对应关系</a:t>
            </a:r>
            <a:endParaRPr lang="zh-CN" altLang="en-US"/>
          </a:p>
          <a:p>
            <a:pPr>
              <a:buFont typeface="Wingdings" panose="05000000000000000000" charset="0"/>
              <a:buChar char="l"/>
            </a:pPr>
            <a:r>
              <a:rPr lang="zh-CN" altLang="en-US"/>
              <a:t>RequestMapping注解可以作用在方法和类上</a:t>
            </a:r>
            <a:endParaRPr lang="zh-CN" altLang="en-US"/>
          </a:p>
          <a:p>
            <a:pPr>
              <a:buFont typeface="Wingdings" panose="05000000000000000000" charset="0"/>
              <a:buChar char="l"/>
            </a:pPr>
            <a:r>
              <a:rPr lang="zh-CN" altLang="en-US"/>
              <a:t> RequestMapping的属性</a:t>
            </a:r>
            <a:endParaRPr lang="zh-CN" altLang="en-US"/>
          </a:p>
          <a:p>
            <a:pPr lvl="1">
              <a:buFont typeface="Wingdings" panose="05000000000000000000" charset="0"/>
              <a:buChar char="Ø"/>
            </a:pPr>
            <a:r>
              <a:rPr lang="zh-CN" altLang="en-US"/>
              <a:t>1. path 指定请求路径的url</a:t>
            </a:r>
            <a:endParaRPr lang="zh-CN" altLang="en-US"/>
          </a:p>
          <a:p>
            <a:pPr lvl="1">
              <a:buFont typeface="Wingdings" panose="05000000000000000000" charset="0"/>
              <a:buChar char="Ø"/>
            </a:pPr>
            <a:r>
              <a:rPr lang="zh-CN" altLang="en-US"/>
              <a:t>2. value value属性和path属性是一样的</a:t>
            </a:r>
            <a:endParaRPr lang="zh-CN" altLang="en-US"/>
          </a:p>
          <a:p>
            <a:pPr lvl="1">
              <a:buFont typeface="Wingdings" panose="05000000000000000000" charset="0"/>
              <a:buChar char="Ø"/>
            </a:pPr>
            <a:r>
              <a:rPr lang="zh-CN" altLang="en-US"/>
              <a:t>3. mthod 指定该方法的请求方式</a:t>
            </a:r>
            <a:endParaRPr lang="zh-CN" altLang="en-US"/>
          </a:p>
          <a:p>
            <a:pPr lvl="1">
              <a:buFont typeface="Wingdings" panose="05000000000000000000" charset="0"/>
              <a:buChar char="Ø"/>
            </a:pPr>
            <a:r>
              <a:rPr lang="zh-CN" altLang="en-US"/>
              <a:t>4. params 指定限制请求参数的条件</a:t>
            </a:r>
            <a:endParaRPr lang="zh-CN" altLang="en-US"/>
          </a:p>
          <a:p>
            <a:pPr lvl="1">
              <a:buFont typeface="Wingdings" panose="05000000000000000000" charset="0"/>
              <a:buChar char="Ø"/>
            </a:pPr>
            <a:r>
              <a:rPr lang="zh-CN" altLang="en-US"/>
              <a:t>5. headers 发送的请求中必须包含的请求头</a:t>
            </a:r>
            <a:endParaRPr lang="zh-CN" altLang="en-US"/>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01. </a:t>
            </a:r>
            <a:r>
              <a:rPr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的基本概念</a:t>
            </a:r>
            <a:r>
              <a:rPr 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:三层架构</a:t>
            </a:r>
            <a:endParaRPr 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205865" y="1413510"/>
            <a:ext cx="9399905" cy="54444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：RequestMapping 注解</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a:xfrm>
            <a:off x="838200" y="1691005"/>
            <a:ext cx="10515600" cy="4304665"/>
          </a:xfrm>
        </p:spPr>
        <p:txBody>
          <a:bodyPr>
            <a:normAutofit lnSpcReduction="20000"/>
          </a:bodyPr>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使用说明</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源码：</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@Target({ElementType.METHOD, ElementType.TYPE})</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@Retention(RetentionPolicy.RUNTIME)</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@Documented</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@Mapping</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public @interface RequestMapping { }</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作用：</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用于建立请求 URL 和处理请求方法之间的对应关系。</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：RequestMapping 注解</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a:xfrm>
            <a:off x="838200" y="1691005"/>
            <a:ext cx="10515600" cy="4304665"/>
          </a:xfrm>
        </p:spPr>
        <p:txBody>
          <a:bodyPr>
            <a:normAutofit fontScale="80000"/>
          </a:bodyPr>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出现位置：</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类上：</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请求 URL 的第一级访问目录。此处不写的话，就相当于应用的根目录。写的话需要以/开头。</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它出现的目的是为了使我们的 URL 可以按照模块化管理:</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例如：</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账户模块：</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/account/add</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/account/update</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/account/delete</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：RequestMapping 注解</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a:xfrm>
            <a:off x="838200" y="1691005"/>
            <a:ext cx="10515600" cy="4304665"/>
          </a:xfrm>
        </p:spPr>
        <p:txBody>
          <a:bodyPr>
            <a:normAutofit fontScale="80000"/>
          </a:bodyPr>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出现位置：</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方法上：</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请求 URL 的第二级访问目录</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属性：</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value：用于指定请求的 URL。它和 path 属性的作用是一样的。</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method：用于指定请求的方式。</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params：用于指定限制请求参数的条件。它支持简单的表达式。要求请求参数的 key 和 value 必须和配置的一模一样。</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Font typeface="Wingdings" panose="05000000000000000000" charset="0"/>
              <a:buNone/>
            </a:pP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headers：用于指定限制请求消息头的条件。</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标注 4"/>
          <p:cNvSpPr/>
          <p:nvPr/>
        </p:nvSpPr>
        <p:spPr>
          <a:xfrm>
            <a:off x="6426835" y="1485265"/>
            <a:ext cx="4671695" cy="1673860"/>
          </a:xfrm>
          <a:prstGeom prst="wedgeRectCallout">
            <a:avLst>
              <a:gd name="adj1" fmla="val -62192"/>
              <a:gd name="adj2" fmla="val 125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例如：</a:t>
            </a:r>
            <a:endParaRPr lang="zh-CN" altLang="en-US"/>
          </a:p>
          <a:p>
            <a:pPr algn="l"/>
            <a:r>
              <a:rPr lang="zh-CN" altLang="en-US"/>
              <a:t>params = {"accountName"}，表示请求参数必须有 accountName</a:t>
            </a:r>
            <a:endParaRPr lang="zh-CN" altLang="en-US"/>
          </a:p>
          <a:p>
            <a:pPr algn="l"/>
            <a:r>
              <a:rPr lang="zh-CN" altLang="en-US"/>
              <a:t>params = {"moeny!100"}，表示请求参数中 money 不能是 100。</a:t>
            </a:r>
            <a:endParaRPr lang="zh-CN" altLang="en-US"/>
          </a:p>
        </p:txBody>
      </p:sp>
      <p:sp>
        <p:nvSpPr>
          <p:cNvPr id="6" name="文本框 5"/>
          <p:cNvSpPr txBox="1"/>
          <p:nvPr/>
        </p:nvSpPr>
        <p:spPr>
          <a:xfrm>
            <a:off x="6376035" y="5434330"/>
            <a:ext cx="4722495" cy="922020"/>
          </a:xfrm>
          <a:prstGeom prst="rect">
            <a:avLst/>
          </a:prstGeom>
          <a:noFill/>
          <a:ln w="28575" cmpd="sng">
            <a:solidFill>
              <a:schemeClr val="accent1">
                <a:shade val="50000"/>
              </a:schemeClr>
            </a:solidFill>
            <a:prstDash val="solid"/>
          </a:ln>
        </p:spPr>
        <p:txBody>
          <a:bodyPr wrap="square" rtlCol="0" anchor="t">
            <a:spAutoFit/>
          </a:bodyPr>
          <a:p>
            <a:r>
              <a:rPr lang="zh-CN" altLang="en-US"/>
              <a:t>注意：</a:t>
            </a:r>
            <a:endParaRPr lang="zh-CN" altLang="en-US"/>
          </a:p>
          <a:p>
            <a:r>
              <a:rPr lang="zh-CN" altLang="en-US"/>
              <a:t>以上四个属性只要出现 2 个或以上时，他们的关系是与的关系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a:xfrm>
            <a:off x="838200" y="1691005"/>
            <a:ext cx="10515600" cy="4304665"/>
          </a:xfrm>
        </p:spPr>
        <p:txBody>
          <a:bodyPr>
            <a:normAutofit/>
          </a:bodyPr>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出现位置：</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722755" y="2550795"/>
            <a:ext cx="6245225" cy="2861310"/>
          </a:xfrm>
          <a:prstGeom prst="rect">
            <a:avLst/>
          </a:prstGeom>
          <a:noFill/>
        </p:spPr>
        <p:txBody>
          <a:bodyPr wrap="square" rtlCol="0" anchor="t">
            <a:spAutoFit/>
          </a:bodyPr>
          <a:p>
            <a:r>
              <a:rPr lang="zh-CN" altLang="en-US"/>
              <a:t>@Controller</a:t>
            </a:r>
            <a:endParaRPr lang="zh-CN" altLang="en-US"/>
          </a:p>
          <a:p>
            <a:r>
              <a:rPr lang="zh-CN" altLang="en-US"/>
              <a:t>@RequestMapping("/requestMapping")</a:t>
            </a:r>
            <a:endParaRPr lang="zh-CN" altLang="en-US"/>
          </a:p>
          <a:p>
            <a:r>
              <a:rPr lang="zh-CN" altLang="en-US"/>
              <a:t>public class HelloControl {</a:t>
            </a:r>
            <a:endParaRPr lang="zh-CN" altLang="en-US"/>
          </a:p>
          <a:p>
            <a:endParaRPr lang="zh-CN" altLang="en-US"/>
          </a:p>
          <a:p>
            <a:r>
              <a:rPr lang="zh-CN" altLang="en-US"/>
              <a:t>    @RequestMapping(path = "/hello")</a:t>
            </a:r>
            <a:endParaRPr lang="zh-CN" altLang="en-US"/>
          </a:p>
          <a:p>
            <a:r>
              <a:rPr lang="zh-CN" altLang="en-US"/>
              <a:t>    public String sayHello(){</a:t>
            </a:r>
            <a:endParaRPr lang="zh-CN" altLang="en-US"/>
          </a:p>
          <a:p>
            <a:r>
              <a:rPr lang="zh-CN" altLang="en-US"/>
              <a:t>        System.out.println("Hello, Spring MVC");</a:t>
            </a:r>
            <a:endParaRPr lang="zh-CN" altLang="en-US"/>
          </a:p>
          <a:p>
            <a:r>
              <a:rPr lang="zh-CN" altLang="en-US"/>
              <a:t>        return "success";</a:t>
            </a:r>
            <a:endParaRPr lang="zh-CN" altLang="en-US"/>
          </a:p>
          <a:p>
            <a:r>
              <a:rPr lang="zh-CN" altLang="en-US"/>
              <a:t>    }</a:t>
            </a:r>
            <a:endParaRPr lang="zh-CN" altLang="en-US"/>
          </a:p>
          <a:p>
            <a:r>
              <a:rPr lang="en-US" altLang="zh-CN"/>
              <a:t>}</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a:xfrm>
            <a:off x="838200" y="1691005"/>
            <a:ext cx="10515600" cy="4304665"/>
          </a:xfrm>
        </p:spPr>
        <p:txBody>
          <a:bodyPr>
            <a:normAutofit/>
          </a:bodyPr>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method 属性的示例：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17015" y="2691130"/>
            <a:ext cx="8301355" cy="1476375"/>
          </a:xfrm>
          <a:prstGeom prst="rect">
            <a:avLst/>
          </a:prstGeom>
          <a:noFill/>
          <a:ln>
            <a:solidFill>
              <a:schemeClr val="accent1"/>
            </a:solidFill>
          </a:ln>
        </p:spPr>
        <p:txBody>
          <a:bodyPr wrap="square" rtlCol="0" anchor="t">
            <a:spAutoFit/>
          </a:bodyPr>
          <a:p>
            <a:r>
              <a:rPr lang="zh-CN" altLang="en-US"/>
              <a:t>@RequestMapping(path = "/method",method = RequestMethod.GET)</a:t>
            </a:r>
            <a:endParaRPr lang="zh-CN" altLang="en-US"/>
          </a:p>
          <a:p>
            <a:r>
              <a:rPr lang="zh-CN" altLang="en-US"/>
              <a:t>    public String testRequestMappingMethod(){</a:t>
            </a:r>
            <a:endParaRPr lang="zh-CN" altLang="en-US"/>
          </a:p>
          <a:p>
            <a:r>
              <a:rPr lang="zh-CN" altLang="en-US"/>
              <a:t>        System.out.println("Test Request method");</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内容占位符 3"/>
          <p:cNvSpPr>
            <a:spLocks noGrp="1"/>
          </p:cNvSpPr>
          <p:nvPr>
            <p:ph idx="1"/>
          </p:nvPr>
        </p:nvSpPr>
        <p:spPr>
          <a:xfrm>
            <a:off x="838200" y="1691005"/>
            <a:ext cx="10515600" cy="4304665"/>
          </a:xfrm>
        </p:spPr>
        <p:txBody>
          <a:bodyPr>
            <a:normAutofit/>
          </a:bodyPr>
          <a:p>
            <a:pPr marL="0" indent="0">
              <a:buFont typeface="Wingdings" panose="05000000000000000000" charset="0"/>
              <a:buNone/>
            </a:pPr>
            <a:r>
              <a:rPr lang="zh-CN" altLang="en-US" sz="2400" b="1">
                <a:latin typeface="宋体" panose="02010600030101010101" pitchFamily="2" charset="-122"/>
                <a:ea typeface="宋体" panose="02010600030101010101" pitchFamily="2" charset="-122"/>
                <a:cs typeface="宋体" panose="02010600030101010101" pitchFamily="2" charset="-122"/>
              </a:rPr>
              <a:t>params 属性的示例：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405890" y="2825750"/>
            <a:ext cx="8381365" cy="1476375"/>
          </a:xfrm>
          <a:prstGeom prst="rect">
            <a:avLst/>
          </a:prstGeom>
          <a:noFill/>
          <a:ln>
            <a:solidFill>
              <a:schemeClr val="accent1"/>
            </a:solidFill>
          </a:ln>
        </p:spPr>
        <p:txBody>
          <a:bodyPr wrap="square" rtlCol="0" anchor="t">
            <a:spAutoFit/>
          </a:bodyPr>
          <a:p>
            <a:r>
              <a:rPr lang="zh-CN" altLang="en-US"/>
              <a:t>@RequestMapping(path = "/paramserror",params = {"username=zhang"})</a:t>
            </a:r>
            <a:endParaRPr lang="zh-CN" altLang="en-US"/>
          </a:p>
          <a:p>
            <a:r>
              <a:rPr lang="zh-CN" altLang="en-US"/>
              <a:t>    public String testRequestMappingParamsError(){</a:t>
            </a:r>
            <a:endParaRPr lang="zh-CN" altLang="en-US"/>
          </a:p>
          <a:p>
            <a:r>
              <a:rPr lang="zh-CN" altLang="en-US"/>
              <a:t>        System.out.println("Test Request method");</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:绑定的机制</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a:xfrm>
            <a:off x="8610600" y="6340475"/>
            <a:ext cx="2743200" cy="365125"/>
          </a:xfrm>
        </p:spPr>
        <p:txBody>
          <a:bodyPr/>
          <a:p>
            <a:fld id="{B75EBA70-75A6-4885-8D6D-F0FEEBB20B52}" type="slidenum">
              <a:rPr lang="zh-CN" altLang="en-US" smtClean="0"/>
            </a:fld>
            <a:endParaRPr lang="zh-CN" altLang="en-US"/>
          </a:p>
        </p:txBody>
      </p:sp>
      <p:sp>
        <p:nvSpPr>
          <p:cNvPr id="4" name="文本框 3"/>
          <p:cNvSpPr txBox="1"/>
          <p:nvPr/>
        </p:nvSpPr>
        <p:spPr>
          <a:xfrm>
            <a:off x="1105535" y="1590675"/>
            <a:ext cx="9759950" cy="4584700"/>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表单中请求参数都是基于 key=value 的</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a:t>SpringMVC 绑定请求参数的过程是通过把表单提交请求参数，作为控制器中方法参数进行绑定的。</a:t>
            </a:r>
            <a:endParaRPr lang="zh-CN" altLang="en-US"/>
          </a:p>
          <a:p>
            <a:r>
              <a:rPr lang="zh-CN" altLang="en-US"/>
              <a:t>例如：</a:t>
            </a:r>
            <a:endParaRPr lang="zh-CN" altLang="en-US"/>
          </a:p>
          <a:p>
            <a:r>
              <a:rPr lang="zh-CN" altLang="en-US"/>
              <a:t>&lt;a href="account/findAccount?accountId=10"&gt;查询账户&lt;/a&gt;</a:t>
            </a:r>
            <a:endParaRPr lang="zh-CN" altLang="en-US"/>
          </a:p>
          <a:p>
            <a:r>
              <a:rPr lang="zh-CN" altLang="en-US"/>
              <a:t>中请求参数是：accountId=10</a:t>
            </a:r>
            <a:endParaRPr lang="zh-CN" altLang="en-US"/>
          </a:p>
          <a:p>
            <a:endParaRPr lang="zh-CN" altLang="en-US"/>
          </a:p>
          <a:p>
            <a:endParaRPr lang="zh-CN" altLang="en-US"/>
          </a:p>
          <a:p>
            <a:r>
              <a:rPr lang="zh-CN" altLang="en-US"/>
              <a:t>/**</a:t>
            </a:r>
            <a:endParaRPr lang="zh-CN" altLang="en-US"/>
          </a:p>
          <a:p>
            <a:r>
              <a:rPr lang="zh-CN" altLang="en-US"/>
              <a:t>* 查询账户</a:t>
            </a:r>
            <a:endParaRPr lang="zh-CN" altLang="en-US"/>
          </a:p>
          <a:p>
            <a:r>
              <a:rPr lang="zh-CN" altLang="en-US"/>
              <a:t>* @return</a:t>
            </a:r>
            <a:endParaRPr lang="zh-CN" altLang="en-US"/>
          </a:p>
          <a:p>
            <a:r>
              <a:rPr lang="zh-CN" altLang="en-US"/>
              <a:t>*/</a:t>
            </a:r>
            <a:endParaRPr lang="zh-CN" altLang="en-US"/>
          </a:p>
          <a:p>
            <a:r>
              <a:rPr lang="zh-CN" altLang="en-US"/>
              <a:t>@RequestMapping("/findAccount")</a:t>
            </a:r>
            <a:endParaRPr lang="zh-CN" altLang="en-US"/>
          </a:p>
          <a:p>
            <a:r>
              <a:rPr lang="zh-CN" altLang="en-US"/>
              <a:t>public String findAccount(Integer accountId) {</a:t>
            </a:r>
            <a:endParaRPr lang="zh-CN" altLang="en-US"/>
          </a:p>
          <a:p>
            <a:r>
              <a:rPr lang="zh-CN" altLang="en-US"/>
              <a:t>System.out.println("查询了账户。。。。"+accountId);</a:t>
            </a:r>
            <a:endParaRPr lang="zh-CN" altLang="en-US"/>
          </a:p>
          <a:p>
            <a:r>
              <a:rPr lang="zh-CN" altLang="en-US"/>
              <a:t>return "success"; }</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:绑定的机制</a:t>
            </a:r>
            <a:endPar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pPr marL="0" indent="0">
              <a:buNone/>
            </a:pPr>
            <a:r>
              <a:rPr lang="zh-CN" altLang="en-US"/>
              <a:t>1. 表单提交的数据都是k=v格式的 username=haha&amp;password=123</a:t>
            </a:r>
            <a:endParaRPr lang="zh-CN" altLang="en-US"/>
          </a:p>
          <a:p>
            <a:pPr marL="0" indent="0">
              <a:buNone/>
            </a:pPr>
            <a:r>
              <a:rPr lang="zh-CN" altLang="en-US"/>
              <a:t>2. SpringMVC的参数绑定过程是把表单提交的请求参数，作为控制器中方法的参数进行绑定的</a:t>
            </a:r>
            <a:endParaRPr lang="zh-CN" altLang="en-US"/>
          </a:p>
          <a:p>
            <a:pPr marL="0" indent="0">
              <a:buNone/>
            </a:pPr>
            <a:r>
              <a:rPr lang="zh-CN" altLang="en-US"/>
              <a:t>3. 要求：提交表单的name和参数的名称是相同的</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:支持的数据类型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基本类型参数：</a:t>
            </a:r>
            <a:endParaRPr lang="zh-CN" altLang="en-US"/>
          </a:p>
          <a:p>
            <a:pPr marL="457200" lvl="1" indent="0">
              <a:buNone/>
            </a:pPr>
            <a:r>
              <a:rPr lang="zh-CN" altLang="en-US"/>
              <a:t>包括基本类型和 String 类型</a:t>
            </a:r>
            <a:endParaRPr lang="zh-CN" altLang="en-US"/>
          </a:p>
          <a:p>
            <a:r>
              <a:rPr lang="zh-CN" altLang="en-US"/>
              <a:t>POJO 类型参数：</a:t>
            </a:r>
            <a:endParaRPr lang="zh-CN" altLang="en-US"/>
          </a:p>
          <a:p>
            <a:pPr marL="457200" lvl="1" indent="0">
              <a:buNone/>
            </a:pPr>
            <a:r>
              <a:rPr lang="zh-CN" altLang="en-US"/>
              <a:t>包括实体类，以及关联的实体类</a:t>
            </a:r>
            <a:endParaRPr lang="zh-CN" altLang="en-US"/>
          </a:p>
          <a:p>
            <a:r>
              <a:rPr lang="zh-CN" altLang="en-US"/>
              <a:t>数组和集合类型参数：</a:t>
            </a:r>
            <a:endParaRPr lang="zh-CN" altLang="en-US"/>
          </a:p>
          <a:p>
            <a:pPr marL="457200" lvl="1" indent="0">
              <a:buNone/>
            </a:pPr>
            <a:r>
              <a:rPr lang="zh-CN" altLang="en-US"/>
              <a:t>包括 List 结构和 Map 结构的集合（包括数组）</a:t>
            </a:r>
            <a:endParaRPr lang="zh-CN" altLang="en-US"/>
          </a:p>
          <a:p>
            <a:endParaRPr lang="zh-CN" altLang="en-US"/>
          </a:p>
        </p:txBody>
      </p:sp>
      <p:sp>
        <p:nvSpPr>
          <p:cNvPr id="4" name="文本框 3"/>
          <p:cNvSpPr txBox="1"/>
          <p:nvPr/>
        </p:nvSpPr>
        <p:spPr>
          <a:xfrm>
            <a:off x="2719070" y="5113020"/>
            <a:ext cx="4900295" cy="922020"/>
          </a:xfrm>
          <a:prstGeom prst="rect">
            <a:avLst/>
          </a:prstGeom>
          <a:noFill/>
          <a:ln>
            <a:solidFill>
              <a:srgbClr val="FF0000"/>
            </a:solidFill>
          </a:ln>
        </p:spPr>
        <p:txBody>
          <a:bodyPr wrap="square" rtlCol="0" anchor="t">
            <a:spAutoFit/>
          </a:bodyPr>
          <a:p>
            <a:pPr fontAlgn="auto">
              <a:lnSpc>
                <a:spcPct val="150000"/>
              </a:lnSpc>
            </a:pPr>
            <a:r>
              <a:rPr lang="zh-CN" altLang="en-US">
                <a:sym typeface="+mn-ea"/>
              </a:rPr>
              <a:t>SpringMVC 绑定请求参数是自动实现的，但是要想使用，必须遵循使用要求。</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:使用要求</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fontScale="80000"/>
          </a:bodyPr>
          <a:p>
            <a:r>
              <a:rPr lang="zh-CN" altLang="en-US"/>
              <a:t>如果是基本类型或者 String 类型：</a:t>
            </a:r>
            <a:endParaRPr lang="zh-CN" altLang="en-US"/>
          </a:p>
          <a:p>
            <a:pPr marL="457200" lvl="1" indent="0">
              <a:buNone/>
            </a:pPr>
            <a:r>
              <a:rPr lang="zh-CN" altLang="en-US"/>
              <a:t>要求我们的参数名称必须和控制器中方法的形参名称保持一致。(严格区分大小写)</a:t>
            </a:r>
            <a:endParaRPr lang="zh-CN" altLang="en-US"/>
          </a:p>
          <a:p>
            <a:r>
              <a:rPr lang="zh-CN" altLang="en-US"/>
              <a:t>如果是 POJO 类型，或者它的关联对象：</a:t>
            </a:r>
            <a:endParaRPr lang="zh-CN" altLang="en-US"/>
          </a:p>
          <a:p>
            <a:pPr marL="457200" lvl="1" indent="0">
              <a:buNone/>
            </a:pPr>
            <a:r>
              <a:rPr lang="zh-CN" altLang="en-US"/>
              <a:t>要求表单中参数名称和 POJO 类的属性名称保持一致。并且控制器方法的参数类型是 POJO 类型。</a:t>
            </a:r>
            <a:endParaRPr lang="zh-CN" altLang="en-US"/>
          </a:p>
          <a:p>
            <a:r>
              <a:rPr lang="zh-CN" altLang="en-US"/>
              <a:t>如果是集合类型,有两种方式：</a:t>
            </a:r>
            <a:endParaRPr lang="zh-CN" altLang="en-US"/>
          </a:p>
          <a:p>
            <a:pPr lvl="1">
              <a:buFont typeface="Wingdings" panose="05000000000000000000" charset="0"/>
              <a:buChar char="Ø"/>
            </a:pPr>
            <a:r>
              <a:rPr lang="zh-CN" altLang="en-US"/>
              <a:t>第一种：</a:t>
            </a:r>
            <a:endParaRPr lang="zh-CN" altLang="en-US"/>
          </a:p>
          <a:p>
            <a:pPr lvl="2"/>
            <a:r>
              <a:rPr lang="zh-CN" altLang="en-US"/>
              <a:t>要求集合类型的请求参数必须在 POJO 中。在表单中请求参数名称要和 POJO 中集合属性名称相同。</a:t>
            </a:r>
            <a:endParaRPr lang="zh-CN" altLang="en-US"/>
          </a:p>
          <a:p>
            <a:pPr lvl="2"/>
            <a:r>
              <a:rPr lang="zh-CN" altLang="en-US"/>
              <a:t>给 List 集合中的元素赋值，使用下标。</a:t>
            </a:r>
            <a:endParaRPr lang="zh-CN" altLang="en-US"/>
          </a:p>
          <a:p>
            <a:pPr lvl="2"/>
            <a:r>
              <a:rPr lang="zh-CN" altLang="en-US"/>
              <a:t>给 Map 集合中的元素赋值，使用键值对。</a:t>
            </a:r>
            <a:endParaRPr lang="zh-CN" altLang="en-US"/>
          </a:p>
          <a:p>
            <a:pPr lvl="1">
              <a:buFont typeface="Wingdings" panose="05000000000000000000" charset="0"/>
              <a:buChar char="Ø"/>
            </a:pPr>
            <a:r>
              <a:rPr lang="zh-CN" altLang="en-US"/>
              <a:t>第二种：</a:t>
            </a:r>
            <a:endParaRPr lang="zh-CN" altLang="en-US"/>
          </a:p>
          <a:p>
            <a:pPr lvl="2"/>
            <a:r>
              <a:rPr lang="zh-CN" altLang="en-US"/>
              <a:t>接收的请求参数是 json 格式数据。需要借助一个注解实现。</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1037570" cy="1325880"/>
          </a:xfrm>
        </p:spPr>
        <p:txBody>
          <a:bodyPr>
            <a:normAutofit fontScale="90000"/>
          </a:bodyPr>
          <a:p>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01. </a:t>
            </a:r>
            <a:r>
              <a:rPr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的基本概念</a:t>
            </a:r>
            <a:r>
              <a:rPr 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:MVC 模型</a:t>
            </a:r>
            <a:endParaRPr 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a:xfrm>
            <a:off x="838200" y="1847850"/>
            <a:ext cx="10515600" cy="4351338"/>
          </a:xfrm>
        </p:spPr>
        <p:txBody>
          <a:bodyPr>
            <a:normAutofit fontScale="80000"/>
          </a:bodyPr>
          <a:p>
            <a:pPr fontAlgn="auto">
              <a:lnSpc>
                <a:spcPct val="150000"/>
              </a:lnSpc>
            </a:pPr>
            <a:r>
              <a:rPr lang="zh-CN" altLang="en-US"/>
              <a:t> MVC 全名是 Model View Controller，是模型(model)－视图(view)－控制器(controller)的缩写，是一种用于设计创建 Web 应用程序表现层的模式。</a:t>
            </a:r>
            <a:endParaRPr lang="zh-CN" altLang="en-US"/>
          </a:p>
          <a:p>
            <a:pPr fontAlgn="auto">
              <a:lnSpc>
                <a:spcPct val="150000"/>
              </a:lnSpc>
            </a:pPr>
            <a:r>
              <a:rPr lang="zh-CN" altLang="en-US"/>
              <a:t>Model（模型）：通常指的就是我们的数据模型。作用一般情况下用于封装数据。</a:t>
            </a:r>
            <a:endParaRPr lang="zh-CN" altLang="en-US"/>
          </a:p>
          <a:p>
            <a:pPr fontAlgn="auto">
              <a:lnSpc>
                <a:spcPct val="150000"/>
              </a:lnSpc>
            </a:pPr>
            <a:r>
              <a:rPr lang="zh-CN" altLang="en-US"/>
              <a:t>View（视图）：通常指的就是我们的 jsp 或者 html。作用一般就是展示数据的。通常视图是依据模型数据创建的。</a:t>
            </a:r>
            <a:endParaRPr lang="zh-CN" altLang="en-US"/>
          </a:p>
          <a:p>
            <a:pPr fontAlgn="auto">
              <a:lnSpc>
                <a:spcPct val="150000"/>
              </a:lnSpc>
            </a:pPr>
            <a:r>
              <a:rPr lang="zh-CN" altLang="en-US"/>
              <a:t>Controller（控制器）：是应用程序中处理用户交互的部分。作用一般就是处理程序逻辑的。</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847850"/>
            <a:ext cx="10515600" cy="4351338"/>
          </a:xfrm>
        </p:spPr>
        <p:txBody>
          <a:bodyPr/>
          <a:p>
            <a:r>
              <a:rPr lang="zh-CN" altLang="en-US"/>
              <a:t>基本类型和 String 类型作为参数：简单参数提交：页面用户名和controller中的参数完全一致，适用于字符串类型和基本数据类型</a:t>
            </a:r>
            <a:endParaRPr lang="zh-CN" altLang="en-US"/>
          </a:p>
        </p:txBody>
      </p:sp>
      <p:sp>
        <p:nvSpPr>
          <p:cNvPr id="6" name="文本框 5"/>
          <p:cNvSpPr txBox="1"/>
          <p:nvPr/>
        </p:nvSpPr>
        <p:spPr>
          <a:xfrm>
            <a:off x="6362065" y="3030855"/>
            <a:ext cx="5135880" cy="2306955"/>
          </a:xfrm>
          <a:prstGeom prst="rect">
            <a:avLst/>
          </a:prstGeom>
          <a:noFill/>
          <a:ln w="28575" cmpd="sng">
            <a:solidFill>
              <a:schemeClr val="accent1">
                <a:shade val="50000"/>
              </a:schemeClr>
            </a:solidFill>
            <a:prstDash val="solid"/>
          </a:ln>
        </p:spPr>
        <p:txBody>
          <a:bodyPr wrap="square" rtlCol="0" anchor="t">
            <a:spAutoFit/>
          </a:bodyPr>
          <a:p>
            <a:r>
              <a:rPr lang="zh-CN" altLang="en-US"/>
              <a:t>@RequestMapping("/simpleparams")</a:t>
            </a:r>
            <a:endParaRPr lang="zh-CN" altLang="en-US"/>
          </a:p>
          <a:p>
            <a:r>
              <a:rPr lang="zh-CN" altLang="en-US"/>
              <a:t>    public String simpleParams(String username,String password){</a:t>
            </a:r>
            <a:endParaRPr lang="zh-CN" altLang="en-US"/>
          </a:p>
          <a:p>
            <a:r>
              <a:rPr lang="zh-CN" altLang="en-US"/>
              <a:t>        System.out.println("username: "+username);</a:t>
            </a:r>
            <a:endParaRPr lang="zh-CN" altLang="en-US"/>
          </a:p>
          <a:p>
            <a:r>
              <a:rPr lang="zh-CN" altLang="en-US"/>
              <a:t>        System.out.println("password: "+password);</a:t>
            </a:r>
            <a:endParaRPr lang="zh-CN" altLang="en-US"/>
          </a:p>
          <a:p>
            <a:endParaRPr lang="zh-CN" altLang="en-US"/>
          </a:p>
          <a:p>
            <a:r>
              <a:rPr lang="zh-CN" altLang="en-US"/>
              <a:t>        return "success";</a:t>
            </a:r>
            <a:endParaRPr lang="zh-CN" altLang="en-US"/>
          </a:p>
          <a:p>
            <a:r>
              <a:rPr lang="zh-CN" altLang="en-US"/>
              <a:t>    }</a:t>
            </a:r>
            <a:endParaRPr lang="zh-CN" altLang="en-US"/>
          </a:p>
        </p:txBody>
      </p:sp>
      <p:sp>
        <p:nvSpPr>
          <p:cNvPr id="7" name="文本框 6"/>
          <p:cNvSpPr txBox="1"/>
          <p:nvPr/>
        </p:nvSpPr>
        <p:spPr>
          <a:xfrm>
            <a:off x="1139190" y="3307715"/>
            <a:ext cx="3949065" cy="1753235"/>
          </a:xfrm>
          <a:prstGeom prst="rect">
            <a:avLst/>
          </a:prstGeom>
          <a:noFill/>
          <a:ln w="28575" cmpd="sng">
            <a:solidFill>
              <a:schemeClr val="accent1">
                <a:shade val="50000"/>
              </a:schemeClr>
            </a:solidFill>
            <a:prstDash val="solid"/>
          </a:ln>
        </p:spPr>
        <p:txBody>
          <a:bodyPr wrap="square" rtlCol="0" anchor="t">
            <a:spAutoFit/>
          </a:bodyPr>
          <a:p>
            <a:r>
              <a:rPr lang="zh-CN" altLang="en-US"/>
              <a:t>&lt;h3&gt;简单参数提交&lt;/h3&gt;</a:t>
            </a:r>
            <a:endParaRPr lang="zh-CN" altLang="en-US"/>
          </a:p>
          <a:p>
            <a:r>
              <a:rPr lang="zh-CN" altLang="en-US"/>
              <a:t>&lt;a href="params/simpleparams?username=Liu&amp;password=123"&gt;简单参数提交&lt;/a&gt;</a:t>
            </a:r>
            <a:endParaRPr lang="zh-CN" altLang="en-US"/>
          </a:p>
          <a:p>
            <a:r>
              <a:rPr lang="zh-CN" altLang="en-US"/>
              <a:t>&lt;/body&gt;</a:t>
            </a:r>
            <a:endParaRPr lang="zh-CN" altLang="en-US"/>
          </a:p>
        </p:txBody>
      </p:sp>
      <p:sp>
        <p:nvSpPr>
          <p:cNvPr id="8" name="文本框 7"/>
          <p:cNvSpPr txBox="1"/>
          <p:nvPr/>
        </p:nvSpPr>
        <p:spPr>
          <a:xfrm>
            <a:off x="2169160" y="5434965"/>
            <a:ext cx="7853680" cy="1198880"/>
          </a:xfrm>
          <a:prstGeom prst="rect">
            <a:avLst/>
          </a:prstGeom>
          <a:noFill/>
        </p:spPr>
        <p:txBody>
          <a:bodyPr wrap="square" rtlCol="0" anchor="t">
            <a:spAutoFit/>
          </a:bodyPr>
          <a:p>
            <a:r>
              <a:rPr lang="zh-CN" altLang="en-US" sz="2400">
                <a:solidFill>
                  <a:srgbClr val="FF0000"/>
                </a:solidFill>
              </a:rPr>
              <a:t>注意：</a:t>
            </a:r>
            <a:endParaRPr lang="zh-CN" altLang="en-US" sz="2400">
              <a:solidFill>
                <a:srgbClr val="FF0000"/>
              </a:solidFill>
            </a:endParaRPr>
          </a:p>
          <a:p>
            <a:r>
              <a:rPr lang="zh-CN" altLang="en-US" sz="2400">
                <a:solidFill>
                  <a:srgbClr val="FF0000"/>
                </a:solidFill>
              </a:rPr>
              <a:t>1. 提交表单的name和参数的名称是相同的</a:t>
            </a:r>
            <a:endParaRPr lang="zh-CN" altLang="en-US" sz="2400">
              <a:solidFill>
                <a:srgbClr val="FF0000"/>
              </a:solidFill>
            </a:endParaRPr>
          </a:p>
          <a:p>
            <a:r>
              <a:rPr lang="zh-CN" altLang="en-US" sz="2400">
                <a:solidFill>
                  <a:srgbClr val="FF0000"/>
                </a:solidFill>
              </a:rPr>
              <a:t>2. 区分大小写</a:t>
            </a:r>
            <a:endParaRPr lang="zh-CN" altLang="en-US" sz="24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POJO 类型作为参数</a:t>
            </a:r>
            <a:endParaRPr lang="zh-CN" altLang="en-US"/>
          </a:p>
        </p:txBody>
      </p:sp>
      <p:sp>
        <p:nvSpPr>
          <p:cNvPr id="4" name="文本框 3"/>
          <p:cNvSpPr txBox="1"/>
          <p:nvPr/>
        </p:nvSpPr>
        <p:spPr>
          <a:xfrm>
            <a:off x="661035" y="2482850"/>
            <a:ext cx="5262880" cy="2861310"/>
          </a:xfrm>
          <a:prstGeom prst="rect">
            <a:avLst/>
          </a:prstGeom>
          <a:noFill/>
          <a:ln>
            <a:solidFill>
              <a:schemeClr val="accent1"/>
            </a:solidFill>
          </a:ln>
        </p:spPr>
        <p:txBody>
          <a:bodyPr wrap="square" rtlCol="0" anchor="t">
            <a:spAutoFit/>
          </a:bodyPr>
          <a:p>
            <a:r>
              <a:rPr lang="zh-CN" altLang="en-US"/>
              <a:t>&lt;!--提交简单类的对象--&gt;</a:t>
            </a:r>
            <a:endParaRPr lang="zh-CN" altLang="en-US"/>
          </a:p>
          <a:p>
            <a:r>
              <a:rPr lang="zh-CN" altLang="en-US"/>
              <a:t>&lt;h3&gt;给对象提交参数，参数名字与对象名字一致，区分大小写,Post方法，中文乱码&lt;/h3&gt;</a:t>
            </a:r>
            <a:endParaRPr lang="zh-CN" altLang="en-US"/>
          </a:p>
          <a:p>
            <a:r>
              <a:rPr lang="zh-CN" altLang="en-US"/>
              <a:t>&lt;form action="params/saveaccount" method="post"&gt;</a:t>
            </a:r>
            <a:endParaRPr lang="zh-CN" altLang="en-US"/>
          </a:p>
          <a:p>
            <a:r>
              <a:rPr lang="zh-CN" altLang="en-US"/>
              <a:t>    姓名：&lt;input type="text" name="userName"&gt; &lt;br&gt;</a:t>
            </a:r>
            <a:endParaRPr lang="zh-CN" altLang="en-US"/>
          </a:p>
          <a:p>
            <a:r>
              <a:rPr lang="zh-CN" altLang="en-US"/>
              <a:t>    密码：&lt;input type="text" name="passWord"&gt; &lt;br&gt;</a:t>
            </a:r>
            <a:endParaRPr lang="zh-CN" altLang="en-US"/>
          </a:p>
          <a:p>
            <a:r>
              <a:rPr lang="zh-CN" altLang="en-US"/>
              <a:t>    金额：&lt;input type="text" name="money"&gt; &lt;br&gt;</a:t>
            </a:r>
            <a:endParaRPr lang="zh-CN" altLang="en-US"/>
          </a:p>
          <a:p>
            <a:endParaRPr lang="zh-CN" altLang="en-US"/>
          </a:p>
          <a:p>
            <a:r>
              <a:rPr lang="zh-CN" altLang="en-US"/>
              <a:t>    &lt;input type="submit" name="提交"&gt; &lt;br&gt;</a:t>
            </a:r>
            <a:endParaRPr lang="zh-CN" altLang="en-US"/>
          </a:p>
          <a:p>
            <a:r>
              <a:rPr lang="zh-CN" altLang="en-US"/>
              <a:t>&lt;/form&gt;</a:t>
            </a:r>
            <a:endParaRPr lang="zh-CN" altLang="en-US"/>
          </a:p>
        </p:txBody>
      </p:sp>
      <p:sp>
        <p:nvSpPr>
          <p:cNvPr id="6" name="文本框 5"/>
          <p:cNvSpPr txBox="1"/>
          <p:nvPr/>
        </p:nvSpPr>
        <p:spPr>
          <a:xfrm>
            <a:off x="6757670" y="2482850"/>
            <a:ext cx="5057775" cy="2584450"/>
          </a:xfrm>
          <a:prstGeom prst="rect">
            <a:avLst/>
          </a:prstGeom>
          <a:noFill/>
          <a:ln w="28575" cmpd="sng">
            <a:solidFill>
              <a:schemeClr val="accent1">
                <a:shade val="50000"/>
              </a:schemeClr>
            </a:solidFill>
            <a:prstDash val="solid"/>
          </a:ln>
        </p:spPr>
        <p:txBody>
          <a:bodyPr wrap="square" rtlCol="0" anchor="t">
            <a:spAutoFit/>
          </a:bodyPr>
          <a:p>
            <a:r>
              <a:rPr lang="zh-CN" altLang="en-US"/>
              <a:t> /**</a:t>
            </a:r>
            <a:endParaRPr lang="zh-CN" altLang="en-US"/>
          </a:p>
          <a:p>
            <a:r>
              <a:rPr lang="zh-CN" altLang="en-US"/>
              <a:t>     * 把数据封装到Java bean的类中</a:t>
            </a:r>
            <a:endParaRPr lang="zh-CN" altLang="en-US"/>
          </a:p>
          <a:p>
            <a:r>
              <a:rPr lang="zh-CN" altLang="en-US"/>
              <a:t>     * saveaccount</a:t>
            </a:r>
            <a:endParaRPr lang="zh-CN" altLang="en-US"/>
          </a:p>
          <a:p>
            <a:r>
              <a:rPr lang="zh-CN" altLang="en-US"/>
              <a:t>     */</a:t>
            </a:r>
            <a:endParaRPr lang="zh-CN" altLang="en-US"/>
          </a:p>
          <a:p>
            <a:r>
              <a:rPr lang="zh-CN" altLang="en-US"/>
              <a:t>    @RequestMapping("/saveaccount")</a:t>
            </a:r>
            <a:endParaRPr lang="zh-CN" altLang="en-US"/>
          </a:p>
          <a:p>
            <a:r>
              <a:rPr lang="zh-CN" altLang="en-US"/>
              <a:t>    public String saveAccount(Account account){</a:t>
            </a:r>
            <a:endParaRPr lang="zh-CN" altLang="en-US"/>
          </a:p>
          <a:p>
            <a:r>
              <a:rPr lang="zh-CN" altLang="en-US"/>
              <a:t>        System.out.println(account);</a:t>
            </a:r>
            <a:endParaRPr lang="zh-CN" altLang="en-US"/>
          </a:p>
          <a:p>
            <a:r>
              <a:rPr lang="zh-CN" altLang="en-US"/>
              <a:t>        return "success";</a:t>
            </a:r>
            <a:endParaRPr lang="zh-CN" altLang="en-US"/>
          </a:p>
          <a:p>
            <a:r>
              <a:rPr lang="zh-CN" altLang="en-US"/>
              <a:t>    }</a:t>
            </a:r>
            <a:endParaRPr lang="zh-CN" altLang="en-US"/>
          </a:p>
        </p:txBody>
      </p:sp>
      <p:sp>
        <p:nvSpPr>
          <p:cNvPr id="7" name="文本框 6"/>
          <p:cNvSpPr txBox="1"/>
          <p:nvPr/>
        </p:nvSpPr>
        <p:spPr>
          <a:xfrm>
            <a:off x="2245360" y="5527040"/>
            <a:ext cx="7701280" cy="1198880"/>
          </a:xfrm>
          <a:prstGeom prst="rect">
            <a:avLst/>
          </a:prstGeom>
          <a:noFill/>
          <a:ln w="28575" cmpd="sng">
            <a:solidFill>
              <a:srgbClr val="FF0000"/>
            </a:solidFill>
            <a:prstDash val="solid"/>
          </a:ln>
        </p:spPr>
        <p:txBody>
          <a:bodyPr wrap="square" rtlCol="0" anchor="t">
            <a:spAutoFit/>
          </a:bodyPr>
          <a:p>
            <a:r>
              <a:rPr lang="zh-CN" altLang="en-US"/>
              <a:t>1. 提交表单的name和JavaBean中的属性名称需要一致</a:t>
            </a:r>
            <a:endParaRPr lang="zh-CN" altLang="en-US"/>
          </a:p>
          <a:p>
            <a:r>
              <a:rPr lang="zh-CN" altLang="en-US"/>
              <a:t>2. 如果一个JavaBean类中包含其他的引用类型，那么表单的name属性需要编写成：对象.属性 例如：</a:t>
            </a:r>
            <a:endParaRPr lang="zh-CN" altLang="en-US"/>
          </a:p>
          <a:p>
            <a:r>
              <a:rPr lang="zh-CN" altLang="en-US"/>
              <a:t>address.name</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sz="2400"/>
              <a:t>组合对象：</a:t>
            </a:r>
            <a:r>
              <a:rPr lang="zh-CN" altLang="en-US" sz="2400">
                <a:sym typeface="+mn-ea"/>
              </a:rPr>
              <a:t>给复合对象提交参数，参数名字与对象名字一致，区分大小写，符合对象采用“对象名.属性名”的方式获取参数。</a:t>
            </a:r>
            <a:endParaRPr lang="zh-CN" altLang="en-US" sz="2400"/>
          </a:p>
          <a:p>
            <a:endParaRPr lang="zh-CN" altLang="en-US" sz="2400"/>
          </a:p>
        </p:txBody>
      </p:sp>
      <p:sp>
        <p:nvSpPr>
          <p:cNvPr id="4" name="文本框 3"/>
          <p:cNvSpPr txBox="1"/>
          <p:nvPr/>
        </p:nvSpPr>
        <p:spPr>
          <a:xfrm>
            <a:off x="242570" y="3075940"/>
            <a:ext cx="6228715" cy="2861310"/>
          </a:xfrm>
          <a:prstGeom prst="rect">
            <a:avLst/>
          </a:prstGeom>
          <a:noFill/>
          <a:ln w="28575" cmpd="sng">
            <a:solidFill>
              <a:srgbClr val="FF0000"/>
            </a:solidFill>
            <a:prstDash val="solid"/>
          </a:ln>
        </p:spPr>
        <p:txBody>
          <a:bodyPr wrap="square" rtlCol="0" anchor="t">
            <a:spAutoFit/>
          </a:bodyPr>
          <a:p>
            <a:r>
              <a:rPr lang="zh-CN" altLang="en-US"/>
              <a:t>&lt;form action="params/saveuserinaccount" method="post"&gt;</a:t>
            </a:r>
            <a:endParaRPr lang="zh-CN" altLang="en-US"/>
          </a:p>
          <a:p>
            <a:r>
              <a:rPr lang="zh-CN" altLang="en-US"/>
              <a:t>    姓名：&lt;input type="text" name="userName"&gt; &lt;br&gt;</a:t>
            </a:r>
            <a:endParaRPr lang="zh-CN" altLang="en-US"/>
          </a:p>
          <a:p>
            <a:r>
              <a:rPr lang="zh-CN" altLang="en-US"/>
              <a:t>    密码：&lt;input type="text" name="passWord"&gt; &lt;br&gt;</a:t>
            </a:r>
            <a:endParaRPr lang="zh-CN" altLang="en-US"/>
          </a:p>
          <a:p>
            <a:r>
              <a:rPr lang="zh-CN" altLang="en-US"/>
              <a:t>    金额：&lt;input type="text" name="money"&gt; &lt;br&gt;</a:t>
            </a:r>
            <a:endParaRPr lang="zh-CN" altLang="en-US"/>
          </a:p>
          <a:p>
            <a:endParaRPr lang="zh-CN" altLang="en-US"/>
          </a:p>
          <a:p>
            <a:r>
              <a:rPr lang="zh-CN" altLang="en-US"/>
              <a:t>    用户名：&lt;input type="text" name="user.userName"&gt; &lt;br&gt;</a:t>
            </a:r>
            <a:endParaRPr lang="zh-CN" altLang="en-US"/>
          </a:p>
          <a:p>
            <a:r>
              <a:rPr lang="zh-CN" altLang="en-US"/>
              <a:t>    用户年龄：&lt;input type="text" name="user.age"&gt; &lt;br&gt;</a:t>
            </a:r>
            <a:endParaRPr lang="zh-CN" altLang="en-US"/>
          </a:p>
          <a:p>
            <a:endParaRPr lang="zh-CN" altLang="en-US"/>
          </a:p>
          <a:p>
            <a:r>
              <a:rPr lang="zh-CN" altLang="en-US"/>
              <a:t>    &lt;input type="submit" name="提交"&gt; &lt;br&gt;</a:t>
            </a:r>
            <a:endParaRPr lang="zh-CN" altLang="en-US"/>
          </a:p>
          <a:p>
            <a:r>
              <a:rPr lang="zh-CN" altLang="en-US"/>
              <a:t>&lt;/form&gt;</a:t>
            </a:r>
            <a:endParaRPr lang="zh-CN" altLang="en-US"/>
          </a:p>
        </p:txBody>
      </p:sp>
      <p:sp>
        <p:nvSpPr>
          <p:cNvPr id="6" name="文本框 5"/>
          <p:cNvSpPr txBox="1"/>
          <p:nvPr/>
        </p:nvSpPr>
        <p:spPr>
          <a:xfrm>
            <a:off x="6678295" y="3075940"/>
            <a:ext cx="5201285" cy="2861310"/>
          </a:xfrm>
          <a:prstGeom prst="rect">
            <a:avLst/>
          </a:prstGeom>
          <a:noFill/>
          <a:ln w="28575" cmpd="sng">
            <a:solidFill>
              <a:srgbClr val="FF0000"/>
            </a:solidFill>
            <a:prstDash val="solid"/>
          </a:ln>
        </p:spPr>
        <p:txBody>
          <a:bodyPr wrap="square" rtlCol="0" anchor="t">
            <a:spAutoFit/>
          </a:bodyPr>
          <a:p>
            <a:r>
              <a:rPr lang="zh-CN" altLang="en-US"/>
              <a:t>  /**</a:t>
            </a:r>
            <a:endParaRPr lang="zh-CN" altLang="en-US"/>
          </a:p>
          <a:p>
            <a:r>
              <a:rPr lang="zh-CN" altLang="en-US"/>
              <a:t>     * 把数据封装到Java bean的符合类类中（Account中包含user类的对象）</a:t>
            </a:r>
            <a:endParaRPr lang="zh-CN" altLang="en-US"/>
          </a:p>
          <a:p>
            <a:r>
              <a:rPr lang="zh-CN" altLang="en-US"/>
              <a:t>     * saveaccount</a:t>
            </a:r>
            <a:endParaRPr lang="zh-CN" altLang="en-US"/>
          </a:p>
          <a:p>
            <a:r>
              <a:rPr lang="zh-CN" altLang="en-US"/>
              <a:t>     */</a:t>
            </a:r>
            <a:endParaRPr lang="zh-CN" altLang="en-US"/>
          </a:p>
          <a:p>
            <a:r>
              <a:rPr lang="zh-CN" altLang="en-US"/>
              <a:t>    @RequestMapping("/saveuserinaccount")</a:t>
            </a:r>
            <a:endParaRPr lang="zh-CN" altLang="en-US"/>
          </a:p>
          <a:p>
            <a:r>
              <a:rPr lang="zh-CN" altLang="en-US"/>
              <a:t>    public String saveUserInAccount(Account account){</a:t>
            </a:r>
            <a:endParaRPr lang="zh-CN" altLang="en-US"/>
          </a:p>
          <a:p>
            <a:r>
              <a:rPr lang="zh-CN" altLang="en-US"/>
              <a:t>        System.out.println(account);</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sz="2400"/>
              <a:t>组合对象：</a:t>
            </a:r>
            <a:r>
              <a:rPr lang="zh-CN" altLang="en-US" sz="2400">
                <a:sym typeface="+mn-ea"/>
              </a:rPr>
              <a:t>给复合对象提交参数，参数名字与对象名字一致，区分大小写，符合对象采用“对象名.属性名”的方式获取参数。</a:t>
            </a:r>
            <a:endParaRPr lang="zh-CN" altLang="en-US" sz="2400"/>
          </a:p>
          <a:p>
            <a:endParaRPr lang="zh-CN" altLang="en-US" sz="2400"/>
          </a:p>
        </p:txBody>
      </p:sp>
      <p:sp>
        <p:nvSpPr>
          <p:cNvPr id="4" name="文本框 3"/>
          <p:cNvSpPr txBox="1"/>
          <p:nvPr/>
        </p:nvSpPr>
        <p:spPr>
          <a:xfrm>
            <a:off x="242570" y="3075940"/>
            <a:ext cx="6228715" cy="2861310"/>
          </a:xfrm>
          <a:prstGeom prst="rect">
            <a:avLst/>
          </a:prstGeom>
          <a:noFill/>
          <a:ln w="28575" cmpd="sng">
            <a:solidFill>
              <a:srgbClr val="FF0000"/>
            </a:solidFill>
            <a:prstDash val="solid"/>
          </a:ln>
        </p:spPr>
        <p:txBody>
          <a:bodyPr wrap="square" rtlCol="0" anchor="t">
            <a:spAutoFit/>
          </a:bodyPr>
          <a:p>
            <a:r>
              <a:rPr lang="zh-CN" altLang="en-US"/>
              <a:t>&lt;form action="params/saveuserinaccount" method="post"&gt;</a:t>
            </a:r>
            <a:endParaRPr lang="zh-CN" altLang="en-US"/>
          </a:p>
          <a:p>
            <a:r>
              <a:rPr lang="zh-CN" altLang="en-US"/>
              <a:t>    姓名：&lt;input type="text" name="userName"&gt; &lt;br&gt;</a:t>
            </a:r>
            <a:endParaRPr lang="zh-CN" altLang="en-US"/>
          </a:p>
          <a:p>
            <a:r>
              <a:rPr lang="zh-CN" altLang="en-US"/>
              <a:t>    密码：&lt;input type="text" name="passWord"&gt; &lt;br&gt;</a:t>
            </a:r>
            <a:endParaRPr lang="zh-CN" altLang="en-US"/>
          </a:p>
          <a:p>
            <a:r>
              <a:rPr lang="zh-CN" altLang="en-US"/>
              <a:t>    金额：&lt;input type="text" name="money"&gt; &lt;br&gt;</a:t>
            </a:r>
            <a:endParaRPr lang="zh-CN" altLang="en-US"/>
          </a:p>
          <a:p>
            <a:endParaRPr lang="zh-CN" altLang="en-US"/>
          </a:p>
          <a:p>
            <a:r>
              <a:rPr lang="zh-CN" altLang="en-US"/>
              <a:t>    用户名：&lt;input type="text" name="user.userName"&gt; &lt;br&gt;</a:t>
            </a:r>
            <a:endParaRPr lang="zh-CN" altLang="en-US"/>
          </a:p>
          <a:p>
            <a:r>
              <a:rPr lang="zh-CN" altLang="en-US"/>
              <a:t>    用户年龄：&lt;input type="text" name="user.age"&gt; &lt;br&gt;</a:t>
            </a:r>
            <a:endParaRPr lang="zh-CN" altLang="en-US"/>
          </a:p>
          <a:p>
            <a:endParaRPr lang="zh-CN" altLang="en-US"/>
          </a:p>
          <a:p>
            <a:r>
              <a:rPr lang="zh-CN" altLang="en-US"/>
              <a:t>    &lt;input type="submit" name="提交"&gt; &lt;br&gt;</a:t>
            </a:r>
            <a:endParaRPr lang="zh-CN" altLang="en-US"/>
          </a:p>
          <a:p>
            <a:r>
              <a:rPr lang="zh-CN" altLang="en-US"/>
              <a:t>&lt;/form&gt;</a:t>
            </a:r>
            <a:endParaRPr lang="zh-CN" altLang="en-US"/>
          </a:p>
        </p:txBody>
      </p:sp>
      <p:sp>
        <p:nvSpPr>
          <p:cNvPr id="6" name="文本框 5"/>
          <p:cNvSpPr txBox="1"/>
          <p:nvPr/>
        </p:nvSpPr>
        <p:spPr>
          <a:xfrm>
            <a:off x="6678295" y="3075940"/>
            <a:ext cx="5201285" cy="2861310"/>
          </a:xfrm>
          <a:prstGeom prst="rect">
            <a:avLst/>
          </a:prstGeom>
          <a:noFill/>
          <a:ln w="28575" cmpd="sng">
            <a:solidFill>
              <a:srgbClr val="FF0000"/>
            </a:solidFill>
            <a:prstDash val="solid"/>
          </a:ln>
        </p:spPr>
        <p:txBody>
          <a:bodyPr wrap="square" rtlCol="0" anchor="t">
            <a:spAutoFit/>
          </a:bodyPr>
          <a:p>
            <a:r>
              <a:rPr lang="zh-CN" altLang="en-US"/>
              <a:t>  /**</a:t>
            </a:r>
            <a:endParaRPr lang="zh-CN" altLang="en-US"/>
          </a:p>
          <a:p>
            <a:r>
              <a:rPr lang="zh-CN" altLang="en-US"/>
              <a:t>     * 把数据封装到Java bean的符合类类中（Account中包含user类的对象）</a:t>
            </a:r>
            <a:endParaRPr lang="zh-CN" altLang="en-US"/>
          </a:p>
          <a:p>
            <a:r>
              <a:rPr lang="zh-CN" altLang="en-US"/>
              <a:t>     * saveaccount</a:t>
            </a:r>
            <a:endParaRPr lang="zh-CN" altLang="en-US"/>
          </a:p>
          <a:p>
            <a:r>
              <a:rPr lang="zh-CN" altLang="en-US"/>
              <a:t>     */</a:t>
            </a:r>
            <a:endParaRPr lang="zh-CN" altLang="en-US"/>
          </a:p>
          <a:p>
            <a:r>
              <a:rPr lang="zh-CN" altLang="en-US"/>
              <a:t>    @RequestMapping("/saveuserinaccount")</a:t>
            </a:r>
            <a:endParaRPr lang="zh-CN" altLang="en-US"/>
          </a:p>
          <a:p>
            <a:r>
              <a:rPr lang="zh-CN" altLang="en-US"/>
              <a:t>    public String saveUserInAccount(Account account){</a:t>
            </a:r>
            <a:endParaRPr lang="zh-CN" altLang="en-US"/>
          </a:p>
          <a:p>
            <a:r>
              <a:rPr lang="zh-CN" altLang="en-US"/>
              <a:t>        System.out.println(account);</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1365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7" name="文本框 6"/>
          <p:cNvSpPr txBox="1"/>
          <p:nvPr/>
        </p:nvSpPr>
        <p:spPr>
          <a:xfrm>
            <a:off x="3037840" y="1278890"/>
            <a:ext cx="8841740" cy="5077460"/>
          </a:xfrm>
          <a:prstGeom prst="rect">
            <a:avLst/>
          </a:prstGeom>
          <a:noFill/>
          <a:ln w="28575" cmpd="sng">
            <a:solidFill>
              <a:srgbClr val="FF0000"/>
            </a:solidFill>
            <a:prstDash val="solid"/>
          </a:ln>
        </p:spPr>
        <p:txBody>
          <a:bodyPr wrap="square" rtlCol="0" anchor="t">
            <a:spAutoFit/>
          </a:bodyPr>
          <a:p>
            <a:r>
              <a:rPr lang="zh-CN" altLang="en-US"/>
              <a:t>&lt;form action="params/testCollection" method="post"&gt;</a:t>
            </a:r>
            <a:endParaRPr lang="zh-CN" altLang="en-US"/>
          </a:p>
          <a:p>
            <a:r>
              <a:rPr lang="zh-CN" altLang="en-US"/>
              <a:t>    姓名：&lt;input type="text" name="userName"&gt; &lt;br&gt;</a:t>
            </a:r>
            <a:endParaRPr lang="zh-CN" altLang="en-US"/>
          </a:p>
          <a:p>
            <a:r>
              <a:rPr lang="zh-CN" altLang="en-US"/>
              <a:t>    密码：&lt;input type="text" name="passWord"&gt; &lt;br&gt;</a:t>
            </a:r>
            <a:endParaRPr lang="zh-CN" altLang="en-US"/>
          </a:p>
          <a:p>
            <a:r>
              <a:rPr lang="zh-CN" altLang="en-US"/>
              <a:t>    金额：&lt;input type="text" name="money"&gt; &lt;br&gt;</a:t>
            </a:r>
            <a:endParaRPr lang="zh-CN" altLang="en-US"/>
          </a:p>
          <a:p>
            <a:endParaRPr lang="zh-CN" altLang="en-US"/>
          </a:p>
          <a:p>
            <a:r>
              <a:rPr lang="zh-CN" altLang="en-US"/>
              <a:t>    第1个用户名：&lt;input type="text" name="users[0].userName"&gt; &lt;br&gt;</a:t>
            </a:r>
            <a:endParaRPr lang="zh-CN" altLang="en-US"/>
          </a:p>
          <a:p>
            <a:r>
              <a:rPr lang="zh-CN" altLang="en-US"/>
              <a:t>    第1个用户年龄：&lt;input type="text" name="users[0].age"&gt; &lt;br&gt;</a:t>
            </a:r>
            <a:endParaRPr lang="zh-CN" altLang="en-US"/>
          </a:p>
          <a:p>
            <a:endParaRPr lang="zh-CN" altLang="en-US"/>
          </a:p>
          <a:p>
            <a:endParaRPr lang="zh-CN" altLang="en-US"/>
          </a:p>
          <a:p>
            <a:r>
              <a:rPr lang="zh-CN" altLang="en-US"/>
              <a:t>    第2个用户名：&lt;input type="text" name="users[1].userName"&gt; &lt;br&gt;</a:t>
            </a:r>
            <a:endParaRPr lang="zh-CN" altLang="en-US"/>
          </a:p>
          <a:p>
            <a:r>
              <a:rPr lang="zh-CN" altLang="en-US"/>
              <a:t>    第2个用户年龄：&lt;input type="text" name="users[1].age"&gt; &lt;br&gt;</a:t>
            </a:r>
            <a:endParaRPr lang="zh-CN" altLang="en-US"/>
          </a:p>
          <a:p>
            <a:endParaRPr lang="zh-CN" altLang="en-US"/>
          </a:p>
          <a:p>
            <a:endParaRPr lang="zh-CN" altLang="en-US"/>
          </a:p>
          <a:p>
            <a:r>
              <a:rPr lang="zh-CN" altLang="en-US"/>
              <a:t>    Map中第1个用户名：&lt;input type="text" name="userMap['one'].userName"&gt; &lt;br&gt;</a:t>
            </a:r>
            <a:endParaRPr lang="zh-CN" altLang="en-US"/>
          </a:p>
          <a:p>
            <a:r>
              <a:rPr lang="zh-CN" altLang="en-US"/>
              <a:t>    Map中第1个用户名年龄：&lt;input type="text" name="userMap['one'].age"&gt; &lt;br&gt;</a:t>
            </a:r>
            <a:endParaRPr lang="zh-CN" altLang="en-US"/>
          </a:p>
          <a:p>
            <a:endParaRPr lang="zh-CN" altLang="en-US"/>
          </a:p>
          <a:p>
            <a:r>
              <a:rPr lang="zh-CN" altLang="en-US"/>
              <a:t>    &lt;input type="submit" name="提交"&gt; &lt;br&gt;</a:t>
            </a:r>
            <a:endParaRPr lang="zh-CN" altLang="en-US"/>
          </a:p>
          <a:p>
            <a:r>
              <a:rPr lang="zh-CN" altLang="en-US"/>
              <a:t>&lt;/form&gt;</a:t>
            </a:r>
            <a:endParaRPr lang="zh-CN" altLang="en-US"/>
          </a:p>
        </p:txBody>
      </p:sp>
      <p:sp>
        <p:nvSpPr>
          <p:cNvPr id="9" name="内容占位符 4"/>
          <p:cNvSpPr/>
          <p:nvPr/>
        </p:nvSpPr>
        <p:spPr>
          <a:xfrm>
            <a:off x="654685" y="1660525"/>
            <a:ext cx="2029460" cy="4351655"/>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sz="2400"/>
              <a:t>组合对象：</a:t>
            </a:r>
            <a:r>
              <a:rPr lang="zh-CN" altLang="en-US" sz="1800">
                <a:sym typeface="+mn-ea"/>
              </a:rPr>
              <a:t>给包含集合的对象提交参数，参数名字与对象名字一致，区分大小写； 符合对象采用“集合属性名[集合索引].属性名”的方式获取参数。</a:t>
            </a:r>
            <a:endParaRPr lang="zh-CN" altLang="en-US" sz="180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:使用示例</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endParaRPr lang="zh-CN" altLang="en-US"/>
          </a:p>
        </p:txBody>
      </p:sp>
      <p:sp>
        <p:nvSpPr>
          <p:cNvPr id="4" name="文本框 3"/>
          <p:cNvSpPr txBox="1"/>
          <p:nvPr/>
        </p:nvSpPr>
        <p:spPr>
          <a:xfrm>
            <a:off x="551180" y="2057400"/>
            <a:ext cx="4519295" cy="2306955"/>
          </a:xfrm>
          <a:prstGeom prst="rect">
            <a:avLst/>
          </a:prstGeom>
          <a:noFill/>
          <a:ln>
            <a:solidFill>
              <a:schemeClr val="accent1"/>
            </a:solidFill>
          </a:ln>
        </p:spPr>
        <p:txBody>
          <a:bodyPr wrap="square" rtlCol="0" anchor="t">
            <a:spAutoFit/>
          </a:bodyPr>
          <a:p>
            <a:r>
              <a:rPr lang="zh-CN" altLang="en-US"/>
              <a:t>public class Account2 implements Serializable {</a:t>
            </a:r>
            <a:endParaRPr lang="zh-CN" altLang="en-US"/>
          </a:p>
          <a:p>
            <a:r>
              <a:rPr lang="zh-CN" altLang="en-US"/>
              <a:t>    private String userName;</a:t>
            </a:r>
            <a:endParaRPr lang="zh-CN" altLang="en-US"/>
          </a:p>
          <a:p>
            <a:r>
              <a:rPr lang="zh-CN" altLang="en-US"/>
              <a:t>    private String passWord;</a:t>
            </a:r>
            <a:endParaRPr lang="zh-CN" altLang="en-US"/>
          </a:p>
          <a:p>
            <a:r>
              <a:rPr lang="zh-CN" altLang="en-US"/>
              <a:t>    private Float money;</a:t>
            </a:r>
            <a:endParaRPr lang="zh-CN" altLang="en-US"/>
          </a:p>
          <a:p>
            <a:endParaRPr lang="zh-CN" altLang="en-US"/>
          </a:p>
          <a:p>
            <a:r>
              <a:rPr lang="zh-CN" altLang="en-US"/>
              <a:t>    private List&lt;User&gt; users;</a:t>
            </a:r>
            <a:endParaRPr lang="zh-CN" altLang="en-US"/>
          </a:p>
          <a:p>
            <a:r>
              <a:rPr lang="zh-CN" altLang="en-US"/>
              <a:t>  private Map&lt;String,User&gt; userMap;</a:t>
            </a:r>
            <a:endParaRPr lang="zh-CN" altLang="en-US"/>
          </a:p>
        </p:txBody>
      </p:sp>
      <p:sp>
        <p:nvSpPr>
          <p:cNvPr id="6" name="文本框 5"/>
          <p:cNvSpPr txBox="1"/>
          <p:nvPr/>
        </p:nvSpPr>
        <p:spPr>
          <a:xfrm>
            <a:off x="5728970" y="2472690"/>
            <a:ext cx="4819015" cy="1476375"/>
          </a:xfrm>
          <a:prstGeom prst="rect">
            <a:avLst/>
          </a:prstGeom>
          <a:noFill/>
          <a:ln>
            <a:solidFill>
              <a:schemeClr val="accent1"/>
            </a:solidFill>
          </a:ln>
        </p:spPr>
        <p:txBody>
          <a:bodyPr wrap="square" rtlCol="0" anchor="t">
            <a:spAutoFit/>
          </a:bodyPr>
          <a:p>
            <a:r>
              <a:rPr lang="zh-CN" altLang="en-US"/>
              <a:t> @RequestMapping("/testCollection")</a:t>
            </a:r>
            <a:endParaRPr lang="zh-CN" altLang="en-US"/>
          </a:p>
          <a:p>
            <a:r>
              <a:rPr lang="zh-CN" altLang="en-US"/>
              <a:t>    public String testCollection(Account2 account){</a:t>
            </a:r>
            <a:endParaRPr lang="zh-CN" altLang="en-US"/>
          </a:p>
          <a:p>
            <a:r>
              <a:rPr lang="zh-CN" altLang="en-US"/>
              <a:t>        System.out.println(account);</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a:sym typeface="+mn-ea"/>
              </a:rPr>
              <a:t>中文乱码的解决</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中文乱码的解决：在web.xml中配置Spring提供的过滤器类</a:t>
            </a:r>
            <a:endParaRPr lang="zh-CN" altLang="en-US"/>
          </a:p>
        </p:txBody>
      </p:sp>
      <p:sp>
        <p:nvSpPr>
          <p:cNvPr id="4" name="文本框 3"/>
          <p:cNvSpPr txBox="1"/>
          <p:nvPr/>
        </p:nvSpPr>
        <p:spPr>
          <a:xfrm>
            <a:off x="1864995" y="2343150"/>
            <a:ext cx="7858760" cy="3969385"/>
          </a:xfrm>
          <a:prstGeom prst="rect">
            <a:avLst/>
          </a:prstGeom>
          <a:noFill/>
        </p:spPr>
        <p:txBody>
          <a:bodyPr wrap="square" rtlCol="0" anchor="t">
            <a:spAutoFit/>
          </a:bodyPr>
          <a:p>
            <a:r>
              <a:rPr lang="zh-CN" altLang="en-US"/>
              <a:t> &lt;!-- 中文乱码过滤器--&gt;</a:t>
            </a:r>
            <a:endParaRPr lang="zh-CN" altLang="en-US"/>
          </a:p>
          <a:p>
            <a:r>
              <a:rPr lang="zh-CN" altLang="en-US"/>
              <a:t>  &lt;filter&gt;</a:t>
            </a:r>
            <a:endParaRPr lang="zh-CN" altLang="en-US"/>
          </a:p>
          <a:p>
            <a:r>
              <a:rPr lang="zh-CN" altLang="en-US"/>
              <a:t>    &lt;filter-name&gt;characterEncodingFilter&lt;/filter-name&gt;</a:t>
            </a:r>
            <a:endParaRPr lang="zh-CN" altLang="en-US"/>
          </a:p>
          <a:p>
            <a:r>
              <a:rPr lang="zh-CN" altLang="en-US"/>
              <a:t>    &lt;filter-class&gt;org.springframework.web.filter.CharacterEncodingFilter&lt;/filter-class&gt;</a:t>
            </a:r>
            <a:endParaRPr lang="zh-CN" altLang="en-US"/>
          </a:p>
          <a:p>
            <a:r>
              <a:rPr lang="zh-CN" altLang="en-US"/>
              <a:t>    &lt;init-param&gt;</a:t>
            </a:r>
            <a:endParaRPr lang="zh-CN" altLang="en-US"/>
          </a:p>
          <a:p>
            <a:r>
              <a:rPr lang="zh-CN" altLang="en-US"/>
              <a:t>      &lt;param-name&gt;encoding&lt;/param-name&gt;</a:t>
            </a:r>
            <a:endParaRPr lang="zh-CN" altLang="en-US"/>
          </a:p>
          <a:p>
            <a:r>
              <a:rPr lang="zh-CN" altLang="en-US"/>
              <a:t>      &lt;param-value&gt;utf-8&lt;/param-value&gt;</a:t>
            </a:r>
            <a:endParaRPr lang="zh-CN" altLang="en-US"/>
          </a:p>
          <a:p>
            <a:r>
              <a:rPr lang="zh-CN" altLang="en-US"/>
              <a:t>    &lt;/init-param&gt;</a:t>
            </a:r>
            <a:endParaRPr lang="zh-CN" altLang="en-US"/>
          </a:p>
          <a:p>
            <a:r>
              <a:rPr lang="zh-CN" altLang="en-US"/>
              <a:t>  &lt;/filter&gt;</a:t>
            </a:r>
            <a:endParaRPr lang="zh-CN" altLang="en-US"/>
          </a:p>
          <a:p>
            <a:r>
              <a:rPr lang="zh-CN" altLang="en-US"/>
              <a:t>  &lt;filter-mapping&gt;</a:t>
            </a:r>
            <a:endParaRPr lang="zh-CN" altLang="en-US"/>
          </a:p>
          <a:p>
            <a:r>
              <a:rPr lang="zh-CN" altLang="en-US"/>
              <a:t>    &lt;filter-name&gt;characterEncodingFilter&lt;/filter-name&gt;</a:t>
            </a:r>
            <a:endParaRPr lang="zh-CN" altLang="en-US"/>
          </a:p>
          <a:p>
            <a:r>
              <a:rPr lang="zh-CN" altLang="en-US"/>
              <a:t>    &lt;url-pattern&gt;/*&lt;/url-pattern&gt;</a:t>
            </a:r>
            <a:endParaRPr lang="zh-CN" altLang="en-US"/>
          </a:p>
          <a:p>
            <a:r>
              <a:rPr lang="zh-CN" altLang="en-US"/>
              <a:t>  &lt;/filter-mapping&gt;</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:自定义类型转换器</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表单提交的任何数据类型全部都是字符串类型，但是后台定义Integer类型，数据也可以封装上，说明Spring框架内部会默认进行数据类型转换。</a:t>
            </a:r>
            <a:endParaRPr lang="zh-CN" altLang="en-US"/>
          </a:p>
          <a:p>
            <a:r>
              <a:rPr lang="zh-CN" altLang="en-US"/>
              <a:t>如果想自定义数据类型转换，可以实现Converter的接口</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a:sym typeface="+mn-ea"/>
              </a:rPr>
              <a:t>定义数据类型转换</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文本框 3"/>
          <p:cNvSpPr txBox="1"/>
          <p:nvPr/>
        </p:nvSpPr>
        <p:spPr>
          <a:xfrm>
            <a:off x="1073785" y="1656715"/>
            <a:ext cx="8665845" cy="4523105"/>
          </a:xfrm>
          <a:prstGeom prst="rect">
            <a:avLst/>
          </a:prstGeom>
          <a:noFill/>
          <a:ln>
            <a:solidFill>
              <a:schemeClr val="accent1"/>
            </a:solidFill>
          </a:ln>
        </p:spPr>
        <p:txBody>
          <a:bodyPr wrap="square" rtlCol="0" anchor="t">
            <a:spAutoFit/>
          </a:bodyPr>
          <a:p>
            <a:r>
              <a:rPr lang="zh-CN" altLang="en-US"/>
              <a:t>public class StringToDate implements Converter&lt;String, Date&gt; {</a:t>
            </a:r>
            <a:endParaRPr lang="zh-CN" altLang="en-US"/>
          </a:p>
          <a:p>
            <a:r>
              <a:rPr lang="zh-CN" altLang="en-US"/>
              <a:t>    @Override</a:t>
            </a:r>
            <a:endParaRPr lang="zh-CN" altLang="en-US"/>
          </a:p>
          <a:p>
            <a:r>
              <a:rPr lang="zh-CN" altLang="en-US"/>
              <a:t>    public Date convert(String source) {</a:t>
            </a:r>
            <a:endParaRPr lang="zh-CN" altLang="en-US"/>
          </a:p>
          <a:p>
            <a:r>
              <a:rPr lang="zh-CN" altLang="en-US"/>
              <a:t>        DateFormat format = null;</a:t>
            </a:r>
            <a:endParaRPr lang="zh-CN" altLang="en-US"/>
          </a:p>
          <a:p>
            <a:r>
              <a:rPr lang="zh-CN" altLang="en-US"/>
              <a:t>        try {</a:t>
            </a:r>
            <a:endParaRPr lang="zh-CN" altLang="en-US"/>
          </a:p>
          <a:p>
            <a:r>
              <a:rPr lang="zh-CN" altLang="en-US"/>
              <a:t>            if(StringUtils.isEmpty(source)) {</a:t>
            </a:r>
            <a:endParaRPr lang="zh-CN" altLang="en-US"/>
          </a:p>
          <a:p>
            <a:r>
              <a:rPr lang="zh-CN" altLang="en-US"/>
              <a:t>                throw new NullPointerException("请输入要转换的日期");</a:t>
            </a:r>
            <a:endParaRPr lang="zh-CN" altLang="en-US"/>
          </a:p>
          <a:p>
            <a:r>
              <a:rPr lang="zh-CN" altLang="en-US"/>
              <a:t>            }</a:t>
            </a:r>
            <a:endParaRPr lang="zh-CN" altLang="en-US"/>
          </a:p>
          <a:p>
            <a:r>
              <a:rPr lang="zh-CN" altLang="en-US"/>
              <a:t>            format = new SimpleDateFormat("yyyy-MM-dd");</a:t>
            </a:r>
            <a:endParaRPr lang="zh-CN" altLang="en-US"/>
          </a:p>
          <a:p>
            <a:r>
              <a:rPr lang="zh-CN" altLang="en-US"/>
              <a:t>            Date date = format.parse(source);</a:t>
            </a:r>
            <a:endParaRPr lang="zh-CN" altLang="en-US"/>
          </a:p>
          <a:p>
            <a:r>
              <a:rPr lang="zh-CN" altLang="en-US"/>
              <a:t>            return date;</a:t>
            </a:r>
            <a:endParaRPr lang="zh-CN" altLang="en-US"/>
          </a:p>
          <a:p>
            <a:r>
              <a:rPr lang="zh-CN" altLang="en-US"/>
              <a:t>        } catch (Exception e) {</a:t>
            </a:r>
            <a:endParaRPr lang="zh-CN" altLang="en-US"/>
          </a:p>
          <a:p>
            <a:r>
              <a:rPr lang="zh-CN" altLang="en-US"/>
              <a:t>            throw new RuntimeException("输入日期有误");</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配置类型转换器</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在springmvc.xml配置文件中编写配置</a:t>
            </a:r>
            <a:endParaRPr lang="zh-CN" altLang="en-US"/>
          </a:p>
        </p:txBody>
      </p:sp>
      <p:sp>
        <p:nvSpPr>
          <p:cNvPr id="4" name="文本框 3"/>
          <p:cNvSpPr txBox="1"/>
          <p:nvPr/>
        </p:nvSpPr>
        <p:spPr>
          <a:xfrm>
            <a:off x="2530475" y="2484755"/>
            <a:ext cx="6735445" cy="3692525"/>
          </a:xfrm>
          <a:prstGeom prst="rect">
            <a:avLst/>
          </a:prstGeom>
          <a:noFill/>
          <a:ln>
            <a:solidFill>
              <a:schemeClr val="accent1"/>
            </a:solidFill>
          </a:ln>
        </p:spPr>
        <p:txBody>
          <a:bodyPr wrap="square" rtlCol="0" anchor="t">
            <a:spAutoFit/>
          </a:bodyPr>
          <a:p>
            <a:r>
              <a:rPr lang="zh-CN" altLang="en-US"/>
              <a:t>&lt;!-- 配置类型转换器工厂 --&gt;</a:t>
            </a:r>
            <a:endParaRPr lang="zh-CN" altLang="en-US"/>
          </a:p>
          <a:p>
            <a:r>
              <a:rPr lang="zh-CN" altLang="en-US"/>
              <a:t>    &lt;bean id="converterService"</a:t>
            </a:r>
            <a:endParaRPr lang="zh-CN" altLang="en-US"/>
          </a:p>
          <a:p>
            <a:r>
              <a:rPr lang="zh-CN" altLang="en-US"/>
              <a:t>          class="org.springframework.context.support.ConversionServiceFactoryBean"&gt;</a:t>
            </a:r>
            <a:endParaRPr lang="zh-CN" altLang="en-US"/>
          </a:p>
          <a:p>
            <a:r>
              <a:rPr lang="zh-CN" altLang="en-US"/>
              <a:t>        &lt;!-- 给工厂注入一个新的类型转换器 --&gt;</a:t>
            </a:r>
            <a:endParaRPr lang="zh-CN" altLang="en-US"/>
          </a:p>
          <a:p>
            <a:r>
              <a:rPr lang="zh-CN" altLang="en-US"/>
              <a:t>        &lt;property name="converters"&gt;</a:t>
            </a:r>
            <a:endParaRPr lang="zh-CN" altLang="en-US"/>
          </a:p>
          <a:p>
            <a:r>
              <a:rPr lang="zh-CN" altLang="en-US"/>
              <a:t>            &lt;array&gt;</a:t>
            </a:r>
            <a:endParaRPr lang="zh-CN" altLang="en-US"/>
          </a:p>
          <a:p>
            <a:r>
              <a:rPr lang="zh-CN" altLang="en-US"/>
              <a:t>                &lt;!-- 配置自定义类型转换器 --&gt;</a:t>
            </a:r>
            <a:endParaRPr lang="zh-CN" altLang="en-US"/>
          </a:p>
          <a:p>
            <a:r>
              <a:rPr lang="zh-CN" altLang="en-US"/>
              <a:t>                &lt;bean class="org.example.utils.StringToDate"&gt;&lt;/bean&gt;</a:t>
            </a:r>
            <a:endParaRPr lang="zh-CN" altLang="en-US"/>
          </a:p>
          <a:p>
            <a:r>
              <a:rPr lang="zh-CN" altLang="en-US"/>
              <a:t>            &lt;/array&gt;</a:t>
            </a:r>
            <a:endParaRPr lang="zh-CN" altLang="en-US"/>
          </a:p>
          <a:p>
            <a:r>
              <a:rPr lang="zh-CN" altLang="en-US"/>
              <a:t>        &lt;/property&gt;</a:t>
            </a:r>
            <a:endParaRPr lang="zh-CN" altLang="en-US"/>
          </a:p>
          <a:p>
            <a:r>
              <a:rPr lang="zh-CN" altLang="en-US"/>
              <a:t>    &lt;/bean&gt;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555"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01. </a:t>
            </a:r>
            <a:r>
              <a:rPr sz="3555"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的基本概念</a:t>
            </a:r>
            <a:r>
              <a:rPr lang="en-US" sz="3555"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a:t>
            </a:r>
            <a:endParaRPr lang="en-US" sz="3555"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normAutofit fontScale="70000"/>
          </a:bodyPr>
          <a:p>
            <a:pPr fontAlgn="auto">
              <a:lnSpc>
                <a:spcPct val="150000"/>
              </a:lnSpc>
            </a:pPr>
            <a:r>
              <a:rPr lang="zh-CN" altLang="en-US"/>
              <a:t>SpringMVC 是一种基于 Java 的实现 MVC 设计模型的请求驱动类型的轻量级 Web 框架</a:t>
            </a:r>
            <a:endParaRPr lang="zh-CN" altLang="en-US"/>
          </a:p>
          <a:p>
            <a:pPr fontAlgn="auto">
              <a:lnSpc>
                <a:spcPct val="150000"/>
              </a:lnSpc>
            </a:pPr>
            <a:r>
              <a:rPr lang="zh-CN" altLang="en-US"/>
              <a:t>属于 Spring FrameWork 的后续产品，已经融合在 Spring Web Flow 里面。</a:t>
            </a:r>
            <a:endParaRPr lang="zh-CN" altLang="en-US"/>
          </a:p>
          <a:p>
            <a:pPr fontAlgn="auto">
              <a:lnSpc>
                <a:spcPct val="150000"/>
              </a:lnSpc>
            </a:pPr>
            <a:r>
              <a:rPr lang="zh-CN" altLang="en-US"/>
              <a:t>Spring 框架提供了构建 Web 应用程序的全功能 MVC 模块。</a:t>
            </a:r>
            <a:endParaRPr lang="zh-CN" altLang="en-US"/>
          </a:p>
          <a:p>
            <a:pPr fontAlgn="auto">
              <a:lnSpc>
                <a:spcPct val="150000"/>
              </a:lnSpc>
            </a:pPr>
            <a:r>
              <a:rPr lang="zh-CN" altLang="en-US"/>
              <a:t>使用 Spring 可插入的 MVC 架构，从而在使用 Spring 进行 WEB 开发时，可以选择使用 Spring的 Spring MVC 框架或集成其他 MVC 开发框架，</a:t>
            </a:r>
            <a:endParaRPr lang="zh-CN" altLang="en-US"/>
          </a:p>
          <a:p>
            <a:pPr fontAlgn="auto">
              <a:lnSpc>
                <a:spcPct val="150000"/>
              </a:lnSpc>
            </a:pPr>
            <a:r>
              <a:rPr lang="zh-CN" altLang="en-US"/>
              <a:t>它通过一套注解，让一个简单的 Java 类成为处理请求的控制器，而无须实现任何接口。</a:t>
            </a:r>
            <a:endParaRPr lang="zh-CN" altLang="en-US"/>
          </a:p>
          <a:p>
            <a:pPr fontAlgn="auto">
              <a:lnSpc>
                <a:spcPct val="150000"/>
              </a:lnSpc>
            </a:pPr>
            <a:r>
              <a:rPr lang="zh-CN" altLang="en-US"/>
              <a:t>它支持RESTful 编程风格的请求。 </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使用原生的ServletAPI对象</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lnSpcReduction="10000"/>
          </a:bodyPr>
          <a:p>
            <a:r>
              <a:rPr lang="zh-CN" altLang="en-US"/>
              <a:t>SpringMVC 还支持使用原始 ServletAPI 对象作为控制器方法的参数。支持原始 ServletAPI 对象有：</a:t>
            </a:r>
            <a:endParaRPr lang="zh-CN" altLang="en-US"/>
          </a:p>
          <a:p>
            <a:pPr lvl="1">
              <a:buFont typeface="Wingdings" panose="05000000000000000000" charset="0"/>
              <a:buChar char="Ø"/>
            </a:pPr>
            <a:r>
              <a:rPr lang="zh-CN" altLang="en-US"/>
              <a:t>HttpServletRequest </a:t>
            </a:r>
            <a:endParaRPr lang="zh-CN" altLang="en-US"/>
          </a:p>
          <a:p>
            <a:pPr lvl="1">
              <a:buFont typeface="Wingdings" panose="05000000000000000000" charset="0"/>
              <a:buChar char="Ø"/>
            </a:pPr>
            <a:r>
              <a:rPr lang="zh-CN" altLang="en-US"/>
              <a:t>HttpServletResponse</a:t>
            </a:r>
            <a:endParaRPr lang="zh-CN" altLang="en-US"/>
          </a:p>
          <a:p>
            <a:pPr lvl="1">
              <a:buFont typeface="Wingdings" panose="05000000000000000000" charset="0"/>
              <a:buChar char="Ø"/>
            </a:pPr>
            <a:r>
              <a:rPr lang="zh-CN" altLang="en-US"/>
              <a:t>HttpSession</a:t>
            </a:r>
            <a:endParaRPr lang="zh-CN" altLang="en-US"/>
          </a:p>
          <a:p>
            <a:pPr lvl="1">
              <a:buFont typeface="Wingdings" panose="05000000000000000000" charset="0"/>
              <a:buChar char="Ø"/>
            </a:pPr>
            <a:r>
              <a:rPr lang="zh-CN" altLang="en-US"/>
              <a:t>java.security.Principal</a:t>
            </a:r>
            <a:endParaRPr lang="zh-CN" altLang="en-US"/>
          </a:p>
          <a:p>
            <a:pPr lvl="1">
              <a:buFont typeface="Wingdings" panose="05000000000000000000" charset="0"/>
              <a:buChar char="Ø"/>
            </a:pPr>
            <a:r>
              <a:rPr lang="zh-CN" altLang="en-US"/>
              <a:t>Locale</a:t>
            </a:r>
            <a:endParaRPr lang="zh-CN" altLang="en-US"/>
          </a:p>
          <a:p>
            <a:pPr lvl="1">
              <a:buFont typeface="Wingdings" panose="05000000000000000000" charset="0"/>
              <a:buChar char="Ø"/>
            </a:pPr>
            <a:r>
              <a:rPr lang="zh-CN" altLang="en-US"/>
              <a:t>InputStream </a:t>
            </a:r>
            <a:endParaRPr lang="zh-CN" altLang="en-US"/>
          </a:p>
          <a:p>
            <a:pPr lvl="1">
              <a:buFont typeface="Wingdings" panose="05000000000000000000" charset="0"/>
              <a:buChar char="Ø"/>
            </a:pPr>
            <a:r>
              <a:rPr lang="zh-CN" altLang="en-US"/>
              <a:t>OutputStream </a:t>
            </a:r>
            <a:endParaRPr lang="zh-CN" altLang="en-US"/>
          </a:p>
          <a:p>
            <a:pPr lvl="1">
              <a:buFont typeface="Wingdings" panose="05000000000000000000" charset="0"/>
              <a:buChar char="Ø"/>
            </a:pPr>
            <a:r>
              <a:rPr lang="zh-CN" altLang="en-US"/>
              <a:t>Reader </a:t>
            </a:r>
            <a:endParaRPr lang="zh-CN" altLang="en-US"/>
          </a:p>
          <a:p>
            <a:pPr lvl="1">
              <a:buFont typeface="Wingdings" panose="05000000000000000000" charset="0"/>
              <a:buChar char="Ø"/>
            </a:pPr>
            <a:r>
              <a:rPr lang="zh-CN" altLang="en-US"/>
              <a:t>Writer</a:t>
            </a:r>
            <a:endParaRPr lang="zh-CN" altLang="en-US"/>
          </a:p>
        </p:txBody>
      </p:sp>
      <p:sp>
        <p:nvSpPr>
          <p:cNvPr id="4" name="文本框 3"/>
          <p:cNvSpPr txBox="1"/>
          <p:nvPr/>
        </p:nvSpPr>
        <p:spPr>
          <a:xfrm>
            <a:off x="2529840" y="5976620"/>
            <a:ext cx="6245225" cy="368300"/>
          </a:xfrm>
          <a:prstGeom prst="rect">
            <a:avLst/>
          </a:prstGeom>
          <a:noFill/>
          <a:ln>
            <a:solidFill>
              <a:srgbClr val="FF0000"/>
            </a:solidFill>
          </a:ln>
        </p:spPr>
        <p:txBody>
          <a:bodyPr wrap="square" rtlCol="0" anchor="t">
            <a:spAutoFit/>
          </a:bodyPr>
          <a:p>
            <a:r>
              <a:rPr lang="zh-CN" altLang="en-US"/>
              <a:t>我们可以把上述对象，直接写在控制的方法参数中使用。</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03.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请求参数的绑定</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配置类型转换器</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在springmvc.xml配置文件中编写配置</a:t>
            </a:r>
            <a:endParaRPr lang="zh-CN" altLang="en-US"/>
          </a:p>
        </p:txBody>
      </p:sp>
      <p:sp>
        <p:nvSpPr>
          <p:cNvPr id="4" name="文本框 3"/>
          <p:cNvSpPr txBox="1"/>
          <p:nvPr/>
        </p:nvSpPr>
        <p:spPr>
          <a:xfrm>
            <a:off x="838200" y="2975610"/>
            <a:ext cx="2540000" cy="2584450"/>
          </a:xfrm>
          <a:prstGeom prst="rect">
            <a:avLst/>
          </a:prstGeom>
          <a:noFill/>
          <a:ln w="28575" cmpd="sng">
            <a:solidFill>
              <a:srgbClr val="FF0000"/>
            </a:solidFill>
            <a:prstDash val="solid"/>
          </a:ln>
        </p:spPr>
        <p:txBody>
          <a:bodyPr wrap="square" rtlCol="0" anchor="t">
            <a:spAutoFit/>
          </a:bodyPr>
          <a:p>
            <a:r>
              <a:rPr lang="zh-CN" altLang="en-US"/>
              <a:t>&lt;!-- 原始 ServletAPI 作为控制器参数 --&gt;</a:t>
            </a:r>
            <a:endParaRPr lang="zh-CN" altLang="en-US"/>
          </a:p>
          <a:p>
            <a:r>
              <a:rPr lang="zh-CN" altLang="en-US"/>
              <a:t>&lt;h3&gt;测试访问 ServletAPI原生代码&lt;/h3&gt;</a:t>
            </a:r>
            <a:endParaRPr lang="zh-CN" altLang="en-US"/>
          </a:p>
          <a:p>
            <a:r>
              <a:rPr lang="zh-CN" altLang="en-US"/>
              <a:t>&lt;a href="params/testServletAPI"&gt;测试访问 ServletAPI&lt;/a&gt;</a:t>
            </a:r>
            <a:endParaRPr lang="zh-CN" altLang="en-US"/>
          </a:p>
        </p:txBody>
      </p:sp>
      <p:sp>
        <p:nvSpPr>
          <p:cNvPr id="6" name="文本框 5"/>
          <p:cNvSpPr txBox="1"/>
          <p:nvPr/>
        </p:nvSpPr>
        <p:spPr>
          <a:xfrm>
            <a:off x="4493895" y="2999105"/>
            <a:ext cx="5690235" cy="2584450"/>
          </a:xfrm>
          <a:prstGeom prst="rect">
            <a:avLst/>
          </a:prstGeom>
          <a:noFill/>
          <a:ln w="28575" cmpd="sng">
            <a:solidFill>
              <a:srgbClr val="FF0000"/>
            </a:solidFill>
            <a:prstDash val="solid"/>
          </a:ln>
        </p:spPr>
        <p:txBody>
          <a:bodyPr wrap="square" rtlCol="0" anchor="t">
            <a:spAutoFit/>
          </a:bodyPr>
          <a:p>
            <a:r>
              <a:rPr lang="zh-CN" altLang="en-US"/>
              <a:t> @RequestMapping("/testServletAPI")</a:t>
            </a:r>
            <a:endParaRPr lang="zh-CN" altLang="en-US"/>
          </a:p>
          <a:p>
            <a:r>
              <a:rPr lang="zh-CN" altLang="en-US"/>
              <a:t>    public String testServletAPI(HttpServletRequest request,</a:t>
            </a:r>
            <a:endParaRPr lang="zh-CN" altLang="en-US"/>
          </a:p>
          <a:p>
            <a:r>
              <a:rPr lang="zh-CN" altLang="en-US"/>
              <a:t>                                 HttpServletResponse response,</a:t>
            </a:r>
            <a:endParaRPr lang="zh-CN" altLang="en-US"/>
          </a:p>
          <a:p>
            <a:r>
              <a:rPr lang="zh-CN" altLang="en-US"/>
              <a:t>                                 HttpSession session) {</a:t>
            </a:r>
            <a:endParaRPr lang="zh-CN" altLang="en-US"/>
          </a:p>
          <a:p>
            <a:r>
              <a:rPr lang="zh-CN" altLang="en-US"/>
              <a:t>        System.out.println(request);</a:t>
            </a:r>
            <a:endParaRPr lang="zh-CN" altLang="en-US"/>
          </a:p>
          <a:p>
            <a:r>
              <a:rPr lang="zh-CN" altLang="en-US"/>
              <a:t>        System.out.println(response);</a:t>
            </a:r>
            <a:endParaRPr lang="zh-CN" altLang="en-US"/>
          </a:p>
          <a:p>
            <a:r>
              <a:rPr lang="zh-CN" altLang="en-US"/>
              <a:t>        System.out.println(session);</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:RequestParam</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作用：把请求中的指定名称的参数传递给控制器中的形参赋值</a:t>
            </a:r>
            <a:endParaRPr lang="zh-CN" altLang="en-US"/>
          </a:p>
          <a:p>
            <a:r>
              <a:rPr lang="zh-CN" altLang="en-US"/>
              <a:t>属性</a:t>
            </a:r>
            <a:r>
              <a:rPr lang="en-US" altLang="zh-CN"/>
              <a:t>:</a:t>
            </a:r>
            <a:endParaRPr lang="en-US" altLang="zh-CN"/>
          </a:p>
          <a:p>
            <a:pPr lvl="1">
              <a:buFont typeface="Wingdings" panose="05000000000000000000" charset="0"/>
              <a:buChar char="Ø"/>
            </a:pPr>
            <a:r>
              <a:rPr lang="en-US" altLang="zh-CN"/>
              <a:t> value：请求参数中的名称</a:t>
            </a:r>
            <a:endParaRPr lang="en-US" altLang="zh-CN"/>
          </a:p>
          <a:p>
            <a:pPr lvl="1">
              <a:buFont typeface="Wingdings" panose="05000000000000000000" charset="0"/>
              <a:buChar char="Ø"/>
            </a:pPr>
            <a:r>
              <a:rPr lang="en-US" altLang="zh-CN"/>
              <a:t>required：请求参数中是否必须提供此参数，默认值是true，必须提供</a:t>
            </a:r>
            <a:endParaRPr lang="en-US" altLang="zh-CN"/>
          </a:p>
        </p:txBody>
      </p:sp>
      <p:sp>
        <p:nvSpPr>
          <p:cNvPr id="4" name="文本框 3"/>
          <p:cNvSpPr txBox="1"/>
          <p:nvPr/>
        </p:nvSpPr>
        <p:spPr>
          <a:xfrm>
            <a:off x="311150" y="3869690"/>
            <a:ext cx="4947285" cy="2306955"/>
          </a:xfrm>
          <a:prstGeom prst="rect">
            <a:avLst/>
          </a:prstGeom>
          <a:noFill/>
          <a:ln w="28575" cmpd="sng">
            <a:solidFill>
              <a:schemeClr val="accent1">
                <a:shade val="50000"/>
              </a:schemeClr>
            </a:solidFill>
            <a:prstDash val="solid"/>
          </a:ln>
        </p:spPr>
        <p:txBody>
          <a:bodyPr wrap="square" rtlCol="0" anchor="t">
            <a:spAutoFit/>
          </a:bodyPr>
          <a:p>
            <a:r>
              <a:rPr lang="zh-CN" altLang="en-US"/>
              <a:t>&lt;h3&gt;requestParam 注解&lt;/h3&gt;</a:t>
            </a:r>
            <a:endParaRPr lang="zh-CN" altLang="en-US"/>
          </a:p>
          <a:p>
            <a:r>
              <a:rPr lang="zh-CN" altLang="en-US"/>
              <a:t>&lt;form action="params/useRequestParam" method="post"&gt;</a:t>
            </a:r>
            <a:endParaRPr lang="zh-CN" altLang="en-US"/>
          </a:p>
          <a:p>
            <a:r>
              <a:rPr lang="zh-CN" altLang="en-US"/>
              <a:t>    姓名：&lt;input type="text" name="name"&gt; &lt;br&gt;</a:t>
            </a:r>
            <a:endParaRPr lang="zh-CN" altLang="en-US"/>
          </a:p>
          <a:p>
            <a:r>
              <a:rPr lang="zh-CN" altLang="en-US"/>
              <a:t>    年龄：&lt;input type="text" name="age"&gt; &lt;br&gt;</a:t>
            </a:r>
            <a:endParaRPr lang="zh-CN" altLang="en-US"/>
          </a:p>
          <a:p>
            <a:endParaRPr lang="zh-CN" altLang="en-US"/>
          </a:p>
          <a:p>
            <a:r>
              <a:rPr lang="zh-CN" altLang="en-US"/>
              <a:t>    &lt;input type="submit" name="提交"&gt; &lt;br&gt;</a:t>
            </a:r>
            <a:endParaRPr lang="zh-CN" altLang="en-US"/>
          </a:p>
          <a:p>
            <a:r>
              <a:rPr lang="zh-CN" altLang="en-US"/>
              <a:t>&lt;/form&gt;</a:t>
            </a:r>
            <a:endParaRPr lang="zh-CN" altLang="en-US"/>
          </a:p>
        </p:txBody>
      </p:sp>
      <p:sp>
        <p:nvSpPr>
          <p:cNvPr id="6" name="文本框 5"/>
          <p:cNvSpPr txBox="1"/>
          <p:nvPr/>
        </p:nvSpPr>
        <p:spPr>
          <a:xfrm>
            <a:off x="5982335" y="3869690"/>
            <a:ext cx="5690235" cy="2584450"/>
          </a:xfrm>
          <a:prstGeom prst="rect">
            <a:avLst/>
          </a:prstGeom>
          <a:noFill/>
          <a:ln w="28575" cmpd="sng">
            <a:solidFill>
              <a:schemeClr val="accent1">
                <a:shade val="50000"/>
              </a:schemeClr>
            </a:solidFill>
            <a:prstDash val="solid"/>
          </a:ln>
        </p:spPr>
        <p:txBody>
          <a:bodyPr wrap="square" rtlCol="0" anchor="t">
            <a:spAutoFit/>
          </a:bodyPr>
          <a:p>
            <a:r>
              <a:rPr lang="zh-CN" altLang="en-US"/>
              <a:t>  @RequestMapping("/useRequestParam")</a:t>
            </a:r>
            <a:endParaRPr lang="zh-CN" altLang="en-US"/>
          </a:p>
          <a:p>
            <a:r>
              <a:rPr lang="zh-CN" altLang="en-US"/>
              <a:t>    public String useRequestParam(@RequestParam("name")String username,</a:t>
            </a:r>
            <a:endParaRPr lang="zh-CN" altLang="en-US"/>
          </a:p>
          <a:p>
            <a:r>
              <a:rPr lang="zh-CN" altLang="en-US"/>
              <a:t>                                  @RequestParam(value="age",required=false) Integer age){</a:t>
            </a:r>
            <a:endParaRPr lang="zh-CN" altLang="en-US"/>
          </a:p>
          <a:p>
            <a:r>
              <a:rPr lang="zh-CN" altLang="en-US"/>
              <a:t>        System.out.println(username+","+age);</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:RequestBody</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597025"/>
            <a:ext cx="10768965" cy="4351655"/>
          </a:xfrm>
        </p:spPr>
        <p:txBody>
          <a:bodyPr/>
          <a:p>
            <a:r>
              <a:rPr lang="zh-CN" altLang="en-US" sz="2000"/>
              <a:t>作用：用于获取请求体内容。直接使用得到是 </a:t>
            </a:r>
            <a:r>
              <a:rPr lang="en-US" altLang="zh-CN" sz="2000"/>
              <a:t>			  		</a:t>
            </a:r>
            <a:r>
              <a:rPr lang="zh-CN" altLang="en-US" sz="2000"/>
              <a:t>key=value&amp;key=value...结构的数据。</a:t>
            </a:r>
            <a:endParaRPr lang="zh-CN" altLang="en-US" sz="2000"/>
          </a:p>
          <a:p>
            <a:pPr marL="0" indent="0">
              <a:buNone/>
            </a:pPr>
            <a:r>
              <a:rPr lang="en-US" altLang="zh-CN" sz="2000"/>
              <a:t>	</a:t>
            </a:r>
            <a:r>
              <a:rPr lang="zh-CN" altLang="en-US" sz="2000"/>
              <a:t>（get 请求方式不适用）</a:t>
            </a:r>
            <a:endParaRPr lang="zh-CN" altLang="en-US" sz="2000"/>
          </a:p>
          <a:p>
            <a:r>
              <a:rPr lang="zh-CN" altLang="en-US" sz="2000"/>
              <a:t>属性</a:t>
            </a:r>
            <a:r>
              <a:rPr lang="en-US" altLang="zh-CN" sz="2000"/>
              <a:t>:</a:t>
            </a:r>
            <a:endParaRPr lang="en-US" altLang="zh-CN" sz="2000"/>
          </a:p>
          <a:p>
            <a:pPr lvl="1">
              <a:buFont typeface="Wingdings" panose="05000000000000000000" charset="0"/>
              <a:buChar char="Ø"/>
            </a:pPr>
            <a:r>
              <a:rPr lang="en-US" altLang="zh-CN" sz="2000"/>
              <a:t> required：是否必须有请求体。默认值是:true。当取值为 true 时,get 请求方式会报错。如果取值为 false，get 请求得到是 null。</a:t>
            </a:r>
            <a:endParaRPr lang="en-US" altLang="zh-CN" sz="2000"/>
          </a:p>
        </p:txBody>
      </p:sp>
      <p:sp>
        <p:nvSpPr>
          <p:cNvPr id="4" name="文本框 3"/>
          <p:cNvSpPr txBox="1"/>
          <p:nvPr/>
        </p:nvSpPr>
        <p:spPr>
          <a:xfrm>
            <a:off x="267970" y="3925570"/>
            <a:ext cx="5722620" cy="2584450"/>
          </a:xfrm>
          <a:prstGeom prst="rect">
            <a:avLst/>
          </a:prstGeom>
          <a:noFill/>
          <a:ln w="28575" cmpd="sng">
            <a:solidFill>
              <a:schemeClr val="accent1">
                <a:shade val="50000"/>
              </a:schemeClr>
            </a:solidFill>
            <a:prstDash val="solid"/>
          </a:ln>
        </p:spPr>
        <p:txBody>
          <a:bodyPr wrap="square" rtlCol="0" anchor="t">
            <a:spAutoFit/>
          </a:bodyPr>
          <a:p>
            <a:r>
              <a:rPr lang="zh-CN" altLang="en-US"/>
              <a:t>&lt;h3&gt;@RequestBody 注解，使用post方法&lt;/h3&gt;</a:t>
            </a:r>
            <a:endParaRPr lang="zh-CN" altLang="en-US"/>
          </a:p>
          <a:p>
            <a:r>
              <a:rPr lang="zh-CN" altLang="en-US"/>
              <a:t>&lt;form action="params/useRequestBody" method="post"&gt;</a:t>
            </a:r>
            <a:endParaRPr lang="zh-CN" altLang="en-US"/>
          </a:p>
          <a:p>
            <a:r>
              <a:rPr lang="zh-CN" altLang="en-US"/>
              <a:t>    用户名称：&lt;input type="text" name="username" &gt;&lt;br/&gt;</a:t>
            </a:r>
            <a:endParaRPr lang="zh-CN" altLang="en-US"/>
          </a:p>
          <a:p>
            <a:r>
              <a:rPr lang="zh-CN" altLang="en-US"/>
              <a:t>    用户密码：&lt;input type="password" name="password" &gt;&lt;br/&gt;</a:t>
            </a:r>
            <a:endParaRPr lang="zh-CN" altLang="en-US"/>
          </a:p>
          <a:p>
            <a:r>
              <a:rPr lang="zh-CN" altLang="en-US"/>
              <a:t>    用户年龄：&lt;input type="text" name="age" &gt;&lt;br/&gt;</a:t>
            </a:r>
            <a:endParaRPr lang="zh-CN" altLang="en-US"/>
          </a:p>
          <a:p>
            <a:r>
              <a:rPr lang="zh-CN" altLang="en-US"/>
              <a:t>    &lt;input type="submit" value="保存"&gt;</a:t>
            </a:r>
            <a:endParaRPr lang="zh-CN" altLang="en-US"/>
          </a:p>
          <a:p>
            <a:r>
              <a:rPr lang="zh-CN" altLang="en-US"/>
              <a:t>&lt;/form&gt;</a:t>
            </a:r>
            <a:endParaRPr lang="zh-CN" altLang="en-US"/>
          </a:p>
        </p:txBody>
      </p:sp>
      <p:sp>
        <p:nvSpPr>
          <p:cNvPr id="6" name="文本框 5"/>
          <p:cNvSpPr txBox="1"/>
          <p:nvPr/>
        </p:nvSpPr>
        <p:spPr>
          <a:xfrm>
            <a:off x="6473190" y="4036060"/>
            <a:ext cx="5133975" cy="2030095"/>
          </a:xfrm>
          <a:prstGeom prst="rect">
            <a:avLst/>
          </a:prstGeom>
          <a:noFill/>
          <a:ln w="28575" cmpd="sng">
            <a:solidFill>
              <a:schemeClr val="accent1">
                <a:shade val="50000"/>
              </a:schemeClr>
            </a:solidFill>
            <a:prstDash val="solid"/>
          </a:ln>
        </p:spPr>
        <p:txBody>
          <a:bodyPr wrap="square" rtlCol="0" anchor="t">
            <a:spAutoFit/>
          </a:bodyPr>
          <a:p>
            <a:r>
              <a:rPr lang="zh-CN" altLang="en-US"/>
              <a:t> @RequestMapping("/useRequestBody")</a:t>
            </a:r>
            <a:endParaRPr lang="zh-CN" altLang="en-US"/>
          </a:p>
          <a:p>
            <a:r>
              <a:rPr lang="zh-CN" altLang="en-US"/>
              <a:t>    public String useRequestBody(@RequestBody(required=false) String body){</a:t>
            </a:r>
            <a:endParaRPr lang="zh-CN" altLang="en-US"/>
          </a:p>
          <a:p>
            <a:r>
              <a:rPr lang="zh-CN" altLang="en-US"/>
              <a:t>        System.out.println(body);</a:t>
            </a:r>
            <a:endParaRPr lang="zh-CN" altLang="en-US"/>
          </a:p>
          <a:p>
            <a:r>
              <a:rPr lang="zh-CN" altLang="en-US"/>
              <a:t>        return "success";</a:t>
            </a:r>
            <a:endParaRPr lang="zh-CN" altLang="en-US"/>
          </a:p>
          <a:p>
            <a:r>
              <a:rPr lang="zh-CN" altLang="en-US"/>
              <a:t>    }</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：PathVaribale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fontScale="90000" lnSpcReduction="20000"/>
          </a:bodyPr>
          <a:p>
            <a:pPr fontAlgn="auto">
              <a:lnSpc>
                <a:spcPct val="150000"/>
              </a:lnSpc>
            </a:pPr>
            <a:r>
              <a:rPr lang="zh-CN" altLang="en-US" b="1"/>
              <a:t>作用</a:t>
            </a:r>
            <a:r>
              <a:rPr lang="zh-CN" altLang="en-US"/>
              <a:t>：</a:t>
            </a:r>
            <a:endParaRPr lang="zh-CN" altLang="en-US"/>
          </a:p>
          <a:p>
            <a:pPr lvl="1" fontAlgn="auto">
              <a:lnSpc>
                <a:spcPct val="150000"/>
              </a:lnSpc>
              <a:buFont typeface="Wingdings" panose="05000000000000000000" charset="0"/>
              <a:buChar char="Ø"/>
            </a:pPr>
            <a:r>
              <a:rPr lang="zh-CN" altLang="en-US"/>
              <a:t>用于绑定 url 中的占位符。例如：请求 url 中 /delete/{id}，这个{id}就是 url 占位符。</a:t>
            </a:r>
            <a:endParaRPr lang="zh-CN" altLang="en-US"/>
          </a:p>
          <a:p>
            <a:pPr lvl="1" fontAlgn="auto">
              <a:lnSpc>
                <a:spcPct val="150000"/>
              </a:lnSpc>
              <a:buFont typeface="Wingdings" panose="05000000000000000000" charset="0"/>
              <a:buChar char="Ø"/>
            </a:pPr>
            <a:r>
              <a:rPr lang="zh-CN" altLang="en-US"/>
              <a:t>url 支持占位符是 spring3.0 之后加入的。是 springmvc 支持 rest 风格 URL 的一个重要标志。</a:t>
            </a:r>
            <a:endParaRPr lang="zh-CN" altLang="en-US"/>
          </a:p>
          <a:p>
            <a:pPr fontAlgn="auto">
              <a:lnSpc>
                <a:spcPct val="150000"/>
              </a:lnSpc>
            </a:pPr>
            <a:r>
              <a:rPr lang="zh-CN" altLang="en-US" b="1"/>
              <a:t>属性</a:t>
            </a:r>
            <a:r>
              <a:rPr lang="zh-CN" altLang="en-US"/>
              <a:t>：</a:t>
            </a:r>
            <a:endParaRPr lang="zh-CN" altLang="en-US"/>
          </a:p>
          <a:p>
            <a:pPr lvl="1" fontAlgn="auto">
              <a:lnSpc>
                <a:spcPct val="150000"/>
              </a:lnSpc>
              <a:buFont typeface="Wingdings" panose="05000000000000000000" charset="0"/>
              <a:buChar char="Ø"/>
            </a:pPr>
            <a:r>
              <a:rPr lang="zh-CN" altLang="en-US"/>
              <a:t>value：用于指定 url 中占位符名称。</a:t>
            </a:r>
            <a:endParaRPr lang="zh-CN" altLang="en-US"/>
          </a:p>
          <a:p>
            <a:pPr lvl="1" fontAlgn="auto">
              <a:lnSpc>
                <a:spcPct val="150000"/>
              </a:lnSpc>
              <a:buFont typeface="Wingdings" panose="05000000000000000000" charset="0"/>
              <a:buChar char="Ø"/>
            </a:pPr>
            <a:r>
              <a:rPr lang="zh-CN" altLang="en-US"/>
              <a:t>required：是否必须提供占位符。</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endPar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p>
            <a:r>
              <a:rPr lang="zh-CN" altLang="en-US"/>
              <a:t>使用示例</a:t>
            </a:r>
            <a:endParaRPr lang="zh-CN" altLang="en-US"/>
          </a:p>
        </p:txBody>
      </p:sp>
      <p:sp>
        <p:nvSpPr>
          <p:cNvPr id="4" name="文本框 3"/>
          <p:cNvSpPr txBox="1"/>
          <p:nvPr/>
        </p:nvSpPr>
        <p:spPr>
          <a:xfrm>
            <a:off x="5585460" y="2691130"/>
            <a:ext cx="6308090" cy="1476375"/>
          </a:xfrm>
          <a:prstGeom prst="rect">
            <a:avLst/>
          </a:prstGeom>
          <a:noFill/>
          <a:ln>
            <a:solidFill>
              <a:srgbClr val="FF0000"/>
            </a:solidFill>
          </a:ln>
        </p:spPr>
        <p:txBody>
          <a:bodyPr wrap="square" rtlCol="0" anchor="t">
            <a:spAutoFit/>
          </a:bodyPr>
          <a:p>
            <a:r>
              <a:rPr lang="zh-CN" altLang="en-US"/>
              <a:t> @RequestMapping("/usePathVariable/{id}")</a:t>
            </a:r>
            <a:endParaRPr lang="zh-CN" altLang="en-US"/>
          </a:p>
          <a:p>
            <a:r>
              <a:rPr lang="zh-CN" altLang="en-US"/>
              <a:t>    public String usePathVariable(@PathVariable("id") Integer id){</a:t>
            </a:r>
            <a:endParaRPr lang="zh-CN" altLang="en-US"/>
          </a:p>
          <a:p>
            <a:r>
              <a:rPr lang="zh-CN" altLang="en-US"/>
              <a:t>        System.out.println(id);</a:t>
            </a:r>
            <a:endParaRPr lang="zh-CN" altLang="en-US"/>
          </a:p>
          <a:p>
            <a:r>
              <a:rPr lang="zh-CN" altLang="en-US"/>
              <a:t>        return "success"; </a:t>
            </a:r>
            <a:endParaRPr lang="zh-CN" altLang="en-US"/>
          </a:p>
          <a:p>
            <a:r>
              <a:rPr lang="zh-CN" altLang="en-US"/>
              <a:t>}</a:t>
            </a:r>
            <a:endParaRPr lang="zh-CN" altLang="en-US"/>
          </a:p>
        </p:txBody>
      </p:sp>
      <p:sp>
        <p:nvSpPr>
          <p:cNvPr id="6" name="文本框 5"/>
          <p:cNvSpPr txBox="1"/>
          <p:nvPr/>
        </p:nvSpPr>
        <p:spPr>
          <a:xfrm>
            <a:off x="1082040" y="3048635"/>
            <a:ext cx="3996055" cy="1198880"/>
          </a:xfrm>
          <a:prstGeom prst="rect">
            <a:avLst/>
          </a:prstGeom>
          <a:noFill/>
          <a:ln>
            <a:solidFill>
              <a:srgbClr val="FF0000"/>
            </a:solidFill>
          </a:ln>
        </p:spPr>
        <p:txBody>
          <a:bodyPr wrap="square" rtlCol="0" anchor="t">
            <a:spAutoFit/>
          </a:bodyPr>
          <a:p>
            <a:r>
              <a:rPr lang="zh-CN" altLang="en-US"/>
              <a:t>&lt;h3&gt;-- PathVariable 注解 --&lt;/h3&gt;</a:t>
            </a:r>
            <a:endParaRPr lang="zh-CN" altLang="en-US"/>
          </a:p>
          <a:p>
            <a:r>
              <a:rPr lang="zh-CN" altLang="en-US"/>
              <a:t>&lt;a href="params/usePathVariable/100"&gt;pathVariable 注解&lt;/a&gt;</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：REST 风格 URL</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b="1"/>
              <a:t>什么是 rest：</a:t>
            </a:r>
            <a:r>
              <a:rPr lang="zh-CN" altLang="en-US"/>
              <a:t>：</a:t>
            </a:r>
            <a:endParaRPr lang="zh-CN" altLang="en-US"/>
          </a:p>
          <a:p>
            <a:pPr lvl="1" fontAlgn="auto">
              <a:lnSpc>
                <a:spcPct val="150000"/>
              </a:lnSpc>
              <a:buFont typeface="Wingdings" panose="05000000000000000000" charset="0"/>
              <a:buChar char="Ø"/>
            </a:pPr>
            <a:r>
              <a:rPr lang="zh-CN" altLang="en-US"/>
              <a:t>REST（英文：Representational State Transfer，简称 REST）描述了一个架构样式的网络系统，比如 web 应用程序。</a:t>
            </a:r>
            <a:endParaRPr lang="zh-CN" altLang="en-US"/>
          </a:p>
          <a:p>
            <a:pPr lvl="1" fontAlgn="auto">
              <a:lnSpc>
                <a:spcPct val="150000"/>
              </a:lnSpc>
              <a:buFont typeface="Wingdings" panose="05000000000000000000" charset="0"/>
              <a:buChar char="Ø"/>
            </a:pPr>
            <a:r>
              <a:rPr lang="zh-CN" altLang="en-US"/>
              <a:t>它首次出现在 2000 年 Roy Fielding 的博士论文中，他是 HTTP 规范的主要编写者之一。</a:t>
            </a:r>
            <a:endParaRPr lang="zh-CN" altLang="en-US"/>
          </a:p>
          <a:p>
            <a:pPr lvl="1" fontAlgn="auto">
              <a:lnSpc>
                <a:spcPct val="150000"/>
              </a:lnSpc>
              <a:buFont typeface="Wingdings" panose="05000000000000000000" charset="0"/>
              <a:buChar char="Ø"/>
            </a:pPr>
            <a:r>
              <a:rPr lang="zh-CN" altLang="en-US"/>
              <a:t>REST 相比于 SOAP（Simple Object Access protocol，简单对象访问协议）以及 XML-RPC 更加简单明了</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：REST 风格 URL</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fontScale="80000"/>
          </a:bodyPr>
          <a:p>
            <a:pPr fontAlgn="auto">
              <a:lnSpc>
                <a:spcPct val="150000"/>
              </a:lnSpc>
            </a:pPr>
            <a:r>
              <a:rPr lang="zh-CN" altLang="en-US" b="1"/>
              <a:t>restful 的优点：</a:t>
            </a:r>
            <a:endParaRPr lang="zh-CN" altLang="en-US" b="1"/>
          </a:p>
          <a:p>
            <a:pPr lvl="1" fontAlgn="auto">
              <a:lnSpc>
                <a:spcPct val="150000"/>
              </a:lnSpc>
              <a:buFont typeface="Wingdings" panose="05000000000000000000" charset="0"/>
              <a:buChar char="Ø"/>
            </a:pPr>
            <a:r>
              <a:rPr lang="zh-CN" altLang="en-US"/>
              <a:t>它结构清晰、符合标准、易于理解、扩展方便，所以正得到越来越多网站的采用</a:t>
            </a:r>
            <a:endParaRPr lang="zh-CN" altLang="en-US"/>
          </a:p>
          <a:p>
            <a:pPr fontAlgn="auto">
              <a:lnSpc>
                <a:spcPct val="150000"/>
              </a:lnSpc>
            </a:pPr>
            <a:r>
              <a:rPr lang="zh-CN" altLang="en-US" b="1"/>
              <a:t>restful 的特性：</a:t>
            </a:r>
            <a:endParaRPr lang="zh-CN" altLang="en-US" b="1"/>
          </a:p>
          <a:p>
            <a:pPr lvl="1" fontAlgn="auto">
              <a:lnSpc>
                <a:spcPct val="150000"/>
              </a:lnSpc>
              <a:buFont typeface="Wingdings" panose="05000000000000000000" charset="0"/>
              <a:buChar char="Ø"/>
            </a:pPr>
            <a:r>
              <a:rPr lang="zh-CN" altLang="en-US"/>
              <a:t>资源（Resources）：</a:t>
            </a:r>
            <a:endParaRPr lang="zh-CN" altLang="en-US"/>
          </a:p>
          <a:p>
            <a:pPr lvl="2" fontAlgn="auto">
              <a:lnSpc>
                <a:spcPct val="150000"/>
              </a:lnSpc>
              <a:buFont typeface="Wingdings" panose="05000000000000000000" charset="0"/>
              <a:buChar char="u"/>
            </a:pPr>
            <a:r>
              <a:rPr lang="zh-CN" altLang="en-US"/>
              <a:t>网络上的一个实体，或者说是网络上的一个具体信息。</a:t>
            </a:r>
            <a:endParaRPr lang="zh-CN" altLang="en-US"/>
          </a:p>
          <a:p>
            <a:pPr lvl="2" fontAlgn="auto">
              <a:lnSpc>
                <a:spcPct val="150000"/>
              </a:lnSpc>
              <a:buFont typeface="Wingdings" panose="05000000000000000000" charset="0"/>
              <a:buChar char="u"/>
            </a:pPr>
            <a:r>
              <a:rPr lang="zh-CN" altLang="en-US"/>
              <a:t>它可以是一段文本、一张图片、一首歌曲、一种服务，总之就是一个具体的存在。可以用一个 URI（统一资源定位符）指向它，每种资源对应一个特定的 URI 。</a:t>
            </a:r>
            <a:endParaRPr lang="zh-CN" altLang="en-US"/>
          </a:p>
          <a:p>
            <a:pPr lvl="2" fontAlgn="auto">
              <a:lnSpc>
                <a:spcPct val="150000"/>
              </a:lnSpc>
              <a:buFont typeface="Wingdings" panose="05000000000000000000" charset="0"/>
              <a:buChar char="u"/>
            </a:pPr>
            <a:r>
              <a:rPr lang="zh-CN" altLang="en-US"/>
              <a:t>要获取这个资源，访问它的 URI 就可以，因此 URI 即为每一个资源的独一无二的识别符。</a:t>
            </a:r>
            <a:endParaRPr lang="zh-CN" altLang="en-US"/>
          </a:p>
          <a:p>
            <a:pPr lvl="1" fontAlgn="auto">
              <a:lnSpc>
                <a:spcPct val="150000"/>
              </a:lnSpc>
              <a:buFont typeface="Wingdings" panose="05000000000000000000" charset="0"/>
              <a:buChar char="Ø"/>
            </a:pP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：REST 风格 URL</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b="1"/>
              <a:t>restful 的特性：</a:t>
            </a:r>
            <a:endParaRPr lang="zh-CN" altLang="en-US" b="1"/>
          </a:p>
          <a:p>
            <a:pPr lvl="1" fontAlgn="auto">
              <a:lnSpc>
                <a:spcPct val="150000"/>
              </a:lnSpc>
              <a:buFont typeface="Wingdings" panose="05000000000000000000" charset="0"/>
              <a:buChar char="Ø"/>
            </a:pPr>
            <a:r>
              <a:rPr lang="zh-CN" altLang="en-US"/>
              <a:t>表现层（Representation）</a:t>
            </a:r>
            <a:endParaRPr lang="zh-CN" altLang="en-US"/>
          </a:p>
          <a:p>
            <a:pPr lvl="2" fontAlgn="auto">
              <a:lnSpc>
                <a:spcPct val="150000"/>
              </a:lnSpc>
              <a:buFont typeface="Wingdings" panose="05000000000000000000" charset="0"/>
              <a:buChar char="Ø"/>
            </a:pPr>
            <a:r>
              <a:rPr lang="zh-CN" altLang="en-US"/>
              <a:t>把资源具体呈现出来的形式，叫做它的表现层 （Representation）。</a:t>
            </a:r>
            <a:endParaRPr lang="zh-CN" altLang="en-US"/>
          </a:p>
          <a:p>
            <a:pPr lvl="2" fontAlgn="auto">
              <a:lnSpc>
                <a:spcPct val="150000"/>
              </a:lnSpc>
              <a:buFont typeface="Wingdings" panose="05000000000000000000" charset="0"/>
              <a:buChar char="Ø"/>
            </a:pPr>
            <a:r>
              <a:rPr lang="zh-CN" altLang="en-US"/>
              <a:t>比如，文本可以用 txt 格式表现，也可以用 HTML 格式、XML 格式、JSON 格式表现，甚至可以采用二进制格式。</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：REST 风格 URL</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b="1"/>
              <a:t>restful 的特性：</a:t>
            </a:r>
            <a:endParaRPr lang="zh-CN" altLang="en-US" b="1"/>
          </a:p>
          <a:p>
            <a:pPr lvl="1" fontAlgn="auto">
              <a:lnSpc>
                <a:spcPct val="150000"/>
              </a:lnSpc>
              <a:buFont typeface="Wingdings" panose="05000000000000000000" charset="0"/>
              <a:buChar char="Ø"/>
            </a:pPr>
            <a:r>
              <a:rPr lang="zh-CN" altLang="en-US"/>
              <a:t>状态转化（State Transfer）</a:t>
            </a:r>
            <a:endParaRPr lang="zh-CN" altLang="en-US"/>
          </a:p>
          <a:p>
            <a:pPr lvl="2" fontAlgn="auto">
              <a:lnSpc>
                <a:spcPct val="150000"/>
              </a:lnSpc>
              <a:buFont typeface="Wingdings" panose="05000000000000000000" charset="0"/>
              <a:buChar char="u"/>
            </a:pPr>
            <a:r>
              <a:rPr lang="zh-CN" altLang="en-US"/>
              <a:t>每 发出一个请求，就代表了客户端和服务器的一次交互过程。</a:t>
            </a:r>
            <a:endParaRPr lang="zh-CN" altLang="en-US"/>
          </a:p>
          <a:p>
            <a:pPr lvl="2" fontAlgn="auto">
              <a:lnSpc>
                <a:spcPct val="150000"/>
              </a:lnSpc>
              <a:buFont typeface="Wingdings" panose="05000000000000000000" charset="0"/>
              <a:buChar char="u"/>
            </a:pPr>
            <a:r>
              <a:rPr lang="zh-CN" altLang="en-US"/>
              <a:t>HTTP 协议，是一个无状态协议，即所有的状态都保存在服务器端。</a:t>
            </a:r>
            <a:endParaRPr lang="zh-CN" altLang="en-US"/>
          </a:p>
          <a:p>
            <a:pPr lvl="2" fontAlgn="auto">
              <a:lnSpc>
                <a:spcPct val="150000"/>
              </a:lnSpc>
              <a:buFont typeface="Wingdings" panose="05000000000000000000" charset="0"/>
              <a:buChar char="u"/>
            </a:pPr>
            <a:r>
              <a:rPr lang="zh-CN" altLang="en-US"/>
              <a:t>如果客户端想要操作服务器，必须通过某种手段，让服务器端发生“状态转化</a:t>
            </a:r>
            <a:endParaRPr lang="zh-CN" altLang="en-US"/>
          </a:p>
          <a:p>
            <a:pPr lvl="2" fontAlgn="auto">
              <a:lnSpc>
                <a:spcPct val="150000"/>
              </a:lnSpc>
              <a:buFont typeface="Wingdings" panose="05000000000000000000" charset="0"/>
              <a:buChar char="u"/>
            </a:pPr>
            <a:r>
              <a:rPr lang="zh-CN" altLang="en-US"/>
              <a:t>这种转化是建立在表现层之上的，所以就是 “表现层状态转化”</a:t>
            </a:r>
            <a:endParaRPr lang="zh-CN" altLang="en-US"/>
          </a:p>
          <a:p>
            <a:pPr lvl="2" fontAlgn="auto">
              <a:lnSpc>
                <a:spcPct val="150000"/>
              </a:lnSpc>
              <a:buFont typeface="Wingdings" panose="05000000000000000000" charset="0"/>
              <a:buChar char="Ø"/>
            </a:pPr>
            <a:endParaRPr lang="zh-CN" altLang="en-US"/>
          </a:p>
        </p:txBody>
      </p:sp>
      <p:sp>
        <p:nvSpPr>
          <p:cNvPr id="4" name="文本框 3"/>
          <p:cNvSpPr txBox="1"/>
          <p:nvPr/>
        </p:nvSpPr>
        <p:spPr>
          <a:xfrm>
            <a:off x="1621790" y="5434330"/>
            <a:ext cx="8665210" cy="922020"/>
          </a:xfrm>
          <a:prstGeom prst="rect">
            <a:avLst/>
          </a:prstGeom>
          <a:noFill/>
          <a:ln w="28575" cmpd="sng">
            <a:solidFill>
              <a:srgbClr val="FF0000"/>
            </a:solidFill>
            <a:prstDash val="solid"/>
          </a:ln>
        </p:spPr>
        <p:txBody>
          <a:bodyPr wrap="square" rtlCol="0" anchor="t">
            <a:spAutoFit/>
          </a:bodyPr>
          <a:p>
            <a:r>
              <a:rPr lang="zh-CN" altLang="en-US"/>
              <a:t>HTTP 协议里面，四个表示操作方式的动词：GET 、POST 、PUT、DELETE。它们分别对应四种基本操作：GET 用来获取资源，POST 用来新建资源，PUT 用来更新资源，DELETE 用来删除资源。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1235690" cy="1325880"/>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01.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的基本概念</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的优势</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清晰的角色划分</a:t>
            </a:r>
            <a:r>
              <a:rPr lang="en-US" altLang="zh-CN"/>
              <a:t>:</a:t>
            </a:r>
            <a:endParaRPr lang="en-US" altLang="zh-CN"/>
          </a:p>
          <a:p>
            <a:pPr lvl="1">
              <a:buFont typeface="Wingdings" panose="05000000000000000000" charset="0"/>
              <a:buChar char="Ø"/>
            </a:pPr>
            <a:r>
              <a:rPr lang="en-US" altLang="zh-CN"/>
              <a:t>前端控制器（DispatcherServlet）</a:t>
            </a:r>
            <a:endParaRPr lang="en-US" altLang="zh-CN"/>
          </a:p>
          <a:p>
            <a:pPr lvl="1">
              <a:buFont typeface="Wingdings" panose="05000000000000000000" charset="0"/>
              <a:buChar char="Ø"/>
            </a:pPr>
            <a:r>
              <a:rPr lang="en-US" altLang="zh-CN"/>
              <a:t>请求到处理器映射（HandlerMapping）</a:t>
            </a:r>
            <a:endParaRPr lang="en-US" altLang="zh-CN"/>
          </a:p>
          <a:p>
            <a:pPr lvl="1">
              <a:buFont typeface="Wingdings" panose="05000000000000000000" charset="0"/>
              <a:buChar char="Ø"/>
            </a:pPr>
            <a:r>
              <a:rPr lang="en-US" altLang="zh-CN"/>
              <a:t>处理器适配器（HandlerAdapter）</a:t>
            </a:r>
            <a:endParaRPr lang="en-US" altLang="zh-CN"/>
          </a:p>
          <a:p>
            <a:pPr lvl="1">
              <a:buFont typeface="Wingdings" panose="05000000000000000000" charset="0"/>
              <a:buChar char="Ø"/>
            </a:pPr>
            <a:r>
              <a:rPr lang="en-US" altLang="zh-CN"/>
              <a:t>视图解析器（ViewResolver）</a:t>
            </a:r>
            <a:endParaRPr lang="en-US" altLang="zh-CN"/>
          </a:p>
          <a:p>
            <a:pPr lvl="1">
              <a:buFont typeface="Wingdings" panose="05000000000000000000" charset="0"/>
              <a:buChar char="Ø"/>
            </a:pPr>
            <a:r>
              <a:rPr lang="en-US" altLang="zh-CN"/>
              <a:t>处理器或页面控制器（Controller）</a:t>
            </a:r>
            <a:endParaRPr lang="en-US" altLang="zh-CN"/>
          </a:p>
          <a:p>
            <a:pPr lvl="1">
              <a:buFont typeface="Wingdings" panose="05000000000000000000" charset="0"/>
              <a:buChar char="Ø"/>
            </a:pPr>
            <a:r>
              <a:rPr lang="en-US" altLang="zh-CN"/>
              <a:t>验证器（ Validator）</a:t>
            </a:r>
            <a:endParaRPr lang="en-US" altLang="zh-CN"/>
          </a:p>
          <a:p>
            <a:pPr lvl="1">
              <a:buFont typeface="Wingdings" panose="05000000000000000000" charset="0"/>
              <a:buChar char="Ø"/>
            </a:pPr>
            <a:r>
              <a:rPr lang="en-US" altLang="zh-CN"/>
              <a:t>命令对象（Command 请求参数绑定到的对象就叫命令对象）</a:t>
            </a:r>
            <a:endParaRPr lang="en-US" altLang="zh-CN"/>
          </a:p>
          <a:p>
            <a:pPr lvl="1">
              <a:buFont typeface="Wingdings" panose="05000000000000000000" charset="0"/>
              <a:buChar char="Ø"/>
            </a:pPr>
            <a:r>
              <a:rPr lang="en-US" altLang="zh-CN"/>
              <a:t>表单对象（Form Object 提供给表单展示和提交到的对象就叫表单对象）</a:t>
            </a:r>
            <a:endParaRPr lang="en-US" altLang="zh-CN"/>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：REST 风格 URL</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b="1"/>
              <a:t>restful 的示例：</a:t>
            </a:r>
            <a:r>
              <a:rPr lang="zh-CN" altLang="en-US"/>
              <a:t>：</a:t>
            </a:r>
            <a:endParaRPr lang="zh-CN" altLang="en-US"/>
          </a:p>
          <a:p>
            <a:pPr marL="457200" lvl="1" indent="0" fontAlgn="auto">
              <a:lnSpc>
                <a:spcPct val="150000"/>
              </a:lnSpc>
              <a:buNone/>
            </a:pPr>
            <a:r>
              <a:rPr lang="zh-CN" altLang="en-US"/>
              <a:t>/account/1 HTTP GET ： 得到 id = 1 的 account </a:t>
            </a:r>
            <a:endParaRPr lang="zh-CN" altLang="en-US"/>
          </a:p>
          <a:p>
            <a:pPr marL="457200" lvl="1" indent="0" fontAlgn="auto">
              <a:lnSpc>
                <a:spcPct val="150000"/>
              </a:lnSpc>
              <a:buNone/>
            </a:pPr>
            <a:r>
              <a:rPr lang="zh-CN" altLang="en-US"/>
              <a:t>/account/1 HTTP DELETE： 删除 id = 1 的 account </a:t>
            </a:r>
            <a:endParaRPr lang="zh-CN" altLang="en-US"/>
          </a:p>
          <a:p>
            <a:pPr marL="457200" lvl="1" indent="0" fontAlgn="auto">
              <a:lnSpc>
                <a:spcPct val="150000"/>
              </a:lnSpc>
              <a:buNone/>
            </a:pPr>
            <a:r>
              <a:rPr lang="zh-CN" altLang="en-US"/>
              <a:t>/account/1 HTTP PUT： 更新 id = 1 的 account</a:t>
            </a:r>
            <a:endParaRPr lang="zh-CN" altLang="en-US"/>
          </a:p>
          <a:p>
            <a:pPr marL="457200" lvl="1" indent="0" fontAlgn="auto">
              <a:lnSpc>
                <a:spcPct val="150000"/>
              </a:lnSpc>
              <a:buNone/>
            </a:pPr>
            <a:r>
              <a:rPr lang="zh-CN" altLang="en-US"/>
              <a:t>/account HTTP POST： 新增 account</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：REST 风格 URL</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033145"/>
            <a:ext cx="10515600" cy="4351338"/>
          </a:xfrm>
        </p:spPr>
        <p:txBody>
          <a:bodyPr>
            <a:normAutofit/>
          </a:bodyPr>
          <a:p>
            <a:pPr fontAlgn="auto">
              <a:lnSpc>
                <a:spcPct val="150000"/>
              </a:lnSpc>
            </a:pPr>
            <a:r>
              <a:rPr lang="zh-CN" altLang="en-US" b="1"/>
              <a:t>基于 HiddentHttpMethodFilter 的示例：</a:t>
            </a:r>
            <a:r>
              <a:rPr lang="zh-CN" altLang="en-US"/>
              <a:t>：</a:t>
            </a:r>
            <a:endParaRPr lang="zh-CN" altLang="en-US"/>
          </a:p>
          <a:p>
            <a:pPr lvl="1" fontAlgn="auto">
              <a:lnSpc>
                <a:spcPct val="150000"/>
              </a:lnSpc>
              <a:buFont typeface="Wingdings" panose="05000000000000000000" charset="0"/>
              <a:buChar char="Ø"/>
            </a:pPr>
            <a:endParaRPr lang="zh-CN" altLang="en-US"/>
          </a:p>
        </p:txBody>
      </p:sp>
      <p:sp>
        <p:nvSpPr>
          <p:cNvPr id="4" name="文本框 3"/>
          <p:cNvSpPr txBox="1"/>
          <p:nvPr/>
        </p:nvSpPr>
        <p:spPr>
          <a:xfrm>
            <a:off x="236220" y="2800350"/>
            <a:ext cx="3895090" cy="2584450"/>
          </a:xfrm>
          <a:prstGeom prst="rect">
            <a:avLst/>
          </a:prstGeom>
          <a:noFill/>
          <a:ln w="28575" cmpd="sng">
            <a:solidFill>
              <a:srgbClr val="FF0000"/>
            </a:solidFill>
            <a:prstDash val="solid"/>
          </a:ln>
        </p:spPr>
        <p:txBody>
          <a:bodyPr wrap="square" rtlCol="0" anchor="t">
            <a:spAutoFit/>
          </a:bodyPr>
          <a:p>
            <a:r>
              <a:rPr lang="zh-CN" altLang="en-US"/>
              <a:t>&lt;h3&gt;-- Restful风格演示 --&lt;/h3&gt;</a:t>
            </a:r>
            <a:endParaRPr lang="zh-CN" altLang="en-US"/>
          </a:p>
          <a:p>
            <a:r>
              <a:rPr lang="zh-CN" altLang="en-US"/>
              <a:t>&lt;a href="params/Restful/100"&gt;Restful风格演示, get方法&lt;/a&gt;</a:t>
            </a:r>
            <a:endParaRPr lang="zh-CN" altLang="en-US"/>
          </a:p>
          <a:p>
            <a:endParaRPr lang="zh-CN" altLang="en-US"/>
          </a:p>
          <a:p>
            <a:r>
              <a:rPr lang="zh-CN" altLang="en-US"/>
              <a:t>&lt;form action="params/Restful/100" method="post"&gt;</a:t>
            </a:r>
            <a:endParaRPr lang="zh-CN" altLang="en-US"/>
          </a:p>
          <a:p>
            <a:r>
              <a:rPr lang="zh-CN" altLang="en-US"/>
              <a:t>    &lt;p&gt;Restful风格演示，post方法&lt;/p&gt;</a:t>
            </a:r>
            <a:endParaRPr lang="zh-CN" altLang="en-US"/>
          </a:p>
          <a:p>
            <a:r>
              <a:rPr lang="zh-CN" altLang="en-US"/>
              <a:t>    &lt;input type="submit" value="保存"&gt;</a:t>
            </a:r>
            <a:endParaRPr lang="zh-CN" altLang="en-US"/>
          </a:p>
          <a:p>
            <a:r>
              <a:rPr lang="zh-CN" altLang="en-US"/>
              <a:t>&lt;/form&gt;</a:t>
            </a:r>
            <a:endParaRPr lang="zh-CN" altLang="en-US"/>
          </a:p>
        </p:txBody>
      </p:sp>
      <p:sp>
        <p:nvSpPr>
          <p:cNvPr id="6" name="文本框 5"/>
          <p:cNvSpPr txBox="1"/>
          <p:nvPr/>
        </p:nvSpPr>
        <p:spPr>
          <a:xfrm>
            <a:off x="4509770" y="2172970"/>
            <a:ext cx="7398385" cy="3969385"/>
          </a:xfrm>
          <a:prstGeom prst="rect">
            <a:avLst/>
          </a:prstGeom>
          <a:noFill/>
          <a:ln w="28575" cmpd="sng">
            <a:solidFill>
              <a:srgbClr val="FF0000"/>
            </a:solidFill>
            <a:prstDash val="solid"/>
          </a:ln>
        </p:spPr>
        <p:txBody>
          <a:bodyPr wrap="square" rtlCol="0" anchor="t">
            <a:spAutoFit/>
          </a:bodyPr>
          <a:p>
            <a:r>
              <a:rPr lang="zh-CN" altLang="en-US"/>
              <a:t> /**</a:t>
            </a:r>
            <a:endParaRPr lang="zh-CN" altLang="en-US"/>
          </a:p>
          <a:p>
            <a:r>
              <a:rPr lang="zh-CN" altLang="en-US"/>
              <a:t>     * Restful演示，Get方法     */</a:t>
            </a:r>
            <a:endParaRPr lang="zh-CN" altLang="en-US"/>
          </a:p>
          <a:p>
            <a:r>
              <a:rPr lang="zh-CN" altLang="en-US"/>
              <a:t>    @RequestMapping(value = "/Restful/{id}",method = RequestMethod.GET)</a:t>
            </a:r>
            <a:endParaRPr lang="zh-CN" altLang="en-US"/>
          </a:p>
          <a:p>
            <a:r>
              <a:rPr lang="zh-CN" altLang="en-US"/>
              <a:t>    public String useRestfulGet(@PathVariable("id") Integer id){</a:t>
            </a:r>
            <a:endParaRPr lang="zh-CN" altLang="en-US"/>
          </a:p>
          <a:p>
            <a:r>
              <a:rPr lang="zh-CN" altLang="en-US"/>
              <a:t>        System.out.println("Get方法"+id);</a:t>
            </a:r>
            <a:endParaRPr lang="zh-CN" altLang="en-US"/>
          </a:p>
          <a:p>
            <a:r>
              <a:rPr lang="zh-CN" altLang="en-US"/>
              <a:t>        return "success"; }</a:t>
            </a:r>
            <a:endParaRPr lang="zh-CN" altLang="en-US"/>
          </a:p>
          <a:p>
            <a:endParaRPr lang="zh-CN" altLang="en-US"/>
          </a:p>
          <a:p>
            <a:r>
              <a:rPr lang="zh-CN" altLang="en-US"/>
              <a:t>    /**</a:t>
            </a:r>
            <a:endParaRPr lang="zh-CN" altLang="en-US"/>
          </a:p>
          <a:p>
            <a:r>
              <a:rPr lang="zh-CN" altLang="en-US"/>
              <a:t>     * Restful演示，Post方法</a:t>
            </a:r>
            <a:endParaRPr lang="zh-CN" altLang="en-US"/>
          </a:p>
          <a:p>
            <a:r>
              <a:rPr lang="zh-CN" altLang="en-US"/>
              <a:t>       */</a:t>
            </a:r>
            <a:endParaRPr lang="zh-CN" altLang="en-US"/>
          </a:p>
          <a:p>
            <a:r>
              <a:rPr lang="zh-CN" altLang="en-US"/>
              <a:t>    @RequestMapping(value = "/Restful/{id}", method = RequestMethod.POST)</a:t>
            </a:r>
            <a:endParaRPr lang="zh-CN" altLang="en-US"/>
          </a:p>
          <a:p>
            <a:r>
              <a:rPr lang="zh-CN" altLang="en-US"/>
              <a:t>    public String useRestfulPost(@PathVariable("id") Integer id){</a:t>
            </a:r>
            <a:endParaRPr lang="zh-CN" altLang="en-US"/>
          </a:p>
          <a:p>
            <a:r>
              <a:rPr lang="zh-CN" altLang="en-US"/>
              <a:t>        System.out.println("Post方法"+id);</a:t>
            </a:r>
            <a:endParaRPr lang="zh-CN" altLang="en-US"/>
          </a:p>
          <a:p>
            <a:r>
              <a:rPr lang="zh-CN" altLang="en-US"/>
              <a:t>        return "success"; }</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：RequestHeader注解</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lnSpcReduction="20000"/>
          </a:bodyPr>
          <a:p>
            <a:pPr fontAlgn="auto">
              <a:lnSpc>
                <a:spcPct val="150000"/>
              </a:lnSpc>
            </a:pPr>
            <a:r>
              <a:rPr lang="zh-CN" altLang="en-US"/>
              <a:t>作用：</a:t>
            </a:r>
            <a:endParaRPr lang="zh-CN" altLang="en-US"/>
          </a:p>
          <a:p>
            <a:pPr lvl="1" fontAlgn="auto">
              <a:lnSpc>
                <a:spcPct val="150000"/>
              </a:lnSpc>
              <a:buFont typeface="Wingdings" panose="05000000000000000000" charset="0"/>
              <a:buChar char="Ø"/>
            </a:pPr>
            <a:r>
              <a:rPr lang="zh-CN" altLang="en-US"/>
              <a:t>用于获取请求消息头。</a:t>
            </a:r>
            <a:endParaRPr lang="zh-CN" altLang="en-US"/>
          </a:p>
          <a:p>
            <a:pPr fontAlgn="auto">
              <a:lnSpc>
                <a:spcPct val="150000"/>
              </a:lnSpc>
            </a:pPr>
            <a:r>
              <a:rPr lang="zh-CN" altLang="en-US"/>
              <a:t>属性：</a:t>
            </a:r>
            <a:endParaRPr lang="zh-CN" altLang="en-US"/>
          </a:p>
          <a:p>
            <a:pPr lvl="1" fontAlgn="auto">
              <a:lnSpc>
                <a:spcPct val="150000"/>
              </a:lnSpc>
              <a:buFont typeface="Wingdings" panose="05000000000000000000" charset="0"/>
              <a:buChar char="Ø"/>
            </a:pPr>
            <a:r>
              <a:rPr lang="zh-CN" altLang="en-US"/>
              <a:t>value：提供消息头名称</a:t>
            </a:r>
            <a:endParaRPr lang="zh-CN" altLang="en-US"/>
          </a:p>
          <a:p>
            <a:pPr lvl="1" fontAlgn="auto">
              <a:lnSpc>
                <a:spcPct val="150000"/>
              </a:lnSpc>
              <a:buFont typeface="Wingdings" panose="05000000000000000000" charset="0"/>
              <a:buChar char="Ø"/>
            </a:pPr>
            <a:r>
              <a:rPr lang="zh-CN" altLang="en-US"/>
              <a:t>required：是否必须有此消息头</a:t>
            </a:r>
            <a:endParaRPr lang="zh-CN" altLang="en-US"/>
          </a:p>
          <a:p>
            <a:pPr lvl="1" fontAlgn="auto">
              <a:lnSpc>
                <a:spcPct val="150000"/>
              </a:lnSpc>
            </a:pPr>
            <a:endParaRPr lang="zh-CN" altLang="en-US"/>
          </a:p>
          <a:p>
            <a:pPr fontAlgn="auto">
              <a:lnSpc>
                <a:spcPct val="150000"/>
              </a:lnSpc>
            </a:pPr>
            <a:r>
              <a:rPr lang="zh-CN" altLang="en-US"/>
              <a:t>注：在实际开发中一般不怎么用。</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：RequestHeader</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b="1"/>
              <a:t>示例</a:t>
            </a:r>
            <a:r>
              <a:rPr lang="zh-CN" altLang="en-US" b="1"/>
              <a:t>：</a:t>
            </a:r>
            <a:r>
              <a:rPr lang="zh-CN" altLang="en-US"/>
              <a:t>：</a:t>
            </a:r>
            <a:endParaRPr lang="zh-CN" altLang="en-US"/>
          </a:p>
          <a:p>
            <a:pPr lvl="1" fontAlgn="auto">
              <a:lnSpc>
                <a:spcPct val="150000"/>
              </a:lnSpc>
              <a:buFont typeface="Wingdings" panose="05000000000000000000" charset="0"/>
              <a:buChar char="Ø"/>
            </a:pPr>
            <a:endParaRPr lang="zh-CN" altLang="en-US"/>
          </a:p>
        </p:txBody>
      </p:sp>
      <p:sp>
        <p:nvSpPr>
          <p:cNvPr id="4" name="文本框 3"/>
          <p:cNvSpPr txBox="1"/>
          <p:nvPr/>
        </p:nvSpPr>
        <p:spPr>
          <a:xfrm>
            <a:off x="4918075" y="3803650"/>
            <a:ext cx="6435725" cy="2030095"/>
          </a:xfrm>
          <a:prstGeom prst="rect">
            <a:avLst/>
          </a:prstGeom>
          <a:noFill/>
          <a:ln w="28575" cmpd="sng">
            <a:solidFill>
              <a:schemeClr val="accent1">
                <a:shade val="50000"/>
              </a:schemeClr>
            </a:solidFill>
            <a:prstDash val="solid"/>
          </a:ln>
        </p:spPr>
        <p:txBody>
          <a:bodyPr wrap="square" rtlCol="0" anchor="t">
            <a:spAutoFit/>
          </a:bodyPr>
          <a:p>
            <a:r>
              <a:rPr lang="zh-CN" altLang="en-US"/>
              <a:t> @RequestMapping("/useRequestHeader")</a:t>
            </a:r>
            <a:endParaRPr lang="zh-CN" altLang="en-US"/>
          </a:p>
          <a:p>
            <a:r>
              <a:rPr lang="zh-CN" altLang="en-US"/>
              <a:t>    public String useRequestHeader(@RequestHeader(value="Accept-Language",</a:t>
            </a:r>
            <a:endParaRPr lang="zh-CN" altLang="en-US"/>
          </a:p>
          <a:p>
            <a:r>
              <a:rPr lang="zh-CN" altLang="en-US"/>
              <a:t>            required=false)String requestHeader){</a:t>
            </a:r>
            <a:endParaRPr lang="zh-CN" altLang="en-US"/>
          </a:p>
          <a:p>
            <a:r>
              <a:rPr lang="zh-CN" altLang="en-US"/>
              <a:t>        System.out.println(requestHeader);</a:t>
            </a:r>
            <a:endParaRPr lang="zh-CN" altLang="en-US"/>
          </a:p>
          <a:p>
            <a:r>
              <a:rPr lang="zh-CN" altLang="en-US"/>
              <a:t>        return "success";</a:t>
            </a:r>
            <a:endParaRPr lang="zh-CN" altLang="en-US"/>
          </a:p>
          <a:p>
            <a:r>
              <a:rPr lang="zh-CN" altLang="en-US"/>
              <a:t> }</a:t>
            </a:r>
            <a:endParaRPr lang="zh-CN" altLang="en-US"/>
          </a:p>
        </p:txBody>
      </p:sp>
      <p:sp>
        <p:nvSpPr>
          <p:cNvPr id="6" name="文本框 5"/>
          <p:cNvSpPr txBox="1"/>
          <p:nvPr/>
        </p:nvSpPr>
        <p:spPr>
          <a:xfrm>
            <a:off x="1826895" y="2694305"/>
            <a:ext cx="6783705" cy="645160"/>
          </a:xfrm>
          <a:prstGeom prst="rect">
            <a:avLst/>
          </a:prstGeom>
          <a:noFill/>
          <a:ln w="28575" cmpd="sng">
            <a:solidFill>
              <a:schemeClr val="accent1">
                <a:shade val="50000"/>
              </a:schemeClr>
            </a:solidFill>
            <a:prstDash val="solid"/>
          </a:ln>
        </p:spPr>
        <p:txBody>
          <a:bodyPr wrap="square" rtlCol="0" anchor="t">
            <a:spAutoFit/>
          </a:bodyPr>
          <a:p>
            <a:r>
              <a:rPr lang="zh-CN" altLang="en-US"/>
              <a:t>&lt;h3&gt;-- RequestHeader 注解 --&lt;/h3&gt;</a:t>
            </a:r>
            <a:endParaRPr lang="zh-CN" altLang="en-US"/>
          </a:p>
          <a:p>
            <a:r>
              <a:rPr lang="zh-CN" altLang="en-US"/>
              <a:t>&lt;a href="params/useRequestHeader"&gt;获取请求消息头&lt;/a&gt;</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：CookieValue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a:t>作用：</a:t>
            </a:r>
            <a:endParaRPr lang="zh-CN" altLang="en-US"/>
          </a:p>
          <a:p>
            <a:pPr lvl="1" fontAlgn="auto">
              <a:lnSpc>
                <a:spcPct val="150000"/>
              </a:lnSpc>
              <a:buFont typeface="Wingdings" panose="05000000000000000000" charset="0"/>
              <a:buChar char="Ø"/>
            </a:pPr>
            <a:r>
              <a:rPr lang="zh-CN" altLang="en-US"/>
              <a:t>用于把指定 cookie 名称的值传入控制器方法参数。</a:t>
            </a:r>
            <a:endParaRPr lang="zh-CN" altLang="en-US"/>
          </a:p>
          <a:p>
            <a:pPr fontAlgn="auto">
              <a:lnSpc>
                <a:spcPct val="150000"/>
              </a:lnSpc>
            </a:pPr>
            <a:r>
              <a:rPr lang="zh-CN" altLang="en-US"/>
              <a:t>属性：</a:t>
            </a:r>
            <a:endParaRPr lang="zh-CN" altLang="en-US"/>
          </a:p>
          <a:p>
            <a:pPr lvl="1" fontAlgn="auto">
              <a:lnSpc>
                <a:spcPct val="150000"/>
              </a:lnSpc>
              <a:buFont typeface="Wingdings" panose="05000000000000000000" charset="0"/>
              <a:buChar char="Ø"/>
            </a:pPr>
            <a:r>
              <a:rPr lang="zh-CN" altLang="en-US"/>
              <a:t>value：指定 cookie 的名称。</a:t>
            </a:r>
            <a:endParaRPr lang="zh-CN" altLang="en-US"/>
          </a:p>
          <a:p>
            <a:pPr lvl="1" fontAlgn="auto">
              <a:lnSpc>
                <a:spcPct val="150000"/>
              </a:lnSpc>
              <a:buFont typeface="Wingdings" panose="05000000000000000000" charset="0"/>
              <a:buChar char="Ø"/>
            </a:pPr>
            <a:r>
              <a:rPr lang="zh-CN" altLang="en-US"/>
              <a:t>required：是否必须有此 cookie。</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：CookieValue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fontAlgn="auto">
              <a:lnSpc>
                <a:spcPct val="150000"/>
              </a:lnSpc>
            </a:pPr>
            <a:r>
              <a:rPr lang="zh-CN" altLang="en-US" b="1"/>
              <a:t>示例</a:t>
            </a:r>
            <a:r>
              <a:rPr lang="zh-CN" altLang="en-US" b="1"/>
              <a:t>：</a:t>
            </a:r>
            <a:r>
              <a:rPr lang="zh-CN" altLang="en-US"/>
              <a:t>：</a:t>
            </a:r>
            <a:endParaRPr lang="zh-CN" altLang="en-US"/>
          </a:p>
          <a:p>
            <a:pPr lvl="1" fontAlgn="auto">
              <a:lnSpc>
                <a:spcPct val="150000"/>
              </a:lnSpc>
              <a:buFont typeface="Wingdings" panose="05000000000000000000" charset="0"/>
              <a:buChar char="Ø"/>
            </a:pPr>
            <a:endParaRPr lang="zh-CN" altLang="en-US"/>
          </a:p>
        </p:txBody>
      </p:sp>
      <p:sp>
        <p:nvSpPr>
          <p:cNvPr id="4" name="文本框 3"/>
          <p:cNvSpPr txBox="1"/>
          <p:nvPr/>
        </p:nvSpPr>
        <p:spPr>
          <a:xfrm>
            <a:off x="4918075" y="3803650"/>
            <a:ext cx="6435725" cy="2306955"/>
          </a:xfrm>
          <a:prstGeom prst="rect">
            <a:avLst/>
          </a:prstGeom>
          <a:noFill/>
          <a:ln w="28575" cmpd="sng">
            <a:solidFill>
              <a:schemeClr val="accent1">
                <a:shade val="50000"/>
              </a:schemeClr>
            </a:solidFill>
            <a:prstDash val="solid"/>
          </a:ln>
        </p:spPr>
        <p:txBody>
          <a:bodyPr wrap="square" rtlCol="0" anchor="t">
            <a:spAutoFit/>
          </a:bodyPr>
          <a:p>
            <a:r>
              <a:rPr lang="zh-CN" altLang="en-US"/>
              <a:t>  @RequestMapping("/useCookieValue")</a:t>
            </a:r>
            <a:endParaRPr lang="zh-CN" altLang="en-US"/>
          </a:p>
          <a:p>
            <a:r>
              <a:rPr lang="zh-CN" altLang="en-US"/>
              <a:t>    public String useCookieValue(@CookieValue(value="JSESSIONID",required=false)</a:t>
            </a:r>
            <a:endParaRPr lang="zh-CN" altLang="en-US"/>
          </a:p>
          <a:p>
            <a:r>
              <a:rPr lang="zh-CN" altLang="en-US"/>
              <a:t>                                         String cookieValue){</a:t>
            </a:r>
            <a:endParaRPr lang="zh-CN" altLang="en-US"/>
          </a:p>
          <a:p>
            <a:r>
              <a:rPr lang="zh-CN" altLang="en-US"/>
              <a:t>        System.out.println(cookieValue);</a:t>
            </a:r>
            <a:endParaRPr lang="zh-CN" altLang="en-US"/>
          </a:p>
          <a:p>
            <a:r>
              <a:rPr lang="zh-CN" altLang="en-US"/>
              <a:t>        return "success"; </a:t>
            </a:r>
            <a:endParaRPr lang="zh-CN" altLang="en-US"/>
          </a:p>
          <a:p>
            <a:r>
              <a:rPr lang="zh-CN" altLang="en-US"/>
              <a:t>} </a:t>
            </a:r>
            <a:endParaRPr lang="zh-CN" altLang="en-US"/>
          </a:p>
          <a:p>
            <a:endParaRPr lang="zh-CN" altLang="en-US"/>
          </a:p>
        </p:txBody>
      </p:sp>
      <p:sp>
        <p:nvSpPr>
          <p:cNvPr id="6" name="文本框 5"/>
          <p:cNvSpPr txBox="1"/>
          <p:nvPr/>
        </p:nvSpPr>
        <p:spPr>
          <a:xfrm>
            <a:off x="1104900" y="2806065"/>
            <a:ext cx="7115810" cy="645160"/>
          </a:xfrm>
          <a:prstGeom prst="rect">
            <a:avLst/>
          </a:prstGeom>
          <a:noFill/>
          <a:ln w="28575" cmpd="sng">
            <a:solidFill>
              <a:schemeClr val="accent1">
                <a:shade val="50000"/>
              </a:schemeClr>
            </a:solidFill>
            <a:prstDash val="solid"/>
          </a:ln>
        </p:spPr>
        <p:txBody>
          <a:bodyPr wrap="square" rtlCol="0" anchor="t">
            <a:spAutoFit/>
          </a:bodyPr>
          <a:p>
            <a:r>
              <a:rPr lang="zh-CN" altLang="en-US"/>
              <a:t>&lt;h3&gt;-- CookieValue 注解 --&lt;/h3&gt;</a:t>
            </a:r>
            <a:endParaRPr lang="zh-CN" altLang="en-US"/>
          </a:p>
          <a:p>
            <a:r>
              <a:rPr lang="zh-CN" altLang="en-US"/>
              <a:t>&lt;a href="params/useCookieValue"&gt;绑定 cookie 的值&lt;/a&gt;</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fontScale="90000"/>
          </a:bodyPr>
          <a:p>
            <a:pPr lvl="1" fontAlgn="auto">
              <a:lnSpc>
                <a:spcPct val="150000"/>
              </a:lnSpc>
              <a:buFont typeface="Wingdings" panose="05000000000000000000" charset="0"/>
              <a:buChar char="l"/>
            </a:pPr>
            <a:r>
              <a:rPr lang="zh-CN" altLang="en-US"/>
              <a:t>作用：</a:t>
            </a:r>
            <a:endParaRPr lang="zh-CN" altLang="en-US"/>
          </a:p>
          <a:p>
            <a:pPr lvl="2" fontAlgn="auto">
              <a:lnSpc>
                <a:spcPct val="150000"/>
              </a:lnSpc>
              <a:buFont typeface="Wingdings" panose="05000000000000000000" charset="0"/>
              <a:buChar char="Ø"/>
            </a:pPr>
            <a:r>
              <a:rPr lang="zh-CN" altLang="en-US"/>
              <a:t>该注解是 SpringMVC4.3 版本以后新加入的。它可以用于修饰方法和参数。</a:t>
            </a:r>
            <a:endParaRPr lang="zh-CN" altLang="en-US"/>
          </a:p>
          <a:p>
            <a:pPr lvl="2" fontAlgn="auto">
              <a:lnSpc>
                <a:spcPct val="150000"/>
              </a:lnSpc>
              <a:buFont typeface="Wingdings" panose="05000000000000000000" charset="0"/>
              <a:buChar char="Ø"/>
            </a:pPr>
            <a:r>
              <a:rPr lang="zh-CN" altLang="en-US"/>
              <a:t>出现在方法上，表示当前方法会在控制器的方法执行之前，先执行。</a:t>
            </a:r>
            <a:endParaRPr lang="zh-CN" altLang="en-US"/>
          </a:p>
          <a:p>
            <a:pPr lvl="2" fontAlgn="auto">
              <a:lnSpc>
                <a:spcPct val="150000"/>
              </a:lnSpc>
              <a:buFont typeface="Wingdings" panose="05000000000000000000" charset="0"/>
              <a:buChar char="Ø"/>
            </a:pPr>
            <a:r>
              <a:rPr lang="zh-CN" altLang="en-US"/>
              <a:t>它可以修饰没有返回值的方法，也可以修饰有具体返回值的方法。</a:t>
            </a:r>
            <a:endParaRPr lang="zh-CN" altLang="en-US"/>
          </a:p>
          <a:p>
            <a:pPr lvl="2" fontAlgn="auto">
              <a:lnSpc>
                <a:spcPct val="150000"/>
              </a:lnSpc>
              <a:buFont typeface="Wingdings" panose="05000000000000000000" charset="0"/>
              <a:buChar char="Ø"/>
            </a:pPr>
            <a:r>
              <a:rPr lang="zh-CN" altLang="en-US"/>
              <a:t>出现在参数上，获取指定的数据给参数赋值。</a:t>
            </a:r>
            <a:endParaRPr lang="zh-CN" altLang="en-US"/>
          </a:p>
          <a:p>
            <a:pPr lvl="1" fontAlgn="auto">
              <a:lnSpc>
                <a:spcPct val="150000"/>
              </a:lnSpc>
              <a:buFont typeface="Wingdings" panose="05000000000000000000" charset="0"/>
              <a:buNone/>
            </a:pPr>
            <a:r>
              <a:rPr lang="zh-CN" altLang="en-US"/>
              <a:t>属性：</a:t>
            </a:r>
            <a:endParaRPr lang="zh-CN" altLang="en-US"/>
          </a:p>
          <a:p>
            <a:pPr lvl="1" fontAlgn="auto">
              <a:lnSpc>
                <a:spcPct val="150000"/>
              </a:lnSpc>
              <a:buFont typeface="Wingdings" panose="05000000000000000000" charset="0"/>
              <a:buChar char="Ø"/>
            </a:pPr>
            <a:r>
              <a:rPr lang="en-US" altLang="zh-CN"/>
              <a:t>	</a:t>
            </a:r>
            <a:r>
              <a:rPr lang="zh-CN" altLang="en-US"/>
              <a:t>value：用于获取数据的 key。</a:t>
            </a:r>
            <a:endParaRPr lang="zh-CN" altLang="en-US"/>
          </a:p>
          <a:p>
            <a:pPr lvl="1" fontAlgn="auto">
              <a:lnSpc>
                <a:spcPct val="150000"/>
              </a:lnSpc>
              <a:buFont typeface="Wingdings" panose="05000000000000000000" charset="0"/>
              <a:buChar char="Ø"/>
            </a:pPr>
            <a:r>
              <a:rPr lang="en-US" altLang="zh-CN"/>
              <a:t>	</a:t>
            </a:r>
            <a:r>
              <a:rPr lang="zh-CN" altLang="en-US"/>
              <a:t>key 可以是 POJO 的属性名称，也可以是 map 结构的 key。</a:t>
            </a:r>
            <a:endParaRPr lang="zh-CN" altLang="en-US"/>
          </a:p>
          <a:p>
            <a:pPr lvl="1" fontAlgn="auto">
              <a:lnSpc>
                <a:spcPct val="150000"/>
              </a:lnSpc>
              <a:buNone/>
            </a:pP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l"/>
            </a:pPr>
            <a:r>
              <a:rPr lang="zh-CN" altLang="en-US"/>
              <a:t>应用场景：</a:t>
            </a:r>
            <a:endParaRPr lang="zh-CN" altLang="en-US"/>
          </a:p>
          <a:p>
            <a:pPr lvl="1" fontAlgn="auto">
              <a:lnSpc>
                <a:spcPct val="150000"/>
              </a:lnSpc>
              <a:buFont typeface="Wingdings" panose="05000000000000000000" charset="0"/>
              <a:buChar char="Ø"/>
            </a:pPr>
            <a:r>
              <a:rPr lang="zh-CN" altLang="en-US"/>
              <a:t>当表单提交数据不是完整的实体类数据时，保证没有提交数据的字段使用数据库对象原来的数据。</a:t>
            </a:r>
            <a:endParaRPr lang="zh-CN" altLang="en-US"/>
          </a:p>
          <a:p>
            <a:pPr marL="457200" lvl="1" indent="0" fontAlgn="auto">
              <a:lnSpc>
                <a:spcPct val="150000"/>
              </a:lnSpc>
              <a:buNone/>
            </a:pPr>
            <a:r>
              <a:rPr lang="zh-CN" altLang="en-US">
                <a:solidFill>
                  <a:srgbClr val="FF0000"/>
                </a:solidFill>
              </a:rPr>
              <a:t>例如：</a:t>
            </a:r>
            <a:endParaRPr lang="zh-CN" altLang="en-US">
              <a:solidFill>
                <a:srgbClr val="FF0000"/>
              </a:solidFill>
            </a:endParaRPr>
          </a:p>
          <a:p>
            <a:pPr marL="457200" lvl="1" indent="0" fontAlgn="auto">
              <a:lnSpc>
                <a:spcPct val="150000"/>
              </a:lnSpc>
              <a:buNone/>
            </a:pPr>
            <a:r>
              <a:rPr lang="zh-CN" altLang="en-US"/>
              <a:t>我们在编辑一个用户时，用户有一个创建信息字段，该字段的值是不允许被修改的。在提交表单数据是肯定没有此字段的内容，一旦更新会会把该字段内容置为 null，此时就可以使用此注解解决问题。</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1. </a:t>
            </a:r>
            <a:r>
              <a:rPr lang="zh-CN" altLang="en-US"/>
              <a:t>基于 POJO 属性的基本使用（使用</a:t>
            </a:r>
            <a:r>
              <a:rPr lang="en-US" altLang="zh-CN"/>
              <a:t>Get</a:t>
            </a:r>
            <a:r>
              <a:rPr lang="zh-CN" altLang="en-US"/>
              <a:t>方法）</a:t>
            </a:r>
            <a:endParaRPr lang="zh-CN" altLang="en-US"/>
          </a:p>
        </p:txBody>
      </p:sp>
      <p:sp>
        <p:nvSpPr>
          <p:cNvPr id="100" name="文本框 99"/>
          <p:cNvSpPr txBox="1"/>
          <p:nvPr/>
        </p:nvSpPr>
        <p:spPr>
          <a:xfrm>
            <a:off x="1511300" y="2733675"/>
            <a:ext cx="8291830" cy="1938020"/>
          </a:xfrm>
          <a:prstGeom prst="rect">
            <a:avLst/>
          </a:prstGeom>
          <a:noFill/>
          <a:ln w="28575" cmpd="sng">
            <a:solidFill>
              <a:schemeClr val="accent1">
                <a:shade val="50000"/>
              </a:schemeClr>
            </a:solidFill>
            <a:prstDash val="solid"/>
          </a:ln>
        </p:spPr>
        <p:txBody>
          <a:bodyPr wrap="square">
            <a:spAutoFit/>
          </a:bodyPr>
          <a:p>
            <a:pPr indent="0"/>
            <a:r>
              <a:rPr lang="en-US" sz="2000" b="0">
                <a:latin typeface="Calibri" panose="020F0502020204030204" charset="0"/>
                <a:ea typeface="宋体" panose="02010600030101010101" pitchFamily="2" charset="-122"/>
                <a:cs typeface="Times New Roman" panose="02020603050405020304" pitchFamily="18" charset="0"/>
              </a:rPr>
              <a:t>&lt;h3&gt;--</a:t>
            </a:r>
            <a:r>
              <a:rPr lang="zh-CN" sz="2000" b="0">
                <a:latin typeface="Calibri" panose="020F0502020204030204" charset="0"/>
                <a:ea typeface="宋体" panose="02010600030101010101" pitchFamily="2" charset="-122"/>
              </a:rPr>
              <a:t>使用</a:t>
            </a:r>
            <a:r>
              <a:rPr lang="en-US" sz="2000" b="0">
                <a:latin typeface="Calibri" panose="020F0502020204030204" charset="0"/>
                <a:ea typeface="宋体" panose="02010600030101010101" pitchFamily="2" charset="-122"/>
              </a:rPr>
              <a:t>ModelAttribution </a:t>
            </a:r>
            <a:r>
              <a:rPr lang="zh-CN" sz="2000" b="0">
                <a:latin typeface="Calibri" panose="020F0502020204030204" charset="0"/>
                <a:ea typeface="宋体" panose="02010600030101010101" pitchFamily="2" charset="-122"/>
              </a:rPr>
              <a:t>修改用户信息，（返回对象方式） </a:t>
            </a:r>
            <a:r>
              <a:rPr lang="en-US" sz="2000" b="0">
                <a:latin typeface="Calibri" panose="020F0502020204030204" charset="0"/>
                <a:ea typeface="宋体" panose="02010600030101010101" pitchFamily="2" charset="-122"/>
              </a:rPr>
              <a:t>--&lt;/h3&gt;</a:t>
            </a:r>
            <a:r>
              <a:rPr lang="en-US" sz="2000" b="0">
                <a:latin typeface="Calibri" panose="020F0502020204030204" charset="0"/>
                <a:ea typeface="宋体" panose="02010600030101010101" pitchFamily="2" charset="-122"/>
                <a:cs typeface="Times New Roman" panose="02020603050405020304" pitchFamily="18" charset="0"/>
              </a:rPr>
              <a:t>&lt;form action="../modelAtrributionByObject/updateUser" method="post"&gt;        </a:t>
            </a:r>
            <a:r>
              <a:rPr lang="zh-CN" sz="2000" b="0">
                <a:latin typeface="Calibri" panose="020F0502020204030204" charset="0"/>
                <a:ea typeface="宋体" panose="02010600030101010101" pitchFamily="2" charset="-122"/>
              </a:rPr>
              <a:t>用户名称：</a:t>
            </a:r>
            <a:r>
              <a:rPr lang="en-US" sz="2000" b="0">
                <a:latin typeface="Calibri" panose="020F0502020204030204" charset="0"/>
                <a:ea typeface="宋体" panose="02010600030101010101" pitchFamily="2" charset="-122"/>
                <a:cs typeface="Times New Roman" panose="02020603050405020304" pitchFamily="18" charset="0"/>
              </a:rPr>
              <a:t>&lt;input type="text" name="userName" &gt;&lt;br/&gt;        </a:t>
            </a:r>
            <a:r>
              <a:rPr lang="zh-CN" sz="2000" b="0">
                <a:latin typeface="Calibri" panose="020F0502020204030204" charset="0"/>
                <a:ea typeface="宋体" panose="02010600030101010101" pitchFamily="2" charset="-122"/>
              </a:rPr>
              <a:t>用户年龄：</a:t>
            </a:r>
            <a:r>
              <a:rPr lang="en-US" sz="2000" b="0">
                <a:latin typeface="Calibri" panose="020F0502020204030204" charset="0"/>
                <a:ea typeface="宋体" panose="02010600030101010101" pitchFamily="2" charset="-122"/>
                <a:cs typeface="Times New Roman" panose="02020603050405020304" pitchFamily="18" charset="0"/>
              </a:rPr>
              <a:t>&lt;input type="text" name="age" &gt;&lt;br/&gt;        &lt;input type="submit" value="</a:t>
            </a:r>
            <a:r>
              <a:rPr lang="zh-CN" sz="2000" b="0">
                <a:latin typeface="Calibri" panose="020F0502020204030204" charset="0"/>
                <a:ea typeface="宋体" panose="02010600030101010101" pitchFamily="2" charset="-122"/>
              </a:rPr>
              <a:t>保存</a:t>
            </a:r>
            <a:r>
              <a:rPr lang="en-US" sz="2000" b="0">
                <a:latin typeface="Calibri" panose="020F0502020204030204" charset="0"/>
                <a:ea typeface="宋体" panose="02010600030101010101" pitchFamily="2" charset="-122"/>
              </a:rPr>
              <a:t>"&gt;</a:t>
            </a:r>
            <a:r>
              <a:rPr lang="en-US" sz="2000" b="0">
                <a:latin typeface="Calibri" panose="020F0502020204030204" charset="0"/>
                <a:ea typeface="宋体" panose="02010600030101010101" pitchFamily="2" charset="-122"/>
                <a:cs typeface="Times New Roman" panose="02020603050405020304" pitchFamily="18" charset="0"/>
              </a:rPr>
              <a:t>&lt;/form&gt;</a:t>
            </a:r>
            <a:endParaRPr lang="zh-CN" altLang="en-US" sz="2000"/>
          </a:p>
        </p:txBody>
      </p:sp>
      <p:sp>
        <p:nvSpPr>
          <p:cNvPr id="7" name="文本框 6"/>
          <p:cNvSpPr txBox="1"/>
          <p:nvPr/>
        </p:nvSpPr>
        <p:spPr>
          <a:xfrm>
            <a:off x="4330700" y="4864100"/>
            <a:ext cx="1818640" cy="368300"/>
          </a:xfrm>
          <a:prstGeom prst="rect">
            <a:avLst/>
          </a:prstGeom>
          <a:noFill/>
        </p:spPr>
        <p:txBody>
          <a:bodyPr wrap="none" rtlCol="0">
            <a:spAutoFit/>
          </a:bodyPr>
          <a:p>
            <a:r>
              <a:rPr lang="en-US" altLang="zh-CN"/>
              <a:t>jsp</a:t>
            </a:r>
            <a:r>
              <a:rPr lang="zh-CN" altLang="en-US"/>
              <a:t>文件（部分）</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1. </a:t>
            </a:r>
            <a:r>
              <a:rPr lang="zh-CN" altLang="en-US"/>
              <a:t>基于 POJO 属性的基本使用（使用</a:t>
            </a:r>
            <a:r>
              <a:rPr lang="en-US" altLang="zh-CN"/>
              <a:t>Get</a:t>
            </a:r>
            <a:r>
              <a:rPr lang="zh-CN" altLang="en-US"/>
              <a:t>方法）</a:t>
            </a:r>
            <a:endParaRPr lang="zh-CN" altLang="en-US"/>
          </a:p>
        </p:txBody>
      </p:sp>
      <p:sp>
        <p:nvSpPr>
          <p:cNvPr id="4" name="文本框 3"/>
          <p:cNvSpPr txBox="1"/>
          <p:nvPr/>
        </p:nvSpPr>
        <p:spPr>
          <a:xfrm>
            <a:off x="915035" y="1998345"/>
            <a:ext cx="8774430" cy="4799965"/>
          </a:xfrm>
          <a:prstGeom prst="rect">
            <a:avLst/>
          </a:prstGeom>
          <a:noFill/>
          <a:ln w="12700" cmpd="sng">
            <a:solidFill>
              <a:schemeClr val="accent1">
                <a:shade val="50000"/>
              </a:schemeClr>
            </a:solidFill>
            <a:prstDash val="solid"/>
          </a:ln>
        </p:spPr>
        <p:txBody>
          <a:bodyPr wrap="square" rtlCol="0" anchor="t">
            <a:spAutoFit/>
          </a:bodyPr>
          <a:p>
            <a:r>
              <a:rPr lang="zh-CN" altLang="en-US"/>
              <a:t>@Controller</a:t>
            </a:r>
            <a:endParaRPr lang="zh-CN" altLang="en-US"/>
          </a:p>
          <a:p>
            <a:r>
              <a:rPr lang="zh-CN" altLang="en-US"/>
              <a:t>@RequestMapping("/modelAttributionByGet")</a:t>
            </a:r>
            <a:endParaRPr lang="zh-CN" altLang="en-US"/>
          </a:p>
          <a:p>
            <a:r>
              <a:rPr lang="zh-CN" altLang="en-US"/>
              <a:t>public class ModelAttributionByGet {</a:t>
            </a:r>
            <a:endParaRPr lang="zh-CN" altLang="en-US"/>
          </a:p>
          <a:p>
            <a:r>
              <a:rPr lang="zh-CN" altLang="en-US"/>
              <a:t>    /**</a:t>
            </a:r>
            <a:endParaRPr lang="zh-CN" altLang="en-US"/>
          </a:p>
          <a:p>
            <a:r>
              <a:rPr lang="zh-CN" altLang="en-US"/>
              <a:t>     * 在执行控制器前，先执行由ModelAttribute修饰的方法</a:t>
            </a:r>
            <a:endParaRPr lang="zh-CN" altLang="en-US"/>
          </a:p>
          <a:p>
            <a:r>
              <a:rPr lang="zh-CN" altLang="en-US"/>
              <a:t>     * @param user</a:t>
            </a:r>
            <a:endParaRPr lang="zh-CN" altLang="en-US"/>
          </a:p>
          <a:p>
            <a:r>
              <a:rPr lang="zh-CN" altLang="en-US"/>
              <a:t>     */</a:t>
            </a:r>
            <a:endParaRPr lang="zh-CN" altLang="en-US"/>
          </a:p>
          <a:p>
            <a:r>
              <a:rPr lang="zh-CN" altLang="en-US"/>
              <a:t>    @ModelAttribute</a:t>
            </a:r>
            <a:endParaRPr lang="zh-CN" altLang="en-US"/>
          </a:p>
          <a:p>
            <a:r>
              <a:rPr lang="zh-CN" altLang="en-US"/>
              <a:t>    public void showModel(User user){</a:t>
            </a:r>
            <a:endParaRPr lang="zh-CN" altLang="en-US"/>
          </a:p>
          <a:p>
            <a:r>
              <a:rPr lang="zh-CN" altLang="en-US"/>
              <a:t>        System.out.println("A:执行showModel方法"+user.getUserName());</a:t>
            </a:r>
            <a:endParaRPr lang="zh-CN" altLang="en-US"/>
          </a:p>
          <a:p>
            <a:r>
              <a:rPr lang="zh-CN" altLang="en-US"/>
              <a:t>    }</a:t>
            </a:r>
            <a:endParaRPr lang="zh-CN" altLang="en-US"/>
          </a:p>
          <a:p>
            <a:r>
              <a:rPr lang="zh-CN" altLang="en-US"/>
              <a:t>    @RequestMapping("/testModelAttribute")</a:t>
            </a:r>
            <a:endParaRPr lang="zh-CN" altLang="en-US"/>
          </a:p>
          <a:p>
            <a:r>
              <a:rPr lang="zh-CN" altLang="en-US"/>
              <a:t>    public String testModelAttribute(User user){</a:t>
            </a:r>
            <a:endParaRPr lang="zh-CN" altLang="en-US"/>
          </a:p>
          <a:p>
            <a:r>
              <a:rPr lang="zh-CN" altLang="en-US"/>
              <a:t>        System.out.println("执行了控制器的方法"+user.getUserName());</a:t>
            </a:r>
            <a:endParaRPr lang="zh-CN" altLang="en-US"/>
          </a:p>
          <a:p>
            <a:r>
              <a:rPr lang="zh-CN" altLang="en-US"/>
              <a:t>        return "success";</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1235690" cy="1325880"/>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01.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的基本概念</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的优势</a:t>
            </a:r>
            <a:endPar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normAutofit fontScale="90000"/>
          </a:bodyPr>
          <a:p>
            <a:r>
              <a:rPr lang="zh-CN" altLang="en-US"/>
              <a:t> </a:t>
            </a:r>
            <a:r>
              <a:t>分工明确，而且扩展灵活</a:t>
            </a:r>
          </a:p>
          <a:p>
            <a:r>
              <a:t>对象就是一个 POJO，无需继承框架特定 API</a:t>
            </a:r>
          </a:p>
          <a:p>
            <a:r>
              <a:t>和 Spring 其他框架无缝集成</a:t>
            </a:r>
          </a:p>
          <a:p>
            <a:r>
              <a:t>可适配，通过 HandlerAdapter 可以支持任意的类作为处理器</a:t>
            </a:r>
          </a:p>
          <a:p>
            <a:r>
              <a:t>可定制性，HandlerMapping、ViewResolver 等能够非常简单的定制</a:t>
            </a:r>
          </a:p>
          <a:p>
            <a:r>
              <a:t>功能强大的数据验证、格式化、绑定机制</a:t>
            </a:r>
          </a:p>
          <a:p>
            <a:r>
              <a:t>利用 Spring 提供的 Mock 对象能够非常简单的进行 Web 层单元测试</a:t>
            </a:r>
          </a:p>
          <a:p>
            <a:r>
              <a:t>本地化、主题的解析的支持，使我们更容易进行国际化和主题的切换</a:t>
            </a:r>
          </a:p>
          <a:p>
            <a:r>
              <a:t>强大的 JSP 标签库，使 JSP 编写更容易</a:t>
            </a: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126365" y="1496695"/>
            <a:ext cx="9956800" cy="4973320"/>
          </a:xfrm>
        </p:spPr>
        <p:txBody>
          <a:bodyPr>
            <a:normAutofit/>
          </a:bodyPr>
          <a:p>
            <a:pPr lvl="1" fontAlgn="auto">
              <a:lnSpc>
                <a:spcPct val="150000"/>
              </a:lnSpc>
              <a:buFont typeface="Wingdings" panose="05000000000000000000" charset="0"/>
              <a:buChar char="Ø"/>
            </a:pPr>
            <a:r>
              <a:rPr lang="en-US" altLang="zh-CN"/>
              <a:t>1. </a:t>
            </a:r>
            <a:r>
              <a:rPr lang="zh-CN" altLang="en-US"/>
              <a:t>基于 POJO 属性的基本使用，使用</a:t>
            </a:r>
            <a:r>
              <a:rPr lang="en-US" altLang="zh-CN"/>
              <a:t>Post</a:t>
            </a:r>
            <a:r>
              <a:rPr lang="zh-CN" altLang="en-US"/>
              <a:t>方法，对象传输（有返回值）</a:t>
            </a:r>
            <a:endParaRPr lang="zh-CN" altLang="en-US"/>
          </a:p>
        </p:txBody>
      </p:sp>
      <p:sp>
        <p:nvSpPr>
          <p:cNvPr id="4" name="文本框 3"/>
          <p:cNvSpPr txBox="1"/>
          <p:nvPr/>
        </p:nvSpPr>
        <p:spPr>
          <a:xfrm>
            <a:off x="1410335" y="2692400"/>
            <a:ext cx="8165465" cy="1753235"/>
          </a:xfrm>
          <a:prstGeom prst="rect">
            <a:avLst/>
          </a:prstGeom>
          <a:noFill/>
          <a:ln w="12700" cmpd="sng">
            <a:solidFill>
              <a:schemeClr val="accent1">
                <a:shade val="50000"/>
              </a:schemeClr>
            </a:solidFill>
            <a:prstDash val="solid"/>
          </a:ln>
        </p:spPr>
        <p:txBody>
          <a:bodyPr wrap="square" rtlCol="0" anchor="t">
            <a:spAutoFit/>
          </a:bodyPr>
          <a:p>
            <a:r>
              <a:rPr lang="zh-CN" altLang="en-US"/>
              <a:t>&lt;h3&gt;--使用ModelAttribution 修改用户信息，（返回对象方式） --&lt;/h3&gt;</a:t>
            </a:r>
            <a:endParaRPr lang="zh-CN" altLang="en-US"/>
          </a:p>
          <a:p>
            <a:r>
              <a:rPr lang="zh-CN" altLang="en-US"/>
              <a:t>&lt;form action="../modelAtrributionByObject/updateUser" method="post"&gt;</a:t>
            </a:r>
            <a:endParaRPr lang="zh-CN" altLang="en-US"/>
          </a:p>
          <a:p>
            <a:r>
              <a:rPr lang="zh-CN" altLang="en-US"/>
              <a:t>    用户名称：&lt;input type="text" name="userName" &gt;&lt;br/&gt;</a:t>
            </a:r>
            <a:endParaRPr lang="zh-CN" altLang="en-US"/>
          </a:p>
          <a:p>
            <a:r>
              <a:rPr lang="zh-CN" altLang="en-US"/>
              <a:t>    用户年龄：&lt;input type="text" name="age" &gt;&lt;br/&gt;</a:t>
            </a:r>
            <a:endParaRPr lang="zh-CN" altLang="en-US"/>
          </a:p>
          <a:p>
            <a:r>
              <a:rPr lang="zh-CN" altLang="en-US"/>
              <a:t>    &lt;input type="submit" value="保存"&gt;</a:t>
            </a:r>
            <a:endParaRPr lang="zh-CN" altLang="en-US"/>
          </a:p>
          <a:p>
            <a:r>
              <a:rPr lang="zh-CN" altLang="en-US"/>
              <a:t>&lt;/form&gt;</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1. </a:t>
            </a:r>
            <a:r>
              <a:rPr lang="zh-CN" altLang="en-US"/>
              <a:t>基于 POJO 属性的基本使用（使用</a:t>
            </a:r>
            <a:r>
              <a:rPr lang="en-US" altLang="zh-CN"/>
              <a:t>Post</a:t>
            </a:r>
            <a:r>
              <a:rPr lang="zh-CN" altLang="en-US"/>
              <a:t>方法）</a:t>
            </a:r>
            <a:endParaRPr lang="zh-CN" altLang="en-US"/>
          </a:p>
        </p:txBody>
      </p:sp>
      <p:sp>
        <p:nvSpPr>
          <p:cNvPr id="4" name="文本框 3"/>
          <p:cNvSpPr txBox="1"/>
          <p:nvPr/>
        </p:nvSpPr>
        <p:spPr>
          <a:xfrm>
            <a:off x="508000" y="2456815"/>
            <a:ext cx="9676765" cy="3138170"/>
          </a:xfrm>
          <a:prstGeom prst="rect">
            <a:avLst/>
          </a:prstGeom>
          <a:noFill/>
        </p:spPr>
        <p:txBody>
          <a:bodyPr wrap="square" rtlCol="0" anchor="t">
            <a:spAutoFit/>
          </a:bodyPr>
          <a:p>
            <a:r>
              <a:rPr lang="zh-CN" altLang="en-US"/>
              <a:t>@Controller</a:t>
            </a:r>
            <a:endParaRPr lang="zh-CN" altLang="en-US"/>
          </a:p>
          <a:p>
            <a:r>
              <a:rPr lang="zh-CN" altLang="en-US"/>
              <a:t>@RequestMapping("modelAtrributionByObject")</a:t>
            </a:r>
            <a:endParaRPr lang="zh-CN" altLang="en-US"/>
          </a:p>
          <a:p>
            <a:r>
              <a:rPr lang="zh-CN" altLang="en-US"/>
              <a:t>public class ModelAtrributionByObject {</a:t>
            </a:r>
            <a:endParaRPr lang="zh-CN" altLang="en-US"/>
          </a:p>
          <a:p>
            <a:r>
              <a:rPr lang="zh-CN" altLang="en-US"/>
              <a:t>    @ModelAttribute</a:t>
            </a:r>
            <a:endParaRPr lang="zh-CN" altLang="en-US"/>
          </a:p>
          <a:p>
            <a:r>
              <a:rPr lang="zh-CN" altLang="en-US"/>
              <a:t>    public User showModel(String userName) {</a:t>
            </a:r>
            <a:endParaRPr lang="zh-CN" altLang="en-US"/>
          </a:p>
          <a:p>
            <a:r>
              <a:rPr lang="zh-CN" altLang="en-US"/>
              <a:t>        System.out.println("showModel中接收的参数userName:"+userName);</a:t>
            </a:r>
            <a:endParaRPr lang="zh-CN" altLang="en-US"/>
          </a:p>
          <a:p>
            <a:r>
              <a:rPr lang="zh-CN" altLang="en-US"/>
              <a:t>        User user = findUserByName(userName);</a:t>
            </a:r>
            <a:endParaRPr lang="zh-CN" altLang="en-US"/>
          </a:p>
          <a:p>
            <a:r>
              <a:rPr lang="zh-CN" altLang="en-US"/>
              <a:t>        System.out.println("执行了 showModel 方法" + user);</a:t>
            </a:r>
            <a:endParaRPr lang="zh-CN" altLang="en-US"/>
          </a:p>
          <a:p>
            <a:r>
              <a:rPr lang="zh-CN" altLang="en-US"/>
              <a:t>        return user;</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2. </a:t>
            </a:r>
            <a:r>
              <a:rPr lang="zh-CN" altLang="en-US"/>
              <a:t>基于 POJO 属性的基本使用（使用</a:t>
            </a:r>
            <a:r>
              <a:rPr lang="en-US" altLang="zh-CN"/>
              <a:t>Post</a:t>
            </a:r>
            <a:r>
              <a:rPr lang="zh-CN" altLang="en-US"/>
              <a:t>方法）</a:t>
            </a:r>
            <a:endParaRPr lang="zh-CN" altLang="en-US"/>
          </a:p>
        </p:txBody>
      </p:sp>
      <p:sp>
        <p:nvSpPr>
          <p:cNvPr id="4" name="文本框 3"/>
          <p:cNvSpPr txBox="1"/>
          <p:nvPr/>
        </p:nvSpPr>
        <p:spPr>
          <a:xfrm>
            <a:off x="723900" y="2202815"/>
            <a:ext cx="9676765" cy="3692525"/>
          </a:xfrm>
          <a:prstGeom prst="rect">
            <a:avLst/>
          </a:prstGeom>
          <a:noFill/>
        </p:spPr>
        <p:txBody>
          <a:bodyPr wrap="square" rtlCol="0" anchor="t">
            <a:spAutoFit/>
          </a:bodyPr>
          <a:p>
            <a:r>
              <a:rPr lang="zh-CN" altLang="en-US"/>
              <a:t>    @RequestMapping("/updateUser")</a:t>
            </a:r>
            <a:endParaRPr lang="zh-CN" altLang="en-US"/>
          </a:p>
          <a:p>
            <a:r>
              <a:rPr lang="zh-CN" altLang="en-US"/>
              <a:t>    public String testModelAttribute(User user) {</a:t>
            </a:r>
            <a:endParaRPr lang="zh-CN" altLang="en-US"/>
          </a:p>
          <a:p>
            <a:r>
              <a:rPr lang="zh-CN" altLang="en-US"/>
              <a:t>        System.out.println("控制器中处理请求的方法：修改用户：" + user);</a:t>
            </a:r>
            <a:endParaRPr lang="zh-CN" altLang="en-US"/>
          </a:p>
          <a:p>
            <a:r>
              <a:rPr lang="zh-CN" altLang="en-US"/>
              <a:t>        return "success";</a:t>
            </a:r>
            <a:endParaRPr lang="zh-CN" altLang="en-US"/>
          </a:p>
          <a:p>
            <a:r>
              <a:rPr lang="zh-CN" altLang="en-US"/>
              <a:t>    }</a:t>
            </a:r>
            <a:endParaRPr lang="zh-CN" altLang="en-US"/>
          </a:p>
          <a:p>
            <a:r>
              <a:rPr lang="zh-CN" altLang="en-US"/>
              <a:t>    private User findUserByName(String userName) {</a:t>
            </a:r>
            <a:endParaRPr lang="zh-CN" altLang="en-US"/>
          </a:p>
          <a:p>
            <a:r>
              <a:rPr lang="zh-CN" altLang="en-US"/>
              <a:t>        User user = new User();</a:t>
            </a:r>
            <a:endParaRPr lang="zh-CN" altLang="en-US"/>
          </a:p>
          <a:p>
            <a:r>
              <a:rPr lang="zh-CN" altLang="en-US"/>
              <a:t>        user.setUserName("数据库中的姓名");</a:t>
            </a:r>
            <a:endParaRPr lang="zh-CN" altLang="en-US"/>
          </a:p>
          <a:p>
            <a:r>
              <a:rPr lang="zh-CN" altLang="en-US"/>
              <a:t>        user.setAge(19);</a:t>
            </a:r>
            <a:endParaRPr lang="zh-CN" altLang="en-US"/>
          </a:p>
          <a:p>
            <a:r>
              <a:rPr lang="zh-CN" altLang="en-US"/>
              <a:t>        user.setPassword("123456");</a:t>
            </a:r>
            <a:endParaRPr lang="zh-CN" altLang="en-US"/>
          </a:p>
          <a:p>
            <a:r>
              <a:rPr lang="zh-CN" altLang="en-US"/>
              <a:t>        return user;</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r>
              <a:rPr lang="zh-CN" altLang="en-US"/>
              <a:t>问题：</a:t>
            </a:r>
            <a:endParaRPr lang="zh-CN" altLang="en-US"/>
          </a:p>
          <a:p>
            <a:pPr marL="457200" lvl="1" indent="0" fontAlgn="auto">
              <a:lnSpc>
                <a:spcPct val="150000"/>
              </a:lnSpc>
              <a:buFont typeface="Wingdings" panose="05000000000000000000" charset="0"/>
              <a:buNone/>
            </a:pPr>
            <a:r>
              <a:rPr lang="zh-CN" altLang="en-US"/>
              <a:t>  如果把</a:t>
            </a:r>
            <a:r>
              <a:rPr lang="zh-CN" altLang="en-US">
                <a:sym typeface="+mn-ea"/>
              </a:rPr>
              <a:t>public User showModel(String userName)，</a:t>
            </a:r>
            <a:endParaRPr lang="zh-CN" altLang="en-US">
              <a:sym typeface="+mn-ea"/>
            </a:endParaRPr>
          </a:p>
          <a:p>
            <a:pPr marL="457200" lvl="1" indent="0" fontAlgn="auto">
              <a:lnSpc>
                <a:spcPct val="150000"/>
              </a:lnSpc>
              <a:buFont typeface="Wingdings" panose="05000000000000000000" charset="0"/>
              <a:buNone/>
            </a:pPr>
            <a:r>
              <a:rPr lang="zh-CN" altLang="en-US">
                <a:sym typeface="+mn-ea"/>
              </a:rPr>
              <a:t>                                       改为</a:t>
            </a:r>
            <a:endParaRPr lang="zh-CN" altLang="en-US">
              <a:sym typeface="+mn-ea"/>
            </a:endParaRPr>
          </a:p>
          <a:p>
            <a:pPr marL="457200" lvl="1" indent="0" fontAlgn="auto">
              <a:lnSpc>
                <a:spcPct val="150000"/>
              </a:lnSpc>
              <a:buFont typeface="Wingdings" panose="05000000000000000000" charset="0"/>
              <a:buNone/>
            </a:pPr>
            <a:r>
              <a:rPr lang="zh-CN" altLang="en-US">
                <a:sym typeface="+mn-ea"/>
              </a:rPr>
              <a:t>               public </a:t>
            </a:r>
            <a:r>
              <a:rPr lang="en-US" altLang="zh-CN">
                <a:sym typeface="+mn-ea"/>
              </a:rPr>
              <a:t>void </a:t>
            </a:r>
            <a:r>
              <a:rPr lang="zh-CN" altLang="en-US">
                <a:sym typeface="+mn-ea"/>
              </a:rPr>
              <a:t>showModel(String userName)</a:t>
            </a:r>
            <a:endParaRPr lang="zh-CN" altLang="en-US">
              <a:sym typeface="+mn-ea"/>
            </a:endParaRPr>
          </a:p>
          <a:p>
            <a:pPr marL="457200" lvl="1" indent="0" fontAlgn="auto">
              <a:lnSpc>
                <a:spcPct val="150000"/>
              </a:lnSpc>
              <a:buFont typeface="Wingdings" panose="05000000000000000000" charset="0"/>
              <a:buNone/>
            </a:pPr>
            <a:r>
              <a:rPr lang="zh-CN" altLang="en-US">
                <a:sym typeface="+mn-ea"/>
              </a:rPr>
              <a:t>结果怎么样变化？</a:t>
            </a:r>
            <a:endParaRPr lang="zh-CN" altLang="en-US">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3. </a:t>
            </a:r>
            <a:r>
              <a:rPr lang="zh-CN" altLang="en-US"/>
              <a:t>基于 </a:t>
            </a:r>
            <a:r>
              <a:rPr lang="en-US" altLang="zh-CN"/>
              <a:t>Map</a:t>
            </a:r>
            <a:r>
              <a:rPr lang="zh-CN" altLang="en-US"/>
              <a:t>传递参数</a:t>
            </a:r>
            <a:r>
              <a:rPr lang="zh-CN" altLang="en-US"/>
              <a:t>（使用</a:t>
            </a:r>
            <a:r>
              <a:rPr lang="en-US" altLang="zh-CN"/>
              <a:t>Post</a:t>
            </a:r>
            <a:r>
              <a:rPr lang="zh-CN" altLang="en-US"/>
              <a:t>方法）</a:t>
            </a:r>
            <a:endParaRPr lang="zh-CN" altLang="en-US"/>
          </a:p>
        </p:txBody>
      </p:sp>
      <p:pic>
        <p:nvPicPr>
          <p:cNvPr id="6" name="图片 5" descr="~XCWQR4P$%D6A~U90[_T1EL"/>
          <p:cNvPicPr>
            <a:picLocks noChangeAspect="1"/>
          </p:cNvPicPr>
          <p:nvPr>
            <p:custDataLst>
              <p:tags r:id="rId1"/>
            </p:custDataLst>
          </p:nvPr>
        </p:nvPicPr>
        <p:blipFill>
          <a:blip r:embed="rId2"/>
          <a:stretch>
            <a:fillRect/>
          </a:stretch>
        </p:blipFill>
        <p:spPr>
          <a:xfrm>
            <a:off x="1814195" y="2330450"/>
            <a:ext cx="8190230" cy="27051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3. </a:t>
            </a:r>
            <a:r>
              <a:rPr lang="zh-CN" altLang="en-US"/>
              <a:t>基于 </a:t>
            </a:r>
            <a:r>
              <a:rPr lang="en-US" altLang="zh-CN"/>
              <a:t>Map</a:t>
            </a:r>
            <a:r>
              <a:rPr lang="zh-CN" altLang="en-US"/>
              <a:t>传递参数</a:t>
            </a:r>
            <a:r>
              <a:rPr lang="zh-CN" altLang="en-US"/>
              <a:t>（使用</a:t>
            </a:r>
            <a:r>
              <a:rPr lang="en-US" altLang="zh-CN"/>
              <a:t>Post</a:t>
            </a:r>
            <a:r>
              <a:rPr lang="zh-CN" altLang="en-US"/>
              <a:t>方法）</a:t>
            </a:r>
            <a:endParaRPr lang="zh-CN" altLang="en-US"/>
          </a:p>
        </p:txBody>
      </p:sp>
      <p:pic>
        <p:nvPicPr>
          <p:cNvPr id="4" name="图片 3" descr="4`W6R~PP]Z~A`XM@KHF]B{3"/>
          <p:cNvPicPr>
            <a:picLocks noChangeAspect="1"/>
          </p:cNvPicPr>
          <p:nvPr>
            <p:custDataLst>
              <p:tags r:id="rId1"/>
            </p:custDataLst>
          </p:nvPr>
        </p:nvPicPr>
        <p:blipFill>
          <a:blip r:embed="rId2"/>
          <a:stretch>
            <a:fillRect/>
          </a:stretch>
        </p:blipFill>
        <p:spPr>
          <a:xfrm>
            <a:off x="1179195" y="2138045"/>
            <a:ext cx="7648575" cy="395287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365125"/>
            <a:ext cx="10515600" cy="1325563"/>
          </a:xfrm>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a:xfrm>
            <a:off x="838200" y="1382395"/>
            <a:ext cx="10515600" cy="4973320"/>
          </a:xfrm>
        </p:spPr>
        <p:txBody>
          <a:bodyPr>
            <a:normAutofit/>
          </a:bodyPr>
          <a:p>
            <a:pPr lvl="1" fontAlgn="auto">
              <a:lnSpc>
                <a:spcPct val="150000"/>
              </a:lnSpc>
              <a:buFont typeface="Wingdings" panose="05000000000000000000" charset="0"/>
              <a:buChar char="Ø"/>
            </a:pPr>
            <a:r>
              <a:rPr lang="en-US" altLang="zh-CN"/>
              <a:t>3. </a:t>
            </a:r>
            <a:r>
              <a:rPr lang="zh-CN" altLang="en-US"/>
              <a:t>基于 </a:t>
            </a:r>
            <a:r>
              <a:rPr lang="en-US" altLang="zh-CN"/>
              <a:t>Map</a:t>
            </a:r>
            <a:r>
              <a:rPr lang="zh-CN" altLang="en-US"/>
              <a:t>传递参数</a:t>
            </a:r>
            <a:r>
              <a:rPr lang="zh-CN" altLang="en-US"/>
              <a:t>（使用</a:t>
            </a:r>
            <a:r>
              <a:rPr lang="en-US" altLang="zh-CN"/>
              <a:t>Post</a:t>
            </a:r>
            <a:r>
              <a:rPr lang="zh-CN" altLang="en-US"/>
              <a:t>方法）</a:t>
            </a:r>
            <a:endParaRPr lang="zh-CN" altLang="en-US"/>
          </a:p>
        </p:txBody>
      </p:sp>
      <p:pic>
        <p:nvPicPr>
          <p:cNvPr id="4" name="图片 3" descr="@5@0{61X1HYX8U4GDJ%2Y12"/>
          <p:cNvPicPr>
            <a:picLocks noChangeAspect="1"/>
          </p:cNvPicPr>
          <p:nvPr/>
        </p:nvPicPr>
        <p:blipFill>
          <a:blip r:embed="rId1"/>
          <a:stretch>
            <a:fillRect/>
          </a:stretch>
        </p:blipFill>
        <p:spPr>
          <a:xfrm>
            <a:off x="1020445" y="2046605"/>
            <a:ext cx="8524875" cy="41529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：SessionAttribute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r>
              <a:rPr lang="zh-CN" altLang="en-US"/>
              <a:t>作用：用于多次执行控制器方法间的参数共享。</a:t>
            </a:r>
            <a:endParaRPr lang="zh-CN" altLang="en-US"/>
          </a:p>
          <a:p>
            <a:pPr lvl="1" fontAlgn="auto">
              <a:lnSpc>
                <a:spcPct val="150000"/>
              </a:lnSpc>
              <a:buFont typeface="Wingdings" panose="05000000000000000000" charset="0"/>
              <a:buChar char="Ø"/>
            </a:pPr>
            <a:r>
              <a:rPr lang="zh-CN" altLang="en-US"/>
              <a:t>属性</a:t>
            </a:r>
            <a:endParaRPr lang="zh-CN" altLang="en-US"/>
          </a:p>
          <a:p>
            <a:pPr lvl="2" fontAlgn="auto">
              <a:lnSpc>
                <a:spcPct val="150000"/>
              </a:lnSpc>
              <a:buFont typeface="Wingdings" panose="05000000000000000000" charset="0"/>
              <a:buChar char="Ø"/>
            </a:pPr>
            <a:r>
              <a:rPr lang="zh-CN" altLang="en-US"/>
              <a:t>value：用于指定存入的属性名称</a:t>
            </a:r>
            <a:endParaRPr lang="zh-CN" altLang="en-US"/>
          </a:p>
          <a:p>
            <a:pPr lvl="2" fontAlgn="auto">
              <a:lnSpc>
                <a:spcPct val="150000"/>
              </a:lnSpc>
              <a:buFont typeface="Wingdings" panose="05000000000000000000" charset="0"/>
              <a:buChar char="Ø"/>
            </a:pPr>
            <a:r>
              <a:rPr lang="zh-CN" altLang="en-US"/>
              <a:t>type：用于指定存入的数据类型。</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：ModelAttribute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endParaRPr lang="zh-CN" altLang="en-US"/>
          </a:p>
        </p:txBody>
      </p:sp>
      <p:pic>
        <p:nvPicPr>
          <p:cNvPr id="4" name="图片 3" descr="6P99]ASQ3G@_PXXJV2DMJ]8"/>
          <p:cNvPicPr>
            <a:picLocks noChangeAspect="1"/>
          </p:cNvPicPr>
          <p:nvPr/>
        </p:nvPicPr>
        <p:blipFill>
          <a:blip r:embed="rId1"/>
          <a:stretch>
            <a:fillRect/>
          </a:stretch>
        </p:blipFill>
        <p:spPr>
          <a:xfrm>
            <a:off x="937895" y="1481455"/>
            <a:ext cx="8791575" cy="469582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SessionAttribute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4" name="文本框 3"/>
          <p:cNvSpPr txBox="1"/>
          <p:nvPr/>
        </p:nvSpPr>
        <p:spPr>
          <a:xfrm>
            <a:off x="1727200" y="1691005"/>
            <a:ext cx="7453630" cy="2306955"/>
          </a:xfrm>
          <a:prstGeom prst="rect">
            <a:avLst/>
          </a:prstGeom>
          <a:noFill/>
        </p:spPr>
        <p:txBody>
          <a:bodyPr wrap="square" rtlCol="0" anchor="t">
            <a:spAutoFit/>
          </a:bodyPr>
          <a:p>
            <a:r>
              <a:rPr lang="zh-CN" altLang="en-US"/>
              <a:t>  /**</a:t>
            </a:r>
            <a:endParaRPr lang="zh-CN" altLang="en-US"/>
          </a:p>
          <a:p>
            <a:r>
              <a:rPr lang="zh-CN" altLang="en-US"/>
              <a:t>     * 把数据存入 SessionAttribute</a:t>
            </a:r>
            <a:endParaRPr lang="zh-CN" altLang="en-US"/>
          </a:p>
          <a:p>
            <a:r>
              <a:rPr lang="zh-CN" altLang="en-US"/>
              <a:t>     *</a:t>
            </a:r>
            <a:endParaRPr lang="zh-CN" altLang="en-US"/>
          </a:p>
          <a:p>
            <a:r>
              <a:rPr lang="zh-CN" altLang="en-US"/>
              <a:t>     * @param model</a:t>
            </a:r>
            <a:endParaRPr lang="zh-CN" altLang="en-US"/>
          </a:p>
          <a:p>
            <a:r>
              <a:rPr lang="zh-CN" altLang="en-US"/>
              <a:t>     * @return Model 是 spring 提供的一个接口，该接口有一个实现类 ExtendedModelMap</a:t>
            </a:r>
            <a:endParaRPr lang="zh-CN" altLang="en-US"/>
          </a:p>
          <a:p>
            <a:r>
              <a:rPr lang="zh-CN" altLang="en-US"/>
              <a:t>     * 该类继承了 ModelMap，而 ModelMap 就是 LinkedHashMap 子类</a:t>
            </a:r>
            <a:endParaRPr lang="zh-CN" altLang="en-US"/>
          </a:p>
          <a:p>
            <a:r>
              <a:rPr lang="zh-CN" altLang="en-US"/>
              <a:t>     */</a:t>
            </a:r>
            <a:endParaRPr lang="zh-CN" altLang="en-US"/>
          </a:p>
        </p:txBody>
      </p:sp>
      <p:sp>
        <p:nvSpPr>
          <p:cNvPr id="6" name="文本框 5"/>
          <p:cNvSpPr txBox="1"/>
          <p:nvPr/>
        </p:nvSpPr>
        <p:spPr>
          <a:xfrm>
            <a:off x="1701800" y="4088765"/>
            <a:ext cx="7301865" cy="645160"/>
          </a:xfrm>
          <a:prstGeom prst="rect">
            <a:avLst/>
          </a:prstGeom>
          <a:noFill/>
          <a:ln w="28575" cmpd="sng">
            <a:solidFill>
              <a:srgbClr val="FF0000"/>
            </a:solidFill>
            <a:prstDash val="solid"/>
          </a:ln>
        </p:spPr>
        <p:txBody>
          <a:bodyPr wrap="square" rtlCol="0" anchor="t">
            <a:spAutoFit/>
          </a:bodyPr>
          <a:p>
            <a:r>
              <a:rPr lang="zh-CN" altLang="en-US"/>
              <a:t> @RequestMapping("/testGet")</a:t>
            </a:r>
            <a:endParaRPr lang="zh-CN" altLang="en-US"/>
          </a:p>
          <a:p>
            <a:r>
              <a:rPr lang="zh-CN" altLang="en-US"/>
              <a:t>    public String testGet(ModelMap model) </a:t>
            </a:r>
            <a:endParaRPr lang="zh-CN" altLang="en-US"/>
          </a:p>
        </p:txBody>
      </p:sp>
      <p:sp>
        <p:nvSpPr>
          <p:cNvPr id="7" name="文本框 6"/>
          <p:cNvSpPr txBox="1"/>
          <p:nvPr/>
        </p:nvSpPr>
        <p:spPr>
          <a:xfrm>
            <a:off x="1701800" y="4976495"/>
            <a:ext cx="7301865" cy="645160"/>
          </a:xfrm>
          <a:prstGeom prst="rect">
            <a:avLst/>
          </a:prstGeom>
          <a:noFill/>
          <a:ln w="28575" cmpd="sng">
            <a:solidFill>
              <a:srgbClr val="FF0000"/>
            </a:solidFill>
            <a:prstDash val="solid"/>
          </a:ln>
        </p:spPr>
        <p:txBody>
          <a:bodyPr wrap="square" rtlCol="0" anchor="t">
            <a:spAutoFit/>
          </a:bodyPr>
          <a:p>
            <a:r>
              <a:rPr lang="zh-CN" altLang="en-US"/>
              <a:t>@RequestMapping("/testGet")</a:t>
            </a:r>
            <a:endParaRPr lang="zh-CN" altLang="en-US"/>
          </a:p>
          <a:p>
            <a:r>
              <a:rPr lang="zh-CN" altLang="en-US"/>
              <a:t>    public String testGet(ModelMap model)</a:t>
            </a:r>
            <a:endParaRPr lang="zh-CN" altLang="en-US"/>
          </a:p>
        </p:txBody>
      </p:sp>
      <p:sp>
        <p:nvSpPr>
          <p:cNvPr id="8" name="文本框 7"/>
          <p:cNvSpPr txBox="1"/>
          <p:nvPr/>
        </p:nvSpPr>
        <p:spPr>
          <a:xfrm>
            <a:off x="1701800" y="5761990"/>
            <a:ext cx="7301865" cy="645160"/>
          </a:xfrm>
          <a:prstGeom prst="rect">
            <a:avLst/>
          </a:prstGeom>
          <a:noFill/>
          <a:ln w="28575" cmpd="sng">
            <a:solidFill>
              <a:srgbClr val="FF0000"/>
            </a:solidFill>
            <a:prstDash val="solid"/>
          </a:ln>
        </p:spPr>
        <p:txBody>
          <a:bodyPr wrap="square" rtlCol="0" anchor="t">
            <a:spAutoFit/>
          </a:bodyPr>
          <a:p>
            <a:r>
              <a:rPr lang="zh-CN" altLang="en-US"/>
              <a:t>@RequestMapping("/testClean")</a:t>
            </a:r>
            <a:endParaRPr lang="zh-CN" altLang="en-US"/>
          </a:p>
          <a:p>
            <a:r>
              <a:rPr lang="zh-CN" altLang="en-US"/>
              <a:t>    public String complete(SessionStatus sessionStatus)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：需求</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a:t>
            </a:r>
            <a:endParaRPr lang="en-US" altLang="zh-CN"/>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pic>
        <p:nvPicPr>
          <p:cNvPr id="5" name="图片 4" descr="02"/>
          <p:cNvPicPr>
            <a:picLocks noChangeAspect="1"/>
          </p:cNvPicPr>
          <p:nvPr>
            <p:custDataLst>
              <p:tags r:id="rId1"/>
            </p:custDataLst>
          </p:nvPr>
        </p:nvPicPr>
        <p:blipFill>
          <a:blip r:embed="rId2"/>
          <a:stretch>
            <a:fillRect/>
          </a:stretch>
        </p:blipFill>
        <p:spPr>
          <a:xfrm>
            <a:off x="-424180" y="1379855"/>
            <a:ext cx="15603220" cy="727456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SessionAttribute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r>
              <a:rPr lang="zh-CN" altLang="en-US"/>
              <a:t>类定义：</a:t>
            </a:r>
            <a:endParaRPr lang="zh-CN" altLang="en-US"/>
          </a:p>
        </p:txBody>
      </p:sp>
      <p:pic>
        <p:nvPicPr>
          <p:cNvPr id="4" name="图片 3" descr="FFZ23SQC]I`S_LP[E$37}ON"/>
          <p:cNvPicPr>
            <a:picLocks noChangeAspect="1"/>
          </p:cNvPicPr>
          <p:nvPr/>
        </p:nvPicPr>
        <p:blipFill>
          <a:blip r:embed="rId1"/>
          <a:stretch>
            <a:fillRect/>
          </a:stretch>
        </p:blipFill>
        <p:spPr>
          <a:xfrm>
            <a:off x="533400" y="2505075"/>
            <a:ext cx="10058400" cy="476885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SessionAttribute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endParaRPr lang="zh-CN" altLang="en-US"/>
          </a:p>
        </p:txBody>
      </p:sp>
      <p:pic>
        <p:nvPicPr>
          <p:cNvPr id="4" name="图片 3" descr="HUFNIKUFLWO2(9ZRHEVX1MU"/>
          <p:cNvPicPr>
            <a:picLocks noChangeAspect="1"/>
          </p:cNvPicPr>
          <p:nvPr/>
        </p:nvPicPr>
        <p:blipFill>
          <a:blip r:embed="rId1"/>
          <a:stretch>
            <a:fillRect/>
          </a:stretch>
        </p:blipFill>
        <p:spPr>
          <a:xfrm>
            <a:off x="317500" y="1970405"/>
            <a:ext cx="10058400" cy="291782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SessionAttribute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endParaRPr lang="zh-CN" altLang="en-US"/>
          </a:p>
        </p:txBody>
      </p:sp>
      <p:pic>
        <p:nvPicPr>
          <p:cNvPr id="4" name="图片 3" descr="%3OH$`S~(8FN1{PPVTHN6EU"/>
          <p:cNvPicPr>
            <a:picLocks noChangeAspect="1"/>
          </p:cNvPicPr>
          <p:nvPr/>
        </p:nvPicPr>
        <p:blipFill>
          <a:blip r:embed="rId1"/>
          <a:stretch>
            <a:fillRect/>
          </a:stretch>
        </p:blipFill>
        <p:spPr>
          <a:xfrm>
            <a:off x="444500" y="1691005"/>
            <a:ext cx="10058400" cy="1994535"/>
          </a:xfrm>
          <a:prstGeom prst="rect">
            <a:avLst/>
          </a:prstGeom>
        </p:spPr>
      </p:pic>
      <p:pic>
        <p:nvPicPr>
          <p:cNvPr id="6" name="图片 5" descr="ZNWJ(DXBGO9YYHAX8VJX@YD"/>
          <p:cNvPicPr>
            <a:picLocks noChangeAspect="1"/>
          </p:cNvPicPr>
          <p:nvPr/>
        </p:nvPicPr>
        <p:blipFill>
          <a:blip r:embed="rId2"/>
          <a:stretch>
            <a:fillRect/>
          </a:stretch>
        </p:blipFill>
        <p:spPr>
          <a:xfrm>
            <a:off x="614045" y="3883025"/>
            <a:ext cx="8435975" cy="327787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675765" y="4240530"/>
            <a:ext cx="5257800" cy="1400175"/>
          </a:xfrm>
          <a:prstGeom prst="rect">
            <a:avLst/>
          </a:prstGeom>
        </p:spPr>
      </p:pic>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04. </a:t>
            </a:r>
            <a:r>
              <a:rPr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常用的注解</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SessionAttribute</a:t>
            </a:r>
            <a:endParaRPr 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5" name="内容占位符 4"/>
          <p:cNvSpPr/>
          <p:nvPr>
            <p:ph idx="1"/>
          </p:nvPr>
        </p:nvSpPr>
        <p:spPr/>
        <p:txBody>
          <a:bodyPr>
            <a:normAutofit/>
          </a:bodyPr>
          <a:p>
            <a:pPr lvl="1" fontAlgn="auto">
              <a:lnSpc>
                <a:spcPct val="150000"/>
              </a:lnSpc>
              <a:buFont typeface="Wingdings" panose="05000000000000000000" charset="0"/>
              <a:buChar char="Ø"/>
            </a:pPr>
            <a:r>
              <a:rPr lang="zh-CN" altLang="en-US"/>
              <a:t>问题</a:t>
            </a:r>
            <a:r>
              <a:rPr lang="zh-CN" altLang="en-US"/>
              <a:t>：</a:t>
            </a:r>
            <a:endParaRPr lang="zh-CN" altLang="en-US"/>
          </a:p>
        </p:txBody>
      </p:sp>
      <p:pic>
        <p:nvPicPr>
          <p:cNvPr id="6" name="图片 5" descr="KFPHTLIZLQ15VAR[V)]NX_6"/>
          <p:cNvPicPr>
            <a:picLocks noChangeAspect="1"/>
          </p:cNvPicPr>
          <p:nvPr/>
        </p:nvPicPr>
        <p:blipFill>
          <a:blip r:embed="rId2"/>
          <a:stretch>
            <a:fillRect/>
          </a:stretch>
        </p:blipFill>
        <p:spPr>
          <a:xfrm>
            <a:off x="990600" y="2639695"/>
            <a:ext cx="9144000" cy="1019175"/>
          </a:xfrm>
          <a:prstGeom prst="rect">
            <a:avLst/>
          </a:prstGeom>
        </p:spPr>
      </p:pic>
      <p:pic>
        <p:nvPicPr>
          <p:cNvPr id="9" name="图片 8" descr="KFPHTLIZLQ15VAR[V)]NX_6"/>
          <p:cNvPicPr>
            <a:picLocks noChangeAspect="1"/>
          </p:cNvPicPr>
          <p:nvPr/>
        </p:nvPicPr>
        <p:blipFill>
          <a:blip r:embed="rId2"/>
          <a:stretch>
            <a:fillRect/>
          </a:stretch>
        </p:blipFill>
        <p:spPr>
          <a:xfrm>
            <a:off x="990600" y="2652395"/>
            <a:ext cx="9144000" cy="1019175"/>
          </a:xfrm>
          <a:prstGeom prst="rect">
            <a:avLst/>
          </a:prstGeom>
        </p:spPr>
      </p:pic>
      <p:grpSp>
        <p:nvGrpSpPr>
          <p:cNvPr id="11" name="组合 10"/>
          <p:cNvGrpSpPr/>
          <p:nvPr/>
        </p:nvGrpSpPr>
        <p:grpSpPr>
          <a:xfrm>
            <a:off x="5739765" y="3933825"/>
            <a:ext cx="4826000" cy="952500"/>
            <a:chOff x="9439" y="6096"/>
            <a:chExt cx="7600" cy="1500"/>
          </a:xfrm>
        </p:grpSpPr>
        <p:sp>
          <p:nvSpPr>
            <p:cNvPr id="7" name="矩形标注 6"/>
            <p:cNvSpPr/>
            <p:nvPr/>
          </p:nvSpPr>
          <p:spPr>
            <a:xfrm>
              <a:off x="9439" y="6096"/>
              <a:ext cx="7601" cy="1501"/>
            </a:xfrm>
            <a:prstGeom prst="wedgeRectCallout">
              <a:avLst>
                <a:gd name="adj1" fmla="val -48555"/>
                <a:gd name="adj2" fmla="val -1275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10" name="文本框 9"/>
            <p:cNvSpPr txBox="1"/>
            <p:nvPr/>
          </p:nvSpPr>
          <p:spPr>
            <a:xfrm>
              <a:off x="9667" y="6359"/>
              <a:ext cx="6889" cy="1016"/>
            </a:xfrm>
            <a:prstGeom prst="rect">
              <a:avLst/>
            </a:prstGeom>
            <a:noFill/>
          </p:spPr>
          <p:txBody>
            <a:bodyPr wrap="square" rtlCol="0">
              <a:spAutoFit/>
            </a:bodyPr>
            <a:p>
              <a:r>
                <a:rPr lang="zh-CN" altLang="en-US"/>
                <a:t>如果删除</a:t>
              </a:r>
              <a:r>
                <a:rPr lang="en-US" altLang="zh-CN"/>
                <a:t>“password”, types = {Integer.class},</a:t>
              </a:r>
              <a:r>
                <a:rPr lang="zh-CN" altLang="en-US"/>
                <a:t>有什么结果？</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Chapter 02. </a:t>
            </a:r>
            <a:r>
              <a:rPr 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SpringMVC 的入门</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endPar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内容占位符 3"/>
          <p:cNvSpPr>
            <a:spLocks noGrp="1"/>
          </p:cNvSpPr>
          <p:nvPr>
            <p:ph idx="1"/>
          </p:nvPr>
        </p:nvSpPr>
        <p:spPr/>
        <p:txBody>
          <a:bodyPr/>
          <a:p>
            <a:r>
              <a:rPr lang="zh-CN" altLang="en-US"/>
              <a:t> 创建WEB工程，引入开发的jar包</a:t>
            </a:r>
            <a:endParaRPr lang="zh-CN" altLang="en-US"/>
          </a:p>
        </p:txBody>
      </p:sp>
      <p:sp>
        <p:nvSpPr>
          <p:cNvPr id="2" name="灯片编号占位符 1"/>
          <p:cNvSpPr>
            <a:spLocks noGrp="1"/>
          </p:cNvSpPr>
          <p:nvPr>
            <p:ph type="sldNum" sz="quarter" idx="12"/>
          </p:nvPr>
        </p:nvSpPr>
        <p:spPr/>
        <p:txBody>
          <a:bodyPr/>
          <a:p>
            <a:fld id="{B75EBA70-75A6-4885-8D6D-F0FEEBB20B52}" type="slidenum">
              <a:rPr lang="zh-CN" altLang="en-US" smtClean="0"/>
            </a:fld>
            <a:endParaRPr lang="zh-CN" altLang="en-US"/>
          </a:p>
        </p:txBody>
      </p:sp>
      <p:sp>
        <p:nvSpPr>
          <p:cNvPr id="6" name="文本框 5"/>
          <p:cNvSpPr txBox="1"/>
          <p:nvPr/>
        </p:nvSpPr>
        <p:spPr>
          <a:xfrm>
            <a:off x="1795780" y="2334895"/>
            <a:ext cx="10007600" cy="4523105"/>
          </a:xfrm>
          <a:prstGeom prst="rect">
            <a:avLst/>
          </a:prstGeom>
          <a:noFill/>
        </p:spPr>
        <p:txBody>
          <a:bodyPr wrap="square" rtlCol="0" anchor="t">
            <a:spAutoFit/>
          </a:bodyPr>
          <a:p>
            <a:r>
              <a:rPr lang="zh-CN" altLang="en-US"/>
              <a:t>&lt;dependencies&gt;</a:t>
            </a:r>
            <a:endParaRPr lang="zh-CN" altLang="en-US"/>
          </a:p>
          <a:p>
            <a:r>
              <a:rPr lang="zh-CN" altLang="en-US"/>
              <a:t>        &lt;dependency&gt;</a:t>
            </a:r>
            <a:endParaRPr lang="zh-CN" altLang="en-US"/>
          </a:p>
          <a:p>
            <a:r>
              <a:rPr lang="zh-CN" altLang="en-US"/>
              <a:t>            &lt;groupId&gt;org.springframework&lt;/groupId&gt;</a:t>
            </a:r>
            <a:endParaRPr lang="zh-CN" altLang="en-US"/>
          </a:p>
          <a:p>
            <a:r>
              <a:rPr lang="zh-CN" altLang="en-US"/>
              <a:t>            &lt;artifactId&gt;spring-context&lt;/artifactId&gt;</a:t>
            </a:r>
            <a:endParaRPr lang="zh-CN" altLang="en-US"/>
          </a:p>
          <a:p>
            <a:r>
              <a:rPr lang="zh-CN" altLang="en-US"/>
              <a:t>            &lt;version&gt;${spring.version}&lt;/version&gt;</a:t>
            </a:r>
            <a:endParaRPr lang="zh-CN" altLang="en-US"/>
          </a:p>
          <a:p>
            <a:r>
              <a:rPr lang="zh-CN" altLang="en-US"/>
              <a:t>        &lt;/dependency&gt;</a:t>
            </a:r>
            <a:endParaRPr lang="zh-CN" altLang="en-US"/>
          </a:p>
          <a:p>
            <a:r>
              <a:rPr lang="zh-CN" altLang="en-US"/>
              <a:t>        &lt;dependency&gt;</a:t>
            </a:r>
            <a:endParaRPr lang="zh-CN" altLang="en-US"/>
          </a:p>
          <a:p>
            <a:r>
              <a:rPr lang="zh-CN" altLang="en-US"/>
              <a:t>            &lt;groupId&gt;org.springframework&lt;/groupId&gt;</a:t>
            </a:r>
            <a:endParaRPr lang="zh-CN" altLang="en-US"/>
          </a:p>
          <a:p>
            <a:r>
              <a:rPr lang="zh-CN" altLang="en-US"/>
              <a:t>            &lt;artifactId&gt;spring-web&lt;/artifactId&gt;</a:t>
            </a:r>
            <a:endParaRPr lang="zh-CN" altLang="en-US"/>
          </a:p>
          <a:p>
            <a:r>
              <a:rPr lang="zh-CN" altLang="en-US"/>
              <a:t>            &lt;version&gt;${spring.version}&lt;/version&gt;</a:t>
            </a:r>
            <a:endParaRPr lang="zh-CN" altLang="en-US"/>
          </a:p>
          <a:p>
            <a:r>
              <a:rPr lang="zh-CN" altLang="en-US"/>
              <a:t>        &lt;/dependency&gt;</a:t>
            </a:r>
            <a:endParaRPr lang="zh-CN" altLang="en-US"/>
          </a:p>
          <a:p>
            <a:r>
              <a:rPr lang="zh-CN" altLang="en-US"/>
              <a:t>        &lt;dependency&gt;</a:t>
            </a:r>
            <a:endParaRPr lang="zh-CN" altLang="en-US"/>
          </a:p>
          <a:p>
            <a:r>
              <a:rPr lang="zh-CN" altLang="en-US"/>
              <a:t>            &lt;groupId&gt;org.springframework&lt;/groupId&gt;</a:t>
            </a:r>
            <a:endParaRPr lang="zh-CN" altLang="en-US"/>
          </a:p>
          <a:p>
            <a:r>
              <a:rPr lang="zh-CN" altLang="en-US"/>
              <a:t>            &lt;artifactId&gt;spring-webmvc&lt;/artifactId&gt;</a:t>
            </a:r>
            <a:endParaRPr lang="zh-CN" altLang="en-US"/>
          </a:p>
          <a:p>
            <a:r>
              <a:rPr lang="zh-CN" altLang="en-US"/>
              <a:t>            &lt;version&gt;${spring.version}&lt;/version&gt;</a:t>
            </a:r>
            <a:endParaRPr lang="zh-CN" altLang="en-US"/>
          </a:p>
          <a:p>
            <a:r>
              <a:rPr lang="zh-CN" altLang="en-US"/>
              <a:t>        &lt;/dependency&gt;</a:t>
            </a:r>
            <a:endParaRPr lang="zh-CN" altLang="en-US"/>
          </a:p>
        </p:txBody>
      </p:sp>
    </p:spTree>
  </p:cSld>
  <p:clrMapOvr>
    <a:masterClrMapping/>
  </p:clrMapOvr>
</p:sld>
</file>

<file path=ppt/tags/tag1.xml><?xml version="1.0" encoding="utf-8"?>
<p:tagLst xmlns:p="http://schemas.openxmlformats.org/presentationml/2006/main">
  <p:tag name="REFSHAPE" val="389893540"/>
  <p:tag name="KSO_WM_UNIT_PLACING_PICTURE_USER_VIEWPORT" val="{&quot;height&quot;:7385,&quot;width&quot;:15840}"/>
</p:tagLst>
</file>

<file path=ppt/tags/tag2.xml><?xml version="1.0" encoding="utf-8"?>
<p:tagLst xmlns:p="http://schemas.openxmlformats.org/presentationml/2006/main">
  <p:tag name="REFSHAPE" val="709639756"/>
</p:tagLst>
</file>

<file path=ppt/tags/tag3.xml><?xml version="1.0" encoding="utf-8"?>
<p:tagLst xmlns:p="http://schemas.openxmlformats.org/presentationml/2006/main">
  <p:tag name="KSO_WM_UNIT_PLACING_PICTURE_USER_VIEWPORT" val="{&quot;height&quot;:3780,&quot;width&quot;:11445}"/>
</p:tagLst>
</file>

<file path=ppt/tags/tag4.xml><?xml version="1.0" encoding="utf-8"?>
<p:tagLst xmlns:p="http://schemas.openxmlformats.org/presentationml/2006/main">
  <p:tag name="KSO_WM_UNIT_PLACING_PICTURE_USER_VIEWPORT" val="{&quot;height&quot;:6225,&quot;width&quot;:12045}"/>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23302</Words>
  <Application>WPS 演示</Application>
  <PresentationFormat>宽屏</PresentationFormat>
  <Paragraphs>1154</Paragraphs>
  <Slides>83</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83</vt:i4>
      </vt:variant>
    </vt:vector>
  </HeadingPairs>
  <TitlesOfParts>
    <vt:vector size="96" baseType="lpstr">
      <vt:lpstr>Arial</vt:lpstr>
      <vt:lpstr>宋体</vt:lpstr>
      <vt:lpstr>Wingdings</vt:lpstr>
      <vt:lpstr>楷体</vt:lpstr>
      <vt:lpstr>Times New Roman</vt:lpstr>
      <vt:lpstr>Wingdings</vt:lpstr>
      <vt:lpstr>Calibri</vt:lpstr>
      <vt:lpstr>微软雅黑</vt:lpstr>
      <vt:lpstr>Arial Unicode MS</vt:lpstr>
      <vt:lpstr>等线 Light</vt:lpstr>
      <vt:lpstr>Calibri Light</vt:lpstr>
      <vt:lpstr>等线</vt:lpstr>
      <vt:lpstr>Office Theme</vt:lpstr>
      <vt:lpstr> Java EE系统架构  -SpringMVC  武汉大学计算机学院</vt:lpstr>
      <vt:lpstr>Chapter 01. SpringMVC 的基本概念 Chapter 02.  SpringMVC 的入门 Chapter 03.  请求参数的绑定 Chapter 04.  常用的注解</vt:lpstr>
      <vt:lpstr>Chapter 01. SpringMVC 的基本概念:三层架构</vt:lpstr>
      <vt:lpstr>Chapter 01. SpringMVC 的基本概念:MVC 模型</vt:lpstr>
      <vt:lpstr>Chapter 01. SpringMVC 的基本概念:SpringMVC</vt:lpstr>
      <vt:lpstr>Chapter 01. SpringMVC 的基本概念:SpringMVC 的优势</vt:lpstr>
      <vt:lpstr>Chapter 01. SpringMVC 的基本概念:SpringMVC 的优势</vt:lpstr>
      <vt:lpstr>Chapter 02. SpringMVC 的入门：需求</vt:lpstr>
      <vt:lpstr>Chapter 02. SpringMVC 的入门：步骤</vt:lpstr>
      <vt:lpstr>Chapter 02. SpringMVC 的入门：步骤</vt:lpstr>
      <vt:lpstr>Chapter 02. SpringMVC 的入门：步骤</vt:lpstr>
      <vt:lpstr>Chapter 02. SpringMVC 的入门：步骤</vt:lpstr>
      <vt:lpstr>Chapter 02. SpringMVC 的入门：步骤</vt:lpstr>
      <vt:lpstr>Chapter 02. SpringMVC 的入门：步骤</vt:lpstr>
      <vt:lpstr>Chapter 02. SpringMVC 的入门：步骤</vt:lpstr>
      <vt:lpstr>Chapter 02. SpringMVC 的入门：步骤</vt:lpstr>
      <vt:lpstr>Chapter 02. SpringMVC 的入门：执行过程分析</vt:lpstr>
      <vt:lpstr>Chapter 02. SpringMVC 的入门：执行过程分析</vt:lpstr>
      <vt:lpstr>Chapter 02. SpringMVC 的入门：执行过程分析</vt:lpstr>
      <vt:lpstr>Chapter 02. SpringMVC 的入门：执行过程分析</vt:lpstr>
      <vt:lpstr>Chapter 02. SpringMVC 的入门：涉及的组件</vt:lpstr>
      <vt:lpstr>Chapter 02. SpringMVC 的入门：涉及的组件</vt:lpstr>
      <vt:lpstr>Chapter 02. SpringMVC 的入门：涉及的组件</vt:lpstr>
      <vt:lpstr>Chapter 02. SpringMVC 的入门：涉及的组件</vt:lpstr>
      <vt:lpstr>Chapter 02. SpringMVC 的入门：涉及的组件</vt:lpstr>
      <vt:lpstr>Chapter 02. SpringMVC 的入门：涉及的组件</vt:lpstr>
      <vt:lpstr>Chapter 02. SpringMVC 的入门：涉及的组件</vt:lpstr>
      <vt:lpstr>Chapter 02. SpringMVC 的入门：RequestMapping 注解</vt:lpstr>
      <vt:lpstr>Chapter 02. SpringMVC 的入门：RequestMapping 注解</vt:lpstr>
      <vt:lpstr>Chapter 02. SpringMVC 的入门：RequestMapping 注解</vt:lpstr>
      <vt:lpstr>Chapter 02. SpringMVC 的入门：RequestMapping 注解</vt:lpstr>
      <vt:lpstr>Chapter 02. SpringMVC 的入门：RequestMapping 注解</vt:lpstr>
      <vt:lpstr>Chapter 02. SpringMVC 的入门：使用示例</vt:lpstr>
      <vt:lpstr>Chapter 02. SpringMVC 的入门：使用示例</vt:lpstr>
      <vt:lpstr>Chapter 02. SpringMVC 的入门：使用示例</vt:lpstr>
      <vt:lpstr>Chapter 03. 请求参数的绑定:绑定的机制</vt:lpstr>
      <vt:lpstr>Chapter 03. 请求参数的绑定:绑定的机制</vt:lpstr>
      <vt:lpstr>Chapter 03. 请求参数的绑定:支持的数据类型</vt:lpstr>
      <vt:lpstr>Chapter 03. 请求参数的绑定:使用要求</vt:lpstr>
      <vt:lpstr>Chapter 03. 请求参数的绑定:使用示例</vt:lpstr>
      <vt:lpstr>Chapter 03. 请求参数的绑定:使用示例</vt:lpstr>
      <vt:lpstr>Chapter 03. 请求参数的绑定:使用示例</vt:lpstr>
      <vt:lpstr>Chapter 03. 请求参数的绑定:使用示例</vt:lpstr>
      <vt:lpstr>Chapter 03. 请求参数的绑定:使用示例</vt:lpstr>
      <vt:lpstr>Chapter 03. 请求参数的绑定:使用示例</vt:lpstr>
      <vt:lpstr>Chapter 03. 请求参数的绑定:中文乱码的解决</vt:lpstr>
      <vt:lpstr>Chapter 03. 请求参数的绑定:自定义类型转换器</vt:lpstr>
      <vt:lpstr>Chapter 03. 请求参数的绑定:定义数据类型转换</vt:lpstr>
      <vt:lpstr>Chapter 03. 请求参数的绑定:配置类型转换器</vt:lpstr>
      <vt:lpstr>Chapter 03. 请求参数的绑定:使用原生的ServletAPI对象</vt:lpstr>
      <vt:lpstr>Chapter 03. 请求参数的绑定:配置类型转换器</vt:lpstr>
      <vt:lpstr>Chapter 04. 常用的注解:RequestParam</vt:lpstr>
      <vt:lpstr>Chapter 04. 常用的注解:RequestBody</vt:lpstr>
      <vt:lpstr>Chapter 04. 常用的注解：PathVaribale</vt:lpstr>
      <vt:lpstr>Chapter 04. 常用的注解</vt:lpstr>
      <vt:lpstr>Chapter 04. 常用的注解：REST 风格 URL</vt:lpstr>
      <vt:lpstr>Chapter 04. 常用的注解：REST 风格 URL</vt:lpstr>
      <vt:lpstr>Chapter 04. 常用的注解：REST 风格 URL</vt:lpstr>
      <vt:lpstr>Chapter 04. 常用的注解：REST 风格 URL</vt:lpstr>
      <vt:lpstr>Chapter 04. 常用的注解：REST 风格 URL</vt:lpstr>
      <vt:lpstr>Chapter 04. 常用的注解：REST 风格 URL</vt:lpstr>
      <vt:lpstr>Chapter 04. 常用的注解：RequestHeader注解</vt:lpstr>
      <vt:lpstr>Chapter 04. 常用的注解：RequestHeader</vt:lpstr>
      <vt:lpstr>Chapter 04. 常用的注解：CookieValue</vt:lpstr>
      <vt:lpstr>Chapter 04. 常用的注解：CookieValue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常用的注解：ModelAttribute</vt:lpstr>
      <vt:lpstr>Chapter 04. 常用的注解：SessionAttribute</vt:lpstr>
      <vt:lpstr>Chapter 04. 常用的注解：ModelAttribute</vt:lpstr>
      <vt:lpstr>Chapter 04. 常用的注解：SessionAttribute</vt:lpstr>
      <vt:lpstr>Chapter 04. 常用的注解：SessionAttribute</vt:lpstr>
      <vt:lpstr>Chapter 04. 常用的注解：SessionAttribute</vt:lpstr>
      <vt:lpstr>Chapter 04. 常用的注解：SessionAttribute</vt:lpstr>
      <vt:lpstr>Chapter 04. 常用的注解：SessionAttribute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面向对象编程 刘进   jinliu@whu.edu.cn OOP教辅QQ群:***</dc:title>
  <dc:creator>lj</dc:creator>
  <cp:lastModifiedBy>刘峰</cp:lastModifiedBy>
  <cp:revision>609</cp:revision>
  <cp:lastPrinted>2018-09-06T16:33:00Z</cp:lastPrinted>
  <dcterms:created xsi:type="dcterms:W3CDTF">2018-08-11T16:30:00Z</dcterms:created>
  <dcterms:modified xsi:type="dcterms:W3CDTF">2020-10-19T04:56:12Z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