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752E0-DC58-4529-9D5A-DE2028E6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A62173-D89D-42CD-AAFF-B6F6D81F9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1DDD3-C6EF-4689-A0CC-AC3045AC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2EA77-61F2-409A-9581-EA1F6BE1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BAF01-CA6F-4242-B7DC-12F06024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CEB58-113C-4060-936D-D9EBF101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D873F-B1CE-4D35-ACD8-D46154260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ACD71-CFC2-49DB-8256-BFD51378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BA5CF-D607-4247-A017-F891A041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EDF18-A1D4-43F1-90B4-821A8FC0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2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3F2655-9202-4D4B-869A-45DCCF384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1E2A8A-E9F0-483F-8D64-C076D1BE6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89400-31BC-4DCC-A136-E0B4FF27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0E80C-2E8C-4549-B55C-DC6983D6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75EE2-1E7B-437B-95ED-64D4D87C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2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E2ECE-650B-452D-893A-623CD06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48D0F-499D-4A1A-9240-82259242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460D3-A702-4DAA-8C91-1A6FC7E8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5A446-346E-4205-830A-E44F7755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66771-8D3E-4550-84A8-2E99254D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F45DF-EF15-46A4-A227-0C9884A9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A6271-D939-4BAD-8791-E75A09626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5ABC7-D018-4CCD-92EC-700D2111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20DFE-1290-4CC5-8D19-62779D56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76D35-F30D-40FB-AD97-61D45F22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4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7937D-5E49-436B-8688-70CAF5CA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EFE7E-0CD0-4EE2-863F-9DDCA2458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DC3CB-CEBB-42CB-822D-C940C3BC1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17420-475D-4F12-B6DC-D87A178F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ED12F-7972-4C3D-B1FD-A265E086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CB853-44DC-49F9-B265-FD3510BE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D57CF-105B-4CA4-8811-ECD4E3DF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21825-745A-440A-9B23-5F43D5B5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8690F-3478-473C-BACF-9E66FC7F5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11E9D2-9292-478E-9C05-C28C15FA3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DC980-DD13-4BB4-937F-5058CB69B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D73D31-28E9-40F3-B3C0-ADF030FE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8610B0-3DE8-4417-9217-0DBCEB08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4B4ECB-9CBB-4B13-9C63-A487A4A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9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876F9-7EA6-47E9-87E2-673A12AA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438987-4C63-41F4-A377-982E32E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506D5-81B4-4584-A3D1-170F3809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4A419-70A1-41EC-92C8-597D5B9C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8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C731CE-12B8-4715-A822-470B5243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E2460B-24E3-45E5-A3C0-0D0407B5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C1390-CBC0-4E56-8F63-C256F083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5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4B0BF-415D-43F7-A54A-B191B156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22A5A-0A8E-467F-901E-5089A6CD9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3FD558-DFF8-472C-BEC6-4B64E1336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12370-C4A1-4A4E-974B-47AAE50F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EB9FA-F3B0-4C5C-9446-2AAACB45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D50CD-EA2D-4B89-BC7C-FEC6EDAE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1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2C29C-ED31-46BA-8878-818B7F70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32E6B0-95F0-4081-9EEE-B8AC42F5C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A43891-3775-44B9-97FB-CD43A01DC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AA19C-A556-4B97-862F-90FE7F61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4935E-6ABB-4722-8D96-4876D1D8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E621C-DFC7-4394-9C35-7CBD17E6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7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4E6875-6C83-4F15-9CD9-499AF2CB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A10730-21F9-4BC1-9D9C-9D0EA083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26DD0-C9B3-467C-818F-3DC334150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1835-7AD8-488F-A7AB-DFCBFC9B756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E251A-C055-4D5C-B9A2-C5854B7CA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E8B68-2D9D-4988-88C1-5F475B78C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3098025-C9B3-4EE5-8D56-62604B71EAFB}"/>
              </a:ext>
            </a:extLst>
          </p:cNvPr>
          <p:cNvSpPr/>
          <p:nvPr/>
        </p:nvSpPr>
        <p:spPr>
          <a:xfrm>
            <a:off x="881743" y="5904819"/>
            <a:ext cx="10238014" cy="753156"/>
          </a:xfrm>
          <a:prstGeom prst="roundRect">
            <a:avLst>
              <a:gd name="adj" fmla="val 33433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9B1B4B-75DD-417D-9828-5DFB0832C9CA}"/>
              </a:ext>
            </a:extLst>
          </p:cNvPr>
          <p:cNvSpPr/>
          <p:nvPr/>
        </p:nvSpPr>
        <p:spPr>
          <a:xfrm>
            <a:off x="881743" y="4237394"/>
            <a:ext cx="10238014" cy="753156"/>
          </a:xfrm>
          <a:prstGeom prst="roundRect">
            <a:avLst>
              <a:gd name="adj" fmla="val 33433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563445F-2781-4046-8E6F-26D3F89D4E21}"/>
              </a:ext>
            </a:extLst>
          </p:cNvPr>
          <p:cNvCxnSpPr/>
          <p:nvPr/>
        </p:nvCxnSpPr>
        <p:spPr>
          <a:xfrm>
            <a:off x="1889760" y="65314"/>
            <a:ext cx="0" cy="672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9C5978-DD6A-4AA0-885E-9C566C577C69}"/>
              </a:ext>
            </a:extLst>
          </p:cNvPr>
          <p:cNvSpPr/>
          <p:nvPr/>
        </p:nvSpPr>
        <p:spPr>
          <a:xfrm>
            <a:off x="881743" y="3484239"/>
            <a:ext cx="10238014" cy="1506311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D64471A-647F-487D-B9E4-20B7FD3F4226}"/>
              </a:ext>
            </a:extLst>
          </p:cNvPr>
          <p:cNvGrpSpPr/>
          <p:nvPr/>
        </p:nvGrpSpPr>
        <p:grpSpPr>
          <a:xfrm>
            <a:off x="870629" y="169668"/>
            <a:ext cx="10249128" cy="1518036"/>
            <a:chOff x="870629" y="169668"/>
            <a:chExt cx="10249128" cy="151803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8199FF5-203B-460E-B362-2C05B62BAE2E}"/>
                </a:ext>
              </a:extLst>
            </p:cNvPr>
            <p:cNvSpPr/>
            <p:nvPr/>
          </p:nvSpPr>
          <p:spPr>
            <a:xfrm>
              <a:off x="881743" y="175531"/>
              <a:ext cx="10238014" cy="150631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FE13136-4FAF-4665-A948-98FECFC30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164"/>
            <a:stretch/>
          </p:blipFill>
          <p:spPr>
            <a:xfrm>
              <a:off x="870629" y="169668"/>
              <a:ext cx="1008016" cy="1518036"/>
            </a:xfrm>
            <a:prstGeom prst="rect">
              <a:avLst/>
            </a:prstGeom>
          </p:spPr>
        </p:pic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D4BEAA-4C11-4AA4-9B3C-128D86307D96}"/>
              </a:ext>
            </a:extLst>
          </p:cNvPr>
          <p:cNvSpPr/>
          <p:nvPr/>
        </p:nvSpPr>
        <p:spPr>
          <a:xfrm>
            <a:off x="881743" y="1829885"/>
            <a:ext cx="10238014" cy="15063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E0D4934-5F63-4CB8-8F1F-7349E524F14F}"/>
              </a:ext>
            </a:extLst>
          </p:cNvPr>
          <p:cNvSpPr/>
          <p:nvPr/>
        </p:nvSpPr>
        <p:spPr>
          <a:xfrm>
            <a:off x="881743" y="3478377"/>
            <a:ext cx="10238014" cy="753156"/>
          </a:xfrm>
          <a:prstGeom prst="roundRect">
            <a:avLst>
              <a:gd name="adj" fmla="val 33433"/>
            </a:avLst>
          </a:prstGeom>
          <a:solidFill>
            <a:schemeClr val="bg2">
              <a:lumMod val="50000"/>
            </a:schemeClr>
          </a:solidFill>
          <a:ln w="158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F05A5C9D-2FF1-4E8B-8172-3E566D753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90"/>
          <a:stretch/>
        </p:blipFill>
        <p:spPr>
          <a:xfrm>
            <a:off x="873564" y="5897315"/>
            <a:ext cx="1124915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5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23E8346-D3CF-4CA0-933E-993FAB549638}"/>
              </a:ext>
            </a:extLst>
          </p:cNvPr>
          <p:cNvGrpSpPr/>
          <p:nvPr/>
        </p:nvGrpSpPr>
        <p:grpSpPr>
          <a:xfrm>
            <a:off x="1930420" y="884912"/>
            <a:ext cx="8337808" cy="1234313"/>
            <a:chOff x="881743" y="163724"/>
            <a:chExt cx="10254361" cy="1518036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74B29DC-32CF-437A-BF77-D00114AE2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43" y="163724"/>
              <a:ext cx="10254361" cy="1518036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3D45487-ADAF-4675-ADF9-1880EA9E1F32}"/>
                </a:ext>
              </a:extLst>
            </p:cNvPr>
            <p:cNvSpPr txBox="1"/>
            <p:nvPr/>
          </p:nvSpPr>
          <p:spPr>
            <a:xfrm>
              <a:off x="881743" y="738076"/>
              <a:ext cx="1008011" cy="34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Medulla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128FFD12-72B7-4D55-AD79-18531D43173D}"/>
              </a:ext>
            </a:extLst>
          </p:cNvPr>
          <p:cNvSpPr txBox="1"/>
          <p:nvPr/>
        </p:nvSpPr>
        <p:spPr>
          <a:xfrm>
            <a:off x="1934483" y="996940"/>
            <a:ext cx="819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2">
                    <a:alpha val="12000"/>
                  </a:schemeClr>
                </a:solidFill>
              </a:rPr>
              <a:t>M</a:t>
            </a:r>
            <a:endParaRPr lang="zh-CN" altLang="en-US" sz="6000" b="1" dirty="0">
              <a:solidFill>
                <a:schemeClr val="bg2">
                  <a:alpha val="12000"/>
                </a:schemeClr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EBD99C2-56FA-40B4-A5CF-428532F79F64}"/>
              </a:ext>
            </a:extLst>
          </p:cNvPr>
          <p:cNvGrpSpPr/>
          <p:nvPr/>
        </p:nvGrpSpPr>
        <p:grpSpPr>
          <a:xfrm>
            <a:off x="1923773" y="2171809"/>
            <a:ext cx="8337808" cy="1234313"/>
            <a:chOff x="873569" y="2367516"/>
            <a:chExt cx="9129928" cy="135157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9F844A0-6326-4D1C-93C9-5C492393C053}"/>
                </a:ext>
              </a:extLst>
            </p:cNvPr>
            <p:cNvGrpSpPr/>
            <p:nvPr/>
          </p:nvGrpSpPr>
          <p:grpSpPr>
            <a:xfrm>
              <a:off x="873569" y="2367516"/>
              <a:ext cx="9129928" cy="1351577"/>
              <a:chOff x="881743" y="163724"/>
              <a:chExt cx="10254361" cy="1518036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F8116BE9-76A9-46B5-BA53-51DB716A9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57B5B1D-ACD0-41FD-BC01-B3AD87945D18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Detour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5424FEA-A3C7-462B-B826-CD4D69EC50AA}"/>
                </a:ext>
              </a:extLst>
            </p:cNvPr>
            <p:cNvSpPr txBox="1"/>
            <p:nvPr/>
          </p:nvSpPr>
          <p:spPr>
            <a:xfrm>
              <a:off x="877208" y="2494095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D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84C6536-1F5F-4A1D-AAA5-290A8E38267E}"/>
              </a:ext>
            </a:extLst>
          </p:cNvPr>
          <p:cNvGrpSpPr/>
          <p:nvPr/>
        </p:nvGrpSpPr>
        <p:grpSpPr>
          <a:xfrm>
            <a:off x="1927097" y="3458263"/>
            <a:ext cx="8337807" cy="1234313"/>
            <a:chOff x="880847" y="3848723"/>
            <a:chExt cx="9129928" cy="135157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3CAC04C-9F70-4103-9166-96EB72B1EACD}"/>
                </a:ext>
              </a:extLst>
            </p:cNvPr>
            <p:cNvGrpSpPr/>
            <p:nvPr/>
          </p:nvGrpSpPr>
          <p:grpSpPr>
            <a:xfrm>
              <a:off x="880847" y="3848723"/>
              <a:ext cx="9129928" cy="1351577"/>
              <a:chOff x="881743" y="163724"/>
              <a:chExt cx="10254361" cy="1518036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75BECCBF-3F82-4BE4-80E8-279DA8F0A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8163344-16D6-48A0-A1E3-BE9F07F3C21B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Clumsy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9A48B11-CBC5-4EDA-9332-E6AB7E8537EF}"/>
                </a:ext>
              </a:extLst>
            </p:cNvPr>
            <p:cNvSpPr txBox="1"/>
            <p:nvPr/>
          </p:nvSpPr>
          <p:spPr>
            <a:xfrm>
              <a:off x="888934" y="3974167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C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B43BF60-86F6-4657-AAFB-3DF167F174A0}"/>
              </a:ext>
            </a:extLst>
          </p:cNvPr>
          <p:cNvGrpSpPr/>
          <p:nvPr/>
        </p:nvGrpSpPr>
        <p:grpSpPr>
          <a:xfrm>
            <a:off x="1927097" y="4744717"/>
            <a:ext cx="8337808" cy="1234313"/>
            <a:chOff x="880847" y="5329929"/>
            <a:chExt cx="9129928" cy="13515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91B296C-79D9-4D93-B9E4-A59E11F2C8D4}"/>
                </a:ext>
              </a:extLst>
            </p:cNvPr>
            <p:cNvGrpSpPr/>
            <p:nvPr/>
          </p:nvGrpSpPr>
          <p:grpSpPr>
            <a:xfrm>
              <a:off x="880847" y="5329929"/>
              <a:ext cx="9129928" cy="1351577"/>
              <a:chOff x="881743" y="163724"/>
              <a:chExt cx="10254361" cy="1518036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2AC7BCAC-C2FB-4E42-A723-5F958DE61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026FA2F-9F92-4CBF-933D-734E45EA8219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Simple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16256BE-14C9-412A-BE0E-C159A139CFDA}"/>
                </a:ext>
              </a:extLst>
            </p:cNvPr>
            <p:cNvSpPr txBox="1"/>
            <p:nvPr/>
          </p:nvSpPr>
          <p:spPr>
            <a:xfrm>
              <a:off x="884283" y="5449640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S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B24BC38-AB73-4A3F-BF12-403E51AF0CE2}"/>
              </a:ext>
            </a:extLst>
          </p:cNvPr>
          <p:cNvGrpSpPr/>
          <p:nvPr/>
        </p:nvGrpSpPr>
        <p:grpSpPr>
          <a:xfrm>
            <a:off x="1923773" y="202237"/>
            <a:ext cx="8337808" cy="624593"/>
            <a:chOff x="1923773" y="42079"/>
            <a:chExt cx="8337808" cy="624593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74E2927D-EE49-400B-856F-E3A527FEE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773" y="42079"/>
              <a:ext cx="8337808" cy="624593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284E39-6BDE-49D7-92D6-F94F57F8C551}"/>
                </a:ext>
              </a:extLst>
            </p:cNvPr>
            <p:cNvSpPr txBox="1"/>
            <p:nvPr/>
          </p:nvSpPr>
          <p:spPr>
            <a:xfrm>
              <a:off x="1930420" y="180755"/>
              <a:ext cx="812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</a:rPr>
                <a:t>硬件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46BEAB0-8322-4F66-95F5-BF458C50C640}"/>
              </a:ext>
            </a:extLst>
          </p:cNvPr>
          <p:cNvGrpSpPr/>
          <p:nvPr/>
        </p:nvGrpSpPr>
        <p:grpSpPr>
          <a:xfrm>
            <a:off x="1927096" y="6031171"/>
            <a:ext cx="8344455" cy="624593"/>
            <a:chOff x="1923773" y="6191328"/>
            <a:chExt cx="8344455" cy="624593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42D9C462-5B74-4E18-A1E7-1CA8782E9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420" y="6191328"/>
              <a:ext cx="8337808" cy="624593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C9B9861-8D31-45ED-8A01-14A1C2E566F2}"/>
                </a:ext>
              </a:extLst>
            </p:cNvPr>
            <p:cNvSpPr txBox="1"/>
            <p:nvPr/>
          </p:nvSpPr>
          <p:spPr>
            <a:xfrm>
              <a:off x="1923773" y="6333615"/>
              <a:ext cx="812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</a:rPr>
                <a:t>应用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33B1FCF-0BC0-4FEB-9F1C-CDDB984E31EE}"/>
                </a:ext>
              </a:extLst>
            </p:cNvPr>
            <p:cNvSpPr txBox="1"/>
            <p:nvPr/>
          </p:nvSpPr>
          <p:spPr>
            <a:xfrm>
              <a:off x="2890668" y="6329130"/>
              <a:ext cx="7210190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工厂、仓库、机场等全场景多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AGV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自动驾驶服务</a:t>
              </a:r>
            </a:p>
          </p:txBody>
        </p:sp>
      </p:grp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4F7CAC8-88BC-4622-91D4-A5C8351574FF}"/>
              </a:ext>
            </a:extLst>
          </p:cNvPr>
          <p:cNvCxnSpPr>
            <a:cxnSpLocks/>
          </p:cNvCxnSpPr>
          <p:nvPr/>
        </p:nvCxnSpPr>
        <p:spPr>
          <a:xfrm flipH="1">
            <a:off x="2746865" y="51691"/>
            <a:ext cx="3758400" cy="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9363469-9E39-4940-B3A9-C70C001E2051}"/>
              </a:ext>
            </a:extLst>
          </p:cNvPr>
          <p:cNvCxnSpPr>
            <a:cxnSpLocks/>
          </p:cNvCxnSpPr>
          <p:nvPr/>
        </p:nvCxnSpPr>
        <p:spPr>
          <a:xfrm>
            <a:off x="650407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1B3BEAD-6FCB-4BA0-989F-7B65E108B244}"/>
              </a:ext>
            </a:extLst>
          </p:cNvPr>
          <p:cNvGrpSpPr/>
          <p:nvPr/>
        </p:nvGrpSpPr>
        <p:grpSpPr>
          <a:xfrm>
            <a:off x="2901447" y="340912"/>
            <a:ext cx="4669870" cy="338554"/>
            <a:chOff x="2825247" y="340913"/>
            <a:chExt cx="4669870" cy="338554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08F5C11-83F2-4A8C-9F07-EDE97555344C}"/>
                </a:ext>
              </a:extLst>
            </p:cNvPr>
            <p:cNvSpPr txBox="1"/>
            <p:nvPr/>
          </p:nvSpPr>
          <p:spPr>
            <a:xfrm>
              <a:off x="2825247" y="340913"/>
              <a:ext cx="4669870" cy="3385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solidFill>
                    <a:schemeClr val="bg1"/>
                  </a:solidFill>
                </a:rPr>
                <a:t>AGV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小车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3E8CCA7-1293-4873-9ACE-C1CD1BD6C469}"/>
                </a:ext>
              </a:extLst>
            </p:cNvPr>
            <p:cNvSpPr txBox="1"/>
            <p:nvPr/>
          </p:nvSpPr>
          <p:spPr>
            <a:xfrm>
              <a:off x="4856708" y="381651"/>
              <a:ext cx="1670089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传感器</a:t>
              </a:r>
              <a:r>
                <a:rPr lang="en-US" altLang="zh-CN" sz="1200" dirty="0">
                  <a:solidFill>
                    <a:schemeClr val="bg1"/>
                  </a:solidFill>
                </a:rPr>
                <a:t>(Lidar</a:t>
              </a:r>
              <a:r>
                <a:rPr lang="zh-CN" altLang="en-US" sz="1200" dirty="0">
                  <a:solidFill>
                    <a:schemeClr val="bg1"/>
                  </a:solidFill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</a:rPr>
                <a:t>IMU</a:t>
              </a:r>
              <a:r>
                <a:rPr lang="zh-CN" altLang="en-US" sz="1200" dirty="0">
                  <a:solidFill>
                    <a:schemeClr val="bg1"/>
                  </a:solidFill>
                </a:rPr>
                <a:t>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A62B16C-EBFE-45F4-884D-FC33AB0B2F57}"/>
                </a:ext>
              </a:extLst>
            </p:cNvPr>
            <p:cNvSpPr txBox="1"/>
            <p:nvPr/>
          </p:nvSpPr>
          <p:spPr>
            <a:xfrm>
              <a:off x="2881175" y="381652"/>
              <a:ext cx="1908585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机械部件</a:t>
              </a:r>
              <a:r>
                <a:rPr lang="en-US" altLang="zh-CN" sz="1200" dirty="0">
                  <a:solidFill>
                    <a:schemeClr val="bg1"/>
                  </a:solidFill>
                </a:rPr>
                <a:t>(</a:t>
              </a:r>
              <a:r>
                <a:rPr lang="zh-CN" altLang="en-US" sz="1200" dirty="0">
                  <a:solidFill>
                    <a:schemeClr val="bg1"/>
                  </a:solidFill>
                </a:rPr>
                <a:t>舵轮、货叉等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CD42DAE-E7B9-4515-A54C-E1A8A307660C}"/>
              </a:ext>
            </a:extLst>
          </p:cNvPr>
          <p:cNvGrpSpPr/>
          <p:nvPr/>
        </p:nvGrpSpPr>
        <p:grpSpPr>
          <a:xfrm>
            <a:off x="7725799" y="340912"/>
            <a:ext cx="2299387" cy="338554"/>
            <a:chOff x="7603436" y="340912"/>
            <a:chExt cx="2299387" cy="338554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32CAE6E-143C-44D4-9DEA-ED4BF1208DF6}"/>
                </a:ext>
              </a:extLst>
            </p:cNvPr>
            <p:cNvSpPr txBox="1"/>
            <p:nvPr/>
          </p:nvSpPr>
          <p:spPr>
            <a:xfrm>
              <a:off x="7603436" y="340912"/>
              <a:ext cx="2299387" cy="3385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环境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5331C22-6F84-4CAD-A513-4E9BB68FBAFD}"/>
                </a:ext>
              </a:extLst>
            </p:cNvPr>
            <p:cNvSpPr txBox="1"/>
            <p:nvPr/>
          </p:nvSpPr>
          <p:spPr>
            <a:xfrm>
              <a:off x="8161860" y="375377"/>
              <a:ext cx="503773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场景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102AA4B-B9C2-4C02-9C28-0F9D5A3A9C4D}"/>
                </a:ext>
              </a:extLst>
            </p:cNvPr>
            <p:cNvSpPr txBox="1"/>
            <p:nvPr/>
          </p:nvSpPr>
          <p:spPr>
            <a:xfrm>
              <a:off x="8714781" y="371689"/>
              <a:ext cx="115947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地标</a:t>
              </a:r>
              <a:r>
                <a:rPr lang="en-US" altLang="zh-CN" sz="1200" dirty="0">
                  <a:solidFill>
                    <a:schemeClr val="bg1"/>
                  </a:solidFill>
                </a:rPr>
                <a:t>(</a:t>
              </a:r>
              <a:r>
                <a:rPr lang="zh-CN" altLang="en-US" sz="1200" dirty="0">
                  <a:solidFill>
                    <a:schemeClr val="bg1"/>
                  </a:solidFill>
                </a:rPr>
                <a:t>二维码等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FC51578C-2434-4E71-881E-B73009B1AA64}"/>
              </a:ext>
            </a:extLst>
          </p:cNvPr>
          <p:cNvSpPr txBox="1"/>
          <p:nvPr/>
        </p:nvSpPr>
        <p:spPr>
          <a:xfrm>
            <a:off x="6108822" y="1396383"/>
            <a:ext cx="854423" cy="4872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…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DC8EF49D-7151-40E8-8C0E-B27EA94A1B6A}"/>
              </a:ext>
            </a:extLst>
          </p:cNvPr>
          <p:cNvGrpSpPr/>
          <p:nvPr/>
        </p:nvGrpSpPr>
        <p:grpSpPr>
          <a:xfrm>
            <a:off x="2901446" y="1040794"/>
            <a:ext cx="1595982" cy="903319"/>
            <a:chOff x="2901446" y="1040794"/>
            <a:chExt cx="1438821" cy="903319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C49C5AA-5368-4629-9F9A-24DED9E136E7}"/>
                </a:ext>
              </a:extLst>
            </p:cNvPr>
            <p:cNvSpPr txBox="1"/>
            <p:nvPr/>
          </p:nvSpPr>
          <p:spPr>
            <a:xfrm>
              <a:off x="2901446" y="1040794"/>
              <a:ext cx="1438821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车辆插件定义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E1EA7BC-55D9-4700-BD2C-7EDC5DF33B2F}"/>
                </a:ext>
              </a:extLst>
            </p:cNvPr>
            <p:cNvSpPr txBox="1"/>
            <p:nvPr/>
          </p:nvSpPr>
          <p:spPr>
            <a:xfrm>
              <a:off x="2953547" y="1396383"/>
              <a:ext cx="1329117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车型定义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Cart</a:t>
              </a:r>
              <a:r>
                <a:rPr lang="zh-CN" altLang="en-US" sz="1200" dirty="0">
                  <a:solidFill>
                    <a:schemeClr val="bg1"/>
                  </a:solidFill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</a:rPr>
                <a:t>Routine</a:t>
              </a:r>
              <a:r>
                <a:rPr lang="zh-CN" altLang="en-US" sz="1200" dirty="0">
                  <a:solidFill>
                    <a:schemeClr val="bg1"/>
                  </a:solidFill>
                </a:rPr>
                <a:t>等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6320AC7-5B62-476A-A2D5-25487BAA50E9}"/>
              </a:ext>
            </a:extLst>
          </p:cNvPr>
          <p:cNvGrpSpPr/>
          <p:nvPr/>
        </p:nvGrpSpPr>
        <p:grpSpPr>
          <a:xfrm>
            <a:off x="8149505" y="1058114"/>
            <a:ext cx="1482321" cy="903319"/>
            <a:chOff x="7680627" y="1040794"/>
            <a:chExt cx="1066765" cy="903319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B80717C-1174-4564-86E7-9BD9E8345AE0}"/>
                </a:ext>
              </a:extLst>
            </p:cNvPr>
            <p:cNvSpPr txBox="1"/>
            <p:nvPr/>
          </p:nvSpPr>
          <p:spPr>
            <a:xfrm>
              <a:off x="7680627" y="1040794"/>
              <a:ext cx="106676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遥控器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DFB8F69-ABD4-413D-9D21-77BE0B66D258}"/>
                </a:ext>
              </a:extLst>
            </p:cNvPr>
            <p:cNvSpPr txBox="1"/>
            <p:nvPr/>
          </p:nvSpPr>
          <p:spPr>
            <a:xfrm>
              <a:off x="7746119" y="1389346"/>
              <a:ext cx="93373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chemeClr val="bg1"/>
                  </a:solidFill>
                </a:rPr>
                <a:t>NetRemote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硬件对接调试</a:t>
              </a: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CFC7315E-0F6A-46D2-8F66-F8889B60F3CF}"/>
              </a:ext>
            </a:extLst>
          </p:cNvPr>
          <p:cNvSpPr txBox="1"/>
          <p:nvPr/>
        </p:nvSpPr>
        <p:spPr>
          <a:xfrm>
            <a:off x="3263659" y="2334813"/>
            <a:ext cx="6844912" cy="9033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导航与姿态估计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B87B52F-47B9-4B58-B15D-E3D75BF3A6EA}"/>
              </a:ext>
            </a:extLst>
          </p:cNvPr>
          <p:cNvSpPr txBox="1"/>
          <p:nvPr/>
        </p:nvSpPr>
        <p:spPr>
          <a:xfrm>
            <a:off x="4648003" y="2680345"/>
            <a:ext cx="1731548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里程计线程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激光雷达、地面纹理等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DC49F5B-201B-44D6-BC43-29399285E47E}"/>
              </a:ext>
            </a:extLst>
          </p:cNvPr>
          <p:cNvSpPr txBox="1"/>
          <p:nvPr/>
        </p:nvSpPr>
        <p:spPr>
          <a:xfrm>
            <a:off x="3381732" y="2684588"/>
            <a:ext cx="1160059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传感器数据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接收线程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DDE7B08-47D9-456C-B35F-793CE2AE730F}"/>
              </a:ext>
            </a:extLst>
          </p:cNvPr>
          <p:cNvSpPr txBox="1"/>
          <p:nvPr/>
        </p:nvSpPr>
        <p:spPr>
          <a:xfrm>
            <a:off x="6485763" y="2680345"/>
            <a:ext cx="2483402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绝对定位线程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回环检测、图优化、二维码定位等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099EEA1-9225-4717-BD89-F2E58A49409B}"/>
              </a:ext>
            </a:extLst>
          </p:cNvPr>
          <p:cNvSpPr txBox="1"/>
          <p:nvPr/>
        </p:nvSpPr>
        <p:spPr>
          <a:xfrm>
            <a:off x="9075377" y="2680345"/>
            <a:ext cx="921237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环境建图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可选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91BD1A09-8DDE-4937-A521-32D8FAA928CB}"/>
              </a:ext>
            </a:extLst>
          </p:cNvPr>
          <p:cNvGrpSpPr/>
          <p:nvPr/>
        </p:nvGrpSpPr>
        <p:grpSpPr>
          <a:xfrm>
            <a:off x="2893991" y="3623537"/>
            <a:ext cx="1044815" cy="903319"/>
            <a:chOff x="2893991" y="3623537"/>
            <a:chExt cx="1044815" cy="903319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632EA59-A5F4-44E8-8BC3-06CFA6F049B6}"/>
                </a:ext>
              </a:extLst>
            </p:cNvPr>
            <p:cNvSpPr txBox="1"/>
            <p:nvPr/>
          </p:nvSpPr>
          <p:spPr>
            <a:xfrm>
              <a:off x="2893991" y="3623537"/>
              <a:ext cx="104481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车体接口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324C349-EA3E-45C6-82A2-3C258DC51BC0}"/>
                </a:ext>
              </a:extLst>
            </p:cNvPr>
            <p:cNvSpPr txBox="1"/>
            <p:nvPr/>
          </p:nvSpPr>
          <p:spPr>
            <a:xfrm>
              <a:off x="2959483" y="3972089"/>
              <a:ext cx="844806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车体与传感器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E2655657-DC88-44B9-871E-D673F5720783}"/>
              </a:ext>
            </a:extLst>
          </p:cNvPr>
          <p:cNvGrpSpPr/>
          <p:nvPr/>
        </p:nvGrpSpPr>
        <p:grpSpPr>
          <a:xfrm>
            <a:off x="4075805" y="3627226"/>
            <a:ext cx="2535135" cy="903319"/>
            <a:chOff x="4075805" y="3627226"/>
            <a:chExt cx="2535135" cy="903319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BC168F8-0A53-4ACB-BE3E-2A93A2E615A3}"/>
                </a:ext>
              </a:extLst>
            </p:cNvPr>
            <p:cNvSpPr txBox="1"/>
            <p:nvPr/>
          </p:nvSpPr>
          <p:spPr>
            <a:xfrm>
              <a:off x="4075805" y="3627226"/>
              <a:ext cx="253513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动作定义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8416269-2D37-4A7C-888E-A1E9A7BAA0DF}"/>
                </a:ext>
              </a:extLst>
            </p:cNvPr>
            <p:cNvSpPr txBox="1"/>
            <p:nvPr/>
          </p:nvSpPr>
          <p:spPr>
            <a:xfrm>
              <a:off x="4157602" y="3974938"/>
              <a:ext cx="2371874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差速</a:t>
              </a:r>
              <a:r>
                <a:rPr lang="en-US" altLang="zh-CN" sz="1200" dirty="0">
                  <a:solidFill>
                    <a:schemeClr val="bg1"/>
                  </a:solidFill>
                </a:rPr>
                <a:t>/</a:t>
              </a:r>
              <a:r>
                <a:rPr lang="zh-CN" altLang="en-US" sz="1200" dirty="0">
                  <a:solidFill>
                    <a:schemeClr val="bg1"/>
                  </a:solidFill>
                </a:rPr>
                <a:t>舵轮</a:t>
              </a:r>
              <a:r>
                <a:rPr lang="en-US" altLang="zh-CN" sz="1200" dirty="0">
                  <a:solidFill>
                    <a:schemeClr val="bg1"/>
                  </a:solidFill>
                </a:rPr>
                <a:t>/</a:t>
              </a:r>
              <a:r>
                <a:rPr lang="zh-CN" altLang="en-US" sz="1200" dirty="0">
                  <a:solidFill>
                    <a:schemeClr val="bg1"/>
                  </a:solidFill>
                </a:rPr>
                <a:t>侧移行走、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自动找工位、自动调姿取放货等</a:t>
              </a:r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5B74CBD2-404C-4B61-B73C-C0AD7B7A8D2E}"/>
              </a:ext>
            </a:extLst>
          </p:cNvPr>
          <p:cNvGrpSpPr/>
          <p:nvPr/>
        </p:nvGrpSpPr>
        <p:grpSpPr>
          <a:xfrm>
            <a:off x="6747939" y="3623536"/>
            <a:ext cx="2880193" cy="903319"/>
            <a:chOff x="6747939" y="3618896"/>
            <a:chExt cx="2880193" cy="903319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CFC96603-8F55-42E6-937A-CB37CF5B8359}"/>
                </a:ext>
              </a:extLst>
            </p:cNvPr>
            <p:cNvSpPr txBox="1"/>
            <p:nvPr/>
          </p:nvSpPr>
          <p:spPr>
            <a:xfrm>
              <a:off x="6747939" y="3618896"/>
              <a:ext cx="2880193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可视化面板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ED46451-49E8-4599-99CD-E9845D5F2B16}"/>
                </a:ext>
              </a:extLst>
            </p:cNvPr>
            <p:cNvSpPr txBox="1"/>
            <p:nvPr/>
          </p:nvSpPr>
          <p:spPr>
            <a:xfrm>
              <a:off x="6826288" y="3970679"/>
              <a:ext cx="128306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车体配置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传感器姿态配置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60B9607-74D7-49A6-A833-00A8B880DD84}"/>
                </a:ext>
              </a:extLst>
            </p:cNvPr>
            <p:cNvSpPr txBox="1"/>
            <p:nvPr/>
          </p:nvSpPr>
          <p:spPr>
            <a:xfrm>
              <a:off x="8164559" y="3970679"/>
              <a:ext cx="141152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AGV</a:t>
              </a:r>
              <a:r>
                <a:rPr lang="zh-CN" altLang="en-US" sz="1200" dirty="0">
                  <a:solidFill>
                    <a:schemeClr val="bg1"/>
                  </a:solidFill>
                </a:rPr>
                <a:t>姿态及路线、点云可视化</a:t>
              </a: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CA4D8B4A-19C5-4D57-815F-4E9E3EAEC873}"/>
              </a:ext>
            </a:extLst>
          </p:cNvPr>
          <p:cNvGrpSpPr/>
          <p:nvPr/>
        </p:nvGrpSpPr>
        <p:grpSpPr>
          <a:xfrm>
            <a:off x="5096933" y="4913887"/>
            <a:ext cx="2258317" cy="903319"/>
            <a:chOff x="5409356" y="4913887"/>
            <a:chExt cx="1677237" cy="903319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CB02620-12B6-43A4-81E5-65DA22F9DDBF}"/>
                </a:ext>
              </a:extLst>
            </p:cNvPr>
            <p:cNvSpPr txBox="1"/>
            <p:nvPr/>
          </p:nvSpPr>
          <p:spPr>
            <a:xfrm>
              <a:off x="5409356" y="4913887"/>
              <a:ext cx="1677237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动作接口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641F358C-26E1-4765-A2CE-C1AD046C73CE}"/>
                </a:ext>
              </a:extLst>
            </p:cNvPr>
            <p:cNvSpPr txBox="1"/>
            <p:nvPr/>
          </p:nvSpPr>
          <p:spPr>
            <a:xfrm>
              <a:off x="5457096" y="5268450"/>
              <a:ext cx="689921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对接</a:t>
              </a:r>
              <a:r>
                <a:rPr lang="en-US" altLang="zh-CN" sz="1200" dirty="0">
                  <a:solidFill>
                    <a:schemeClr val="bg1"/>
                  </a:solidFill>
                </a:rPr>
                <a:t>Clumsy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E1E49A98-55F0-4F41-9330-5B4A4CF7F82C}"/>
                </a:ext>
              </a:extLst>
            </p:cNvPr>
            <p:cNvSpPr txBox="1"/>
            <p:nvPr/>
          </p:nvSpPr>
          <p:spPr>
            <a:xfrm>
              <a:off x="6190387" y="5266316"/>
              <a:ext cx="85358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路径转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动作序列</a:t>
              </a:r>
            </a:p>
          </p:txBody>
        </p:sp>
      </p:grp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76F8DA6D-228F-4F4C-A057-19FD6D780F3C}"/>
              </a:ext>
            </a:extLst>
          </p:cNvPr>
          <p:cNvCxnSpPr>
            <a:cxnSpLocks/>
          </p:cNvCxnSpPr>
          <p:nvPr/>
        </p:nvCxnSpPr>
        <p:spPr>
          <a:xfrm>
            <a:off x="27417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箭头: 上下 112">
            <a:extLst>
              <a:ext uri="{FF2B5EF4-FFF2-40B4-BE49-F238E27FC236}">
                <a16:creationId xmlns:a16="http://schemas.microsoft.com/office/drawing/2014/main" id="{3BB623F4-6BBE-4E23-9828-C5CDEA3E6A8D}"/>
              </a:ext>
            </a:extLst>
          </p:cNvPr>
          <p:cNvSpPr/>
          <p:nvPr/>
        </p:nvSpPr>
        <p:spPr>
          <a:xfrm>
            <a:off x="10631054" y="1259662"/>
            <a:ext cx="360000" cy="1888707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DE32FF79-3974-4FC4-9DF2-9684DFE8D174}"/>
              </a:ext>
            </a:extLst>
          </p:cNvPr>
          <p:cNvGrpSpPr/>
          <p:nvPr/>
        </p:nvGrpSpPr>
        <p:grpSpPr>
          <a:xfrm>
            <a:off x="2893991" y="4913887"/>
            <a:ext cx="2105303" cy="903319"/>
            <a:chOff x="2893991" y="4913887"/>
            <a:chExt cx="2105303" cy="903319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04EC974B-4063-435E-BC62-9D3C0CFD5EA8}"/>
                </a:ext>
              </a:extLst>
            </p:cNvPr>
            <p:cNvSpPr txBox="1"/>
            <p:nvPr/>
          </p:nvSpPr>
          <p:spPr>
            <a:xfrm>
              <a:off x="2893991" y="4913887"/>
              <a:ext cx="2105303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车辆控制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728B648-333A-4B37-A004-7CADA750D26A}"/>
                </a:ext>
              </a:extLst>
            </p:cNvPr>
            <p:cNvSpPr txBox="1"/>
            <p:nvPr/>
          </p:nvSpPr>
          <p:spPr>
            <a:xfrm>
              <a:off x="2955746" y="5262439"/>
              <a:ext cx="809419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车型定义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04DE6D3-142F-493D-8AEF-8E85DEF02AE6}"/>
                </a:ext>
              </a:extLst>
            </p:cNvPr>
            <p:cNvSpPr txBox="1"/>
            <p:nvPr/>
          </p:nvSpPr>
          <p:spPr>
            <a:xfrm>
              <a:off x="3824910" y="5262439"/>
              <a:ext cx="111131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针对车型的路径搜索约束器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872809EC-78CC-4802-B74C-CD458D54F0DF}"/>
              </a:ext>
            </a:extLst>
          </p:cNvPr>
          <p:cNvGrpSpPr/>
          <p:nvPr/>
        </p:nvGrpSpPr>
        <p:grpSpPr>
          <a:xfrm>
            <a:off x="7458584" y="4913887"/>
            <a:ext cx="2645597" cy="903319"/>
            <a:chOff x="7458584" y="4913887"/>
            <a:chExt cx="2645597" cy="903319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36D6AC8-EF1F-4BA6-9905-7789EABE9E1D}"/>
                </a:ext>
              </a:extLst>
            </p:cNvPr>
            <p:cNvSpPr txBox="1"/>
            <p:nvPr/>
          </p:nvSpPr>
          <p:spPr>
            <a:xfrm>
              <a:off x="7458584" y="4913887"/>
              <a:ext cx="2645597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场景定义</a:t>
              </a: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0F6D530-3485-4C31-80B8-4618727D7EDE}"/>
                </a:ext>
              </a:extLst>
            </p:cNvPr>
            <p:cNvSpPr txBox="1"/>
            <p:nvPr/>
          </p:nvSpPr>
          <p:spPr>
            <a:xfrm>
              <a:off x="9530688" y="5270550"/>
              <a:ext cx="509709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地图</a:t>
              </a: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E64C45D-D9AA-48A1-AECA-C53717794786}"/>
                </a:ext>
              </a:extLst>
            </p:cNvPr>
            <p:cNvSpPr txBox="1"/>
            <p:nvPr/>
          </p:nvSpPr>
          <p:spPr>
            <a:xfrm>
              <a:off x="7524083" y="5270550"/>
              <a:ext cx="820977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业务逻辑</a:t>
              </a: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3153A22-41FC-4C21-8CE7-2049C361D4E5}"/>
                </a:ext>
              </a:extLst>
            </p:cNvPr>
            <p:cNvSpPr txBox="1"/>
            <p:nvPr/>
          </p:nvSpPr>
          <p:spPr>
            <a:xfrm>
              <a:off x="8398026" y="5270550"/>
              <a:ext cx="107969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路径搜索的约束条件</a:t>
              </a:r>
            </a:p>
          </p:txBody>
        </p:sp>
      </p:grpSp>
      <p:sp>
        <p:nvSpPr>
          <p:cNvPr id="123" name="箭头: 下 122">
            <a:extLst>
              <a:ext uri="{FF2B5EF4-FFF2-40B4-BE49-F238E27FC236}">
                <a16:creationId xmlns:a16="http://schemas.microsoft.com/office/drawing/2014/main" id="{1DC7CFEC-EE87-4D0E-8AA5-3AC831F69BDC}"/>
              </a:ext>
            </a:extLst>
          </p:cNvPr>
          <p:cNvSpPr/>
          <p:nvPr/>
        </p:nvSpPr>
        <p:spPr>
          <a:xfrm>
            <a:off x="3691823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上下 126">
            <a:extLst>
              <a:ext uri="{FF2B5EF4-FFF2-40B4-BE49-F238E27FC236}">
                <a16:creationId xmlns:a16="http://schemas.microsoft.com/office/drawing/2014/main" id="{2EC49062-FDE1-44E3-AA32-1AA39C1B7C42}"/>
              </a:ext>
            </a:extLst>
          </p:cNvPr>
          <p:cNvSpPr/>
          <p:nvPr/>
        </p:nvSpPr>
        <p:spPr>
          <a:xfrm>
            <a:off x="2903659" y="1883673"/>
            <a:ext cx="360000" cy="1735223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箭头: 上下 127">
            <a:extLst>
              <a:ext uri="{FF2B5EF4-FFF2-40B4-BE49-F238E27FC236}">
                <a16:creationId xmlns:a16="http://schemas.microsoft.com/office/drawing/2014/main" id="{C859EF46-4650-47E0-A12A-768BBAE786A2}"/>
              </a:ext>
            </a:extLst>
          </p:cNvPr>
          <p:cNvSpPr/>
          <p:nvPr/>
        </p:nvSpPr>
        <p:spPr>
          <a:xfrm>
            <a:off x="3107148" y="4451807"/>
            <a:ext cx="360000" cy="804470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箭头: 下 129">
            <a:extLst>
              <a:ext uri="{FF2B5EF4-FFF2-40B4-BE49-F238E27FC236}">
                <a16:creationId xmlns:a16="http://schemas.microsoft.com/office/drawing/2014/main" id="{AF033539-9BC9-4532-B642-68F8D0B28EF2}"/>
              </a:ext>
            </a:extLst>
          </p:cNvPr>
          <p:cNvSpPr/>
          <p:nvPr/>
        </p:nvSpPr>
        <p:spPr>
          <a:xfrm>
            <a:off x="6043471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箭头: 下 130">
            <a:extLst>
              <a:ext uri="{FF2B5EF4-FFF2-40B4-BE49-F238E27FC236}">
                <a16:creationId xmlns:a16="http://schemas.microsoft.com/office/drawing/2014/main" id="{229532A3-41D3-4D45-BB50-2FCF8DCDA1B2}"/>
              </a:ext>
            </a:extLst>
          </p:cNvPr>
          <p:cNvSpPr/>
          <p:nvPr/>
        </p:nvSpPr>
        <p:spPr>
          <a:xfrm>
            <a:off x="8599834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箭头: 下 131">
            <a:extLst>
              <a:ext uri="{FF2B5EF4-FFF2-40B4-BE49-F238E27FC236}">
                <a16:creationId xmlns:a16="http://schemas.microsoft.com/office/drawing/2014/main" id="{29CD1AC6-2583-402C-9998-091672FFF3DE}"/>
              </a:ext>
            </a:extLst>
          </p:cNvPr>
          <p:cNvSpPr/>
          <p:nvPr/>
        </p:nvSpPr>
        <p:spPr>
          <a:xfrm>
            <a:off x="9636614" y="3159605"/>
            <a:ext cx="360000" cy="2096654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下 88">
            <a:extLst>
              <a:ext uri="{FF2B5EF4-FFF2-40B4-BE49-F238E27FC236}">
                <a16:creationId xmlns:a16="http://schemas.microsoft.com/office/drawing/2014/main" id="{E1666805-9B41-4B1F-9407-0083099243F1}"/>
              </a:ext>
            </a:extLst>
          </p:cNvPr>
          <p:cNvSpPr/>
          <p:nvPr/>
        </p:nvSpPr>
        <p:spPr>
          <a:xfrm>
            <a:off x="9636614" y="679465"/>
            <a:ext cx="360000" cy="1990047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23741062-D9CD-4CD8-BF87-D6395CC7FF1E}"/>
              </a:ext>
            </a:extLst>
          </p:cNvPr>
          <p:cNvGrpSpPr/>
          <p:nvPr/>
        </p:nvGrpSpPr>
        <p:grpSpPr>
          <a:xfrm>
            <a:off x="4637192" y="1047660"/>
            <a:ext cx="3372549" cy="903319"/>
            <a:chOff x="4596346" y="1047660"/>
            <a:chExt cx="2974971" cy="903319"/>
          </a:xfrm>
        </p:grpSpPr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C440934D-2748-48CB-994F-FB5D40107350}"/>
                </a:ext>
              </a:extLst>
            </p:cNvPr>
            <p:cNvSpPr txBox="1"/>
            <p:nvPr/>
          </p:nvSpPr>
          <p:spPr>
            <a:xfrm>
              <a:off x="4596346" y="1047660"/>
              <a:ext cx="2974971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传感器插件定义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61C9B2A-78D7-449E-836C-F7B344F228F9}"/>
                </a:ext>
              </a:extLst>
            </p:cNvPr>
            <p:cNvSpPr txBox="1"/>
            <p:nvPr/>
          </p:nvSpPr>
          <p:spPr>
            <a:xfrm>
              <a:off x="4653951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Lidar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D80BB25-8332-4F5F-9559-44DE5209772A}"/>
                </a:ext>
              </a:extLst>
            </p:cNvPr>
            <p:cNvSpPr txBox="1"/>
            <p:nvPr/>
          </p:nvSpPr>
          <p:spPr>
            <a:xfrm>
              <a:off x="5564292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IMU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9AAC1BF-21C2-4EC8-827C-B4CCC2C129B8}"/>
                </a:ext>
              </a:extLst>
            </p:cNvPr>
            <p:cNvSpPr txBox="1"/>
            <p:nvPr/>
          </p:nvSpPr>
          <p:spPr>
            <a:xfrm>
              <a:off x="6653351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Camera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CA83551-A314-40C2-9921-BF7C5DA40F95}"/>
                </a:ext>
              </a:extLst>
            </p:cNvPr>
            <p:cNvSpPr txBox="1"/>
            <p:nvPr/>
          </p:nvSpPr>
          <p:spPr>
            <a:xfrm>
              <a:off x="6108821" y="1387720"/>
              <a:ext cx="854423" cy="4872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…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9" name="箭头: 上下 138">
            <a:extLst>
              <a:ext uri="{FF2B5EF4-FFF2-40B4-BE49-F238E27FC236}">
                <a16:creationId xmlns:a16="http://schemas.microsoft.com/office/drawing/2014/main" id="{BEA49E44-AF93-4095-8AC4-069DFB635357}"/>
              </a:ext>
            </a:extLst>
          </p:cNvPr>
          <p:cNvSpPr/>
          <p:nvPr/>
        </p:nvSpPr>
        <p:spPr>
          <a:xfrm>
            <a:off x="3413161" y="658651"/>
            <a:ext cx="360000" cy="479718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箭头: 上下 140">
            <a:extLst>
              <a:ext uri="{FF2B5EF4-FFF2-40B4-BE49-F238E27FC236}">
                <a16:creationId xmlns:a16="http://schemas.microsoft.com/office/drawing/2014/main" id="{DDAD0DE1-21A4-4761-80A0-B7CDB9A46700}"/>
              </a:ext>
            </a:extLst>
          </p:cNvPr>
          <p:cNvSpPr/>
          <p:nvPr/>
        </p:nvSpPr>
        <p:spPr>
          <a:xfrm>
            <a:off x="5627065" y="645776"/>
            <a:ext cx="360000" cy="479718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箭头: 下 141">
            <a:extLst>
              <a:ext uri="{FF2B5EF4-FFF2-40B4-BE49-F238E27FC236}">
                <a16:creationId xmlns:a16="http://schemas.microsoft.com/office/drawing/2014/main" id="{FC728CDA-3358-4841-9D79-8A11B5C4DEE4}"/>
              </a:ext>
            </a:extLst>
          </p:cNvPr>
          <p:cNvSpPr/>
          <p:nvPr/>
        </p:nvSpPr>
        <p:spPr>
          <a:xfrm>
            <a:off x="6154657" y="1875009"/>
            <a:ext cx="360000" cy="45980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箭头: 上下 142">
            <a:extLst>
              <a:ext uri="{FF2B5EF4-FFF2-40B4-BE49-F238E27FC236}">
                <a16:creationId xmlns:a16="http://schemas.microsoft.com/office/drawing/2014/main" id="{4C8FB0F4-E214-452F-834A-4D015FE536EA}"/>
              </a:ext>
            </a:extLst>
          </p:cNvPr>
          <p:cNvSpPr/>
          <p:nvPr/>
        </p:nvSpPr>
        <p:spPr>
          <a:xfrm>
            <a:off x="5457805" y="4466833"/>
            <a:ext cx="360000" cy="804470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箭头: 上下 143">
            <a:extLst>
              <a:ext uri="{FF2B5EF4-FFF2-40B4-BE49-F238E27FC236}">
                <a16:creationId xmlns:a16="http://schemas.microsoft.com/office/drawing/2014/main" id="{F94B6991-95A0-4B97-8FCE-5EDFCCEF01EC}"/>
              </a:ext>
            </a:extLst>
          </p:cNvPr>
          <p:cNvSpPr/>
          <p:nvPr/>
        </p:nvSpPr>
        <p:spPr>
          <a:xfrm>
            <a:off x="5855823" y="3237825"/>
            <a:ext cx="360000" cy="732433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3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49E2908-CCE1-4538-9B90-641B85F7B755}"/>
              </a:ext>
            </a:extLst>
          </p:cNvPr>
          <p:cNvGrpSpPr/>
          <p:nvPr/>
        </p:nvGrpSpPr>
        <p:grpSpPr>
          <a:xfrm>
            <a:off x="1930420" y="884912"/>
            <a:ext cx="8337808" cy="1234313"/>
            <a:chOff x="881743" y="163724"/>
            <a:chExt cx="10254361" cy="151803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2DE263B-1DE8-4C47-A05A-2F0356867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43" y="163724"/>
              <a:ext cx="10254361" cy="151803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54C565F-0547-465C-A833-3B4869BF048D}"/>
                </a:ext>
              </a:extLst>
            </p:cNvPr>
            <p:cNvSpPr txBox="1"/>
            <p:nvPr/>
          </p:nvSpPr>
          <p:spPr>
            <a:xfrm>
              <a:off x="881743" y="738076"/>
              <a:ext cx="1008011" cy="34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Medulla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146222C-14CE-4C7E-A11A-6D9346005381}"/>
              </a:ext>
            </a:extLst>
          </p:cNvPr>
          <p:cNvSpPr txBox="1"/>
          <p:nvPr/>
        </p:nvSpPr>
        <p:spPr>
          <a:xfrm>
            <a:off x="1934483" y="996940"/>
            <a:ext cx="819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2">
                    <a:alpha val="12000"/>
                  </a:schemeClr>
                </a:solidFill>
              </a:rPr>
              <a:t>M</a:t>
            </a:r>
            <a:endParaRPr lang="zh-CN" altLang="en-US" sz="6000" b="1" dirty="0">
              <a:solidFill>
                <a:schemeClr val="bg2">
                  <a:alpha val="12000"/>
                </a:scheme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CBED1A5-3BD4-41E3-9D71-B52265722936}"/>
              </a:ext>
            </a:extLst>
          </p:cNvPr>
          <p:cNvGrpSpPr/>
          <p:nvPr/>
        </p:nvGrpSpPr>
        <p:grpSpPr>
          <a:xfrm>
            <a:off x="1923773" y="2171809"/>
            <a:ext cx="8337808" cy="1234313"/>
            <a:chOff x="873569" y="2367516"/>
            <a:chExt cx="9129928" cy="135157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71F534F-07CF-4690-8A50-EC041E4277B2}"/>
                </a:ext>
              </a:extLst>
            </p:cNvPr>
            <p:cNvGrpSpPr/>
            <p:nvPr/>
          </p:nvGrpSpPr>
          <p:grpSpPr>
            <a:xfrm>
              <a:off x="873569" y="2367516"/>
              <a:ext cx="9129928" cy="1351577"/>
              <a:chOff x="881743" y="163724"/>
              <a:chExt cx="10254361" cy="1518036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E178160C-7A61-4558-8339-3027CFE5DA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C2F02A-B58B-48A8-83FC-2D35503F8E32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Detour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682AFAB-E15B-43B4-A4C9-4184BB936C18}"/>
                </a:ext>
              </a:extLst>
            </p:cNvPr>
            <p:cNvSpPr txBox="1"/>
            <p:nvPr/>
          </p:nvSpPr>
          <p:spPr>
            <a:xfrm>
              <a:off x="877208" y="2494095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D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CDAE304-23D6-4CEA-9E7C-3D6CADC5F697}"/>
              </a:ext>
            </a:extLst>
          </p:cNvPr>
          <p:cNvGrpSpPr/>
          <p:nvPr/>
        </p:nvGrpSpPr>
        <p:grpSpPr>
          <a:xfrm>
            <a:off x="1927097" y="3458263"/>
            <a:ext cx="8337807" cy="1234313"/>
            <a:chOff x="880847" y="3848723"/>
            <a:chExt cx="9129928" cy="135157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DAE69FE-A633-499C-8F1C-9A3413D3711C}"/>
                </a:ext>
              </a:extLst>
            </p:cNvPr>
            <p:cNvGrpSpPr/>
            <p:nvPr/>
          </p:nvGrpSpPr>
          <p:grpSpPr>
            <a:xfrm>
              <a:off x="880847" y="3848723"/>
              <a:ext cx="9129928" cy="1351577"/>
              <a:chOff x="881743" y="163724"/>
              <a:chExt cx="10254361" cy="1518036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329DEFEB-21C7-4AC1-B6F6-E749A7E33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1B9FB5E-E89A-4E28-B182-93459627839F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Clumsy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5B0C34A-1FAD-44A1-8FC9-215FC4AB1F80}"/>
                </a:ext>
              </a:extLst>
            </p:cNvPr>
            <p:cNvSpPr txBox="1"/>
            <p:nvPr/>
          </p:nvSpPr>
          <p:spPr>
            <a:xfrm>
              <a:off x="888934" y="3974167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C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B2F17F7-2F2A-4180-BC2F-F59A49EBC5FF}"/>
              </a:ext>
            </a:extLst>
          </p:cNvPr>
          <p:cNvGrpSpPr/>
          <p:nvPr/>
        </p:nvGrpSpPr>
        <p:grpSpPr>
          <a:xfrm>
            <a:off x="1927097" y="4744717"/>
            <a:ext cx="8337808" cy="1234313"/>
            <a:chOff x="880847" y="5329929"/>
            <a:chExt cx="9129928" cy="135157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8885219-F628-4FD4-AB83-D4256D85BD31}"/>
                </a:ext>
              </a:extLst>
            </p:cNvPr>
            <p:cNvGrpSpPr/>
            <p:nvPr/>
          </p:nvGrpSpPr>
          <p:grpSpPr>
            <a:xfrm>
              <a:off x="880847" y="5329929"/>
              <a:ext cx="9129928" cy="1351577"/>
              <a:chOff x="881743" y="163724"/>
              <a:chExt cx="10254361" cy="1518036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8451595D-4DFB-4C12-87B7-FE47BE2FD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A43864D-1C28-4D3E-B951-B962F99162C9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Simple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C39DEC8-3960-4008-81DE-84EBC04F3E1B}"/>
                </a:ext>
              </a:extLst>
            </p:cNvPr>
            <p:cNvSpPr txBox="1"/>
            <p:nvPr/>
          </p:nvSpPr>
          <p:spPr>
            <a:xfrm>
              <a:off x="884283" y="5449640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S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455725C-219F-4076-8F4B-678B498A8630}"/>
              </a:ext>
            </a:extLst>
          </p:cNvPr>
          <p:cNvGrpSpPr/>
          <p:nvPr/>
        </p:nvGrpSpPr>
        <p:grpSpPr>
          <a:xfrm>
            <a:off x="1923773" y="202237"/>
            <a:ext cx="8337808" cy="624593"/>
            <a:chOff x="1923773" y="42079"/>
            <a:chExt cx="8337808" cy="624593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1E479BA-26A5-4864-A9B5-36F373181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773" y="42079"/>
              <a:ext cx="8337808" cy="624593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A67FE9B-4BFA-4015-B98B-3419513F8253}"/>
                </a:ext>
              </a:extLst>
            </p:cNvPr>
            <p:cNvSpPr txBox="1"/>
            <p:nvPr/>
          </p:nvSpPr>
          <p:spPr>
            <a:xfrm>
              <a:off x="1930420" y="180755"/>
              <a:ext cx="812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</a:rPr>
                <a:t>硬件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34653CE-A18A-4749-A6EA-A2296950605B}"/>
              </a:ext>
            </a:extLst>
          </p:cNvPr>
          <p:cNvGrpSpPr/>
          <p:nvPr/>
        </p:nvGrpSpPr>
        <p:grpSpPr>
          <a:xfrm>
            <a:off x="1927096" y="6031171"/>
            <a:ext cx="8344455" cy="624593"/>
            <a:chOff x="1923773" y="6191328"/>
            <a:chExt cx="8344455" cy="624593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ED9A885-34FD-4DEA-B9F5-4C51B7448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420" y="6191328"/>
              <a:ext cx="8337808" cy="624593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CD507A9-C3AA-4B95-BA12-08BA86A6ED48}"/>
                </a:ext>
              </a:extLst>
            </p:cNvPr>
            <p:cNvSpPr txBox="1"/>
            <p:nvPr/>
          </p:nvSpPr>
          <p:spPr>
            <a:xfrm>
              <a:off x="1923773" y="6333615"/>
              <a:ext cx="812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</a:rPr>
                <a:t>应用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7EA4A71-9E5C-4348-9C99-626E819FB4C6}"/>
                </a:ext>
              </a:extLst>
            </p:cNvPr>
            <p:cNvSpPr txBox="1"/>
            <p:nvPr/>
          </p:nvSpPr>
          <p:spPr>
            <a:xfrm>
              <a:off x="2890668" y="6329130"/>
              <a:ext cx="7210190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工厂、仓库、机场等全场景多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AGV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自动驾驶服务整体解决方案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C2CF1F3-D53B-4210-A563-9BA3B5A187AD}"/>
              </a:ext>
            </a:extLst>
          </p:cNvPr>
          <p:cNvGrpSpPr/>
          <p:nvPr/>
        </p:nvGrpSpPr>
        <p:grpSpPr>
          <a:xfrm>
            <a:off x="2901447" y="340912"/>
            <a:ext cx="4669870" cy="338554"/>
            <a:chOff x="2825247" y="340913"/>
            <a:chExt cx="4669870" cy="33855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93DD312-808D-4529-B11B-D4C846F2F825}"/>
                </a:ext>
              </a:extLst>
            </p:cNvPr>
            <p:cNvSpPr txBox="1"/>
            <p:nvPr/>
          </p:nvSpPr>
          <p:spPr>
            <a:xfrm>
              <a:off x="2825247" y="340913"/>
              <a:ext cx="4669870" cy="3385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solidFill>
                    <a:schemeClr val="bg1"/>
                  </a:solidFill>
                </a:rPr>
                <a:t>AGV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小车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89399E4-896F-426C-B43A-E3ABB3321B93}"/>
                </a:ext>
              </a:extLst>
            </p:cNvPr>
            <p:cNvSpPr txBox="1"/>
            <p:nvPr/>
          </p:nvSpPr>
          <p:spPr>
            <a:xfrm>
              <a:off x="4856708" y="381651"/>
              <a:ext cx="1670089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传感器</a:t>
              </a:r>
              <a:r>
                <a:rPr lang="en-US" altLang="zh-CN" sz="1200" dirty="0">
                  <a:solidFill>
                    <a:schemeClr val="bg1"/>
                  </a:solidFill>
                </a:rPr>
                <a:t>(Lidar</a:t>
              </a:r>
              <a:r>
                <a:rPr lang="zh-CN" altLang="en-US" sz="1200" dirty="0">
                  <a:solidFill>
                    <a:schemeClr val="bg1"/>
                  </a:solidFill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</a:rPr>
                <a:t>IMU</a:t>
              </a:r>
              <a:r>
                <a:rPr lang="zh-CN" altLang="en-US" sz="1200" dirty="0">
                  <a:solidFill>
                    <a:schemeClr val="bg1"/>
                  </a:solidFill>
                </a:rPr>
                <a:t>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DA25F85-2D6C-4503-B87D-DCF5E056864C}"/>
                </a:ext>
              </a:extLst>
            </p:cNvPr>
            <p:cNvSpPr txBox="1"/>
            <p:nvPr/>
          </p:nvSpPr>
          <p:spPr>
            <a:xfrm>
              <a:off x="2881175" y="381652"/>
              <a:ext cx="1908585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机械部件</a:t>
              </a:r>
              <a:r>
                <a:rPr lang="en-US" altLang="zh-CN" sz="1200" dirty="0">
                  <a:solidFill>
                    <a:schemeClr val="bg1"/>
                  </a:solidFill>
                </a:rPr>
                <a:t>(</a:t>
              </a:r>
              <a:r>
                <a:rPr lang="zh-CN" altLang="en-US" sz="1200" dirty="0">
                  <a:solidFill>
                    <a:schemeClr val="bg1"/>
                  </a:solidFill>
                </a:rPr>
                <a:t>舵轮、货叉等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791F036-0DCE-4F93-B253-7064E17B0FBA}"/>
              </a:ext>
            </a:extLst>
          </p:cNvPr>
          <p:cNvGrpSpPr/>
          <p:nvPr/>
        </p:nvGrpSpPr>
        <p:grpSpPr>
          <a:xfrm>
            <a:off x="7725799" y="340912"/>
            <a:ext cx="2299387" cy="338554"/>
            <a:chOff x="7603436" y="340912"/>
            <a:chExt cx="2299387" cy="338554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9523BF-97A3-4024-A033-E5908FCEDF7D}"/>
                </a:ext>
              </a:extLst>
            </p:cNvPr>
            <p:cNvSpPr txBox="1"/>
            <p:nvPr/>
          </p:nvSpPr>
          <p:spPr>
            <a:xfrm>
              <a:off x="7603436" y="340912"/>
              <a:ext cx="2299387" cy="3385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环境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6853B76-6B27-4E84-A2E5-3C0FBE5888B7}"/>
                </a:ext>
              </a:extLst>
            </p:cNvPr>
            <p:cNvSpPr txBox="1"/>
            <p:nvPr/>
          </p:nvSpPr>
          <p:spPr>
            <a:xfrm>
              <a:off x="8161860" y="375377"/>
              <a:ext cx="503773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场景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0B0E837-1160-41C5-9CA2-334B72C0A0DF}"/>
                </a:ext>
              </a:extLst>
            </p:cNvPr>
            <p:cNvSpPr txBox="1"/>
            <p:nvPr/>
          </p:nvSpPr>
          <p:spPr>
            <a:xfrm>
              <a:off x="8714781" y="371689"/>
              <a:ext cx="115947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地标</a:t>
              </a:r>
              <a:r>
                <a:rPr lang="en-US" altLang="zh-CN" sz="1200" dirty="0">
                  <a:solidFill>
                    <a:schemeClr val="bg1"/>
                  </a:solidFill>
                </a:rPr>
                <a:t>(</a:t>
              </a:r>
              <a:r>
                <a:rPr lang="zh-CN" altLang="en-US" sz="1200" dirty="0">
                  <a:solidFill>
                    <a:schemeClr val="bg1"/>
                  </a:solidFill>
                </a:rPr>
                <a:t>二维码等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4971548F-F571-4D37-85C2-E813BED5A665}"/>
              </a:ext>
            </a:extLst>
          </p:cNvPr>
          <p:cNvSpPr txBox="1"/>
          <p:nvPr/>
        </p:nvSpPr>
        <p:spPr>
          <a:xfrm>
            <a:off x="6108822" y="1396383"/>
            <a:ext cx="854423" cy="4872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…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9A9F74B-76BC-4791-BFDA-6CBA2FBCB479}"/>
              </a:ext>
            </a:extLst>
          </p:cNvPr>
          <p:cNvGrpSpPr/>
          <p:nvPr/>
        </p:nvGrpSpPr>
        <p:grpSpPr>
          <a:xfrm>
            <a:off x="2901446" y="1040794"/>
            <a:ext cx="1595982" cy="903319"/>
            <a:chOff x="2901446" y="1040794"/>
            <a:chExt cx="1438821" cy="903319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56DD9A6-1CF1-4CFA-BD51-D5B58485A005}"/>
                </a:ext>
              </a:extLst>
            </p:cNvPr>
            <p:cNvSpPr txBox="1"/>
            <p:nvPr/>
          </p:nvSpPr>
          <p:spPr>
            <a:xfrm>
              <a:off x="2901446" y="1040794"/>
              <a:ext cx="1438821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车辆插件定义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0625B7A-828D-4688-9422-813F6FB146A5}"/>
                </a:ext>
              </a:extLst>
            </p:cNvPr>
            <p:cNvSpPr txBox="1"/>
            <p:nvPr/>
          </p:nvSpPr>
          <p:spPr>
            <a:xfrm>
              <a:off x="2953547" y="1396383"/>
              <a:ext cx="1329117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车型定义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Cart</a:t>
              </a:r>
              <a:r>
                <a:rPr lang="zh-CN" altLang="en-US" sz="1200" dirty="0">
                  <a:solidFill>
                    <a:schemeClr val="bg1"/>
                  </a:solidFill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</a:rPr>
                <a:t>Routine</a:t>
              </a:r>
              <a:r>
                <a:rPr lang="zh-CN" altLang="en-US" sz="1200" dirty="0">
                  <a:solidFill>
                    <a:schemeClr val="bg1"/>
                  </a:solidFill>
                </a:rPr>
                <a:t>等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6CD5DA4-2143-4631-9C08-51B78BBE3B26}"/>
              </a:ext>
            </a:extLst>
          </p:cNvPr>
          <p:cNvGrpSpPr/>
          <p:nvPr/>
        </p:nvGrpSpPr>
        <p:grpSpPr>
          <a:xfrm>
            <a:off x="8149505" y="1058114"/>
            <a:ext cx="1482321" cy="903319"/>
            <a:chOff x="7680627" y="1040794"/>
            <a:chExt cx="1066765" cy="903319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00985E6-0F92-4321-9D9D-6A117C69BAD7}"/>
                </a:ext>
              </a:extLst>
            </p:cNvPr>
            <p:cNvSpPr txBox="1"/>
            <p:nvPr/>
          </p:nvSpPr>
          <p:spPr>
            <a:xfrm>
              <a:off x="7680627" y="1040794"/>
              <a:ext cx="106676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遥控器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854802B-1641-43B7-9421-D0E0163D451A}"/>
                </a:ext>
              </a:extLst>
            </p:cNvPr>
            <p:cNvSpPr txBox="1"/>
            <p:nvPr/>
          </p:nvSpPr>
          <p:spPr>
            <a:xfrm>
              <a:off x="7746119" y="1389346"/>
              <a:ext cx="93373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chemeClr val="bg1"/>
                  </a:solidFill>
                </a:rPr>
                <a:t>NetRemote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硬件对接调试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AC664C24-4469-40B5-8B1B-DAFBA4E3B509}"/>
              </a:ext>
            </a:extLst>
          </p:cNvPr>
          <p:cNvSpPr txBox="1"/>
          <p:nvPr/>
        </p:nvSpPr>
        <p:spPr>
          <a:xfrm>
            <a:off x="3263659" y="2334813"/>
            <a:ext cx="6844912" cy="9033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导航与姿态估计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F511AB-5B17-4D7A-BB7C-7001480A30F4}"/>
              </a:ext>
            </a:extLst>
          </p:cNvPr>
          <p:cNvSpPr txBox="1"/>
          <p:nvPr/>
        </p:nvSpPr>
        <p:spPr>
          <a:xfrm>
            <a:off x="4648003" y="2680345"/>
            <a:ext cx="1731548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里程计线程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激光雷达、地面纹理等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D2E398F-C44C-4D32-90C6-B257ADBCB44D}"/>
              </a:ext>
            </a:extLst>
          </p:cNvPr>
          <p:cNvSpPr txBox="1"/>
          <p:nvPr/>
        </p:nvSpPr>
        <p:spPr>
          <a:xfrm>
            <a:off x="3381732" y="2684588"/>
            <a:ext cx="1160059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传感器数据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接收线程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DA43A30-0667-4FC6-8CF7-1B05E3276A0F}"/>
              </a:ext>
            </a:extLst>
          </p:cNvPr>
          <p:cNvSpPr txBox="1"/>
          <p:nvPr/>
        </p:nvSpPr>
        <p:spPr>
          <a:xfrm>
            <a:off x="6485763" y="2680345"/>
            <a:ext cx="2483402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绝对定位线程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回环检测、图优化、二维码定位等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2C2484-2D5D-46C4-9D55-EB385C40436B}"/>
              </a:ext>
            </a:extLst>
          </p:cNvPr>
          <p:cNvSpPr txBox="1"/>
          <p:nvPr/>
        </p:nvSpPr>
        <p:spPr>
          <a:xfrm>
            <a:off x="9075377" y="2680345"/>
            <a:ext cx="921237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环境建图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可选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9FFE5D7-FCDC-41C9-8F00-580B8AD179AE}"/>
              </a:ext>
            </a:extLst>
          </p:cNvPr>
          <p:cNvGrpSpPr/>
          <p:nvPr/>
        </p:nvGrpSpPr>
        <p:grpSpPr>
          <a:xfrm>
            <a:off x="2893991" y="3623537"/>
            <a:ext cx="1044815" cy="903319"/>
            <a:chOff x="2893991" y="3623537"/>
            <a:chExt cx="1044815" cy="903319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32C61EA-D9BD-4B3A-A0A7-265609B52B82}"/>
                </a:ext>
              </a:extLst>
            </p:cNvPr>
            <p:cNvSpPr txBox="1"/>
            <p:nvPr/>
          </p:nvSpPr>
          <p:spPr>
            <a:xfrm>
              <a:off x="2893991" y="3623537"/>
              <a:ext cx="104481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车体接口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1209EA0-ABE5-4395-B6FD-A5B6DB7DC395}"/>
                </a:ext>
              </a:extLst>
            </p:cNvPr>
            <p:cNvSpPr txBox="1"/>
            <p:nvPr/>
          </p:nvSpPr>
          <p:spPr>
            <a:xfrm>
              <a:off x="2959483" y="3972089"/>
              <a:ext cx="844806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车体与传感器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B384A54-698E-4263-B144-B3188F0611D3}"/>
              </a:ext>
            </a:extLst>
          </p:cNvPr>
          <p:cNvGrpSpPr/>
          <p:nvPr/>
        </p:nvGrpSpPr>
        <p:grpSpPr>
          <a:xfrm>
            <a:off x="4075805" y="3627226"/>
            <a:ext cx="2535135" cy="903319"/>
            <a:chOff x="4075805" y="3627226"/>
            <a:chExt cx="2535135" cy="903319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55E3772-0273-48D0-B9E6-33CDEDF4C85B}"/>
                </a:ext>
              </a:extLst>
            </p:cNvPr>
            <p:cNvSpPr txBox="1"/>
            <p:nvPr/>
          </p:nvSpPr>
          <p:spPr>
            <a:xfrm>
              <a:off x="4075805" y="3627226"/>
              <a:ext cx="253513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动作定义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CEBA5F2-E744-4633-B774-B59C2B1547A9}"/>
                </a:ext>
              </a:extLst>
            </p:cNvPr>
            <p:cNvSpPr txBox="1"/>
            <p:nvPr/>
          </p:nvSpPr>
          <p:spPr>
            <a:xfrm>
              <a:off x="4157602" y="3974938"/>
              <a:ext cx="2371874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差速</a:t>
              </a:r>
              <a:r>
                <a:rPr lang="en-US" altLang="zh-CN" sz="1200" dirty="0">
                  <a:solidFill>
                    <a:schemeClr val="bg1"/>
                  </a:solidFill>
                </a:rPr>
                <a:t>/</a:t>
              </a:r>
              <a:r>
                <a:rPr lang="zh-CN" altLang="en-US" sz="1200" dirty="0">
                  <a:solidFill>
                    <a:schemeClr val="bg1"/>
                  </a:solidFill>
                </a:rPr>
                <a:t>舵轮</a:t>
              </a:r>
              <a:r>
                <a:rPr lang="en-US" altLang="zh-CN" sz="1200" dirty="0">
                  <a:solidFill>
                    <a:schemeClr val="bg1"/>
                  </a:solidFill>
                </a:rPr>
                <a:t>/</a:t>
              </a:r>
              <a:r>
                <a:rPr lang="zh-CN" altLang="en-US" sz="1200" dirty="0">
                  <a:solidFill>
                    <a:schemeClr val="bg1"/>
                  </a:solidFill>
                </a:rPr>
                <a:t>侧移行走、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自动找工位、自动调姿取放货等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36321C9-5237-4D50-A82D-F8178C72511A}"/>
              </a:ext>
            </a:extLst>
          </p:cNvPr>
          <p:cNvGrpSpPr/>
          <p:nvPr/>
        </p:nvGrpSpPr>
        <p:grpSpPr>
          <a:xfrm>
            <a:off x="6747939" y="3623536"/>
            <a:ext cx="2880193" cy="903319"/>
            <a:chOff x="6747939" y="3618896"/>
            <a:chExt cx="2880193" cy="903319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E4DD956-16D7-4339-9DC8-45F1619AF27C}"/>
                </a:ext>
              </a:extLst>
            </p:cNvPr>
            <p:cNvSpPr txBox="1"/>
            <p:nvPr/>
          </p:nvSpPr>
          <p:spPr>
            <a:xfrm>
              <a:off x="6747939" y="3618896"/>
              <a:ext cx="2880193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可视化面板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DC64E30-952C-456D-9709-D9444C1B6366}"/>
                </a:ext>
              </a:extLst>
            </p:cNvPr>
            <p:cNvSpPr txBox="1"/>
            <p:nvPr/>
          </p:nvSpPr>
          <p:spPr>
            <a:xfrm>
              <a:off x="6826288" y="3970679"/>
              <a:ext cx="128306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车体配置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传感器姿态配置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B78AE8C-8B87-4592-A04E-2986F9AD9097}"/>
                </a:ext>
              </a:extLst>
            </p:cNvPr>
            <p:cNvSpPr txBox="1"/>
            <p:nvPr/>
          </p:nvSpPr>
          <p:spPr>
            <a:xfrm>
              <a:off x="8164559" y="3970679"/>
              <a:ext cx="141152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AGV</a:t>
              </a:r>
              <a:r>
                <a:rPr lang="zh-CN" altLang="en-US" sz="1200" dirty="0">
                  <a:solidFill>
                    <a:schemeClr val="bg1"/>
                  </a:solidFill>
                </a:rPr>
                <a:t>姿态及路线、点云可视化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4719434-1A0B-4503-88BB-519741054085}"/>
              </a:ext>
            </a:extLst>
          </p:cNvPr>
          <p:cNvGrpSpPr/>
          <p:nvPr/>
        </p:nvGrpSpPr>
        <p:grpSpPr>
          <a:xfrm>
            <a:off x="5096933" y="4913887"/>
            <a:ext cx="2258317" cy="903319"/>
            <a:chOff x="5409356" y="4913887"/>
            <a:chExt cx="1677237" cy="903319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40D4247-43D1-45E0-B6A5-71C87FDBBBD6}"/>
                </a:ext>
              </a:extLst>
            </p:cNvPr>
            <p:cNvSpPr txBox="1"/>
            <p:nvPr/>
          </p:nvSpPr>
          <p:spPr>
            <a:xfrm>
              <a:off x="5409356" y="4913887"/>
              <a:ext cx="1677237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动作接口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55F6482-B4A4-4D4E-8EA8-4EEEAD4CE20D}"/>
                </a:ext>
              </a:extLst>
            </p:cNvPr>
            <p:cNvSpPr txBox="1"/>
            <p:nvPr/>
          </p:nvSpPr>
          <p:spPr>
            <a:xfrm>
              <a:off x="5457096" y="5268450"/>
              <a:ext cx="689921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对接</a:t>
              </a:r>
              <a:r>
                <a:rPr lang="en-US" altLang="zh-CN" sz="1200" dirty="0">
                  <a:solidFill>
                    <a:schemeClr val="bg1"/>
                  </a:solidFill>
                </a:rPr>
                <a:t>Clumsy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93550B4-3BD2-4E56-8280-9476A139BE84}"/>
                </a:ext>
              </a:extLst>
            </p:cNvPr>
            <p:cNvSpPr txBox="1"/>
            <p:nvPr/>
          </p:nvSpPr>
          <p:spPr>
            <a:xfrm>
              <a:off x="6190387" y="5266316"/>
              <a:ext cx="85358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路径转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动作序列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FDBA4EC-5A11-4D0E-9678-0F03BABAE0D8}"/>
              </a:ext>
            </a:extLst>
          </p:cNvPr>
          <p:cNvGrpSpPr/>
          <p:nvPr/>
        </p:nvGrpSpPr>
        <p:grpSpPr>
          <a:xfrm>
            <a:off x="2893991" y="4913887"/>
            <a:ext cx="2105303" cy="903319"/>
            <a:chOff x="2893991" y="4913887"/>
            <a:chExt cx="2105303" cy="903319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AFA41AF-FE30-4BC9-86F0-927762F4147A}"/>
                </a:ext>
              </a:extLst>
            </p:cNvPr>
            <p:cNvSpPr txBox="1"/>
            <p:nvPr/>
          </p:nvSpPr>
          <p:spPr>
            <a:xfrm>
              <a:off x="2893991" y="4913887"/>
              <a:ext cx="2105303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车辆控制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B0C1246-85DE-4913-AAD8-77E42426AEF2}"/>
                </a:ext>
              </a:extLst>
            </p:cNvPr>
            <p:cNvSpPr txBox="1"/>
            <p:nvPr/>
          </p:nvSpPr>
          <p:spPr>
            <a:xfrm>
              <a:off x="2955746" y="5262439"/>
              <a:ext cx="809419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车型定义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E723F2D-EAE7-4D1A-811F-88D526BDA03D}"/>
                </a:ext>
              </a:extLst>
            </p:cNvPr>
            <p:cNvSpPr txBox="1"/>
            <p:nvPr/>
          </p:nvSpPr>
          <p:spPr>
            <a:xfrm>
              <a:off x="3824910" y="5262439"/>
              <a:ext cx="111131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针对车型的路径搜索约束器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3C9FAF8-0997-4A68-A681-60C226C6626F}"/>
              </a:ext>
            </a:extLst>
          </p:cNvPr>
          <p:cNvGrpSpPr/>
          <p:nvPr/>
        </p:nvGrpSpPr>
        <p:grpSpPr>
          <a:xfrm>
            <a:off x="7458584" y="4913887"/>
            <a:ext cx="2645597" cy="903319"/>
            <a:chOff x="7458584" y="4913887"/>
            <a:chExt cx="2645597" cy="903319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293C232-A8E2-464F-8AEA-1175CDE44687}"/>
                </a:ext>
              </a:extLst>
            </p:cNvPr>
            <p:cNvSpPr txBox="1"/>
            <p:nvPr/>
          </p:nvSpPr>
          <p:spPr>
            <a:xfrm>
              <a:off x="7458584" y="4913887"/>
              <a:ext cx="2645597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场景定义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ACEFAE1-940D-4DB1-A659-AA1861D2EB89}"/>
                </a:ext>
              </a:extLst>
            </p:cNvPr>
            <p:cNvSpPr txBox="1"/>
            <p:nvPr/>
          </p:nvSpPr>
          <p:spPr>
            <a:xfrm>
              <a:off x="9530688" y="5270550"/>
              <a:ext cx="509709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地图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FF75D2F-621A-4C9B-B60D-E808CE1B8C45}"/>
                </a:ext>
              </a:extLst>
            </p:cNvPr>
            <p:cNvSpPr txBox="1"/>
            <p:nvPr/>
          </p:nvSpPr>
          <p:spPr>
            <a:xfrm>
              <a:off x="7524083" y="5270550"/>
              <a:ext cx="820977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业务逻辑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29F634B-B7E3-404A-9128-83ED6F86F530}"/>
                </a:ext>
              </a:extLst>
            </p:cNvPr>
            <p:cNvSpPr txBox="1"/>
            <p:nvPr/>
          </p:nvSpPr>
          <p:spPr>
            <a:xfrm>
              <a:off x="8398026" y="5270550"/>
              <a:ext cx="107969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路径搜索的约束条件</a:t>
              </a:r>
            </a:p>
          </p:txBody>
        </p:sp>
      </p:grpSp>
      <p:sp>
        <p:nvSpPr>
          <p:cNvPr id="77" name="箭头: 下 76">
            <a:extLst>
              <a:ext uri="{FF2B5EF4-FFF2-40B4-BE49-F238E27FC236}">
                <a16:creationId xmlns:a16="http://schemas.microsoft.com/office/drawing/2014/main" id="{14989260-74D2-4254-A320-2D7800A85DFF}"/>
              </a:ext>
            </a:extLst>
          </p:cNvPr>
          <p:cNvSpPr/>
          <p:nvPr/>
        </p:nvSpPr>
        <p:spPr>
          <a:xfrm>
            <a:off x="3691823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上下 77">
            <a:extLst>
              <a:ext uri="{FF2B5EF4-FFF2-40B4-BE49-F238E27FC236}">
                <a16:creationId xmlns:a16="http://schemas.microsoft.com/office/drawing/2014/main" id="{C30FE477-5440-44A1-ADCF-BE496C322960}"/>
              </a:ext>
            </a:extLst>
          </p:cNvPr>
          <p:cNvSpPr/>
          <p:nvPr/>
        </p:nvSpPr>
        <p:spPr>
          <a:xfrm>
            <a:off x="2903659" y="1883673"/>
            <a:ext cx="360000" cy="1735223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箭头: 上下 78">
            <a:extLst>
              <a:ext uri="{FF2B5EF4-FFF2-40B4-BE49-F238E27FC236}">
                <a16:creationId xmlns:a16="http://schemas.microsoft.com/office/drawing/2014/main" id="{250F5008-CC54-4F73-8AE1-A489F7569C3A}"/>
              </a:ext>
            </a:extLst>
          </p:cNvPr>
          <p:cNvSpPr/>
          <p:nvPr/>
        </p:nvSpPr>
        <p:spPr>
          <a:xfrm>
            <a:off x="3107148" y="4451807"/>
            <a:ext cx="360000" cy="804470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箭头: 下 79">
            <a:extLst>
              <a:ext uri="{FF2B5EF4-FFF2-40B4-BE49-F238E27FC236}">
                <a16:creationId xmlns:a16="http://schemas.microsoft.com/office/drawing/2014/main" id="{8F3AECFF-3AF7-43AD-A3A7-7B809867AC1A}"/>
              </a:ext>
            </a:extLst>
          </p:cNvPr>
          <p:cNvSpPr/>
          <p:nvPr/>
        </p:nvSpPr>
        <p:spPr>
          <a:xfrm>
            <a:off x="6043471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FCEE6F2E-D042-4FD8-8FA2-5C5EFC6C2BE3}"/>
              </a:ext>
            </a:extLst>
          </p:cNvPr>
          <p:cNvSpPr/>
          <p:nvPr/>
        </p:nvSpPr>
        <p:spPr>
          <a:xfrm>
            <a:off x="8599834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9ACCC16C-6011-4E25-A0F4-9309B9B5E919}"/>
              </a:ext>
            </a:extLst>
          </p:cNvPr>
          <p:cNvSpPr/>
          <p:nvPr/>
        </p:nvSpPr>
        <p:spPr>
          <a:xfrm>
            <a:off x="9636614" y="3159605"/>
            <a:ext cx="360000" cy="2096654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下 82">
            <a:extLst>
              <a:ext uri="{FF2B5EF4-FFF2-40B4-BE49-F238E27FC236}">
                <a16:creationId xmlns:a16="http://schemas.microsoft.com/office/drawing/2014/main" id="{0BB801BA-E0D7-42EC-97E9-E482A0C69F91}"/>
              </a:ext>
            </a:extLst>
          </p:cNvPr>
          <p:cNvSpPr/>
          <p:nvPr/>
        </p:nvSpPr>
        <p:spPr>
          <a:xfrm>
            <a:off x="9636614" y="679465"/>
            <a:ext cx="360000" cy="1990047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425224B-9BC5-410A-8B4D-A3FCD274F1AD}"/>
              </a:ext>
            </a:extLst>
          </p:cNvPr>
          <p:cNvGrpSpPr/>
          <p:nvPr/>
        </p:nvGrpSpPr>
        <p:grpSpPr>
          <a:xfrm>
            <a:off x="4637192" y="1047660"/>
            <a:ext cx="3372549" cy="903319"/>
            <a:chOff x="4596346" y="1047660"/>
            <a:chExt cx="2974971" cy="903319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59AC079-580F-45C6-BFDE-2B21182E5BE9}"/>
                </a:ext>
              </a:extLst>
            </p:cNvPr>
            <p:cNvSpPr txBox="1"/>
            <p:nvPr/>
          </p:nvSpPr>
          <p:spPr>
            <a:xfrm>
              <a:off x="4596346" y="1047660"/>
              <a:ext cx="2974971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传感器插件定义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6F4A33C-C3A8-490B-88FB-CFCA44AF60B4}"/>
                </a:ext>
              </a:extLst>
            </p:cNvPr>
            <p:cNvSpPr txBox="1"/>
            <p:nvPr/>
          </p:nvSpPr>
          <p:spPr>
            <a:xfrm>
              <a:off x="4653951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Lidar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8DC246E-00D8-463A-B9F5-C23332C98B24}"/>
                </a:ext>
              </a:extLst>
            </p:cNvPr>
            <p:cNvSpPr txBox="1"/>
            <p:nvPr/>
          </p:nvSpPr>
          <p:spPr>
            <a:xfrm>
              <a:off x="5564292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IMU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41C17D4-C7A1-41E7-BFF9-3FB57C61FC5E}"/>
                </a:ext>
              </a:extLst>
            </p:cNvPr>
            <p:cNvSpPr txBox="1"/>
            <p:nvPr/>
          </p:nvSpPr>
          <p:spPr>
            <a:xfrm>
              <a:off x="6653351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Camera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EC21093-C481-4DFA-BD5C-F101AF907D2E}"/>
                </a:ext>
              </a:extLst>
            </p:cNvPr>
            <p:cNvSpPr txBox="1"/>
            <p:nvPr/>
          </p:nvSpPr>
          <p:spPr>
            <a:xfrm>
              <a:off x="6108821" y="1387720"/>
              <a:ext cx="854423" cy="4872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…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箭头: 上下 89">
            <a:extLst>
              <a:ext uri="{FF2B5EF4-FFF2-40B4-BE49-F238E27FC236}">
                <a16:creationId xmlns:a16="http://schemas.microsoft.com/office/drawing/2014/main" id="{6AF3A90C-7D2E-4EB9-A871-36DAAD9C3E52}"/>
              </a:ext>
            </a:extLst>
          </p:cNvPr>
          <p:cNvSpPr/>
          <p:nvPr/>
        </p:nvSpPr>
        <p:spPr>
          <a:xfrm>
            <a:off x="3413161" y="658651"/>
            <a:ext cx="360000" cy="479718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上下 90">
            <a:extLst>
              <a:ext uri="{FF2B5EF4-FFF2-40B4-BE49-F238E27FC236}">
                <a16:creationId xmlns:a16="http://schemas.microsoft.com/office/drawing/2014/main" id="{4524DA92-AF12-4EEE-9B51-8766D0D7FE13}"/>
              </a:ext>
            </a:extLst>
          </p:cNvPr>
          <p:cNvSpPr/>
          <p:nvPr/>
        </p:nvSpPr>
        <p:spPr>
          <a:xfrm>
            <a:off x="5627065" y="645776"/>
            <a:ext cx="360000" cy="479718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2E59575D-0906-4D8F-AA3F-914BA9083437}"/>
              </a:ext>
            </a:extLst>
          </p:cNvPr>
          <p:cNvSpPr/>
          <p:nvPr/>
        </p:nvSpPr>
        <p:spPr>
          <a:xfrm>
            <a:off x="6154657" y="1875009"/>
            <a:ext cx="360000" cy="45980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上下 92">
            <a:extLst>
              <a:ext uri="{FF2B5EF4-FFF2-40B4-BE49-F238E27FC236}">
                <a16:creationId xmlns:a16="http://schemas.microsoft.com/office/drawing/2014/main" id="{A9719462-3C89-4E20-9181-D579408DC4BA}"/>
              </a:ext>
            </a:extLst>
          </p:cNvPr>
          <p:cNvSpPr/>
          <p:nvPr/>
        </p:nvSpPr>
        <p:spPr>
          <a:xfrm>
            <a:off x="5457805" y="4466833"/>
            <a:ext cx="360000" cy="804470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箭头: 上下 93">
            <a:extLst>
              <a:ext uri="{FF2B5EF4-FFF2-40B4-BE49-F238E27FC236}">
                <a16:creationId xmlns:a16="http://schemas.microsoft.com/office/drawing/2014/main" id="{A2351CA3-C45C-444C-BE9E-A28AFFA0614A}"/>
              </a:ext>
            </a:extLst>
          </p:cNvPr>
          <p:cNvSpPr/>
          <p:nvPr/>
        </p:nvSpPr>
        <p:spPr>
          <a:xfrm>
            <a:off x="5855823" y="3237825"/>
            <a:ext cx="360000" cy="732433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6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49E2908-CCE1-4538-9B90-641B85F7B755}"/>
              </a:ext>
            </a:extLst>
          </p:cNvPr>
          <p:cNvGrpSpPr/>
          <p:nvPr/>
        </p:nvGrpSpPr>
        <p:grpSpPr>
          <a:xfrm>
            <a:off x="1922941" y="893326"/>
            <a:ext cx="9389496" cy="1234313"/>
            <a:chOff x="881743" y="163724"/>
            <a:chExt cx="10254361" cy="151803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2DE263B-1DE8-4C47-A05A-2F0356867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43" y="163724"/>
              <a:ext cx="10254361" cy="151803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54C565F-0547-465C-A833-3B4869BF048D}"/>
                </a:ext>
              </a:extLst>
            </p:cNvPr>
            <p:cNvSpPr txBox="1"/>
            <p:nvPr/>
          </p:nvSpPr>
          <p:spPr>
            <a:xfrm>
              <a:off x="881743" y="738076"/>
              <a:ext cx="1008011" cy="34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Medulla</a:t>
              </a:r>
              <a:endParaRPr lang="zh-CN" altLang="en-US" sz="12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146222C-14CE-4C7E-A11A-6D9346005381}"/>
              </a:ext>
            </a:extLst>
          </p:cNvPr>
          <p:cNvSpPr txBox="1"/>
          <p:nvPr/>
        </p:nvSpPr>
        <p:spPr>
          <a:xfrm>
            <a:off x="1922695" y="968084"/>
            <a:ext cx="923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2">
                    <a:alpha val="12000"/>
                  </a:schemeClr>
                </a:solidFill>
                <a:latin typeface="+mn-ea"/>
                <a:cs typeface="Times New Roman" panose="02020603050405020304" pitchFamily="18" charset="0"/>
              </a:rPr>
              <a:t>M</a:t>
            </a:r>
            <a:endParaRPr lang="zh-CN" altLang="en-US" sz="6000" b="1" dirty="0">
              <a:solidFill>
                <a:schemeClr val="bg2">
                  <a:alpha val="12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CBED1A5-3BD4-41E3-9D71-B52265722936}"/>
              </a:ext>
            </a:extLst>
          </p:cNvPr>
          <p:cNvGrpSpPr/>
          <p:nvPr/>
        </p:nvGrpSpPr>
        <p:grpSpPr>
          <a:xfrm>
            <a:off x="1930420" y="2180139"/>
            <a:ext cx="9382019" cy="1234313"/>
            <a:chOff x="1082673" y="2408536"/>
            <a:chExt cx="9129929" cy="135157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71F534F-07CF-4690-8A50-EC041E4277B2}"/>
                </a:ext>
              </a:extLst>
            </p:cNvPr>
            <p:cNvGrpSpPr/>
            <p:nvPr/>
          </p:nvGrpSpPr>
          <p:grpSpPr>
            <a:xfrm>
              <a:off x="1082674" y="2408536"/>
              <a:ext cx="9129928" cy="1351577"/>
              <a:chOff x="1116601" y="209796"/>
              <a:chExt cx="10254361" cy="1518036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E178160C-7A61-4558-8339-3027CFE5DA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6601" y="209796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C2F02A-B58B-48A8-83FC-2D35503F8E32}"/>
                  </a:ext>
                </a:extLst>
              </p:cNvPr>
              <p:cNvSpPr txBox="1"/>
              <p:nvPr/>
            </p:nvSpPr>
            <p:spPr>
              <a:xfrm>
                <a:off x="1149036" y="807797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  <a:cs typeface="Times New Roman" panose="02020603050405020304" pitchFamily="18" charset="0"/>
                  </a:rPr>
                  <a:t>Detour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682AFAB-E15B-43B4-A4C9-4184BB936C18}"/>
                </a:ext>
              </a:extLst>
            </p:cNvPr>
            <p:cNvSpPr txBox="1"/>
            <p:nvPr/>
          </p:nvSpPr>
          <p:spPr>
            <a:xfrm>
              <a:off x="1082673" y="2528246"/>
              <a:ext cx="879866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D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CDAE304-23D6-4CEA-9E7C-3D6CADC5F697}"/>
              </a:ext>
            </a:extLst>
          </p:cNvPr>
          <p:cNvGrpSpPr/>
          <p:nvPr/>
        </p:nvGrpSpPr>
        <p:grpSpPr>
          <a:xfrm>
            <a:off x="1930420" y="3458263"/>
            <a:ext cx="9382849" cy="1234313"/>
            <a:chOff x="856163" y="3848723"/>
            <a:chExt cx="9154612" cy="135157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DAE69FE-A633-499C-8F1C-9A3413D3711C}"/>
                </a:ext>
              </a:extLst>
            </p:cNvPr>
            <p:cNvGrpSpPr/>
            <p:nvPr/>
          </p:nvGrpSpPr>
          <p:grpSpPr>
            <a:xfrm>
              <a:off x="880847" y="3848723"/>
              <a:ext cx="9129928" cy="1351577"/>
              <a:chOff x="881743" y="163724"/>
              <a:chExt cx="10254361" cy="1518036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329DEFEB-21C7-4AC1-B6F6-E749A7E33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1B9FB5E-E89A-4E28-B182-93459627839F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  <a:cs typeface="Times New Roman" panose="02020603050405020304" pitchFamily="18" charset="0"/>
                  </a:rPr>
                  <a:t>Clumsy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5B0C34A-1FAD-44A1-8FC9-215FC4AB1F80}"/>
                </a:ext>
              </a:extLst>
            </p:cNvPr>
            <p:cNvSpPr txBox="1"/>
            <p:nvPr/>
          </p:nvSpPr>
          <p:spPr>
            <a:xfrm>
              <a:off x="856163" y="3957901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C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B2F17F7-2F2A-4180-BC2F-F59A49EBC5FF}"/>
              </a:ext>
            </a:extLst>
          </p:cNvPr>
          <p:cNvGrpSpPr/>
          <p:nvPr/>
        </p:nvGrpSpPr>
        <p:grpSpPr>
          <a:xfrm>
            <a:off x="1930420" y="4744717"/>
            <a:ext cx="9382017" cy="1234313"/>
            <a:chOff x="875502" y="5329929"/>
            <a:chExt cx="9135273" cy="135157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8885219-F628-4FD4-AB83-D4256D85BD31}"/>
                </a:ext>
              </a:extLst>
            </p:cNvPr>
            <p:cNvGrpSpPr/>
            <p:nvPr/>
          </p:nvGrpSpPr>
          <p:grpSpPr>
            <a:xfrm>
              <a:off x="880847" y="5329929"/>
              <a:ext cx="9129928" cy="1351577"/>
              <a:chOff x="881743" y="163724"/>
              <a:chExt cx="10254361" cy="1518036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8451595D-4DFB-4C12-87B7-FE47BE2FD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A43864D-1C28-4D3E-B951-B962F99162C9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  <a:cs typeface="Times New Roman" panose="02020603050405020304" pitchFamily="18" charset="0"/>
                  </a:rPr>
                  <a:t>Simple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C39DEC8-3960-4008-81DE-84EBC04F3E1B}"/>
                </a:ext>
              </a:extLst>
            </p:cNvPr>
            <p:cNvSpPr txBox="1"/>
            <p:nvPr/>
          </p:nvSpPr>
          <p:spPr>
            <a:xfrm>
              <a:off x="875502" y="5417880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S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455725C-219F-4076-8F4B-678B498A8630}"/>
              </a:ext>
            </a:extLst>
          </p:cNvPr>
          <p:cNvGrpSpPr/>
          <p:nvPr/>
        </p:nvGrpSpPr>
        <p:grpSpPr>
          <a:xfrm>
            <a:off x="1853556" y="202237"/>
            <a:ext cx="9459713" cy="624593"/>
            <a:chOff x="1861421" y="42079"/>
            <a:chExt cx="8400160" cy="624593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1E479BA-26A5-4864-A9B5-36F373181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773" y="42079"/>
              <a:ext cx="8337808" cy="624593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A67FE9B-4BFA-4015-B98B-3419513F8253}"/>
                </a:ext>
              </a:extLst>
            </p:cNvPr>
            <p:cNvSpPr txBox="1"/>
            <p:nvPr/>
          </p:nvSpPr>
          <p:spPr>
            <a:xfrm>
              <a:off x="1861421" y="199931"/>
              <a:ext cx="971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+mn-ea"/>
                  <a:cs typeface="Times New Roman" panose="02020603050405020304" pitchFamily="18" charset="0"/>
                </a:rPr>
                <a:t>Hardware</a:t>
              </a:r>
              <a:endParaRPr lang="zh-CN" altLang="en-US" sz="1400" b="1" dirty="0">
                <a:solidFill>
                  <a:schemeClr val="bg2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34653CE-A18A-4749-A6EA-A2296950605B}"/>
              </a:ext>
            </a:extLst>
          </p:cNvPr>
          <p:cNvGrpSpPr/>
          <p:nvPr/>
        </p:nvGrpSpPr>
        <p:grpSpPr>
          <a:xfrm>
            <a:off x="1853556" y="6012378"/>
            <a:ext cx="9458881" cy="624593"/>
            <a:chOff x="1827071" y="6172535"/>
            <a:chExt cx="8434510" cy="624593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ED9A885-34FD-4DEA-B9F5-4C51B7448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773" y="6172535"/>
              <a:ext cx="8337808" cy="624593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CD507A9-C3AA-4B95-BA12-08BA86A6ED48}"/>
                </a:ext>
              </a:extLst>
            </p:cNvPr>
            <p:cNvSpPr txBox="1"/>
            <p:nvPr/>
          </p:nvSpPr>
          <p:spPr>
            <a:xfrm>
              <a:off x="1827071" y="6330942"/>
              <a:ext cx="1006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+mn-ea"/>
                  <a:cs typeface="Times New Roman" panose="02020603050405020304" pitchFamily="18" charset="0"/>
                </a:rPr>
                <a:t>Application</a:t>
              </a:r>
              <a:endParaRPr lang="zh-CN" altLang="en-US" sz="1400" b="1" dirty="0">
                <a:solidFill>
                  <a:schemeClr val="bg2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7EA4A71-9E5C-4348-9C99-626E819FB4C6}"/>
                </a:ext>
              </a:extLst>
            </p:cNvPr>
            <p:cNvSpPr txBox="1"/>
            <p:nvPr/>
          </p:nvSpPr>
          <p:spPr>
            <a:xfrm>
              <a:off x="2864486" y="6317428"/>
              <a:ext cx="7169479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Total Solutions for Multi-AGV Autopilot in Factories, Warehouses, Airports, etc</a:t>
              </a:r>
              <a:r>
                <a:rPr lang="en-US" altLang="zh-CN" sz="1600" b="1" dirty="0">
                  <a:solidFill>
                    <a:schemeClr val="bg1"/>
                  </a:solidFill>
                  <a:latin typeface="+mn-ea"/>
                </a:rPr>
                <a:t>.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C2CF1F3-D53B-4210-A563-9BA3B5A187AD}"/>
              </a:ext>
            </a:extLst>
          </p:cNvPr>
          <p:cNvGrpSpPr/>
          <p:nvPr/>
        </p:nvGrpSpPr>
        <p:grpSpPr>
          <a:xfrm>
            <a:off x="3021095" y="377822"/>
            <a:ext cx="4425146" cy="338554"/>
            <a:chOff x="2825247" y="340913"/>
            <a:chExt cx="4669870" cy="33855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93DD312-808D-4529-B11B-D4C846F2F825}"/>
                </a:ext>
              </a:extLst>
            </p:cNvPr>
            <p:cNvSpPr txBox="1"/>
            <p:nvPr/>
          </p:nvSpPr>
          <p:spPr>
            <a:xfrm>
              <a:off x="2825247" y="340913"/>
              <a:ext cx="4669870" cy="3385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AGV</a:t>
              </a:r>
              <a:endParaRPr lang="zh-CN" altLang="en-US" sz="1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89399E4-896F-426C-B43A-E3ABB3321B93}"/>
                </a:ext>
              </a:extLst>
            </p:cNvPr>
            <p:cNvSpPr txBox="1"/>
            <p:nvPr/>
          </p:nvSpPr>
          <p:spPr>
            <a:xfrm>
              <a:off x="5081592" y="381650"/>
              <a:ext cx="1774846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Sensors (Lidar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IMU)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DA25F85-2D6C-4503-B87D-DCF5E056864C}"/>
                </a:ext>
              </a:extLst>
            </p:cNvPr>
            <p:cNvSpPr txBox="1"/>
            <p:nvPr/>
          </p:nvSpPr>
          <p:spPr>
            <a:xfrm>
              <a:off x="2883034" y="381649"/>
              <a:ext cx="2121178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Mechanical Components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791F036-0DCE-4F93-B253-7064E17B0FBA}"/>
              </a:ext>
            </a:extLst>
          </p:cNvPr>
          <p:cNvGrpSpPr/>
          <p:nvPr/>
        </p:nvGrpSpPr>
        <p:grpSpPr>
          <a:xfrm>
            <a:off x="7525828" y="379681"/>
            <a:ext cx="3531348" cy="338554"/>
            <a:chOff x="7430400" y="379681"/>
            <a:chExt cx="3642543" cy="338554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9523BF-97A3-4024-A033-E5908FCEDF7D}"/>
                </a:ext>
              </a:extLst>
            </p:cNvPr>
            <p:cNvSpPr txBox="1"/>
            <p:nvPr/>
          </p:nvSpPr>
          <p:spPr>
            <a:xfrm>
              <a:off x="7430400" y="379681"/>
              <a:ext cx="3642543" cy="3385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Environment</a:t>
              </a:r>
              <a:endParaRPr lang="zh-CN" altLang="en-US" sz="1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6853B76-6B27-4E84-A2E5-3C0FBE5888B7}"/>
                </a:ext>
              </a:extLst>
            </p:cNvPr>
            <p:cNvSpPr txBox="1"/>
            <p:nvPr/>
          </p:nvSpPr>
          <p:spPr>
            <a:xfrm>
              <a:off x="8805331" y="418558"/>
              <a:ext cx="894822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Scene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0B0E837-1160-41C5-9CA2-334B72C0A0DF}"/>
                </a:ext>
              </a:extLst>
            </p:cNvPr>
            <p:cNvSpPr txBox="1"/>
            <p:nvPr/>
          </p:nvSpPr>
          <p:spPr>
            <a:xfrm>
              <a:off x="9782247" y="418558"/>
              <a:ext cx="1242039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Landmarks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4971548F-F571-4D37-85C2-E813BED5A665}"/>
              </a:ext>
            </a:extLst>
          </p:cNvPr>
          <p:cNvSpPr txBox="1"/>
          <p:nvPr/>
        </p:nvSpPr>
        <p:spPr>
          <a:xfrm>
            <a:off x="6108822" y="1396383"/>
            <a:ext cx="854423" cy="4872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9A9F74B-76BC-4791-BFDA-6CBA2FBCB479}"/>
              </a:ext>
            </a:extLst>
          </p:cNvPr>
          <p:cNvGrpSpPr/>
          <p:nvPr/>
        </p:nvGrpSpPr>
        <p:grpSpPr>
          <a:xfrm>
            <a:off x="3017357" y="1050408"/>
            <a:ext cx="1879976" cy="903319"/>
            <a:chOff x="-2297690" y="437210"/>
            <a:chExt cx="1438821" cy="903319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56DD9A6-1CF1-4CFA-BD51-D5B58485A005}"/>
                </a:ext>
              </a:extLst>
            </p:cNvPr>
            <p:cNvSpPr txBox="1"/>
            <p:nvPr/>
          </p:nvSpPr>
          <p:spPr>
            <a:xfrm>
              <a:off x="-2297690" y="437210"/>
              <a:ext cx="1438821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AGV Definition</a:t>
              </a:r>
              <a:endParaRPr lang="zh-CN" altLang="en-US" sz="1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0625B7A-828D-4688-9422-813F6FB146A5}"/>
                </a:ext>
              </a:extLst>
            </p:cNvPr>
            <p:cNvSpPr txBox="1"/>
            <p:nvPr/>
          </p:nvSpPr>
          <p:spPr>
            <a:xfrm>
              <a:off x="-2247048" y="795231"/>
              <a:ext cx="1329117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Specific AGV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Cart, Routine, etc.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6CD5DA4-2143-4631-9C08-51B78BBE3B26}"/>
              </a:ext>
            </a:extLst>
          </p:cNvPr>
          <p:cNvGrpSpPr/>
          <p:nvPr/>
        </p:nvGrpSpPr>
        <p:grpSpPr>
          <a:xfrm>
            <a:off x="8392315" y="1051886"/>
            <a:ext cx="2225028" cy="903319"/>
            <a:chOff x="7517819" y="1143465"/>
            <a:chExt cx="1554614" cy="903319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00985E6-0F92-4321-9D9D-6A117C69BAD7}"/>
                </a:ext>
              </a:extLst>
            </p:cNvPr>
            <p:cNvSpPr txBox="1"/>
            <p:nvPr/>
          </p:nvSpPr>
          <p:spPr>
            <a:xfrm>
              <a:off x="7517819" y="1143465"/>
              <a:ext cx="1554614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Remote Control</a:t>
              </a:r>
              <a:endParaRPr lang="zh-CN" altLang="en-US" sz="1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854802B-1641-43B7-9421-D0E0163D451A}"/>
                </a:ext>
              </a:extLst>
            </p:cNvPr>
            <p:cNvSpPr txBox="1"/>
            <p:nvPr/>
          </p:nvSpPr>
          <p:spPr>
            <a:xfrm>
              <a:off x="7555734" y="1498811"/>
              <a:ext cx="1484726" cy="4721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NetRemote</a:t>
              </a:r>
              <a:endPara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Hardware Adaptation Testing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AC664C24-4469-40B5-8B1B-DAFBA4E3B509}"/>
              </a:ext>
            </a:extLst>
          </p:cNvPr>
          <p:cNvSpPr txBox="1"/>
          <p:nvPr/>
        </p:nvSpPr>
        <p:spPr>
          <a:xfrm>
            <a:off x="3383802" y="2334813"/>
            <a:ext cx="7673373" cy="1010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Navigation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&amp;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Pose Estimation</a:t>
            </a:r>
            <a:endParaRPr lang="zh-CN" altLang="en-US" sz="16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F511AB-5B17-4D7A-BB7C-7001480A30F4}"/>
              </a:ext>
            </a:extLst>
          </p:cNvPr>
          <p:cNvSpPr txBox="1"/>
          <p:nvPr/>
        </p:nvSpPr>
        <p:spPr>
          <a:xfrm>
            <a:off x="4661650" y="2629948"/>
            <a:ext cx="2301852" cy="5672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Thread for Odometry 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Using Lidar, Ground Texture, etc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D2E398F-C44C-4D32-90C6-B257ADBCB44D}"/>
              </a:ext>
            </a:extLst>
          </p:cNvPr>
          <p:cNvSpPr txBox="1"/>
          <p:nvPr/>
        </p:nvSpPr>
        <p:spPr>
          <a:xfrm>
            <a:off x="3476584" y="2625412"/>
            <a:ext cx="1102802" cy="5672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Thread for Sensor Data</a:t>
            </a:r>
            <a:endParaRPr lang="zh-CN" altLang="en-US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DA43A30-0667-4FC6-8CF7-1B05E3276A0F}"/>
              </a:ext>
            </a:extLst>
          </p:cNvPr>
          <p:cNvSpPr txBox="1"/>
          <p:nvPr/>
        </p:nvSpPr>
        <p:spPr>
          <a:xfrm>
            <a:off x="7045766" y="2631293"/>
            <a:ext cx="2943854" cy="5680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Thread for Locator Using Loop-closure,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Graph Optimization, QR code, etc.</a:t>
            </a:r>
            <a:endParaRPr lang="zh-CN" altLang="en-US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2C2484-2D5D-46C4-9D55-EB385C40436B}"/>
              </a:ext>
            </a:extLst>
          </p:cNvPr>
          <p:cNvSpPr txBox="1"/>
          <p:nvPr/>
        </p:nvSpPr>
        <p:spPr>
          <a:xfrm>
            <a:off x="10071883" y="2632078"/>
            <a:ext cx="917424" cy="5672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Mapping</a:t>
            </a:r>
            <a:endParaRPr lang="zh-CN" altLang="en-US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9FFE5D7-FCDC-41C9-8F00-580B8AD179AE}"/>
              </a:ext>
            </a:extLst>
          </p:cNvPr>
          <p:cNvGrpSpPr/>
          <p:nvPr/>
        </p:nvGrpSpPr>
        <p:grpSpPr>
          <a:xfrm>
            <a:off x="3017020" y="3612353"/>
            <a:ext cx="1461301" cy="903319"/>
            <a:chOff x="2895315" y="3612131"/>
            <a:chExt cx="1044815" cy="903319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32C61EA-D9BD-4B3A-A0A7-265609B52B82}"/>
                </a:ext>
              </a:extLst>
            </p:cNvPr>
            <p:cNvSpPr txBox="1"/>
            <p:nvPr/>
          </p:nvSpPr>
          <p:spPr>
            <a:xfrm>
              <a:off x="2895315" y="3612131"/>
              <a:ext cx="104481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AGV Interface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1209EA0-ABE5-4395-B6FD-A5B6DB7DC395}"/>
                </a:ext>
              </a:extLst>
            </p:cNvPr>
            <p:cNvSpPr txBox="1"/>
            <p:nvPr/>
          </p:nvSpPr>
          <p:spPr>
            <a:xfrm>
              <a:off x="2959702" y="3962518"/>
              <a:ext cx="844806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Cart &amp; Sensors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B384A54-698E-4263-B144-B3188F0611D3}"/>
              </a:ext>
            </a:extLst>
          </p:cNvPr>
          <p:cNvGrpSpPr/>
          <p:nvPr/>
        </p:nvGrpSpPr>
        <p:grpSpPr>
          <a:xfrm>
            <a:off x="4605609" y="3614142"/>
            <a:ext cx="2124068" cy="903319"/>
            <a:chOff x="4075806" y="3627226"/>
            <a:chExt cx="2077070" cy="903319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55E3772-0273-48D0-B9E6-33CDEDF4C85B}"/>
                </a:ext>
              </a:extLst>
            </p:cNvPr>
            <p:cNvSpPr txBox="1"/>
            <p:nvPr/>
          </p:nvSpPr>
          <p:spPr>
            <a:xfrm>
              <a:off x="4075806" y="3627226"/>
              <a:ext cx="2077070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Motion Definition</a:t>
              </a:r>
              <a:endParaRPr lang="zh-CN" altLang="en-US" sz="1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CEBA5F2-E744-4633-B774-B59C2B1547A9}"/>
                </a:ext>
              </a:extLst>
            </p:cNvPr>
            <p:cNvSpPr txBox="1"/>
            <p:nvPr/>
          </p:nvSpPr>
          <p:spPr>
            <a:xfrm>
              <a:off x="4184145" y="3975779"/>
              <a:ext cx="1854340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Steering, Station Finding,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Good Fetching &amp; Putting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36321C9-5237-4D50-A82D-F8178C72511A}"/>
              </a:ext>
            </a:extLst>
          </p:cNvPr>
          <p:cNvGrpSpPr/>
          <p:nvPr/>
        </p:nvGrpSpPr>
        <p:grpSpPr>
          <a:xfrm>
            <a:off x="6871124" y="3612353"/>
            <a:ext cx="3613448" cy="903319"/>
            <a:chOff x="6753128" y="3617107"/>
            <a:chExt cx="2880193" cy="903319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E4DD956-16D7-4339-9DC8-45F1619AF27C}"/>
                </a:ext>
              </a:extLst>
            </p:cNvPr>
            <p:cNvSpPr txBox="1"/>
            <p:nvPr/>
          </p:nvSpPr>
          <p:spPr>
            <a:xfrm>
              <a:off x="6753128" y="3617107"/>
              <a:ext cx="2880193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Panel for Visualization</a:t>
              </a:r>
              <a:endParaRPr lang="zh-CN" altLang="en-US" sz="1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DC64E30-952C-456D-9709-D9444C1B6366}"/>
                </a:ext>
              </a:extLst>
            </p:cNvPr>
            <p:cNvSpPr txBox="1"/>
            <p:nvPr/>
          </p:nvSpPr>
          <p:spPr>
            <a:xfrm>
              <a:off x="6812405" y="3970679"/>
              <a:ext cx="1349239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AGV Setting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&amp;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Sensor Position Setting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B78AE8C-8B87-4592-A04E-2986F9AD9097}"/>
                </a:ext>
              </a:extLst>
            </p:cNvPr>
            <p:cNvSpPr txBox="1"/>
            <p:nvPr/>
          </p:nvSpPr>
          <p:spPr>
            <a:xfrm>
              <a:off x="8199759" y="3967451"/>
              <a:ext cx="13589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Visualization AGV Pose, Route,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&amp; Point Cloud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4719434-1A0B-4503-88BB-519741054085}"/>
              </a:ext>
            </a:extLst>
          </p:cNvPr>
          <p:cNvGrpSpPr/>
          <p:nvPr/>
        </p:nvGrpSpPr>
        <p:grpSpPr>
          <a:xfrm>
            <a:off x="5403262" y="4905401"/>
            <a:ext cx="2752833" cy="903319"/>
            <a:chOff x="5409356" y="4913887"/>
            <a:chExt cx="1677237" cy="903319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40D4247-43D1-45E0-B6A5-71C87FDBBBD6}"/>
                </a:ext>
              </a:extLst>
            </p:cNvPr>
            <p:cNvSpPr txBox="1"/>
            <p:nvPr/>
          </p:nvSpPr>
          <p:spPr>
            <a:xfrm>
              <a:off x="5409356" y="4913887"/>
              <a:ext cx="1677237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Motion Interface</a:t>
              </a:r>
              <a:endParaRPr lang="zh-CN" altLang="en-US" sz="1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55F6482-B4A4-4D4E-8EA8-4EEEAD4CE20D}"/>
                </a:ext>
              </a:extLst>
            </p:cNvPr>
            <p:cNvSpPr txBox="1"/>
            <p:nvPr/>
          </p:nvSpPr>
          <p:spPr>
            <a:xfrm>
              <a:off x="5457096" y="5268450"/>
              <a:ext cx="689921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Interface for Clumsy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93550B4-3BD2-4E56-8280-9476A139BE84}"/>
                </a:ext>
              </a:extLst>
            </p:cNvPr>
            <p:cNvSpPr txBox="1"/>
            <p:nvPr/>
          </p:nvSpPr>
          <p:spPr>
            <a:xfrm>
              <a:off x="6190387" y="5266316"/>
              <a:ext cx="85358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Route to Motion Sequences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FDBA4EC-5A11-4D0E-9678-0F03BABAE0D8}"/>
              </a:ext>
            </a:extLst>
          </p:cNvPr>
          <p:cNvGrpSpPr/>
          <p:nvPr/>
        </p:nvGrpSpPr>
        <p:grpSpPr>
          <a:xfrm>
            <a:off x="3016964" y="4907518"/>
            <a:ext cx="2300263" cy="903319"/>
            <a:chOff x="2893991" y="4913887"/>
            <a:chExt cx="2105303" cy="903319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AFA41AF-FE30-4BC9-86F0-927762F4147A}"/>
                </a:ext>
              </a:extLst>
            </p:cNvPr>
            <p:cNvSpPr txBox="1"/>
            <p:nvPr/>
          </p:nvSpPr>
          <p:spPr>
            <a:xfrm>
              <a:off x="2893991" y="4913887"/>
              <a:ext cx="2105303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AGV Control</a:t>
              </a:r>
              <a:endParaRPr lang="zh-CN" altLang="en-US" sz="1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B0C1246-85DE-4913-AAD8-77E42426AEF2}"/>
                </a:ext>
              </a:extLst>
            </p:cNvPr>
            <p:cNvSpPr txBox="1"/>
            <p:nvPr/>
          </p:nvSpPr>
          <p:spPr>
            <a:xfrm>
              <a:off x="2955746" y="5262439"/>
              <a:ext cx="809419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AGV Type Definition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E723F2D-EAE7-4D1A-811F-88D526BDA03D}"/>
                </a:ext>
              </a:extLst>
            </p:cNvPr>
            <p:cNvSpPr txBox="1"/>
            <p:nvPr/>
          </p:nvSpPr>
          <p:spPr>
            <a:xfrm>
              <a:off x="3824910" y="5262439"/>
              <a:ext cx="111131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AGV-Specific Constraints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3C9FAF8-0997-4A68-A681-60C226C6626F}"/>
              </a:ext>
            </a:extLst>
          </p:cNvPr>
          <p:cNvGrpSpPr/>
          <p:nvPr/>
        </p:nvGrpSpPr>
        <p:grpSpPr>
          <a:xfrm>
            <a:off x="8242130" y="4905400"/>
            <a:ext cx="2815046" cy="903319"/>
            <a:chOff x="7458584" y="4913887"/>
            <a:chExt cx="2645597" cy="903319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293C232-A8E2-464F-8AEA-1175CDE44687}"/>
                </a:ext>
              </a:extLst>
            </p:cNvPr>
            <p:cNvSpPr txBox="1"/>
            <p:nvPr/>
          </p:nvSpPr>
          <p:spPr>
            <a:xfrm>
              <a:off x="7458584" y="4913887"/>
              <a:ext cx="2645597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Scene Definition</a:t>
              </a:r>
              <a:endParaRPr lang="zh-CN" altLang="en-US" sz="1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ACEFAE1-940D-4DB1-A659-AA1861D2EB89}"/>
                </a:ext>
              </a:extLst>
            </p:cNvPr>
            <p:cNvSpPr txBox="1"/>
            <p:nvPr/>
          </p:nvSpPr>
          <p:spPr>
            <a:xfrm>
              <a:off x="9530688" y="5270550"/>
              <a:ext cx="509709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Map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FF75D2F-621A-4C9B-B60D-E808CE1B8C45}"/>
                </a:ext>
              </a:extLst>
            </p:cNvPr>
            <p:cNvSpPr txBox="1"/>
            <p:nvPr/>
          </p:nvSpPr>
          <p:spPr>
            <a:xfrm>
              <a:off x="7524083" y="5270550"/>
              <a:ext cx="820977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Operation Logic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29F634B-B7E3-404A-9128-83ED6F86F530}"/>
                </a:ext>
              </a:extLst>
            </p:cNvPr>
            <p:cNvSpPr txBox="1"/>
            <p:nvPr/>
          </p:nvSpPr>
          <p:spPr>
            <a:xfrm>
              <a:off x="8398026" y="5270550"/>
              <a:ext cx="110499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Constraints for Path Search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箭头: 下 76">
            <a:extLst>
              <a:ext uri="{FF2B5EF4-FFF2-40B4-BE49-F238E27FC236}">
                <a16:creationId xmlns:a16="http://schemas.microsoft.com/office/drawing/2014/main" id="{14989260-74D2-4254-A320-2D7800A85DFF}"/>
              </a:ext>
            </a:extLst>
          </p:cNvPr>
          <p:cNvSpPr/>
          <p:nvPr/>
        </p:nvSpPr>
        <p:spPr>
          <a:xfrm>
            <a:off x="3691823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8" name="箭头: 上下 77">
            <a:extLst>
              <a:ext uri="{FF2B5EF4-FFF2-40B4-BE49-F238E27FC236}">
                <a16:creationId xmlns:a16="http://schemas.microsoft.com/office/drawing/2014/main" id="{C30FE477-5440-44A1-ADCF-BE496C322960}"/>
              </a:ext>
            </a:extLst>
          </p:cNvPr>
          <p:cNvSpPr/>
          <p:nvPr/>
        </p:nvSpPr>
        <p:spPr>
          <a:xfrm>
            <a:off x="3023803" y="1895719"/>
            <a:ext cx="360000" cy="1710265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9" name="箭头: 上下 78">
            <a:extLst>
              <a:ext uri="{FF2B5EF4-FFF2-40B4-BE49-F238E27FC236}">
                <a16:creationId xmlns:a16="http://schemas.microsoft.com/office/drawing/2014/main" id="{250F5008-CC54-4F73-8AE1-A489F7569C3A}"/>
              </a:ext>
            </a:extLst>
          </p:cNvPr>
          <p:cNvSpPr/>
          <p:nvPr/>
        </p:nvSpPr>
        <p:spPr>
          <a:xfrm>
            <a:off x="3107148" y="4451807"/>
            <a:ext cx="360000" cy="804470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0" name="箭头: 下 79">
            <a:extLst>
              <a:ext uri="{FF2B5EF4-FFF2-40B4-BE49-F238E27FC236}">
                <a16:creationId xmlns:a16="http://schemas.microsoft.com/office/drawing/2014/main" id="{8F3AECFF-3AF7-43AD-A3A7-7B809867AC1A}"/>
              </a:ext>
            </a:extLst>
          </p:cNvPr>
          <p:cNvSpPr/>
          <p:nvPr/>
        </p:nvSpPr>
        <p:spPr>
          <a:xfrm>
            <a:off x="6043471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FCEE6F2E-D042-4FD8-8FA2-5C5EFC6C2BE3}"/>
              </a:ext>
            </a:extLst>
          </p:cNvPr>
          <p:cNvSpPr/>
          <p:nvPr/>
        </p:nvSpPr>
        <p:spPr>
          <a:xfrm>
            <a:off x="8599834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9ACCC16C-6011-4E25-A0F4-9309B9B5E919}"/>
              </a:ext>
            </a:extLst>
          </p:cNvPr>
          <p:cNvSpPr/>
          <p:nvPr/>
        </p:nvSpPr>
        <p:spPr>
          <a:xfrm>
            <a:off x="10563816" y="3082506"/>
            <a:ext cx="360000" cy="2171070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3" name="箭头: 下 82">
            <a:extLst>
              <a:ext uri="{FF2B5EF4-FFF2-40B4-BE49-F238E27FC236}">
                <a16:creationId xmlns:a16="http://schemas.microsoft.com/office/drawing/2014/main" id="{0BB801BA-E0D7-42EC-97E9-E482A0C69F91}"/>
              </a:ext>
            </a:extLst>
          </p:cNvPr>
          <p:cNvSpPr/>
          <p:nvPr/>
        </p:nvSpPr>
        <p:spPr>
          <a:xfrm>
            <a:off x="10617589" y="576441"/>
            <a:ext cx="360000" cy="2059284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425224B-9BC5-410A-8B4D-A3FCD274F1AD}"/>
              </a:ext>
            </a:extLst>
          </p:cNvPr>
          <p:cNvGrpSpPr/>
          <p:nvPr/>
        </p:nvGrpSpPr>
        <p:grpSpPr>
          <a:xfrm>
            <a:off x="4958549" y="1044907"/>
            <a:ext cx="3372549" cy="903319"/>
            <a:chOff x="4596346" y="1047660"/>
            <a:chExt cx="2974971" cy="903319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59AC079-580F-45C6-BFDE-2B21182E5BE9}"/>
                </a:ext>
              </a:extLst>
            </p:cNvPr>
            <p:cNvSpPr txBox="1"/>
            <p:nvPr/>
          </p:nvSpPr>
          <p:spPr>
            <a:xfrm>
              <a:off x="4596346" y="1047660"/>
              <a:ext cx="2974971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Plug-ins for Sensors</a:t>
              </a:r>
              <a:endParaRPr lang="zh-CN" altLang="en-US" sz="16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6F4A33C-C3A8-490B-88FB-CFCA44AF60B4}"/>
                </a:ext>
              </a:extLst>
            </p:cNvPr>
            <p:cNvSpPr txBox="1"/>
            <p:nvPr/>
          </p:nvSpPr>
          <p:spPr>
            <a:xfrm>
              <a:off x="4653951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Lidar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8DC246E-00D8-463A-B9F5-C23332C98B24}"/>
                </a:ext>
              </a:extLst>
            </p:cNvPr>
            <p:cNvSpPr txBox="1"/>
            <p:nvPr/>
          </p:nvSpPr>
          <p:spPr>
            <a:xfrm>
              <a:off x="5564292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IMU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41C17D4-C7A1-41E7-BFF9-3FB57C61FC5E}"/>
                </a:ext>
              </a:extLst>
            </p:cNvPr>
            <p:cNvSpPr txBox="1"/>
            <p:nvPr/>
          </p:nvSpPr>
          <p:spPr>
            <a:xfrm>
              <a:off x="6653351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Camera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EC21093-C481-4DFA-BD5C-F101AF907D2E}"/>
                </a:ext>
              </a:extLst>
            </p:cNvPr>
            <p:cNvSpPr txBox="1"/>
            <p:nvPr/>
          </p:nvSpPr>
          <p:spPr>
            <a:xfrm>
              <a:off x="6108821" y="1387720"/>
              <a:ext cx="854423" cy="4872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…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0" name="箭头: 上下 89">
            <a:extLst>
              <a:ext uri="{FF2B5EF4-FFF2-40B4-BE49-F238E27FC236}">
                <a16:creationId xmlns:a16="http://schemas.microsoft.com/office/drawing/2014/main" id="{6AF3A90C-7D2E-4EB9-A871-36DAAD9C3E52}"/>
              </a:ext>
            </a:extLst>
          </p:cNvPr>
          <p:cNvSpPr/>
          <p:nvPr/>
        </p:nvSpPr>
        <p:spPr>
          <a:xfrm>
            <a:off x="3413161" y="695557"/>
            <a:ext cx="360000" cy="419083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1" name="箭头: 上下 90">
            <a:extLst>
              <a:ext uri="{FF2B5EF4-FFF2-40B4-BE49-F238E27FC236}">
                <a16:creationId xmlns:a16="http://schemas.microsoft.com/office/drawing/2014/main" id="{4524DA92-AF12-4EEE-9B51-8766D0D7FE13}"/>
              </a:ext>
            </a:extLst>
          </p:cNvPr>
          <p:cNvSpPr/>
          <p:nvPr/>
        </p:nvSpPr>
        <p:spPr>
          <a:xfrm>
            <a:off x="5638435" y="681159"/>
            <a:ext cx="360000" cy="429587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2E59575D-0906-4D8F-AA3F-914BA9083437}"/>
              </a:ext>
            </a:extLst>
          </p:cNvPr>
          <p:cNvSpPr/>
          <p:nvPr/>
        </p:nvSpPr>
        <p:spPr>
          <a:xfrm>
            <a:off x="6154657" y="1875009"/>
            <a:ext cx="360000" cy="45980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3" name="箭头: 上下 92">
            <a:extLst>
              <a:ext uri="{FF2B5EF4-FFF2-40B4-BE49-F238E27FC236}">
                <a16:creationId xmlns:a16="http://schemas.microsoft.com/office/drawing/2014/main" id="{A9719462-3C89-4E20-9181-D579408DC4BA}"/>
              </a:ext>
            </a:extLst>
          </p:cNvPr>
          <p:cNvSpPr/>
          <p:nvPr/>
        </p:nvSpPr>
        <p:spPr>
          <a:xfrm>
            <a:off x="5463012" y="4456007"/>
            <a:ext cx="360000" cy="804470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4" name="箭头: 上下 93">
            <a:extLst>
              <a:ext uri="{FF2B5EF4-FFF2-40B4-BE49-F238E27FC236}">
                <a16:creationId xmlns:a16="http://schemas.microsoft.com/office/drawing/2014/main" id="{A2351CA3-C45C-444C-BE9E-A28AFFA0614A}"/>
              </a:ext>
            </a:extLst>
          </p:cNvPr>
          <p:cNvSpPr/>
          <p:nvPr/>
        </p:nvSpPr>
        <p:spPr>
          <a:xfrm>
            <a:off x="6432697" y="3192696"/>
            <a:ext cx="360000" cy="761513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06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517</Words>
  <Application>Microsoft Office PowerPoint</Application>
  <PresentationFormat>宽屏</PresentationFormat>
  <Paragraphs>180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Ruifeng</dc:creator>
  <cp:lastModifiedBy>Zhou Ruifeng</cp:lastModifiedBy>
  <cp:revision>11</cp:revision>
  <dcterms:created xsi:type="dcterms:W3CDTF">2021-10-24T09:40:01Z</dcterms:created>
  <dcterms:modified xsi:type="dcterms:W3CDTF">2021-10-25T05:25:26Z</dcterms:modified>
</cp:coreProperties>
</file>