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32"/>
  </p:notesMasterIdLst>
  <p:handoutMasterIdLst>
    <p:handoutMasterId r:id="rId33"/>
  </p:handoutMasterIdLst>
  <p:sldIdLst>
    <p:sldId id="533" r:id="rId2"/>
    <p:sldId id="714" r:id="rId3"/>
    <p:sldId id="715" r:id="rId4"/>
    <p:sldId id="701" r:id="rId5"/>
    <p:sldId id="702" r:id="rId6"/>
    <p:sldId id="703" r:id="rId7"/>
    <p:sldId id="704" r:id="rId8"/>
    <p:sldId id="716" r:id="rId9"/>
    <p:sldId id="581" r:id="rId10"/>
    <p:sldId id="706" r:id="rId11"/>
    <p:sldId id="707" r:id="rId12"/>
    <p:sldId id="705" r:id="rId13"/>
    <p:sldId id="708" r:id="rId14"/>
    <p:sldId id="709" r:id="rId15"/>
    <p:sldId id="710" r:id="rId16"/>
    <p:sldId id="713" r:id="rId17"/>
    <p:sldId id="711" r:id="rId18"/>
    <p:sldId id="712" r:id="rId19"/>
    <p:sldId id="717" r:id="rId20"/>
    <p:sldId id="692" r:id="rId21"/>
    <p:sldId id="693" r:id="rId22"/>
    <p:sldId id="697" r:id="rId23"/>
    <p:sldId id="719" r:id="rId24"/>
    <p:sldId id="720" r:id="rId25"/>
    <p:sldId id="698" r:id="rId26"/>
    <p:sldId id="699" r:id="rId27"/>
    <p:sldId id="721" r:id="rId28"/>
    <p:sldId id="722" r:id="rId29"/>
    <p:sldId id="724" r:id="rId30"/>
    <p:sldId id="725" r:id="rId31"/>
  </p:sldIdLst>
  <p:sldSz cx="9144000" cy="6858000" type="screen4x3"/>
  <p:notesSz cx="6708775" cy="97742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宋体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宋体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宋体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9">
          <p15:clr>
            <a:srgbClr val="A4A3A4"/>
          </p15:clr>
        </p15:guide>
        <p15:guide id="2" pos="211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FF"/>
    <a:srgbClr val="00FF00"/>
    <a:srgbClr val="66FF66"/>
    <a:srgbClr val="FFFFCC"/>
    <a:srgbClr val="CCFFCC"/>
    <a:srgbClr val="CCFFFF"/>
    <a:srgbClr val="CCECFF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08" autoAdjust="0"/>
    <p:restoredTop sz="90929"/>
  </p:normalViewPr>
  <p:slideViewPr>
    <p:cSldViewPr>
      <p:cViewPr>
        <p:scale>
          <a:sx n="85" d="100"/>
          <a:sy n="85" d="100"/>
        </p:scale>
        <p:origin x="670" y="36"/>
      </p:cViewPr>
      <p:guideLst>
        <p:guide orient="horz" pos="144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6636"/>
    </p:cViewPr>
  </p:sorterViewPr>
  <p:notesViewPr>
    <p:cSldViewPr>
      <p:cViewPr varScale="1">
        <p:scale>
          <a:sx n="83" d="100"/>
          <a:sy n="83" d="100"/>
        </p:scale>
        <p:origin x="-1866" y="-90"/>
      </p:cViewPr>
      <p:guideLst>
        <p:guide orient="horz" pos="3079"/>
        <p:guide pos="211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>
            <a:extLst>
              <a:ext uri="{FF2B5EF4-FFF2-40B4-BE49-F238E27FC236}">
                <a16:creationId xmlns:a16="http://schemas.microsoft.com/office/drawing/2014/main" id="{D176726F-C8F3-4915-8D5F-D4C51A064BB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4175" cy="482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014" tIns="45007" rIns="90014" bIns="45007" numCol="1" anchor="t" anchorCtr="0" compatLnSpc="1">
            <a:prstTxWarp prst="textNoShape">
              <a:avLst/>
            </a:prstTxWarp>
          </a:bodyPr>
          <a:lstStyle>
            <a:lvl1pPr defTabSz="900113" eaLnBrk="0" hangingPunct="0">
              <a:defRPr sz="1200"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1427" name="Rectangle 3">
            <a:extLst>
              <a:ext uri="{FF2B5EF4-FFF2-40B4-BE49-F238E27FC236}">
                <a16:creationId xmlns:a16="http://schemas.microsoft.com/office/drawing/2014/main" id="{10A585DF-4186-4C18-91B7-3DF68002430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2063" y="0"/>
            <a:ext cx="2925762" cy="482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014" tIns="45007" rIns="90014" bIns="45007" numCol="1" anchor="t" anchorCtr="0" compatLnSpc="1">
            <a:prstTxWarp prst="textNoShape">
              <a:avLst/>
            </a:prstTxWarp>
          </a:bodyPr>
          <a:lstStyle>
            <a:lvl1pPr algn="r" defTabSz="900113" eaLnBrk="0" hangingPunct="0">
              <a:defRPr sz="1200"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1428" name="Rectangle 4">
            <a:extLst>
              <a:ext uri="{FF2B5EF4-FFF2-40B4-BE49-F238E27FC236}">
                <a16:creationId xmlns:a16="http://schemas.microsoft.com/office/drawing/2014/main" id="{03D9A49E-5938-446B-A6D9-23DA9B37C4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7513"/>
            <a:ext cx="2924175" cy="482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014" tIns="45007" rIns="90014" bIns="45007" numCol="1" anchor="b" anchorCtr="0" compatLnSpc="1">
            <a:prstTxWarp prst="textNoShape">
              <a:avLst/>
            </a:prstTxWarp>
          </a:bodyPr>
          <a:lstStyle>
            <a:lvl1pPr defTabSz="900113" eaLnBrk="0" hangingPunct="0">
              <a:defRPr sz="1200"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1429" name="Rectangle 5">
            <a:extLst>
              <a:ext uri="{FF2B5EF4-FFF2-40B4-BE49-F238E27FC236}">
                <a16:creationId xmlns:a16="http://schemas.microsoft.com/office/drawing/2014/main" id="{8D6162B7-ECE7-4CB3-80DB-FC5DA113197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2063" y="9307513"/>
            <a:ext cx="2925762" cy="482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014" tIns="45007" rIns="90014" bIns="45007" numCol="1" anchor="b" anchorCtr="0" compatLnSpc="1">
            <a:prstTxWarp prst="textNoShape">
              <a:avLst/>
            </a:prstTxWarp>
          </a:bodyPr>
          <a:lstStyle>
            <a:lvl1pPr algn="r" defTabSz="900113" eaLnBrk="0" hangingPunct="0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696F05F-D35A-174D-9014-6CB236AB47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4DF6AFB7-C417-4099-8276-6220BDCD03D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6713" cy="4889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34" tIns="45768" rIns="91534" bIns="45768" numCol="1" anchor="t" anchorCtr="0" compatLnSpc="1">
            <a:prstTxWarp prst="textNoShape">
              <a:avLst/>
            </a:prstTxWarp>
          </a:bodyPr>
          <a:lstStyle>
            <a:lvl1pPr defTabSz="915988" eaLnBrk="0" hangingPunct="0">
              <a:defRPr sz="1200"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49B1E778-F317-463D-9700-7CC38981B53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02063" y="0"/>
            <a:ext cx="2906712" cy="4889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34" tIns="45768" rIns="91534" bIns="45768" numCol="1" anchor="t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sz="1200"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33425"/>
            <a:ext cx="4887913" cy="366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6CA204BA-E150-4989-82BE-16189CF0AD6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3763" y="4641850"/>
            <a:ext cx="4921250" cy="4398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34" tIns="45768" rIns="91534" bIns="457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58374" name="Rectangle 6">
            <a:extLst>
              <a:ext uri="{FF2B5EF4-FFF2-40B4-BE49-F238E27FC236}">
                <a16:creationId xmlns:a16="http://schemas.microsoft.com/office/drawing/2014/main" id="{6905A2D4-E4D1-4011-A225-49F875CC744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5288"/>
            <a:ext cx="2906713" cy="4889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34" tIns="45768" rIns="91534" bIns="45768" numCol="1" anchor="b" anchorCtr="0" compatLnSpc="1">
            <a:prstTxWarp prst="textNoShape">
              <a:avLst/>
            </a:prstTxWarp>
          </a:bodyPr>
          <a:lstStyle>
            <a:lvl1pPr defTabSz="915988" eaLnBrk="0" hangingPunct="0">
              <a:defRPr sz="1200"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5" name="Rectangle 7">
            <a:extLst>
              <a:ext uri="{FF2B5EF4-FFF2-40B4-BE49-F238E27FC236}">
                <a16:creationId xmlns:a16="http://schemas.microsoft.com/office/drawing/2014/main" id="{63CBBBE1-4E95-485D-9C4D-72CDE2C150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2063" y="9285288"/>
            <a:ext cx="2906712" cy="4889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34" tIns="45768" rIns="91534" bIns="45768" numCol="1" anchor="b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FE16FE5-D9DC-8749-9C1C-1EF8F75B602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556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66725" algn="l" defTabSz="9556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35038" algn="l" defTabSz="9556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401763" algn="l" defTabSz="9556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70075" algn="l" defTabSz="9556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E43B8B9-D851-4FEE-8F74-ECD56B0873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7EE8E74-EB87-43CF-A145-571E7C11DF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E092B4F-FB59-4437-996C-5EAD601CB5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E43B8B9-D851-4FEE-8F74-ECD56B0873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7EE8E74-EB87-43CF-A145-571E7C11DF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E092B4F-FB59-4437-996C-5EAD601CB5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457200"/>
            <a:ext cx="18859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457200"/>
            <a:ext cx="55054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E43B8B9-D851-4FEE-8F74-ECD56B0873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7EE8E74-EB87-43CF-A145-571E7C11DF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E092B4F-FB59-4437-996C-5EAD601CB5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98">
            <a:extLst>
              <a:ext uri="{FF2B5EF4-FFF2-40B4-BE49-F238E27FC236}">
                <a16:creationId xmlns:a16="http://schemas.microsoft.com/office/drawing/2014/main" id="{6AD9D671-0B18-46B6-A238-02D79585A3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885238" y="6426200"/>
            <a:ext cx="144462" cy="431800"/>
          </a:xfrm>
          <a:prstGeom prst="rect">
            <a:avLst/>
          </a:prstGeom>
          <a:solidFill>
            <a:srgbClr val="8ABC1D"/>
          </a:solidFill>
          <a:ln>
            <a:noFill/>
          </a:ln>
          <a:extLst/>
        </p:spPr>
        <p:txBody>
          <a:bodyPr anchor="ctr"/>
          <a:lstStyle>
            <a:lvl1pPr>
              <a:defRPr sz="13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" name="矩形 99">
            <a:extLst>
              <a:ext uri="{FF2B5EF4-FFF2-40B4-BE49-F238E27FC236}">
                <a16:creationId xmlns:a16="http://schemas.microsoft.com/office/drawing/2014/main" id="{8AFD98A8-EE5C-4085-97D3-66150B3083D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24938" y="6426200"/>
            <a:ext cx="144462" cy="431800"/>
          </a:xfrm>
          <a:prstGeom prst="rect">
            <a:avLst/>
          </a:prstGeom>
          <a:solidFill>
            <a:srgbClr val="00517A"/>
          </a:solidFill>
          <a:ln>
            <a:noFill/>
          </a:ln>
          <a:extLst/>
        </p:spPr>
        <p:txBody>
          <a:bodyPr anchor="ctr"/>
          <a:lstStyle>
            <a:lvl1pPr>
              <a:defRPr sz="13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404664"/>
            <a:ext cx="7543800" cy="914400"/>
          </a:xfrm>
        </p:spPr>
        <p:txBody>
          <a:bodyPr/>
          <a:lstStyle>
            <a:lvl1pPr>
              <a:defRPr baseline="0">
                <a:ea typeface="华文仿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ea typeface="华文仿宋" panose="02010600040101010101" pitchFamily="2" charset="-122"/>
              </a:defRPr>
            </a:lvl1pPr>
            <a:lvl2pPr>
              <a:defRPr baseline="0">
                <a:ea typeface="华文仿宋" panose="02010600040101010101" pitchFamily="2" charset="-122"/>
              </a:defRPr>
            </a:lvl2pPr>
            <a:lvl3pPr>
              <a:defRPr baseline="0">
                <a:ea typeface="华文仿宋" panose="02010600040101010101" pitchFamily="2" charset="-122"/>
              </a:defRPr>
            </a:lvl3pPr>
            <a:lvl4pPr>
              <a:defRPr baseline="0">
                <a:ea typeface="华文仿宋" panose="02010600040101010101" pitchFamily="2" charset="-122"/>
              </a:defRPr>
            </a:lvl4pPr>
            <a:lvl5pPr>
              <a:defRPr baseline="0">
                <a:ea typeface="华文仿宋" panose="0201060004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DD43437-5ABF-4EFB-AC62-EE28A6452A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E5D4483-5525-45EB-AB3B-81B7D2EDB1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0ECF8B3-07AC-4A4C-9E72-7216D88469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E43B8B9-D851-4FEE-8F74-ECD56B0873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7EE8E74-EB87-43CF-A145-571E7C11DF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E092B4F-FB59-4437-996C-5EAD601CB5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76400"/>
            <a:ext cx="36957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676400"/>
            <a:ext cx="36957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E43B8B9-D851-4FEE-8F74-ECD56B0873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7EE8E74-EB87-43CF-A145-571E7C11DF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E092B4F-FB59-4437-996C-5EAD601CB5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E43B8B9-D851-4FEE-8F74-ECD56B0873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7EE8E74-EB87-43CF-A145-571E7C11DF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E092B4F-FB59-4437-996C-5EAD601CB5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43B8B9-D851-4FEE-8F74-ECD56B0873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EE8E74-EB87-43CF-A145-571E7C11DF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092B4F-FB59-4437-996C-5EAD601CB5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E43B8B9-D851-4FEE-8F74-ECD56B0873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7EE8E74-EB87-43CF-A145-571E7C11DF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E092B4F-FB59-4437-996C-5EAD601CB5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E43B8B9-D851-4FEE-8F74-ECD56B0873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7EE8E74-EB87-43CF-A145-571E7C11DF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E092B4F-FB59-4437-996C-5EAD601CB5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E43B8B9-D851-4FEE-8F74-ECD56B0873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7EE8E74-EB87-43CF-A145-571E7C11DF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E092B4F-FB59-4437-996C-5EAD601CB5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E43B8B9-D851-4FEE-8F74-ECD56B08731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Times New Roman" panose="02020603050405020304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7EE8E74-EB87-43CF-A145-571E7C11DF0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Times New Roman" panose="02020603050405020304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3E092B4F-FB59-4437-996C-5EAD601CB5C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Times New Roman" panose="02020603050405020304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457200"/>
            <a:ext cx="7543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76400"/>
            <a:ext cx="75438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31" name="Rectangle 13">
            <a:extLst>
              <a:ext uri="{FF2B5EF4-FFF2-40B4-BE49-F238E27FC236}">
                <a16:creationId xmlns:a16="http://schemas.microsoft.com/office/drawing/2014/main" id="{7043BDA5-7862-4516-BDAB-3C72979AE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" y="425450"/>
            <a:ext cx="8574088" cy="11731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032" name="Rectangle 14">
            <a:extLst>
              <a:ext uri="{FF2B5EF4-FFF2-40B4-BE49-F238E27FC236}">
                <a16:creationId xmlns:a16="http://schemas.microsoft.com/office/drawing/2014/main" id="{E8E72EE0-53E5-45C6-8C32-B21BC5327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6477000"/>
            <a:ext cx="390525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D0823A63-CB2B-3145-B379-73DFE6648968}" type="slidenum">
              <a:rPr lang="zh-CN" altLang="en-US" sz="1400" smtClean="0">
                <a:solidFill>
                  <a:schemeClr val="tx2"/>
                </a:solidFill>
              </a:rPr>
              <a:pPr>
                <a:defRPr/>
              </a:pPr>
              <a:t>‹#›</a:t>
            </a:fld>
            <a:endParaRPr lang="en-US" altLang="zh-CN" sz="12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1033" name="Picture 15" descr="ict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3838"/>
            <a:ext cx="3505200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7">
            <a:extLst>
              <a:ext uri="{FF2B5EF4-FFF2-40B4-BE49-F238E27FC236}">
                <a16:creationId xmlns:a16="http://schemas.microsoft.com/office/drawing/2014/main" id="{B7CB346E-8718-4A9B-86FE-775B0EBBAAC3}"/>
              </a:ext>
            </a:extLst>
          </p:cNvPr>
          <p:cNvSpPr>
            <a:spLocks noChangeArrowheads="1"/>
          </p:cNvSpPr>
          <p:nvPr/>
        </p:nvSpPr>
        <p:spPr bwMode="gray">
          <a:xfrm>
            <a:off x="917575" y="133985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endParaRPr kumimoji="1" lang="zh-CN" altLang="en-US"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5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63DE8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63DE8"/>
          </a:solidFill>
          <a:latin typeface="Book Antiqu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63DE8"/>
          </a:solidFill>
          <a:latin typeface="Book Antiqu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63DE8"/>
          </a:solidFill>
          <a:latin typeface="Book Antiqu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63DE8"/>
          </a:solidFill>
          <a:latin typeface="Book Antiqua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63DE8"/>
          </a:solidFill>
          <a:latin typeface="Book Antiqua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63DE8"/>
          </a:solidFill>
          <a:latin typeface="Book Antiqua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63DE8"/>
          </a:solidFill>
          <a:latin typeface="Book Antiqua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63DE8"/>
          </a:solidFill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63DE8"/>
        </a:buClr>
        <a:buSzPct val="125000"/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63DE8"/>
        </a:buClr>
        <a:buSzPct val="70000"/>
        <a:buFont typeface="Monotype Sorts" charset="2"/>
        <a:buChar char="ä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63DE8"/>
        </a:buClr>
        <a:buSzPct val="125000"/>
        <a:buFont typeface="Wingdings" charset="2"/>
        <a:buChar char="§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63DE8"/>
        </a:buClr>
        <a:buSzPct val="70000"/>
        <a:buFont typeface="Wingdings" charset="2"/>
        <a:buChar char="v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63DE8"/>
        </a:buClr>
        <a:buSzPct val="70000"/>
        <a:buFont typeface="Wingdings" charset="2"/>
        <a:buChar char="Ø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63DE8"/>
        </a:buClr>
        <a:buSzPct val="70000"/>
        <a:buFont typeface="Wingdings" pitchFamily="2" charset="2"/>
        <a:buChar char="Ø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63DE8"/>
        </a:buClr>
        <a:buSzPct val="70000"/>
        <a:buFont typeface="Wingdings" pitchFamily="2" charset="2"/>
        <a:buChar char="Ø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63DE8"/>
        </a:buClr>
        <a:buSzPct val="70000"/>
        <a:buFont typeface="Wingdings" pitchFamily="2" charset="2"/>
        <a:buChar char="Ø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63DE8"/>
        </a:buClr>
        <a:buSzPct val="70000"/>
        <a:buFont typeface="Wingdings" pitchFamily="2" charset="2"/>
        <a:buChar char="Ø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arch.ac.cn/~huimin/main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7C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63DE8"/>
              </a:buClr>
              <a:buSzPct val="125000"/>
              <a:buChar char="•"/>
              <a:defRPr sz="26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63DE8"/>
              </a:buClr>
              <a:buSzPct val="70000"/>
              <a:buFont typeface="Monotype Sorts" charset="2"/>
              <a:buChar char="ä"/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063DE8"/>
              </a:buClr>
              <a:buSzPct val="125000"/>
              <a:buFont typeface="Wingdings" charset="2"/>
              <a:buChar char="§"/>
              <a:defRPr sz="2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charset="2"/>
              <a:buChar char="v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300">
              <a:solidFill>
                <a:srgbClr val="FFFFFF"/>
              </a:solidFill>
              <a:latin typeface="Arial" charset="0"/>
            </a:endParaRPr>
          </a:p>
        </p:txBody>
      </p:sp>
      <p:grpSp>
        <p:nvGrpSpPr>
          <p:cNvPr id="5123" name="Group 3"/>
          <p:cNvGrpSpPr>
            <a:grpSpLocks/>
          </p:cNvGrpSpPr>
          <p:nvPr/>
        </p:nvGrpSpPr>
        <p:grpSpPr bwMode="auto">
          <a:xfrm>
            <a:off x="3578225" y="1989138"/>
            <a:ext cx="2894013" cy="4748212"/>
            <a:chOff x="0" y="-404946"/>
            <a:chExt cx="2893858" cy="3560589"/>
          </a:xfrm>
        </p:grpSpPr>
        <p:sp>
          <p:nvSpPr>
            <p:cNvPr id="5131" name="矩形 14"/>
            <p:cNvSpPr>
              <a:spLocks noChangeArrowheads="1"/>
            </p:cNvSpPr>
            <p:nvPr/>
          </p:nvSpPr>
          <p:spPr bwMode="auto">
            <a:xfrm rot="2700000">
              <a:off x="648276" y="910061"/>
              <a:ext cx="2503541" cy="1987623"/>
            </a:xfrm>
            <a:prstGeom prst="rect">
              <a:avLst/>
            </a:prstGeom>
            <a:gradFill rotWithShape="1">
              <a:gsLst>
                <a:gs pos="0">
                  <a:srgbClr val="00517A"/>
                </a:gs>
                <a:gs pos="20000">
                  <a:srgbClr val="00517A"/>
                </a:gs>
                <a:gs pos="100000">
                  <a:srgbClr val="00517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063DE8"/>
                </a:buClr>
                <a:buSzPct val="125000"/>
                <a:buChar char="•"/>
                <a:defRPr sz="26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63DE8"/>
                </a:buClr>
                <a:buSzPct val="70000"/>
                <a:buFont typeface="Monotype Sorts" charset="2"/>
                <a:buChar char="ä"/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63DE8"/>
                </a:buClr>
                <a:buSzPct val="125000"/>
                <a:buFont typeface="Wingdings" charset="2"/>
                <a:buChar char="§"/>
                <a:defRPr sz="22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63DE8"/>
                </a:buClr>
                <a:buSzPct val="70000"/>
                <a:buFont typeface="Wingdings" charset="2"/>
                <a:buChar char="v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63DE8"/>
                </a:buClr>
                <a:buSzPct val="70000"/>
                <a:buFont typeface="Wingdings" charset="2"/>
                <a:buChar char="Ø"/>
                <a:defRPr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63DE8"/>
                </a:buClr>
                <a:buSzPct val="70000"/>
                <a:buFont typeface="Wingdings" charset="2"/>
                <a:buChar char="Ø"/>
                <a:defRPr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63DE8"/>
                </a:buClr>
                <a:buSzPct val="70000"/>
                <a:buFont typeface="Wingdings" charset="2"/>
                <a:buChar char="Ø"/>
                <a:defRPr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63DE8"/>
                </a:buClr>
                <a:buSzPct val="70000"/>
                <a:buFont typeface="Wingdings" charset="2"/>
                <a:buChar char="Ø"/>
                <a:defRPr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63DE8"/>
                </a:buClr>
                <a:buSzPct val="70000"/>
                <a:buFont typeface="Wingdings" charset="2"/>
                <a:buChar char="Ø"/>
                <a:defRPr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30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132" name="椭圆 11"/>
            <p:cNvSpPr>
              <a:spLocks noChangeArrowheads="1"/>
            </p:cNvSpPr>
            <p:nvPr/>
          </p:nvSpPr>
          <p:spPr bwMode="auto">
            <a:xfrm>
              <a:off x="0" y="-404946"/>
              <a:ext cx="1987623" cy="1987623"/>
            </a:xfrm>
            <a:prstGeom prst="ellipse">
              <a:avLst/>
            </a:prstGeom>
            <a:solidFill>
              <a:srgbClr val="00B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063DE8"/>
                </a:buClr>
                <a:buSzPct val="125000"/>
                <a:buChar char="•"/>
                <a:defRPr sz="26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63DE8"/>
                </a:buClr>
                <a:buSzPct val="70000"/>
                <a:buFont typeface="Monotype Sorts" charset="2"/>
                <a:buChar char="ä"/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63DE8"/>
                </a:buClr>
                <a:buSzPct val="125000"/>
                <a:buFont typeface="Wingdings" charset="2"/>
                <a:buChar char="§"/>
                <a:defRPr sz="22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63DE8"/>
                </a:buClr>
                <a:buSzPct val="70000"/>
                <a:buFont typeface="Wingdings" charset="2"/>
                <a:buChar char="v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63DE8"/>
                </a:buClr>
                <a:buSzPct val="70000"/>
                <a:buFont typeface="Wingdings" charset="2"/>
                <a:buChar char="Ø"/>
                <a:defRPr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63DE8"/>
                </a:buClr>
                <a:buSzPct val="70000"/>
                <a:buFont typeface="Wingdings" charset="2"/>
                <a:buChar char="Ø"/>
                <a:defRPr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63DE8"/>
                </a:buClr>
                <a:buSzPct val="70000"/>
                <a:buFont typeface="Wingdings" charset="2"/>
                <a:buChar char="Ø"/>
                <a:defRPr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63DE8"/>
                </a:buClr>
                <a:buSzPct val="70000"/>
                <a:buFont typeface="Wingdings" charset="2"/>
                <a:buChar char="Ø"/>
                <a:defRPr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63DE8"/>
                </a:buClr>
                <a:buSzPct val="70000"/>
                <a:buFont typeface="Wingdings" charset="2"/>
                <a:buChar char="Ø"/>
                <a:defRPr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30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133" name="椭圆 13"/>
            <p:cNvSpPr>
              <a:spLocks noChangeArrowheads="1"/>
            </p:cNvSpPr>
            <p:nvPr/>
          </p:nvSpPr>
          <p:spPr bwMode="auto">
            <a:xfrm>
              <a:off x="137272" y="-404946"/>
              <a:ext cx="1713078" cy="1713078"/>
            </a:xfrm>
            <a:prstGeom prst="ellipse">
              <a:avLst/>
            </a:prstGeom>
            <a:solidFill>
              <a:srgbClr val="008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063DE8"/>
                </a:buClr>
                <a:buSzPct val="125000"/>
                <a:buChar char="•"/>
                <a:defRPr sz="26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63DE8"/>
                </a:buClr>
                <a:buSzPct val="70000"/>
                <a:buFont typeface="Monotype Sorts" charset="2"/>
                <a:buChar char="ä"/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63DE8"/>
                </a:buClr>
                <a:buSzPct val="125000"/>
                <a:buFont typeface="Wingdings" charset="2"/>
                <a:buChar char="§"/>
                <a:defRPr sz="22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63DE8"/>
                </a:buClr>
                <a:buSzPct val="70000"/>
                <a:buFont typeface="Wingdings" charset="2"/>
                <a:buChar char="v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63DE8"/>
                </a:buClr>
                <a:buSzPct val="70000"/>
                <a:buFont typeface="Wingdings" charset="2"/>
                <a:buChar char="Ø"/>
                <a:defRPr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63DE8"/>
                </a:buClr>
                <a:buSzPct val="70000"/>
                <a:buFont typeface="Wingdings" charset="2"/>
                <a:buChar char="Ø"/>
                <a:defRPr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63DE8"/>
                </a:buClr>
                <a:buSzPct val="70000"/>
                <a:buFont typeface="Wingdings" charset="2"/>
                <a:buChar char="Ø"/>
                <a:defRPr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63DE8"/>
                </a:buClr>
                <a:buSzPct val="70000"/>
                <a:buFont typeface="Wingdings" charset="2"/>
                <a:buChar char="Ø"/>
                <a:defRPr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63DE8"/>
                </a:buClr>
                <a:buSzPct val="70000"/>
                <a:buFont typeface="Wingdings" charset="2"/>
                <a:buChar char="Ø"/>
                <a:defRPr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300">
                <a:solidFill>
                  <a:srgbClr val="FFFFFF"/>
                </a:solidFill>
                <a:latin typeface="Arial" charset="0"/>
              </a:endParaRPr>
            </a:p>
          </p:txBody>
        </p:sp>
      </p:grpSp>
      <p:sp>
        <p:nvSpPr>
          <p:cNvPr id="5124" name="矩形 15"/>
          <p:cNvSpPr>
            <a:spLocks noChangeArrowheads="1"/>
          </p:cNvSpPr>
          <p:nvPr/>
        </p:nvSpPr>
        <p:spPr bwMode="auto">
          <a:xfrm>
            <a:off x="0" y="906463"/>
            <a:ext cx="914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63DE8"/>
              </a:buClr>
              <a:buSzPct val="125000"/>
              <a:buChar char="•"/>
              <a:defRPr sz="26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63DE8"/>
              </a:buClr>
              <a:buSzPct val="70000"/>
              <a:buFont typeface="Monotype Sorts" charset="2"/>
              <a:buChar char="ä"/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063DE8"/>
              </a:buClr>
              <a:buSzPct val="125000"/>
              <a:buFont typeface="Wingdings" charset="2"/>
              <a:buChar char="§"/>
              <a:defRPr sz="2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charset="2"/>
              <a:buChar char="v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微软雅黑" charset="-122"/>
              </a:rPr>
              <a:t>编译原理研讨课：</a:t>
            </a:r>
            <a:r>
              <a:rPr lang="en-US" altLang="zh-CN" sz="4000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微软雅黑" charset="-122"/>
              </a:rPr>
              <a:t>PR00</a:t>
            </a:r>
            <a:r>
              <a:rPr lang="en-US" altLang="zh-Hans" sz="4000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微软雅黑" charset="-122"/>
              </a:rPr>
              <a:t>2</a:t>
            </a:r>
            <a:endParaRPr lang="zh-CN" altLang="en-US" sz="4000" b="1" dirty="0">
              <a:solidFill>
                <a:schemeClr val="bg1"/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  <p:sp>
        <p:nvSpPr>
          <p:cNvPr id="5125" name="矩形 18"/>
          <p:cNvSpPr>
            <a:spLocks noChangeArrowheads="1"/>
          </p:cNvSpPr>
          <p:nvPr/>
        </p:nvSpPr>
        <p:spPr bwMode="auto">
          <a:xfrm>
            <a:off x="0" y="5084763"/>
            <a:ext cx="9144000" cy="169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63DE8"/>
              </a:buClr>
              <a:buSzPct val="125000"/>
              <a:buChar char="•"/>
              <a:defRPr sz="26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63DE8"/>
              </a:buClr>
              <a:buSzPct val="70000"/>
              <a:buFont typeface="Monotype Sorts" charset="2"/>
              <a:buChar char="ä"/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063DE8"/>
              </a:buClr>
              <a:buSzPct val="125000"/>
              <a:buFont typeface="Wingdings" charset="2"/>
              <a:buChar char="§"/>
              <a:defRPr sz="2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charset="2"/>
              <a:buChar char="v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bg1"/>
                </a:solidFill>
                <a:latin typeface="仿宋" charset="-122"/>
                <a:ea typeface="仿宋" charset="-122"/>
              </a:rPr>
              <a:t>崔慧敏</a:t>
            </a:r>
            <a:endParaRPr lang="en-US" altLang="zh-CN" sz="2800">
              <a:solidFill>
                <a:schemeClr val="bg1"/>
              </a:solidFill>
              <a:latin typeface="仿宋" charset="-122"/>
              <a:ea typeface="仿宋" charset="-122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bg1"/>
                </a:solidFill>
                <a:latin typeface="仿宋" charset="-122"/>
                <a:ea typeface="仿宋" charset="-122"/>
              </a:rPr>
              <a:t>cuihm@ict.ac.cn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u="sng">
                <a:solidFill>
                  <a:srgbClr val="00FF00"/>
                </a:solidFill>
                <a:latin typeface="Arial" charset="0"/>
                <a:hlinkClick r:id="rId2"/>
              </a:rPr>
              <a:t>http://www.carch.ac.cn/~huimin/main.html</a:t>
            </a:r>
            <a:endParaRPr lang="en-US" altLang="zh-CN" sz="2400" u="sng">
              <a:solidFill>
                <a:srgbClr val="00FF00"/>
              </a:solidFill>
              <a:latin typeface="Arial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u="sng">
                <a:solidFill>
                  <a:srgbClr val="00FF00"/>
                </a:solidFill>
                <a:latin typeface="Arial" charset="0"/>
              </a:rPr>
              <a:t>助教：赵家程 </a:t>
            </a:r>
            <a:r>
              <a:rPr lang="en-US" altLang="zh-CN" sz="2400" u="sng">
                <a:solidFill>
                  <a:srgbClr val="00FF00"/>
                </a:solidFill>
                <a:latin typeface="Arial" charset="0"/>
              </a:rPr>
              <a:t>zhaojiacheng@ict.ac.cn</a:t>
            </a:r>
          </a:p>
        </p:txBody>
      </p:sp>
      <p:sp>
        <p:nvSpPr>
          <p:cNvPr id="5126" name="矩形 20"/>
          <p:cNvSpPr>
            <a:spLocks noChangeArrowheads="1"/>
          </p:cNvSpPr>
          <p:nvPr/>
        </p:nvSpPr>
        <p:spPr bwMode="auto">
          <a:xfrm>
            <a:off x="0" y="2228850"/>
            <a:ext cx="144463" cy="2400300"/>
          </a:xfrm>
          <a:prstGeom prst="rect">
            <a:avLst/>
          </a:prstGeom>
          <a:solidFill>
            <a:srgbClr val="8ABC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63DE8"/>
              </a:buClr>
              <a:buSzPct val="125000"/>
              <a:buChar char="•"/>
              <a:defRPr sz="26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63DE8"/>
              </a:buClr>
              <a:buSzPct val="70000"/>
              <a:buFont typeface="Monotype Sorts" charset="2"/>
              <a:buChar char="ä"/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063DE8"/>
              </a:buClr>
              <a:buSzPct val="125000"/>
              <a:buFont typeface="Wingdings" charset="2"/>
              <a:buChar char="§"/>
              <a:defRPr sz="2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charset="2"/>
              <a:buChar char="v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3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27" name="矩形 24"/>
          <p:cNvSpPr>
            <a:spLocks noChangeArrowheads="1"/>
          </p:cNvSpPr>
          <p:nvPr/>
        </p:nvSpPr>
        <p:spPr bwMode="auto">
          <a:xfrm>
            <a:off x="139700" y="2228850"/>
            <a:ext cx="144463" cy="2400300"/>
          </a:xfrm>
          <a:prstGeom prst="rect">
            <a:avLst/>
          </a:prstGeom>
          <a:solidFill>
            <a:srgbClr val="005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63DE8"/>
              </a:buClr>
              <a:buSzPct val="125000"/>
              <a:buChar char="•"/>
              <a:defRPr sz="26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63DE8"/>
              </a:buClr>
              <a:buSzPct val="70000"/>
              <a:buFont typeface="Monotype Sorts" charset="2"/>
              <a:buChar char="ä"/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063DE8"/>
              </a:buClr>
              <a:buSzPct val="125000"/>
              <a:buFont typeface="Wingdings" charset="2"/>
              <a:buChar char="§"/>
              <a:defRPr sz="2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charset="2"/>
              <a:buChar char="v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3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28" name="矩形 25"/>
          <p:cNvSpPr>
            <a:spLocks noChangeArrowheads="1"/>
          </p:cNvSpPr>
          <p:nvPr/>
        </p:nvSpPr>
        <p:spPr bwMode="auto">
          <a:xfrm>
            <a:off x="8870950" y="2228850"/>
            <a:ext cx="144463" cy="2400300"/>
          </a:xfrm>
          <a:prstGeom prst="rect">
            <a:avLst/>
          </a:prstGeom>
          <a:solidFill>
            <a:srgbClr val="005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63DE8"/>
              </a:buClr>
              <a:buSzPct val="125000"/>
              <a:buChar char="•"/>
              <a:defRPr sz="26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63DE8"/>
              </a:buClr>
              <a:buSzPct val="70000"/>
              <a:buFont typeface="Monotype Sorts" charset="2"/>
              <a:buChar char="ä"/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063DE8"/>
              </a:buClr>
              <a:buSzPct val="125000"/>
              <a:buFont typeface="Wingdings" charset="2"/>
              <a:buChar char="§"/>
              <a:defRPr sz="2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charset="2"/>
              <a:buChar char="v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3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129" name="矩形 26"/>
          <p:cNvSpPr>
            <a:spLocks noChangeArrowheads="1"/>
          </p:cNvSpPr>
          <p:nvPr/>
        </p:nvSpPr>
        <p:spPr bwMode="auto">
          <a:xfrm>
            <a:off x="9012238" y="2228850"/>
            <a:ext cx="144462" cy="2400300"/>
          </a:xfrm>
          <a:prstGeom prst="rect">
            <a:avLst/>
          </a:prstGeom>
          <a:solidFill>
            <a:srgbClr val="8ABC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63DE8"/>
              </a:buClr>
              <a:buSzPct val="125000"/>
              <a:buChar char="•"/>
              <a:defRPr sz="26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lr>
                <a:srgbClr val="063DE8"/>
              </a:buClr>
              <a:buSzPct val="70000"/>
              <a:buFont typeface="Monotype Sorts" charset="2"/>
              <a:buChar char="ä"/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lr>
                <a:srgbClr val="063DE8"/>
              </a:buClr>
              <a:buSzPct val="125000"/>
              <a:buFont typeface="Wingdings" charset="2"/>
              <a:buChar char="§"/>
              <a:defRPr sz="2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charset="2"/>
              <a:buChar char="v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63DE8"/>
              </a:buClr>
              <a:buSzPct val="70000"/>
              <a:buFont typeface="Wingdings" charset="2"/>
              <a:buChar char="Ø"/>
              <a:defRPr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300">
              <a:solidFill>
                <a:srgbClr val="FFFFFF"/>
              </a:solidFill>
              <a:latin typeface="Arial" charset="0"/>
            </a:endParaRPr>
          </a:p>
        </p:txBody>
      </p:sp>
      <p:pic>
        <p:nvPicPr>
          <p:cNvPr id="5130" name="图片 249"/>
          <p:cNvPicPr preferRelativeResize="0"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25" y="1989138"/>
            <a:ext cx="197167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01D84E-A3DD-416B-81DB-F8BF0B7BC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PR002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653011-BC20-4122-A621-D23105F6B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合法示例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73ED34-B4EE-46D8-A549-9BB5B382D40E}"/>
              </a:ext>
            </a:extLst>
          </p:cNvPr>
          <p:cNvSpPr/>
          <p:nvPr/>
        </p:nvSpPr>
        <p:spPr>
          <a:xfrm>
            <a:off x="3059832" y="2204864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CN" dirty="0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#pragma </a:t>
            </a:r>
            <a:r>
              <a:rPr lang="en-US" altLang="zh-CN" dirty="0" err="1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elementWise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foo1(){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A[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B[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C[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C = A + B;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C = A * B;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C = A;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917807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A4D75-4EC8-4CF6-9F6D-E275FAE39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PR002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2BCD5D-162A-4EF5-BCE2-604F2DAB3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合法示例：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3E3A8EE-6DD2-4B77-9CAD-3B9E9CDDC390}"/>
              </a:ext>
            </a:extLst>
          </p:cNvPr>
          <p:cNvSpPr/>
          <p:nvPr/>
        </p:nvSpPr>
        <p:spPr>
          <a:xfrm>
            <a:off x="3059832" y="1556792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CN" dirty="0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#pragma </a:t>
            </a:r>
            <a:r>
              <a:rPr lang="en-US" altLang="zh-CN" dirty="0" err="1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elementWise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foo10(){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A[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B[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C[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D[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D = A + B + C;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D = A * B + C;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D = (D = A + B);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D = (A + B) * C;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D = (A + B) * (C + D);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354913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D5E2E-0E78-4B8D-9E9F-101AD646F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PR002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73DCF2-563E-4DD7-89B2-DF6138EBE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不合法示例：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59C7049-D63B-415C-9490-995935C28621}"/>
              </a:ext>
            </a:extLst>
          </p:cNvPr>
          <p:cNvSpPr/>
          <p:nvPr/>
        </p:nvSpPr>
        <p:spPr>
          <a:xfrm>
            <a:off x="3491880" y="1988840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foo2(){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A[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B[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C[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C = A + B;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C = A * B;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C = A;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9FA4299-95AD-424A-9435-63104D847966}"/>
              </a:ext>
            </a:extLst>
          </p:cNvPr>
          <p:cNvSpPr txBox="1"/>
          <p:nvPr/>
        </p:nvSpPr>
        <p:spPr>
          <a:xfrm>
            <a:off x="5751893" y="1445567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无</a:t>
            </a:r>
            <a:r>
              <a:rPr lang="en-US" altLang="zh-CN" dirty="0">
                <a:solidFill>
                  <a:srgbClr val="FF0000"/>
                </a:solidFill>
              </a:rPr>
              <a:t>Element Wise</a:t>
            </a:r>
            <a:r>
              <a:rPr lang="zh-CN" altLang="en-US" dirty="0">
                <a:solidFill>
                  <a:srgbClr val="FF0000"/>
                </a:solidFill>
              </a:rPr>
              <a:t>标注</a:t>
            </a:r>
          </a:p>
        </p:txBody>
      </p:sp>
    </p:spTree>
    <p:extLst>
      <p:ext uri="{BB962C8B-B14F-4D97-AF65-F5344CB8AC3E}">
        <p14:creationId xmlns:p14="http://schemas.microsoft.com/office/powerpoint/2010/main" val="1944789026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8EF33D-9475-48A5-9149-08DCC708E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PR002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27AFE6-CCE3-46F4-977B-71579F2C2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76400"/>
            <a:ext cx="7543800" cy="4495800"/>
          </a:xfrm>
        </p:spPr>
        <p:txBody>
          <a:bodyPr/>
          <a:lstStyle/>
          <a:p>
            <a:r>
              <a:rPr lang="zh-CN" altLang="en-US" dirty="0"/>
              <a:t>不合法示例：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73A8AC6-DF37-43CF-877D-FE9B0A13DEA9}"/>
              </a:ext>
            </a:extLst>
          </p:cNvPr>
          <p:cNvSpPr/>
          <p:nvPr/>
        </p:nvSpPr>
        <p:spPr>
          <a:xfrm>
            <a:off x="3203848" y="2060848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CN" dirty="0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#pragma </a:t>
            </a:r>
            <a:r>
              <a:rPr lang="en-US" altLang="zh-CN" dirty="0" err="1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elementWise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foo3(){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A[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B[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C[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*D;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C = D;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65D88C8-4057-43A4-B886-13DD9CF1695C}"/>
              </a:ext>
            </a:extLst>
          </p:cNvPr>
          <p:cNvSpPr txBox="1"/>
          <p:nvPr/>
        </p:nvSpPr>
        <p:spPr>
          <a:xfrm>
            <a:off x="5751893" y="1445567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类型不匹配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7BE47AD-84C5-4C74-AFEA-1FF951E640D7}"/>
              </a:ext>
            </a:extLst>
          </p:cNvPr>
          <p:cNvSpPr/>
          <p:nvPr/>
        </p:nvSpPr>
        <p:spPr>
          <a:xfrm>
            <a:off x="5364088" y="4017492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CN" dirty="0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#pragma </a:t>
            </a:r>
            <a:r>
              <a:rPr lang="en-US" altLang="zh-CN" dirty="0" err="1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elementWise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foo3(){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C[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*D;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D = C; // OK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341474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FB6E8-6F7E-4469-81A3-1B00318D2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PR002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20A317-3A29-4B13-B3D1-5222BF45D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不合法示例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F6BCEF7-D707-42BB-9F51-8CB5EEE13E40}"/>
              </a:ext>
            </a:extLst>
          </p:cNvPr>
          <p:cNvSpPr/>
          <p:nvPr/>
        </p:nvSpPr>
        <p:spPr>
          <a:xfrm>
            <a:off x="3059832" y="2060848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CN" dirty="0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#pragma </a:t>
            </a:r>
            <a:r>
              <a:rPr lang="en-US" altLang="zh-CN" dirty="0" err="1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elementWise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foo4(){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A[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B[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C[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*D;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(A + B) = C;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9F6C6C-2E2F-4234-AF14-D18DA5953FD9}"/>
              </a:ext>
            </a:extLst>
          </p:cNvPr>
          <p:cNvSpPr txBox="1"/>
          <p:nvPr/>
        </p:nvSpPr>
        <p:spPr>
          <a:xfrm>
            <a:off x="5751893" y="1445567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右值</a:t>
            </a:r>
          </a:p>
        </p:txBody>
      </p:sp>
    </p:spTree>
    <p:extLst>
      <p:ext uri="{BB962C8B-B14F-4D97-AF65-F5344CB8AC3E}">
        <p14:creationId xmlns:p14="http://schemas.microsoft.com/office/powerpoint/2010/main" val="69602714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FB6E8-6F7E-4469-81A3-1B00318D2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PR002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20A317-3A29-4B13-B3D1-5222BF45D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不合法示例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577A3AD-BB34-4442-A453-16D630988851}"/>
              </a:ext>
            </a:extLst>
          </p:cNvPr>
          <p:cNvSpPr/>
          <p:nvPr/>
        </p:nvSpPr>
        <p:spPr>
          <a:xfrm>
            <a:off x="3275856" y="1700808"/>
            <a:ext cx="4572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CN" dirty="0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#pragma </a:t>
            </a:r>
            <a:r>
              <a:rPr lang="en-US" altLang="zh-CN" dirty="0" err="1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elementWise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foo7(){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A[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B[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C[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*D;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E[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E = A;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E = A + B;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E = A * B;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94C415E-34D9-4D4A-ABE2-40E6EADCF1F0}"/>
              </a:ext>
            </a:extLst>
          </p:cNvPr>
          <p:cNvSpPr txBox="1"/>
          <p:nvPr/>
        </p:nvSpPr>
        <p:spPr>
          <a:xfrm>
            <a:off x="6300192" y="1367305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类型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大小不匹配</a:t>
            </a:r>
          </a:p>
        </p:txBody>
      </p:sp>
    </p:spTree>
    <p:extLst>
      <p:ext uri="{BB962C8B-B14F-4D97-AF65-F5344CB8AC3E}">
        <p14:creationId xmlns:p14="http://schemas.microsoft.com/office/powerpoint/2010/main" val="2508655899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FB6E8-6F7E-4469-81A3-1B00318D2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PR002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20A317-3A29-4B13-B3D1-5222BF45D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不合法示例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577A3AD-BB34-4442-A453-16D630988851}"/>
              </a:ext>
            </a:extLst>
          </p:cNvPr>
          <p:cNvSpPr/>
          <p:nvPr/>
        </p:nvSpPr>
        <p:spPr>
          <a:xfrm>
            <a:off x="3275856" y="1700808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CN" dirty="0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#pragma </a:t>
            </a:r>
            <a:r>
              <a:rPr lang="en-US" altLang="zh-CN" dirty="0" err="1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elementWise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foo7(){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A[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B[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C[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E[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10001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E = A;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E = A + B;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E = A * B;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94C415E-34D9-4D4A-ABE2-40E6EADCF1F0}"/>
              </a:ext>
            </a:extLst>
          </p:cNvPr>
          <p:cNvSpPr txBox="1"/>
          <p:nvPr/>
        </p:nvSpPr>
        <p:spPr>
          <a:xfrm>
            <a:off x="6300192" y="1367305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大小不匹配</a:t>
            </a:r>
          </a:p>
        </p:txBody>
      </p:sp>
    </p:spTree>
    <p:extLst>
      <p:ext uri="{BB962C8B-B14F-4D97-AF65-F5344CB8AC3E}">
        <p14:creationId xmlns:p14="http://schemas.microsoft.com/office/powerpoint/2010/main" val="2522274866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FB6E8-6F7E-4469-81A3-1B00318D2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PR002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20A317-3A29-4B13-B3D1-5222BF45D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不合法示例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093795-EF51-42E3-B09E-972C80D0C1E4}"/>
              </a:ext>
            </a:extLst>
          </p:cNvPr>
          <p:cNvSpPr/>
          <p:nvPr/>
        </p:nvSpPr>
        <p:spPr>
          <a:xfrm>
            <a:off x="2843808" y="2276872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CN" dirty="0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#pragma </a:t>
            </a:r>
            <a:r>
              <a:rPr lang="en-US" altLang="zh-CN" dirty="0" err="1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elementWise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foo8(){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A[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B[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C[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C = A;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C = A + B;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27E9432-35B2-4DAC-A707-403495FA4463}"/>
              </a:ext>
            </a:extLst>
          </p:cNvPr>
          <p:cNvSpPr txBox="1"/>
          <p:nvPr/>
        </p:nvSpPr>
        <p:spPr>
          <a:xfrm>
            <a:off x="6300192" y="1367305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const</a:t>
            </a:r>
            <a:r>
              <a:rPr lang="zh-CN" altLang="en-US" dirty="0">
                <a:solidFill>
                  <a:srgbClr val="FF0000"/>
                </a:solidFill>
              </a:rPr>
              <a:t>语义</a:t>
            </a:r>
          </a:p>
        </p:txBody>
      </p:sp>
    </p:spTree>
    <p:extLst>
      <p:ext uri="{BB962C8B-B14F-4D97-AF65-F5344CB8AC3E}">
        <p14:creationId xmlns:p14="http://schemas.microsoft.com/office/powerpoint/2010/main" val="2169857628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FB6E8-6F7E-4469-81A3-1B00318D2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PR002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20A317-3A29-4B13-B3D1-5222BF45D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不合法示例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27E9432-35B2-4DAC-A707-403495FA4463}"/>
              </a:ext>
            </a:extLst>
          </p:cNvPr>
          <p:cNvSpPr txBox="1"/>
          <p:nvPr/>
        </p:nvSpPr>
        <p:spPr>
          <a:xfrm>
            <a:off x="6300192" y="1367305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类型不匹配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0875416-0E96-4566-99C6-153ADB3B9034}"/>
              </a:ext>
            </a:extLst>
          </p:cNvPr>
          <p:cNvSpPr/>
          <p:nvPr/>
        </p:nvSpPr>
        <p:spPr>
          <a:xfrm>
            <a:off x="3275856" y="2492896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CN" dirty="0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#pragma </a:t>
            </a:r>
            <a:r>
              <a:rPr lang="en-US" altLang="zh-CN" dirty="0" err="1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elementWise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foo1(){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A[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B[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C[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C = A + B;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C = A * B;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C = A;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473008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4C7744-4784-426D-9D62-235CFB25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896000-073E-4D4B-A1CF-1A0D7DF9A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语言扩展</a:t>
            </a:r>
            <a:r>
              <a:rPr lang="en-US" altLang="zh-CN" dirty="0"/>
              <a:t>Element Wise</a:t>
            </a:r>
            <a:r>
              <a:rPr lang="zh-CN" altLang="en-US" dirty="0"/>
              <a:t>操作</a:t>
            </a:r>
            <a:endParaRPr lang="en-US" altLang="zh-CN" dirty="0"/>
          </a:p>
          <a:p>
            <a:r>
              <a:rPr lang="en-US" altLang="zh-CN" dirty="0"/>
              <a:t>PR002</a:t>
            </a:r>
            <a:r>
              <a:rPr lang="zh-CN" altLang="en-US" dirty="0"/>
              <a:t>要求</a:t>
            </a:r>
            <a:endParaRPr lang="en-US" altLang="zh-CN" dirty="0"/>
          </a:p>
          <a:p>
            <a:r>
              <a:rPr lang="en-US" altLang="zh-CN" dirty="0">
                <a:solidFill>
                  <a:srgbClr val="FFC000"/>
                </a:solidFill>
              </a:rPr>
              <a:t>PR002</a:t>
            </a:r>
            <a:r>
              <a:rPr lang="zh-CN" altLang="en-US" dirty="0">
                <a:solidFill>
                  <a:srgbClr val="FFC000"/>
                </a:solidFill>
              </a:rPr>
              <a:t>实现提示</a:t>
            </a:r>
          </a:p>
        </p:txBody>
      </p:sp>
    </p:spTree>
    <p:extLst>
      <p:ext uri="{BB962C8B-B14F-4D97-AF65-F5344CB8AC3E}">
        <p14:creationId xmlns:p14="http://schemas.microsoft.com/office/powerpoint/2010/main" val="3111796739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4C7744-4784-426D-9D62-235CFB25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896000-073E-4D4B-A1CF-1A0D7DF9A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语言扩展</a:t>
            </a:r>
            <a:r>
              <a:rPr lang="en-US" altLang="zh-CN" dirty="0"/>
              <a:t>Element Wise</a:t>
            </a:r>
            <a:r>
              <a:rPr lang="zh-CN" altLang="en-US" dirty="0"/>
              <a:t>操作</a:t>
            </a:r>
            <a:endParaRPr lang="en-US" altLang="zh-CN" dirty="0"/>
          </a:p>
          <a:p>
            <a:r>
              <a:rPr lang="en-US" altLang="zh-CN" dirty="0"/>
              <a:t>PR002</a:t>
            </a:r>
            <a:r>
              <a:rPr lang="zh-CN" altLang="en-US" dirty="0"/>
              <a:t>要求</a:t>
            </a:r>
            <a:endParaRPr lang="en-US" altLang="zh-CN" dirty="0"/>
          </a:p>
          <a:p>
            <a:r>
              <a:rPr lang="en-US" altLang="zh-CN" dirty="0"/>
              <a:t>PR002</a:t>
            </a:r>
            <a:r>
              <a:rPr lang="zh-CN" altLang="en-US" dirty="0"/>
              <a:t>实现提示</a:t>
            </a:r>
          </a:p>
        </p:txBody>
      </p:sp>
    </p:spTree>
    <p:extLst>
      <p:ext uri="{BB962C8B-B14F-4D97-AF65-F5344CB8AC3E}">
        <p14:creationId xmlns:p14="http://schemas.microsoft.com/office/powerpoint/2010/main" val="2964226326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8FA6E-F345-954D-850E-0E2CA726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PR002</a:t>
            </a:r>
            <a:r>
              <a:rPr lang="zh-CN" altLang="en-US" dirty="0"/>
              <a:t>实现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C5F4-E860-5D42-8F43-E03F00F78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dirty="0"/>
              <a:t>AST</a:t>
            </a:r>
            <a:r>
              <a:rPr lang="zh-Hans" altLang="en-US" dirty="0"/>
              <a:t>示例：</a:t>
            </a:r>
            <a:endParaRPr lang="en-US" altLang="zh-Hans" dirty="0"/>
          </a:p>
          <a:p>
            <a:pPr lvl="1"/>
            <a:r>
              <a:rPr lang="zh-Hans" altLang="en-US" dirty="0"/>
              <a:t>代码：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5C2F4E-2049-E047-ADBA-1FDA7C966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2132856"/>
            <a:ext cx="49276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98762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B7DEA-8CD0-5C4E-B8F1-B930C5BD0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PR002</a:t>
            </a:r>
            <a:r>
              <a:rPr lang="zh-CN" altLang="en-US" dirty="0"/>
              <a:t>实现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9DDAE-ED00-C646-9278-92541FD28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dirty="0"/>
              <a:t>AST</a:t>
            </a:r>
            <a:r>
              <a:rPr lang="zh-Hans" altLang="en-US" dirty="0"/>
              <a:t>示例</a:t>
            </a:r>
            <a:endParaRPr lang="en-US" altLang="zh-Hans" dirty="0"/>
          </a:p>
          <a:p>
            <a:pPr lvl="1"/>
            <a:r>
              <a:rPr lang="en-US" altLang="zh-Hans" dirty="0"/>
              <a:t>AST</a:t>
            </a:r>
            <a:r>
              <a:rPr lang="zh-Hans" altLang="en-US" dirty="0"/>
              <a:t>：请注意，大家可以自己设计表示，供参考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1621FF-35CB-E64B-B6AD-EBE5E6EAB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2564904"/>
            <a:ext cx="9144000" cy="1558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9EC48F-6547-9F48-AB2D-026AEA246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4301075"/>
            <a:ext cx="9144000" cy="224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90425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C5FB0-CB36-4B4A-BC0A-8EF84958C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加法的处理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9F535-C04E-1748-A4E2-3E099A0DA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源代码 </a:t>
            </a:r>
            <a:r>
              <a:rPr lang="en-US" altLang="zh-CN" dirty="0"/>
              <a:t>-&gt; Token </a:t>
            </a:r>
            <a:r>
              <a:rPr lang="zh-CN" altLang="en-US" dirty="0"/>
              <a:t>流</a:t>
            </a:r>
            <a:r>
              <a:rPr lang="en-US" altLang="zh-CN" dirty="0"/>
              <a:t>-&gt;</a:t>
            </a:r>
            <a:r>
              <a:rPr lang="zh-CN" altLang="en-US" dirty="0"/>
              <a:t>语法分析</a:t>
            </a:r>
            <a:r>
              <a:rPr lang="en-US" altLang="zh-CN" dirty="0"/>
              <a:t>-&gt;</a:t>
            </a:r>
            <a:r>
              <a:rPr lang="zh-CN" altLang="en-US" dirty="0"/>
              <a:t>语义分析</a:t>
            </a:r>
            <a:r>
              <a:rPr lang="en-US" altLang="zh-CN" dirty="0"/>
              <a:t>-&gt;AST</a:t>
            </a:r>
            <a:endParaRPr lang="en-US" altLang="zh-Hans" dirty="0"/>
          </a:p>
          <a:p>
            <a:r>
              <a:rPr lang="zh-Hans" altLang="en-US" dirty="0"/>
              <a:t>核心函数：</a:t>
            </a:r>
            <a:endParaRPr lang="en-US" altLang="zh-Hans" dirty="0"/>
          </a:p>
          <a:p>
            <a:pPr lvl="1"/>
            <a:r>
              <a:rPr lang="en-US" altLang="zh-Hans" dirty="0" err="1"/>
              <a:t>Sema</a:t>
            </a:r>
            <a:r>
              <a:rPr lang="en-US" altLang="zh-Hans" dirty="0"/>
              <a:t>::</a:t>
            </a:r>
            <a:r>
              <a:rPr lang="en-US" altLang="zh-Hans" dirty="0" err="1"/>
              <a:t>ActOnBinOp</a:t>
            </a:r>
            <a:endParaRPr lang="en-US" altLang="zh-Hans" dirty="0"/>
          </a:p>
          <a:p>
            <a:pPr lvl="1"/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AA96790-704D-4F35-B58B-F7D6A0FA1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210" y="3429871"/>
            <a:ext cx="6336579" cy="211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748698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35CE9-ED54-47CC-A56F-0ED37F177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加法的处理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A09CDA3-E54C-4B4A-A658-EFF79CC97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616" y="2852936"/>
            <a:ext cx="7144369" cy="228619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B4B4FA3-3045-4FCF-B6C5-BEC279A0D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876200"/>
            <a:ext cx="5677392" cy="60584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63E0254-3CE1-4139-BD02-8EC226EA259C}"/>
              </a:ext>
            </a:extLst>
          </p:cNvPr>
          <p:cNvSpPr/>
          <p:nvPr/>
        </p:nvSpPr>
        <p:spPr bwMode="auto">
          <a:xfrm>
            <a:off x="1979712" y="4509120"/>
            <a:ext cx="4680520" cy="504056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28EEEFB-39D9-48A9-9A91-C4BF40AEC289}"/>
              </a:ext>
            </a:extLst>
          </p:cNvPr>
          <p:cNvSpPr txBox="1"/>
          <p:nvPr/>
        </p:nvSpPr>
        <p:spPr>
          <a:xfrm>
            <a:off x="5148064" y="5301208"/>
            <a:ext cx="280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都是</a:t>
            </a:r>
            <a:r>
              <a:rPr lang="en-US" altLang="zh-CN" dirty="0">
                <a:solidFill>
                  <a:srgbClr val="FF0000"/>
                </a:solidFill>
              </a:rPr>
              <a:t>Built In</a:t>
            </a:r>
            <a:r>
              <a:rPr lang="zh-CN" altLang="en-US" dirty="0">
                <a:solidFill>
                  <a:srgbClr val="FF0000"/>
                </a:solidFill>
              </a:rPr>
              <a:t>的类型 </a:t>
            </a:r>
            <a:r>
              <a:rPr lang="en-US" altLang="zh-CN" dirty="0">
                <a:solidFill>
                  <a:srgbClr val="FF0000"/>
                </a:solidFill>
              </a:rPr>
              <a:t>(int, double, char 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927143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FEE0A-427A-48B8-837D-745865C9E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加法的处理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4622D0F-4C44-4017-BFC9-A53C0AB56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688" y="1628800"/>
            <a:ext cx="5856478" cy="107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68338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C7E58-0787-6743-8804-375090611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加法的处理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3C5A3-57A1-E543-83EC-1C6714C3E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6E4A82-0899-E44E-A478-FC7B69182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620688"/>
            <a:ext cx="8216900" cy="58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567905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F903-2F7C-F848-A685-53239228D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加法</a:t>
            </a:r>
            <a:r>
              <a:rPr lang="zh-Hans" altLang="en-US" sz="1600" i="1" dirty="0">
                <a:solidFill>
                  <a:srgbClr val="60A0B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Hans" altLang="en-US" dirty="0"/>
              <a:t>处理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C57E2-A71E-EE40-AAFE-DD597A44A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9396B7-66BB-2E48-B616-E7F26D4F2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05749"/>
            <a:ext cx="7620000" cy="26289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E129BBC-F959-48AA-80E6-16CBA6642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629" y="1772816"/>
            <a:ext cx="5437341" cy="81922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4129949-9C06-4B43-96F5-B9AA20EC8DB5}"/>
              </a:ext>
            </a:extLst>
          </p:cNvPr>
          <p:cNvSpPr/>
          <p:nvPr/>
        </p:nvSpPr>
        <p:spPr bwMode="auto">
          <a:xfrm>
            <a:off x="4668406" y="1322349"/>
            <a:ext cx="3744416" cy="410344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类型检查，以及类型转换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A75964-918E-4D4D-83C5-94545C1B3EB5}"/>
              </a:ext>
            </a:extLst>
          </p:cNvPr>
          <p:cNvSpPr/>
          <p:nvPr/>
        </p:nvSpPr>
        <p:spPr bwMode="auto">
          <a:xfrm>
            <a:off x="3059832" y="5683528"/>
            <a:ext cx="4680520" cy="410344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SIMD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类型，不是我们要处理的</a:t>
            </a:r>
          </a:p>
        </p:txBody>
      </p:sp>
    </p:spTree>
    <p:extLst>
      <p:ext uri="{BB962C8B-B14F-4D97-AF65-F5344CB8AC3E}">
        <p14:creationId xmlns:p14="http://schemas.microsoft.com/office/powerpoint/2010/main" val="1653744739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8187561-ABF0-4664-8E08-F37A21588009}"/>
              </a:ext>
            </a:extLst>
          </p:cNvPr>
          <p:cNvSpPr/>
          <p:nvPr/>
        </p:nvSpPr>
        <p:spPr>
          <a:xfrm>
            <a:off x="35496" y="1484784"/>
            <a:ext cx="9108504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QualType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Sema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CheckAdditionOperands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1600" i="1" dirty="0">
                <a:solidFill>
                  <a:srgbClr val="60A0B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C99 6.5.6 </a:t>
            </a:r>
            <a:b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ExprResult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&amp;LHS, 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ExprResult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&amp;RHS, 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SourceLocation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Loc, </a:t>
            </a:r>
            <a:r>
              <a:rPr lang="en-US" altLang="zh-CN" sz="1600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unsigned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Opc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b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QualType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 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CompLHSTy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 </a:t>
            </a:r>
          </a:p>
          <a:p>
            <a:pPr latinLnBrk="1">
              <a:spcAft>
                <a:spcPts val="1000"/>
              </a:spcAft>
            </a:pPr>
            <a:r>
              <a:rPr lang="en-US" altLang="zh-CN" sz="1600" i="1" dirty="0">
                <a:solidFill>
                  <a:srgbClr val="60A0B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//</a:t>
            </a:r>
            <a:r>
              <a:rPr lang="zh-CN" altLang="en-US" sz="1600" i="1" dirty="0">
                <a:solidFill>
                  <a:srgbClr val="60A0B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参数含义</a:t>
            </a:r>
            <a:r>
              <a:rPr lang="en-US" altLang="zh-CN" sz="1600" i="1" dirty="0">
                <a:solidFill>
                  <a:srgbClr val="60A0B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LHS &amp; RHS, </a:t>
            </a:r>
            <a:r>
              <a:rPr lang="zh-CN" altLang="en-US" sz="1600" i="1" dirty="0">
                <a:solidFill>
                  <a:srgbClr val="60A0B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左操作数和右操作数；</a:t>
            </a:r>
            <a:r>
              <a:rPr lang="en-US" altLang="zh-CN" sz="1600" i="1" dirty="0" err="1">
                <a:solidFill>
                  <a:srgbClr val="60A0B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Opc</a:t>
            </a:r>
            <a:r>
              <a:rPr lang="zh-CN" altLang="en-US" sz="1600" i="1" dirty="0">
                <a:solidFill>
                  <a:srgbClr val="60A0B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操作码加法</a:t>
            </a:r>
            <a:endParaRPr lang="en-US" altLang="zh-CN" sz="1600" i="1" dirty="0">
              <a:solidFill>
                <a:srgbClr val="60A0B0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altLang="zh-CN" sz="1600" i="1" dirty="0">
                <a:solidFill>
                  <a:srgbClr val="60A0B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// Loc:  </a:t>
            </a:r>
            <a:r>
              <a:rPr lang="zh-CN" altLang="en-US" sz="1600" i="1" dirty="0">
                <a:solidFill>
                  <a:srgbClr val="60A0B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在源代码中的位置</a:t>
            </a:r>
            <a:r>
              <a:rPr lang="en-US" altLang="zh-CN" sz="1600" i="1" dirty="0">
                <a:solidFill>
                  <a:srgbClr val="60A0B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sz="1600" i="1" dirty="0" err="1">
                <a:solidFill>
                  <a:srgbClr val="60A0B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CompLHSTy</a:t>
            </a:r>
            <a:r>
              <a:rPr lang="zh-CN" altLang="en-US" sz="1600" i="1" dirty="0">
                <a:solidFill>
                  <a:srgbClr val="60A0B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，左操作数的类型</a:t>
            </a:r>
            <a:r>
              <a:rPr lang="en-US" altLang="zh-CN" sz="1600" i="1" dirty="0">
                <a:solidFill>
                  <a:srgbClr val="60A0B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1600" i="1" dirty="0">
                <a:solidFill>
                  <a:srgbClr val="60A0B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类型转换后</a:t>
            </a:r>
            <a:r>
              <a:rPr lang="en-US" altLang="zh-CN" sz="1600" i="1" dirty="0">
                <a:solidFill>
                  <a:srgbClr val="60A0B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),</a:t>
            </a:r>
          </a:p>
          <a:p>
            <a:pPr latinLnBrk="1">
              <a:spcAft>
                <a:spcPts val="1000"/>
              </a:spcAft>
            </a:pPr>
            <a:r>
              <a:rPr lang="en-US" altLang="zh-CN" sz="1600" i="1" dirty="0">
                <a:solidFill>
                  <a:srgbClr val="60A0B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// </a:t>
            </a:r>
            <a:r>
              <a:rPr lang="zh-CN" altLang="en-US" sz="1600" i="1" dirty="0">
                <a:solidFill>
                  <a:srgbClr val="60A0B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返回值：表达式的类型</a:t>
            </a:r>
            <a:b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checkArithmeticNull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(*</a:t>
            </a:r>
            <a:r>
              <a:rPr lang="en-US" altLang="zh-CN" sz="1600" b="1" dirty="0">
                <a:solidFill>
                  <a:srgbClr val="00702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this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LHS, RHS, Loc, </a:t>
            </a:r>
            <a:r>
              <a:rPr lang="en-US" altLang="zh-CN" sz="1600" i="1" dirty="0">
                <a:solidFill>
                  <a:srgbClr val="60A0B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/*</a:t>
            </a:r>
            <a:r>
              <a:rPr lang="en-US" altLang="zh-CN" sz="1600" i="1" dirty="0" err="1">
                <a:solidFill>
                  <a:srgbClr val="60A0B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isCompare</a:t>
            </a:r>
            <a:r>
              <a:rPr lang="en-US" altLang="zh-CN" sz="1600" i="1" dirty="0">
                <a:solidFill>
                  <a:srgbClr val="60A0B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=*/</a:t>
            </a:r>
            <a:r>
              <a:rPr lang="en-US" altLang="zh-CN" sz="1600" b="1" dirty="0">
                <a:solidFill>
                  <a:srgbClr val="00702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</a:t>
            </a:r>
            <a:b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b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dirty="0">
                <a:solidFill>
                  <a:srgbClr val="00702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LHS.get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()-&gt;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getType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()-&gt;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isVectorType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|| </a:t>
            </a:r>
            <a:b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RHS.get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()-&gt;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getType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()-&gt;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isVectorType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 { </a:t>
            </a:r>
            <a:b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1600" i="1" dirty="0">
                <a:solidFill>
                  <a:srgbClr val="60A0B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en-US" altLang="zh-CN" sz="1600" i="1" dirty="0" err="1">
                <a:solidFill>
                  <a:srgbClr val="60A0B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SIMD</a:t>
            </a:r>
            <a:r>
              <a:rPr lang="en-US" altLang="zh-CN" sz="1600" i="1" dirty="0" err="1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相关代码</a:t>
            </a:r>
            <a:r>
              <a:rPr lang="en-US" altLang="zh-CN" sz="1600" i="1" dirty="0">
                <a:solidFill>
                  <a:srgbClr val="60A0B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b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 </a:t>
            </a:r>
            <a:b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b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dirty="0">
                <a:solidFill>
                  <a:srgbClr val="00702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ConstantArrayType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classof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LHS.get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()-&gt; 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getType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().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getTypePtr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 &amp;&amp;  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ConstantArrayType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classof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RHS.get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-&gt; 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getType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().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getTypePtr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())){ </a:t>
            </a:r>
            <a:b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  </a:t>
            </a:r>
            <a:r>
              <a:rPr lang="en-US" altLang="zh-CN" sz="1600" i="1" dirty="0">
                <a:solidFill>
                  <a:srgbClr val="60A0B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1600" i="1" dirty="0">
                <a:solidFill>
                  <a:srgbClr val="60A0B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可在此处扩展</a:t>
            </a:r>
            <a:r>
              <a:rPr lang="en-US" altLang="zh-CN" sz="1600" i="1" dirty="0">
                <a:solidFill>
                  <a:srgbClr val="60A0B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Element-wise operations </a:t>
            </a:r>
            <a:b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 </a:t>
            </a:r>
            <a:endParaRPr lang="zh-CN" altLang="zh-CN" sz="1600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D6C6EB3-F8C9-4829-BC6F-41A9ABAC6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404664"/>
            <a:ext cx="7543800" cy="914400"/>
          </a:xfrm>
        </p:spPr>
        <p:txBody>
          <a:bodyPr/>
          <a:lstStyle/>
          <a:p>
            <a:r>
              <a:rPr lang="zh-Hans" altLang="en-US" dirty="0"/>
              <a:t>加</a:t>
            </a:r>
            <a:r>
              <a:rPr lang="zh-CN" altLang="en-US" dirty="0"/>
              <a:t>法的</a:t>
            </a:r>
            <a:r>
              <a:rPr lang="zh-Hans" altLang="en-US" dirty="0"/>
              <a:t>处理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402159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1B077-08DA-449F-9E95-534438FC7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加</a:t>
            </a:r>
            <a:r>
              <a:rPr lang="zh-CN" altLang="en-US" dirty="0"/>
              <a:t>法的</a:t>
            </a:r>
            <a:r>
              <a:rPr lang="zh-Hans" altLang="en-US" dirty="0"/>
              <a:t>处理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166931-FF5D-4167-B002-FFA2EFC64DE7}"/>
              </a:ext>
            </a:extLst>
          </p:cNvPr>
          <p:cNvSpPr/>
          <p:nvPr/>
        </p:nvSpPr>
        <p:spPr>
          <a:xfrm>
            <a:off x="107504" y="1905506"/>
            <a:ext cx="910850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i="1" dirty="0">
                <a:solidFill>
                  <a:srgbClr val="60A0B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en-US" altLang="zh-CN" sz="1600" i="1" dirty="0" err="1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类型转换，形如</a:t>
            </a:r>
            <a:r>
              <a:rPr lang="en-US" altLang="zh-CN" sz="1600" i="1" dirty="0">
                <a:solidFill>
                  <a:srgbClr val="60A0B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int </a:t>
            </a:r>
            <a:r>
              <a:rPr lang="en-US" altLang="zh-CN" sz="1600" i="1" dirty="0" err="1">
                <a:solidFill>
                  <a:srgbClr val="60A0B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a,b</a:t>
            </a:r>
            <a:r>
              <a:rPr lang="en-US" altLang="zh-CN" sz="1600" i="1" dirty="0">
                <a:solidFill>
                  <a:srgbClr val="60A0B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char c; c = a + b; </a:t>
            </a:r>
            <a:b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i="1" dirty="0">
                <a:solidFill>
                  <a:srgbClr val="60A0B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en-US" altLang="zh-CN" sz="1600" i="1" dirty="0" err="1">
                <a:solidFill>
                  <a:srgbClr val="60A0B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compType</a:t>
            </a:r>
            <a:r>
              <a:rPr lang="en-US" altLang="zh-CN" sz="1600" i="1" dirty="0" err="1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是表达式的返回值类型</a:t>
            </a:r>
            <a:r>
              <a:rPr lang="en-US" altLang="zh-CN" sz="1600" i="1" dirty="0">
                <a:solidFill>
                  <a:srgbClr val="60A0B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b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QualType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compType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UsualArithmeticConversions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(LHS, RHS, 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CompLHSTy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</a:t>
            </a:r>
            <a:b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i="1" dirty="0">
                <a:solidFill>
                  <a:srgbClr val="60A0B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Diagnose "string literal" '+' int. </a:t>
            </a:r>
            <a:b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dirty="0">
                <a:solidFill>
                  <a:srgbClr val="00702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Opc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== 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BO_Add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b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diagnoseStringPlusInt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(*</a:t>
            </a:r>
            <a:r>
              <a:rPr lang="en-US" altLang="zh-CN" sz="1600" b="1" dirty="0">
                <a:solidFill>
                  <a:srgbClr val="00702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this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Loc, 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LHS.get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(), 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RHS.get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()); </a:t>
            </a:r>
            <a:b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i="1" dirty="0">
                <a:solidFill>
                  <a:srgbClr val="60A0B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handle the common case first (both operands are arithmetic). </a:t>
            </a:r>
          </a:p>
          <a:p>
            <a:r>
              <a:rPr lang="en-US" altLang="zh-CN" sz="1600" i="1" dirty="0">
                <a:solidFill>
                  <a:srgbClr val="60A0B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// int a, b, c; c = a + b;</a:t>
            </a:r>
            <a:b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dirty="0">
                <a:solidFill>
                  <a:srgbClr val="00702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(!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compType.isNull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&amp;&amp; 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compType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isArithmeticType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 { </a:t>
            </a:r>
            <a:b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dirty="0">
                <a:solidFill>
                  <a:srgbClr val="00702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CompLHSTy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*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CompLHSTy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compType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b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dirty="0">
                <a:solidFill>
                  <a:srgbClr val="00702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compType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b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 </a:t>
            </a:r>
            <a:b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9139521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40B59-F728-42B1-A10E-7C03C0399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加</a:t>
            </a:r>
            <a:r>
              <a:rPr lang="zh-CN" altLang="en-US" dirty="0"/>
              <a:t>法的</a:t>
            </a:r>
            <a:r>
              <a:rPr lang="zh-Hans" altLang="en-US" dirty="0"/>
              <a:t>处理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E63CBC-7B33-4607-838A-3E331135C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9CE40A-9D7E-4690-977A-628C1429CBEE}"/>
              </a:ext>
            </a:extLst>
          </p:cNvPr>
          <p:cNvSpPr/>
          <p:nvPr/>
        </p:nvSpPr>
        <p:spPr>
          <a:xfrm>
            <a:off x="467544" y="1436578"/>
            <a:ext cx="896448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Expr *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PExp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LHS.get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(), *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IExp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RHS.get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 </a:t>
            </a:r>
            <a:br>
              <a:rPr lang="en-US" altLang="zh-CN" sz="1800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i="1" dirty="0">
                <a:solidFill>
                  <a:srgbClr val="60A0B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Case: int *a; int b, c; c = a + b; </a:t>
            </a:r>
            <a:br>
              <a:rPr lang="en-US" altLang="zh-CN" sz="1800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dirty="0">
                <a:solidFill>
                  <a:srgbClr val="00702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PExp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getType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()-&gt;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isPointerType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 { </a:t>
            </a:r>
            <a:br>
              <a:rPr lang="en-US" altLang="zh-CN" sz="1800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isObjCPointer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600" b="1" dirty="0">
                <a:solidFill>
                  <a:srgbClr val="00702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br>
              <a:rPr lang="en-US" altLang="zh-CN" sz="1800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br>
              <a:rPr lang="en-US" altLang="zh-CN" sz="1800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 </a:t>
            </a:r>
            <a:r>
              <a:rPr lang="en-US" altLang="zh-CN" sz="1600" b="1" dirty="0">
                <a:solidFill>
                  <a:srgbClr val="00702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 </a:t>
            </a:r>
            <a:br>
              <a:rPr lang="en-US" altLang="zh-CN" sz="1800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std::swap(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PExp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IExp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</a:t>
            </a:r>
            <a:br>
              <a:rPr lang="en-US" altLang="zh-CN" sz="1800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dirty="0">
                <a:solidFill>
                  <a:srgbClr val="00702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PExp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getType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()-&gt;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isPointerType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 { </a:t>
            </a:r>
            <a:br>
              <a:rPr lang="en-US" altLang="zh-CN" sz="1800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isObjCPointer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600" b="1" dirty="0">
                <a:solidFill>
                  <a:srgbClr val="00702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br>
              <a:rPr lang="en-US" altLang="zh-CN" sz="1800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 </a:t>
            </a:r>
            <a:br>
              <a:rPr lang="en-US" altLang="zh-CN" sz="1800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assert(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PExp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getType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()-&gt;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isAnyPointerType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()); </a:t>
            </a:r>
            <a:br>
              <a:rPr lang="en-US" altLang="zh-CN" sz="1800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br>
              <a:rPr lang="en-US" altLang="zh-CN" sz="1800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dirty="0">
                <a:solidFill>
                  <a:srgbClr val="00702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(!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checkArithmeticOpPointerOperand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(*</a:t>
            </a:r>
            <a:r>
              <a:rPr lang="en-US" altLang="zh-CN" sz="1600" b="1" dirty="0">
                <a:solidFill>
                  <a:srgbClr val="00702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this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Loc, 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PExp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 </a:t>
            </a:r>
            <a:br>
              <a:rPr lang="en-US" altLang="zh-CN" sz="1800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dirty="0">
                <a:solidFill>
                  <a:srgbClr val="00702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QualType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 </a:t>
            </a:r>
            <a:br>
              <a:rPr lang="en-US" altLang="zh-CN" sz="1800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br>
              <a:rPr lang="en-US" altLang="zh-CN" sz="1800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br>
              <a:rPr lang="en-US" altLang="zh-CN" sz="1800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i="1" dirty="0">
                <a:solidFill>
                  <a:srgbClr val="60A0B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Check array bounds for pointer </a:t>
            </a:r>
            <a:r>
              <a:rPr lang="en-US" altLang="zh-CN" sz="1600" i="1" dirty="0" err="1">
                <a:solidFill>
                  <a:srgbClr val="60A0B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arithemtic</a:t>
            </a:r>
            <a:r>
              <a:rPr lang="en-US" altLang="zh-CN" sz="1600" i="1" dirty="0">
                <a:solidFill>
                  <a:srgbClr val="60A0B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br>
              <a:rPr lang="en-US" altLang="zh-CN" sz="1800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CheckArrayAccess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PExp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IExp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</a:t>
            </a:r>
            <a:br>
              <a:rPr lang="en-US" altLang="zh-CN" sz="1800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br>
              <a:rPr lang="en-US" altLang="zh-CN" sz="1800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dirty="0">
                <a:solidFill>
                  <a:srgbClr val="00702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PExp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sz="16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getType</a:t>
            </a:r>
            <a:r>
              <a:rPr lang="en-US" altLang="zh-CN" sz="16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570963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4C7744-4784-426D-9D62-235CFB25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896000-073E-4D4B-A1CF-1A0D7DF9A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C000"/>
                </a:solidFill>
              </a:rPr>
              <a:t>C</a:t>
            </a:r>
            <a:r>
              <a:rPr lang="zh-CN" altLang="en-US" dirty="0">
                <a:solidFill>
                  <a:srgbClr val="FFC000"/>
                </a:solidFill>
              </a:rPr>
              <a:t>语言扩展</a:t>
            </a:r>
            <a:r>
              <a:rPr lang="en-US" altLang="zh-CN" dirty="0">
                <a:solidFill>
                  <a:srgbClr val="FFC000"/>
                </a:solidFill>
              </a:rPr>
              <a:t>Element Wise</a:t>
            </a:r>
            <a:r>
              <a:rPr lang="zh-CN" altLang="en-US" dirty="0">
                <a:solidFill>
                  <a:srgbClr val="FFC000"/>
                </a:solidFill>
              </a:rPr>
              <a:t>操作</a:t>
            </a:r>
            <a:endParaRPr lang="en-US" altLang="zh-CN" dirty="0">
              <a:solidFill>
                <a:srgbClr val="FFC000"/>
              </a:solidFill>
            </a:endParaRPr>
          </a:p>
          <a:p>
            <a:r>
              <a:rPr lang="en-US" altLang="zh-CN" dirty="0"/>
              <a:t>PR002</a:t>
            </a:r>
            <a:r>
              <a:rPr lang="zh-CN" altLang="en-US" dirty="0"/>
              <a:t>要求</a:t>
            </a:r>
            <a:endParaRPr lang="en-US" altLang="zh-CN" dirty="0"/>
          </a:p>
          <a:p>
            <a:r>
              <a:rPr lang="en-US" altLang="zh-CN" dirty="0"/>
              <a:t>PR002</a:t>
            </a:r>
            <a:r>
              <a:rPr lang="zh-CN" altLang="en-US" dirty="0"/>
              <a:t>实现提示</a:t>
            </a:r>
          </a:p>
        </p:txBody>
      </p:sp>
    </p:spTree>
    <p:extLst>
      <p:ext uri="{BB962C8B-B14F-4D97-AF65-F5344CB8AC3E}">
        <p14:creationId xmlns:p14="http://schemas.microsoft.com/office/powerpoint/2010/main" val="3816754397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B6A96-B175-4EC2-B07A-3B8CFBBAC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Q&amp;A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FC3514-F80B-4D06-BF3A-B62C9AAD1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8499132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E9B83E-4A62-4A8F-8660-60343D808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语言扩展</a:t>
            </a:r>
            <a:r>
              <a:rPr lang="en-US" altLang="zh-CN" dirty="0"/>
              <a:t>Element Wise</a:t>
            </a:r>
            <a:r>
              <a:rPr lang="zh-CN" altLang="en-US" dirty="0"/>
              <a:t>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02D247-61FD-45DB-85EC-BAAAFB38F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原代码：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069A58-3F95-413B-86C1-1885DB237D2C}"/>
              </a:ext>
            </a:extLst>
          </p:cNvPr>
          <p:cNvSpPr/>
          <p:nvPr/>
        </p:nvSpPr>
        <p:spPr>
          <a:xfrm>
            <a:off x="2915816" y="1988840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CN" dirty="0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#pragma </a:t>
            </a:r>
            <a:r>
              <a:rPr lang="en-US" altLang="zh-CN" dirty="0" err="1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elementWise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func_name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(){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A[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B[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C[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C = A + B;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C = A * B;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C = A;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>
                <a:solidFill>
                  <a:srgbClr val="00702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440545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13B6D-EE90-4775-8E96-6510C3B2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语言扩展</a:t>
            </a:r>
            <a:r>
              <a:rPr lang="en-US" altLang="zh-CN" dirty="0"/>
              <a:t>Element Wise</a:t>
            </a:r>
            <a:r>
              <a:rPr lang="zh-CN" altLang="en-US" dirty="0"/>
              <a:t>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76CA7B-E011-4534-8C3C-98DB898CD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等价代码：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E2F05D-50CA-4976-8F93-F3E0C74FF7C8}"/>
              </a:ext>
            </a:extLst>
          </p:cNvPr>
          <p:cNvSpPr/>
          <p:nvPr/>
        </p:nvSpPr>
        <p:spPr>
          <a:xfrm>
            <a:off x="2771800" y="1412776"/>
            <a:ext cx="612068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CN" dirty="0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#pragma </a:t>
            </a:r>
            <a:r>
              <a:rPr lang="en-US" altLang="zh-CN" dirty="0" err="1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elementWise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func_name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(){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A[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B[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C[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>
                <a:solidFill>
                  <a:srgbClr val="00702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&lt; 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++)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	C[</a:t>
            </a:r>
            <a:r>
              <a:rPr lang="en-US" altLang="zh-CN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 = A[</a:t>
            </a:r>
            <a:r>
              <a:rPr lang="en-US" altLang="zh-CN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 + B[</a:t>
            </a:r>
            <a:r>
              <a:rPr lang="en-US" altLang="zh-CN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>
                <a:solidFill>
                  <a:srgbClr val="00702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&lt; 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++)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	C[</a:t>
            </a:r>
            <a:r>
              <a:rPr lang="en-US" altLang="zh-CN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 = A[</a:t>
            </a:r>
            <a:r>
              <a:rPr lang="en-US" altLang="zh-CN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 * B[</a:t>
            </a:r>
            <a:r>
              <a:rPr lang="en-US" altLang="zh-CN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b="1" dirty="0">
                <a:solidFill>
                  <a:srgbClr val="00702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&lt; 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++)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	C[</a:t>
            </a:r>
            <a:r>
              <a:rPr lang="en-US" altLang="zh-CN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 = A[</a:t>
            </a:r>
            <a:r>
              <a:rPr lang="en-US" altLang="zh-CN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>
                <a:solidFill>
                  <a:srgbClr val="00702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b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582515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F9B0C-C0DE-4672-AC7D-8AD4114CD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语言扩展</a:t>
            </a:r>
            <a:r>
              <a:rPr lang="en-US" altLang="zh-CN" dirty="0"/>
              <a:t>Element Wise</a:t>
            </a:r>
            <a:r>
              <a:rPr lang="zh-CN" altLang="en-US" dirty="0"/>
              <a:t>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614360-D63E-4307-B64A-220153C01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具体要求：</a:t>
            </a:r>
            <a:endParaRPr lang="en-US" altLang="zh-CN" dirty="0"/>
          </a:p>
          <a:p>
            <a:pPr lvl="1"/>
            <a:r>
              <a:rPr lang="zh-CN" altLang="en-US" dirty="0"/>
              <a:t>只有被</a:t>
            </a:r>
            <a:r>
              <a:rPr lang="en-US" altLang="zh-CN" dirty="0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#pragma </a:t>
            </a:r>
            <a:r>
              <a:rPr lang="en-US" altLang="zh-CN" dirty="0" err="1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elementWise</a:t>
            </a:r>
            <a:r>
              <a:rPr lang="zh-CN" altLang="en-US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标注的函数才支持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Element Wise</a:t>
            </a:r>
            <a:r>
              <a:rPr lang="zh-CN" altLang="en-US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操作 </a:t>
            </a:r>
            <a:endParaRPr lang="en-US" altLang="zh-CN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支持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“+”, “*”, “=”</a:t>
            </a:r>
            <a:r>
              <a:rPr lang="zh-CN" altLang="en-US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三种操作符</a:t>
            </a:r>
            <a:endParaRPr lang="en-US" altLang="zh-CN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支持“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”数据类型</a:t>
            </a:r>
            <a:endParaRPr lang="en-US" altLang="zh-CN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支持一维静态大小输入，形如：</a:t>
            </a:r>
            <a:r>
              <a:rPr lang="en-US" altLang="zh-CN" dirty="0">
                <a:solidFill>
                  <a:srgbClr val="902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C[</a:t>
            </a:r>
            <a:r>
              <a:rPr lang="en-US" altLang="zh-CN" dirty="0">
                <a:solidFill>
                  <a:srgbClr val="40A07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</a:p>
          <a:p>
            <a:pPr lvl="1"/>
            <a:r>
              <a:rPr lang="zh-CN" altLang="en-US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正确生成可执行代码</a:t>
            </a:r>
            <a:endParaRPr lang="en-US" altLang="zh-CN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zh-CN" altLang="en-US" dirty="0"/>
          </a:p>
        </p:txBody>
      </p:sp>
      <p:sp>
        <p:nvSpPr>
          <p:cNvPr id="4" name="对话气泡: 矩形 3">
            <a:extLst>
              <a:ext uri="{FF2B5EF4-FFF2-40B4-BE49-F238E27FC236}">
                <a16:creationId xmlns:a16="http://schemas.microsoft.com/office/drawing/2014/main" id="{6C1E263A-5FFA-41DB-ACAF-A907F1DCD202}"/>
              </a:ext>
            </a:extLst>
          </p:cNvPr>
          <p:cNvSpPr/>
          <p:nvPr/>
        </p:nvSpPr>
        <p:spPr bwMode="auto">
          <a:xfrm>
            <a:off x="6876256" y="1772816"/>
            <a:ext cx="1152128" cy="360040"/>
          </a:xfrm>
          <a:prstGeom prst="wedgeRectCallout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Times New Roman" pitchFamily="18" charset="0"/>
              </a:rPr>
              <a:t>PR001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D84AB05-8894-48E5-9ABD-5D7D50586BD1}"/>
              </a:ext>
            </a:extLst>
          </p:cNvPr>
          <p:cNvGrpSpPr/>
          <p:nvPr/>
        </p:nvGrpSpPr>
        <p:grpSpPr>
          <a:xfrm>
            <a:off x="7882136" y="2564904"/>
            <a:ext cx="1152128" cy="1584176"/>
            <a:chOff x="7882136" y="2564904"/>
            <a:chExt cx="1152128" cy="1584176"/>
          </a:xfrm>
        </p:grpSpPr>
        <p:sp>
          <p:nvSpPr>
            <p:cNvPr id="5" name="右大括号 4">
              <a:extLst>
                <a:ext uri="{FF2B5EF4-FFF2-40B4-BE49-F238E27FC236}">
                  <a16:creationId xmlns:a16="http://schemas.microsoft.com/office/drawing/2014/main" id="{53E6E69D-82FE-4A0D-9954-C39F64612CD5}"/>
                </a:ext>
              </a:extLst>
            </p:cNvPr>
            <p:cNvSpPr/>
            <p:nvPr/>
          </p:nvSpPr>
          <p:spPr bwMode="auto">
            <a:xfrm>
              <a:off x="8155360" y="2996952"/>
              <a:ext cx="360040" cy="1152128"/>
            </a:xfrm>
            <a:prstGeom prst="rightBrac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" name="对话气泡: 矩形 5">
              <a:extLst>
                <a:ext uri="{FF2B5EF4-FFF2-40B4-BE49-F238E27FC236}">
                  <a16:creationId xmlns:a16="http://schemas.microsoft.com/office/drawing/2014/main" id="{A902B3FB-94A1-4BB0-9850-0C2588F744E0}"/>
                </a:ext>
              </a:extLst>
            </p:cNvPr>
            <p:cNvSpPr/>
            <p:nvPr/>
          </p:nvSpPr>
          <p:spPr bwMode="auto">
            <a:xfrm>
              <a:off x="7882136" y="2564904"/>
              <a:ext cx="1152128" cy="360040"/>
            </a:xfrm>
            <a:prstGeom prst="wedgeRectCallout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latin typeface="Times New Roman" pitchFamily="18" charset="0"/>
                </a:rPr>
                <a:t>PR002</a:t>
              </a: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7" name="对话气泡: 矩形 6">
            <a:extLst>
              <a:ext uri="{FF2B5EF4-FFF2-40B4-BE49-F238E27FC236}">
                <a16:creationId xmlns:a16="http://schemas.microsoft.com/office/drawing/2014/main" id="{371F43A7-1B01-4AB4-B2B3-0122016323E8}"/>
              </a:ext>
            </a:extLst>
          </p:cNvPr>
          <p:cNvSpPr/>
          <p:nvPr/>
        </p:nvSpPr>
        <p:spPr bwMode="auto">
          <a:xfrm>
            <a:off x="4686300" y="4293096"/>
            <a:ext cx="1152128" cy="360040"/>
          </a:xfrm>
          <a:prstGeom prst="wedgeRectCallout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Times New Roman" pitchFamily="18" charset="0"/>
              </a:rPr>
              <a:t>PR003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67150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3E67D-B747-449E-92A2-12559712C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语言扩展</a:t>
            </a:r>
            <a:r>
              <a:rPr lang="en-US" altLang="zh-CN" dirty="0"/>
              <a:t>Element Wise</a:t>
            </a:r>
            <a:r>
              <a:rPr lang="zh-CN" altLang="en-US" dirty="0"/>
              <a:t>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6186D5-F530-406E-8F61-8F7739C76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三次作业间的关系：</a:t>
            </a:r>
            <a:endParaRPr lang="en-US" altLang="zh-CN" dirty="0"/>
          </a:p>
          <a:p>
            <a:pPr lvl="1"/>
            <a:r>
              <a:rPr lang="en-US" altLang="zh-CN" dirty="0"/>
              <a:t>PR001:</a:t>
            </a:r>
          </a:p>
          <a:p>
            <a:pPr lvl="2"/>
            <a:r>
              <a:rPr lang="zh-CN" altLang="en-US" dirty="0"/>
              <a:t>前端</a:t>
            </a:r>
            <a:r>
              <a:rPr lang="en-US" altLang="zh-CN" dirty="0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#pragma </a:t>
            </a:r>
            <a:r>
              <a:rPr lang="zh-CN" altLang="en-US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AST</a:t>
            </a:r>
            <a:r>
              <a:rPr lang="zh-CN" altLang="en-US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的信息传递</a:t>
            </a:r>
            <a:endParaRPr lang="en-US" altLang="zh-CN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修改已有的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AST</a:t>
            </a:r>
            <a:r>
              <a:rPr lang="zh-CN" altLang="en-US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元素</a:t>
            </a:r>
            <a:endParaRPr lang="en-US" altLang="zh-CN" dirty="0"/>
          </a:p>
          <a:p>
            <a:pPr lvl="1"/>
            <a:r>
              <a:rPr lang="en-US" altLang="zh-CN" dirty="0"/>
              <a:t>PR002:</a:t>
            </a:r>
          </a:p>
          <a:p>
            <a:pPr lvl="2"/>
            <a:r>
              <a:rPr lang="zh-CN" altLang="en-US" dirty="0"/>
              <a:t>前端新的语法</a:t>
            </a:r>
            <a:r>
              <a:rPr lang="en-US" altLang="zh-CN" dirty="0"/>
              <a:t>/</a:t>
            </a:r>
            <a:r>
              <a:rPr lang="zh-CN" altLang="en-US" dirty="0"/>
              <a:t>语义规则：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 = A + B;</a:t>
            </a:r>
          </a:p>
          <a:p>
            <a:pPr lvl="2"/>
            <a:r>
              <a:rPr lang="zh-CN" altLang="en-US" dirty="0"/>
              <a:t>构建新的</a:t>
            </a:r>
            <a:r>
              <a:rPr lang="en-US" altLang="zh-CN" dirty="0"/>
              <a:t>AST</a:t>
            </a:r>
            <a:r>
              <a:rPr lang="zh-CN" altLang="en-US" dirty="0"/>
              <a:t>表示</a:t>
            </a:r>
            <a:endParaRPr lang="en-US" altLang="zh-CN" dirty="0"/>
          </a:p>
          <a:p>
            <a:pPr lvl="1"/>
            <a:r>
              <a:rPr lang="en-US" altLang="zh-CN" dirty="0"/>
              <a:t>PR003:</a:t>
            </a:r>
          </a:p>
          <a:p>
            <a:pPr lvl="2"/>
            <a:r>
              <a:rPr lang="en-US" altLang="zh-CN" dirty="0"/>
              <a:t>AST</a:t>
            </a:r>
            <a:r>
              <a:rPr lang="zh-CN" altLang="en-US" dirty="0"/>
              <a:t>到</a:t>
            </a:r>
            <a:r>
              <a:rPr lang="en-US" altLang="zh-CN" dirty="0"/>
              <a:t>LLVM IR</a:t>
            </a:r>
            <a:r>
              <a:rPr lang="zh-CN" altLang="en-US" dirty="0"/>
              <a:t>的代码生成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1423284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4C7744-4784-426D-9D62-235CFB25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896000-073E-4D4B-A1CF-1A0D7DF9A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语言扩展</a:t>
            </a:r>
            <a:r>
              <a:rPr lang="en-US" altLang="zh-CN" dirty="0"/>
              <a:t>Element Wise</a:t>
            </a:r>
            <a:r>
              <a:rPr lang="zh-CN" altLang="en-US" dirty="0"/>
              <a:t>操作</a:t>
            </a:r>
            <a:endParaRPr lang="en-US" altLang="zh-CN" dirty="0"/>
          </a:p>
          <a:p>
            <a:r>
              <a:rPr lang="en-US" altLang="zh-CN" dirty="0">
                <a:solidFill>
                  <a:srgbClr val="FFC000"/>
                </a:solidFill>
              </a:rPr>
              <a:t>PR002</a:t>
            </a:r>
            <a:r>
              <a:rPr lang="zh-CN" altLang="en-US" dirty="0">
                <a:solidFill>
                  <a:srgbClr val="FFC000"/>
                </a:solidFill>
              </a:rPr>
              <a:t>要求</a:t>
            </a:r>
            <a:endParaRPr lang="en-US" altLang="zh-CN" dirty="0">
              <a:solidFill>
                <a:srgbClr val="FFC000"/>
              </a:solidFill>
            </a:endParaRPr>
          </a:p>
          <a:p>
            <a:r>
              <a:rPr lang="en-US" altLang="zh-CN" dirty="0"/>
              <a:t>PR002</a:t>
            </a:r>
            <a:r>
              <a:rPr lang="zh-CN" altLang="en-US" dirty="0"/>
              <a:t>实现提示</a:t>
            </a:r>
          </a:p>
        </p:txBody>
      </p:sp>
    </p:spTree>
    <p:extLst>
      <p:ext uri="{BB962C8B-B14F-4D97-AF65-F5344CB8AC3E}">
        <p14:creationId xmlns:p14="http://schemas.microsoft.com/office/powerpoint/2010/main" val="2513664337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 noChangeArrowheads="1"/>
          </p:cNvSpPr>
          <p:nvPr>
            <p:ph type="title"/>
          </p:nvPr>
        </p:nvSpPr>
        <p:spPr>
          <a:xfrm>
            <a:off x="971550" y="404813"/>
            <a:ext cx="7543800" cy="914400"/>
          </a:xfrm>
        </p:spPr>
        <p:txBody>
          <a:bodyPr/>
          <a:lstStyle/>
          <a:p>
            <a:r>
              <a:rPr lang="en-US" altLang="zh-CN" dirty="0">
                <a:ea typeface="华文仿宋" charset="-122"/>
              </a:rPr>
              <a:t>PR00</a:t>
            </a:r>
            <a:r>
              <a:rPr lang="en-US" altLang="zh-Hans" dirty="0">
                <a:ea typeface="华文仿宋" charset="-122"/>
              </a:rPr>
              <a:t>2</a:t>
            </a:r>
            <a:endParaRPr lang="zh-CN" altLang="en-US" dirty="0">
              <a:ea typeface="华文仿宋" charset="-122"/>
            </a:endParaRPr>
          </a:p>
        </p:txBody>
      </p:sp>
      <p:sp>
        <p:nvSpPr>
          <p:cNvPr id="6147" name="内容占位符 2"/>
          <p:cNvSpPr>
            <a:spLocks noGrp="1" noChangeArrowheads="1"/>
          </p:cNvSpPr>
          <p:nvPr>
            <p:ph idx="1"/>
          </p:nvPr>
        </p:nvSpPr>
        <p:spPr>
          <a:xfrm>
            <a:off x="914400" y="1484313"/>
            <a:ext cx="7543800" cy="4687887"/>
          </a:xfrm>
        </p:spPr>
        <p:txBody>
          <a:bodyPr/>
          <a:lstStyle/>
          <a:p>
            <a:r>
              <a:rPr lang="zh-CN" altLang="en-US" dirty="0">
                <a:ea typeface="华文仿宋" charset="-122"/>
              </a:rPr>
              <a:t>实验内容</a:t>
            </a:r>
            <a:r>
              <a:rPr lang="en-US" altLang="zh-CN" dirty="0">
                <a:ea typeface="华文仿宋" charset="-122"/>
              </a:rPr>
              <a:t>:</a:t>
            </a:r>
            <a:r>
              <a:rPr lang="zh-CN" altLang="en-US" dirty="0"/>
              <a:t>在</a:t>
            </a:r>
            <a:r>
              <a:rPr lang="en-US" altLang="zh-CN" dirty="0"/>
              <a:t>C</a:t>
            </a:r>
            <a:r>
              <a:rPr lang="zh-CN" altLang="en-US" dirty="0"/>
              <a:t>语言中为数组添加</a:t>
            </a:r>
            <a:r>
              <a:rPr lang="en-US" altLang="zh-CN" dirty="0"/>
              <a:t>element-wise</a:t>
            </a:r>
            <a:r>
              <a:rPr lang="zh-CN" altLang="en-US" dirty="0"/>
              <a:t>的加</a:t>
            </a:r>
            <a:r>
              <a:rPr lang="en-US" altLang="zh-CN" dirty="0"/>
              <a:t>/</a:t>
            </a:r>
            <a:r>
              <a:rPr lang="zh-CN" altLang="en-US" dirty="0"/>
              <a:t>乘</a:t>
            </a:r>
            <a:r>
              <a:rPr lang="en-US" altLang="zh-CN" dirty="0"/>
              <a:t>/</a:t>
            </a:r>
            <a:r>
              <a:rPr lang="zh-CN" altLang="en-US" dirty="0"/>
              <a:t>等操作 </a:t>
            </a:r>
            <a:r>
              <a:rPr lang="en-US" altLang="zh-CN" dirty="0"/>
              <a:t>(</a:t>
            </a:r>
            <a:r>
              <a:rPr lang="zh-CN" altLang="en-US" dirty="0"/>
              <a:t>仅限于</a:t>
            </a:r>
            <a:r>
              <a:rPr lang="en-US" altLang="zh-CN" dirty="0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pragma </a:t>
            </a:r>
            <a:r>
              <a:rPr lang="en-US" altLang="zh-CN" dirty="0" err="1">
                <a:solidFill>
                  <a:srgbClr val="BC7A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elementWise</a:t>
            </a:r>
            <a:r>
              <a:rPr lang="zh-CN" altLang="en-US" dirty="0"/>
              <a:t>标注函数</a:t>
            </a:r>
            <a:r>
              <a:rPr lang="en-US" altLang="zh-CN" dirty="0"/>
              <a:t>)</a:t>
            </a:r>
            <a:endParaRPr lang="en-US" altLang="zh-CN" dirty="0">
              <a:ea typeface="华文仿宋" charset="-122"/>
            </a:endParaRPr>
          </a:p>
          <a:p>
            <a:pPr lvl="1">
              <a:buFont typeface="Wingdings" charset="2"/>
              <a:buChar char="p"/>
            </a:pPr>
            <a:r>
              <a:rPr lang="zh-CN" altLang="en-US" dirty="0">
                <a:ea typeface="华文仿宋" charset="-122"/>
              </a:rPr>
              <a:t>合理设计</a:t>
            </a:r>
            <a:r>
              <a:rPr lang="en-US" altLang="zh-Hans" dirty="0">
                <a:ea typeface="华文仿宋" charset="-122"/>
              </a:rPr>
              <a:t>AST</a:t>
            </a:r>
          </a:p>
          <a:p>
            <a:pPr lvl="2">
              <a:buFont typeface="Wingdings" charset="2"/>
              <a:buChar char="p"/>
            </a:pPr>
            <a:r>
              <a:rPr lang="zh-CN" altLang="en-US" dirty="0">
                <a:ea typeface="华文仿宋" charset="-122"/>
              </a:rPr>
              <a:t>左值，右值</a:t>
            </a:r>
            <a:endParaRPr lang="en-US" altLang="zh-CN" dirty="0">
              <a:ea typeface="华文仿宋" charset="-122"/>
            </a:endParaRPr>
          </a:p>
          <a:p>
            <a:pPr lvl="2">
              <a:buFont typeface="Wingdings" charset="2"/>
              <a:buChar char="p"/>
            </a:pPr>
            <a:r>
              <a:rPr lang="zh-CN" altLang="en-US" dirty="0">
                <a:ea typeface="华文仿宋" charset="-122"/>
              </a:rPr>
              <a:t>表达式返回值</a:t>
            </a:r>
            <a:endParaRPr lang="en-US" altLang="zh-Hans" dirty="0">
              <a:ea typeface="华文仿宋" charset="-122"/>
            </a:endParaRPr>
          </a:p>
          <a:p>
            <a:pPr lvl="1">
              <a:buFont typeface="Wingdings" charset="2"/>
              <a:buChar char="p"/>
            </a:pPr>
            <a:r>
              <a:rPr lang="zh-Hans" altLang="en-US" dirty="0">
                <a:ea typeface="华文仿宋" charset="-122"/>
              </a:rPr>
              <a:t>操作数匹配：</a:t>
            </a:r>
            <a:endParaRPr lang="en-US" altLang="zh-Hans" dirty="0">
              <a:ea typeface="华文仿宋" charset="-122"/>
            </a:endParaRPr>
          </a:p>
          <a:p>
            <a:pPr lvl="2">
              <a:buFont typeface="Wingdings" charset="2"/>
              <a:buChar char="p"/>
            </a:pPr>
            <a:r>
              <a:rPr lang="zh-Hans" altLang="en-US" dirty="0">
                <a:ea typeface="华文仿宋" charset="-122"/>
              </a:rPr>
              <a:t>都是静态数组</a:t>
            </a:r>
            <a:endParaRPr lang="en-US" altLang="zh-Hans" dirty="0">
              <a:ea typeface="华文仿宋" charset="-122"/>
            </a:endParaRPr>
          </a:p>
          <a:p>
            <a:pPr lvl="2">
              <a:buFont typeface="Wingdings" charset="2"/>
              <a:buChar char="p"/>
            </a:pPr>
            <a:r>
              <a:rPr lang="zh-Hans" altLang="en-US" dirty="0">
                <a:ea typeface="华文仿宋" charset="-122"/>
              </a:rPr>
              <a:t>大小相同</a:t>
            </a:r>
            <a:endParaRPr lang="en-US" altLang="zh-Hans" dirty="0">
              <a:ea typeface="华文仿宋" charset="-122"/>
            </a:endParaRPr>
          </a:p>
          <a:p>
            <a:pPr lvl="2">
              <a:buFont typeface="Wingdings" charset="2"/>
              <a:buChar char="p"/>
            </a:pPr>
            <a:r>
              <a:rPr lang="zh-Hans" altLang="en-US" dirty="0">
                <a:ea typeface="华文仿宋" charset="-122"/>
              </a:rPr>
              <a:t>类型相同</a:t>
            </a:r>
            <a:endParaRPr lang="en-US" altLang="zh-Hans" dirty="0">
              <a:ea typeface="华文仿宋" charset="-122"/>
            </a:endParaRPr>
          </a:p>
          <a:p>
            <a:pPr lvl="1">
              <a:buFont typeface="Wingdings" charset="2"/>
              <a:buChar char="p"/>
            </a:pPr>
            <a:r>
              <a:rPr lang="zh-Hans" altLang="en-US" dirty="0">
                <a:ea typeface="华文仿宋" charset="-122"/>
              </a:rPr>
              <a:t>不破坏原有</a:t>
            </a:r>
            <a:r>
              <a:rPr lang="en-US" altLang="zh-Hans" dirty="0">
                <a:ea typeface="华文仿宋" charset="-122"/>
              </a:rPr>
              <a:t>C</a:t>
            </a:r>
            <a:r>
              <a:rPr lang="zh-Hans" altLang="en-US" dirty="0">
                <a:ea typeface="华文仿宋" charset="-122"/>
              </a:rPr>
              <a:t>语言代码的语义</a:t>
            </a:r>
            <a:endParaRPr lang="en-US" altLang="zh-Hans" dirty="0">
              <a:ea typeface="华文仿宋" charset="-122"/>
            </a:endParaRPr>
          </a:p>
          <a:p>
            <a:pPr lvl="1">
              <a:buFont typeface="Wingdings" charset="2"/>
              <a:buChar char="p"/>
            </a:pPr>
            <a:r>
              <a:rPr lang="zh-Hans" altLang="en-US" dirty="0">
                <a:ea typeface="华文仿宋" charset="-122"/>
              </a:rPr>
              <a:t>非法的代码在编译时要报错</a:t>
            </a:r>
            <a:endParaRPr lang="en-US" altLang="zh-Hans" dirty="0">
              <a:ea typeface="华文仿宋" charset="-122"/>
            </a:endParaRP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ibm0325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ibm0325">
      <a:majorFont>
        <a:latin typeface="Book Antiqu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2225" cap="flat" cmpd="sng" algn="ctr">
          <a:solidFill>
            <a:schemeClr val="tx1"/>
          </a:solidFill>
          <a:prstDash val="solid"/>
          <a:round/>
          <a:headEnd type="none" w="sm" len="sm"/>
          <a:tailEnd type="triangle" w="lg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2225" cap="flat" cmpd="sng" algn="ctr">
          <a:solidFill>
            <a:schemeClr val="tx1"/>
          </a:solidFill>
          <a:prstDash val="solid"/>
          <a:round/>
          <a:headEnd type="none" w="sm" len="sm"/>
          <a:tailEnd type="triangle" w="lg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bm0325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0325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0325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0325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0325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0325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0325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E:\weldon\src\ipd_seminar\ibm0325.ppt</Template>
  <TotalTime>86435</TotalTime>
  <Words>524</Words>
  <Application>Microsoft Office PowerPoint</Application>
  <PresentationFormat>全屏显示(4:3)</PresentationFormat>
  <Paragraphs>121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3" baseType="lpstr">
      <vt:lpstr>Monotype Sorts</vt:lpstr>
      <vt:lpstr>仿宋</vt:lpstr>
      <vt:lpstr>华文仿宋</vt:lpstr>
      <vt:lpstr>宋体</vt:lpstr>
      <vt:lpstr>微软雅黑</vt:lpstr>
      <vt:lpstr>Arial</vt:lpstr>
      <vt:lpstr>Book Antiqua</vt:lpstr>
      <vt:lpstr>Cambria</vt:lpstr>
      <vt:lpstr>Consolas</vt:lpstr>
      <vt:lpstr>Tahoma</vt:lpstr>
      <vt:lpstr>Times New Roman</vt:lpstr>
      <vt:lpstr>Wingdings</vt:lpstr>
      <vt:lpstr>ibm0325</vt:lpstr>
      <vt:lpstr>PowerPoint 演示文稿</vt:lpstr>
      <vt:lpstr>提纲</vt:lpstr>
      <vt:lpstr>提纲</vt:lpstr>
      <vt:lpstr>C语言扩展Element Wise操作</vt:lpstr>
      <vt:lpstr>C语言扩展Element Wise操作</vt:lpstr>
      <vt:lpstr>C语言扩展Element Wise操作</vt:lpstr>
      <vt:lpstr>C语言扩展Element Wise操作</vt:lpstr>
      <vt:lpstr>提纲</vt:lpstr>
      <vt:lpstr>PR002</vt:lpstr>
      <vt:lpstr>PR002</vt:lpstr>
      <vt:lpstr>PR002</vt:lpstr>
      <vt:lpstr>PR002</vt:lpstr>
      <vt:lpstr>PR002</vt:lpstr>
      <vt:lpstr>PR002</vt:lpstr>
      <vt:lpstr>PR002</vt:lpstr>
      <vt:lpstr>PR002</vt:lpstr>
      <vt:lpstr>PR002</vt:lpstr>
      <vt:lpstr>PR002</vt:lpstr>
      <vt:lpstr>提纲</vt:lpstr>
      <vt:lpstr>PR002实现</vt:lpstr>
      <vt:lpstr>PR002实现</vt:lpstr>
      <vt:lpstr>加法的处理</vt:lpstr>
      <vt:lpstr>加法的处理</vt:lpstr>
      <vt:lpstr>加法的处理</vt:lpstr>
      <vt:lpstr>加法的处理</vt:lpstr>
      <vt:lpstr>加法的处理</vt:lpstr>
      <vt:lpstr>加法的处理</vt:lpstr>
      <vt:lpstr>加法的处理</vt:lpstr>
      <vt:lpstr>加法的处理</vt:lpstr>
      <vt:lpstr>Q&amp;A</vt:lpstr>
    </vt:vector>
  </TitlesOfParts>
  <Company>Micron Electronics,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Preferred Customer</dc:creator>
  <cp:lastModifiedBy>赵 家程</cp:lastModifiedBy>
  <cp:revision>1619</cp:revision>
  <cp:lastPrinted>2000-08-04T00:01:40Z</cp:lastPrinted>
  <dcterms:created xsi:type="dcterms:W3CDTF">1999-10-09T18:48:57Z</dcterms:created>
  <dcterms:modified xsi:type="dcterms:W3CDTF">2018-11-23T03:20:29Z</dcterms:modified>
</cp:coreProperties>
</file>