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1" r:id="rId2"/>
    <p:sldMasterId id="2147483653" r:id="rId3"/>
  </p:sldMasterIdLst>
  <p:notesMasterIdLst>
    <p:notesMasterId r:id="rId17"/>
  </p:notesMasterIdLst>
  <p:handoutMasterIdLst>
    <p:handoutMasterId r:id="rId18"/>
  </p:handoutMasterIdLst>
  <p:sldIdLst>
    <p:sldId id="2496" r:id="rId4"/>
    <p:sldId id="2464" r:id="rId5"/>
    <p:sldId id="2501" r:id="rId6"/>
    <p:sldId id="2503" r:id="rId7"/>
    <p:sldId id="2502" r:id="rId8"/>
    <p:sldId id="2506" r:id="rId9"/>
    <p:sldId id="2504" r:id="rId10"/>
    <p:sldId id="2507" r:id="rId11"/>
    <p:sldId id="2508" r:id="rId12"/>
    <p:sldId id="2509" r:id="rId13"/>
    <p:sldId id="2510" r:id="rId14"/>
    <p:sldId id="2505" r:id="rId15"/>
    <p:sldId id="2500" r:id="rId16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9">
          <p15:clr>
            <a:srgbClr val="A4A3A4"/>
          </p15:clr>
        </p15:guide>
        <p15:guide id="2" pos="654">
          <p15:clr>
            <a:srgbClr val="A4A3A4"/>
          </p15:clr>
        </p15:guide>
        <p15:guide id="3" pos="74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相亲相爱一家人" initials="相亲相爱一家人" lastIdx="4" clrIdx="0"/>
  <p:cmAuthor id="2" name="AutoBVT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0"/>
    <a:srgbClr val="152A8C"/>
    <a:srgbClr val="B10011"/>
    <a:srgbClr val="112D98"/>
    <a:srgbClr val="7F7F7F"/>
    <a:srgbClr val="EDEDED"/>
    <a:srgbClr val="2796D4"/>
    <a:srgbClr val="BDFFFF"/>
    <a:srgbClr val="EEF2FA"/>
    <a:srgbClr val="DBE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5530" autoAdjust="0"/>
  </p:normalViewPr>
  <p:slideViewPr>
    <p:cSldViewPr snapToGrid="0" showGuides="1">
      <p:cViewPr varScale="1">
        <p:scale>
          <a:sx n="87" d="100"/>
          <a:sy n="87" d="100"/>
        </p:scale>
        <p:origin x="581" y="77"/>
      </p:cViewPr>
      <p:guideLst>
        <p:guide orient="horz" pos="1319"/>
        <p:guide pos="654"/>
        <p:guide pos="74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6" d="100"/>
        <a:sy n="116" d="100"/>
      </p:scale>
      <p:origin x="0" y="-3144"/>
    </p:cViewPr>
  </p:sorterViewPr>
  <p:notesViewPr>
    <p:cSldViewPr snapToGrid="0">
      <p:cViewPr varScale="1">
        <p:scale>
          <a:sx n="60" d="100"/>
          <a:sy n="60" d="100"/>
        </p:scale>
        <p:origin x="2419" y="58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7754-4016-4142-A148-2FD9F4901B1C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C411A-1614-4C2C-83A9-37A725D131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061E6-9082-4DE5-9A66-8A4CDD823213}" type="datetimeFigureOut">
              <a:rPr lang="zh-CN" altLang="en-US" smtClean="0"/>
              <a:t>2023/7/12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24F95-A27F-4848-8BFC-F38062363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860" y="990187"/>
            <a:ext cx="10947715" cy="5472231"/>
          </a:xfrm>
          <a:prstGeom prst="rect">
            <a:avLst/>
          </a:prstGeom>
        </p:spPr>
        <p:txBody>
          <a:bodyPr lIns="81750" tIns="40874" rIns="81750" bIns="40874"/>
          <a:lstStyle>
            <a:lvl1pPr>
              <a:defRPr>
                <a:solidFill>
                  <a:srgbClr val="102A8D"/>
                </a:solidFill>
              </a:defRPr>
            </a:lvl1pPr>
            <a:lvl2pPr>
              <a:defRPr>
                <a:solidFill>
                  <a:srgbClr val="102A8D"/>
                </a:solidFill>
              </a:defRPr>
            </a:lvl2pPr>
            <a:lvl3pPr>
              <a:defRPr>
                <a:solidFill>
                  <a:srgbClr val="102A8D"/>
                </a:solidFill>
              </a:defRPr>
            </a:lvl3pPr>
            <a:lvl4pPr>
              <a:defRPr>
                <a:solidFill>
                  <a:srgbClr val="102A8D"/>
                </a:solidFill>
              </a:defRPr>
            </a:lvl4pPr>
            <a:lvl5pPr>
              <a:defRPr>
                <a:solidFill>
                  <a:srgbClr val="102A8D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477860" y="212368"/>
            <a:ext cx="9850832" cy="548571"/>
          </a:xfrm>
          <a:prstGeom prst="rect">
            <a:avLst/>
          </a:prstGeom>
        </p:spPr>
        <p:txBody>
          <a:bodyPr lIns="81750" tIns="40874" rIns="81750" bIns="40874"/>
          <a:lstStyle>
            <a:lvl1pPr>
              <a:defRPr sz="230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单击此处添加二级目录标题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95" y="6244599"/>
            <a:ext cx="2842941" cy="478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4536" tIns="42269" rIns="84536" bIns="42269" numCol="1" anchor="ctr" anchorCtr="0" compatLnSpc="1"/>
          <a:lstStyle>
            <a:lvl1pPr algn="l">
              <a:defRPr sz="1200" b="1">
                <a:solidFill>
                  <a:srgbClr val="898989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03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871" y="6244599"/>
            <a:ext cx="3862260" cy="478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4536" tIns="42269" rIns="84536" bIns="42269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874" y="6244599"/>
            <a:ext cx="2842941" cy="47862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4536" tIns="42269" rIns="84536" bIns="42269" numCol="1" anchor="t" anchorCtr="0" compatLnSpc="1"/>
          <a:lstStyle>
            <a:lvl1pPr algn="l"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5" y="331896"/>
            <a:ext cx="2271630" cy="58790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089" y="482018"/>
            <a:ext cx="2679177" cy="2876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+mj-lt"/>
          <a:ea typeface="+mj-ea"/>
          <a:cs typeface="+mj-cs"/>
        </a:defRPr>
      </a:lvl1pPr>
      <a:lvl2pPr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6565"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3130"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69695"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6260" algn="l" defTabSz="84518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16865" indent="-316865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7"/>
        </a:buBlip>
        <a:defRPr sz="2200">
          <a:solidFill>
            <a:srgbClr val="002C6C"/>
          </a:solidFill>
          <a:latin typeface="+mn-lt"/>
          <a:ea typeface="+mn-ea"/>
          <a:cs typeface="+mn-cs"/>
        </a:defRPr>
      </a:lvl1pPr>
      <a:lvl2pPr marL="686435" indent="-26289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2800">
          <a:solidFill>
            <a:srgbClr val="002C6C"/>
          </a:solidFill>
          <a:latin typeface="+mn-lt"/>
          <a:ea typeface="+mn-ea"/>
        </a:defRPr>
      </a:lvl2pPr>
      <a:lvl3pPr marL="1057275" indent="-212725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9"/>
        </a:buBlip>
        <a:defRPr sz="2200">
          <a:solidFill>
            <a:srgbClr val="002C6C"/>
          </a:solidFill>
          <a:latin typeface="+mn-lt"/>
          <a:ea typeface="+mn-ea"/>
        </a:defRPr>
      </a:lvl3pPr>
      <a:lvl4pPr marL="1478915" indent="-21082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10"/>
        </a:buBlip>
        <a:defRPr sz="1400">
          <a:solidFill>
            <a:srgbClr val="002C6C"/>
          </a:solidFill>
          <a:latin typeface="+mn-lt"/>
          <a:ea typeface="+mn-ea"/>
        </a:defRPr>
      </a:lvl4pPr>
      <a:lvl5pPr marL="1902460" indent="-21082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5pPr>
      <a:lvl6pPr marL="2359025" indent="-21082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6pPr>
      <a:lvl7pPr marL="2815590" indent="-21082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7pPr>
      <a:lvl8pPr marL="3271520" indent="-21082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8pPr>
      <a:lvl9pPr marL="3728085" indent="-210820" algn="l" defTabSz="84518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82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939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95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252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3026111" y="5446317"/>
            <a:ext cx="2108316" cy="331589"/>
          </a:xfrm>
          <a:prstGeom prst="rect">
            <a:avLst/>
          </a:prstGeom>
          <a:noFill/>
          <a:ln>
            <a:noFill/>
          </a:ln>
        </p:spPr>
        <p:txBody>
          <a:bodyPr lIns="84531" tIns="42266" rIns="84531" bIns="42266">
            <a:spAutoFit/>
          </a:bodyPr>
          <a:lstStyle>
            <a:lvl1pPr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100" name="Text Box 12"/>
          <p:cNvSpPr txBox="1">
            <a:spLocks noChangeArrowheads="1"/>
          </p:cNvSpPr>
          <p:nvPr/>
        </p:nvSpPr>
        <p:spPr bwMode="auto">
          <a:xfrm>
            <a:off x="4559060" y="6382834"/>
            <a:ext cx="2112299" cy="331589"/>
          </a:xfrm>
          <a:prstGeom prst="rect">
            <a:avLst/>
          </a:prstGeom>
          <a:noFill/>
          <a:ln>
            <a:noFill/>
          </a:ln>
        </p:spPr>
        <p:txBody>
          <a:bodyPr lIns="84531" tIns="42266" rIns="84531" bIns="42266">
            <a:spAutoFit/>
          </a:bodyPr>
          <a:lstStyle>
            <a:lvl1pPr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11585742" y="6412851"/>
            <a:ext cx="606425" cy="33210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</p:spPr>
        <p:txBody>
          <a:bodyPr wrap="none" lIns="83199" tIns="43264" rIns="83199" bIns="43264" anchor="ctr">
            <a:spAutoFit/>
          </a:bodyPr>
          <a:lstStyle>
            <a:lvl1pPr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2DE838B-0F12-4B31-B7D1-2D0F6538ECB8}" type="slidenum">
              <a:rPr lang="en-US" altLang="zh-CN" b="1" smtClean="0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en-US" altLang="zh-CN" b="1" dirty="0">
              <a:solidFill>
                <a:srgbClr val="002C6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44" y="223755"/>
            <a:ext cx="1810077" cy="46845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444380" y="820396"/>
            <a:ext cx="11286641" cy="18000"/>
          </a:xfrm>
          <a:prstGeom prst="rect">
            <a:avLst/>
          </a:prstGeom>
          <a:solidFill>
            <a:srgbClr val="112D9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1862455" y="1045210"/>
            <a:ext cx="1862455" cy="590550"/>
          </a:xfrm>
          <a:prstGeom prst="rect">
            <a:avLst/>
          </a:prstGeom>
          <a:solidFill>
            <a:srgbClr val="152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主色：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RGB: 21/42/140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-1862455" y="1798955"/>
            <a:ext cx="1862455" cy="590550"/>
          </a:xfrm>
          <a:prstGeom prst="rect">
            <a:avLst/>
          </a:prstGeom>
          <a:solidFill>
            <a:srgbClr val="2796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辅助色：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RGB: 39/150/212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-1861820" y="2552700"/>
            <a:ext cx="1862455" cy="5905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辅助色：</a:t>
            </a:r>
            <a:endParaRPr lang="en-US" altLang="zh-CN" sz="1200" dirty="0">
              <a:solidFill>
                <a:srgbClr val="20202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 dirty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RGB: 237/237/237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1861185" y="3306445"/>
            <a:ext cx="1862455" cy="590550"/>
          </a:xfrm>
          <a:prstGeom prst="rect">
            <a:avLst/>
          </a:prstGeom>
          <a:solidFill>
            <a:srgbClr val="B100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特殊色：</a:t>
            </a:r>
            <a:endParaRPr lang="en-US" alt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RGB: 177/0/17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+mj-lt"/>
          <a:ea typeface="+mj-ea"/>
          <a:cs typeface="+mj-cs"/>
        </a:defRPr>
      </a:lvl1pPr>
      <a:lvl2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6565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13130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369695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826260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16865" indent="-316865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2200">
          <a:solidFill>
            <a:srgbClr val="002C6C"/>
          </a:solidFill>
          <a:latin typeface="+mn-lt"/>
          <a:ea typeface="+mn-ea"/>
          <a:cs typeface="+mn-cs"/>
        </a:defRPr>
      </a:lvl1pPr>
      <a:lvl2pPr marL="686435" indent="-26289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5"/>
        </a:buBlip>
        <a:defRPr sz="2800">
          <a:solidFill>
            <a:srgbClr val="002C6C"/>
          </a:solidFill>
          <a:latin typeface="+mn-lt"/>
          <a:ea typeface="+mn-ea"/>
        </a:defRPr>
      </a:lvl2pPr>
      <a:lvl3pPr marL="1057275" indent="-21209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2200">
          <a:solidFill>
            <a:srgbClr val="002C6C"/>
          </a:solidFill>
          <a:latin typeface="+mn-lt"/>
          <a:ea typeface="+mn-ea"/>
        </a:defRPr>
      </a:lvl3pPr>
      <a:lvl4pPr marL="147891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7"/>
        </a:buBlip>
        <a:defRPr sz="1400">
          <a:solidFill>
            <a:srgbClr val="002C6C"/>
          </a:solidFill>
          <a:latin typeface="+mn-lt"/>
          <a:ea typeface="+mn-ea"/>
        </a:defRPr>
      </a:lvl4pPr>
      <a:lvl5pPr marL="190182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5pPr>
      <a:lvl6pPr marL="2358390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6pPr>
      <a:lvl7pPr marL="281495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7pPr>
      <a:lvl8pPr marL="3271520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8pPr>
      <a:lvl9pPr marL="372808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9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5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32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11"/>
          <p:cNvSpPr txBox="1">
            <a:spLocks noChangeArrowheads="1"/>
          </p:cNvSpPr>
          <p:nvPr/>
        </p:nvSpPr>
        <p:spPr bwMode="auto">
          <a:xfrm>
            <a:off x="3026111" y="5446317"/>
            <a:ext cx="2108316" cy="331589"/>
          </a:xfrm>
          <a:prstGeom prst="rect">
            <a:avLst/>
          </a:prstGeom>
          <a:noFill/>
          <a:ln>
            <a:noFill/>
          </a:ln>
        </p:spPr>
        <p:txBody>
          <a:bodyPr lIns="84531" tIns="42266" rIns="84531" bIns="42266">
            <a:spAutoFit/>
          </a:bodyPr>
          <a:lstStyle>
            <a:lvl1pPr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100" name="Text Box 12"/>
          <p:cNvSpPr txBox="1">
            <a:spLocks noChangeArrowheads="1"/>
          </p:cNvSpPr>
          <p:nvPr/>
        </p:nvSpPr>
        <p:spPr bwMode="auto">
          <a:xfrm>
            <a:off x="4559060" y="6382834"/>
            <a:ext cx="2112299" cy="331589"/>
          </a:xfrm>
          <a:prstGeom prst="rect">
            <a:avLst/>
          </a:prstGeom>
          <a:noFill/>
          <a:ln>
            <a:noFill/>
          </a:ln>
        </p:spPr>
        <p:txBody>
          <a:bodyPr lIns="84531" tIns="42266" rIns="84531" bIns="42266">
            <a:spAutoFit/>
          </a:bodyPr>
          <a:lstStyle>
            <a:lvl1pPr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46455" eaLnBrk="0" hangingPunct="0"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defTabSz="84645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60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944" y="223755"/>
            <a:ext cx="1810077" cy="46845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 bwMode="auto">
          <a:xfrm>
            <a:off x="444380" y="820396"/>
            <a:ext cx="11286641" cy="18000"/>
          </a:xfrm>
          <a:prstGeom prst="rect">
            <a:avLst/>
          </a:prstGeom>
          <a:solidFill>
            <a:srgbClr val="112D9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 descr="中国一汽 创领未来-蓝色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33650" y="3021330"/>
            <a:ext cx="7128000" cy="7885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+mj-lt"/>
          <a:ea typeface="+mj-ea"/>
          <a:cs typeface="+mj-cs"/>
        </a:defRPr>
      </a:lvl1pPr>
      <a:lvl2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456565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13130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369695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826260" algn="l" defTabSz="844550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2C6C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16865" indent="-316865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5"/>
        </a:buBlip>
        <a:defRPr sz="2200">
          <a:solidFill>
            <a:srgbClr val="002C6C"/>
          </a:solidFill>
          <a:latin typeface="+mn-lt"/>
          <a:ea typeface="+mn-ea"/>
          <a:cs typeface="+mn-cs"/>
        </a:defRPr>
      </a:lvl1pPr>
      <a:lvl2pPr marL="686435" indent="-26289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6"/>
        </a:buBlip>
        <a:defRPr sz="2800">
          <a:solidFill>
            <a:srgbClr val="002C6C"/>
          </a:solidFill>
          <a:latin typeface="+mn-lt"/>
          <a:ea typeface="+mn-ea"/>
        </a:defRPr>
      </a:lvl2pPr>
      <a:lvl3pPr marL="1057275" indent="-21209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7"/>
        </a:buBlip>
        <a:defRPr sz="2200">
          <a:solidFill>
            <a:srgbClr val="002C6C"/>
          </a:solidFill>
          <a:latin typeface="+mn-lt"/>
          <a:ea typeface="+mn-ea"/>
        </a:defRPr>
      </a:lvl3pPr>
      <a:lvl4pPr marL="147891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8"/>
        </a:buBlip>
        <a:defRPr sz="1400">
          <a:solidFill>
            <a:srgbClr val="002C6C"/>
          </a:solidFill>
          <a:latin typeface="+mn-lt"/>
          <a:ea typeface="+mn-ea"/>
        </a:defRPr>
      </a:lvl4pPr>
      <a:lvl5pPr marL="190182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5pPr>
      <a:lvl6pPr marL="2358390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6pPr>
      <a:lvl7pPr marL="281495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7pPr>
      <a:lvl8pPr marL="3271520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8pPr>
      <a:lvl9pPr marL="3728085" indent="-210820" algn="l" defTabSz="84455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>
          <a:solidFill>
            <a:srgbClr val="002C6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13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69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26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9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75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5320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885" algn="l" defTabSz="913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914400" y="2319016"/>
            <a:ext cx="10363200" cy="1470025"/>
          </a:xfrm>
          <a:prstGeom prst="rect">
            <a:avLst/>
          </a:prstGeom>
        </p:spPr>
        <p:txBody>
          <a:bodyPr lIns="81750" tIns="40874" rIns="81750" bIns="40874" anchor="ctr"/>
          <a:lstStyle>
            <a:lvl1pPr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6565"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3130"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69695"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6260" algn="l" defTabSz="845185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4800" kern="0" dirty="0" smtClean="0"/>
              <a:t>激光雷达感知障碍物检测</a:t>
            </a:r>
            <a:endParaRPr lang="en-US" altLang="zh-CN" sz="4800" kern="0" dirty="0" smtClean="0"/>
          </a:p>
          <a:p>
            <a:pPr algn="ctr">
              <a:lnSpc>
                <a:spcPct val="120000"/>
              </a:lnSpc>
            </a:pPr>
            <a:r>
              <a:rPr lang="zh-CN" altLang="en-US" sz="4800" kern="0" dirty="0"/>
              <a:t>深度学习</a:t>
            </a:r>
            <a:r>
              <a:rPr lang="zh-CN" altLang="en-US" sz="4800" kern="0" dirty="0" smtClean="0"/>
              <a:t>算法介绍</a:t>
            </a:r>
            <a:endParaRPr lang="zh-CN" altLang="en-US" sz="4800" kern="0" dirty="0"/>
          </a:p>
        </p:txBody>
      </p:sp>
      <p:sp>
        <p:nvSpPr>
          <p:cNvPr id="4" name="副标题 2"/>
          <p:cNvSpPr txBox="1"/>
          <p:nvPr/>
        </p:nvSpPr>
        <p:spPr>
          <a:xfrm>
            <a:off x="1828800" y="4479702"/>
            <a:ext cx="8534400" cy="1752600"/>
          </a:xfrm>
          <a:prstGeom prst="rect">
            <a:avLst/>
          </a:prstGeom>
        </p:spPr>
        <p:txBody>
          <a:bodyPr lIns="81750" tIns="40874" rIns="81750" bIns="40874"/>
          <a:lstStyle>
            <a:lvl1pPr marL="316865" indent="-316865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2"/>
              </a:buBlip>
              <a:defRPr sz="2200">
                <a:solidFill>
                  <a:srgbClr val="102A8D"/>
                </a:solidFill>
                <a:latin typeface="+mn-lt"/>
                <a:ea typeface="+mn-ea"/>
                <a:cs typeface="+mn-cs"/>
              </a:defRPr>
            </a:lvl1pPr>
            <a:lvl2pPr marL="686435" indent="-26289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3"/>
              </a:buBlip>
              <a:defRPr sz="2800">
                <a:solidFill>
                  <a:srgbClr val="102A8D"/>
                </a:solidFill>
                <a:latin typeface="+mn-lt"/>
                <a:ea typeface="+mn-ea"/>
              </a:defRPr>
            </a:lvl2pPr>
            <a:lvl3pPr marL="1057275" indent="-212725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4"/>
              </a:buBlip>
              <a:defRPr sz="2200">
                <a:solidFill>
                  <a:srgbClr val="102A8D"/>
                </a:solidFill>
                <a:latin typeface="+mn-lt"/>
                <a:ea typeface="+mn-ea"/>
              </a:defRPr>
            </a:lvl3pPr>
            <a:lvl4pPr marL="1478915" indent="-21082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Blip>
                <a:blip r:embed="rId5"/>
              </a:buBlip>
              <a:defRPr sz="1400">
                <a:solidFill>
                  <a:srgbClr val="102A8D"/>
                </a:solidFill>
                <a:latin typeface="+mn-lt"/>
                <a:ea typeface="+mn-ea"/>
              </a:defRPr>
            </a:lvl4pPr>
            <a:lvl5pPr marL="1902460" indent="-21082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102A8D"/>
                </a:solidFill>
                <a:latin typeface="+mn-lt"/>
                <a:ea typeface="+mn-ea"/>
              </a:defRPr>
            </a:lvl5pPr>
            <a:lvl6pPr marL="2359025" indent="-21082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002C6C"/>
                </a:solidFill>
                <a:latin typeface="+mn-lt"/>
                <a:ea typeface="+mn-ea"/>
              </a:defRPr>
            </a:lvl6pPr>
            <a:lvl7pPr marL="2815590" indent="-21082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002C6C"/>
                </a:solidFill>
                <a:latin typeface="+mn-lt"/>
                <a:ea typeface="+mn-ea"/>
              </a:defRPr>
            </a:lvl7pPr>
            <a:lvl8pPr marL="3271520" indent="-21082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002C6C"/>
                </a:solidFill>
                <a:latin typeface="+mn-lt"/>
                <a:ea typeface="+mn-ea"/>
              </a:defRPr>
            </a:lvl8pPr>
            <a:lvl9pPr marL="3728085" indent="-210820" algn="l" defTabSz="84518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002C6C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</a:rPr>
              <a:t>一汽解放商用车开发院</a:t>
            </a:r>
            <a:r>
              <a:rPr lang="en-US" altLang="zh-CN" b="1" kern="0" dirty="0" smtClean="0"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</a:rPr>
              <a:t>实验室</a:t>
            </a:r>
            <a:endParaRPr lang="en-US" altLang="zh-CN" b="1" kern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zh-CN" altLang="en-US" b="1" kern="0" dirty="0">
                <a:latin typeface="微软雅黑" panose="020B0503020204020204" charset="-122"/>
                <a:ea typeface="微软雅黑" panose="020B0503020204020204" charset="-122"/>
              </a:rPr>
              <a:t>吴再霖</a:t>
            </a:r>
            <a:endParaRPr lang="en-US" altLang="zh-CN" b="1" kern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b="1" kern="0" dirty="0" smtClean="0">
                <a:latin typeface="微软雅黑" panose="020B0503020204020204" charset="-122"/>
                <a:ea typeface="微软雅黑" panose="020B0503020204020204" charset="-122"/>
              </a:rPr>
              <a:t>2023</a:t>
            </a: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b="1" kern="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b="1" kern="0" dirty="0" smtClean="0">
                <a:latin typeface="微软雅黑" panose="020B0503020204020204" charset="-122"/>
                <a:ea typeface="微软雅黑" panose="020B0503020204020204" charset="-122"/>
              </a:rPr>
              <a:t>月</a:t>
            </a:r>
            <a:endParaRPr lang="zh-CN" altLang="en-US" b="1" kern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组合 318"/>
          <p:cNvGrpSpPr/>
          <p:nvPr/>
        </p:nvGrpSpPr>
        <p:grpSpPr>
          <a:xfrm>
            <a:off x="5601752" y="2280666"/>
            <a:ext cx="6154276" cy="2208784"/>
            <a:chOff x="5601752" y="2280666"/>
            <a:chExt cx="6154276" cy="2208784"/>
          </a:xfrm>
        </p:grpSpPr>
        <p:sp>
          <p:nvSpPr>
            <p:cNvPr id="2" name="object 2"/>
            <p:cNvSpPr/>
            <p:nvPr/>
          </p:nvSpPr>
          <p:spPr>
            <a:xfrm>
              <a:off x="7844950" y="2385370"/>
              <a:ext cx="1560830" cy="959485"/>
            </a:xfrm>
            <a:custGeom>
              <a:avLst/>
              <a:gdLst/>
              <a:ahLst/>
              <a:cxnLst/>
              <a:rect l="l" t="t" r="r" b="b"/>
              <a:pathLst>
                <a:path w="1560829" h="959485">
                  <a:moveTo>
                    <a:pt x="1393984" y="0"/>
                  </a:moveTo>
                  <a:lnTo>
                    <a:pt x="166402" y="0"/>
                  </a:lnTo>
                  <a:lnTo>
                    <a:pt x="122166" y="5924"/>
                  </a:lnTo>
                  <a:lnTo>
                    <a:pt x="82416" y="22644"/>
                  </a:lnTo>
                  <a:lnTo>
                    <a:pt x="48738" y="48577"/>
                  </a:lnTo>
                  <a:lnTo>
                    <a:pt x="22718" y="82145"/>
                  </a:lnTo>
                  <a:lnTo>
                    <a:pt x="5944" y="121764"/>
                  </a:lnTo>
                  <a:lnTo>
                    <a:pt x="0" y="165855"/>
                  </a:lnTo>
                  <a:lnTo>
                    <a:pt x="0" y="793342"/>
                  </a:lnTo>
                  <a:lnTo>
                    <a:pt x="5944" y="837433"/>
                  </a:lnTo>
                  <a:lnTo>
                    <a:pt x="22718" y="877053"/>
                  </a:lnTo>
                  <a:lnTo>
                    <a:pt x="48738" y="910620"/>
                  </a:lnTo>
                  <a:lnTo>
                    <a:pt x="82416" y="936554"/>
                  </a:lnTo>
                  <a:lnTo>
                    <a:pt x="122166" y="953273"/>
                  </a:lnTo>
                  <a:lnTo>
                    <a:pt x="166402" y="959198"/>
                  </a:lnTo>
                  <a:lnTo>
                    <a:pt x="1393984" y="959198"/>
                  </a:lnTo>
                  <a:lnTo>
                    <a:pt x="1438220" y="953273"/>
                  </a:lnTo>
                  <a:lnTo>
                    <a:pt x="1477970" y="936554"/>
                  </a:lnTo>
                  <a:lnTo>
                    <a:pt x="1511648" y="910620"/>
                  </a:lnTo>
                  <a:lnTo>
                    <a:pt x="1537668" y="877053"/>
                  </a:lnTo>
                  <a:lnTo>
                    <a:pt x="1554443" y="837433"/>
                  </a:lnTo>
                  <a:lnTo>
                    <a:pt x="1560387" y="793342"/>
                  </a:lnTo>
                  <a:lnTo>
                    <a:pt x="1560387" y="165855"/>
                  </a:lnTo>
                  <a:lnTo>
                    <a:pt x="1554443" y="121764"/>
                  </a:lnTo>
                  <a:lnTo>
                    <a:pt x="1537668" y="82145"/>
                  </a:lnTo>
                  <a:lnTo>
                    <a:pt x="1511648" y="48577"/>
                  </a:lnTo>
                  <a:lnTo>
                    <a:pt x="1477970" y="22644"/>
                  </a:lnTo>
                  <a:lnTo>
                    <a:pt x="1438220" y="5924"/>
                  </a:lnTo>
                  <a:lnTo>
                    <a:pt x="139398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" name="object 3"/>
            <p:cNvSpPr/>
            <p:nvPr/>
          </p:nvSpPr>
          <p:spPr>
            <a:xfrm>
              <a:off x="7844949" y="2385370"/>
              <a:ext cx="1560830" cy="959485"/>
            </a:xfrm>
            <a:custGeom>
              <a:avLst/>
              <a:gdLst/>
              <a:ahLst/>
              <a:cxnLst/>
              <a:rect l="l" t="t" r="r" b="b"/>
              <a:pathLst>
                <a:path w="1560829" h="959485">
                  <a:moveTo>
                    <a:pt x="1560387" y="793343"/>
                  </a:moveTo>
                  <a:lnTo>
                    <a:pt x="1560387" y="165855"/>
                  </a:lnTo>
                  <a:lnTo>
                    <a:pt x="1554443" y="121764"/>
                  </a:lnTo>
                  <a:lnTo>
                    <a:pt x="1537668" y="82145"/>
                  </a:lnTo>
                  <a:lnTo>
                    <a:pt x="1511649" y="48578"/>
                  </a:lnTo>
                  <a:lnTo>
                    <a:pt x="1477971" y="22644"/>
                  </a:lnTo>
                  <a:lnTo>
                    <a:pt x="1438221" y="5924"/>
                  </a:lnTo>
                  <a:lnTo>
                    <a:pt x="1393984" y="0"/>
                  </a:lnTo>
                  <a:lnTo>
                    <a:pt x="166403" y="0"/>
                  </a:lnTo>
                  <a:lnTo>
                    <a:pt x="122166" y="5924"/>
                  </a:lnTo>
                  <a:lnTo>
                    <a:pt x="82416" y="22644"/>
                  </a:lnTo>
                  <a:lnTo>
                    <a:pt x="48738" y="48578"/>
                  </a:lnTo>
                  <a:lnTo>
                    <a:pt x="22718" y="82145"/>
                  </a:lnTo>
                  <a:lnTo>
                    <a:pt x="5944" y="121764"/>
                  </a:lnTo>
                  <a:lnTo>
                    <a:pt x="0" y="165855"/>
                  </a:lnTo>
                  <a:lnTo>
                    <a:pt x="0" y="793343"/>
                  </a:lnTo>
                  <a:lnTo>
                    <a:pt x="5944" y="837433"/>
                  </a:lnTo>
                  <a:lnTo>
                    <a:pt x="22718" y="877053"/>
                  </a:lnTo>
                  <a:lnTo>
                    <a:pt x="48738" y="910620"/>
                  </a:lnTo>
                  <a:lnTo>
                    <a:pt x="82416" y="936554"/>
                  </a:lnTo>
                  <a:lnTo>
                    <a:pt x="122166" y="953274"/>
                  </a:lnTo>
                  <a:lnTo>
                    <a:pt x="166403" y="959198"/>
                  </a:lnTo>
                  <a:lnTo>
                    <a:pt x="1393984" y="959198"/>
                  </a:lnTo>
                  <a:lnTo>
                    <a:pt x="1438221" y="953274"/>
                  </a:lnTo>
                  <a:lnTo>
                    <a:pt x="1477971" y="936554"/>
                  </a:lnTo>
                  <a:lnTo>
                    <a:pt x="1511649" y="910620"/>
                  </a:lnTo>
                  <a:lnTo>
                    <a:pt x="1537668" y="877053"/>
                  </a:lnTo>
                  <a:lnTo>
                    <a:pt x="1554443" y="837433"/>
                  </a:lnTo>
                  <a:lnTo>
                    <a:pt x="1560387" y="793343"/>
                  </a:lnTo>
                  <a:close/>
                </a:path>
              </a:pathLst>
            </a:custGeom>
            <a:ln w="13854">
              <a:solidFill>
                <a:srgbClr val="CBCBC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8182274" y="2887696"/>
              <a:ext cx="650875" cy="350520"/>
            </a:xfrm>
            <a:custGeom>
              <a:avLst/>
              <a:gdLst/>
              <a:ahLst/>
              <a:cxnLst/>
              <a:rect l="l" t="t" r="r" b="b"/>
              <a:pathLst>
                <a:path w="650875" h="350519">
                  <a:moveTo>
                    <a:pt x="650742" y="350369"/>
                  </a:moveTo>
                  <a:lnTo>
                    <a:pt x="650742" y="0"/>
                  </a:lnTo>
                  <a:lnTo>
                    <a:pt x="0" y="0"/>
                  </a:lnTo>
                  <a:lnTo>
                    <a:pt x="0" y="350369"/>
                  </a:lnTo>
                  <a:lnTo>
                    <a:pt x="650742" y="350369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07941" y="2385370"/>
              <a:ext cx="1673860" cy="959485"/>
            </a:xfrm>
            <a:custGeom>
              <a:avLst/>
              <a:gdLst/>
              <a:ahLst/>
              <a:cxnLst/>
              <a:rect l="l" t="t" r="r" b="b"/>
              <a:pathLst>
                <a:path w="1673860" h="959485">
                  <a:moveTo>
                    <a:pt x="1506975" y="0"/>
                  </a:moveTo>
                  <a:lnTo>
                    <a:pt x="166403" y="0"/>
                  </a:lnTo>
                  <a:lnTo>
                    <a:pt x="122166" y="5924"/>
                  </a:lnTo>
                  <a:lnTo>
                    <a:pt x="82416" y="22644"/>
                  </a:lnTo>
                  <a:lnTo>
                    <a:pt x="48738" y="48577"/>
                  </a:lnTo>
                  <a:lnTo>
                    <a:pt x="22719" y="82145"/>
                  </a:lnTo>
                  <a:lnTo>
                    <a:pt x="5944" y="121764"/>
                  </a:lnTo>
                  <a:lnTo>
                    <a:pt x="0" y="165855"/>
                  </a:lnTo>
                  <a:lnTo>
                    <a:pt x="0" y="793342"/>
                  </a:lnTo>
                  <a:lnTo>
                    <a:pt x="5944" y="837433"/>
                  </a:lnTo>
                  <a:lnTo>
                    <a:pt x="22719" y="877053"/>
                  </a:lnTo>
                  <a:lnTo>
                    <a:pt x="48738" y="910620"/>
                  </a:lnTo>
                  <a:lnTo>
                    <a:pt x="82416" y="936554"/>
                  </a:lnTo>
                  <a:lnTo>
                    <a:pt x="122166" y="953273"/>
                  </a:lnTo>
                  <a:lnTo>
                    <a:pt x="166403" y="959198"/>
                  </a:lnTo>
                  <a:lnTo>
                    <a:pt x="1506975" y="959198"/>
                  </a:lnTo>
                  <a:lnTo>
                    <a:pt x="1551211" y="953273"/>
                  </a:lnTo>
                  <a:lnTo>
                    <a:pt x="1590962" y="936554"/>
                  </a:lnTo>
                  <a:lnTo>
                    <a:pt x="1624639" y="910620"/>
                  </a:lnTo>
                  <a:lnTo>
                    <a:pt x="1650659" y="877053"/>
                  </a:lnTo>
                  <a:lnTo>
                    <a:pt x="1667434" y="837433"/>
                  </a:lnTo>
                  <a:lnTo>
                    <a:pt x="1673378" y="793342"/>
                  </a:lnTo>
                  <a:lnTo>
                    <a:pt x="1673378" y="165855"/>
                  </a:lnTo>
                  <a:lnTo>
                    <a:pt x="1667434" y="121764"/>
                  </a:lnTo>
                  <a:lnTo>
                    <a:pt x="1650659" y="82145"/>
                  </a:lnTo>
                  <a:lnTo>
                    <a:pt x="1624639" y="48577"/>
                  </a:lnTo>
                  <a:lnTo>
                    <a:pt x="1590962" y="22644"/>
                  </a:lnTo>
                  <a:lnTo>
                    <a:pt x="1551211" y="5924"/>
                  </a:lnTo>
                  <a:lnTo>
                    <a:pt x="150697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07941" y="2385370"/>
              <a:ext cx="1673860" cy="959485"/>
            </a:xfrm>
            <a:custGeom>
              <a:avLst/>
              <a:gdLst/>
              <a:ahLst/>
              <a:cxnLst/>
              <a:rect l="l" t="t" r="r" b="b"/>
              <a:pathLst>
                <a:path w="1673860" h="959485">
                  <a:moveTo>
                    <a:pt x="1673378" y="793343"/>
                  </a:moveTo>
                  <a:lnTo>
                    <a:pt x="1673378" y="165855"/>
                  </a:lnTo>
                  <a:lnTo>
                    <a:pt x="1667434" y="121764"/>
                  </a:lnTo>
                  <a:lnTo>
                    <a:pt x="1650659" y="82145"/>
                  </a:lnTo>
                  <a:lnTo>
                    <a:pt x="1624639" y="48578"/>
                  </a:lnTo>
                  <a:lnTo>
                    <a:pt x="1590962" y="22644"/>
                  </a:lnTo>
                  <a:lnTo>
                    <a:pt x="1551211" y="5924"/>
                  </a:lnTo>
                  <a:lnTo>
                    <a:pt x="1506975" y="0"/>
                  </a:lnTo>
                  <a:lnTo>
                    <a:pt x="166403" y="0"/>
                  </a:lnTo>
                  <a:lnTo>
                    <a:pt x="122166" y="5924"/>
                  </a:lnTo>
                  <a:lnTo>
                    <a:pt x="82416" y="22644"/>
                  </a:lnTo>
                  <a:lnTo>
                    <a:pt x="48738" y="48578"/>
                  </a:lnTo>
                  <a:lnTo>
                    <a:pt x="22718" y="82145"/>
                  </a:lnTo>
                  <a:lnTo>
                    <a:pt x="5944" y="121764"/>
                  </a:lnTo>
                  <a:lnTo>
                    <a:pt x="0" y="165855"/>
                  </a:lnTo>
                  <a:lnTo>
                    <a:pt x="0" y="793343"/>
                  </a:lnTo>
                  <a:lnTo>
                    <a:pt x="5944" y="837433"/>
                  </a:lnTo>
                  <a:lnTo>
                    <a:pt x="22718" y="877053"/>
                  </a:lnTo>
                  <a:lnTo>
                    <a:pt x="48738" y="910620"/>
                  </a:lnTo>
                  <a:lnTo>
                    <a:pt x="82416" y="936554"/>
                  </a:lnTo>
                  <a:lnTo>
                    <a:pt x="122166" y="953274"/>
                  </a:lnTo>
                  <a:lnTo>
                    <a:pt x="166403" y="959198"/>
                  </a:lnTo>
                  <a:lnTo>
                    <a:pt x="1506975" y="959198"/>
                  </a:lnTo>
                  <a:lnTo>
                    <a:pt x="1551211" y="953274"/>
                  </a:lnTo>
                  <a:lnTo>
                    <a:pt x="1590962" y="936554"/>
                  </a:lnTo>
                  <a:lnTo>
                    <a:pt x="1624639" y="910620"/>
                  </a:lnTo>
                  <a:lnTo>
                    <a:pt x="1650659" y="877053"/>
                  </a:lnTo>
                  <a:lnTo>
                    <a:pt x="1667434" y="837433"/>
                  </a:lnTo>
                  <a:lnTo>
                    <a:pt x="1673378" y="793343"/>
                  </a:lnTo>
                  <a:close/>
                </a:path>
              </a:pathLst>
            </a:custGeom>
            <a:ln w="13855">
              <a:solidFill>
                <a:srgbClr val="CBCBC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535545" y="2385370"/>
              <a:ext cx="1399540" cy="959485"/>
            </a:xfrm>
            <a:custGeom>
              <a:avLst/>
              <a:gdLst/>
              <a:ahLst/>
              <a:cxnLst/>
              <a:rect l="l" t="t" r="r" b="b"/>
              <a:pathLst>
                <a:path w="1399539" h="959485">
                  <a:moveTo>
                    <a:pt x="1232835" y="0"/>
                  </a:moveTo>
                  <a:lnTo>
                    <a:pt x="166402" y="0"/>
                  </a:lnTo>
                  <a:lnTo>
                    <a:pt x="122166" y="5924"/>
                  </a:lnTo>
                  <a:lnTo>
                    <a:pt x="82416" y="22644"/>
                  </a:lnTo>
                  <a:lnTo>
                    <a:pt x="48738" y="48577"/>
                  </a:lnTo>
                  <a:lnTo>
                    <a:pt x="22718" y="82145"/>
                  </a:lnTo>
                  <a:lnTo>
                    <a:pt x="5944" y="121764"/>
                  </a:lnTo>
                  <a:lnTo>
                    <a:pt x="0" y="165855"/>
                  </a:lnTo>
                  <a:lnTo>
                    <a:pt x="0" y="793342"/>
                  </a:lnTo>
                  <a:lnTo>
                    <a:pt x="5944" y="837433"/>
                  </a:lnTo>
                  <a:lnTo>
                    <a:pt x="22718" y="877053"/>
                  </a:lnTo>
                  <a:lnTo>
                    <a:pt x="48738" y="910620"/>
                  </a:lnTo>
                  <a:lnTo>
                    <a:pt x="82416" y="936554"/>
                  </a:lnTo>
                  <a:lnTo>
                    <a:pt x="122166" y="953273"/>
                  </a:lnTo>
                  <a:lnTo>
                    <a:pt x="166402" y="959198"/>
                  </a:lnTo>
                  <a:lnTo>
                    <a:pt x="1232835" y="959198"/>
                  </a:lnTo>
                  <a:lnTo>
                    <a:pt x="1277072" y="953273"/>
                  </a:lnTo>
                  <a:lnTo>
                    <a:pt x="1316822" y="936554"/>
                  </a:lnTo>
                  <a:lnTo>
                    <a:pt x="1350500" y="910620"/>
                  </a:lnTo>
                  <a:lnTo>
                    <a:pt x="1376519" y="877053"/>
                  </a:lnTo>
                  <a:lnTo>
                    <a:pt x="1393294" y="837433"/>
                  </a:lnTo>
                  <a:lnTo>
                    <a:pt x="1399238" y="793342"/>
                  </a:lnTo>
                  <a:lnTo>
                    <a:pt x="1399238" y="165855"/>
                  </a:lnTo>
                  <a:lnTo>
                    <a:pt x="1393294" y="121764"/>
                  </a:lnTo>
                  <a:lnTo>
                    <a:pt x="1376519" y="82145"/>
                  </a:lnTo>
                  <a:lnTo>
                    <a:pt x="1350500" y="48577"/>
                  </a:lnTo>
                  <a:lnTo>
                    <a:pt x="1316822" y="22644"/>
                  </a:lnTo>
                  <a:lnTo>
                    <a:pt x="1277072" y="5924"/>
                  </a:lnTo>
                  <a:lnTo>
                    <a:pt x="1232835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535545" y="2385370"/>
              <a:ext cx="1399540" cy="959485"/>
            </a:xfrm>
            <a:custGeom>
              <a:avLst/>
              <a:gdLst/>
              <a:ahLst/>
              <a:cxnLst/>
              <a:rect l="l" t="t" r="r" b="b"/>
              <a:pathLst>
                <a:path w="1399539" h="959485">
                  <a:moveTo>
                    <a:pt x="1399237" y="793343"/>
                  </a:moveTo>
                  <a:lnTo>
                    <a:pt x="1399237" y="165855"/>
                  </a:lnTo>
                  <a:lnTo>
                    <a:pt x="1393293" y="121764"/>
                  </a:lnTo>
                  <a:lnTo>
                    <a:pt x="1376518" y="82145"/>
                  </a:lnTo>
                  <a:lnTo>
                    <a:pt x="1350499" y="48578"/>
                  </a:lnTo>
                  <a:lnTo>
                    <a:pt x="1316821" y="22644"/>
                  </a:lnTo>
                  <a:lnTo>
                    <a:pt x="1277071" y="5924"/>
                  </a:lnTo>
                  <a:lnTo>
                    <a:pt x="1232834" y="0"/>
                  </a:lnTo>
                  <a:lnTo>
                    <a:pt x="166403" y="0"/>
                  </a:lnTo>
                  <a:lnTo>
                    <a:pt x="122166" y="5924"/>
                  </a:lnTo>
                  <a:lnTo>
                    <a:pt x="82416" y="22644"/>
                  </a:lnTo>
                  <a:lnTo>
                    <a:pt x="48738" y="48578"/>
                  </a:lnTo>
                  <a:lnTo>
                    <a:pt x="22718" y="82145"/>
                  </a:lnTo>
                  <a:lnTo>
                    <a:pt x="5944" y="121764"/>
                  </a:lnTo>
                  <a:lnTo>
                    <a:pt x="0" y="165855"/>
                  </a:lnTo>
                  <a:lnTo>
                    <a:pt x="0" y="793343"/>
                  </a:lnTo>
                  <a:lnTo>
                    <a:pt x="5944" y="837433"/>
                  </a:lnTo>
                  <a:lnTo>
                    <a:pt x="22718" y="877053"/>
                  </a:lnTo>
                  <a:lnTo>
                    <a:pt x="48738" y="910620"/>
                  </a:lnTo>
                  <a:lnTo>
                    <a:pt x="82416" y="936554"/>
                  </a:lnTo>
                  <a:lnTo>
                    <a:pt x="122166" y="953274"/>
                  </a:lnTo>
                  <a:lnTo>
                    <a:pt x="166403" y="959198"/>
                  </a:lnTo>
                  <a:lnTo>
                    <a:pt x="1232834" y="959198"/>
                  </a:lnTo>
                  <a:lnTo>
                    <a:pt x="1277071" y="953274"/>
                  </a:lnTo>
                  <a:lnTo>
                    <a:pt x="1316821" y="936554"/>
                  </a:lnTo>
                  <a:lnTo>
                    <a:pt x="1350499" y="910620"/>
                  </a:lnTo>
                  <a:lnTo>
                    <a:pt x="1376518" y="877053"/>
                  </a:lnTo>
                  <a:lnTo>
                    <a:pt x="1393293" y="837433"/>
                  </a:lnTo>
                  <a:lnTo>
                    <a:pt x="1399237" y="793343"/>
                  </a:lnTo>
                  <a:close/>
                </a:path>
              </a:pathLst>
            </a:custGeom>
            <a:ln w="13852">
              <a:solidFill>
                <a:srgbClr val="CBCBC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309381" y="2835971"/>
              <a:ext cx="88265" cy="0"/>
            </a:xfrm>
            <a:custGeom>
              <a:avLst/>
              <a:gdLst/>
              <a:ahLst/>
              <a:cxnLst/>
              <a:rect l="l" t="t" r="r" b="b"/>
              <a:pathLst>
                <a:path w="88264">
                  <a:moveTo>
                    <a:pt x="0" y="0"/>
                  </a:moveTo>
                  <a:lnTo>
                    <a:pt x="87872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1219147" y="2835971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4">
                  <a:moveTo>
                    <a:pt x="0" y="0"/>
                  </a:moveTo>
                  <a:lnTo>
                    <a:pt x="20898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128919" y="2835971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4">
                  <a:moveTo>
                    <a:pt x="0" y="0"/>
                  </a:moveTo>
                  <a:lnTo>
                    <a:pt x="20894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1038689" y="2835971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4">
                  <a:moveTo>
                    <a:pt x="0" y="0"/>
                  </a:moveTo>
                  <a:lnTo>
                    <a:pt x="20895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397250" y="2831824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0" y="8293"/>
                  </a:lnTo>
                  <a:lnTo>
                    <a:pt x="11096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1397253" y="2831824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407303" y="3112371"/>
              <a:ext cx="41910" cy="69215"/>
            </a:xfrm>
            <a:custGeom>
              <a:avLst/>
              <a:gdLst/>
              <a:ahLst/>
              <a:cxnLst/>
              <a:rect l="l" t="t" r="r" b="b"/>
              <a:pathLst>
                <a:path w="41910" h="69214">
                  <a:moveTo>
                    <a:pt x="0" y="69106"/>
                  </a:moveTo>
                  <a:lnTo>
                    <a:pt x="41600" y="69106"/>
                  </a:lnTo>
                  <a:lnTo>
                    <a:pt x="41600" y="0"/>
                  </a:lnTo>
                  <a:lnTo>
                    <a:pt x="0" y="0"/>
                  </a:lnTo>
                  <a:lnTo>
                    <a:pt x="0" y="691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407303" y="3112371"/>
              <a:ext cx="41910" cy="69215"/>
            </a:xfrm>
            <a:custGeom>
              <a:avLst/>
              <a:gdLst/>
              <a:ahLst/>
              <a:cxnLst/>
              <a:rect l="l" t="t" r="r" b="b"/>
              <a:pathLst>
                <a:path w="41910" h="69214">
                  <a:moveTo>
                    <a:pt x="0" y="69106"/>
                  </a:moveTo>
                  <a:lnTo>
                    <a:pt x="41600" y="69106"/>
                  </a:lnTo>
                  <a:lnTo>
                    <a:pt x="41600" y="0"/>
                  </a:lnTo>
                  <a:lnTo>
                    <a:pt x="0" y="0"/>
                  </a:lnTo>
                  <a:lnTo>
                    <a:pt x="0" y="69106"/>
                  </a:lnTo>
                  <a:close/>
                </a:path>
              </a:pathLst>
            </a:custGeom>
            <a:ln w="6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445953" y="3065378"/>
              <a:ext cx="352425" cy="174625"/>
            </a:xfrm>
            <a:custGeom>
              <a:avLst/>
              <a:gdLst/>
              <a:ahLst/>
              <a:cxnLst/>
              <a:rect l="l" t="t" r="r" b="b"/>
              <a:pathLst>
                <a:path w="352425" h="174625">
                  <a:moveTo>
                    <a:pt x="352220" y="174148"/>
                  </a:moveTo>
                  <a:lnTo>
                    <a:pt x="352220" y="0"/>
                  </a:lnTo>
                  <a:lnTo>
                    <a:pt x="0" y="0"/>
                  </a:lnTo>
                  <a:lnTo>
                    <a:pt x="0" y="174148"/>
                  </a:lnTo>
                  <a:lnTo>
                    <a:pt x="352220" y="174148"/>
                  </a:lnTo>
                  <a:close/>
                </a:path>
              </a:pathLst>
            </a:custGeom>
            <a:ln w="69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501420" y="3065378"/>
              <a:ext cx="241300" cy="91440"/>
            </a:xfrm>
            <a:custGeom>
              <a:avLst/>
              <a:gdLst/>
              <a:ahLst/>
              <a:cxnLst/>
              <a:rect l="l" t="t" r="r" b="b"/>
              <a:pathLst>
                <a:path w="241300" h="91439">
                  <a:moveTo>
                    <a:pt x="241284" y="91220"/>
                  </a:moveTo>
                  <a:lnTo>
                    <a:pt x="241284" y="0"/>
                  </a:lnTo>
                  <a:lnTo>
                    <a:pt x="0" y="0"/>
                  </a:lnTo>
                  <a:lnTo>
                    <a:pt x="0" y="91220"/>
                  </a:lnTo>
                  <a:lnTo>
                    <a:pt x="241284" y="91220"/>
                  </a:lnTo>
                  <a:close/>
                </a:path>
              </a:pathLst>
            </a:custGeom>
            <a:ln w="69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378566" y="2913344"/>
              <a:ext cx="241300" cy="301625"/>
            </a:xfrm>
            <a:custGeom>
              <a:avLst/>
              <a:gdLst/>
              <a:ahLst/>
              <a:cxnLst/>
              <a:rect l="l" t="t" r="r" b="b"/>
              <a:pathLst>
                <a:path w="241300" h="301625">
                  <a:moveTo>
                    <a:pt x="0" y="0"/>
                  </a:moveTo>
                  <a:lnTo>
                    <a:pt x="0" y="301304"/>
                  </a:lnTo>
                  <a:lnTo>
                    <a:pt x="241285" y="150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378566" y="2913344"/>
              <a:ext cx="241300" cy="301625"/>
            </a:xfrm>
            <a:custGeom>
              <a:avLst/>
              <a:gdLst/>
              <a:ahLst/>
              <a:cxnLst/>
              <a:rect l="l" t="t" r="r" b="b"/>
              <a:pathLst>
                <a:path w="241300" h="301625">
                  <a:moveTo>
                    <a:pt x="0" y="301304"/>
                  </a:moveTo>
                  <a:lnTo>
                    <a:pt x="241284" y="150652"/>
                  </a:lnTo>
                  <a:lnTo>
                    <a:pt x="0" y="0"/>
                  </a:lnTo>
                  <a:lnTo>
                    <a:pt x="0" y="301304"/>
                  </a:lnTo>
                  <a:close/>
                </a:path>
              </a:pathLst>
            </a:custGeom>
            <a:ln w="6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619851" y="2913344"/>
              <a:ext cx="241300" cy="301625"/>
            </a:xfrm>
            <a:custGeom>
              <a:avLst/>
              <a:gdLst/>
              <a:ahLst/>
              <a:cxnLst/>
              <a:rect l="l" t="t" r="r" b="b"/>
              <a:pathLst>
                <a:path w="241300" h="301625">
                  <a:moveTo>
                    <a:pt x="241284" y="0"/>
                  </a:moveTo>
                  <a:lnTo>
                    <a:pt x="0" y="150652"/>
                  </a:lnTo>
                  <a:lnTo>
                    <a:pt x="241284" y="301304"/>
                  </a:lnTo>
                  <a:lnTo>
                    <a:pt x="241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619851" y="2913344"/>
              <a:ext cx="241300" cy="301625"/>
            </a:xfrm>
            <a:custGeom>
              <a:avLst/>
              <a:gdLst/>
              <a:ahLst/>
              <a:cxnLst/>
              <a:rect l="l" t="t" r="r" b="b"/>
              <a:pathLst>
                <a:path w="241300" h="301625">
                  <a:moveTo>
                    <a:pt x="241284" y="301304"/>
                  </a:moveTo>
                  <a:lnTo>
                    <a:pt x="0" y="150652"/>
                  </a:lnTo>
                  <a:lnTo>
                    <a:pt x="241284" y="0"/>
                  </a:lnTo>
                  <a:lnTo>
                    <a:pt x="241284" y="301304"/>
                  </a:lnTo>
                  <a:close/>
                </a:path>
              </a:pathLst>
            </a:custGeom>
            <a:ln w="6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894416" y="2913344"/>
              <a:ext cx="635" cy="301625"/>
            </a:xfrm>
            <a:custGeom>
              <a:avLst/>
              <a:gdLst/>
              <a:ahLst/>
              <a:cxnLst/>
              <a:rect l="l" t="t" r="r" b="b"/>
              <a:pathLst>
                <a:path w="635" h="301625">
                  <a:moveTo>
                    <a:pt x="0" y="0"/>
                  </a:moveTo>
                  <a:lnTo>
                    <a:pt x="611" y="301304"/>
                  </a:lnTo>
                </a:path>
              </a:pathLst>
            </a:custGeom>
            <a:ln w="1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932062" y="2913344"/>
              <a:ext cx="635" cy="301625"/>
            </a:xfrm>
            <a:custGeom>
              <a:avLst/>
              <a:gdLst/>
              <a:ahLst/>
              <a:cxnLst/>
              <a:rect l="l" t="t" r="r" b="b"/>
              <a:pathLst>
                <a:path w="635" h="301625">
                  <a:moveTo>
                    <a:pt x="0" y="0"/>
                  </a:moveTo>
                  <a:lnTo>
                    <a:pt x="611" y="301304"/>
                  </a:lnTo>
                </a:path>
              </a:pathLst>
            </a:custGeom>
            <a:ln w="1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958204" y="3001109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4">
                  <a:moveTo>
                    <a:pt x="63093" y="0"/>
                  </a:moveTo>
                  <a:lnTo>
                    <a:pt x="39351" y="4604"/>
                  </a:lnTo>
                  <a:lnTo>
                    <a:pt x="18480" y="18419"/>
                  </a:lnTo>
                  <a:lnTo>
                    <a:pt x="4620" y="39222"/>
                  </a:lnTo>
                  <a:lnTo>
                    <a:pt x="0" y="62886"/>
                  </a:lnTo>
                  <a:lnTo>
                    <a:pt x="4620" y="86551"/>
                  </a:lnTo>
                  <a:lnTo>
                    <a:pt x="18480" y="107354"/>
                  </a:lnTo>
                  <a:lnTo>
                    <a:pt x="39351" y="121169"/>
                  </a:lnTo>
                  <a:lnTo>
                    <a:pt x="63093" y="125773"/>
                  </a:lnTo>
                  <a:lnTo>
                    <a:pt x="86836" y="121169"/>
                  </a:lnTo>
                  <a:lnTo>
                    <a:pt x="107708" y="107354"/>
                  </a:lnTo>
                  <a:lnTo>
                    <a:pt x="121568" y="86551"/>
                  </a:lnTo>
                  <a:lnTo>
                    <a:pt x="126188" y="62886"/>
                  </a:lnTo>
                  <a:lnTo>
                    <a:pt x="121568" y="39222"/>
                  </a:lnTo>
                  <a:lnTo>
                    <a:pt x="107708" y="18419"/>
                  </a:lnTo>
                  <a:lnTo>
                    <a:pt x="86836" y="4604"/>
                  </a:lnTo>
                  <a:lnTo>
                    <a:pt x="6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958204" y="3001109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4">
                  <a:moveTo>
                    <a:pt x="107708" y="18419"/>
                  </a:moveTo>
                  <a:lnTo>
                    <a:pt x="121569" y="39222"/>
                  </a:lnTo>
                  <a:lnTo>
                    <a:pt x="126189" y="62887"/>
                  </a:lnTo>
                  <a:lnTo>
                    <a:pt x="121569" y="86551"/>
                  </a:lnTo>
                  <a:lnTo>
                    <a:pt x="107708" y="107353"/>
                  </a:lnTo>
                  <a:lnTo>
                    <a:pt x="86836" y="121168"/>
                  </a:lnTo>
                  <a:lnTo>
                    <a:pt x="63094" y="125773"/>
                  </a:lnTo>
                  <a:lnTo>
                    <a:pt x="39351" y="121168"/>
                  </a:lnTo>
                  <a:lnTo>
                    <a:pt x="18479" y="107353"/>
                  </a:lnTo>
                  <a:lnTo>
                    <a:pt x="4619" y="86551"/>
                  </a:lnTo>
                  <a:lnTo>
                    <a:pt x="0" y="62887"/>
                  </a:lnTo>
                  <a:lnTo>
                    <a:pt x="4619" y="39222"/>
                  </a:lnTo>
                  <a:lnTo>
                    <a:pt x="18479" y="18419"/>
                  </a:lnTo>
                  <a:lnTo>
                    <a:pt x="39351" y="4604"/>
                  </a:lnTo>
                  <a:lnTo>
                    <a:pt x="63094" y="0"/>
                  </a:lnTo>
                  <a:lnTo>
                    <a:pt x="86836" y="4604"/>
                  </a:lnTo>
                  <a:lnTo>
                    <a:pt x="107708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978171" y="3031192"/>
              <a:ext cx="86360" cy="66040"/>
            </a:xfrm>
            <a:custGeom>
              <a:avLst/>
              <a:gdLst/>
              <a:ahLst/>
              <a:cxnLst/>
              <a:rect l="l" t="t" r="r" b="b"/>
              <a:pathLst>
                <a:path w="86360" h="66039">
                  <a:moveTo>
                    <a:pt x="0" y="65310"/>
                  </a:moveTo>
                  <a:lnTo>
                    <a:pt x="39855" y="43802"/>
                  </a:lnTo>
                  <a:lnTo>
                    <a:pt x="41862" y="34221"/>
                  </a:lnTo>
                  <a:lnTo>
                    <a:pt x="43980" y="24504"/>
                  </a:lnTo>
                  <a:lnTo>
                    <a:pt x="51130" y="13791"/>
                  </a:lnTo>
                  <a:lnTo>
                    <a:pt x="62979" y="5170"/>
                  </a:lnTo>
                  <a:lnTo>
                    <a:pt x="74346" y="1148"/>
                  </a:lnTo>
                  <a:lnTo>
                    <a:pt x="82886" y="0"/>
                  </a:lnTo>
                  <a:lnTo>
                    <a:pt x="86254" y="0"/>
                  </a:lnTo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276777" y="2895035"/>
              <a:ext cx="88265" cy="147955"/>
            </a:xfrm>
            <a:custGeom>
              <a:avLst/>
              <a:gdLst/>
              <a:ahLst/>
              <a:cxnLst/>
              <a:rect l="l" t="t" r="r" b="b"/>
              <a:pathLst>
                <a:path w="88265" h="147955">
                  <a:moveTo>
                    <a:pt x="0" y="0"/>
                  </a:moveTo>
                  <a:lnTo>
                    <a:pt x="87668" y="147697"/>
                  </a:lnTo>
                </a:path>
              </a:pathLst>
            </a:custGeom>
            <a:ln w="6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360864" y="3040621"/>
              <a:ext cx="9525" cy="12065"/>
            </a:xfrm>
            <a:custGeom>
              <a:avLst/>
              <a:gdLst/>
              <a:ahLst/>
              <a:cxnLst/>
              <a:rect l="l" t="t" r="r" b="b"/>
              <a:pathLst>
                <a:path w="9525" h="12064">
                  <a:moveTo>
                    <a:pt x="7160" y="0"/>
                  </a:moveTo>
                  <a:lnTo>
                    <a:pt x="0" y="4222"/>
                  </a:lnTo>
                  <a:lnTo>
                    <a:pt x="9229" y="11627"/>
                  </a:lnTo>
                  <a:lnTo>
                    <a:pt x="7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360865" y="3040620"/>
              <a:ext cx="9525" cy="12065"/>
            </a:xfrm>
            <a:custGeom>
              <a:avLst/>
              <a:gdLst/>
              <a:ahLst/>
              <a:cxnLst/>
              <a:rect l="l" t="t" r="r" b="b"/>
              <a:pathLst>
                <a:path w="9525" h="12064">
                  <a:moveTo>
                    <a:pt x="9228" y="11627"/>
                  </a:moveTo>
                  <a:lnTo>
                    <a:pt x="7160" y="0"/>
                  </a:lnTo>
                  <a:lnTo>
                    <a:pt x="0" y="4222"/>
                  </a:lnTo>
                  <a:lnTo>
                    <a:pt x="9228" y="11627"/>
                  </a:lnTo>
                  <a:close/>
                </a:path>
              </a:pathLst>
            </a:custGeom>
            <a:ln w="6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276777" y="2627105"/>
              <a:ext cx="91440" cy="152400"/>
            </a:xfrm>
            <a:custGeom>
              <a:avLst/>
              <a:gdLst/>
              <a:ahLst/>
              <a:cxnLst/>
              <a:rect l="l" t="t" r="r" b="b"/>
              <a:pathLst>
                <a:path w="91440" h="152400">
                  <a:moveTo>
                    <a:pt x="0" y="151919"/>
                  </a:moveTo>
                  <a:lnTo>
                    <a:pt x="91425" y="0"/>
                  </a:lnTo>
                </a:path>
              </a:pathLst>
            </a:custGeom>
            <a:ln w="6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565770" y="252218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531103" y="2522188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767592" y="252218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732925" y="2522188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242109" y="273227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207442" y="2732272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368202" y="2626722"/>
              <a:ext cx="135255" cy="635"/>
            </a:xfrm>
            <a:custGeom>
              <a:avLst/>
              <a:gdLst/>
              <a:ahLst/>
              <a:cxnLst/>
              <a:rect l="l" t="t" r="r" b="b"/>
              <a:pathLst>
                <a:path w="135255" h="634">
                  <a:moveTo>
                    <a:pt x="0" y="382"/>
                  </a:moveTo>
                  <a:lnTo>
                    <a:pt x="135166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503356" y="2622576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0" y="0"/>
                  </a:moveTo>
                  <a:lnTo>
                    <a:pt x="25" y="8292"/>
                  </a:lnTo>
                  <a:lnTo>
                    <a:pt x="11106" y="4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503357" y="2622575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105" y="4115"/>
                  </a:moveTo>
                  <a:lnTo>
                    <a:pt x="0" y="0"/>
                  </a:lnTo>
                  <a:lnTo>
                    <a:pt x="23" y="8292"/>
                  </a:lnTo>
                  <a:lnTo>
                    <a:pt x="11105" y="4115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600437" y="2626545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406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6627844" y="2622399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0" y="0"/>
                  </a:moveTo>
                  <a:lnTo>
                    <a:pt x="0" y="8292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627844" y="2622398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802259" y="2626618"/>
              <a:ext cx="234315" cy="635"/>
            </a:xfrm>
            <a:custGeom>
              <a:avLst/>
              <a:gdLst/>
              <a:ahLst/>
              <a:cxnLst/>
              <a:rect l="l" t="t" r="r" b="b"/>
              <a:pathLst>
                <a:path w="234314" h="634">
                  <a:moveTo>
                    <a:pt x="0" y="0"/>
                  </a:moveTo>
                  <a:lnTo>
                    <a:pt x="234152" y="486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047767" y="2918828"/>
              <a:ext cx="41275" cy="88265"/>
            </a:xfrm>
            <a:custGeom>
              <a:avLst/>
              <a:gdLst/>
              <a:ahLst/>
              <a:cxnLst/>
              <a:rect l="l" t="t" r="r" b="b"/>
              <a:pathLst>
                <a:path w="41275" h="88264">
                  <a:moveTo>
                    <a:pt x="0" y="88063"/>
                  </a:moveTo>
                  <a:lnTo>
                    <a:pt x="40819" y="0"/>
                  </a:lnTo>
                </a:path>
              </a:pathLst>
            </a:custGeom>
            <a:ln w="6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084810" y="2908790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5">
                  <a:moveTo>
                    <a:pt x="8428" y="0"/>
                  </a:moveTo>
                  <a:lnTo>
                    <a:pt x="0" y="8298"/>
                  </a:lnTo>
                  <a:lnTo>
                    <a:pt x="7553" y="11776"/>
                  </a:lnTo>
                  <a:lnTo>
                    <a:pt x="8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084810" y="2908790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5">
                  <a:moveTo>
                    <a:pt x="8429" y="0"/>
                  </a:moveTo>
                  <a:lnTo>
                    <a:pt x="0" y="8299"/>
                  </a:lnTo>
                  <a:lnTo>
                    <a:pt x="7553" y="11777"/>
                  </a:lnTo>
                  <a:lnTo>
                    <a:pt x="8429" y="0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036412" y="2627105"/>
              <a:ext cx="54610" cy="126364"/>
            </a:xfrm>
            <a:custGeom>
              <a:avLst/>
              <a:gdLst/>
              <a:ahLst/>
              <a:cxnLst/>
              <a:rect l="l" t="t" r="r" b="b"/>
              <a:pathLst>
                <a:path w="54610" h="126365">
                  <a:moveTo>
                    <a:pt x="0" y="0"/>
                  </a:moveTo>
                  <a:lnTo>
                    <a:pt x="54428" y="126325"/>
                  </a:lnTo>
                </a:path>
              </a:pathLst>
            </a:custGeom>
            <a:ln w="6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087018" y="2751794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5" h="12065">
                  <a:moveTo>
                    <a:pt x="7644" y="0"/>
                  </a:moveTo>
                  <a:lnTo>
                    <a:pt x="0" y="3272"/>
                  </a:lnTo>
                  <a:lnTo>
                    <a:pt x="8199" y="1179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087017" y="2751795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5" h="12065">
                  <a:moveTo>
                    <a:pt x="8200" y="11795"/>
                  </a:moveTo>
                  <a:lnTo>
                    <a:pt x="7644" y="0"/>
                  </a:lnTo>
                  <a:lnTo>
                    <a:pt x="0" y="3271"/>
                  </a:lnTo>
                  <a:lnTo>
                    <a:pt x="8200" y="11795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063593" y="277374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63093" y="0"/>
                  </a:moveTo>
                  <a:lnTo>
                    <a:pt x="39351" y="4604"/>
                  </a:lnTo>
                  <a:lnTo>
                    <a:pt x="18480" y="18419"/>
                  </a:lnTo>
                  <a:lnTo>
                    <a:pt x="4620" y="39222"/>
                  </a:lnTo>
                  <a:lnTo>
                    <a:pt x="0" y="62887"/>
                  </a:lnTo>
                  <a:lnTo>
                    <a:pt x="4620" y="86551"/>
                  </a:lnTo>
                  <a:lnTo>
                    <a:pt x="18480" y="107354"/>
                  </a:lnTo>
                  <a:lnTo>
                    <a:pt x="39351" y="121169"/>
                  </a:lnTo>
                  <a:lnTo>
                    <a:pt x="63093" y="125773"/>
                  </a:lnTo>
                  <a:lnTo>
                    <a:pt x="86836" y="121169"/>
                  </a:lnTo>
                  <a:lnTo>
                    <a:pt x="107708" y="107354"/>
                  </a:lnTo>
                  <a:lnTo>
                    <a:pt x="121568" y="86551"/>
                  </a:lnTo>
                  <a:lnTo>
                    <a:pt x="126188" y="62887"/>
                  </a:lnTo>
                  <a:lnTo>
                    <a:pt x="121568" y="39222"/>
                  </a:lnTo>
                  <a:lnTo>
                    <a:pt x="107708" y="18419"/>
                  </a:lnTo>
                  <a:lnTo>
                    <a:pt x="86836" y="4604"/>
                  </a:lnTo>
                  <a:lnTo>
                    <a:pt x="630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7063593" y="277374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18480" y="18419"/>
                  </a:moveTo>
                  <a:lnTo>
                    <a:pt x="39352" y="4604"/>
                  </a:lnTo>
                  <a:lnTo>
                    <a:pt x="63094" y="0"/>
                  </a:lnTo>
                  <a:lnTo>
                    <a:pt x="86836" y="4604"/>
                  </a:lnTo>
                  <a:lnTo>
                    <a:pt x="107708" y="18419"/>
                  </a:lnTo>
                  <a:lnTo>
                    <a:pt x="121568" y="39222"/>
                  </a:lnTo>
                  <a:lnTo>
                    <a:pt x="126188" y="62887"/>
                  </a:lnTo>
                  <a:lnTo>
                    <a:pt x="121568" y="86551"/>
                  </a:lnTo>
                  <a:lnTo>
                    <a:pt x="107708" y="107355"/>
                  </a:lnTo>
                  <a:lnTo>
                    <a:pt x="86836" y="121169"/>
                  </a:lnTo>
                  <a:lnTo>
                    <a:pt x="63094" y="125774"/>
                  </a:lnTo>
                  <a:lnTo>
                    <a:pt x="39352" y="121169"/>
                  </a:lnTo>
                  <a:lnTo>
                    <a:pt x="18480" y="107355"/>
                  </a:lnTo>
                  <a:lnTo>
                    <a:pt x="4620" y="86551"/>
                  </a:lnTo>
                  <a:lnTo>
                    <a:pt x="0" y="62887"/>
                  </a:lnTo>
                  <a:lnTo>
                    <a:pt x="4620" y="39222"/>
                  </a:lnTo>
                  <a:lnTo>
                    <a:pt x="18480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7254108" y="277374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63094" y="0"/>
                  </a:moveTo>
                  <a:lnTo>
                    <a:pt x="39352" y="4604"/>
                  </a:lnTo>
                  <a:lnTo>
                    <a:pt x="18480" y="18419"/>
                  </a:lnTo>
                  <a:lnTo>
                    <a:pt x="4620" y="39222"/>
                  </a:lnTo>
                  <a:lnTo>
                    <a:pt x="0" y="62887"/>
                  </a:lnTo>
                  <a:lnTo>
                    <a:pt x="4620" y="86551"/>
                  </a:lnTo>
                  <a:lnTo>
                    <a:pt x="18480" y="107354"/>
                  </a:lnTo>
                  <a:lnTo>
                    <a:pt x="39352" y="121169"/>
                  </a:lnTo>
                  <a:lnTo>
                    <a:pt x="63094" y="125773"/>
                  </a:lnTo>
                  <a:lnTo>
                    <a:pt x="86837" y="121169"/>
                  </a:lnTo>
                  <a:lnTo>
                    <a:pt x="107709" y="107354"/>
                  </a:lnTo>
                  <a:lnTo>
                    <a:pt x="121569" y="86551"/>
                  </a:lnTo>
                  <a:lnTo>
                    <a:pt x="126189" y="62887"/>
                  </a:lnTo>
                  <a:lnTo>
                    <a:pt x="121569" y="39222"/>
                  </a:lnTo>
                  <a:lnTo>
                    <a:pt x="107709" y="18419"/>
                  </a:lnTo>
                  <a:lnTo>
                    <a:pt x="86837" y="4604"/>
                  </a:lnTo>
                  <a:lnTo>
                    <a:pt x="6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254108" y="277374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18480" y="18419"/>
                  </a:moveTo>
                  <a:lnTo>
                    <a:pt x="39352" y="4604"/>
                  </a:lnTo>
                  <a:lnTo>
                    <a:pt x="63094" y="0"/>
                  </a:lnTo>
                  <a:lnTo>
                    <a:pt x="86837" y="4604"/>
                  </a:lnTo>
                  <a:lnTo>
                    <a:pt x="107709" y="18419"/>
                  </a:lnTo>
                  <a:lnTo>
                    <a:pt x="121569" y="39222"/>
                  </a:lnTo>
                  <a:lnTo>
                    <a:pt x="126189" y="62887"/>
                  </a:lnTo>
                  <a:lnTo>
                    <a:pt x="121569" y="86551"/>
                  </a:lnTo>
                  <a:lnTo>
                    <a:pt x="107709" y="107355"/>
                  </a:lnTo>
                  <a:lnTo>
                    <a:pt x="86837" y="121169"/>
                  </a:lnTo>
                  <a:lnTo>
                    <a:pt x="63094" y="125774"/>
                  </a:lnTo>
                  <a:lnTo>
                    <a:pt x="39352" y="121169"/>
                  </a:lnTo>
                  <a:lnTo>
                    <a:pt x="18480" y="107355"/>
                  </a:lnTo>
                  <a:lnTo>
                    <a:pt x="4620" y="86551"/>
                  </a:lnTo>
                  <a:lnTo>
                    <a:pt x="0" y="62887"/>
                  </a:lnTo>
                  <a:lnTo>
                    <a:pt x="4620" y="39222"/>
                  </a:lnTo>
                  <a:lnTo>
                    <a:pt x="18480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189781" y="2836629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3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226375" y="283248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0" y="0"/>
                  </a:moveTo>
                  <a:lnTo>
                    <a:pt x="0" y="8293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226375" y="2832482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036412" y="2627105"/>
              <a:ext cx="215900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770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7252183" y="2627105"/>
              <a:ext cx="38735" cy="123189"/>
            </a:xfrm>
            <a:custGeom>
              <a:avLst/>
              <a:gdLst/>
              <a:ahLst/>
              <a:cxnLst/>
              <a:rect l="l" t="t" r="r" b="b"/>
              <a:pathLst>
                <a:path w="38735" h="123190">
                  <a:moveTo>
                    <a:pt x="0" y="0"/>
                  </a:moveTo>
                  <a:lnTo>
                    <a:pt x="38177" y="123026"/>
                  </a:lnTo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286386" y="2748905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5" h="12065">
                  <a:moveTo>
                    <a:pt x="7948" y="0"/>
                  </a:moveTo>
                  <a:lnTo>
                    <a:pt x="0" y="2450"/>
                  </a:lnTo>
                  <a:lnTo>
                    <a:pt x="7252" y="11788"/>
                  </a:lnTo>
                  <a:lnTo>
                    <a:pt x="7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286386" y="2748905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5" h="12065">
                  <a:moveTo>
                    <a:pt x="7252" y="11788"/>
                  </a:moveTo>
                  <a:lnTo>
                    <a:pt x="7948" y="0"/>
                  </a:lnTo>
                  <a:lnTo>
                    <a:pt x="0" y="2450"/>
                  </a:lnTo>
                  <a:lnTo>
                    <a:pt x="7252" y="11788"/>
                  </a:lnTo>
                  <a:close/>
                </a:path>
              </a:pathLst>
            </a:custGeom>
            <a:ln w="6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8239821" y="2932003"/>
              <a:ext cx="184785" cy="262890"/>
            </a:xfrm>
            <a:custGeom>
              <a:avLst/>
              <a:gdLst/>
              <a:ahLst/>
              <a:cxnLst/>
              <a:rect l="l" t="t" r="r" b="b"/>
              <a:pathLst>
                <a:path w="184785" h="262889">
                  <a:moveTo>
                    <a:pt x="0" y="0"/>
                  </a:moveTo>
                  <a:lnTo>
                    <a:pt x="0" y="262604"/>
                  </a:lnTo>
                  <a:lnTo>
                    <a:pt x="184334" y="131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239821" y="2932002"/>
              <a:ext cx="184785" cy="262890"/>
            </a:xfrm>
            <a:custGeom>
              <a:avLst/>
              <a:gdLst/>
              <a:ahLst/>
              <a:cxnLst/>
              <a:rect l="l" t="t" r="r" b="b"/>
              <a:pathLst>
                <a:path w="184785" h="262889">
                  <a:moveTo>
                    <a:pt x="0" y="262604"/>
                  </a:moveTo>
                  <a:lnTo>
                    <a:pt x="184334" y="131302"/>
                  </a:lnTo>
                  <a:lnTo>
                    <a:pt x="0" y="0"/>
                  </a:lnTo>
                  <a:lnTo>
                    <a:pt x="0" y="262604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8426906" y="2932003"/>
              <a:ext cx="184785" cy="262890"/>
            </a:xfrm>
            <a:custGeom>
              <a:avLst/>
              <a:gdLst/>
              <a:ahLst/>
              <a:cxnLst/>
              <a:rect l="l" t="t" r="r" b="b"/>
              <a:pathLst>
                <a:path w="184785" h="262889">
                  <a:moveTo>
                    <a:pt x="184334" y="0"/>
                  </a:moveTo>
                  <a:lnTo>
                    <a:pt x="0" y="131302"/>
                  </a:lnTo>
                  <a:lnTo>
                    <a:pt x="184334" y="262604"/>
                  </a:lnTo>
                  <a:lnTo>
                    <a:pt x="1843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8426906" y="2932002"/>
              <a:ext cx="184785" cy="262890"/>
            </a:xfrm>
            <a:custGeom>
              <a:avLst/>
              <a:gdLst/>
              <a:ahLst/>
              <a:cxnLst/>
              <a:rect l="l" t="t" r="r" b="b"/>
              <a:pathLst>
                <a:path w="184785" h="262889">
                  <a:moveTo>
                    <a:pt x="184334" y="262604"/>
                  </a:moveTo>
                  <a:lnTo>
                    <a:pt x="0" y="131302"/>
                  </a:lnTo>
                  <a:lnTo>
                    <a:pt x="184334" y="0"/>
                  </a:lnTo>
                  <a:lnTo>
                    <a:pt x="184334" y="262604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8706827" y="3000418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4">
                  <a:moveTo>
                    <a:pt x="63094" y="0"/>
                  </a:moveTo>
                  <a:lnTo>
                    <a:pt x="39352" y="4604"/>
                  </a:lnTo>
                  <a:lnTo>
                    <a:pt x="18480" y="18419"/>
                  </a:lnTo>
                  <a:lnTo>
                    <a:pt x="4620" y="39222"/>
                  </a:lnTo>
                  <a:lnTo>
                    <a:pt x="0" y="62887"/>
                  </a:lnTo>
                  <a:lnTo>
                    <a:pt x="4620" y="86551"/>
                  </a:lnTo>
                  <a:lnTo>
                    <a:pt x="18480" y="107354"/>
                  </a:lnTo>
                  <a:lnTo>
                    <a:pt x="39352" y="121169"/>
                  </a:lnTo>
                  <a:lnTo>
                    <a:pt x="63094" y="125773"/>
                  </a:lnTo>
                  <a:lnTo>
                    <a:pt x="86837" y="121169"/>
                  </a:lnTo>
                  <a:lnTo>
                    <a:pt x="107709" y="107354"/>
                  </a:lnTo>
                  <a:lnTo>
                    <a:pt x="121569" y="86551"/>
                  </a:lnTo>
                  <a:lnTo>
                    <a:pt x="126189" y="62887"/>
                  </a:lnTo>
                  <a:lnTo>
                    <a:pt x="121569" y="39222"/>
                  </a:lnTo>
                  <a:lnTo>
                    <a:pt x="107709" y="18419"/>
                  </a:lnTo>
                  <a:lnTo>
                    <a:pt x="86837" y="4604"/>
                  </a:lnTo>
                  <a:lnTo>
                    <a:pt x="6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706827" y="3000418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4">
                  <a:moveTo>
                    <a:pt x="107709" y="18419"/>
                  </a:moveTo>
                  <a:lnTo>
                    <a:pt x="121569" y="39222"/>
                  </a:lnTo>
                  <a:lnTo>
                    <a:pt x="126189" y="62886"/>
                  </a:lnTo>
                  <a:lnTo>
                    <a:pt x="121569" y="86550"/>
                  </a:lnTo>
                  <a:lnTo>
                    <a:pt x="107709" y="107353"/>
                  </a:lnTo>
                  <a:lnTo>
                    <a:pt x="86837" y="121168"/>
                  </a:lnTo>
                  <a:lnTo>
                    <a:pt x="63094" y="125773"/>
                  </a:lnTo>
                  <a:lnTo>
                    <a:pt x="39352" y="121168"/>
                  </a:lnTo>
                  <a:lnTo>
                    <a:pt x="18480" y="107353"/>
                  </a:lnTo>
                  <a:lnTo>
                    <a:pt x="4620" y="86550"/>
                  </a:lnTo>
                  <a:lnTo>
                    <a:pt x="0" y="62886"/>
                  </a:lnTo>
                  <a:lnTo>
                    <a:pt x="4620" y="39222"/>
                  </a:lnTo>
                  <a:lnTo>
                    <a:pt x="18480" y="18419"/>
                  </a:lnTo>
                  <a:lnTo>
                    <a:pt x="39352" y="4604"/>
                  </a:lnTo>
                  <a:lnTo>
                    <a:pt x="63094" y="0"/>
                  </a:lnTo>
                  <a:lnTo>
                    <a:pt x="86837" y="4604"/>
                  </a:lnTo>
                  <a:lnTo>
                    <a:pt x="107709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8726796" y="3030501"/>
              <a:ext cx="86360" cy="66040"/>
            </a:xfrm>
            <a:custGeom>
              <a:avLst/>
              <a:gdLst/>
              <a:ahLst/>
              <a:cxnLst/>
              <a:rect l="l" t="t" r="r" b="b"/>
              <a:pathLst>
                <a:path w="86360" h="66039">
                  <a:moveTo>
                    <a:pt x="0" y="65310"/>
                  </a:moveTo>
                  <a:lnTo>
                    <a:pt x="39855" y="43802"/>
                  </a:lnTo>
                  <a:lnTo>
                    <a:pt x="41862" y="34221"/>
                  </a:lnTo>
                  <a:lnTo>
                    <a:pt x="43980" y="24504"/>
                  </a:lnTo>
                  <a:lnTo>
                    <a:pt x="51131" y="13791"/>
                  </a:lnTo>
                  <a:lnTo>
                    <a:pt x="62979" y="5170"/>
                  </a:lnTo>
                  <a:lnTo>
                    <a:pt x="74346" y="1148"/>
                  </a:lnTo>
                  <a:lnTo>
                    <a:pt x="82887" y="0"/>
                  </a:lnTo>
                  <a:lnTo>
                    <a:pt x="86255" y="0"/>
                  </a:lnTo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8148972" y="2899994"/>
              <a:ext cx="78105" cy="142875"/>
            </a:xfrm>
            <a:custGeom>
              <a:avLst/>
              <a:gdLst/>
              <a:ahLst/>
              <a:cxnLst/>
              <a:rect l="l" t="t" r="r" b="b"/>
              <a:pathLst>
                <a:path w="78104" h="142875">
                  <a:moveTo>
                    <a:pt x="0" y="0"/>
                  </a:moveTo>
                  <a:lnTo>
                    <a:pt x="77832" y="142259"/>
                  </a:lnTo>
                </a:path>
              </a:pathLst>
            </a:custGeom>
            <a:ln w="6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8223153" y="3040268"/>
              <a:ext cx="9525" cy="12065"/>
            </a:xfrm>
            <a:custGeom>
              <a:avLst/>
              <a:gdLst/>
              <a:ahLst/>
              <a:cxnLst/>
              <a:rect l="l" t="t" r="r" b="b"/>
              <a:pathLst>
                <a:path w="9525" h="12064">
                  <a:moveTo>
                    <a:pt x="7303" y="0"/>
                  </a:moveTo>
                  <a:lnTo>
                    <a:pt x="0" y="3970"/>
                  </a:lnTo>
                  <a:lnTo>
                    <a:pt x="8962" y="11692"/>
                  </a:lnTo>
                  <a:lnTo>
                    <a:pt x="7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8223153" y="3040269"/>
              <a:ext cx="9525" cy="12065"/>
            </a:xfrm>
            <a:custGeom>
              <a:avLst/>
              <a:gdLst/>
              <a:ahLst/>
              <a:cxnLst/>
              <a:rect l="l" t="t" r="r" b="b"/>
              <a:pathLst>
                <a:path w="9525" h="12064">
                  <a:moveTo>
                    <a:pt x="8962" y="11691"/>
                  </a:moveTo>
                  <a:lnTo>
                    <a:pt x="7303" y="0"/>
                  </a:lnTo>
                  <a:lnTo>
                    <a:pt x="0" y="3969"/>
                  </a:lnTo>
                  <a:lnTo>
                    <a:pt x="8962" y="11691"/>
                  </a:lnTo>
                  <a:close/>
                </a:path>
              </a:pathLst>
            </a:custGeom>
            <a:ln w="6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8148972" y="2627105"/>
              <a:ext cx="81280" cy="146685"/>
            </a:xfrm>
            <a:custGeom>
              <a:avLst/>
              <a:gdLst/>
              <a:ahLst/>
              <a:cxnLst/>
              <a:rect l="l" t="t" r="r" b="b"/>
              <a:pathLst>
                <a:path w="81279" h="146684">
                  <a:moveTo>
                    <a:pt x="0" y="146588"/>
                  </a:moveTo>
                  <a:lnTo>
                    <a:pt x="80745" y="0"/>
                  </a:lnTo>
                </a:path>
              </a:pathLst>
            </a:custGeom>
            <a:ln w="6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8389103" y="252218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8354435" y="2522188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8596724" y="252218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562056" y="2522188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8114305" y="273227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8079637" y="2732272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8229718" y="2626765"/>
              <a:ext cx="97155" cy="635"/>
            </a:xfrm>
            <a:custGeom>
              <a:avLst/>
              <a:gdLst/>
              <a:ahLst/>
              <a:cxnLst/>
              <a:rect l="l" t="t" r="r" b="b"/>
              <a:pathLst>
                <a:path w="97154" h="634">
                  <a:moveTo>
                    <a:pt x="0" y="340"/>
                  </a:moveTo>
                  <a:lnTo>
                    <a:pt x="96983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8326686" y="2622618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28" y="8293"/>
                  </a:lnTo>
                  <a:lnTo>
                    <a:pt x="11108" y="4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8326686" y="2622618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108" y="4107"/>
                  </a:moveTo>
                  <a:lnTo>
                    <a:pt x="0" y="0"/>
                  </a:lnTo>
                  <a:lnTo>
                    <a:pt x="29" y="8292"/>
                  </a:lnTo>
                  <a:lnTo>
                    <a:pt x="11108" y="4107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8423770" y="2626545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0" y="0"/>
                  </a:moveTo>
                  <a:lnTo>
                    <a:pt x="21319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8445089" y="2622399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0" y="8292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8445089" y="2622398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8631391" y="2626413"/>
              <a:ext cx="153670" cy="635"/>
            </a:xfrm>
            <a:custGeom>
              <a:avLst/>
              <a:gdLst/>
              <a:ahLst/>
              <a:cxnLst/>
              <a:rect l="l" t="t" r="r" b="b"/>
              <a:pathLst>
                <a:path w="153670" h="634">
                  <a:moveTo>
                    <a:pt x="0" y="107"/>
                  </a:moveTo>
                  <a:lnTo>
                    <a:pt x="153644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8796391" y="2918137"/>
              <a:ext cx="41275" cy="88265"/>
            </a:xfrm>
            <a:custGeom>
              <a:avLst/>
              <a:gdLst/>
              <a:ahLst/>
              <a:cxnLst/>
              <a:rect l="l" t="t" r="r" b="b"/>
              <a:pathLst>
                <a:path w="41275" h="88264">
                  <a:moveTo>
                    <a:pt x="0" y="88063"/>
                  </a:moveTo>
                  <a:lnTo>
                    <a:pt x="40820" y="0"/>
                  </a:lnTo>
                </a:path>
              </a:pathLst>
            </a:custGeom>
            <a:ln w="6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8833433" y="2908099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5">
                  <a:moveTo>
                    <a:pt x="8429" y="0"/>
                  </a:moveTo>
                  <a:lnTo>
                    <a:pt x="0" y="8298"/>
                  </a:lnTo>
                  <a:lnTo>
                    <a:pt x="7552" y="11776"/>
                  </a:lnTo>
                  <a:lnTo>
                    <a:pt x="84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8833434" y="2908099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5">
                  <a:moveTo>
                    <a:pt x="8429" y="0"/>
                  </a:moveTo>
                  <a:lnTo>
                    <a:pt x="0" y="8299"/>
                  </a:lnTo>
                  <a:lnTo>
                    <a:pt x="7553" y="11777"/>
                  </a:lnTo>
                  <a:lnTo>
                    <a:pt x="8429" y="0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8785035" y="2626413"/>
              <a:ext cx="54610" cy="126364"/>
            </a:xfrm>
            <a:custGeom>
              <a:avLst/>
              <a:gdLst/>
              <a:ahLst/>
              <a:cxnLst/>
              <a:rect l="l" t="t" r="r" b="b"/>
              <a:pathLst>
                <a:path w="54610" h="126365">
                  <a:moveTo>
                    <a:pt x="0" y="0"/>
                  </a:moveTo>
                  <a:lnTo>
                    <a:pt x="54429" y="126325"/>
                  </a:lnTo>
                </a:path>
              </a:pathLst>
            </a:custGeom>
            <a:ln w="6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8835641" y="2751103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646" y="0"/>
                  </a:moveTo>
                  <a:lnTo>
                    <a:pt x="0" y="3272"/>
                  </a:lnTo>
                  <a:lnTo>
                    <a:pt x="8200" y="11796"/>
                  </a:lnTo>
                  <a:lnTo>
                    <a:pt x="76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8835641" y="2751104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8200" y="11795"/>
                  </a:moveTo>
                  <a:lnTo>
                    <a:pt x="7646" y="0"/>
                  </a:lnTo>
                  <a:lnTo>
                    <a:pt x="0" y="3271"/>
                  </a:lnTo>
                  <a:lnTo>
                    <a:pt x="8200" y="11795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8812216" y="2773052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63094" y="0"/>
                  </a:moveTo>
                  <a:lnTo>
                    <a:pt x="39352" y="4604"/>
                  </a:lnTo>
                  <a:lnTo>
                    <a:pt x="18479" y="18419"/>
                  </a:lnTo>
                  <a:lnTo>
                    <a:pt x="4619" y="39222"/>
                  </a:lnTo>
                  <a:lnTo>
                    <a:pt x="0" y="62886"/>
                  </a:lnTo>
                  <a:lnTo>
                    <a:pt x="4619" y="86551"/>
                  </a:lnTo>
                  <a:lnTo>
                    <a:pt x="18479" y="107354"/>
                  </a:lnTo>
                  <a:lnTo>
                    <a:pt x="39352" y="121169"/>
                  </a:lnTo>
                  <a:lnTo>
                    <a:pt x="63094" y="125773"/>
                  </a:lnTo>
                  <a:lnTo>
                    <a:pt x="86837" y="121169"/>
                  </a:lnTo>
                  <a:lnTo>
                    <a:pt x="107709" y="107354"/>
                  </a:lnTo>
                  <a:lnTo>
                    <a:pt x="121569" y="86551"/>
                  </a:lnTo>
                  <a:lnTo>
                    <a:pt x="126190" y="62886"/>
                  </a:lnTo>
                  <a:lnTo>
                    <a:pt x="121569" y="39222"/>
                  </a:lnTo>
                  <a:lnTo>
                    <a:pt x="107709" y="18419"/>
                  </a:lnTo>
                  <a:lnTo>
                    <a:pt x="86837" y="4604"/>
                  </a:lnTo>
                  <a:lnTo>
                    <a:pt x="6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8812216" y="2773051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18480" y="18419"/>
                  </a:moveTo>
                  <a:lnTo>
                    <a:pt x="39352" y="4604"/>
                  </a:lnTo>
                  <a:lnTo>
                    <a:pt x="63094" y="0"/>
                  </a:lnTo>
                  <a:lnTo>
                    <a:pt x="86837" y="4604"/>
                  </a:lnTo>
                  <a:lnTo>
                    <a:pt x="107709" y="18419"/>
                  </a:lnTo>
                  <a:lnTo>
                    <a:pt x="121569" y="39222"/>
                  </a:lnTo>
                  <a:lnTo>
                    <a:pt x="126189" y="62887"/>
                  </a:lnTo>
                  <a:lnTo>
                    <a:pt x="121569" y="86551"/>
                  </a:lnTo>
                  <a:lnTo>
                    <a:pt x="107709" y="107355"/>
                  </a:lnTo>
                  <a:lnTo>
                    <a:pt x="86837" y="121169"/>
                  </a:lnTo>
                  <a:lnTo>
                    <a:pt x="63094" y="125774"/>
                  </a:lnTo>
                  <a:lnTo>
                    <a:pt x="39352" y="121169"/>
                  </a:lnTo>
                  <a:lnTo>
                    <a:pt x="18480" y="107355"/>
                  </a:lnTo>
                  <a:lnTo>
                    <a:pt x="4620" y="86551"/>
                  </a:lnTo>
                  <a:lnTo>
                    <a:pt x="0" y="62887"/>
                  </a:lnTo>
                  <a:lnTo>
                    <a:pt x="4620" y="39222"/>
                  </a:lnTo>
                  <a:lnTo>
                    <a:pt x="18480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9000806" y="2770964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63094" y="0"/>
                  </a:moveTo>
                  <a:lnTo>
                    <a:pt x="39352" y="4604"/>
                  </a:lnTo>
                  <a:lnTo>
                    <a:pt x="18479" y="18418"/>
                  </a:lnTo>
                  <a:lnTo>
                    <a:pt x="4619" y="39222"/>
                  </a:lnTo>
                  <a:lnTo>
                    <a:pt x="0" y="62886"/>
                  </a:lnTo>
                  <a:lnTo>
                    <a:pt x="4619" y="86550"/>
                  </a:lnTo>
                  <a:lnTo>
                    <a:pt x="18479" y="107354"/>
                  </a:lnTo>
                  <a:lnTo>
                    <a:pt x="39352" y="121168"/>
                  </a:lnTo>
                  <a:lnTo>
                    <a:pt x="63094" y="125773"/>
                  </a:lnTo>
                  <a:lnTo>
                    <a:pt x="86837" y="121168"/>
                  </a:lnTo>
                  <a:lnTo>
                    <a:pt x="107709" y="107354"/>
                  </a:lnTo>
                  <a:lnTo>
                    <a:pt x="121569" y="86550"/>
                  </a:lnTo>
                  <a:lnTo>
                    <a:pt x="126189" y="62886"/>
                  </a:lnTo>
                  <a:lnTo>
                    <a:pt x="121569" y="39222"/>
                  </a:lnTo>
                  <a:lnTo>
                    <a:pt x="107709" y="18418"/>
                  </a:lnTo>
                  <a:lnTo>
                    <a:pt x="86837" y="4604"/>
                  </a:lnTo>
                  <a:lnTo>
                    <a:pt x="6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9000806" y="2770964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18480" y="18419"/>
                  </a:moveTo>
                  <a:lnTo>
                    <a:pt x="39352" y="4604"/>
                  </a:lnTo>
                  <a:lnTo>
                    <a:pt x="63094" y="0"/>
                  </a:lnTo>
                  <a:lnTo>
                    <a:pt x="86837" y="4604"/>
                  </a:lnTo>
                  <a:lnTo>
                    <a:pt x="107709" y="18419"/>
                  </a:lnTo>
                  <a:lnTo>
                    <a:pt x="121569" y="39221"/>
                  </a:lnTo>
                  <a:lnTo>
                    <a:pt x="126189" y="62886"/>
                  </a:lnTo>
                  <a:lnTo>
                    <a:pt x="121569" y="86550"/>
                  </a:lnTo>
                  <a:lnTo>
                    <a:pt x="107709" y="107353"/>
                  </a:lnTo>
                  <a:lnTo>
                    <a:pt x="86837" y="121168"/>
                  </a:lnTo>
                  <a:lnTo>
                    <a:pt x="63094" y="125773"/>
                  </a:lnTo>
                  <a:lnTo>
                    <a:pt x="39352" y="121168"/>
                  </a:lnTo>
                  <a:lnTo>
                    <a:pt x="18480" y="107353"/>
                  </a:lnTo>
                  <a:lnTo>
                    <a:pt x="4620" y="86550"/>
                  </a:lnTo>
                  <a:lnTo>
                    <a:pt x="0" y="62886"/>
                  </a:lnTo>
                  <a:lnTo>
                    <a:pt x="4620" y="39221"/>
                  </a:lnTo>
                  <a:lnTo>
                    <a:pt x="18480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8938402" y="2834855"/>
              <a:ext cx="34925" cy="635"/>
            </a:xfrm>
            <a:custGeom>
              <a:avLst/>
              <a:gdLst/>
              <a:ahLst/>
              <a:cxnLst/>
              <a:rect l="l" t="t" r="r" b="b"/>
              <a:pathLst>
                <a:path w="34925" h="634">
                  <a:moveTo>
                    <a:pt x="-3455" y="192"/>
                  </a:moveTo>
                  <a:lnTo>
                    <a:pt x="38132" y="192"/>
                  </a:lnTo>
                </a:path>
              </a:pathLst>
            </a:custGeom>
            <a:ln w="7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8973032" y="283071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92" y="8292"/>
                  </a:lnTo>
                  <a:lnTo>
                    <a:pt x="11139" y="4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8973032" y="283071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139" y="4023"/>
                  </a:moveTo>
                  <a:lnTo>
                    <a:pt x="0" y="0"/>
                  </a:lnTo>
                  <a:lnTo>
                    <a:pt x="92" y="8291"/>
                  </a:lnTo>
                  <a:lnTo>
                    <a:pt x="11139" y="4023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8785035" y="2626413"/>
              <a:ext cx="215900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772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9000807" y="2626413"/>
              <a:ext cx="36830" cy="121285"/>
            </a:xfrm>
            <a:custGeom>
              <a:avLst/>
              <a:gdLst/>
              <a:ahLst/>
              <a:cxnLst/>
              <a:rect l="l" t="t" r="r" b="b"/>
              <a:pathLst>
                <a:path w="36829" h="121284">
                  <a:moveTo>
                    <a:pt x="0" y="0"/>
                  </a:moveTo>
                  <a:lnTo>
                    <a:pt x="36739" y="120789"/>
                  </a:lnTo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9033565" y="2746000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962" y="0"/>
                  </a:moveTo>
                  <a:lnTo>
                    <a:pt x="0" y="2405"/>
                  </a:lnTo>
                  <a:lnTo>
                    <a:pt x="7199" y="11784"/>
                  </a:lnTo>
                  <a:lnTo>
                    <a:pt x="7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9033565" y="2746000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199" y="11784"/>
                  </a:moveTo>
                  <a:lnTo>
                    <a:pt x="7962" y="0"/>
                  </a:lnTo>
                  <a:lnTo>
                    <a:pt x="0" y="2406"/>
                  </a:lnTo>
                  <a:lnTo>
                    <a:pt x="7199" y="11784"/>
                  </a:lnTo>
                  <a:close/>
                </a:path>
              </a:pathLst>
            </a:custGeom>
            <a:ln w="6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9890758" y="2946027"/>
              <a:ext cx="126364" cy="235585"/>
            </a:xfrm>
            <a:custGeom>
              <a:avLst/>
              <a:gdLst/>
              <a:ahLst/>
              <a:cxnLst/>
              <a:rect l="l" t="t" r="r" b="b"/>
              <a:pathLst>
                <a:path w="126364" h="235585">
                  <a:moveTo>
                    <a:pt x="0" y="0"/>
                  </a:moveTo>
                  <a:lnTo>
                    <a:pt x="0" y="234961"/>
                  </a:lnTo>
                  <a:lnTo>
                    <a:pt x="126189" y="117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9890759" y="2946027"/>
              <a:ext cx="126364" cy="235585"/>
            </a:xfrm>
            <a:custGeom>
              <a:avLst/>
              <a:gdLst/>
              <a:ahLst/>
              <a:cxnLst/>
              <a:rect l="l" t="t" r="r" b="b"/>
              <a:pathLst>
                <a:path w="126364" h="235585">
                  <a:moveTo>
                    <a:pt x="0" y="234962"/>
                  </a:moveTo>
                  <a:lnTo>
                    <a:pt x="126188" y="117481"/>
                  </a:lnTo>
                  <a:lnTo>
                    <a:pt x="0" y="0"/>
                  </a:lnTo>
                  <a:lnTo>
                    <a:pt x="0" y="234962"/>
                  </a:lnTo>
                  <a:close/>
                </a:path>
              </a:pathLst>
            </a:custGeom>
            <a:ln w="6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10016947" y="2946027"/>
              <a:ext cx="126364" cy="235585"/>
            </a:xfrm>
            <a:custGeom>
              <a:avLst/>
              <a:gdLst/>
              <a:ahLst/>
              <a:cxnLst/>
              <a:rect l="l" t="t" r="r" b="b"/>
              <a:pathLst>
                <a:path w="126364" h="235585">
                  <a:moveTo>
                    <a:pt x="126189" y="0"/>
                  </a:moveTo>
                  <a:lnTo>
                    <a:pt x="0" y="117480"/>
                  </a:lnTo>
                  <a:lnTo>
                    <a:pt x="126189" y="234961"/>
                  </a:lnTo>
                  <a:lnTo>
                    <a:pt x="1261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10016947" y="2946027"/>
              <a:ext cx="126364" cy="235585"/>
            </a:xfrm>
            <a:custGeom>
              <a:avLst/>
              <a:gdLst/>
              <a:ahLst/>
              <a:cxnLst/>
              <a:rect l="l" t="t" r="r" b="b"/>
              <a:pathLst>
                <a:path w="126364" h="235585">
                  <a:moveTo>
                    <a:pt x="126188" y="234962"/>
                  </a:moveTo>
                  <a:lnTo>
                    <a:pt x="0" y="117481"/>
                  </a:lnTo>
                  <a:lnTo>
                    <a:pt x="126188" y="0"/>
                  </a:lnTo>
                  <a:lnTo>
                    <a:pt x="126188" y="234962"/>
                  </a:lnTo>
                  <a:close/>
                </a:path>
              </a:pathLst>
            </a:custGeom>
            <a:ln w="6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173965" y="295301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7979"/>
                  </a:lnTo>
                </a:path>
              </a:pathLst>
            </a:custGeom>
            <a:ln w="1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211606" y="2949720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0"/>
                  </a:moveTo>
                  <a:lnTo>
                    <a:pt x="0" y="231269"/>
                  </a:lnTo>
                </a:path>
              </a:pathLst>
            </a:custGeom>
            <a:ln w="1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10238240" y="3000621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4">
                  <a:moveTo>
                    <a:pt x="63094" y="0"/>
                  </a:moveTo>
                  <a:lnTo>
                    <a:pt x="39352" y="4604"/>
                  </a:lnTo>
                  <a:lnTo>
                    <a:pt x="18478" y="18419"/>
                  </a:lnTo>
                  <a:lnTo>
                    <a:pt x="4619" y="39222"/>
                  </a:lnTo>
                  <a:lnTo>
                    <a:pt x="0" y="62887"/>
                  </a:lnTo>
                  <a:lnTo>
                    <a:pt x="4619" y="86551"/>
                  </a:lnTo>
                  <a:lnTo>
                    <a:pt x="18478" y="107354"/>
                  </a:lnTo>
                  <a:lnTo>
                    <a:pt x="39352" y="121169"/>
                  </a:lnTo>
                  <a:lnTo>
                    <a:pt x="63094" y="125773"/>
                  </a:lnTo>
                  <a:lnTo>
                    <a:pt x="86837" y="121169"/>
                  </a:lnTo>
                  <a:lnTo>
                    <a:pt x="107710" y="107354"/>
                  </a:lnTo>
                  <a:lnTo>
                    <a:pt x="121569" y="86551"/>
                  </a:lnTo>
                  <a:lnTo>
                    <a:pt x="126189" y="62887"/>
                  </a:lnTo>
                  <a:lnTo>
                    <a:pt x="121569" y="39222"/>
                  </a:lnTo>
                  <a:lnTo>
                    <a:pt x="107710" y="18419"/>
                  </a:lnTo>
                  <a:lnTo>
                    <a:pt x="86837" y="4604"/>
                  </a:lnTo>
                  <a:lnTo>
                    <a:pt x="630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238240" y="3000621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4">
                  <a:moveTo>
                    <a:pt x="107708" y="18419"/>
                  </a:moveTo>
                  <a:lnTo>
                    <a:pt x="121568" y="39221"/>
                  </a:lnTo>
                  <a:lnTo>
                    <a:pt x="126188" y="62886"/>
                  </a:lnTo>
                  <a:lnTo>
                    <a:pt x="121568" y="86550"/>
                  </a:lnTo>
                  <a:lnTo>
                    <a:pt x="107708" y="107353"/>
                  </a:lnTo>
                  <a:lnTo>
                    <a:pt x="86836" y="121168"/>
                  </a:lnTo>
                  <a:lnTo>
                    <a:pt x="63093" y="125773"/>
                  </a:lnTo>
                  <a:lnTo>
                    <a:pt x="39351" y="121168"/>
                  </a:lnTo>
                  <a:lnTo>
                    <a:pt x="18479" y="107353"/>
                  </a:lnTo>
                  <a:lnTo>
                    <a:pt x="4619" y="86550"/>
                  </a:lnTo>
                  <a:lnTo>
                    <a:pt x="0" y="62886"/>
                  </a:lnTo>
                  <a:lnTo>
                    <a:pt x="4619" y="39221"/>
                  </a:lnTo>
                  <a:lnTo>
                    <a:pt x="18479" y="18419"/>
                  </a:lnTo>
                  <a:lnTo>
                    <a:pt x="39351" y="4604"/>
                  </a:lnTo>
                  <a:lnTo>
                    <a:pt x="63093" y="0"/>
                  </a:lnTo>
                  <a:lnTo>
                    <a:pt x="86836" y="4604"/>
                  </a:lnTo>
                  <a:lnTo>
                    <a:pt x="107708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258207" y="3030704"/>
              <a:ext cx="86360" cy="66040"/>
            </a:xfrm>
            <a:custGeom>
              <a:avLst/>
              <a:gdLst/>
              <a:ahLst/>
              <a:cxnLst/>
              <a:rect l="l" t="t" r="r" b="b"/>
              <a:pathLst>
                <a:path w="86360" h="66039">
                  <a:moveTo>
                    <a:pt x="0" y="65310"/>
                  </a:moveTo>
                  <a:lnTo>
                    <a:pt x="39855" y="43802"/>
                  </a:lnTo>
                  <a:lnTo>
                    <a:pt x="41862" y="34221"/>
                  </a:lnTo>
                  <a:lnTo>
                    <a:pt x="43980" y="24504"/>
                  </a:lnTo>
                  <a:lnTo>
                    <a:pt x="51131" y="13791"/>
                  </a:lnTo>
                  <a:lnTo>
                    <a:pt x="62979" y="5170"/>
                  </a:lnTo>
                  <a:lnTo>
                    <a:pt x="74346" y="1148"/>
                  </a:lnTo>
                  <a:lnTo>
                    <a:pt x="82887" y="0"/>
                  </a:lnTo>
                  <a:lnTo>
                    <a:pt x="86255" y="0"/>
                  </a:lnTo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9806636" y="2903232"/>
              <a:ext cx="71755" cy="138430"/>
            </a:xfrm>
            <a:custGeom>
              <a:avLst/>
              <a:gdLst/>
              <a:ahLst/>
              <a:cxnLst/>
              <a:rect l="l" t="t" r="r" b="b"/>
              <a:pathLst>
                <a:path w="71754" h="138430">
                  <a:moveTo>
                    <a:pt x="0" y="0"/>
                  </a:moveTo>
                  <a:lnTo>
                    <a:pt x="71422" y="138226"/>
                  </a:lnTo>
                </a:path>
              </a:pathLst>
            </a:custGeom>
            <a:ln w="6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9874361" y="3039561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7397" y="0"/>
                  </a:moveTo>
                  <a:lnTo>
                    <a:pt x="0" y="3797"/>
                  </a:lnTo>
                  <a:lnTo>
                    <a:pt x="8777" y="11728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9874361" y="3039561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4">
                  <a:moveTo>
                    <a:pt x="8777" y="11727"/>
                  </a:moveTo>
                  <a:lnTo>
                    <a:pt x="7398" y="0"/>
                  </a:lnTo>
                  <a:lnTo>
                    <a:pt x="0" y="3796"/>
                  </a:lnTo>
                  <a:lnTo>
                    <a:pt x="8777" y="11727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9806636" y="2626617"/>
              <a:ext cx="74295" cy="142875"/>
            </a:xfrm>
            <a:custGeom>
              <a:avLst/>
              <a:gdLst/>
              <a:ahLst/>
              <a:cxnLst/>
              <a:rect l="l" t="t" r="r" b="b"/>
              <a:pathLst>
                <a:path w="74295" h="142875">
                  <a:moveTo>
                    <a:pt x="0" y="142532"/>
                  </a:moveTo>
                  <a:lnTo>
                    <a:pt x="73756" y="0"/>
                  </a:lnTo>
                </a:path>
              </a:pathLst>
            </a:custGeom>
            <a:ln w="69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80214" y="252722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9945547" y="2527229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163376" y="2527229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128710" y="2527229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9771969" y="2731784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9737302" y="2731784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9880393" y="2626617"/>
              <a:ext cx="37465" cy="1905"/>
            </a:xfrm>
            <a:custGeom>
              <a:avLst/>
              <a:gdLst/>
              <a:ahLst/>
              <a:cxnLst/>
              <a:rect l="l" t="t" r="r" b="b"/>
              <a:pathLst>
                <a:path w="37464" h="1905">
                  <a:moveTo>
                    <a:pt x="-3455" y="932"/>
                  </a:moveTo>
                  <a:lnTo>
                    <a:pt x="40909" y="932"/>
                  </a:lnTo>
                </a:path>
              </a:pathLst>
            </a:custGeom>
            <a:ln w="87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9917639" y="262434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416" y="0"/>
                  </a:moveTo>
                  <a:lnTo>
                    <a:pt x="0" y="8282"/>
                  </a:lnTo>
                  <a:lnTo>
                    <a:pt x="11287" y="4692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9917639" y="262434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287" y="4692"/>
                  </a:moveTo>
                  <a:lnTo>
                    <a:pt x="416" y="0"/>
                  </a:lnTo>
                  <a:lnTo>
                    <a:pt x="0" y="8281"/>
                  </a:lnTo>
                  <a:lnTo>
                    <a:pt x="11287" y="4692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10014881" y="2631585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0" y="0"/>
                  </a:moveTo>
                  <a:lnTo>
                    <a:pt x="21328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036209" y="262744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0" y="8292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036210" y="2627439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198044" y="2631986"/>
              <a:ext cx="146050" cy="1905"/>
            </a:xfrm>
            <a:custGeom>
              <a:avLst/>
              <a:gdLst/>
              <a:ahLst/>
              <a:cxnLst/>
              <a:rect l="l" t="t" r="r" b="b"/>
              <a:pathLst>
                <a:path w="146050" h="1905">
                  <a:moveTo>
                    <a:pt x="0" y="0"/>
                  </a:moveTo>
                  <a:lnTo>
                    <a:pt x="145584" y="1679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327804" y="2918340"/>
              <a:ext cx="41275" cy="88265"/>
            </a:xfrm>
            <a:custGeom>
              <a:avLst/>
              <a:gdLst/>
              <a:ahLst/>
              <a:cxnLst/>
              <a:rect l="l" t="t" r="r" b="b"/>
              <a:pathLst>
                <a:path w="41275" h="88264">
                  <a:moveTo>
                    <a:pt x="0" y="88063"/>
                  </a:moveTo>
                  <a:lnTo>
                    <a:pt x="40818" y="0"/>
                  </a:lnTo>
                </a:path>
              </a:pathLst>
            </a:custGeom>
            <a:ln w="6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364846" y="2908302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5">
                  <a:moveTo>
                    <a:pt x="8430" y="0"/>
                  </a:moveTo>
                  <a:lnTo>
                    <a:pt x="0" y="8298"/>
                  </a:lnTo>
                  <a:lnTo>
                    <a:pt x="7552" y="11776"/>
                  </a:lnTo>
                  <a:lnTo>
                    <a:pt x="8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364846" y="2908302"/>
              <a:ext cx="8890" cy="12065"/>
            </a:xfrm>
            <a:custGeom>
              <a:avLst/>
              <a:gdLst/>
              <a:ahLst/>
              <a:cxnLst/>
              <a:rect l="l" t="t" r="r" b="b"/>
              <a:pathLst>
                <a:path w="8889" h="12065">
                  <a:moveTo>
                    <a:pt x="8428" y="0"/>
                  </a:moveTo>
                  <a:lnTo>
                    <a:pt x="0" y="8298"/>
                  </a:lnTo>
                  <a:lnTo>
                    <a:pt x="7551" y="11777"/>
                  </a:lnTo>
                  <a:lnTo>
                    <a:pt x="8428" y="0"/>
                  </a:lnTo>
                  <a:close/>
                </a:path>
              </a:pathLst>
            </a:custGeom>
            <a:ln w="69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43629" y="2633665"/>
              <a:ext cx="36195" cy="116205"/>
            </a:xfrm>
            <a:custGeom>
              <a:avLst/>
              <a:gdLst/>
              <a:ahLst/>
              <a:cxnLst/>
              <a:rect l="l" t="t" r="r" b="b"/>
              <a:pathLst>
                <a:path w="36195" h="116205">
                  <a:moveTo>
                    <a:pt x="0" y="0"/>
                  </a:moveTo>
                  <a:lnTo>
                    <a:pt x="36149" y="116007"/>
                  </a:lnTo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375805" y="2748444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946" y="0"/>
                  </a:moveTo>
                  <a:lnTo>
                    <a:pt x="0" y="2459"/>
                  </a:lnTo>
                  <a:lnTo>
                    <a:pt x="7264" y="11788"/>
                  </a:lnTo>
                  <a:lnTo>
                    <a:pt x="7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375805" y="2748443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263" y="11789"/>
                  </a:moveTo>
                  <a:lnTo>
                    <a:pt x="7945" y="0"/>
                  </a:lnTo>
                  <a:lnTo>
                    <a:pt x="0" y="2460"/>
                  </a:lnTo>
                  <a:lnTo>
                    <a:pt x="7263" y="11789"/>
                  </a:lnTo>
                  <a:close/>
                </a:path>
              </a:pathLst>
            </a:custGeom>
            <a:ln w="6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343629" y="2773255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63092" y="0"/>
                  </a:moveTo>
                  <a:lnTo>
                    <a:pt x="39350" y="4604"/>
                  </a:lnTo>
                  <a:lnTo>
                    <a:pt x="18478" y="18419"/>
                  </a:lnTo>
                  <a:lnTo>
                    <a:pt x="4619" y="39222"/>
                  </a:lnTo>
                  <a:lnTo>
                    <a:pt x="0" y="62886"/>
                  </a:lnTo>
                  <a:lnTo>
                    <a:pt x="4619" y="86551"/>
                  </a:lnTo>
                  <a:lnTo>
                    <a:pt x="18478" y="107354"/>
                  </a:lnTo>
                  <a:lnTo>
                    <a:pt x="39350" y="121169"/>
                  </a:lnTo>
                  <a:lnTo>
                    <a:pt x="63092" y="125773"/>
                  </a:lnTo>
                  <a:lnTo>
                    <a:pt x="86834" y="121169"/>
                  </a:lnTo>
                  <a:lnTo>
                    <a:pt x="107706" y="107354"/>
                  </a:lnTo>
                  <a:lnTo>
                    <a:pt x="121567" y="86551"/>
                  </a:lnTo>
                  <a:lnTo>
                    <a:pt x="126188" y="62886"/>
                  </a:lnTo>
                  <a:lnTo>
                    <a:pt x="121567" y="39222"/>
                  </a:lnTo>
                  <a:lnTo>
                    <a:pt x="107706" y="18419"/>
                  </a:lnTo>
                  <a:lnTo>
                    <a:pt x="86834" y="4604"/>
                  </a:lnTo>
                  <a:lnTo>
                    <a:pt x="6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343629" y="2773254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18479" y="18419"/>
                  </a:moveTo>
                  <a:lnTo>
                    <a:pt x="39351" y="4604"/>
                  </a:lnTo>
                  <a:lnTo>
                    <a:pt x="63093" y="0"/>
                  </a:lnTo>
                  <a:lnTo>
                    <a:pt x="86836" y="4604"/>
                  </a:lnTo>
                  <a:lnTo>
                    <a:pt x="107708" y="18419"/>
                  </a:lnTo>
                  <a:lnTo>
                    <a:pt x="121568" y="39222"/>
                  </a:lnTo>
                  <a:lnTo>
                    <a:pt x="126188" y="62887"/>
                  </a:lnTo>
                  <a:lnTo>
                    <a:pt x="121568" y="86551"/>
                  </a:lnTo>
                  <a:lnTo>
                    <a:pt x="107708" y="107355"/>
                  </a:lnTo>
                  <a:lnTo>
                    <a:pt x="86836" y="121169"/>
                  </a:lnTo>
                  <a:lnTo>
                    <a:pt x="63093" y="125774"/>
                  </a:lnTo>
                  <a:lnTo>
                    <a:pt x="39351" y="121169"/>
                  </a:lnTo>
                  <a:lnTo>
                    <a:pt x="18479" y="107355"/>
                  </a:lnTo>
                  <a:lnTo>
                    <a:pt x="4619" y="86551"/>
                  </a:lnTo>
                  <a:lnTo>
                    <a:pt x="0" y="62887"/>
                  </a:lnTo>
                  <a:lnTo>
                    <a:pt x="4619" y="39222"/>
                  </a:lnTo>
                  <a:lnTo>
                    <a:pt x="18479" y="18419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532219" y="2771166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63092" y="0"/>
                  </a:moveTo>
                  <a:lnTo>
                    <a:pt x="39350" y="4604"/>
                  </a:lnTo>
                  <a:lnTo>
                    <a:pt x="18478" y="18419"/>
                  </a:lnTo>
                  <a:lnTo>
                    <a:pt x="4619" y="39222"/>
                  </a:lnTo>
                  <a:lnTo>
                    <a:pt x="0" y="62886"/>
                  </a:lnTo>
                  <a:lnTo>
                    <a:pt x="4619" y="86551"/>
                  </a:lnTo>
                  <a:lnTo>
                    <a:pt x="18478" y="107354"/>
                  </a:lnTo>
                  <a:lnTo>
                    <a:pt x="39350" y="121169"/>
                  </a:lnTo>
                  <a:lnTo>
                    <a:pt x="63092" y="125773"/>
                  </a:lnTo>
                  <a:lnTo>
                    <a:pt x="86834" y="121169"/>
                  </a:lnTo>
                  <a:lnTo>
                    <a:pt x="107706" y="107354"/>
                  </a:lnTo>
                  <a:lnTo>
                    <a:pt x="121567" y="86551"/>
                  </a:lnTo>
                  <a:lnTo>
                    <a:pt x="126188" y="62886"/>
                  </a:lnTo>
                  <a:lnTo>
                    <a:pt x="121567" y="39222"/>
                  </a:lnTo>
                  <a:lnTo>
                    <a:pt x="107706" y="18419"/>
                  </a:lnTo>
                  <a:lnTo>
                    <a:pt x="86834" y="4604"/>
                  </a:lnTo>
                  <a:lnTo>
                    <a:pt x="63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532219" y="2771167"/>
              <a:ext cx="126364" cy="126364"/>
            </a:xfrm>
            <a:custGeom>
              <a:avLst/>
              <a:gdLst/>
              <a:ahLst/>
              <a:cxnLst/>
              <a:rect l="l" t="t" r="r" b="b"/>
              <a:pathLst>
                <a:path w="126364" h="126365">
                  <a:moveTo>
                    <a:pt x="18479" y="18418"/>
                  </a:moveTo>
                  <a:lnTo>
                    <a:pt x="39351" y="4604"/>
                  </a:lnTo>
                  <a:lnTo>
                    <a:pt x="63093" y="0"/>
                  </a:lnTo>
                  <a:lnTo>
                    <a:pt x="86836" y="4604"/>
                  </a:lnTo>
                  <a:lnTo>
                    <a:pt x="107708" y="18418"/>
                  </a:lnTo>
                  <a:lnTo>
                    <a:pt x="121568" y="39221"/>
                  </a:lnTo>
                  <a:lnTo>
                    <a:pt x="126188" y="62886"/>
                  </a:lnTo>
                  <a:lnTo>
                    <a:pt x="121568" y="86550"/>
                  </a:lnTo>
                  <a:lnTo>
                    <a:pt x="107708" y="107354"/>
                  </a:lnTo>
                  <a:lnTo>
                    <a:pt x="86836" y="121168"/>
                  </a:lnTo>
                  <a:lnTo>
                    <a:pt x="63093" y="125773"/>
                  </a:lnTo>
                  <a:lnTo>
                    <a:pt x="39351" y="121168"/>
                  </a:lnTo>
                  <a:lnTo>
                    <a:pt x="18479" y="107354"/>
                  </a:lnTo>
                  <a:lnTo>
                    <a:pt x="4619" y="86550"/>
                  </a:lnTo>
                  <a:lnTo>
                    <a:pt x="0" y="62886"/>
                  </a:lnTo>
                  <a:lnTo>
                    <a:pt x="4619" y="39221"/>
                  </a:lnTo>
                  <a:lnTo>
                    <a:pt x="18479" y="18418"/>
                  </a:lnTo>
                </a:path>
              </a:pathLst>
            </a:custGeom>
            <a:ln w="69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10469814" y="2835059"/>
              <a:ext cx="34925" cy="635"/>
            </a:xfrm>
            <a:custGeom>
              <a:avLst/>
              <a:gdLst/>
              <a:ahLst/>
              <a:cxnLst/>
              <a:rect l="l" t="t" r="r" b="b"/>
              <a:pathLst>
                <a:path w="34925" h="634">
                  <a:moveTo>
                    <a:pt x="-3455" y="192"/>
                  </a:moveTo>
                  <a:lnTo>
                    <a:pt x="38132" y="192"/>
                  </a:lnTo>
                </a:path>
              </a:pathLst>
            </a:custGeom>
            <a:ln w="72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10504443" y="283091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91" y="8292"/>
                  </a:lnTo>
                  <a:lnTo>
                    <a:pt x="11137" y="4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10504443" y="2830912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139" y="4023"/>
                  </a:moveTo>
                  <a:lnTo>
                    <a:pt x="0" y="0"/>
                  </a:lnTo>
                  <a:lnTo>
                    <a:pt x="92" y="8292"/>
                  </a:lnTo>
                  <a:lnTo>
                    <a:pt x="11139" y="4023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343629" y="2633665"/>
              <a:ext cx="188595" cy="0"/>
            </a:xfrm>
            <a:custGeom>
              <a:avLst/>
              <a:gdLst/>
              <a:ahLst/>
              <a:cxnLst/>
              <a:rect l="l" t="t" r="r" b="b"/>
              <a:pathLst>
                <a:path w="188595">
                  <a:moveTo>
                    <a:pt x="0" y="0"/>
                  </a:moveTo>
                  <a:lnTo>
                    <a:pt x="188590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532219" y="2633665"/>
              <a:ext cx="36195" cy="114300"/>
            </a:xfrm>
            <a:custGeom>
              <a:avLst/>
              <a:gdLst/>
              <a:ahLst/>
              <a:cxnLst/>
              <a:rect l="l" t="t" r="r" b="b"/>
              <a:pathLst>
                <a:path w="36195" h="114300">
                  <a:moveTo>
                    <a:pt x="0" y="0"/>
                  </a:moveTo>
                  <a:lnTo>
                    <a:pt x="35894" y="113999"/>
                  </a:lnTo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564144" y="2746424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936" y="0"/>
                  </a:moveTo>
                  <a:lnTo>
                    <a:pt x="0" y="2483"/>
                  </a:lnTo>
                  <a:lnTo>
                    <a:pt x="7287" y="11791"/>
                  </a:lnTo>
                  <a:lnTo>
                    <a:pt x="79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564143" y="2746424"/>
              <a:ext cx="8255" cy="12065"/>
            </a:xfrm>
            <a:custGeom>
              <a:avLst/>
              <a:gdLst/>
              <a:ahLst/>
              <a:cxnLst/>
              <a:rect l="l" t="t" r="r" b="b"/>
              <a:pathLst>
                <a:path w="8254" h="12065">
                  <a:moveTo>
                    <a:pt x="7291" y="11790"/>
                  </a:moveTo>
                  <a:lnTo>
                    <a:pt x="7938" y="0"/>
                  </a:lnTo>
                  <a:lnTo>
                    <a:pt x="0" y="2482"/>
                  </a:lnTo>
                  <a:lnTo>
                    <a:pt x="7291" y="11790"/>
                  </a:lnTo>
                  <a:close/>
                </a:path>
              </a:pathLst>
            </a:custGeom>
            <a:ln w="6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11059585" y="273161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11149814" y="273161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11240045" y="273161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01263" y="3123428"/>
              <a:ext cx="41910" cy="69215"/>
            </a:xfrm>
            <a:custGeom>
              <a:avLst/>
              <a:gdLst/>
              <a:ahLst/>
              <a:cxnLst/>
              <a:rect l="l" t="t" r="r" b="b"/>
              <a:pathLst>
                <a:path w="41910" h="69214">
                  <a:moveTo>
                    <a:pt x="0" y="69106"/>
                  </a:moveTo>
                  <a:lnTo>
                    <a:pt x="41600" y="69106"/>
                  </a:lnTo>
                  <a:lnTo>
                    <a:pt x="41600" y="0"/>
                  </a:lnTo>
                  <a:lnTo>
                    <a:pt x="0" y="0"/>
                  </a:lnTo>
                  <a:lnTo>
                    <a:pt x="0" y="691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01262" y="3123428"/>
              <a:ext cx="41910" cy="69215"/>
            </a:xfrm>
            <a:custGeom>
              <a:avLst/>
              <a:gdLst/>
              <a:ahLst/>
              <a:cxnLst/>
              <a:rect l="l" t="t" r="r" b="b"/>
              <a:pathLst>
                <a:path w="41910" h="69214">
                  <a:moveTo>
                    <a:pt x="0" y="69106"/>
                  </a:moveTo>
                  <a:lnTo>
                    <a:pt x="41600" y="69106"/>
                  </a:lnTo>
                  <a:lnTo>
                    <a:pt x="41600" y="0"/>
                  </a:lnTo>
                  <a:lnTo>
                    <a:pt x="0" y="0"/>
                  </a:lnTo>
                  <a:lnTo>
                    <a:pt x="0" y="69106"/>
                  </a:lnTo>
                  <a:close/>
                </a:path>
              </a:pathLst>
            </a:custGeom>
            <a:ln w="6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6601263" y="3203249"/>
              <a:ext cx="41910" cy="69215"/>
            </a:xfrm>
            <a:custGeom>
              <a:avLst/>
              <a:gdLst/>
              <a:ahLst/>
              <a:cxnLst/>
              <a:rect l="l" t="t" r="r" b="b"/>
              <a:pathLst>
                <a:path w="41910" h="69214">
                  <a:moveTo>
                    <a:pt x="0" y="69106"/>
                  </a:moveTo>
                  <a:lnTo>
                    <a:pt x="41600" y="69106"/>
                  </a:lnTo>
                  <a:lnTo>
                    <a:pt x="41600" y="0"/>
                  </a:lnTo>
                  <a:lnTo>
                    <a:pt x="0" y="0"/>
                  </a:lnTo>
                  <a:lnTo>
                    <a:pt x="0" y="691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6601262" y="3203250"/>
              <a:ext cx="41910" cy="69215"/>
            </a:xfrm>
            <a:custGeom>
              <a:avLst/>
              <a:gdLst/>
              <a:ahLst/>
              <a:cxnLst/>
              <a:rect l="l" t="t" r="r" b="b"/>
              <a:pathLst>
                <a:path w="41910" h="69214">
                  <a:moveTo>
                    <a:pt x="0" y="69106"/>
                  </a:moveTo>
                  <a:lnTo>
                    <a:pt x="41600" y="69106"/>
                  </a:lnTo>
                  <a:lnTo>
                    <a:pt x="41600" y="0"/>
                  </a:lnTo>
                  <a:lnTo>
                    <a:pt x="0" y="0"/>
                  </a:lnTo>
                  <a:lnTo>
                    <a:pt x="0" y="69106"/>
                  </a:lnTo>
                  <a:close/>
                </a:path>
              </a:pathLst>
            </a:custGeom>
            <a:ln w="69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969354" y="273161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5965569" y="2737806"/>
              <a:ext cx="635" cy="198120"/>
            </a:xfrm>
            <a:custGeom>
              <a:avLst/>
              <a:gdLst/>
              <a:ahLst/>
              <a:cxnLst/>
              <a:rect l="l" t="t" r="r" b="b"/>
              <a:pathLst>
                <a:path w="634" h="198119">
                  <a:moveTo>
                    <a:pt x="0" y="0"/>
                  </a:moveTo>
                  <a:lnTo>
                    <a:pt x="12" y="197646"/>
                  </a:lnTo>
                </a:path>
              </a:pathLst>
            </a:custGeom>
            <a:ln w="1382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5" name="object 155"/>
            <p:cNvSpPr txBox="1"/>
            <p:nvPr/>
          </p:nvSpPr>
          <p:spPr>
            <a:xfrm>
              <a:off x="7030129" y="2771574"/>
              <a:ext cx="351378" cy="136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100" dirty="0">
                  <a:solidFill>
                    <a:srgbClr val="202020"/>
                  </a:solidFill>
                  <a:latin typeface="Georgia"/>
                  <a:cs typeface="Georgia"/>
                </a:rPr>
                <a:t>×</a:t>
              </a:r>
            </a:p>
            <a:p>
              <a:pPr marL="12700">
                <a:lnSpc>
                  <a:spcPct val="100000"/>
                </a:lnSpc>
                <a:spcBef>
                  <a:spcPts val="390"/>
                </a:spcBef>
              </a:pPr>
              <a:r>
                <a:rPr sz="850" dirty="0">
                  <a:solidFill>
                    <a:srgbClr val="202020"/>
                  </a:solidFill>
                  <a:latin typeface="Calibri"/>
                  <a:cs typeface="Calibri"/>
                </a:rPr>
                <a:t>+</a:t>
              </a:r>
            </a:p>
          </p:txBody>
        </p:sp>
        <p:sp>
          <p:nvSpPr>
            <p:cNvPr id="156" name="object 156"/>
            <p:cNvSpPr txBox="1"/>
            <p:nvPr/>
          </p:nvSpPr>
          <p:spPr>
            <a:xfrm>
              <a:off x="8772785" y="2765007"/>
              <a:ext cx="351378" cy="136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20320">
                <a:lnSpc>
                  <a:spcPct val="100000"/>
                </a:lnSpc>
              </a:pPr>
              <a:r>
                <a:rPr sz="1100" dirty="0">
                  <a:solidFill>
                    <a:srgbClr val="202020"/>
                  </a:solidFill>
                  <a:latin typeface="Georgia"/>
                  <a:cs typeface="Georgia"/>
                </a:rPr>
                <a:t>×</a:t>
              </a:r>
              <a:endParaRPr sz="1100">
                <a:solidFill>
                  <a:srgbClr val="202020"/>
                </a:solidFill>
                <a:latin typeface="Georgia"/>
                <a:cs typeface="Georgia"/>
              </a:endParaRPr>
            </a:p>
            <a:p>
              <a:pPr marL="12700">
                <a:lnSpc>
                  <a:spcPct val="100000"/>
                </a:lnSpc>
                <a:spcBef>
                  <a:spcPts val="414"/>
                </a:spcBef>
              </a:pPr>
              <a:r>
                <a:rPr sz="850" dirty="0">
                  <a:solidFill>
                    <a:srgbClr val="202020"/>
                  </a:solidFill>
                  <a:latin typeface="Calibri"/>
                  <a:cs typeface="Calibri"/>
                </a:rPr>
                <a:t>+</a:t>
              </a:r>
              <a:endParaRPr sz="850">
                <a:solidFill>
                  <a:srgbClr val="202020"/>
                </a:solidFill>
                <a:latin typeface="Calibri"/>
                <a:cs typeface="Calibri"/>
              </a:endParaRPr>
            </a:p>
          </p:txBody>
        </p:sp>
        <p:sp>
          <p:nvSpPr>
            <p:cNvPr id="157" name="object 157"/>
            <p:cNvSpPr txBox="1"/>
            <p:nvPr/>
          </p:nvSpPr>
          <p:spPr>
            <a:xfrm>
              <a:off x="10304402" y="2766896"/>
              <a:ext cx="351378" cy="13652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23495">
                <a:lnSpc>
                  <a:spcPct val="100000"/>
                </a:lnSpc>
              </a:pPr>
              <a:r>
                <a:rPr sz="1100" dirty="0">
                  <a:solidFill>
                    <a:srgbClr val="202020"/>
                  </a:solidFill>
                  <a:latin typeface="Georgia"/>
                  <a:cs typeface="Georgia"/>
                </a:rPr>
                <a:t>×</a:t>
              </a:r>
              <a:endParaRPr sz="1100">
                <a:solidFill>
                  <a:srgbClr val="202020"/>
                </a:solidFill>
                <a:latin typeface="Georgia"/>
                <a:cs typeface="Georgia"/>
              </a:endParaRPr>
            </a:p>
            <a:p>
              <a:pPr marL="12700">
                <a:lnSpc>
                  <a:spcPct val="100000"/>
                </a:lnSpc>
                <a:spcBef>
                  <a:spcPts val="425"/>
                </a:spcBef>
              </a:pPr>
              <a:r>
                <a:rPr sz="850" dirty="0">
                  <a:solidFill>
                    <a:srgbClr val="202020"/>
                  </a:solidFill>
                  <a:latin typeface="Calibri"/>
                  <a:cs typeface="Calibri"/>
                </a:rPr>
                <a:t>+</a:t>
              </a:r>
              <a:endParaRPr sz="850">
                <a:solidFill>
                  <a:srgbClr val="202020"/>
                </a:solidFill>
                <a:latin typeface="Calibri"/>
                <a:cs typeface="Calibri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7722818" y="273315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7376842" y="2837475"/>
              <a:ext cx="21590" cy="0"/>
            </a:xfrm>
            <a:custGeom>
              <a:avLst/>
              <a:gdLst/>
              <a:ahLst/>
              <a:cxnLst/>
              <a:rect l="l" t="t" r="r" b="b"/>
              <a:pathLst>
                <a:path w="21589">
                  <a:moveTo>
                    <a:pt x="0" y="0"/>
                  </a:moveTo>
                  <a:lnTo>
                    <a:pt x="21529" y="0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7376842" y="2729687"/>
              <a:ext cx="130330" cy="2156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59401" y="283642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137" y="0"/>
                  </a:lnTo>
                </a:path>
              </a:pathLst>
            </a:custGeom>
            <a:ln w="7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7571448" y="2836425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8618" y="0"/>
                  </a:lnTo>
                </a:path>
              </a:pathLst>
            </a:custGeom>
            <a:ln w="7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7695048" y="2832811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73" y="0"/>
                  </a:moveTo>
                  <a:lnTo>
                    <a:pt x="0" y="8292"/>
                  </a:lnTo>
                  <a:lnTo>
                    <a:pt x="11129" y="424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7695048" y="2832811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129" y="4244"/>
                  </a:moveTo>
                  <a:lnTo>
                    <a:pt x="73" y="0"/>
                  </a:lnTo>
                  <a:lnTo>
                    <a:pt x="0" y="8291"/>
                  </a:lnTo>
                  <a:lnTo>
                    <a:pt x="11129" y="4244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7624734" y="2731977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7590067" y="2731978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6101551" y="2836629"/>
              <a:ext cx="20955" cy="0"/>
            </a:xfrm>
            <a:custGeom>
              <a:avLst/>
              <a:gdLst/>
              <a:ahLst/>
              <a:cxnLst/>
              <a:rect l="l" t="t" r="r" b="b"/>
              <a:pathLst>
                <a:path w="20955">
                  <a:moveTo>
                    <a:pt x="0" y="0"/>
                  </a:moveTo>
                  <a:lnTo>
                    <a:pt x="20626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5896646" y="2836629"/>
              <a:ext cx="135890" cy="0"/>
            </a:xfrm>
            <a:custGeom>
              <a:avLst/>
              <a:gdLst/>
              <a:ahLst/>
              <a:cxnLst/>
              <a:rect l="l" t="t" r="r" b="b"/>
              <a:pathLst>
                <a:path w="135890">
                  <a:moveTo>
                    <a:pt x="0" y="0"/>
                  </a:moveTo>
                  <a:lnTo>
                    <a:pt x="135570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6122176" y="283248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0" y="0"/>
                  </a:moveTo>
                  <a:lnTo>
                    <a:pt x="0" y="8293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6122177" y="2832482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066884" y="273227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2" name="object 172"/>
            <p:cNvSpPr/>
            <p:nvPr/>
          </p:nvSpPr>
          <p:spPr>
            <a:xfrm>
              <a:off x="6032217" y="2732272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6185130" y="283662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59">
                  <a:moveTo>
                    <a:pt x="0" y="0"/>
                  </a:moveTo>
                  <a:lnTo>
                    <a:pt x="22312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713100" y="2626545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19">
                  <a:moveTo>
                    <a:pt x="0" y="0"/>
                  </a:moveTo>
                  <a:lnTo>
                    <a:pt x="19824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7792152" y="2837509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50023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7842176" y="283336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0" y="0"/>
                  </a:moveTo>
                  <a:lnTo>
                    <a:pt x="0" y="8292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7842176" y="283336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7904577" y="2733152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7869910" y="273315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8048432" y="2835996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4">
                  <a:moveTo>
                    <a:pt x="-3455" y="149"/>
                  </a:moveTo>
                  <a:lnTo>
                    <a:pt x="34660" y="149"/>
                  </a:lnTo>
                </a:path>
              </a:pathLst>
            </a:custGeom>
            <a:ln w="72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7939244" y="283750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095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7969339" y="283336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0" y="0"/>
                  </a:moveTo>
                  <a:lnTo>
                    <a:pt x="0" y="8292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7969340" y="283336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30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9303408" y="283620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0966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9303408" y="2728382"/>
              <a:ext cx="358745" cy="2156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9224068" y="2835938"/>
              <a:ext cx="10160" cy="0"/>
            </a:xfrm>
            <a:custGeom>
              <a:avLst/>
              <a:gdLst/>
              <a:ahLst/>
              <a:cxnLst/>
              <a:rect l="l" t="t" r="r" b="b"/>
              <a:pathLst>
                <a:path w="10160">
                  <a:moveTo>
                    <a:pt x="0" y="0"/>
                  </a:moveTo>
                  <a:lnTo>
                    <a:pt x="9833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9126996" y="2835938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737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9233902" y="2831792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0" y="8292"/>
                  </a:lnTo>
                  <a:lnTo>
                    <a:pt x="11093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9233902" y="2831791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9189401" y="2729494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9154734" y="272949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9720846" y="2836141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455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10920742" y="2836334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333" y="0"/>
                  </a:lnTo>
                </a:path>
              </a:pathLst>
            </a:custGeom>
            <a:ln w="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835235" y="2836334"/>
              <a:ext cx="16510" cy="0"/>
            </a:xfrm>
            <a:custGeom>
              <a:avLst/>
              <a:gdLst/>
              <a:ahLst/>
              <a:cxnLst/>
              <a:rect l="l" t="t" r="r" b="b"/>
              <a:pathLst>
                <a:path w="16510">
                  <a:moveTo>
                    <a:pt x="0" y="0"/>
                  </a:moveTo>
                  <a:lnTo>
                    <a:pt x="16172" y="0"/>
                  </a:lnTo>
                </a:path>
              </a:pathLst>
            </a:custGeom>
            <a:ln w="7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941609" y="2832024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27" y="8292"/>
                  </a:lnTo>
                  <a:lnTo>
                    <a:pt x="11105" y="41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941608" y="2832023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106" y="4110"/>
                  </a:moveTo>
                  <a:lnTo>
                    <a:pt x="0" y="0"/>
                  </a:lnTo>
                  <a:lnTo>
                    <a:pt x="26" y="8292"/>
                  </a:lnTo>
                  <a:lnTo>
                    <a:pt x="11106" y="4110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886075" y="2731990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10851408" y="2731990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10748533" y="2837827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>
                  <a:moveTo>
                    <a:pt x="0" y="0"/>
                  </a:moveTo>
                  <a:lnTo>
                    <a:pt x="18193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660098" y="2837827"/>
              <a:ext cx="19685" cy="0"/>
            </a:xfrm>
            <a:custGeom>
              <a:avLst/>
              <a:gdLst/>
              <a:ahLst/>
              <a:cxnLst/>
              <a:rect l="l" t="t" r="r" b="b"/>
              <a:pathLst>
                <a:path w="19685">
                  <a:moveTo>
                    <a:pt x="0" y="0"/>
                  </a:moveTo>
                  <a:lnTo>
                    <a:pt x="19100" y="0"/>
                  </a:lnTo>
                </a:path>
              </a:pathLst>
            </a:custGeom>
            <a:ln w="69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766725" y="283368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0" y="0"/>
                  </a:moveTo>
                  <a:lnTo>
                    <a:pt x="0" y="8293"/>
                  </a:lnTo>
                  <a:lnTo>
                    <a:pt x="11091" y="4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766726" y="2833680"/>
              <a:ext cx="11430" cy="8890"/>
            </a:xfrm>
            <a:custGeom>
              <a:avLst/>
              <a:gdLst/>
              <a:ahLst/>
              <a:cxnLst/>
              <a:rect l="l" t="t" r="r" b="b"/>
              <a:pathLst>
                <a:path w="11429" h="8890">
                  <a:moveTo>
                    <a:pt x="11093" y="4146"/>
                  </a:moveTo>
                  <a:lnTo>
                    <a:pt x="0" y="0"/>
                  </a:lnTo>
                  <a:lnTo>
                    <a:pt x="0" y="8292"/>
                  </a:lnTo>
                  <a:lnTo>
                    <a:pt x="11093" y="4146"/>
                  </a:lnTo>
                  <a:close/>
                </a:path>
              </a:pathLst>
            </a:custGeom>
            <a:ln w="69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713866" y="273161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5">
                  <a:moveTo>
                    <a:pt x="0" y="0"/>
                  </a:moveTo>
                  <a:lnTo>
                    <a:pt x="0" y="208714"/>
                  </a:lnTo>
                </a:path>
              </a:pathLst>
            </a:custGeom>
            <a:ln w="693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679198" y="2731613"/>
              <a:ext cx="69850" cy="208915"/>
            </a:xfrm>
            <a:custGeom>
              <a:avLst/>
              <a:gdLst/>
              <a:ahLst/>
              <a:cxnLst/>
              <a:rect l="l" t="t" r="r" b="b"/>
              <a:pathLst>
                <a:path w="69850" h="208915">
                  <a:moveTo>
                    <a:pt x="69334" y="208714"/>
                  </a:moveTo>
                  <a:lnTo>
                    <a:pt x="69334" y="0"/>
                  </a:lnTo>
                  <a:lnTo>
                    <a:pt x="0" y="0"/>
                  </a:lnTo>
                  <a:lnTo>
                    <a:pt x="0" y="208714"/>
                  </a:lnTo>
                  <a:lnTo>
                    <a:pt x="69334" y="208714"/>
                  </a:lnTo>
                  <a:close/>
                </a:path>
              </a:pathLst>
            </a:custGeom>
            <a:ln w="6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8535725" y="2626545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0" y="0"/>
                  </a:moveTo>
                  <a:lnTo>
                    <a:pt x="26331" y="0"/>
                  </a:lnTo>
                </a:path>
              </a:pathLst>
            </a:custGeom>
            <a:ln w="6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106831" y="2629851"/>
              <a:ext cx="22225" cy="1270"/>
            </a:xfrm>
            <a:custGeom>
              <a:avLst/>
              <a:gdLst/>
              <a:ahLst/>
              <a:cxnLst/>
              <a:rect l="l" t="t" r="r" b="b"/>
              <a:pathLst>
                <a:path w="22225" h="1269">
                  <a:moveTo>
                    <a:pt x="-3455" y="335"/>
                  </a:moveTo>
                  <a:lnTo>
                    <a:pt x="25333" y="335"/>
                  </a:lnTo>
                </a:path>
              </a:pathLst>
            </a:custGeom>
            <a:ln w="75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8458043" y="3238066"/>
              <a:ext cx="99205" cy="1834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5923197" y="2733153"/>
              <a:ext cx="635" cy="198120"/>
            </a:xfrm>
            <a:custGeom>
              <a:avLst/>
              <a:gdLst/>
              <a:ahLst/>
              <a:cxnLst/>
              <a:rect l="l" t="t" r="r" b="b"/>
              <a:pathLst>
                <a:path w="634" h="198119">
                  <a:moveTo>
                    <a:pt x="0" y="0"/>
                  </a:moveTo>
                  <a:lnTo>
                    <a:pt x="12" y="197644"/>
                  </a:lnTo>
                </a:path>
              </a:pathLst>
            </a:custGeom>
            <a:ln w="1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11349637" y="2740069"/>
              <a:ext cx="635" cy="198120"/>
            </a:xfrm>
            <a:custGeom>
              <a:avLst/>
              <a:gdLst/>
              <a:ahLst/>
              <a:cxnLst/>
              <a:rect l="l" t="t" r="r" b="b"/>
              <a:pathLst>
                <a:path w="635" h="198119">
                  <a:moveTo>
                    <a:pt x="0" y="0"/>
                  </a:moveTo>
                  <a:lnTo>
                    <a:pt x="12" y="197644"/>
                  </a:lnTo>
                </a:path>
              </a:pathLst>
            </a:custGeom>
            <a:ln w="1382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9175152" y="3911510"/>
              <a:ext cx="52069" cy="0"/>
            </a:xfrm>
            <a:custGeom>
              <a:avLst/>
              <a:gdLst/>
              <a:ahLst/>
              <a:cxnLst/>
              <a:rect l="l" t="t" r="r" b="b"/>
              <a:pathLst>
                <a:path w="52070">
                  <a:moveTo>
                    <a:pt x="0" y="0"/>
                  </a:moveTo>
                  <a:lnTo>
                    <a:pt x="51663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9010866" y="3911510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>
                  <a:moveTo>
                    <a:pt x="0" y="0"/>
                  </a:moveTo>
                  <a:lnTo>
                    <a:pt x="38554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8852281" y="3911510"/>
              <a:ext cx="33020" cy="0"/>
            </a:xfrm>
            <a:custGeom>
              <a:avLst/>
              <a:gdLst/>
              <a:ahLst/>
              <a:cxnLst/>
              <a:rect l="l" t="t" r="r" b="b"/>
              <a:pathLst>
                <a:path w="33020">
                  <a:moveTo>
                    <a:pt x="0" y="0"/>
                  </a:moveTo>
                  <a:lnTo>
                    <a:pt x="32853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8692980" y="3911510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570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8528921" y="3911510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>
                  <a:moveTo>
                    <a:pt x="0" y="0"/>
                  </a:moveTo>
                  <a:lnTo>
                    <a:pt x="38327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8380205" y="391151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2984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8289066" y="3911510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>
                  <a:moveTo>
                    <a:pt x="0" y="0"/>
                  </a:moveTo>
                  <a:lnTo>
                    <a:pt x="17987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8118361" y="391151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4974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7965145" y="3911510"/>
              <a:ext cx="27940" cy="0"/>
            </a:xfrm>
            <a:custGeom>
              <a:avLst/>
              <a:gdLst/>
              <a:ahLst/>
              <a:cxnLst/>
              <a:rect l="l" t="t" r="r" b="b"/>
              <a:pathLst>
                <a:path w="27939">
                  <a:moveTo>
                    <a:pt x="0" y="0"/>
                  </a:moveTo>
                  <a:lnTo>
                    <a:pt x="27484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7809059" y="39115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356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7653257" y="3911510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30070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7535528" y="391151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4576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7360367" y="3911510"/>
              <a:ext cx="49530" cy="0"/>
            </a:xfrm>
            <a:custGeom>
              <a:avLst/>
              <a:gdLst/>
              <a:ahLst/>
              <a:cxnLst/>
              <a:rect l="l" t="t" r="r" b="b"/>
              <a:pathLst>
                <a:path w="49530">
                  <a:moveTo>
                    <a:pt x="0" y="0"/>
                  </a:moveTo>
                  <a:lnTo>
                    <a:pt x="49430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7207386" y="391151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7249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7022082" y="3911510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572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6880589" y="3911510"/>
              <a:ext cx="15875" cy="0"/>
            </a:xfrm>
            <a:custGeom>
              <a:avLst/>
              <a:gdLst/>
              <a:ahLst/>
              <a:cxnLst/>
              <a:rect l="l" t="t" r="r" b="b"/>
              <a:pathLst>
                <a:path w="15875">
                  <a:moveTo>
                    <a:pt x="0" y="0"/>
                  </a:moveTo>
                  <a:lnTo>
                    <a:pt x="15761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6764205" y="3911510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5">
                  <a:moveTo>
                    <a:pt x="0" y="0"/>
                  </a:moveTo>
                  <a:lnTo>
                    <a:pt x="38660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6597809" y="3911510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41275">
                  <a:moveTo>
                    <a:pt x="0" y="0"/>
                  </a:moveTo>
                  <a:lnTo>
                    <a:pt x="40662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6445792" y="3911510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69">
                  <a:moveTo>
                    <a:pt x="0" y="0"/>
                  </a:moveTo>
                  <a:lnTo>
                    <a:pt x="26286" y="0"/>
                  </a:lnTo>
                </a:path>
              </a:pathLst>
            </a:custGeom>
            <a:ln w="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9226817" y="3906535"/>
              <a:ext cx="13335" cy="10160"/>
            </a:xfrm>
            <a:custGeom>
              <a:avLst/>
              <a:gdLst/>
              <a:ahLst/>
              <a:cxnLst/>
              <a:rect l="l" t="t" r="r" b="b"/>
              <a:pathLst>
                <a:path w="13335" h="10160">
                  <a:moveTo>
                    <a:pt x="0" y="0"/>
                  </a:moveTo>
                  <a:lnTo>
                    <a:pt x="0" y="9949"/>
                  </a:lnTo>
                  <a:lnTo>
                    <a:pt x="13270" y="49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0" name="object 230"/>
            <p:cNvSpPr/>
            <p:nvPr/>
          </p:nvSpPr>
          <p:spPr>
            <a:xfrm>
              <a:off x="9226816" y="3906535"/>
              <a:ext cx="13335" cy="10160"/>
            </a:xfrm>
            <a:custGeom>
              <a:avLst/>
              <a:gdLst/>
              <a:ahLst/>
              <a:cxnLst/>
              <a:rect l="l" t="t" r="r" b="b"/>
              <a:pathLst>
                <a:path w="13335" h="10160">
                  <a:moveTo>
                    <a:pt x="13270" y="4974"/>
                  </a:moveTo>
                  <a:lnTo>
                    <a:pt x="0" y="0"/>
                  </a:lnTo>
                  <a:lnTo>
                    <a:pt x="0" y="9949"/>
                  </a:lnTo>
                  <a:lnTo>
                    <a:pt x="13270" y="4974"/>
                  </a:lnTo>
                  <a:close/>
                </a:path>
              </a:pathLst>
            </a:custGeom>
            <a:ln w="8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1" name="object 231"/>
            <p:cNvSpPr/>
            <p:nvPr/>
          </p:nvSpPr>
          <p:spPr>
            <a:xfrm>
              <a:off x="7047690" y="3911510"/>
              <a:ext cx="1090295" cy="466090"/>
            </a:xfrm>
            <a:custGeom>
              <a:avLst/>
              <a:gdLst/>
              <a:ahLst/>
              <a:cxnLst/>
              <a:rect l="l" t="t" r="r" b="b"/>
              <a:pathLst>
                <a:path w="1090295" h="466089">
                  <a:moveTo>
                    <a:pt x="0" y="0"/>
                  </a:moveTo>
                  <a:lnTo>
                    <a:pt x="0" y="465990"/>
                  </a:lnTo>
                  <a:lnTo>
                    <a:pt x="1090128" y="465990"/>
                  </a:lnTo>
                  <a:lnTo>
                    <a:pt x="1090128" y="0"/>
                  </a:lnTo>
                  <a:lnTo>
                    <a:pt x="0" y="0"/>
                  </a:lnTo>
                  <a:close/>
                </a:path>
              </a:pathLst>
            </a:custGeom>
            <a:ln w="82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2" name="object 232"/>
            <p:cNvSpPr/>
            <p:nvPr/>
          </p:nvSpPr>
          <p:spPr>
            <a:xfrm>
              <a:off x="6472078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3" name="object 233"/>
            <p:cNvSpPr txBox="1"/>
            <p:nvPr/>
          </p:nvSpPr>
          <p:spPr>
            <a:xfrm>
              <a:off x="6492385" y="3715433"/>
              <a:ext cx="76944" cy="3924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max</a:t>
              </a:r>
              <a:r>
                <a:rPr sz="550" spc="-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pooling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4" name="object 234"/>
            <p:cNvSpPr/>
            <p:nvPr/>
          </p:nvSpPr>
          <p:spPr>
            <a:xfrm>
              <a:off x="6896350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2" y="0"/>
                  </a:lnTo>
                  <a:lnTo>
                    <a:pt x="125732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5" name="object 235"/>
            <p:cNvSpPr txBox="1"/>
            <p:nvPr/>
          </p:nvSpPr>
          <p:spPr>
            <a:xfrm>
              <a:off x="6916658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6" name="object 236"/>
            <p:cNvSpPr/>
            <p:nvPr/>
          </p:nvSpPr>
          <p:spPr>
            <a:xfrm>
              <a:off x="7081655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7" name="object 237"/>
            <p:cNvSpPr txBox="1"/>
            <p:nvPr/>
          </p:nvSpPr>
          <p:spPr>
            <a:xfrm>
              <a:off x="7101961" y="3715433"/>
              <a:ext cx="76944" cy="39243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max</a:t>
              </a:r>
              <a:r>
                <a:rPr sz="550" spc="-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pooling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38" name="object 238"/>
            <p:cNvSpPr/>
            <p:nvPr/>
          </p:nvSpPr>
          <p:spPr>
            <a:xfrm>
              <a:off x="7992630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9" name="object 239"/>
            <p:cNvSpPr txBox="1"/>
            <p:nvPr/>
          </p:nvSpPr>
          <p:spPr>
            <a:xfrm>
              <a:off x="8012936" y="3712445"/>
              <a:ext cx="76944" cy="3987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interpolation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0" name="object 240"/>
            <p:cNvSpPr/>
            <p:nvPr/>
          </p:nvSpPr>
          <p:spPr>
            <a:xfrm>
              <a:off x="8403190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29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41" name="object 241"/>
            <p:cNvSpPr txBox="1"/>
            <p:nvPr/>
          </p:nvSpPr>
          <p:spPr>
            <a:xfrm>
              <a:off x="8423496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2" name="object 242"/>
            <p:cNvSpPr/>
            <p:nvPr/>
          </p:nvSpPr>
          <p:spPr>
            <a:xfrm>
              <a:off x="8726551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29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43" name="object 243"/>
            <p:cNvSpPr txBox="1"/>
            <p:nvPr/>
          </p:nvSpPr>
          <p:spPr>
            <a:xfrm>
              <a:off x="8746857" y="3764060"/>
              <a:ext cx="76944" cy="2952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1x1</a:t>
              </a:r>
              <a:r>
                <a:rPr sz="550" spc="-4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conv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4" name="object 244"/>
            <p:cNvSpPr/>
            <p:nvPr/>
          </p:nvSpPr>
          <p:spPr>
            <a:xfrm>
              <a:off x="8885135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29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45" name="object 245"/>
            <p:cNvSpPr txBox="1"/>
            <p:nvPr/>
          </p:nvSpPr>
          <p:spPr>
            <a:xfrm>
              <a:off x="8905442" y="3764060"/>
              <a:ext cx="76944" cy="29527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1x1</a:t>
              </a:r>
              <a:r>
                <a:rPr sz="550" spc="-4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conv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6" name="object 246"/>
            <p:cNvSpPr/>
            <p:nvPr/>
          </p:nvSpPr>
          <p:spPr>
            <a:xfrm>
              <a:off x="8567249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29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47" name="object 247"/>
            <p:cNvSpPr txBox="1"/>
            <p:nvPr/>
          </p:nvSpPr>
          <p:spPr>
            <a:xfrm>
              <a:off x="8587555" y="3712445"/>
              <a:ext cx="76944" cy="3987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interpolation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8" name="object 248"/>
            <p:cNvSpPr/>
            <p:nvPr/>
          </p:nvSpPr>
          <p:spPr>
            <a:xfrm>
              <a:off x="7839415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49" name="object 249"/>
            <p:cNvSpPr txBox="1"/>
            <p:nvPr/>
          </p:nvSpPr>
          <p:spPr>
            <a:xfrm>
              <a:off x="8587555" y="2893710"/>
              <a:ext cx="76944" cy="34099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  <a:tabLst>
                  <a:tab pos="327660" algn="l"/>
                </a:tabLst>
              </a:pPr>
              <a:r>
                <a:rPr sz="550" u="dbl" dirty="0">
                  <a:solidFill>
                    <a:srgbClr val="20202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	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0" name="object 250"/>
            <p:cNvSpPr txBox="1"/>
            <p:nvPr/>
          </p:nvSpPr>
          <p:spPr>
            <a:xfrm>
              <a:off x="7859721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1" name="object 251"/>
            <p:cNvSpPr/>
            <p:nvPr/>
          </p:nvSpPr>
          <p:spPr>
            <a:xfrm>
              <a:off x="7234635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2" y="0"/>
                  </a:lnTo>
                  <a:lnTo>
                    <a:pt x="125732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52" name="object 252"/>
            <p:cNvSpPr txBox="1"/>
            <p:nvPr/>
          </p:nvSpPr>
          <p:spPr>
            <a:xfrm>
              <a:off x="7254943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3" name="object 253"/>
            <p:cNvSpPr txBox="1"/>
            <p:nvPr/>
          </p:nvSpPr>
          <p:spPr>
            <a:xfrm>
              <a:off x="7325174" y="4314830"/>
              <a:ext cx="535305" cy="102592"/>
            </a:xfrm>
            <a:prstGeom prst="rect">
              <a:avLst/>
            </a:prstGeom>
            <a:solidFill>
              <a:srgbClr val="E1E1E1"/>
            </a:solidFill>
          </p:spPr>
          <p:txBody>
            <a:bodyPr vert="horz" wrap="square" lIns="0" tIns="17780" rIns="0" bIns="0" rtlCol="0">
              <a:spAutoFit/>
            </a:bodyPr>
            <a:lstStyle/>
            <a:p>
              <a:pPr marL="85725">
                <a:lnSpc>
                  <a:spcPct val="100000"/>
                </a:lnSpc>
                <a:spcBef>
                  <a:spcPts val="140"/>
                </a:spcBef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4" name="object 254"/>
            <p:cNvSpPr/>
            <p:nvPr/>
          </p:nvSpPr>
          <p:spPr>
            <a:xfrm>
              <a:off x="9049421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29" h="539114">
                  <a:moveTo>
                    <a:pt x="0" y="538915"/>
                  </a:moveTo>
                  <a:lnTo>
                    <a:pt x="0" y="0"/>
                  </a:lnTo>
                  <a:lnTo>
                    <a:pt x="125731" y="0"/>
                  </a:lnTo>
                  <a:lnTo>
                    <a:pt x="125731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55" name="object 255"/>
            <p:cNvSpPr txBox="1"/>
            <p:nvPr/>
          </p:nvSpPr>
          <p:spPr>
            <a:xfrm>
              <a:off x="9069728" y="3781274"/>
              <a:ext cx="76944" cy="260985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sigmoid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6" name="object 256"/>
            <p:cNvSpPr/>
            <p:nvPr/>
          </p:nvSpPr>
          <p:spPr>
            <a:xfrm>
              <a:off x="6638472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2" y="0"/>
                  </a:lnTo>
                  <a:lnTo>
                    <a:pt x="125732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57" name="object 257"/>
            <p:cNvSpPr txBox="1"/>
            <p:nvPr/>
          </p:nvSpPr>
          <p:spPr>
            <a:xfrm>
              <a:off x="6658779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58" name="object 258"/>
            <p:cNvSpPr/>
            <p:nvPr/>
          </p:nvSpPr>
          <p:spPr>
            <a:xfrm>
              <a:off x="8163335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29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59" name="object 259"/>
            <p:cNvSpPr txBox="1"/>
            <p:nvPr/>
          </p:nvSpPr>
          <p:spPr>
            <a:xfrm>
              <a:off x="8183641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0" name="object 260"/>
            <p:cNvSpPr/>
            <p:nvPr/>
          </p:nvSpPr>
          <p:spPr>
            <a:xfrm>
              <a:off x="7409798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61" name="object 261"/>
            <p:cNvSpPr txBox="1"/>
            <p:nvPr/>
          </p:nvSpPr>
          <p:spPr>
            <a:xfrm>
              <a:off x="7430104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2" name="object 262"/>
            <p:cNvSpPr/>
            <p:nvPr/>
          </p:nvSpPr>
          <p:spPr>
            <a:xfrm>
              <a:off x="7683328" y="3642052"/>
              <a:ext cx="125730" cy="539115"/>
            </a:xfrm>
            <a:custGeom>
              <a:avLst/>
              <a:gdLst/>
              <a:ahLst/>
              <a:cxnLst/>
              <a:rect l="l" t="t" r="r" b="b"/>
              <a:pathLst>
                <a:path w="125730" h="539114">
                  <a:moveTo>
                    <a:pt x="0" y="538915"/>
                  </a:moveTo>
                  <a:lnTo>
                    <a:pt x="0" y="0"/>
                  </a:lnTo>
                  <a:lnTo>
                    <a:pt x="125730" y="0"/>
                  </a:lnTo>
                  <a:lnTo>
                    <a:pt x="125730" y="538915"/>
                  </a:lnTo>
                  <a:lnTo>
                    <a:pt x="0" y="538915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63" name="object 263"/>
            <p:cNvSpPr txBox="1"/>
            <p:nvPr/>
          </p:nvSpPr>
          <p:spPr>
            <a:xfrm>
              <a:off x="7703634" y="3717505"/>
              <a:ext cx="76944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640"/>
                </a:lnSpc>
              </a:pP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residual</a:t>
              </a:r>
              <a:r>
                <a:rPr sz="550" spc="-3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5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unit</a:t>
              </a:r>
              <a:endParaRPr sz="5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4" name="object 264"/>
            <p:cNvSpPr/>
            <p:nvPr/>
          </p:nvSpPr>
          <p:spPr>
            <a:xfrm>
              <a:off x="11454875" y="2280666"/>
              <a:ext cx="128270" cy="1092835"/>
            </a:xfrm>
            <a:custGeom>
              <a:avLst/>
              <a:gdLst/>
              <a:ahLst/>
              <a:cxnLst/>
              <a:rect l="l" t="t" r="r" b="b"/>
              <a:pathLst>
                <a:path w="128270" h="1092835">
                  <a:moveTo>
                    <a:pt x="0" y="64007"/>
                  </a:moveTo>
                  <a:lnTo>
                    <a:pt x="5030" y="39093"/>
                  </a:lnTo>
                  <a:lnTo>
                    <a:pt x="18747" y="18747"/>
                  </a:lnTo>
                  <a:lnTo>
                    <a:pt x="39093" y="5030"/>
                  </a:lnTo>
                  <a:lnTo>
                    <a:pt x="64008" y="0"/>
                  </a:lnTo>
                  <a:lnTo>
                    <a:pt x="88922" y="5030"/>
                  </a:lnTo>
                  <a:lnTo>
                    <a:pt x="109268" y="18747"/>
                  </a:lnTo>
                  <a:lnTo>
                    <a:pt x="122985" y="39093"/>
                  </a:lnTo>
                  <a:lnTo>
                    <a:pt x="128016" y="64007"/>
                  </a:lnTo>
                  <a:lnTo>
                    <a:pt x="128016" y="1028700"/>
                  </a:lnTo>
                  <a:lnTo>
                    <a:pt x="122985" y="1053614"/>
                  </a:lnTo>
                  <a:lnTo>
                    <a:pt x="109268" y="1073960"/>
                  </a:lnTo>
                  <a:lnTo>
                    <a:pt x="88922" y="1087678"/>
                  </a:lnTo>
                  <a:lnTo>
                    <a:pt x="64008" y="1092708"/>
                  </a:lnTo>
                  <a:lnTo>
                    <a:pt x="39093" y="1087678"/>
                  </a:lnTo>
                  <a:lnTo>
                    <a:pt x="18747" y="1073960"/>
                  </a:lnTo>
                  <a:lnTo>
                    <a:pt x="5030" y="1053614"/>
                  </a:lnTo>
                  <a:lnTo>
                    <a:pt x="0" y="1028700"/>
                  </a:lnTo>
                  <a:lnTo>
                    <a:pt x="0" y="64007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65" name="object 265"/>
            <p:cNvSpPr txBox="1"/>
            <p:nvPr/>
          </p:nvSpPr>
          <p:spPr>
            <a:xfrm>
              <a:off x="6459418" y="2365603"/>
              <a:ext cx="717550" cy="1288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Attention</a:t>
              </a:r>
              <a:r>
                <a:rPr sz="750" spc="-10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Module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6" name="object 266"/>
            <p:cNvSpPr txBox="1"/>
            <p:nvPr/>
          </p:nvSpPr>
          <p:spPr>
            <a:xfrm>
              <a:off x="8267363" y="2365603"/>
              <a:ext cx="717550" cy="1288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Attention</a:t>
              </a:r>
              <a:r>
                <a:rPr sz="750" spc="-10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Module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7" name="object 267"/>
            <p:cNvSpPr txBox="1"/>
            <p:nvPr/>
          </p:nvSpPr>
          <p:spPr>
            <a:xfrm>
              <a:off x="9891703" y="2365603"/>
              <a:ext cx="717550" cy="1288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Attention</a:t>
              </a:r>
              <a:r>
                <a:rPr sz="750" spc="-10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Module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8" name="object 268"/>
            <p:cNvSpPr txBox="1"/>
            <p:nvPr/>
          </p:nvSpPr>
          <p:spPr>
            <a:xfrm>
              <a:off x="5601752" y="2688311"/>
              <a:ext cx="264795" cy="244298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 marR="5080">
                <a:lnSpc>
                  <a:spcPct val="100000"/>
                </a:lnSpc>
                <a:spcBef>
                  <a:spcPts val="105"/>
                </a:spcBef>
              </a:pPr>
              <a:r>
                <a:rPr sz="750" spc="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Input  </a:t>
              </a:r>
              <a:r>
                <a:rPr sz="7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I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ma</a:t>
              </a:r>
              <a:r>
                <a:rPr sz="750" spc="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g</a:t>
              </a:r>
              <a:r>
                <a:rPr sz="7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e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69" name="object 269"/>
            <p:cNvSpPr/>
            <p:nvPr/>
          </p:nvSpPr>
          <p:spPr>
            <a:xfrm>
              <a:off x="11473163" y="2344674"/>
              <a:ext cx="91440" cy="91440"/>
            </a:xfrm>
            <a:custGeom>
              <a:avLst/>
              <a:gdLst/>
              <a:ahLst/>
              <a:cxnLst/>
              <a:rect l="l" t="t" r="r" b="b"/>
              <a:pathLst>
                <a:path w="91440" h="91440">
                  <a:moveTo>
                    <a:pt x="0" y="45720"/>
                  </a:moveTo>
                  <a:lnTo>
                    <a:pt x="3592" y="27923"/>
                  </a:lnTo>
                  <a:lnTo>
                    <a:pt x="13391" y="13391"/>
                  </a:lnTo>
                  <a:lnTo>
                    <a:pt x="27923" y="3592"/>
                  </a:lnTo>
                  <a:lnTo>
                    <a:pt x="45720" y="0"/>
                  </a:lnTo>
                  <a:lnTo>
                    <a:pt x="63516" y="3592"/>
                  </a:lnTo>
                  <a:lnTo>
                    <a:pt x="78048" y="13391"/>
                  </a:lnTo>
                  <a:lnTo>
                    <a:pt x="87847" y="27923"/>
                  </a:lnTo>
                  <a:lnTo>
                    <a:pt x="91440" y="45720"/>
                  </a:lnTo>
                  <a:lnTo>
                    <a:pt x="87847" y="63516"/>
                  </a:lnTo>
                  <a:lnTo>
                    <a:pt x="78048" y="78048"/>
                  </a:lnTo>
                  <a:lnTo>
                    <a:pt x="63516" y="87847"/>
                  </a:lnTo>
                  <a:lnTo>
                    <a:pt x="45720" y="91440"/>
                  </a:lnTo>
                  <a:lnTo>
                    <a:pt x="27923" y="87847"/>
                  </a:lnTo>
                  <a:lnTo>
                    <a:pt x="13391" y="78048"/>
                  </a:lnTo>
                  <a:lnTo>
                    <a:pt x="3592" y="63516"/>
                  </a:lnTo>
                  <a:lnTo>
                    <a:pt x="0" y="45720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0" name="object 270"/>
            <p:cNvSpPr txBox="1"/>
            <p:nvPr/>
          </p:nvSpPr>
          <p:spPr>
            <a:xfrm>
              <a:off x="11448251" y="2888331"/>
              <a:ext cx="307777" cy="245110"/>
            </a:xfrm>
            <a:prstGeom prst="rect">
              <a:avLst/>
            </a:prstGeom>
          </p:spPr>
          <p:txBody>
            <a:bodyPr vert="vert" wrap="square" lIns="0" tIns="0" rIns="0" bIns="0" rtlCol="0">
              <a:spAutoFit/>
            </a:bodyPr>
            <a:lstStyle/>
            <a:p>
              <a:pPr marL="12700">
                <a:lnSpc>
                  <a:spcPts val="2445"/>
                </a:lnSpc>
              </a:pPr>
              <a:r>
                <a:rPr sz="2100" spc="-15" dirty="0">
                  <a:solidFill>
                    <a:srgbClr val="202020"/>
                  </a:solidFill>
                  <a:latin typeface="Arial"/>
                  <a:cs typeface="Arial"/>
                </a:rPr>
                <a:t>...</a:t>
              </a:r>
              <a:endParaRPr sz="2100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  <p:sp>
          <p:nvSpPr>
            <p:cNvPr id="271" name="object 271"/>
            <p:cNvSpPr/>
            <p:nvPr/>
          </p:nvSpPr>
          <p:spPr>
            <a:xfrm>
              <a:off x="11473163" y="2458974"/>
              <a:ext cx="86995" cy="86995"/>
            </a:xfrm>
            <a:custGeom>
              <a:avLst/>
              <a:gdLst/>
              <a:ahLst/>
              <a:cxnLst/>
              <a:rect l="l" t="t" r="r" b="b"/>
              <a:pathLst>
                <a:path w="86995" h="86994">
                  <a:moveTo>
                    <a:pt x="0" y="43434"/>
                  </a:moveTo>
                  <a:lnTo>
                    <a:pt x="3413" y="26527"/>
                  </a:lnTo>
                  <a:lnTo>
                    <a:pt x="12721" y="12721"/>
                  </a:lnTo>
                  <a:lnTo>
                    <a:pt x="26527" y="3413"/>
                  </a:lnTo>
                  <a:lnTo>
                    <a:pt x="43434" y="0"/>
                  </a:lnTo>
                  <a:lnTo>
                    <a:pt x="60340" y="3413"/>
                  </a:lnTo>
                  <a:lnTo>
                    <a:pt x="74146" y="12721"/>
                  </a:lnTo>
                  <a:lnTo>
                    <a:pt x="83454" y="26527"/>
                  </a:lnTo>
                  <a:lnTo>
                    <a:pt x="86868" y="43434"/>
                  </a:lnTo>
                  <a:lnTo>
                    <a:pt x="83454" y="60340"/>
                  </a:lnTo>
                  <a:lnTo>
                    <a:pt x="74146" y="74146"/>
                  </a:lnTo>
                  <a:lnTo>
                    <a:pt x="60340" y="83454"/>
                  </a:lnTo>
                  <a:lnTo>
                    <a:pt x="43434" y="86868"/>
                  </a:lnTo>
                  <a:lnTo>
                    <a:pt x="26527" y="83454"/>
                  </a:lnTo>
                  <a:lnTo>
                    <a:pt x="12721" y="74146"/>
                  </a:lnTo>
                  <a:lnTo>
                    <a:pt x="3413" y="60340"/>
                  </a:lnTo>
                  <a:lnTo>
                    <a:pt x="0" y="43434"/>
                  </a:lnTo>
                  <a:close/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2" name="object 272"/>
            <p:cNvSpPr/>
            <p:nvPr/>
          </p:nvSpPr>
          <p:spPr>
            <a:xfrm>
              <a:off x="11470877" y="2570988"/>
              <a:ext cx="91440" cy="2057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3" name="object 273"/>
            <p:cNvSpPr/>
            <p:nvPr/>
          </p:nvSpPr>
          <p:spPr>
            <a:xfrm>
              <a:off x="11470877" y="2799588"/>
              <a:ext cx="91440" cy="960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4" name="object 274"/>
            <p:cNvSpPr/>
            <p:nvPr/>
          </p:nvSpPr>
          <p:spPr>
            <a:xfrm>
              <a:off x="11470877" y="3115056"/>
              <a:ext cx="91440" cy="2057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5" name="object 275"/>
            <p:cNvSpPr/>
            <p:nvPr/>
          </p:nvSpPr>
          <p:spPr>
            <a:xfrm>
              <a:off x="6571979" y="2747010"/>
              <a:ext cx="192405" cy="32384"/>
            </a:xfrm>
            <a:custGeom>
              <a:avLst/>
              <a:gdLst/>
              <a:ahLst/>
              <a:cxnLst/>
              <a:rect l="l" t="t" r="r" b="b"/>
              <a:pathLst>
                <a:path w="192405" h="32384">
                  <a:moveTo>
                    <a:pt x="0" y="0"/>
                  </a:moveTo>
                  <a:lnTo>
                    <a:pt x="0" y="8837"/>
                  </a:lnTo>
                  <a:lnTo>
                    <a:pt x="1194" y="16002"/>
                  </a:lnTo>
                  <a:lnTo>
                    <a:pt x="2666" y="16002"/>
                  </a:lnTo>
                  <a:lnTo>
                    <a:pt x="93345" y="16002"/>
                  </a:lnTo>
                  <a:lnTo>
                    <a:pt x="94817" y="16002"/>
                  </a:lnTo>
                  <a:lnTo>
                    <a:pt x="96012" y="23166"/>
                  </a:lnTo>
                  <a:lnTo>
                    <a:pt x="96012" y="32004"/>
                  </a:lnTo>
                  <a:lnTo>
                    <a:pt x="96012" y="23166"/>
                  </a:lnTo>
                  <a:lnTo>
                    <a:pt x="97205" y="16002"/>
                  </a:lnTo>
                  <a:lnTo>
                    <a:pt x="98678" y="16002"/>
                  </a:lnTo>
                  <a:lnTo>
                    <a:pt x="189357" y="16002"/>
                  </a:lnTo>
                  <a:lnTo>
                    <a:pt x="190830" y="16002"/>
                  </a:lnTo>
                  <a:lnTo>
                    <a:pt x="192024" y="8837"/>
                  </a:lnTo>
                  <a:lnTo>
                    <a:pt x="19202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6" name="object 276"/>
            <p:cNvSpPr txBox="1"/>
            <p:nvPr/>
          </p:nvSpPr>
          <p:spPr>
            <a:xfrm>
              <a:off x="6632933" y="2767004"/>
              <a:ext cx="48260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77" name="object 277"/>
            <p:cNvSpPr/>
            <p:nvPr/>
          </p:nvSpPr>
          <p:spPr>
            <a:xfrm>
              <a:off x="7431515" y="2961893"/>
              <a:ext cx="192405" cy="36830"/>
            </a:xfrm>
            <a:custGeom>
              <a:avLst/>
              <a:gdLst/>
              <a:ahLst/>
              <a:cxnLst/>
              <a:rect l="l" t="t" r="r" b="b"/>
              <a:pathLst>
                <a:path w="192405" h="36830">
                  <a:moveTo>
                    <a:pt x="0" y="0"/>
                  </a:moveTo>
                  <a:lnTo>
                    <a:pt x="0" y="10100"/>
                  </a:lnTo>
                  <a:lnTo>
                    <a:pt x="1364" y="18288"/>
                  </a:lnTo>
                  <a:lnTo>
                    <a:pt x="3047" y="18288"/>
                  </a:lnTo>
                  <a:lnTo>
                    <a:pt x="92964" y="18288"/>
                  </a:lnTo>
                  <a:lnTo>
                    <a:pt x="94647" y="18288"/>
                  </a:lnTo>
                  <a:lnTo>
                    <a:pt x="96012" y="26475"/>
                  </a:lnTo>
                  <a:lnTo>
                    <a:pt x="96012" y="36576"/>
                  </a:lnTo>
                  <a:lnTo>
                    <a:pt x="96012" y="26475"/>
                  </a:lnTo>
                  <a:lnTo>
                    <a:pt x="97376" y="18288"/>
                  </a:lnTo>
                  <a:lnTo>
                    <a:pt x="99059" y="18288"/>
                  </a:lnTo>
                  <a:lnTo>
                    <a:pt x="188976" y="18288"/>
                  </a:lnTo>
                  <a:lnTo>
                    <a:pt x="190659" y="18288"/>
                  </a:lnTo>
                  <a:lnTo>
                    <a:pt x="192024" y="10100"/>
                  </a:lnTo>
                  <a:lnTo>
                    <a:pt x="19202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78" name="object 278"/>
            <p:cNvSpPr txBox="1"/>
            <p:nvPr/>
          </p:nvSpPr>
          <p:spPr>
            <a:xfrm>
              <a:off x="7249005" y="2950169"/>
              <a:ext cx="309245" cy="302260"/>
            </a:xfrm>
            <a:prstGeom prst="rect">
              <a:avLst/>
            </a:prstGeom>
          </p:spPr>
          <p:txBody>
            <a:bodyPr vert="horz" wrap="square" lIns="0" tIns="4127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32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</a:t>
              </a:r>
              <a:endParaRPr sz="650" dirty="0">
                <a:solidFill>
                  <a:srgbClr val="202020"/>
                </a:solidFill>
                <a:latin typeface="Times New Roman"/>
                <a:cs typeface="Times New Roman"/>
              </a:endParaRPr>
            </a:p>
            <a:p>
              <a:pPr marR="43815" algn="r">
                <a:lnSpc>
                  <a:spcPct val="100000"/>
                </a:lnSpc>
                <a:spcBef>
                  <a:spcPts val="270"/>
                </a:spcBef>
              </a:pPr>
              <a:r>
                <a:rPr sz="750" spc="-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</a:t>
              </a: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a</a:t>
              </a:r>
              <a:r>
                <a:rPr sz="750" spc="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g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e</a:t>
              </a:r>
              <a:r>
                <a:rPr sz="7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79" name="object 279"/>
            <p:cNvSpPr/>
            <p:nvPr/>
          </p:nvSpPr>
          <p:spPr>
            <a:xfrm>
              <a:off x="7920719" y="2957321"/>
              <a:ext cx="187960" cy="36830"/>
            </a:xfrm>
            <a:custGeom>
              <a:avLst/>
              <a:gdLst/>
              <a:ahLst/>
              <a:cxnLst/>
              <a:rect l="l" t="t" r="r" b="b"/>
              <a:pathLst>
                <a:path w="187960" h="36830">
                  <a:moveTo>
                    <a:pt x="0" y="0"/>
                  </a:moveTo>
                  <a:lnTo>
                    <a:pt x="0" y="10100"/>
                  </a:lnTo>
                  <a:lnTo>
                    <a:pt x="1364" y="18288"/>
                  </a:lnTo>
                  <a:lnTo>
                    <a:pt x="3047" y="18288"/>
                  </a:lnTo>
                  <a:lnTo>
                    <a:pt x="90678" y="18288"/>
                  </a:lnTo>
                  <a:lnTo>
                    <a:pt x="92361" y="18288"/>
                  </a:lnTo>
                  <a:lnTo>
                    <a:pt x="93726" y="26475"/>
                  </a:lnTo>
                  <a:lnTo>
                    <a:pt x="93726" y="36576"/>
                  </a:lnTo>
                  <a:lnTo>
                    <a:pt x="93726" y="26475"/>
                  </a:lnTo>
                  <a:lnTo>
                    <a:pt x="95090" y="18288"/>
                  </a:lnTo>
                  <a:lnTo>
                    <a:pt x="96773" y="18288"/>
                  </a:lnTo>
                  <a:lnTo>
                    <a:pt x="184404" y="18288"/>
                  </a:lnTo>
                  <a:lnTo>
                    <a:pt x="186087" y="18288"/>
                  </a:lnTo>
                  <a:lnTo>
                    <a:pt x="187452" y="10100"/>
                  </a:lnTo>
                  <a:lnTo>
                    <a:pt x="18745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80" name="object 280"/>
            <p:cNvSpPr txBox="1"/>
            <p:nvPr/>
          </p:nvSpPr>
          <p:spPr>
            <a:xfrm>
              <a:off x="7978558" y="2974186"/>
              <a:ext cx="66675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1" name="object 281"/>
            <p:cNvSpPr/>
            <p:nvPr/>
          </p:nvSpPr>
          <p:spPr>
            <a:xfrm>
              <a:off x="6069059" y="2961893"/>
              <a:ext cx="192405" cy="32384"/>
            </a:xfrm>
            <a:custGeom>
              <a:avLst/>
              <a:gdLst/>
              <a:ahLst/>
              <a:cxnLst/>
              <a:rect l="l" t="t" r="r" b="b"/>
              <a:pathLst>
                <a:path w="192405" h="32385">
                  <a:moveTo>
                    <a:pt x="0" y="0"/>
                  </a:moveTo>
                  <a:lnTo>
                    <a:pt x="0" y="8837"/>
                  </a:lnTo>
                  <a:lnTo>
                    <a:pt x="1194" y="16002"/>
                  </a:lnTo>
                  <a:lnTo>
                    <a:pt x="2666" y="16002"/>
                  </a:lnTo>
                  <a:lnTo>
                    <a:pt x="93345" y="16002"/>
                  </a:lnTo>
                  <a:lnTo>
                    <a:pt x="94817" y="16002"/>
                  </a:lnTo>
                  <a:lnTo>
                    <a:pt x="96012" y="23166"/>
                  </a:lnTo>
                  <a:lnTo>
                    <a:pt x="96012" y="32004"/>
                  </a:lnTo>
                  <a:lnTo>
                    <a:pt x="96012" y="23166"/>
                  </a:lnTo>
                  <a:lnTo>
                    <a:pt x="97205" y="16002"/>
                  </a:lnTo>
                  <a:lnTo>
                    <a:pt x="98678" y="16002"/>
                  </a:lnTo>
                  <a:lnTo>
                    <a:pt x="189357" y="16002"/>
                  </a:lnTo>
                  <a:lnTo>
                    <a:pt x="190830" y="16002"/>
                  </a:lnTo>
                  <a:lnTo>
                    <a:pt x="192024" y="8837"/>
                  </a:lnTo>
                  <a:lnTo>
                    <a:pt x="19202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82" name="object 282"/>
            <p:cNvSpPr txBox="1"/>
            <p:nvPr/>
          </p:nvSpPr>
          <p:spPr>
            <a:xfrm>
              <a:off x="8294761" y="2974186"/>
              <a:ext cx="266700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253365" algn="l"/>
                </a:tabLst>
              </a:pPr>
              <a:r>
                <a:rPr sz="650" u="sng" spc="-5" dirty="0">
                  <a:solidFill>
                    <a:srgbClr val="20202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 	</a:t>
              </a:r>
              <a:endParaRPr sz="650" dirty="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3" name="object 283"/>
            <p:cNvSpPr txBox="1"/>
            <p:nvPr/>
          </p:nvSpPr>
          <p:spPr>
            <a:xfrm>
              <a:off x="6127173" y="2977102"/>
              <a:ext cx="66675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4" name="object 284"/>
            <p:cNvSpPr/>
            <p:nvPr/>
          </p:nvSpPr>
          <p:spPr>
            <a:xfrm>
              <a:off x="9173447" y="2961893"/>
              <a:ext cx="192405" cy="32384"/>
            </a:xfrm>
            <a:custGeom>
              <a:avLst/>
              <a:gdLst/>
              <a:ahLst/>
              <a:cxnLst/>
              <a:rect l="l" t="t" r="r" b="b"/>
              <a:pathLst>
                <a:path w="192404" h="32385">
                  <a:moveTo>
                    <a:pt x="0" y="0"/>
                  </a:moveTo>
                  <a:lnTo>
                    <a:pt x="0" y="8837"/>
                  </a:lnTo>
                  <a:lnTo>
                    <a:pt x="1194" y="16002"/>
                  </a:lnTo>
                  <a:lnTo>
                    <a:pt x="2666" y="16002"/>
                  </a:lnTo>
                  <a:lnTo>
                    <a:pt x="93345" y="16002"/>
                  </a:lnTo>
                  <a:lnTo>
                    <a:pt x="94817" y="16002"/>
                  </a:lnTo>
                  <a:lnTo>
                    <a:pt x="96012" y="23166"/>
                  </a:lnTo>
                  <a:lnTo>
                    <a:pt x="96012" y="32004"/>
                  </a:lnTo>
                  <a:lnTo>
                    <a:pt x="96012" y="23166"/>
                  </a:lnTo>
                  <a:lnTo>
                    <a:pt x="97206" y="16002"/>
                  </a:lnTo>
                  <a:lnTo>
                    <a:pt x="98678" y="16002"/>
                  </a:lnTo>
                  <a:lnTo>
                    <a:pt x="189357" y="16002"/>
                  </a:lnTo>
                  <a:lnTo>
                    <a:pt x="190829" y="16002"/>
                  </a:lnTo>
                  <a:lnTo>
                    <a:pt x="192024" y="8837"/>
                  </a:lnTo>
                  <a:lnTo>
                    <a:pt x="19202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85" name="object 285"/>
            <p:cNvSpPr txBox="1"/>
            <p:nvPr/>
          </p:nvSpPr>
          <p:spPr>
            <a:xfrm>
              <a:off x="9007404" y="2946389"/>
              <a:ext cx="291465" cy="30607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340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  <a:p>
              <a:pPr marR="26034" algn="r">
                <a:lnSpc>
                  <a:spcPct val="100000"/>
                </a:lnSpc>
                <a:spcBef>
                  <a:spcPts val="285"/>
                </a:spcBef>
              </a:pPr>
              <a:r>
                <a:rPr sz="750" spc="-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</a:t>
              </a: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a</a:t>
              </a:r>
              <a:r>
                <a:rPr sz="750" spc="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g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e</a:t>
              </a:r>
              <a:r>
                <a:rPr sz="7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2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6" name="object 286"/>
            <p:cNvSpPr/>
            <p:nvPr/>
          </p:nvSpPr>
          <p:spPr>
            <a:xfrm>
              <a:off x="9589499" y="2961893"/>
              <a:ext cx="187960" cy="32384"/>
            </a:xfrm>
            <a:custGeom>
              <a:avLst/>
              <a:gdLst/>
              <a:ahLst/>
              <a:cxnLst/>
              <a:rect l="l" t="t" r="r" b="b"/>
              <a:pathLst>
                <a:path w="187960" h="32385">
                  <a:moveTo>
                    <a:pt x="0" y="0"/>
                  </a:moveTo>
                  <a:lnTo>
                    <a:pt x="0" y="8837"/>
                  </a:lnTo>
                  <a:lnTo>
                    <a:pt x="1194" y="16002"/>
                  </a:lnTo>
                  <a:lnTo>
                    <a:pt x="2666" y="16002"/>
                  </a:lnTo>
                  <a:lnTo>
                    <a:pt x="91059" y="16002"/>
                  </a:lnTo>
                  <a:lnTo>
                    <a:pt x="92531" y="16002"/>
                  </a:lnTo>
                  <a:lnTo>
                    <a:pt x="93726" y="23166"/>
                  </a:lnTo>
                  <a:lnTo>
                    <a:pt x="93726" y="32004"/>
                  </a:lnTo>
                  <a:lnTo>
                    <a:pt x="93726" y="23166"/>
                  </a:lnTo>
                  <a:lnTo>
                    <a:pt x="94920" y="16002"/>
                  </a:lnTo>
                  <a:lnTo>
                    <a:pt x="96392" y="16002"/>
                  </a:lnTo>
                  <a:lnTo>
                    <a:pt x="184785" y="16002"/>
                  </a:lnTo>
                  <a:lnTo>
                    <a:pt x="186257" y="16002"/>
                  </a:lnTo>
                  <a:lnTo>
                    <a:pt x="187452" y="8837"/>
                  </a:lnTo>
                  <a:lnTo>
                    <a:pt x="18745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87" name="object 287"/>
            <p:cNvSpPr txBox="1"/>
            <p:nvPr/>
          </p:nvSpPr>
          <p:spPr>
            <a:xfrm>
              <a:off x="9645449" y="2977102"/>
              <a:ext cx="66675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88" name="object 288"/>
            <p:cNvSpPr/>
            <p:nvPr/>
          </p:nvSpPr>
          <p:spPr>
            <a:xfrm>
              <a:off x="10709639" y="2952749"/>
              <a:ext cx="187960" cy="36830"/>
            </a:xfrm>
            <a:custGeom>
              <a:avLst/>
              <a:gdLst/>
              <a:ahLst/>
              <a:cxnLst/>
              <a:rect l="l" t="t" r="r" b="b"/>
              <a:pathLst>
                <a:path w="187960" h="36830">
                  <a:moveTo>
                    <a:pt x="0" y="0"/>
                  </a:moveTo>
                  <a:lnTo>
                    <a:pt x="0" y="10100"/>
                  </a:lnTo>
                  <a:lnTo>
                    <a:pt x="1364" y="18288"/>
                  </a:lnTo>
                  <a:lnTo>
                    <a:pt x="3047" y="18288"/>
                  </a:lnTo>
                  <a:lnTo>
                    <a:pt x="90678" y="18288"/>
                  </a:lnTo>
                  <a:lnTo>
                    <a:pt x="92361" y="18288"/>
                  </a:lnTo>
                  <a:lnTo>
                    <a:pt x="93726" y="26475"/>
                  </a:lnTo>
                  <a:lnTo>
                    <a:pt x="93726" y="36576"/>
                  </a:lnTo>
                  <a:lnTo>
                    <a:pt x="93726" y="26475"/>
                  </a:lnTo>
                  <a:lnTo>
                    <a:pt x="95090" y="18288"/>
                  </a:lnTo>
                  <a:lnTo>
                    <a:pt x="96773" y="18288"/>
                  </a:lnTo>
                  <a:lnTo>
                    <a:pt x="184404" y="18288"/>
                  </a:lnTo>
                  <a:lnTo>
                    <a:pt x="186087" y="18288"/>
                  </a:lnTo>
                  <a:lnTo>
                    <a:pt x="187452" y="10100"/>
                  </a:lnTo>
                  <a:lnTo>
                    <a:pt x="187452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89" name="object 289"/>
            <p:cNvSpPr txBox="1"/>
            <p:nvPr/>
          </p:nvSpPr>
          <p:spPr>
            <a:xfrm>
              <a:off x="10547297" y="2940528"/>
              <a:ext cx="290195" cy="305435"/>
            </a:xfrm>
            <a:prstGeom prst="rect">
              <a:avLst/>
            </a:prstGeom>
          </p:spPr>
          <p:txBody>
            <a:bodyPr vert="horz" wrap="square" lIns="0" tIns="4254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33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p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  <a:p>
              <a:pPr marR="24765" algn="r">
                <a:lnSpc>
                  <a:spcPct val="100000"/>
                </a:lnSpc>
                <a:spcBef>
                  <a:spcPts val="284"/>
                </a:spcBef>
              </a:pPr>
              <a:r>
                <a:rPr sz="750" spc="-1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</a:t>
              </a: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a</a:t>
              </a:r>
              <a:r>
                <a:rPr sz="750" spc="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g</a:t>
              </a:r>
              <a:r>
                <a:rPr sz="750" spc="-1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e</a:t>
              </a:r>
              <a:r>
                <a:rPr sz="75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3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0" name="object 290"/>
            <p:cNvSpPr/>
            <p:nvPr/>
          </p:nvSpPr>
          <p:spPr>
            <a:xfrm>
              <a:off x="8396207" y="2747010"/>
              <a:ext cx="192405" cy="32384"/>
            </a:xfrm>
            <a:custGeom>
              <a:avLst/>
              <a:gdLst/>
              <a:ahLst/>
              <a:cxnLst/>
              <a:rect l="l" t="t" r="r" b="b"/>
              <a:pathLst>
                <a:path w="192404" h="32384">
                  <a:moveTo>
                    <a:pt x="0" y="0"/>
                  </a:moveTo>
                  <a:lnTo>
                    <a:pt x="0" y="8837"/>
                  </a:lnTo>
                  <a:lnTo>
                    <a:pt x="1194" y="16002"/>
                  </a:lnTo>
                  <a:lnTo>
                    <a:pt x="2666" y="16002"/>
                  </a:lnTo>
                  <a:lnTo>
                    <a:pt x="93345" y="16002"/>
                  </a:lnTo>
                  <a:lnTo>
                    <a:pt x="94817" y="16002"/>
                  </a:lnTo>
                  <a:lnTo>
                    <a:pt x="96012" y="23166"/>
                  </a:lnTo>
                  <a:lnTo>
                    <a:pt x="96012" y="32004"/>
                  </a:lnTo>
                  <a:lnTo>
                    <a:pt x="96012" y="23166"/>
                  </a:lnTo>
                  <a:lnTo>
                    <a:pt x="97206" y="16002"/>
                  </a:lnTo>
                  <a:lnTo>
                    <a:pt x="98678" y="16002"/>
                  </a:lnTo>
                  <a:lnTo>
                    <a:pt x="189357" y="16002"/>
                  </a:lnTo>
                  <a:lnTo>
                    <a:pt x="190829" y="16002"/>
                  </a:lnTo>
                  <a:lnTo>
                    <a:pt x="192024" y="8837"/>
                  </a:lnTo>
                  <a:lnTo>
                    <a:pt x="19202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91" name="object 291"/>
            <p:cNvSpPr txBox="1"/>
            <p:nvPr/>
          </p:nvSpPr>
          <p:spPr>
            <a:xfrm>
              <a:off x="8457326" y="2767972"/>
              <a:ext cx="48260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2" name="object 292"/>
            <p:cNvSpPr/>
            <p:nvPr/>
          </p:nvSpPr>
          <p:spPr>
            <a:xfrm>
              <a:off x="9973547" y="2751582"/>
              <a:ext cx="192405" cy="32384"/>
            </a:xfrm>
            <a:custGeom>
              <a:avLst/>
              <a:gdLst/>
              <a:ahLst/>
              <a:cxnLst/>
              <a:rect l="l" t="t" r="r" b="b"/>
              <a:pathLst>
                <a:path w="192404" h="32384">
                  <a:moveTo>
                    <a:pt x="0" y="0"/>
                  </a:moveTo>
                  <a:lnTo>
                    <a:pt x="0" y="8837"/>
                  </a:lnTo>
                  <a:lnTo>
                    <a:pt x="1194" y="16002"/>
                  </a:lnTo>
                  <a:lnTo>
                    <a:pt x="2666" y="16002"/>
                  </a:lnTo>
                  <a:lnTo>
                    <a:pt x="93345" y="16002"/>
                  </a:lnTo>
                  <a:lnTo>
                    <a:pt x="94817" y="16002"/>
                  </a:lnTo>
                  <a:lnTo>
                    <a:pt x="96012" y="23166"/>
                  </a:lnTo>
                  <a:lnTo>
                    <a:pt x="96012" y="32004"/>
                  </a:lnTo>
                  <a:lnTo>
                    <a:pt x="96012" y="23166"/>
                  </a:lnTo>
                  <a:lnTo>
                    <a:pt x="97206" y="16002"/>
                  </a:lnTo>
                  <a:lnTo>
                    <a:pt x="98678" y="16002"/>
                  </a:lnTo>
                  <a:lnTo>
                    <a:pt x="189357" y="16002"/>
                  </a:lnTo>
                  <a:lnTo>
                    <a:pt x="190829" y="16002"/>
                  </a:lnTo>
                  <a:lnTo>
                    <a:pt x="192024" y="8837"/>
                  </a:lnTo>
                  <a:lnTo>
                    <a:pt x="192024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93" name="object 293"/>
            <p:cNvSpPr txBox="1"/>
            <p:nvPr/>
          </p:nvSpPr>
          <p:spPr>
            <a:xfrm>
              <a:off x="10037526" y="2766136"/>
              <a:ext cx="48260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4" name="object 294"/>
            <p:cNvSpPr/>
            <p:nvPr/>
          </p:nvSpPr>
          <p:spPr>
            <a:xfrm>
              <a:off x="7580105" y="3896868"/>
              <a:ext cx="73660" cy="27940"/>
            </a:xfrm>
            <a:custGeom>
              <a:avLst/>
              <a:gdLst/>
              <a:ahLst/>
              <a:cxnLst/>
              <a:rect l="l" t="t" r="r" b="b"/>
              <a:pathLst>
                <a:path w="73660" h="27939">
                  <a:moveTo>
                    <a:pt x="0" y="0"/>
                  </a:moveTo>
                  <a:lnTo>
                    <a:pt x="73152" y="0"/>
                  </a:lnTo>
                  <a:lnTo>
                    <a:pt x="73152" y="27432"/>
                  </a:lnTo>
                  <a:lnTo>
                    <a:pt x="0" y="27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95" name="object 295"/>
            <p:cNvSpPr txBox="1"/>
            <p:nvPr/>
          </p:nvSpPr>
          <p:spPr>
            <a:xfrm>
              <a:off x="7487953" y="3485578"/>
              <a:ext cx="718185" cy="12888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75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Soft </a:t>
              </a:r>
              <a:r>
                <a:rPr sz="75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Mask</a:t>
              </a:r>
              <a:r>
                <a:rPr sz="750" spc="-10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5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Branch</a:t>
              </a:r>
              <a:endParaRPr sz="7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6" name="object 296"/>
            <p:cNvSpPr/>
            <p:nvPr/>
          </p:nvSpPr>
          <p:spPr>
            <a:xfrm>
              <a:off x="6265655" y="3501390"/>
              <a:ext cx="3168650" cy="988060"/>
            </a:xfrm>
            <a:custGeom>
              <a:avLst/>
              <a:gdLst/>
              <a:ahLst/>
              <a:cxnLst/>
              <a:rect l="l" t="t" r="r" b="b"/>
              <a:pathLst>
                <a:path w="3168650" h="988060">
                  <a:moveTo>
                    <a:pt x="0" y="164594"/>
                  </a:moveTo>
                  <a:lnTo>
                    <a:pt x="5879" y="120839"/>
                  </a:lnTo>
                  <a:lnTo>
                    <a:pt x="22471" y="81520"/>
                  </a:lnTo>
                  <a:lnTo>
                    <a:pt x="48208" y="48208"/>
                  </a:lnTo>
                  <a:lnTo>
                    <a:pt x="81520" y="22472"/>
                  </a:lnTo>
                  <a:lnTo>
                    <a:pt x="120838" y="5879"/>
                  </a:lnTo>
                  <a:lnTo>
                    <a:pt x="164594" y="0"/>
                  </a:lnTo>
                  <a:lnTo>
                    <a:pt x="3003801" y="0"/>
                  </a:lnTo>
                  <a:lnTo>
                    <a:pt x="3047557" y="5879"/>
                  </a:lnTo>
                  <a:lnTo>
                    <a:pt x="3086875" y="22472"/>
                  </a:lnTo>
                  <a:lnTo>
                    <a:pt x="3120187" y="48208"/>
                  </a:lnTo>
                  <a:lnTo>
                    <a:pt x="3145924" y="81520"/>
                  </a:lnTo>
                  <a:lnTo>
                    <a:pt x="3162516" y="120839"/>
                  </a:lnTo>
                  <a:lnTo>
                    <a:pt x="3168396" y="164594"/>
                  </a:lnTo>
                  <a:lnTo>
                    <a:pt x="3168396" y="822957"/>
                  </a:lnTo>
                  <a:lnTo>
                    <a:pt x="3162516" y="866712"/>
                  </a:lnTo>
                  <a:lnTo>
                    <a:pt x="3145924" y="906031"/>
                  </a:lnTo>
                  <a:lnTo>
                    <a:pt x="3120187" y="939343"/>
                  </a:lnTo>
                  <a:lnTo>
                    <a:pt x="3086875" y="965080"/>
                  </a:lnTo>
                  <a:lnTo>
                    <a:pt x="3047557" y="981672"/>
                  </a:lnTo>
                  <a:lnTo>
                    <a:pt x="3003801" y="987552"/>
                  </a:lnTo>
                  <a:lnTo>
                    <a:pt x="164594" y="987552"/>
                  </a:lnTo>
                  <a:lnTo>
                    <a:pt x="120838" y="981672"/>
                  </a:lnTo>
                  <a:lnTo>
                    <a:pt x="81520" y="965080"/>
                  </a:lnTo>
                  <a:lnTo>
                    <a:pt x="48208" y="939343"/>
                  </a:lnTo>
                  <a:lnTo>
                    <a:pt x="22471" y="906031"/>
                  </a:lnTo>
                  <a:lnTo>
                    <a:pt x="5879" y="866712"/>
                  </a:lnTo>
                  <a:lnTo>
                    <a:pt x="0" y="822957"/>
                  </a:lnTo>
                  <a:lnTo>
                    <a:pt x="0" y="164594"/>
                  </a:lnTo>
                  <a:close/>
                </a:path>
              </a:pathLst>
            </a:custGeom>
            <a:ln w="13716">
              <a:solidFill>
                <a:srgbClr val="B0B0B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97" name="object 297"/>
            <p:cNvSpPr/>
            <p:nvPr/>
          </p:nvSpPr>
          <p:spPr>
            <a:xfrm>
              <a:off x="6663419" y="4205477"/>
              <a:ext cx="320040" cy="41275"/>
            </a:xfrm>
            <a:custGeom>
              <a:avLst/>
              <a:gdLst/>
              <a:ahLst/>
              <a:cxnLst/>
              <a:rect l="l" t="t" r="r" b="b"/>
              <a:pathLst>
                <a:path w="320039" h="41275">
                  <a:moveTo>
                    <a:pt x="0" y="0"/>
                  </a:moveTo>
                  <a:lnTo>
                    <a:pt x="0" y="11363"/>
                  </a:lnTo>
                  <a:lnTo>
                    <a:pt x="1535" y="20574"/>
                  </a:lnTo>
                  <a:lnTo>
                    <a:pt x="3428" y="20574"/>
                  </a:lnTo>
                  <a:lnTo>
                    <a:pt x="156591" y="20574"/>
                  </a:lnTo>
                  <a:lnTo>
                    <a:pt x="158484" y="20574"/>
                  </a:lnTo>
                  <a:lnTo>
                    <a:pt x="160020" y="29785"/>
                  </a:lnTo>
                  <a:lnTo>
                    <a:pt x="160020" y="41148"/>
                  </a:lnTo>
                  <a:lnTo>
                    <a:pt x="160020" y="29785"/>
                  </a:lnTo>
                  <a:lnTo>
                    <a:pt x="161555" y="20574"/>
                  </a:lnTo>
                  <a:lnTo>
                    <a:pt x="163449" y="20574"/>
                  </a:lnTo>
                  <a:lnTo>
                    <a:pt x="316611" y="20574"/>
                  </a:lnTo>
                  <a:lnTo>
                    <a:pt x="318504" y="20574"/>
                  </a:lnTo>
                  <a:lnTo>
                    <a:pt x="320040" y="11362"/>
                  </a:lnTo>
                  <a:lnTo>
                    <a:pt x="32004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98" name="object 298"/>
            <p:cNvSpPr txBox="1"/>
            <p:nvPr/>
          </p:nvSpPr>
          <p:spPr>
            <a:xfrm>
              <a:off x="6794824" y="4203887"/>
              <a:ext cx="57785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99" name="object 299"/>
            <p:cNvSpPr txBox="1"/>
            <p:nvPr/>
          </p:nvSpPr>
          <p:spPr>
            <a:xfrm>
              <a:off x="8316792" y="4200715"/>
              <a:ext cx="57785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0" name="object 300"/>
            <p:cNvSpPr txBox="1"/>
            <p:nvPr/>
          </p:nvSpPr>
          <p:spPr>
            <a:xfrm>
              <a:off x="7548389" y="4197955"/>
              <a:ext cx="86360" cy="11221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95"/>
                </a:spcBef>
              </a:pPr>
              <a:r>
                <a:rPr sz="650" i="1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2r</a:t>
              </a:r>
              <a:endParaRPr sz="65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1" name="object 301"/>
            <p:cNvSpPr/>
            <p:nvPr/>
          </p:nvSpPr>
          <p:spPr>
            <a:xfrm>
              <a:off x="7271495" y="4200906"/>
              <a:ext cx="658495" cy="27940"/>
            </a:xfrm>
            <a:custGeom>
              <a:avLst/>
              <a:gdLst/>
              <a:ahLst/>
              <a:cxnLst/>
              <a:rect l="l" t="t" r="r" b="b"/>
              <a:pathLst>
                <a:path w="658494" h="27939">
                  <a:moveTo>
                    <a:pt x="0" y="0"/>
                  </a:moveTo>
                  <a:lnTo>
                    <a:pt x="0" y="7575"/>
                  </a:lnTo>
                  <a:lnTo>
                    <a:pt x="1023" y="13716"/>
                  </a:lnTo>
                  <a:lnTo>
                    <a:pt x="2286" y="13716"/>
                  </a:lnTo>
                  <a:lnTo>
                    <a:pt x="326898" y="13716"/>
                  </a:lnTo>
                  <a:lnTo>
                    <a:pt x="328160" y="13716"/>
                  </a:lnTo>
                  <a:lnTo>
                    <a:pt x="329184" y="19856"/>
                  </a:lnTo>
                  <a:lnTo>
                    <a:pt x="329184" y="27432"/>
                  </a:lnTo>
                  <a:lnTo>
                    <a:pt x="329184" y="19856"/>
                  </a:lnTo>
                  <a:lnTo>
                    <a:pt x="330207" y="13716"/>
                  </a:lnTo>
                  <a:lnTo>
                    <a:pt x="331470" y="13716"/>
                  </a:lnTo>
                  <a:lnTo>
                    <a:pt x="656082" y="13716"/>
                  </a:lnTo>
                  <a:lnTo>
                    <a:pt x="657344" y="13716"/>
                  </a:lnTo>
                  <a:lnTo>
                    <a:pt x="658368" y="7575"/>
                  </a:lnTo>
                  <a:lnTo>
                    <a:pt x="658368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2" name="object 302"/>
            <p:cNvSpPr/>
            <p:nvPr/>
          </p:nvSpPr>
          <p:spPr>
            <a:xfrm>
              <a:off x="8181323" y="4200906"/>
              <a:ext cx="320040" cy="36830"/>
            </a:xfrm>
            <a:custGeom>
              <a:avLst/>
              <a:gdLst/>
              <a:ahLst/>
              <a:cxnLst/>
              <a:rect l="l" t="t" r="r" b="b"/>
              <a:pathLst>
                <a:path w="320039" h="36830">
                  <a:moveTo>
                    <a:pt x="0" y="0"/>
                  </a:moveTo>
                  <a:lnTo>
                    <a:pt x="0" y="10100"/>
                  </a:lnTo>
                  <a:lnTo>
                    <a:pt x="1364" y="18288"/>
                  </a:lnTo>
                  <a:lnTo>
                    <a:pt x="3047" y="18288"/>
                  </a:lnTo>
                  <a:lnTo>
                    <a:pt x="156972" y="18288"/>
                  </a:lnTo>
                  <a:lnTo>
                    <a:pt x="158655" y="18288"/>
                  </a:lnTo>
                  <a:lnTo>
                    <a:pt x="160020" y="26475"/>
                  </a:lnTo>
                  <a:lnTo>
                    <a:pt x="160020" y="36576"/>
                  </a:lnTo>
                  <a:lnTo>
                    <a:pt x="160020" y="26475"/>
                  </a:lnTo>
                  <a:lnTo>
                    <a:pt x="161384" y="18288"/>
                  </a:lnTo>
                  <a:lnTo>
                    <a:pt x="163067" y="18288"/>
                  </a:lnTo>
                  <a:lnTo>
                    <a:pt x="316992" y="18288"/>
                  </a:lnTo>
                  <a:lnTo>
                    <a:pt x="318675" y="18288"/>
                  </a:lnTo>
                  <a:lnTo>
                    <a:pt x="320040" y="10100"/>
                  </a:lnTo>
                  <a:lnTo>
                    <a:pt x="320040" y="0"/>
                  </a:lnTo>
                </a:path>
              </a:pathLst>
            </a:custGeom>
            <a:ln w="45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3" name="object 303"/>
            <p:cNvSpPr/>
            <p:nvPr/>
          </p:nvSpPr>
          <p:spPr>
            <a:xfrm>
              <a:off x="9556191" y="3552952"/>
              <a:ext cx="2078355" cy="436245"/>
            </a:xfrm>
            <a:custGeom>
              <a:avLst/>
              <a:gdLst/>
              <a:ahLst/>
              <a:cxnLst/>
              <a:rect l="l" t="t" r="r" b="b"/>
              <a:pathLst>
                <a:path w="2078354" h="436244">
                  <a:moveTo>
                    <a:pt x="0" y="435706"/>
                  </a:moveTo>
                  <a:lnTo>
                    <a:pt x="2078354" y="435706"/>
                  </a:lnTo>
                  <a:lnTo>
                    <a:pt x="2078354" y="0"/>
                  </a:lnTo>
                  <a:lnTo>
                    <a:pt x="0" y="0"/>
                  </a:lnTo>
                  <a:lnTo>
                    <a:pt x="0" y="435706"/>
                  </a:lnTo>
                  <a:close/>
                </a:path>
              </a:pathLst>
            </a:custGeom>
            <a:ln w="6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4" name="object 304"/>
            <p:cNvSpPr/>
            <p:nvPr/>
          </p:nvSpPr>
          <p:spPr>
            <a:xfrm>
              <a:off x="9619710" y="3581791"/>
              <a:ext cx="116205" cy="93345"/>
            </a:xfrm>
            <a:custGeom>
              <a:avLst/>
              <a:gdLst/>
              <a:ahLst/>
              <a:cxnLst/>
              <a:rect l="l" t="t" r="r" b="b"/>
              <a:pathLst>
                <a:path w="116204" h="93344">
                  <a:moveTo>
                    <a:pt x="0" y="0"/>
                  </a:moveTo>
                  <a:lnTo>
                    <a:pt x="57802" y="92948"/>
                  </a:lnTo>
                  <a:lnTo>
                    <a:pt x="115605" y="0"/>
                  </a:lnTo>
                  <a:lnTo>
                    <a:pt x="0" y="0"/>
                  </a:lnTo>
                  <a:close/>
                </a:path>
              </a:pathLst>
            </a:custGeom>
            <a:ln w="6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5" name="object 305"/>
            <p:cNvSpPr/>
            <p:nvPr/>
          </p:nvSpPr>
          <p:spPr>
            <a:xfrm>
              <a:off x="9619710" y="3721255"/>
              <a:ext cx="116205" cy="93345"/>
            </a:xfrm>
            <a:custGeom>
              <a:avLst/>
              <a:gdLst/>
              <a:ahLst/>
              <a:cxnLst/>
              <a:rect l="l" t="t" r="r" b="b"/>
              <a:pathLst>
                <a:path w="116204" h="93344">
                  <a:moveTo>
                    <a:pt x="0" y="92948"/>
                  </a:moveTo>
                  <a:lnTo>
                    <a:pt x="57802" y="0"/>
                  </a:lnTo>
                  <a:lnTo>
                    <a:pt x="115605" y="92948"/>
                  </a:lnTo>
                  <a:lnTo>
                    <a:pt x="0" y="92948"/>
                  </a:lnTo>
                  <a:close/>
                </a:path>
              </a:pathLst>
            </a:custGeom>
            <a:ln w="63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6" name="object 306"/>
            <p:cNvSpPr/>
            <p:nvPr/>
          </p:nvSpPr>
          <p:spPr>
            <a:xfrm>
              <a:off x="9619710" y="3883791"/>
              <a:ext cx="116205" cy="38735"/>
            </a:xfrm>
            <a:custGeom>
              <a:avLst/>
              <a:gdLst/>
              <a:ahLst/>
              <a:cxnLst/>
              <a:rect l="l" t="t" r="r" b="b"/>
              <a:pathLst>
                <a:path w="116204" h="38735">
                  <a:moveTo>
                    <a:pt x="0" y="38558"/>
                  </a:moveTo>
                  <a:lnTo>
                    <a:pt x="115605" y="38558"/>
                  </a:lnTo>
                  <a:lnTo>
                    <a:pt x="115605" y="0"/>
                  </a:lnTo>
                  <a:lnTo>
                    <a:pt x="0" y="0"/>
                  </a:lnTo>
                  <a:lnTo>
                    <a:pt x="0" y="38558"/>
                  </a:lnTo>
                  <a:close/>
                </a:path>
              </a:pathLst>
            </a:custGeom>
            <a:ln w="6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7" name="object 307"/>
            <p:cNvSpPr txBox="1"/>
            <p:nvPr/>
          </p:nvSpPr>
          <p:spPr>
            <a:xfrm>
              <a:off x="9827825" y="3857662"/>
              <a:ext cx="28765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400" spc="-5" dirty="0">
                  <a:solidFill>
                    <a:srgbClr val="202020"/>
                  </a:solidFill>
                  <a:latin typeface="Arial"/>
                  <a:cs typeface="Arial"/>
                </a:rPr>
                <a:t>residual</a:t>
              </a:r>
              <a:r>
                <a:rPr sz="400" spc="-30" dirty="0">
                  <a:solidFill>
                    <a:srgbClr val="202020"/>
                  </a:solidFill>
                  <a:latin typeface="Arial"/>
                  <a:cs typeface="Arial"/>
                </a:rPr>
                <a:t> </a:t>
              </a:r>
              <a:r>
                <a:rPr sz="400" dirty="0">
                  <a:solidFill>
                    <a:srgbClr val="202020"/>
                  </a:solidFill>
                  <a:latin typeface="Arial"/>
                  <a:cs typeface="Arial"/>
                </a:rPr>
                <a:t>unit</a:t>
              </a:r>
              <a:endParaRPr sz="400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  <p:sp>
          <p:nvSpPr>
            <p:cNvPr id="308" name="object 308"/>
            <p:cNvSpPr/>
            <p:nvPr/>
          </p:nvSpPr>
          <p:spPr>
            <a:xfrm>
              <a:off x="10256798" y="3840369"/>
              <a:ext cx="121980" cy="12282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9" name="object 309"/>
            <p:cNvSpPr txBox="1"/>
            <p:nvPr/>
          </p:nvSpPr>
          <p:spPr>
            <a:xfrm>
              <a:off x="10416801" y="3842239"/>
              <a:ext cx="390525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400" spc="5" dirty="0">
                  <a:solidFill>
                    <a:srgbClr val="202020"/>
                  </a:solidFill>
                  <a:latin typeface="Arial"/>
                  <a:cs typeface="Arial"/>
                </a:rPr>
                <a:t>sigmoid</a:t>
              </a:r>
              <a:r>
                <a:rPr sz="400" spc="-50" dirty="0">
                  <a:solidFill>
                    <a:srgbClr val="202020"/>
                  </a:solidFill>
                  <a:latin typeface="Arial"/>
                  <a:cs typeface="Arial"/>
                </a:rPr>
                <a:t> </a:t>
              </a:r>
              <a:r>
                <a:rPr sz="400" spc="5" dirty="0">
                  <a:solidFill>
                    <a:srgbClr val="202020"/>
                  </a:solidFill>
                  <a:latin typeface="Arial"/>
                  <a:cs typeface="Arial"/>
                </a:rPr>
                <a:t>function</a:t>
              </a:r>
              <a:endParaRPr sz="400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  <p:sp>
          <p:nvSpPr>
            <p:cNvPr id="310" name="object 310"/>
            <p:cNvSpPr/>
            <p:nvPr/>
          </p:nvSpPr>
          <p:spPr>
            <a:xfrm>
              <a:off x="10958053" y="3617952"/>
              <a:ext cx="121979" cy="1228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11" name="object 311"/>
            <p:cNvSpPr txBox="1"/>
            <p:nvPr/>
          </p:nvSpPr>
          <p:spPr>
            <a:xfrm>
              <a:off x="11157197" y="3582140"/>
              <a:ext cx="316230" cy="743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0"/>
                </a:spcBef>
              </a:pPr>
              <a:r>
                <a:rPr sz="400" dirty="0">
                  <a:solidFill>
                    <a:srgbClr val="202020"/>
                  </a:solidFill>
                  <a:latin typeface="Arial"/>
                  <a:cs typeface="Arial"/>
                </a:rPr>
                <a:t>element-wise</a:t>
              </a:r>
              <a:endParaRPr sz="400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  <p:sp>
          <p:nvSpPr>
            <p:cNvPr id="312" name="object 312"/>
            <p:cNvSpPr txBox="1"/>
            <p:nvPr/>
          </p:nvSpPr>
          <p:spPr>
            <a:xfrm>
              <a:off x="10990663" y="3601192"/>
              <a:ext cx="419734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  <a:tabLst>
                  <a:tab pos="229235" algn="l"/>
                </a:tabLst>
              </a:pPr>
              <a:r>
                <a:rPr sz="800" dirty="0">
                  <a:solidFill>
                    <a:srgbClr val="202020"/>
                  </a:solidFill>
                  <a:latin typeface="Arial"/>
                  <a:cs typeface="Arial"/>
                </a:rPr>
                <a:t>×	</a:t>
              </a:r>
              <a:r>
                <a:rPr sz="600" spc="7" baseline="6944" dirty="0">
                  <a:solidFill>
                    <a:srgbClr val="202020"/>
                  </a:solidFill>
                  <a:latin typeface="Arial"/>
                  <a:cs typeface="Arial"/>
                </a:rPr>
                <a:t>p</a:t>
              </a:r>
              <a:r>
                <a:rPr sz="600" spc="-7" baseline="6944" dirty="0">
                  <a:solidFill>
                    <a:srgbClr val="202020"/>
                  </a:solidFill>
                  <a:latin typeface="Arial"/>
                  <a:cs typeface="Arial"/>
                </a:rPr>
                <a:t>r</a:t>
              </a:r>
              <a:r>
                <a:rPr sz="600" spc="15" baseline="6944" dirty="0">
                  <a:solidFill>
                    <a:srgbClr val="202020"/>
                  </a:solidFill>
                  <a:latin typeface="Arial"/>
                  <a:cs typeface="Arial"/>
                </a:rPr>
                <a:t>oduct</a:t>
              </a:r>
              <a:endParaRPr sz="600" baseline="6944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  <p:sp>
          <p:nvSpPr>
            <p:cNvPr id="313" name="object 313"/>
            <p:cNvSpPr/>
            <p:nvPr/>
          </p:nvSpPr>
          <p:spPr>
            <a:xfrm>
              <a:off x="10961890" y="3818503"/>
              <a:ext cx="121979" cy="1228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14" name="object 314"/>
            <p:cNvSpPr txBox="1"/>
            <p:nvPr/>
          </p:nvSpPr>
          <p:spPr>
            <a:xfrm>
              <a:off x="10972851" y="3799131"/>
              <a:ext cx="114935" cy="13657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105"/>
                </a:spcBef>
              </a:pPr>
              <a:r>
                <a:rPr sz="800" spc="400" dirty="0">
                  <a:solidFill>
                    <a:srgbClr val="202020"/>
                  </a:solidFill>
                  <a:latin typeface="Calibri"/>
                  <a:cs typeface="Calibri"/>
                </a:rPr>
                <a:t>+</a:t>
              </a:r>
              <a:endParaRPr sz="800">
                <a:solidFill>
                  <a:srgbClr val="202020"/>
                </a:solidFill>
                <a:latin typeface="Calibri"/>
                <a:cs typeface="Calibri"/>
              </a:endParaRPr>
            </a:p>
          </p:txBody>
        </p:sp>
        <p:sp>
          <p:nvSpPr>
            <p:cNvPr id="315" name="object 315"/>
            <p:cNvSpPr txBox="1"/>
            <p:nvPr/>
          </p:nvSpPr>
          <p:spPr>
            <a:xfrm>
              <a:off x="11157197" y="3797805"/>
              <a:ext cx="316230" cy="14452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02870" marR="5080" indent="-103505">
                <a:lnSpc>
                  <a:spcPct val="107300"/>
                </a:lnSpc>
                <a:spcBef>
                  <a:spcPts val="100"/>
                </a:spcBef>
              </a:pPr>
              <a:r>
                <a:rPr sz="400" dirty="0">
                  <a:solidFill>
                    <a:srgbClr val="202020"/>
                  </a:solidFill>
                  <a:latin typeface="Arial"/>
                  <a:cs typeface="Arial"/>
                </a:rPr>
                <a:t>element-wise  sum</a:t>
              </a:r>
              <a:endParaRPr sz="400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  <p:sp>
          <p:nvSpPr>
            <p:cNvPr id="316" name="object 316"/>
            <p:cNvSpPr/>
            <p:nvPr/>
          </p:nvSpPr>
          <p:spPr>
            <a:xfrm>
              <a:off x="10244092" y="3753976"/>
              <a:ext cx="156845" cy="635"/>
            </a:xfrm>
            <a:custGeom>
              <a:avLst/>
              <a:gdLst/>
              <a:ahLst/>
              <a:cxnLst/>
              <a:rect l="l" t="t" r="r" b="b"/>
              <a:pathLst>
                <a:path w="156845" h="635">
                  <a:moveTo>
                    <a:pt x="156257" y="591"/>
                  </a:moveTo>
                  <a:lnTo>
                    <a:pt x="0" y="0"/>
                  </a:lnTo>
                </a:path>
              </a:pathLst>
            </a:custGeom>
            <a:ln w="127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17" name="object 317"/>
            <p:cNvSpPr txBox="1"/>
            <p:nvPr/>
          </p:nvSpPr>
          <p:spPr>
            <a:xfrm>
              <a:off x="9787383" y="3582857"/>
              <a:ext cx="1007110" cy="2128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0"/>
                </a:spcBef>
                <a:tabLst>
                  <a:tab pos="619760" algn="l"/>
                </a:tabLst>
              </a:pPr>
              <a:r>
                <a:rPr sz="400" spc="5" dirty="0">
                  <a:solidFill>
                    <a:srgbClr val="202020"/>
                  </a:solidFill>
                  <a:latin typeface="Arial"/>
                  <a:cs typeface="Arial"/>
                </a:rPr>
                <a:t>down </a:t>
              </a:r>
              <a:r>
                <a:rPr sz="400" dirty="0">
                  <a:solidFill>
                    <a:srgbClr val="202020"/>
                  </a:solidFill>
                  <a:latin typeface="Arial"/>
                  <a:cs typeface="Arial"/>
                </a:rPr>
                <a:t>sample</a:t>
              </a:r>
              <a:r>
                <a:rPr sz="400" u="heavy" dirty="0">
                  <a:solidFill>
                    <a:srgbClr val="20202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	</a:t>
              </a:r>
              <a:r>
                <a:rPr sz="400" spc="5" dirty="0">
                  <a:solidFill>
                    <a:srgbClr val="202020"/>
                  </a:solidFill>
                  <a:latin typeface="Arial"/>
                  <a:cs typeface="Arial"/>
                </a:rPr>
                <a:t>pooling</a:t>
              </a:r>
              <a:endParaRPr sz="400">
                <a:solidFill>
                  <a:srgbClr val="202020"/>
                </a:solidFill>
                <a:latin typeface="Arial"/>
                <a:cs typeface="Arial"/>
              </a:endParaRPr>
            </a:p>
            <a:p>
              <a:pPr>
                <a:lnSpc>
                  <a:spcPct val="100000"/>
                </a:lnSpc>
                <a:spcBef>
                  <a:spcPts val="20"/>
                </a:spcBef>
              </a:pPr>
              <a:endParaRPr sz="500">
                <a:solidFill>
                  <a:srgbClr val="202020"/>
                </a:solidFill>
                <a:latin typeface="Arial"/>
                <a:cs typeface="Arial"/>
              </a:endParaRPr>
            </a:p>
            <a:p>
              <a:pPr marL="59055">
                <a:lnSpc>
                  <a:spcPct val="100000"/>
                </a:lnSpc>
                <a:tabLst>
                  <a:tab pos="692150" algn="l"/>
                </a:tabLst>
              </a:pPr>
              <a:r>
                <a:rPr sz="400" spc="5" dirty="0">
                  <a:solidFill>
                    <a:srgbClr val="202020"/>
                  </a:solidFill>
                  <a:latin typeface="Arial"/>
                  <a:cs typeface="Arial"/>
                </a:rPr>
                <a:t>up</a:t>
              </a:r>
              <a:r>
                <a:rPr sz="400" dirty="0">
                  <a:solidFill>
                    <a:srgbClr val="202020"/>
                  </a:solidFill>
                  <a:latin typeface="Arial"/>
                  <a:cs typeface="Arial"/>
                </a:rPr>
                <a:t> sample	</a:t>
              </a:r>
              <a:r>
                <a:rPr sz="600" baseline="6944" dirty="0">
                  <a:solidFill>
                    <a:srgbClr val="202020"/>
                  </a:solidFill>
                  <a:latin typeface="Arial"/>
                  <a:cs typeface="Arial"/>
                </a:rPr>
                <a:t>convolution</a:t>
              </a:r>
              <a:endParaRPr sz="600" baseline="6944">
                <a:solidFill>
                  <a:srgbClr val="20202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318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Mask Pillars</a:t>
            </a:r>
          </a:p>
        </p:txBody>
      </p:sp>
    </p:spTree>
    <p:extLst>
      <p:ext uri="{BB962C8B-B14F-4D97-AF65-F5344CB8AC3E}">
        <p14:creationId xmlns:p14="http://schemas.microsoft.com/office/powerpoint/2010/main" val="186986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Mask Pillars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640515" y="2515903"/>
            <a:ext cx="3577702" cy="2539673"/>
            <a:chOff x="8288325" y="2515904"/>
            <a:chExt cx="2929892" cy="1937992"/>
          </a:xfrm>
        </p:grpSpPr>
        <p:sp>
          <p:nvSpPr>
            <p:cNvPr id="3" name="object 2"/>
            <p:cNvSpPr/>
            <p:nvPr/>
          </p:nvSpPr>
          <p:spPr>
            <a:xfrm>
              <a:off x="9340926" y="2515904"/>
              <a:ext cx="1323340" cy="247650"/>
            </a:xfrm>
            <a:custGeom>
              <a:avLst/>
              <a:gdLst/>
              <a:ahLst/>
              <a:cxnLst/>
              <a:rect l="l" t="t" r="r" b="b"/>
              <a:pathLst>
                <a:path w="1323339" h="247650">
                  <a:moveTo>
                    <a:pt x="0" y="247560"/>
                  </a:moveTo>
                  <a:lnTo>
                    <a:pt x="547986" y="0"/>
                  </a:lnTo>
                  <a:lnTo>
                    <a:pt x="1322787" y="0"/>
                  </a:lnTo>
                  <a:lnTo>
                    <a:pt x="774801" y="247560"/>
                  </a:lnTo>
                  <a:lnTo>
                    <a:pt x="0" y="247560"/>
                  </a:lnTo>
                  <a:close/>
                </a:path>
              </a:pathLst>
            </a:custGeom>
            <a:ln w="11084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" name="object 3"/>
            <p:cNvSpPr/>
            <p:nvPr/>
          </p:nvSpPr>
          <p:spPr>
            <a:xfrm>
              <a:off x="10096541" y="3035043"/>
              <a:ext cx="953769" cy="1005205"/>
            </a:xfrm>
            <a:custGeom>
              <a:avLst/>
              <a:gdLst/>
              <a:ahLst/>
              <a:cxnLst/>
              <a:rect l="l" t="t" r="r" b="b"/>
              <a:pathLst>
                <a:path w="953770" h="1005205">
                  <a:moveTo>
                    <a:pt x="794408" y="0"/>
                  </a:moveTo>
                  <a:lnTo>
                    <a:pt x="158885" y="0"/>
                  </a:lnTo>
                  <a:lnTo>
                    <a:pt x="108665" y="8100"/>
                  </a:lnTo>
                  <a:lnTo>
                    <a:pt x="65049" y="30655"/>
                  </a:lnTo>
                  <a:lnTo>
                    <a:pt x="30655" y="65049"/>
                  </a:lnTo>
                  <a:lnTo>
                    <a:pt x="8100" y="108665"/>
                  </a:lnTo>
                  <a:lnTo>
                    <a:pt x="0" y="158885"/>
                  </a:lnTo>
                  <a:lnTo>
                    <a:pt x="0" y="846137"/>
                  </a:lnTo>
                  <a:lnTo>
                    <a:pt x="8100" y="896357"/>
                  </a:lnTo>
                  <a:lnTo>
                    <a:pt x="30655" y="939973"/>
                  </a:lnTo>
                  <a:lnTo>
                    <a:pt x="65049" y="974367"/>
                  </a:lnTo>
                  <a:lnTo>
                    <a:pt x="108665" y="996922"/>
                  </a:lnTo>
                  <a:lnTo>
                    <a:pt x="158885" y="1005023"/>
                  </a:lnTo>
                  <a:lnTo>
                    <a:pt x="794408" y="1005023"/>
                  </a:lnTo>
                  <a:lnTo>
                    <a:pt x="844628" y="996922"/>
                  </a:lnTo>
                  <a:lnTo>
                    <a:pt x="888244" y="974367"/>
                  </a:lnTo>
                  <a:lnTo>
                    <a:pt x="922638" y="939973"/>
                  </a:lnTo>
                  <a:lnTo>
                    <a:pt x="945193" y="896357"/>
                  </a:lnTo>
                  <a:lnTo>
                    <a:pt x="953293" y="846137"/>
                  </a:lnTo>
                  <a:lnTo>
                    <a:pt x="953293" y="158885"/>
                  </a:lnTo>
                  <a:lnTo>
                    <a:pt x="945193" y="108665"/>
                  </a:lnTo>
                  <a:lnTo>
                    <a:pt x="922638" y="65049"/>
                  </a:lnTo>
                  <a:lnTo>
                    <a:pt x="888244" y="30655"/>
                  </a:lnTo>
                  <a:lnTo>
                    <a:pt x="844628" y="8100"/>
                  </a:lnTo>
                  <a:lnTo>
                    <a:pt x="79440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" name="object 4"/>
            <p:cNvSpPr/>
            <p:nvPr/>
          </p:nvSpPr>
          <p:spPr>
            <a:xfrm>
              <a:off x="8677685" y="3035043"/>
              <a:ext cx="953769" cy="1075690"/>
            </a:xfrm>
            <a:custGeom>
              <a:avLst/>
              <a:gdLst/>
              <a:ahLst/>
              <a:cxnLst/>
              <a:rect l="l" t="t" r="r" b="b"/>
              <a:pathLst>
                <a:path w="953769" h="1075689">
                  <a:moveTo>
                    <a:pt x="794408" y="0"/>
                  </a:moveTo>
                  <a:lnTo>
                    <a:pt x="158885" y="0"/>
                  </a:lnTo>
                  <a:lnTo>
                    <a:pt x="108665" y="8100"/>
                  </a:lnTo>
                  <a:lnTo>
                    <a:pt x="65049" y="30655"/>
                  </a:lnTo>
                  <a:lnTo>
                    <a:pt x="30655" y="65049"/>
                  </a:lnTo>
                  <a:lnTo>
                    <a:pt x="8100" y="108665"/>
                  </a:lnTo>
                  <a:lnTo>
                    <a:pt x="0" y="158885"/>
                  </a:lnTo>
                  <a:lnTo>
                    <a:pt x="0" y="916341"/>
                  </a:lnTo>
                  <a:lnTo>
                    <a:pt x="8100" y="966561"/>
                  </a:lnTo>
                  <a:lnTo>
                    <a:pt x="30655" y="1010177"/>
                  </a:lnTo>
                  <a:lnTo>
                    <a:pt x="65049" y="1044571"/>
                  </a:lnTo>
                  <a:lnTo>
                    <a:pt x="108665" y="1067126"/>
                  </a:lnTo>
                  <a:lnTo>
                    <a:pt x="158885" y="1075226"/>
                  </a:lnTo>
                  <a:lnTo>
                    <a:pt x="794408" y="1075226"/>
                  </a:lnTo>
                  <a:lnTo>
                    <a:pt x="844628" y="1067126"/>
                  </a:lnTo>
                  <a:lnTo>
                    <a:pt x="888244" y="1044571"/>
                  </a:lnTo>
                  <a:lnTo>
                    <a:pt x="922638" y="1010177"/>
                  </a:lnTo>
                  <a:lnTo>
                    <a:pt x="945193" y="966561"/>
                  </a:lnTo>
                  <a:lnTo>
                    <a:pt x="953293" y="916341"/>
                  </a:lnTo>
                  <a:lnTo>
                    <a:pt x="953293" y="158885"/>
                  </a:lnTo>
                  <a:lnTo>
                    <a:pt x="945193" y="108665"/>
                  </a:lnTo>
                  <a:lnTo>
                    <a:pt x="922638" y="65049"/>
                  </a:lnTo>
                  <a:lnTo>
                    <a:pt x="888244" y="30655"/>
                  </a:lnTo>
                  <a:lnTo>
                    <a:pt x="844628" y="8100"/>
                  </a:lnTo>
                  <a:lnTo>
                    <a:pt x="794408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" name="object 5"/>
            <p:cNvSpPr/>
            <p:nvPr/>
          </p:nvSpPr>
          <p:spPr>
            <a:xfrm>
              <a:off x="9137704" y="4075168"/>
              <a:ext cx="1319530" cy="251460"/>
            </a:xfrm>
            <a:custGeom>
              <a:avLst/>
              <a:gdLst/>
              <a:ahLst/>
              <a:cxnLst/>
              <a:rect l="l" t="t" r="r" b="b"/>
              <a:pathLst>
                <a:path w="1319530" h="251460">
                  <a:moveTo>
                    <a:pt x="1319092" y="0"/>
                  </a:moveTo>
                  <a:lnTo>
                    <a:pt x="556165" y="0"/>
                  </a:lnTo>
                  <a:lnTo>
                    <a:pt x="0" y="251255"/>
                  </a:lnTo>
                  <a:lnTo>
                    <a:pt x="762927" y="251255"/>
                  </a:lnTo>
                  <a:lnTo>
                    <a:pt x="1319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9137704" y="4075168"/>
              <a:ext cx="1319530" cy="251460"/>
            </a:xfrm>
            <a:custGeom>
              <a:avLst/>
              <a:gdLst/>
              <a:ahLst/>
              <a:cxnLst/>
              <a:rect l="l" t="t" r="r" b="b"/>
              <a:pathLst>
                <a:path w="1319530" h="251460">
                  <a:moveTo>
                    <a:pt x="0" y="251255"/>
                  </a:moveTo>
                  <a:lnTo>
                    <a:pt x="556165" y="0"/>
                  </a:lnTo>
                  <a:lnTo>
                    <a:pt x="1319092" y="0"/>
                  </a:lnTo>
                  <a:lnTo>
                    <a:pt x="762927" y="251255"/>
                  </a:lnTo>
                  <a:lnTo>
                    <a:pt x="0" y="251255"/>
                  </a:lnTo>
                  <a:close/>
                </a:path>
              </a:pathLst>
            </a:custGeom>
            <a:ln w="11084">
              <a:solidFill>
                <a:srgbClr val="548235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8" name="object 7"/>
            <p:cNvSpPr/>
            <p:nvPr/>
          </p:nvSpPr>
          <p:spPr>
            <a:xfrm>
              <a:off x="9442537" y="4128744"/>
              <a:ext cx="732155" cy="137160"/>
            </a:xfrm>
            <a:custGeom>
              <a:avLst/>
              <a:gdLst/>
              <a:ahLst/>
              <a:cxnLst/>
              <a:rect l="l" t="t" r="r" b="b"/>
              <a:pathLst>
                <a:path w="732155" h="137160">
                  <a:moveTo>
                    <a:pt x="731597" y="0"/>
                  </a:moveTo>
                  <a:lnTo>
                    <a:pt x="302619" y="0"/>
                  </a:lnTo>
                  <a:lnTo>
                    <a:pt x="0" y="136712"/>
                  </a:lnTo>
                  <a:lnTo>
                    <a:pt x="428978" y="136712"/>
                  </a:lnTo>
                  <a:lnTo>
                    <a:pt x="731597" y="0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9" name="object 8"/>
            <p:cNvSpPr/>
            <p:nvPr/>
          </p:nvSpPr>
          <p:spPr>
            <a:xfrm>
              <a:off x="9442537" y="4128744"/>
              <a:ext cx="732155" cy="137160"/>
            </a:xfrm>
            <a:custGeom>
              <a:avLst/>
              <a:gdLst/>
              <a:ahLst/>
              <a:cxnLst/>
              <a:rect l="l" t="t" r="r" b="b"/>
              <a:pathLst>
                <a:path w="732155" h="137160">
                  <a:moveTo>
                    <a:pt x="0" y="136712"/>
                  </a:moveTo>
                  <a:lnTo>
                    <a:pt x="302619" y="0"/>
                  </a:lnTo>
                  <a:lnTo>
                    <a:pt x="731597" y="0"/>
                  </a:lnTo>
                  <a:lnTo>
                    <a:pt x="428978" y="136712"/>
                  </a:lnTo>
                  <a:lnTo>
                    <a:pt x="0" y="136712"/>
                  </a:lnTo>
                  <a:close/>
                </a:path>
              </a:pathLst>
            </a:custGeom>
            <a:ln w="7389">
              <a:solidFill>
                <a:srgbClr val="FF717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0" name="object 9"/>
            <p:cNvSpPr/>
            <p:nvPr/>
          </p:nvSpPr>
          <p:spPr>
            <a:xfrm>
              <a:off x="9671623" y="4165694"/>
              <a:ext cx="310515" cy="59690"/>
            </a:xfrm>
            <a:custGeom>
              <a:avLst/>
              <a:gdLst/>
              <a:ahLst/>
              <a:cxnLst/>
              <a:rect l="l" t="t" r="r" b="b"/>
              <a:pathLst>
                <a:path w="310514" h="59689">
                  <a:moveTo>
                    <a:pt x="310374" y="0"/>
                  </a:moveTo>
                  <a:lnTo>
                    <a:pt x="130862" y="0"/>
                  </a:lnTo>
                  <a:lnTo>
                    <a:pt x="0" y="59119"/>
                  </a:lnTo>
                  <a:lnTo>
                    <a:pt x="179512" y="59119"/>
                  </a:lnTo>
                  <a:lnTo>
                    <a:pt x="310374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1" name="object 10"/>
            <p:cNvSpPr/>
            <p:nvPr/>
          </p:nvSpPr>
          <p:spPr>
            <a:xfrm>
              <a:off x="9671623" y="4165694"/>
              <a:ext cx="310515" cy="59690"/>
            </a:xfrm>
            <a:custGeom>
              <a:avLst/>
              <a:gdLst/>
              <a:ahLst/>
              <a:cxnLst/>
              <a:rect l="l" t="t" r="r" b="b"/>
              <a:pathLst>
                <a:path w="310514" h="59689">
                  <a:moveTo>
                    <a:pt x="0" y="59119"/>
                  </a:moveTo>
                  <a:lnTo>
                    <a:pt x="130862" y="0"/>
                  </a:lnTo>
                  <a:lnTo>
                    <a:pt x="310374" y="0"/>
                  </a:lnTo>
                  <a:lnTo>
                    <a:pt x="179512" y="59119"/>
                  </a:lnTo>
                  <a:lnTo>
                    <a:pt x="0" y="59119"/>
                  </a:lnTo>
                  <a:close/>
                </a:path>
              </a:pathLst>
            </a:custGeom>
            <a:ln w="7389">
              <a:solidFill>
                <a:srgbClr val="00B0F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9667928" y="3441486"/>
              <a:ext cx="847090" cy="784860"/>
            </a:xfrm>
            <a:custGeom>
              <a:avLst/>
              <a:gdLst/>
              <a:ahLst/>
              <a:cxnLst/>
              <a:rect l="l" t="t" r="r" b="b"/>
              <a:pathLst>
                <a:path w="847089" h="784860">
                  <a:moveTo>
                    <a:pt x="846855" y="0"/>
                  </a:moveTo>
                  <a:lnTo>
                    <a:pt x="0" y="784345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3" name="object 12"/>
            <p:cNvSpPr/>
            <p:nvPr/>
          </p:nvSpPr>
          <p:spPr>
            <a:xfrm>
              <a:off x="8954805" y="3977252"/>
              <a:ext cx="485775" cy="290195"/>
            </a:xfrm>
            <a:custGeom>
              <a:avLst/>
              <a:gdLst/>
              <a:ahLst/>
              <a:cxnLst/>
              <a:rect l="l" t="t" r="r" b="b"/>
              <a:pathLst>
                <a:path w="485775" h="290194">
                  <a:moveTo>
                    <a:pt x="0" y="0"/>
                  </a:moveTo>
                  <a:lnTo>
                    <a:pt x="485735" y="289756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9331689" y="3907048"/>
              <a:ext cx="845819" cy="222250"/>
            </a:xfrm>
            <a:custGeom>
              <a:avLst/>
              <a:gdLst/>
              <a:ahLst/>
              <a:cxnLst/>
              <a:rect l="l" t="t" r="r" b="b"/>
              <a:pathLst>
                <a:path w="845819" h="222250">
                  <a:moveTo>
                    <a:pt x="0" y="0"/>
                  </a:moveTo>
                  <a:lnTo>
                    <a:pt x="845392" y="221748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9956133" y="2654464"/>
              <a:ext cx="81915" cy="15240"/>
            </a:xfrm>
            <a:custGeom>
              <a:avLst/>
              <a:gdLst/>
              <a:ahLst/>
              <a:cxnLst/>
              <a:rect l="l" t="t" r="r" b="b"/>
              <a:pathLst>
                <a:path w="81914" h="15240">
                  <a:moveTo>
                    <a:pt x="0" y="14779"/>
                  </a:moveTo>
                  <a:lnTo>
                    <a:pt x="32715" y="0"/>
                  </a:lnTo>
                  <a:lnTo>
                    <a:pt x="81288" y="0"/>
                  </a:lnTo>
                  <a:lnTo>
                    <a:pt x="48572" y="14779"/>
                  </a:lnTo>
                  <a:lnTo>
                    <a:pt x="0" y="14779"/>
                  </a:lnTo>
                  <a:close/>
                </a:path>
              </a:pathLst>
            </a:custGeom>
            <a:ln w="7389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8844071" y="4058541"/>
              <a:ext cx="22225" cy="189865"/>
            </a:xfrm>
            <a:custGeom>
              <a:avLst/>
              <a:gdLst/>
              <a:ahLst/>
              <a:cxnLst/>
              <a:rect l="l" t="t" r="r" b="b"/>
              <a:pathLst>
                <a:path w="22225" h="189864">
                  <a:moveTo>
                    <a:pt x="14779" y="22188"/>
                  </a:moveTo>
                  <a:lnTo>
                    <a:pt x="7389" y="22188"/>
                  </a:lnTo>
                  <a:lnTo>
                    <a:pt x="8251" y="189595"/>
                  </a:lnTo>
                  <a:lnTo>
                    <a:pt x="15641" y="189557"/>
                  </a:lnTo>
                  <a:lnTo>
                    <a:pt x="14779" y="22188"/>
                  </a:lnTo>
                  <a:close/>
                </a:path>
                <a:path w="22225" h="189864">
                  <a:moveTo>
                    <a:pt x="10970" y="0"/>
                  </a:moveTo>
                  <a:lnTo>
                    <a:pt x="0" y="22226"/>
                  </a:lnTo>
                  <a:lnTo>
                    <a:pt x="14779" y="22188"/>
                  </a:lnTo>
                  <a:lnTo>
                    <a:pt x="22169" y="22112"/>
                  </a:lnTo>
                  <a:lnTo>
                    <a:pt x="109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8288325" y="3835209"/>
              <a:ext cx="497205" cy="40513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down</a:t>
              </a:r>
              <a:r>
                <a:rPr sz="700" spc="-9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sample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</a:pP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  <a:p>
              <a:pPr marL="12700">
                <a:lnSpc>
                  <a:spcPct val="100000"/>
                </a:lnSpc>
                <a:spcBef>
                  <a:spcPts val="509"/>
                </a:spcBef>
              </a:pP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down</a:t>
              </a:r>
              <a:r>
                <a:rPr sz="700" spc="-9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sample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8374263" y="3561922"/>
              <a:ext cx="390525" cy="1199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up</a:t>
              </a:r>
              <a:r>
                <a:rPr sz="700" spc="-6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sample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9" name="object 18"/>
            <p:cNvSpPr txBox="1"/>
            <p:nvPr/>
          </p:nvSpPr>
          <p:spPr>
            <a:xfrm>
              <a:off x="8376546" y="3288635"/>
              <a:ext cx="390525" cy="1199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up</a:t>
              </a:r>
              <a:r>
                <a:rPr sz="700" spc="-6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sample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10621222" y="3674267"/>
              <a:ext cx="22225" cy="189865"/>
            </a:xfrm>
            <a:custGeom>
              <a:avLst/>
              <a:gdLst/>
              <a:ahLst/>
              <a:cxnLst/>
              <a:rect l="l" t="t" r="r" b="b"/>
              <a:pathLst>
                <a:path w="22225" h="189864">
                  <a:moveTo>
                    <a:pt x="14779" y="22169"/>
                  </a:moveTo>
                  <a:lnTo>
                    <a:pt x="7389" y="22169"/>
                  </a:lnTo>
                  <a:lnTo>
                    <a:pt x="7389" y="189632"/>
                  </a:lnTo>
                  <a:lnTo>
                    <a:pt x="14779" y="189632"/>
                  </a:lnTo>
                  <a:lnTo>
                    <a:pt x="14779" y="22169"/>
                  </a:lnTo>
                  <a:close/>
                </a:path>
                <a:path w="22225" h="189864">
                  <a:moveTo>
                    <a:pt x="11084" y="0"/>
                  </a:moveTo>
                  <a:lnTo>
                    <a:pt x="0" y="22169"/>
                  </a:lnTo>
                  <a:lnTo>
                    <a:pt x="22169" y="2216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1" name="object 20"/>
            <p:cNvSpPr txBox="1"/>
            <p:nvPr/>
          </p:nvSpPr>
          <p:spPr>
            <a:xfrm>
              <a:off x="10666804" y="3698689"/>
              <a:ext cx="454025" cy="1199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spc="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c</a:t>
              </a: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onvo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l</a:t>
              </a: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u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ti</a:t>
              </a: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on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2" name="object 21"/>
            <p:cNvSpPr/>
            <p:nvPr/>
          </p:nvSpPr>
          <p:spPr>
            <a:xfrm>
              <a:off x="9978303" y="4221118"/>
              <a:ext cx="198812" cy="1038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3" name="object 22"/>
            <p:cNvSpPr txBox="1"/>
            <p:nvPr/>
          </p:nvSpPr>
          <p:spPr>
            <a:xfrm>
              <a:off x="10194925" y="4266251"/>
              <a:ext cx="539115" cy="1199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receptive</a:t>
              </a:r>
              <a:r>
                <a:rPr sz="700" spc="-8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field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9973185" y="2709888"/>
              <a:ext cx="22225" cy="111760"/>
            </a:xfrm>
            <a:custGeom>
              <a:avLst/>
              <a:gdLst/>
              <a:ahLst/>
              <a:cxnLst/>
              <a:rect l="l" t="t" r="r" b="b"/>
              <a:pathLst>
                <a:path w="22225" h="111759">
                  <a:moveTo>
                    <a:pt x="11643" y="0"/>
                  </a:moveTo>
                  <a:lnTo>
                    <a:pt x="0" y="21881"/>
                  </a:lnTo>
                  <a:lnTo>
                    <a:pt x="7387" y="22068"/>
                  </a:lnTo>
                  <a:lnTo>
                    <a:pt x="5118" y="111504"/>
                  </a:lnTo>
                  <a:lnTo>
                    <a:pt x="12506" y="111692"/>
                  </a:lnTo>
                  <a:lnTo>
                    <a:pt x="14774" y="22256"/>
                  </a:lnTo>
                  <a:lnTo>
                    <a:pt x="22074" y="22256"/>
                  </a:lnTo>
                  <a:lnTo>
                    <a:pt x="11643" y="0"/>
                  </a:lnTo>
                  <a:close/>
                </a:path>
                <a:path w="22225" h="111759">
                  <a:moveTo>
                    <a:pt x="22074" y="22256"/>
                  </a:moveTo>
                  <a:lnTo>
                    <a:pt x="14774" y="22256"/>
                  </a:lnTo>
                  <a:lnTo>
                    <a:pt x="22162" y="22443"/>
                  </a:lnTo>
                  <a:lnTo>
                    <a:pt x="22074" y="22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25" name="object 24"/>
            <p:cNvSpPr txBox="1"/>
            <p:nvPr/>
          </p:nvSpPr>
          <p:spPr>
            <a:xfrm>
              <a:off x="10380778" y="2871472"/>
              <a:ext cx="520700" cy="1199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Trunk</a:t>
              </a:r>
              <a:r>
                <a:rPr sz="700" spc="-6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Branch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object 27"/>
                <p:cNvSpPr txBox="1"/>
                <p:nvPr/>
              </p:nvSpPr>
              <p:spPr>
                <a:xfrm>
                  <a:off x="9547038" y="2797662"/>
                  <a:ext cx="852294" cy="117968"/>
                </a:xfrm>
                <a:prstGeom prst="rect">
                  <a:avLst/>
                </a:prstGeom>
                <a:ln w="3694">
                  <a:solidFill>
                    <a:srgbClr val="000000"/>
                  </a:solidFill>
                </a:ln>
              </p:spPr>
              <p:txBody>
                <a:bodyPr vert="horz" wrap="square" lIns="0" tIns="6350" rIns="0" bIns="0" rtlCol="0">
                  <a:spAutoFit/>
                </a:bodyPr>
                <a:lstStyle/>
                <a:p>
                  <a:pPr marL="54610">
                    <a:lnSpc>
                      <a:spcPct val="100000"/>
                    </a:lnSpc>
                    <a:spcBef>
                      <a:spcPts val="50"/>
                    </a:spcBef>
                  </a:pPr>
                  <a:r>
                    <a:rPr lang="en-US" sz="700" spc="-5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(</a:t>
                  </a:r>
                  <a:r>
                    <a:rPr sz="700" spc="-5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1 </a:t>
                  </a:r>
                  <a:r>
                    <a:rPr sz="700" spc="-5" dirty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+ 𝑀 </a:t>
                  </a:r>
                  <a:r>
                    <a:rPr lang="en-US" sz="700" spc="-5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(</a:t>
                  </a:r>
                  <a:r>
                    <a:rPr sz="700" spc="-5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𝑥</a:t>
                  </a:r>
                  <a:r>
                    <a:rPr lang="en-US" sz="700" spc="-5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)</a:t>
                  </a:r>
                  <a:r>
                    <a:rPr lang="en-US" sz="700" spc="110" dirty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 </a:t>
                  </a:r>
                  <a:r>
                    <a:rPr lang="en-US" sz="700" spc="110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sz="700" i="1" spc="110" smtClean="0">
                          <a:solidFill>
                            <a:srgbClr val="20202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/>
                        </a:rPr>
                        <m:t>∙</m:t>
                      </m:r>
                    </m:oMath>
                  </a14:m>
                  <a:r>
                    <a:rPr lang="en-US" sz="700" spc="110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T</a:t>
                  </a:r>
                  <a:r>
                    <a:rPr sz="700" spc="5" dirty="0" smtClean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(</a:t>
                  </a:r>
                  <a:r>
                    <a:rPr sz="700" spc="5" dirty="0">
                      <a:solidFill>
                        <a:srgbClr val="202020"/>
                      </a:solidFill>
                      <a:latin typeface="Cambria Math"/>
                      <a:cs typeface="Cambria Math"/>
                    </a:rPr>
                    <a:t>𝑥)</a:t>
                  </a:r>
                  <a:endParaRPr sz="700" dirty="0">
                    <a:solidFill>
                      <a:srgbClr val="202020"/>
                    </a:solidFill>
                    <a:latin typeface="Cambria Math"/>
                    <a:cs typeface="Cambria Math"/>
                  </a:endParaRPr>
                </a:p>
              </p:txBody>
            </p:sp>
          </mc:Choice>
          <mc:Fallback>
            <p:sp>
              <p:nvSpPr>
                <p:cNvPr id="28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7038" y="2797662"/>
                  <a:ext cx="852294" cy="117968"/>
                </a:xfrm>
                <a:prstGeom prst="rect">
                  <a:avLst/>
                </a:prstGeom>
                <a:blipFill>
                  <a:blip r:embed="rId3"/>
                  <a:stretch>
                    <a:fillRect l="-585" t="-18519" b="-3704"/>
                  </a:stretch>
                </a:blipFill>
                <a:ln w="3694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bject 28"/>
            <p:cNvSpPr/>
            <p:nvPr/>
          </p:nvSpPr>
          <p:spPr>
            <a:xfrm>
              <a:off x="8679532" y="3857167"/>
              <a:ext cx="957580" cy="177800"/>
            </a:xfrm>
            <a:custGeom>
              <a:avLst/>
              <a:gdLst/>
              <a:ahLst/>
              <a:cxnLst/>
              <a:rect l="l" t="t" r="r" b="b"/>
              <a:pathLst>
                <a:path w="957580" h="177800">
                  <a:moveTo>
                    <a:pt x="956988" y="0"/>
                  </a:moveTo>
                  <a:lnTo>
                    <a:pt x="392588" y="0"/>
                  </a:lnTo>
                  <a:lnTo>
                    <a:pt x="0" y="177357"/>
                  </a:lnTo>
                  <a:lnTo>
                    <a:pt x="564400" y="177357"/>
                  </a:lnTo>
                  <a:lnTo>
                    <a:pt x="95698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0" name="object 29"/>
            <p:cNvSpPr/>
            <p:nvPr/>
          </p:nvSpPr>
          <p:spPr>
            <a:xfrm>
              <a:off x="8679532" y="3857167"/>
              <a:ext cx="957580" cy="177800"/>
            </a:xfrm>
            <a:custGeom>
              <a:avLst/>
              <a:gdLst/>
              <a:ahLst/>
              <a:cxnLst/>
              <a:rect l="l" t="t" r="r" b="b"/>
              <a:pathLst>
                <a:path w="957580" h="177800">
                  <a:moveTo>
                    <a:pt x="0" y="177357"/>
                  </a:moveTo>
                  <a:lnTo>
                    <a:pt x="392588" y="0"/>
                  </a:lnTo>
                  <a:lnTo>
                    <a:pt x="956988" y="0"/>
                  </a:lnTo>
                  <a:lnTo>
                    <a:pt x="564400" y="177357"/>
                  </a:lnTo>
                  <a:lnTo>
                    <a:pt x="0" y="177357"/>
                  </a:lnTo>
                  <a:close/>
                </a:path>
              </a:pathLst>
            </a:custGeom>
            <a:ln w="1108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1" name="object 30"/>
            <p:cNvSpPr/>
            <p:nvPr/>
          </p:nvSpPr>
          <p:spPr>
            <a:xfrm>
              <a:off x="8954805" y="3907048"/>
              <a:ext cx="377190" cy="70485"/>
            </a:xfrm>
            <a:custGeom>
              <a:avLst/>
              <a:gdLst/>
              <a:ahLst/>
              <a:cxnLst/>
              <a:rect l="l" t="t" r="r" b="b"/>
              <a:pathLst>
                <a:path w="377189" h="70485">
                  <a:moveTo>
                    <a:pt x="376883" y="0"/>
                  </a:moveTo>
                  <a:lnTo>
                    <a:pt x="155399" y="0"/>
                  </a:lnTo>
                  <a:lnTo>
                    <a:pt x="0" y="70203"/>
                  </a:lnTo>
                  <a:lnTo>
                    <a:pt x="221484" y="70203"/>
                  </a:lnTo>
                  <a:lnTo>
                    <a:pt x="37688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2" name="object 31"/>
            <p:cNvSpPr/>
            <p:nvPr/>
          </p:nvSpPr>
          <p:spPr>
            <a:xfrm>
              <a:off x="8954805" y="3907048"/>
              <a:ext cx="377190" cy="70485"/>
            </a:xfrm>
            <a:custGeom>
              <a:avLst/>
              <a:gdLst/>
              <a:ahLst/>
              <a:cxnLst/>
              <a:rect l="l" t="t" r="r" b="b"/>
              <a:pathLst>
                <a:path w="377189" h="70485">
                  <a:moveTo>
                    <a:pt x="0" y="70203"/>
                  </a:moveTo>
                  <a:lnTo>
                    <a:pt x="155399" y="0"/>
                  </a:lnTo>
                  <a:lnTo>
                    <a:pt x="376883" y="0"/>
                  </a:lnTo>
                  <a:lnTo>
                    <a:pt x="221484" y="70203"/>
                  </a:lnTo>
                  <a:lnTo>
                    <a:pt x="0" y="70203"/>
                  </a:lnTo>
                  <a:close/>
                </a:path>
              </a:pathLst>
            </a:custGeom>
            <a:ln w="7389">
              <a:solidFill>
                <a:srgbClr val="FF717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3" name="object 32"/>
            <p:cNvSpPr/>
            <p:nvPr/>
          </p:nvSpPr>
          <p:spPr>
            <a:xfrm>
              <a:off x="9298434" y="3648403"/>
              <a:ext cx="32384" cy="259079"/>
            </a:xfrm>
            <a:custGeom>
              <a:avLst/>
              <a:gdLst/>
              <a:ahLst/>
              <a:cxnLst/>
              <a:rect l="l" t="t" r="r" b="b"/>
              <a:pathLst>
                <a:path w="32385" h="259080">
                  <a:moveTo>
                    <a:pt x="0" y="0"/>
                  </a:moveTo>
                  <a:lnTo>
                    <a:pt x="31788" y="258557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4" name="object 33"/>
            <p:cNvSpPr/>
            <p:nvPr/>
          </p:nvSpPr>
          <p:spPr>
            <a:xfrm>
              <a:off x="8958500" y="3703827"/>
              <a:ext cx="67945" cy="274955"/>
            </a:xfrm>
            <a:custGeom>
              <a:avLst/>
              <a:gdLst/>
              <a:ahLst/>
              <a:cxnLst/>
              <a:rect l="l" t="t" r="r" b="b"/>
              <a:pathLst>
                <a:path w="67944" h="274955">
                  <a:moveTo>
                    <a:pt x="67574" y="0"/>
                  </a:moveTo>
                  <a:lnTo>
                    <a:pt x="0" y="274507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5" name="object 34"/>
            <p:cNvSpPr/>
            <p:nvPr/>
          </p:nvSpPr>
          <p:spPr>
            <a:xfrm>
              <a:off x="8801465" y="3613301"/>
              <a:ext cx="716915" cy="137160"/>
            </a:xfrm>
            <a:custGeom>
              <a:avLst/>
              <a:gdLst/>
              <a:ahLst/>
              <a:cxnLst/>
              <a:rect l="l" t="t" r="r" b="b"/>
              <a:pathLst>
                <a:path w="716914" h="137160">
                  <a:moveTo>
                    <a:pt x="716817" y="0"/>
                  </a:moveTo>
                  <a:lnTo>
                    <a:pt x="302618" y="0"/>
                  </a:lnTo>
                  <a:lnTo>
                    <a:pt x="0" y="136712"/>
                  </a:lnTo>
                  <a:lnTo>
                    <a:pt x="414199" y="136712"/>
                  </a:lnTo>
                  <a:lnTo>
                    <a:pt x="71681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6" name="object 35"/>
            <p:cNvSpPr/>
            <p:nvPr/>
          </p:nvSpPr>
          <p:spPr>
            <a:xfrm>
              <a:off x="8801465" y="3613301"/>
              <a:ext cx="716915" cy="137160"/>
            </a:xfrm>
            <a:custGeom>
              <a:avLst/>
              <a:gdLst/>
              <a:ahLst/>
              <a:cxnLst/>
              <a:rect l="l" t="t" r="r" b="b"/>
              <a:pathLst>
                <a:path w="716914" h="137160">
                  <a:moveTo>
                    <a:pt x="0" y="136712"/>
                  </a:moveTo>
                  <a:lnTo>
                    <a:pt x="302618" y="0"/>
                  </a:lnTo>
                  <a:lnTo>
                    <a:pt x="716817" y="0"/>
                  </a:lnTo>
                  <a:lnTo>
                    <a:pt x="414199" y="136712"/>
                  </a:lnTo>
                  <a:lnTo>
                    <a:pt x="0" y="136712"/>
                  </a:lnTo>
                  <a:close/>
                </a:path>
              </a:pathLst>
            </a:custGeom>
            <a:ln w="1108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7" name="object 36"/>
            <p:cNvSpPr/>
            <p:nvPr/>
          </p:nvSpPr>
          <p:spPr>
            <a:xfrm>
              <a:off x="9036094" y="3648403"/>
              <a:ext cx="262890" cy="48260"/>
            </a:xfrm>
            <a:custGeom>
              <a:avLst/>
              <a:gdLst/>
              <a:ahLst/>
              <a:cxnLst/>
              <a:rect l="l" t="t" r="r" b="b"/>
              <a:pathLst>
                <a:path w="262889" h="48260">
                  <a:moveTo>
                    <a:pt x="0" y="48034"/>
                  </a:moveTo>
                  <a:lnTo>
                    <a:pt x="106326" y="0"/>
                  </a:lnTo>
                  <a:lnTo>
                    <a:pt x="262340" y="0"/>
                  </a:lnTo>
                  <a:lnTo>
                    <a:pt x="156014" y="48034"/>
                  </a:lnTo>
                  <a:lnTo>
                    <a:pt x="0" y="48034"/>
                  </a:lnTo>
                  <a:close/>
                </a:path>
              </a:pathLst>
            </a:custGeom>
            <a:ln w="7389">
              <a:solidFill>
                <a:srgbClr val="FF717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8" name="object 37"/>
            <p:cNvSpPr/>
            <p:nvPr/>
          </p:nvSpPr>
          <p:spPr>
            <a:xfrm>
              <a:off x="9265180" y="3404537"/>
              <a:ext cx="37465" cy="247015"/>
            </a:xfrm>
            <a:custGeom>
              <a:avLst/>
              <a:gdLst/>
              <a:ahLst/>
              <a:cxnLst/>
              <a:rect l="l" t="t" r="r" b="b"/>
              <a:pathLst>
                <a:path w="37464" h="247014">
                  <a:moveTo>
                    <a:pt x="0" y="0"/>
                  </a:moveTo>
                  <a:lnTo>
                    <a:pt x="37315" y="246498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39" name="object 38"/>
            <p:cNvSpPr/>
            <p:nvPr/>
          </p:nvSpPr>
          <p:spPr>
            <a:xfrm>
              <a:off x="9025009" y="3441486"/>
              <a:ext cx="59055" cy="261620"/>
            </a:xfrm>
            <a:custGeom>
              <a:avLst/>
              <a:gdLst/>
              <a:ahLst/>
              <a:cxnLst/>
              <a:rect l="l" t="t" r="r" b="b"/>
              <a:pathLst>
                <a:path w="59055" h="261619">
                  <a:moveTo>
                    <a:pt x="58583" y="0"/>
                  </a:moveTo>
                  <a:lnTo>
                    <a:pt x="0" y="261598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0" name="object 39"/>
            <p:cNvSpPr/>
            <p:nvPr/>
          </p:nvSpPr>
          <p:spPr>
            <a:xfrm>
              <a:off x="8679532" y="3332486"/>
              <a:ext cx="960755" cy="181610"/>
            </a:xfrm>
            <a:custGeom>
              <a:avLst/>
              <a:gdLst/>
              <a:ahLst/>
              <a:cxnLst/>
              <a:rect l="l" t="t" r="r" b="b"/>
              <a:pathLst>
                <a:path w="960755" h="181610">
                  <a:moveTo>
                    <a:pt x="960683" y="0"/>
                  </a:moveTo>
                  <a:lnTo>
                    <a:pt x="400767" y="0"/>
                  </a:lnTo>
                  <a:lnTo>
                    <a:pt x="0" y="181051"/>
                  </a:lnTo>
                  <a:lnTo>
                    <a:pt x="559916" y="181051"/>
                  </a:lnTo>
                  <a:lnTo>
                    <a:pt x="960683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1" name="object 40"/>
            <p:cNvSpPr/>
            <p:nvPr/>
          </p:nvSpPr>
          <p:spPr>
            <a:xfrm>
              <a:off x="8679532" y="3332485"/>
              <a:ext cx="960755" cy="181610"/>
            </a:xfrm>
            <a:custGeom>
              <a:avLst/>
              <a:gdLst/>
              <a:ahLst/>
              <a:cxnLst/>
              <a:rect l="l" t="t" r="r" b="b"/>
              <a:pathLst>
                <a:path w="960755" h="181610">
                  <a:moveTo>
                    <a:pt x="0" y="181051"/>
                  </a:moveTo>
                  <a:lnTo>
                    <a:pt x="400767" y="0"/>
                  </a:lnTo>
                  <a:lnTo>
                    <a:pt x="960683" y="0"/>
                  </a:lnTo>
                  <a:lnTo>
                    <a:pt x="559916" y="181051"/>
                  </a:lnTo>
                  <a:lnTo>
                    <a:pt x="0" y="181051"/>
                  </a:lnTo>
                  <a:close/>
                </a:path>
              </a:pathLst>
            </a:custGeom>
            <a:ln w="1108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2" name="object 41"/>
            <p:cNvSpPr/>
            <p:nvPr/>
          </p:nvSpPr>
          <p:spPr>
            <a:xfrm>
              <a:off x="9087823" y="3408232"/>
              <a:ext cx="170180" cy="29845"/>
            </a:xfrm>
            <a:custGeom>
              <a:avLst/>
              <a:gdLst/>
              <a:ahLst/>
              <a:cxnLst/>
              <a:rect l="l" t="t" r="r" b="b"/>
              <a:pathLst>
                <a:path w="170180" h="29844">
                  <a:moveTo>
                    <a:pt x="169967" y="0"/>
                  </a:moveTo>
                  <a:lnTo>
                    <a:pt x="65431" y="0"/>
                  </a:lnTo>
                  <a:lnTo>
                    <a:pt x="0" y="29559"/>
                  </a:lnTo>
                  <a:lnTo>
                    <a:pt x="104535" y="29559"/>
                  </a:lnTo>
                  <a:lnTo>
                    <a:pt x="169967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3" name="object 42"/>
            <p:cNvSpPr/>
            <p:nvPr/>
          </p:nvSpPr>
          <p:spPr>
            <a:xfrm>
              <a:off x="9087823" y="3408232"/>
              <a:ext cx="170180" cy="29845"/>
            </a:xfrm>
            <a:custGeom>
              <a:avLst/>
              <a:gdLst/>
              <a:ahLst/>
              <a:cxnLst/>
              <a:rect l="l" t="t" r="r" b="b"/>
              <a:pathLst>
                <a:path w="170180" h="29844">
                  <a:moveTo>
                    <a:pt x="0" y="29559"/>
                  </a:moveTo>
                  <a:lnTo>
                    <a:pt x="65431" y="0"/>
                  </a:lnTo>
                  <a:lnTo>
                    <a:pt x="169967" y="0"/>
                  </a:lnTo>
                  <a:lnTo>
                    <a:pt x="104535" y="29559"/>
                  </a:lnTo>
                  <a:lnTo>
                    <a:pt x="0" y="29559"/>
                  </a:lnTo>
                  <a:close/>
                </a:path>
              </a:pathLst>
            </a:custGeom>
            <a:ln w="7389">
              <a:solidFill>
                <a:srgbClr val="FF717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4" name="object 43"/>
            <p:cNvSpPr/>
            <p:nvPr/>
          </p:nvSpPr>
          <p:spPr>
            <a:xfrm>
              <a:off x="9087823" y="3131111"/>
              <a:ext cx="69850" cy="311150"/>
            </a:xfrm>
            <a:custGeom>
              <a:avLst/>
              <a:gdLst/>
              <a:ahLst/>
              <a:cxnLst/>
              <a:rect l="l" t="t" r="r" b="b"/>
              <a:pathLst>
                <a:path w="69850" h="311150">
                  <a:moveTo>
                    <a:pt x="69625" y="0"/>
                  </a:moveTo>
                  <a:lnTo>
                    <a:pt x="0" y="311025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5" name="object 44"/>
            <p:cNvSpPr/>
            <p:nvPr/>
          </p:nvSpPr>
          <p:spPr>
            <a:xfrm>
              <a:off x="9228230" y="3127416"/>
              <a:ext cx="35560" cy="288925"/>
            </a:xfrm>
            <a:custGeom>
              <a:avLst/>
              <a:gdLst/>
              <a:ahLst/>
              <a:cxnLst/>
              <a:rect l="l" t="t" r="r" b="b"/>
              <a:pathLst>
                <a:path w="35560" h="288925">
                  <a:moveTo>
                    <a:pt x="0" y="0"/>
                  </a:moveTo>
                  <a:lnTo>
                    <a:pt x="35511" y="288837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6" name="object 45"/>
            <p:cNvSpPr/>
            <p:nvPr/>
          </p:nvSpPr>
          <p:spPr>
            <a:xfrm>
              <a:off x="8561294" y="3011026"/>
              <a:ext cx="1323340" cy="247650"/>
            </a:xfrm>
            <a:custGeom>
              <a:avLst/>
              <a:gdLst/>
              <a:ahLst/>
              <a:cxnLst/>
              <a:rect l="l" t="t" r="r" b="b"/>
              <a:pathLst>
                <a:path w="1323339" h="247650">
                  <a:moveTo>
                    <a:pt x="1322787" y="0"/>
                  </a:moveTo>
                  <a:lnTo>
                    <a:pt x="547986" y="0"/>
                  </a:lnTo>
                  <a:lnTo>
                    <a:pt x="0" y="247560"/>
                  </a:lnTo>
                  <a:lnTo>
                    <a:pt x="774801" y="247560"/>
                  </a:lnTo>
                  <a:lnTo>
                    <a:pt x="1322787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7" name="object 46"/>
            <p:cNvSpPr/>
            <p:nvPr/>
          </p:nvSpPr>
          <p:spPr>
            <a:xfrm>
              <a:off x="8561294" y="3011026"/>
              <a:ext cx="1323340" cy="247650"/>
            </a:xfrm>
            <a:custGeom>
              <a:avLst/>
              <a:gdLst/>
              <a:ahLst/>
              <a:cxnLst/>
              <a:rect l="l" t="t" r="r" b="b"/>
              <a:pathLst>
                <a:path w="1323339" h="247650">
                  <a:moveTo>
                    <a:pt x="0" y="247560"/>
                  </a:moveTo>
                  <a:lnTo>
                    <a:pt x="547986" y="0"/>
                  </a:lnTo>
                  <a:lnTo>
                    <a:pt x="1322787" y="0"/>
                  </a:lnTo>
                  <a:lnTo>
                    <a:pt x="774801" y="247560"/>
                  </a:lnTo>
                  <a:lnTo>
                    <a:pt x="0" y="247560"/>
                  </a:lnTo>
                  <a:close/>
                </a:path>
              </a:pathLst>
            </a:custGeom>
            <a:ln w="1108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8" name="object 47"/>
            <p:cNvSpPr/>
            <p:nvPr/>
          </p:nvSpPr>
          <p:spPr>
            <a:xfrm>
              <a:off x="9154332" y="3116332"/>
              <a:ext cx="74295" cy="11430"/>
            </a:xfrm>
            <a:custGeom>
              <a:avLst/>
              <a:gdLst/>
              <a:ahLst/>
              <a:cxnLst/>
              <a:rect l="l" t="t" r="r" b="b"/>
              <a:pathLst>
                <a:path w="74294" h="11430">
                  <a:moveTo>
                    <a:pt x="0" y="11084"/>
                  </a:moveTo>
                  <a:lnTo>
                    <a:pt x="24536" y="0"/>
                  </a:lnTo>
                  <a:lnTo>
                    <a:pt x="73898" y="0"/>
                  </a:lnTo>
                  <a:lnTo>
                    <a:pt x="49361" y="11084"/>
                  </a:lnTo>
                  <a:lnTo>
                    <a:pt x="0" y="11084"/>
                  </a:lnTo>
                  <a:close/>
                </a:path>
              </a:pathLst>
            </a:custGeom>
            <a:ln w="7389">
              <a:solidFill>
                <a:srgbClr val="FF717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49" name="object 48"/>
            <p:cNvSpPr/>
            <p:nvPr/>
          </p:nvSpPr>
          <p:spPr>
            <a:xfrm>
              <a:off x="9190444" y="2944283"/>
              <a:ext cx="742315" cy="182245"/>
            </a:xfrm>
            <a:custGeom>
              <a:avLst/>
              <a:gdLst/>
              <a:ahLst/>
              <a:cxnLst/>
              <a:rect l="l" t="t" r="r" b="b"/>
              <a:pathLst>
                <a:path w="742314" h="182244">
                  <a:moveTo>
                    <a:pt x="717971" y="0"/>
                  </a:moveTo>
                  <a:lnTo>
                    <a:pt x="719645" y="7197"/>
                  </a:lnTo>
                  <a:lnTo>
                    <a:pt x="0" y="174512"/>
                  </a:lnTo>
                  <a:lnTo>
                    <a:pt x="1673" y="181710"/>
                  </a:lnTo>
                  <a:lnTo>
                    <a:pt x="721318" y="14395"/>
                  </a:lnTo>
                  <a:lnTo>
                    <a:pt x="731676" y="14395"/>
                  </a:lnTo>
                  <a:lnTo>
                    <a:pt x="742075" y="5776"/>
                  </a:lnTo>
                  <a:lnTo>
                    <a:pt x="717971" y="0"/>
                  </a:lnTo>
                  <a:close/>
                </a:path>
                <a:path w="742314" h="182244">
                  <a:moveTo>
                    <a:pt x="731676" y="14395"/>
                  </a:moveTo>
                  <a:lnTo>
                    <a:pt x="721318" y="14395"/>
                  </a:lnTo>
                  <a:lnTo>
                    <a:pt x="722992" y="21593"/>
                  </a:lnTo>
                  <a:lnTo>
                    <a:pt x="731676" y="143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0" name="object 49"/>
            <p:cNvSpPr/>
            <p:nvPr/>
          </p:nvSpPr>
          <p:spPr>
            <a:xfrm>
              <a:off x="9171019" y="3044741"/>
              <a:ext cx="78740" cy="62230"/>
            </a:xfrm>
            <a:custGeom>
              <a:avLst/>
              <a:gdLst/>
              <a:ahLst/>
              <a:cxnLst/>
              <a:rect l="l" t="t" r="r" b="b"/>
              <a:pathLst>
                <a:path w="78739" h="62230">
                  <a:moveTo>
                    <a:pt x="59079" y="0"/>
                  </a:moveTo>
                  <a:lnTo>
                    <a:pt x="58202" y="2500"/>
                  </a:lnTo>
                  <a:lnTo>
                    <a:pt x="63290" y="4167"/>
                  </a:lnTo>
                  <a:lnTo>
                    <a:pt x="67046" y="7420"/>
                  </a:lnTo>
                  <a:lnTo>
                    <a:pt x="71896" y="17098"/>
                  </a:lnTo>
                  <a:lnTo>
                    <a:pt x="73073" y="23003"/>
                  </a:lnTo>
                  <a:lnTo>
                    <a:pt x="72994" y="38656"/>
                  </a:lnTo>
                  <a:lnTo>
                    <a:pt x="71890" y="44317"/>
                  </a:lnTo>
                  <a:lnTo>
                    <a:pt x="67019" y="54146"/>
                  </a:lnTo>
                  <a:lnTo>
                    <a:pt x="63300" y="57437"/>
                  </a:lnTo>
                  <a:lnTo>
                    <a:pt x="58299" y="59104"/>
                  </a:lnTo>
                  <a:lnTo>
                    <a:pt x="59079" y="61605"/>
                  </a:lnTo>
                  <a:lnTo>
                    <a:pt x="65422" y="59938"/>
                  </a:lnTo>
                  <a:lnTo>
                    <a:pt x="70282" y="56349"/>
                  </a:lnTo>
                  <a:lnTo>
                    <a:pt x="77037" y="45329"/>
                  </a:lnTo>
                  <a:lnTo>
                    <a:pt x="78726" y="38656"/>
                  </a:lnTo>
                  <a:lnTo>
                    <a:pt x="78726" y="23003"/>
                  </a:lnTo>
                  <a:lnTo>
                    <a:pt x="77032" y="16329"/>
                  </a:lnTo>
                  <a:lnTo>
                    <a:pt x="70255" y="5266"/>
                  </a:lnTo>
                  <a:lnTo>
                    <a:pt x="65401" y="1667"/>
                  </a:lnTo>
                  <a:lnTo>
                    <a:pt x="59079" y="0"/>
                  </a:lnTo>
                  <a:close/>
                </a:path>
                <a:path w="78739" h="62230">
                  <a:moveTo>
                    <a:pt x="19647" y="0"/>
                  </a:moveTo>
                  <a:lnTo>
                    <a:pt x="13325" y="1667"/>
                  </a:lnTo>
                  <a:lnTo>
                    <a:pt x="8470" y="5266"/>
                  </a:lnTo>
                  <a:lnTo>
                    <a:pt x="1694" y="16329"/>
                  </a:lnTo>
                  <a:lnTo>
                    <a:pt x="0" y="23003"/>
                  </a:lnTo>
                  <a:lnTo>
                    <a:pt x="0" y="38656"/>
                  </a:lnTo>
                  <a:lnTo>
                    <a:pt x="1688" y="45329"/>
                  </a:lnTo>
                  <a:lnTo>
                    <a:pt x="8443" y="56349"/>
                  </a:lnTo>
                  <a:lnTo>
                    <a:pt x="13303" y="59938"/>
                  </a:lnTo>
                  <a:lnTo>
                    <a:pt x="19647" y="61605"/>
                  </a:lnTo>
                  <a:lnTo>
                    <a:pt x="20426" y="59104"/>
                  </a:lnTo>
                  <a:lnTo>
                    <a:pt x="15425" y="57437"/>
                  </a:lnTo>
                  <a:lnTo>
                    <a:pt x="11707" y="54146"/>
                  </a:lnTo>
                  <a:lnTo>
                    <a:pt x="6836" y="44317"/>
                  </a:lnTo>
                  <a:lnTo>
                    <a:pt x="5732" y="38656"/>
                  </a:lnTo>
                  <a:lnTo>
                    <a:pt x="5652" y="23003"/>
                  </a:lnTo>
                  <a:lnTo>
                    <a:pt x="6836" y="17098"/>
                  </a:lnTo>
                  <a:lnTo>
                    <a:pt x="11707" y="7420"/>
                  </a:lnTo>
                  <a:lnTo>
                    <a:pt x="15458" y="4167"/>
                  </a:lnTo>
                  <a:lnTo>
                    <a:pt x="20523" y="2500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1" name="object 50"/>
            <p:cNvSpPr txBox="1"/>
            <p:nvPr/>
          </p:nvSpPr>
          <p:spPr>
            <a:xfrm>
              <a:off x="8832053" y="2801172"/>
              <a:ext cx="672465" cy="320675"/>
            </a:xfrm>
            <a:prstGeom prst="rect">
              <a:avLst/>
            </a:prstGeom>
          </p:spPr>
          <p:txBody>
            <a:bodyPr vert="horz" wrap="square" lIns="0" tIns="74295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585"/>
                </a:spcBef>
              </a:pPr>
              <a:r>
                <a:rPr sz="700" spc="-5" dirty="0">
                  <a:solidFill>
                    <a:srgbClr val="202020"/>
                  </a:solidFill>
                  <a:latin typeface="Times New Roman"/>
                  <a:cs typeface="Times New Roman"/>
                </a:rPr>
                <a:t>Soft Mask</a:t>
              </a:r>
              <a:r>
                <a:rPr sz="700" spc="-6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 </a:t>
              </a:r>
              <a:r>
                <a:rPr sz="700" dirty="0">
                  <a:solidFill>
                    <a:srgbClr val="202020"/>
                  </a:solidFill>
                  <a:latin typeface="Times New Roman"/>
                  <a:cs typeface="Times New Roman"/>
                </a:rPr>
                <a:t>Branch</a:t>
              </a:r>
              <a:endParaRPr sz="700">
                <a:solidFill>
                  <a:srgbClr val="202020"/>
                </a:solidFill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390"/>
                </a:spcBef>
              </a:pPr>
              <a:r>
                <a:rPr sz="500" spc="20" dirty="0">
                  <a:solidFill>
                    <a:srgbClr val="202020"/>
                  </a:solidFill>
                  <a:latin typeface="Cambria Math"/>
                  <a:cs typeface="Cambria Math"/>
                </a:rPr>
                <a:t>𝑴</a:t>
              </a:r>
              <a:r>
                <a:rPr sz="500" spc="95" dirty="0">
                  <a:solidFill>
                    <a:srgbClr val="202020"/>
                  </a:solidFill>
                  <a:latin typeface="Cambria Math"/>
                  <a:cs typeface="Cambria Math"/>
                </a:rPr>
                <a:t> </a:t>
              </a:r>
              <a:r>
                <a:rPr sz="500" spc="10" dirty="0">
                  <a:solidFill>
                    <a:srgbClr val="202020"/>
                  </a:solidFill>
                  <a:latin typeface="Cambria Math"/>
                  <a:cs typeface="Cambria Math"/>
                </a:rPr>
                <a:t>𝒙</a:t>
              </a:r>
              <a:endParaRPr sz="500">
                <a:solidFill>
                  <a:srgbClr val="202020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52" name="object 51"/>
            <p:cNvSpPr/>
            <p:nvPr/>
          </p:nvSpPr>
          <p:spPr>
            <a:xfrm>
              <a:off x="8843957" y="3278909"/>
              <a:ext cx="22225" cy="189865"/>
            </a:xfrm>
            <a:custGeom>
              <a:avLst/>
              <a:gdLst/>
              <a:ahLst/>
              <a:cxnLst/>
              <a:rect l="l" t="t" r="r" b="b"/>
              <a:pathLst>
                <a:path w="22225" h="189864">
                  <a:moveTo>
                    <a:pt x="14779" y="22169"/>
                  </a:moveTo>
                  <a:lnTo>
                    <a:pt x="7389" y="22169"/>
                  </a:lnTo>
                  <a:lnTo>
                    <a:pt x="7389" y="189576"/>
                  </a:lnTo>
                  <a:lnTo>
                    <a:pt x="14779" y="189576"/>
                  </a:lnTo>
                  <a:lnTo>
                    <a:pt x="14779" y="22169"/>
                  </a:lnTo>
                  <a:close/>
                </a:path>
                <a:path w="22225" h="189864">
                  <a:moveTo>
                    <a:pt x="11084" y="0"/>
                  </a:moveTo>
                  <a:lnTo>
                    <a:pt x="0" y="22169"/>
                  </a:lnTo>
                  <a:lnTo>
                    <a:pt x="22169" y="2216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3" name="object 52"/>
            <p:cNvSpPr txBox="1"/>
            <p:nvPr/>
          </p:nvSpPr>
          <p:spPr>
            <a:xfrm>
              <a:off x="9696507" y="4333991"/>
              <a:ext cx="76835" cy="11990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700" spc="-5" dirty="0">
                  <a:solidFill>
                    <a:srgbClr val="202020"/>
                  </a:solidFill>
                  <a:latin typeface="Cambria Math"/>
                  <a:cs typeface="Cambria Math"/>
                </a:rPr>
                <a:t>𝒙</a:t>
              </a:r>
              <a:endParaRPr sz="700">
                <a:solidFill>
                  <a:srgbClr val="202020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54" name="object 53"/>
            <p:cNvSpPr/>
            <p:nvPr/>
          </p:nvSpPr>
          <p:spPr>
            <a:xfrm>
              <a:off x="8843957" y="3792505"/>
              <a:ext cx="22225" cy="189865"/>
            </a:xfrm>
            <a:custGeom>
              <a:avLst/>
              <a:gdLst/>
              <a:ahLst/>
              <a:cxnLst/>
              <a:rect l="l" t="t" r="r" b="b"/>
              <a:pathLst>
                <a:path w="22225" h="189864">
                  <a:moveTo>
                    <a:pt x="14779" y="22169"/>
                  </a:moveTo>
                  <a:lnTo>
                    <a:pt x="7389" y="22169"/>
                  </a:lnTo>
                  <a:lnTo>
                    <a:pt x="7389" y="189576"/>
                  </a:lnTo>
                  <a:lnTo>
                    <a:pt x="14779" y="189576"/>
                  </a:lnTo>
                  <a:lnTo>
                    <a:pt x="14779" y="22169"/>
                  </a:lnTo>
                  <a:close/>
                </a:path>
                <a:path w="22225" h="189864">
                  <a:moveTo>
                    <a:pt x="11084" y="0"/>
                  </a:moveTo>
                  <a:lnTo>
                    <a:pt x="0" y="22169"/>
                  </a:lnTo>
                  <a:lnTo>
                    <a:pt x="22169" y="2216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5" name="object 54"/>
            <p:cNvSpPr/>
            <p:nvPr/>
          </p:nvSpPr>
          <p:spPr>
            <a:xfrm>
              <a:off x="8843957" y="3544944"/>
              <a:ext cx="22225" cy="189865"/>
            </a:xfrm>
            <a:custGeom>
              <a:avLst/>
              <a:gdLst/>
              <a:ahLst/>
              <a:cxnLst/>
              <a:rect l="l" t="t" r="r" b="b"/>
              <a:pathLst>
                <a:path w="22225" h="189864">
                  <a:moveTo>
                    <a:pt x="14779" y="22169"/>
                  </a:moveTo>
                  <a:lnTo>
                    <a:pt x="7389" y="22169"/>
                  </a:lnTo>
                  <a:lnTo>
                    <a:pt x="7389" y="189576"/>
                  </a:lnTo>
                  <a:lnTo>
                    <a:pt x="14779" y="189576"/>
                  </a:lnTo>
                  <a:lnTo>
                    <a:pt x="14779" y="22169"/>
                  </a:lnTo>
                  <a:close/>
                </a:path>
                <a:path w="22225" h="189864">
                  <a:moveTo>
                    <a:pt x="11084" y="0"/>
                  </a:moveTo>
                  <a:lnTo>
                    <a:pt x="0" y="22169"/>
                  </a:lnTo>
                  <a:lnTo>
                    <a:pt x="22169" y="22169"/>
                  </a:lnTo>
                  <a:lnTo>
                    <a:pt x="11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6" name="object 55"/>
            <p:cNvSpPr/>
            <p:nvPr/>
          </p:nvSpPr>
          <p:spPr>
            <a:xfrm>
              <a:off x="9981997" y="3423011"/>
              <a:ext cx="633095" cy="742315"/>
            </a:xfrm>
            <a:custGeom>
              <a:avLst/>
              <a:gdLst/>
              <a:ahLst/>
              <a:cxnLst/>
              <a:rect l="l" t="t" r="r" b="b"/>
              <a:pathLst>
                <a:path w="633094" h="742314">
                  <a:moveTo>
                    <a:pt x="632615" y="0"/>
                  </a:moveTo>
                  <a:lnTo>
                    <a:pt x="0" y="742137"/>
                  </a:lnTo>
                </a:path>
              </a:pathLst>
            </a:custGeom>
            <a:ln w="7389">
              <a:solidFill>
                <a:srgbClr val="76717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7" name="object 56"/>
            <p:cNvSpPr/>
            <p:nvPr/>
          </p:nvSpPr>
          <p:spPr>
            <a:xfrm>
              <a:off x="9884082" y="3317706"/>
              <a:ext cx="1334135" cy="251460"/>
            </a:xfrm>
            <a:custGeom>
              <a:avLst/>
              <a:gdLst/>
              <a:ahLst/>
              <a:cxnLst/>
              <a:rect l="l" t="t" r="r" b="b"/>
              <a:pathLst>
                <a:path w="1334135" h="251460">
                  <a:moveTo>
                    <a:pt x="1333872" y="0"/>
                  </a:moveTo>
                  <a:lnTo>
                    <a:pt x="556165" y="0"/>
                  </a:lnTo>
                  <a:lnTo>
                    <a:pt x="0" y="251255"/>
                  </a:lnTo>
                  <a:lnTo>
                    <a:pt x="777707" y="251255"/>
                  </a:lnTo>
                  <a:lnTo>
                    <a:pt x="1333872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8" name="object 57"/>
            <p:cNvSpPr/>
            <p:nvPr/>
          </p:nvSpPr>
          <p:spPr>
            <a:xfrm>
              <a:off x="9884082" y="3317706"/>
              <a:ext cx="1334135" cy="251460"/>
            </a:xfrm>
            <a:custGeom>
              <a:avLst/>
              <a:gdLst/>
              <a:ahLst/>
              <a:cxnLst/>
              <a:rect l="l" t="t" r="r" b="b"/>
              <a:pathLst>
                <a:path w="1334135" h="251460">
                  <a:moveTo>
                    <a:pt x="0" y="251255"/>
                  </a:moveTo>
                  <a:lnTo>
                    <a:pt x="556165" y="0"/>
                  </a:lnTo>
                  <a:lnTo>
                    <a:pt x="1333872" y="0"/>
                  </a:lnTo>
                  <a:lnTo>
                    <a:pt x="777707" y="251255"/>
                  </a:lnTo>
                  <a:lnTo>
                    <a:pt x="0" y="251255"/>
                  </a:lnTo>
                  <a:close/>
                </a:path>
              </a:pathLst>
            </a:custGeom>
            <a:ln w="11084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59" name="object 58"/>
            <p:cNvSpPr/>
            <p:nvPr/>
          </p:nvSpPr>
          <p:spPr>
            <a:xfrm>
              <a:off x="10638589" y="3349507"/>
              <a:ext cx="78740" cy="62230"/>
            </a:xfrm>
            <a:custGeom>
              <a:avLst/>
              <a:gdLst/>
              <a:ahLst/>
              <a:cxnLst/>
              <a:rect l="l" t="t" r="r" b="b"/>
              <a:pathLst>
                <a:path w="78739" h="62230">
                  <a:moveTo>
                    <a:pt x="59079" y="0"/>
                  </a:moveTo>
                  <a:lnTo>
                    <a:pt x="58202" y="2500"/>
                  </a:lnTo>
                  <a:lnTo>
                    <a:pt x="63290" y="4167"/>
                  </a:lnTo>
                  <a:lnTo>
                    <a:pt x="67046" y="7420"/>
                  </a:lnTo>
                  <a:lnTo>
                    <a:pt x="71896" y="17098"/>
                  </a:lnTo>
                  <a:lnTo>
                    <a:pt x="73074" y="23003"/>
                  </a:lnTo>
                  <a:lnTo>
                    <a:pt x="72994" y="38656"/>
                  </a:lnTo>
                  <a:lnTo>
                    <a:pt x="71890" y="44317"/>
                  </a:lnTo>
                  <a:lnTo>
                    <a:pt x="67019" y="54146"/>
                  </a:lnTo>
                  <a:lnTo>
                    <a:pt x="63301" y="57437"/>
                  </a:lnTo>
                  <a:lnTo>
                    <a:pt x="58300" y="59104"/>
                  </a:lnTo>
                  <a:lnTo>
                    <a:pt x="59079" y="61605"/>
                  </a:lnTo>
                  <a:lnTo>
                    <a:pt x="65422" y="59938"/>
                  </a:lnTo>
                  <a:lnTo>
                    <a:pt x="70283" y="56349"/>
                  </a:lnTo>
                  <a:lnTo>
                    <a:pt x="77037" y="45329"/>
                  </a:lnTo>
                  <a:lnTo>
                    <a:pt x="78726" y="38656"/>
                  </a:lnTo>
                  <a:lnTo>
                    <a:pt x="78726" y="23003"/>
                  </a:lnTo>
                  <a:lnTo>
                    <a:pt x="77032" y="16329"/>
                  </a:lnTo>
                  <a:lnTo>
                    <a:pt x="70256" y="5266"/>
                  </a:lnTo>
                  <a:lnTo>
                    <a:pt x="65401" y="1667"/>
                  </a:lnTo>
                  <a:lnTo>
                    <a:pt x="59079" y="0"/>
                  </a:lnTo>
                  <a:close/>
                </a:path>
                <a:path w="78739" h="62230">
                  <a:moveTo>
                    <a:pt x="19647" y="0"/>
                  </a:moveTo>
                  <a:lnTo>
                    <a:pt x="13325" y="1667"/>
                  </a:lnTo>
                  <a:lnTo>
                    <a:pt x="8470" y="5266"/>
                  </a:lnTo>
                  <a:lnTo>
                    <a:pt x="1694" y="16329"/>
                  </a:lnTo>
                  <a:lnTo>
                    <a:pt x="0" y="23003"/>
                  </a:lnTo>
                  <a:lnTo>
                    <a:pt x="0" y="38656"/>
                  </a:lnTo>
                  <a:lnTo>
                    <a:pt x="1688" y="45329"/>
                  </a:lnTo>
                  <a:lnTo>
                    <a:pt x="8443" y="56349"/>
                  </a:lnTo>
                  <a:lnTo>
                    <a:pt x="13303" y="59938"/>
                  </a:lnTo>
                  <a:lnTo>
                    <a:pt x="19647" y="61605"/>
                  </a:lnTo>
                  <a:lnTo>
                    <a:pt x="20427" y="59104"/>
                  </a:lnTo>
                  <a:lnTo>
                    <a:pt x="15425" y="57437"/>
                  </a:lnTo>
                  <a:lnTo>
                    <a:pt x="11707" y="54146"/>
                  </a:lnTo>
                  <a:lnTo>
                    <a:pt x="6836" y="44317"/>
                  </a:lnTo>
                  <a:lnTo>
                    <a:pt x="5732" y="38656"/>
                  </a:lnTo>
                  <a:lnTo>
                    <a:pt x="5652" y="23003"/>
                  </a:lnTo>
                  <a:lnTo>
                    <a:pt x="6836" y="17098"/>
                  </a:lnTo>
                  <a:lnTo>
                    <a:pt x="11707" y="7420"/>
                  </a:lnTo>
                  <a:lnTo>
                    <a:pt x="15458" y="4167"/>
                  </a:lnTo>
                  <a:lnTo>
                    <a:pt x="20524" y="2500"/>
                  </a:lnTo>
                  <a:lnTo>
                    <a:pt x="196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0" name="object 59"/>
            <p:cNvSpPr txBox="1"/>
            <p:nvPr/>
          </p:nvSpPr>
          <p:spPr>
            <a:xfrm>
              <a:off x="10579399" y="3320920"/>
              <a:ext cx="130810" cy="92333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500" spc="10" dirty="0">
                  <a:solidFill>
                    <a:srgbClr val="202020"/>
                  </a:solidFill>
                  <a:latin typeface="Cambria Math"/>
                  <a:cs typeface="Cambria Math"/>
                </a:rPr>
                <a:t>𝑻</a:t>
              </a:r>
              <a:r>
                <a:rPr sz="500" spc="25" dirty="0">
                  <a:solidFill>
                    <a:srgbClr val="202020"/>
                  </a:solidFill>
                  <a:latin typeface="Cambria Math"/>
                  <a:cs typeface="Cambria Math"/>
                </a:rPr>
                <a:t> </a:t>
              </a:r>
              <a:r>
                <a:rPr sz="500" spc="10" dirty="0">
                  <a:solidFill>
                    <a:srgbClr val="202020"/>
                  </a:solidFill>
                  <a:latin typeface="Cambria Math"/>
                  <a:cs typeface="Cambria Math"/>
                </a:rPr>
                <a:t>𝒙</a:t>
              </a:r>
              <a:endParaRPr sz="500">
                <a:solidFill>
                  <a:srgbClr val="202020"/>
                </a:solidFill>
                <a:latin typeface="Cambria Math"/>
                <a:cs typeface="Cambria Math"/>
              </a:endParaRPr>
            </a:p>
          </p:txBody>
        </p:sp>
        <p:sp>
          <p:nvSpPr>
            <p:cNvPr id="61" name="object 60"/>
            <p:cNvSpPr/>
            <p:nvPr/>
          </p:nvSpPr>
          <p:spPr>
            <a:xfrm>
              <a:off x="10517764" y="3423011"/>
              <a:ext cx="92710" cy="19050"/>
            </a:xfrm>
            <a:custGeom>
              <a:avLst/>
              <a:gdLst/>
              <a:ahLst/>
              <a:cxnLst/>
              <a:rect l="l" t="t" r="r" b="b"/>
              <a:pathLst>
                <a:path w="92710" h="19050">
                  <a:moveTo>
                    <a:pt x="92373" y="0"/>
                  </a:moveTo>
                  <a:lnTo>
                    <a:pt x="40894" y="0"/>
                  </a:lnTo>
                  <a:lnTo>
                    <a:pt x="0" y="18474"/>
                  </a:lnTo>
                  <a:lnTo>
                    <a:pt x="51478" y="18474"/>
                  </a:lnTo>
                  <a:lnTo>
                    <a:pt x="9237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2" name="object 61"/>
            <p:cNvSpPr/>
            <p:nvPr/>
          </p:nvSpPr>
          <p:spPr>
            <a:xfrm>
              <a:off x="10517764" y="3423011"/>
              <a:ext cx="92710" cy="19050"/>
            </a:xfrm>
            <a:custGeom>
              <a:avLst/>
              <a:gdLst/>
              <a:ahLst/>
              <a:cxnLst/>
              <a:rect l="l" t="t" r="r" b="b"/>
              <a:pathLst>
                <a:path w="92710" h="19050">
                  <a:moveTo>
                    <a:pt x="0" y="18474"/>
                  </a:moveTo>
                  <a:lnTo>
                    <a:pt x="40894" y="0"/>
                  </a:lnTo>
                  <a:lnTo>
                    <a:pt x="92373" y="0"/>
                  </a:lnTo>
                  <a:lnTo>
                    <a:pt x="51478" y="18474"/>
                  </a:lnTo>
                  <a:lnTo>
                    <a:pt x="0" y="18474"/>
                  </a:lnTo>
                  <a:close/>
                </a:path>
              </a:pathLst>
            </a:custGeom>
            <a:ln w="7389">
              <a:solidFill>
                <a:srgbClr val="BDD7EE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  <p:sp>
          <p:nvSpPr>
            <p:cNvPr id="63" name="object 62"/>
            <p:cNvSpPr/>
            <p:nvPr/>
          </p:nvSpPr>
          <p:spPr>
            <a:xfrm>
              <a:off x="10033727" y="2946364"/>
              <a:ext cx="532130" cy="492125"/>
            </a:xfrm>
            <a:custGeom>
              <a:avLst/>
              <a:gdLst/>
              <a:ahLst/>
              <a:cxnLst/>
              <a:rect l="l" t="t" r="r" b="b"/>
              <a:pathLst>
                <a:path w="532130" h="492125">
                  <a:moveTo>
                    <a:pt x="24657" y="17762"/>
                  </a:moveTo>
                  <a:lnTo>
                    <a:pt x="13771" y="17762"/>
                  </a:lnTo>
                  <a:lnTo>
                    <a:pt x="526488" y="491750"/>
                  </a:lnTo>
                  <a:lnTo>
                    <a:pt x="531504" y="486324"/>
                  </a:lnTo>
                  <a:lnTo>
                    <a:pt x="24657" y="17762"/>
                  </a:lnTo>
                  <a:close/>
                </a:path>
                <a:path w="532130" h="492125">
                  <a:moveTo>
                    <a:pt x="0" y="0"/>
                  </a:moveTo>
                  <a:lnTo>
                    <a:pt x="8754" y="23188"/>
                  </a:lnTo>
                  <a:lnTo>
                    <a:pt x="13771" y="17762"/>
                  </a:lnTo>
                  <a:lnTo>
                    <a:pt x="24657" y="17762"/>
                  </a:lnTo>
                  <a:lnTo>
                    <a:pt x="18787" y="12336"/>
                  </a:lnTo>
                  <a:lnTo>
                    <a:pt x="23803" y="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2020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5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889000" y="1617133"/>
            <a:ext cx="5604933" cy="1202267"/>
          </a:xfrm>
          <a:prstGeom prst="rect">
            <a:avLst/>
          </a:prstGeom>
          <a:noFill/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2132" y="1701800"/>
            <a:ext cx="5418667" cy="105833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N: 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单个单元格内点数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(Points </a:t>
            </a: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 per Pillar)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每个单元中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最多包含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个表示点特征的向量，若点数量大于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，则采用随机采样的方法从中选取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个，反之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，若点数量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少于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，则用零填充的方法填充到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个。；</a:t>
            </a:r>
            <a:endParaRPr lang="en-US" altLang="zh-CN" sz="1400" dirty="0" smtClean="0">
              <a:solidFill>
                <a:srgbClr val="B1001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0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449580" y="306705"/>
            <a:ext cx="10367010" cy="509905"/>
          </a:xfrm>
          <a:prstGeom prst="rect">
            <a:avLst/>
          </a:prstGeom>
        </p:spPr>
        <p:txBody>
          <a:bodyPr/>
          <a:lstStyle/>
          <a:p>
            <a:r>
              <a:rPr lang="zh-CN" altLang="en-US" sz="2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633688" y="1985797"/>
            <a:ext cx="6854825" cy="2095358"/>
            <a:chOff x="2602691" y="2208506"/>
            <a:chExt cx="6854825" cy="2095358"/>
          </a:xfrm>
        </p:grpSpPr>
        <p:sp>
          <p:nvSpPr>
            <p:cNvPr id="19" name="矩形 2"/>
            <p:cNvSpPr>
              <a:spLocks noChangeArrowheads="1"/>
            </p:cNvSpPr>
            <p:nvPr/>
          </p:nvSpPr>
          <p:spPr bwMode="auto">
            <a:xfrm>
              <a:off x="3251661" y="2208506"/>
              <a:ext cx="6205855" cy="6121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52A8C"/>
              </a:solidFill>
              <a:miter lim="800000"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0" name="矩形 8"/>
            <p:cNvSpPr>
              <a:spLocks noChangeArrowheads="1"/>
            </p:cNvSpPr>
            <p:nvPr/>
          </p:nvSpPr>
          <p:spPr bwMode="auto">
            <a:xfrm>
              <a:off x="3251661" y="2951456"/>
              <a:ext cx="6205855" cy="62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12D98"/>
              </a:solidFill>
              <a:miter lim="800000"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1" name="矩形 3"/>
            <p:cNvSpPr/>
            <p:nvPr/>
          </p:nvSpPr>
          <p:spPr bwMode="auto">
            <a:xfrm>
              <a:off x="2602691" y="2329791"/>
              <a:ext cx="601662" cy="88582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chemeClr val="bg1"/>
              </a:solidFill>
              <a:miter lim="800000"/>
            </a:ln>
          </p:spPr>
          <p:txBody>
            <a:bodyPr anchor="ctr"/>
            <a:lstStyle/>
            <a:p>
              <a:pPr algn="ctr"/>
              <a:endParaRPr lang="zh-CN" altLang="en-US" sz="2000" b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2602692" y="2209141"/>
              <a:ext cx="600075" cy="619125"/>
            </a:xfrm>
            <a:prstGeom prst="rect">
              <a:avLst/>
            </a:prstGeom>
            <a:solidFill>
              <a:srgbClr val="112D98"/>
            </a:solidFill>
            <a:ln>
              <a:noFill/>
            </a:ln>
          </p:spPr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一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41"/>
            <p:cNvSpPr>
              <a:spLocks noChangeArrowheads="1"/>
            </p:cNvSpPr>
            <p:nvPr/>
          </p:nvSpPr>
          <p:spPr bwMode="auto">
            <a:xfrm>
              <a:off x="2602692" y="2952090"/>
              <a:ext cx="600075" cy="615950"/>
            </a:xfrm>
            <a:prstGeom prst="rect">
              <a:avLst/>
            </a:prstGeom>
            <a:solidFill>
              <a:srgbClr val="112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二</a:t>
              </a:r>
            </a:p>
          </p:txBody>
        </p:sp>
        <p:sp>
          <p:nvSpPr>
            <p:cNvPr id="24" name="矩形 8"/>
            <p:cNvSpPr>
              <a:spLocks noChangeArrowheads="1"/>
            </p:cNvSpPr>
            <p:nvPr/>
          </p:nvSpPr>
          <p:spPr bwMode="auto">
            <a:xfrm>
              <a:off x="3251978" y="3691864"/>
              <a:ext cx="6205538" cy="61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12D98"/>
              </a:solidFill>
              <a:miter lim="800000"/>
            </a:ln>
          </p:spPr>
          <p:txBody>
            <a:bodyPr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  <p:sp>
          <p:nvSpPr>
            <p:cNvPr id="25" name="矩形 41"/>
            <p:cNvSpPr>
              <a:spLocks noChangeArrowheads="1"/>
            </p:cNvSpPr>
            <p:nvPr/>
          </p:nvSpPr>
          <p:spPr bwMode="auto">
            <a:xfrm>
              <a:off x="2602692" y="3682720"/>
              <a:ext cx="600075" cy="615950"/>
            </a:xfrm>
            <a:prstGeom prst="rect">
              <a:avLst/>
            </a:prstGeom>
            <a:solidFill>
              <a:srgbClr val="112D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三</a:t>
              </a:r>
            </a:p>
          </p:txBody>
        </p:sp>
      </p:grpSp>
      <p:sp>
        <p:nvSpPr>
          <p:cNvPr id="26" name="矩形 8"/>
          <p:cNvSpPr>
            <a:spLocks noChangeArrowheads="1"/>
          </p:cNvSpPr>
          <p:nvPr/>
        </p:nvSpPr>
        <p:spPr bwMode="auto">
          <a:xfrm>
            <a:off x="3282975" y="4199785"/>
            <a:ext cx="6205538" cy="61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/>
            </a:solidFill>
            <a:miter lim="800000"/>
          </a:ln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矩形 41"/>
          <p:cNvSpPr>
            <a:spLocks noChangeArrowheads="1"/>
          </p:cNvSpPr>
          <p:nvPr/>
        </p:nvSpPr>
        <p:spPr bwMode="auto">
          <a:xfrm>
            <a:off x="2633689" y="4190641"/>
            <a:ext cx="600075" cy="615950"/>
          </a:xfrm>
          <a:prstGeom prst="rect">
            <a:avLst/>
          </a:prstGeom>
          <a:solidFill>
            <a:srgbClr val="112D98"/>
          </a:solidFill>
          <a:ln>
            <a:noFill/>
          </a:ln>
          <a:extLst/>
        </p:spPr>
        <p:txBody>
          <a:bodyPr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9785" y="2059139"/>
            <a:ext cx="4546600" cy="4908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CNN Segmentation</a:t>
            </a:r>
            <a:endParaRPr lang="zh-CN" altLang="en-US" sz="2400" b="1" dirty="0" smtClean="0">
              <a:solidFill>
                <a:srgbClr val="112D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359785" y="2791928"/>
            <a:ext cx="4546600" cy="4908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Point Pillars</a:t>
            </a:r>
            <a:endParaRPr lang="zh-CN" altLang="en-US" sz="2400" b="1" dirty="0" smtClean="0">
              <a:solidFill>
                <a:srgbClr val="112D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59785" y="3537209"/>
            <a:ext cx="4546600" cy="4908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Mask Pillars</a:t>
            </a:r>
            <a:endParaRPr lang="zh-CN" altLang="en-US" sz="2400" b="1" dirty="0" smtClean="0">
              <a:solidFill>
                <a:srgbClr val="112D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59785" y="4260357"/>
            <a:ext cx="4546600" cy="49085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sz="2400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Center Points</a:t>
            </a:r>
            <a:endParaRPr lang="zh-CN" altLang="en-US" sz="2400" b="1" dirty="0" smtClean="0">
              <a:solidFill>
                <a:srgbClr val="112D9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一</a:t>
            </a:r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CNN Segmentation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2280" y="1041400"/>
            <a:ext cx="2641600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算法背景与概述</a:t>
            </a:r>
          </a:p>
        </p:txBody>
      </p:sp>
    </p:spTree>
    <p:extLst>
      <p:ext uri="{BB962C8B-B14F-4D97-AF65-F5344CB8AC3E}">
        <p14:creationId xmlns:p14="http://schemas.microsoft.com/office/powerpoint/2010/main" val="11345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52A8C"/>
                </a:solidFill>
              </a:rPr>
              <a:t>二</a:t>
            </a:r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 Pillars</a:t>
            </a:r>
          </a:p>
        </p:txBody>
      </p:sp>
      <p:sp>
        <p:nvSpPr>
          <p:cNvPr id="3" name="object 2"/>
          <p:cNvSpPr/>
          <p:nvPr/>
        </p:nvSpPr>
        <p:spPr>
          <a:xfrm>
            <a:off x="6973908" y="3080413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09">
                <a:moveTo>
                  <a:pt x="81" y="28710"/>
                </a:moveTo>
                <a:lnTo>
                  <a:pt x="0" y="0"/>
                </a:lnTo>
                <a:lnTo>
                  <a:pt x="39480" y="14243"/>
                </a:lnTo>
                <a:lnTo>
                  <a:pt x="81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6973908" y="3080413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09">
                <a:moveTo>
                  <a:pt x="81" y="28710"/>
                </a:moveTo>
                <a:lnTo>
                  <a:pt x="39480" y="14243"/>
                </a:lnTo>
                <a:lnTo>
                  <a:pt x="0" y="0"/>
                </a:lnTo>
                <a:lnTo>
                  <a:pt x="81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706350" y="2615751"/>
            <a:ext cx="6553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prstClr val="black"/>
                </a:solidFill>
                <a:cs typeface="Arial"/>
              </a:rPr>
              <a:t>Point</a:t>
            </a:r>
            <a:r>
              <a:rPr sz="900" b="1" spc="-55" dirty="0">
                <a:solidFill>
                  <a:prstClr val="black"/>
                </a:solidFill>
                <a:cs typeface="Arial"/>
              </a:rPr>
              <a:t> </a:t>
            </a:r>
            <a:r>
              <a:rPr sz="900" b="1" dirty="0">
                <a:solidFill>
                  <a:prstClr val="black"/>
                </a:solidFill>
                <a:cs typeface="Arial"/>
              </a:rPr>
              <a:t>cloud</a:t>
            </a:r>
            <a:endParaRPr sz="900">
              <a:solidFill>
                <a:prstClr val="black"/>
              </a:solidFill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6523279" y="3538879"/>
            <a:ext cx="401955" cy="276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9055" marR="5080" indent="-46990">
              <a:lnSpc>
                <a:spcPct val="103400"/>
              </a:lnSpc>
              <a:spcBef>
                <a:spcPts val="85"/>
              </a:spcBef>
            </a:pPr>
            <a:r>
              <a:rPr sz="800" dirty="0">
                <a:solidFill>
                  <a:srgbClr val="434343"/>
                </a:solidFill>
                <a:cs typeface="Arial"/>
              </a:rPr>
              <a:t>Stacked  Pillars</a:t>
            </a:r>
            <a:endParaRPr sz="800">
              <a:solidFill>
                <a:prstClr val="black"/>
              </a:solidFill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7361518" y="3934372"/>
            <a:ext cx="415290" cy="263525"/>
          </a:xfrm>
          <a:custGeom>
            <a:avLst/>
            <a:gdLst/>
            <a:ahLst/>
            <a:cxnLst/>
            <a:rect l="l" t="t" r="r" b="b"/>
            <a:pathLst>
              <a:path w="415289" h="263525">
                <a:moveTo>
                  <a:pt x="0" y="0"/>
                </a:moveTo>
                <a:lnTo>
                  <a:pt x="415113" y="0"/>
                </a:lnTo>
                <a:lnTo>
                  <a:pt x="415113" y="263192"/>
                </a:lnTo>
                <a:lnTo>
                  <a:pt x="0" y="263192"/>
                </a:lnTo>
                <a:lnTo>
                  <a:pt x="0" y="0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7358760" y="3538907"/>
            <a:ext cx="436880" cy="276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3970">
              <a:lnSpc>
                <a:spcPct val="103400"/>
              </a:lnSpc>
              <a:spcBef>
                <a:spcPts val="85"/>
              </a:spcBef>
            </a:pPr>
            <a:r>
              <a:rPr sz="800" spc="5" dirty="0">
                <a:solidFill>
                  <a:srgbClr val="434343"/>
                </a:solidFill>
                <a:cs typeface="Arial"/>
              </a:rPr>
              <a:t>Learned  Features</a:t>
            </a:r>
            <a:endParaRPr sz="800">
              <a:solidFill>
                <a:prstClr val="black"/>
              </a:solidFill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8169164" y="3548145"/>
            <a:ext cx="379095" cy="276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" marR="5080" indent="-34925">
              <a:lnSpc>
                <a:spcPct val="103400"/>
              </a:lnSpc>
              <a:spcBef>
                <a:spcPts val="85"/>
              </a:spcBef>
            </a:pPr>
            <a:r>
              <a:rPr sz="800" spc="5" dirty="0">
                <a:solidFill>
                  <a:srgbClr val="434343"/>
                </a:solidFill>
                <a:cs typeface="Arial"/>
              </a:rPr>
              <a:t>Pseudo  image</a:t>
            </a:r>
            <a:endParaRPr sz="800">
              <a:solidFill>
                <a:prstClr val="black"/>
              </a:solidFill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7533155" y="3934347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192"/>
                </a:lnTo>
              </a:path>
            </a:pathLst>
          </a:custGeom>
          <a:ln w="37501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7514408" y="3934350"/>
            <a:ext cx="38100" cy="263525"/>
          </a:xfrm>
          <a:custGeom>
            <a:avLst/>
            <a:gdLst/>
            <a:ahLst/>
            <a:cxnLst/>
            <a:rect l="l" t="t" r="r" b="b"/>
            <a:pathLst>
              <a:path w="38100" h="263525">
                <a:moveTo>
                  <a:pt x="0" y="0"/>
                </a:moveTo>
                <a:lnTo>
                  <a:pt x="37501" y="0"/>
                </a:lnTo>
                <a:lnTo>
                  <a:pt x="37501" y="263192"/>
                </a:lnTo>
                <a:lnTo>
                  <a:pt x="0" y="263192"/>
                </a:lnTo>
                <a:lnTo>
                  <a:pt x="0" y="0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1057385" y="2615751"/>
            <a:ext cx="65532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900" b="1" dirty="0">
                <a:solidFill>
                  <a:prstClr val="black"/>
                </a:solidFill>
                <a:cs typeface="Arial"/>
              </a:rPr>
              <a:t>Predictions</a:t>
            </a:r>
            <a:endParaRPr sz="900">
              <a:solidFill>
                <a:prstClr val="black"/>
              </a:solidFill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8193885" y="3080408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0" y="28710"/>
                </a:moveTo>
                <a:lnTo>
                  <a:pt x="9" y="0"/>
                </a:lnTo>
                <a:lnTo>
                  <a:pt x="39445" y="14368"/>
                </a:lnTo>
                <a:lnTo>
                  <a:pt x="0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8193885" y="3080408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0" y="28710"/>
                </a:moveTo>
                <a:lnTo>
                  <a:pt x="39445" y="14368"/>
                </a:lnTo>
                <a:lnTo>
                  <a:pt x="9" y="0"/>
                </a:lnTo>
                <a:lnTo>
                  <a:pt x="0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7026151" y="2806953"/>
            <a:ext cx="827405" cy="575945"/>
          </a:xfrm>
          <a:custGeom>
            <a:avLst/>
            <a:gdLst/>
            <a:ahLst/>
            <a:cxnLst/>
            <a:rect l="l" t="t" r="r" b="b"/>
            <a:pathLst>
              <a:path w="827405" h="575944">
                <a:moveTo>
                  <a:pt x="730906" y="575383"/>
                </a:moveTo>
                <a:lnTo>
                  <a:pt x="95899" y="575383"/>
                </a:lnTo>
                <a:lnTo>
                  <a:pt x="58570" y="567847"/>
                </a:lnTo>
                <a:lnTo>
                  <a:pt x="28088" y="547295"/>
                </a:lnTo>
                <a:lnTo>
                  <a:pt x="7536" y="516812"/>
                </a:lnTo>
                <a:lnTo>
                  <a:pt x="0" y="479484"/>
                </a:lnTo>
                <a:lnTo>
                  <a:pt x="0" y="95899"/>
                </a:lnTo>
                <a:lnTo>
                  <a:pt x="7536" y="58570"/>
                </a:lnTo>
                <a:lnTo>
                  <a:pt x="28088" y="28088"/>
                </a:lnTo>
                <a:lnTo>
                  <a:pt x="58570" y="7536"/>
                </a:lnTo>
                <a:lnTo>
                  <a:pt x="95899" y="0"/>
                </a:lnTo>
                <a:lnTo>
                  <a:pt x="730906" y="0"/>
                </a:lnTo>
                <a:lnTo>
                  <a:pt x="784111" y="16112"/>
                </a:lnTo>
                <a:lnTo>
                  <a:pt x="819505" y="59200"/>
                </a:lnTo>
                <a:lnTo>
                  <a:pt x="826805" y="95899"/>
                </a:lnTo>
                <a:lnTo>
                  <a:pt x="826805" y="479484"/>
                </a:lnTo>
                <a:lnTo>
                  <a:pt x="819269" y="516812"/>
                </a:lnTo>
                <a:lnTo>
                  <a:pt x="798717" y="547295"/>
                </a:lnTo>
                <a:lnTo>
                  <a:pt x="768234" y="567847"/>
                </a:lnTo>
                <a:lnTo>
                  <a:pt x="730906" y="575383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7026151" y="2806953"/>
            <a:ext cx="827405" cy="575945"/>
          </a:xfrm>
          <a:custGeom>
            <a:avLst/>
            <a:gdLst/>
            <a:ahLst/>
            <a:cxnLst/>
            <a:rect l="l" t="t" r="r" b="b"/>
            <a:pathLst>
              <a:path w="827405" h="575944">
                <a:moveTo>
                  <a:pt x="0" y="95899"/>
                </a:moveTo>
                <a:lnTo>
                  <a:pt x="7536" y="58570"/>
                </a:lnTo>
                <a:lnTo>
                  <a:pt x="28088" y="28088"/>
                </a:lnTo>
                <a:lnTo>
                  <a:pt x="58570" y="7536"/>
                </a:lnTo>
                <a:lnTo>
                  <a:pt x="95899" y="0"/>
                </a:lnTo>
                <a:lnTo>
                  <a:pt x="730906" y="0"/>
                </a:lnTo>
                <a:lnTo>
                  <a:pt x="784111" y="16112"/>
                </a:lnTo>
                <a:lnTo>
                  <a:pt x="819505" y="59200"/>
                </a:lnTo>
                <a:lnTo>
                  <a:pt x="826805" y="95899"/>
                </a:lnTo>
                <a:lnTo>
                  <a:pt x="826805" y="479484"/>
                </a:lnTo>
                <a:lnTo>
                  <a:pt x="819269" y="516812"/>
                </a:lnTo>
                <a:lnTo>
                  <a:pt x="798717" y="547295"/>
                </a:lnTo>
                <a:lnTo>
                  <a:pt x="768234" y="567847"/>
                </a:lnTo>
                <a:lnTo>
                  <a:pt x="730906" y="575383"/>
                </a:lnTo>
                <a:lnTo>
                  <a:pt x="95899" y="575383"/>
                </a:lnTo>
                <a:lnTo>
                  <a:pt x="58570" y="567847"/>
                </a:lnTo>
                <a:lnTo>
                  <a:pt x="28088" y="547295"/>
                </a:lnTo>
                <a:lnTo>
                  <a:pt x="7536" y="516812"/>
                </a:lnTo>
                <a:lnTo>
                  <a:pt x="0" y="479484"/>
                </a:lnTo>
                <a:lnTo>
                  <a:pt x="0" y="95899"/>
                </a:lnTo>
                <a:close/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6524134" y="2938252"/>
            <a:ext cx="49530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81965" algn="l"/>
              </a:tabLst>
            </a:pPr>
            <a:r>
              <a:rPr sz="900" u="sng" dirty="0">
                <a:solidFill>
                  <a:prstClr val="black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7108226" y="2938252"/>
            <a:ext cx="661670" cy="303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6530">
              <a:lnSpc>
                <a:spcPct val="101400"/>
              </a:lnSpc>
              <a:spcBef>
                <a:spcPts val="95"/>
              </a:spcBef>
            </a:pPr>
            <a:r>
              <a:rPr sz="900" b="1" dirty="0">
                <a:solidFill>
                  <a:prstClr val="black"/>
                </a:solidFill>
                <a:cs typeface="Arial"/>
              </a:rPr>
              <a:t>Pillar  Feature</a:t>
            </a:r>
            <a:r>
              <a:rPr sz="900" b="1" spc="-70" dirty="0">
                <a:solidFill>
                  <a:prstClr val="black"/>
                </a:solidFill>
                <a:cs typeface="Arial"/>
              </a:rPr>
              <a:t> </a:t>
            </a:r>
            <a:r>
              <a:rPr sz="900" b="1" dirty="0">
                <a:solidFill>
                  <a:prstClr val="black"/>
                </a:solidFill>
                <a:cs typeface="Arial"/>
              </a:rPr>
              <a:t>Net</a:t>
            </a:r>
            <a:endParaRPr sz="90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8246076" y="2806952"/>
            <a:ext cx="894715" cy="575945"/>
          </a:xfrm>
          <a:custGeom>
            <a:avLst/>
            <a:gdLst/>
            <a:ahLst/>
            <a:cxnLst/>
            <a:rect l="l" t="t" r="r" b="b"/>
            <a:pathLst>
              <a:path w="894714" h="575944">
                <a:moveTo>
                  <a:pt x="798334" y="575656"/>
                </a:moveTo>
                <a:lnTo>
                  <a:pt x="95944" y="575656"/>
                </a:lnTo>
                <a:lnTo>
                  <a:pt x="58598" y="568116"/>
                </a:lnTo>
                <a:lnTo>
                  <a:pt x="28101" y="547554"/>
                </a:lnTo>
                <a:lnTo>
                  <a:pt x="7539" y="517057"/>
                </a:lnTo>
                <a:lnTo>
                  <a:pt x="0" y="479711"/>
                </a:lnTo>
                <a:lnTo>
                  <a:pt x="0" y="95944"/>
                </a:lnTo>
                <a:lnTo>
                  <a:pt x="7539" y="58598"/>
                </a:lnTo>
                <a:lnTo>
                  <a:pt x="28101" y="28101"/>
                </a:lnTo>
                <a:lnTo>
                  <a:pt x="58598" y="7539"/>
                </a:lnTo>
                <a:lnTo>
                  <a:pt x="95944" y="0"/>
                </a:lnTo>
                <a:lnTo>
                  <a:pt x="798334" y="0"/>
                </a:lnTo>
                <a:lnTo>
                  <a:pt x="851564" y="16119"/>
                </a:lnTo>
                <a:lnTo>
                  <a:pt x="886975" y="59228"/>
                </a:lnTo>
                <a:lnTo>
                  <a:pt x="894278" y="95944"/>
                </a:lnTo>
                <a:lnTo>
                  <a:pt x="894278" y="479711"/>
                </a:lnTo>
                <a:lnTo>
                  <a:pt x="886739" y="517057"/>
                </a:lnTo>
                <a:lnTo>
                  <a:pt x="866177" y="547554"/>
                </a:lnTo>
                <a:lnTo>
                  <a:pt x="835680" y="568116"/>
                </a:lnTo>
                <a:lnTo>
                  <a:pt x="798334" y="575656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8246081" y="2806953"/>
            <a:ext cx="894715" cy="575945"/>
          </a:xfrm>
          <a:custGeom>
            <a:avLst/>
            <a:gdLst/>
            <a:ahLst/>
            <a:cxnLst/>
            <a:rect l="l" t="t" r="r" b="b"/>
            <a:pathLst>
              <a:path w="894714" h="575944">
                <a:moveTo>
                  <a:pt x="0" y="95944"/>
                </a:moveTo>
                <a:lnTo>
                  <a:pt x="7539" y="58598"/>
                </a:lnTo>
                <a:lnTo>
                  <a:pt x="28101" y="28101"/>
                </a:lnTo>
                <a:lnTo>
                  <a:pt x="58598" y="7539"/>
                </a:lnTo>
                <a:lnTo>
                  <a:pt x="95944" y="0"/>
                </a:lnTo>
                <a:lnTo>
                  <a:pt x="798335" y="0"/>
                </a:lnTo>
                <a:lnTo>
                  <a:pt x="851565" y="16119"/>
                </a:lnTo>
                <a:lnTo>
                  <a:pt x="886977" y="59228"/>
                </a:lnTo>
                <a:lnTo>
                  <a:pt x="894280" y="95944"/>
                </a:lnTo>
                <a:lnTo>
                  <a:pt x="894280" y="479712"/>
                </a:lnTo>
                <a:lnTo>
                  <a:pt x="886740" y="517058"/>
                </a:lnTo>
                <a:lnTo>
                  <a:pt x="866179" y="547555"/>
                </a:lnTo>
                <a:lnTo>
                  <a:pt x="835681" y="568117"/>
                </a:lnTo>
                <a:lnTo>
                  <a:pt x="798335" y="575657"/>
                </a:lnTo>
                <a:lnTo>
                  <a:pt x="95944" y="575657"/>
                </a:lnTo>
                <a:lnTo>
                  <a:pt x="58598" y="568117"/>
                </a:lnTo>
                <a:lnTo>
                  <a:pt x="28101" y="547555"/>
                </a:lnTo>
                <a:lnTo>
                  <a:pt x="7539" y="517058"/>
                </a:lnTo>
                <a:lnTo>
                  <a:pt x="0" y="479712"/>
                </a:lnTo>
                <a:lnTo>
                  <a:pt x="0" y="95944"/>
                </a:lnTo>
                <a:close/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9518650" y="2806952"/>
            <a:ext cx="846455" cy="575945"/>
          </a:xfrm>
          <a:custGeom>
            <a:avLst/>
            <a:gdLst/>
            <a:ahLst/>
            <a:cxnLst/>
            <a:rect l="l" t="t" r="r" b="b"/>
            <a:pathLst>
              <a:path w="846454" h="575944">
                <a:moveTo>
                  <a:pt x="750340" y="575382"/>
                </a:moveTo>
                <a:lnTo>
                  <a:pt x="95898" y="575382"/>
                </a:lnTo>
                <a:lnTo>
                  <a:pt x="58570" y="567846"/>
                </a:lnTo>
                <a:lnTo>
                  <a:pt x="28088" y="547294"/>
                </a:lnTo>
                <a:lnTo>
                  <a:pt x="7536" y="516811"/>
                </a:lnTo>
                <a:lnTo>
                  <a:pt x="0" y="479483"/>
                </a:lnTo>
                <a:lnTo>
                  <a:pt x="0" y="95898"/>
                </a:lnTo>
                <a:lnTo>
                  <a:pt x="7536" y="58570"/>
                </a:lnTo>
                <a:lnTo>
                  <a:pt x="28088" y="28088"/>
                </a:lnTo>
                <a:lnTo>
                  <a:pt x="58570" y="7536"/>
                </a:lnTo>
                <a:lnTo>
                  <a:pt x="95898" y="0"/>
                </a:lnTo>
                <a:lnTo>
                  <a:pt x="750340" y="0"/>
                </a:lnTo>
                <a:lnTo>
                  <a:pt x="803544" y="16112"/>
                </a:lnTo>
                <a:lnTo>
                  <a:pt x="838939" y="59200"/>
                </a:lnTo>
                <a:lnTo>
                  <a:pt x="846239" y="95898"/>
                </a:lnTo>
                <a:lnTo>
                  <a:pt x="846239" y="479483"/>
                </a:lnTo>
                <a:lnTo>
                  <a:pt x="838702" y="516811"/>
                </a:lnTo>
                <a:lnTo>
                  <a:pt x="818150" y="547294"/>
                </a:lnTo>
                <a:lnTo>
                  <a:pt x="787668" y="567846"/>
                </a:lnTo>
                <a:lnTo>
                  <a:pt x="750340" y="57538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9518658" y="2806953"/>
            <a:ext cx="846455" cy="575945"/>
          </a:xfrm>
          <a:custGeom>
            <a:avLst/>
            <a:gdLst/>
            <a:ahLst/>
            <a:cxnLst/>
            <a:rect l="l" t="t" r="r" b="b"/>
            <a:pathLst>
              <a:path w="846454" h="575944">
                <a:moveTo>
                  <a:pt x="0" y="95899"/>
                </a:moveTo>
                <a:lnTo>
                  <a:pt x="7536" y="58570"/>
                </a:lnTo>
                <a:lnTo>
                  <a:pt x="28088" y="28088"/>
                </a:lnTo>
                <a:lnTo>
                  <a:pt x="58570" y="7536"/>
                </a:lnTo>
                <a:lnTo>
                  <a:pt x="95899" y="0"/>
                </a:lnTo>
                <a:lnTo>
                  <a:pt x="750341" y="0"/>
                </a:lnTo>
                <a:lnTo>
                  <a:pt x="803546" y="16112"/>
                </a:lnTo>
                <a:lnTo>
                  <a:pt x="838940" y="59200"/>
                </a:lnTo>
                <a:lnTo>
                  <a:pt x="846240" y="95899"/>
                </a:lnTo>
                <a:lnTo>
                  <a:pt x="846240" y="479484"/>
                </a:lnTo>
                <a:lnTo>
                  <a:pt x="838704" y="516812"/>
                </a:lnTo>
                <a:lnTo>
                  <a:pt x="818152" y="547295"/>
                </a:lnTo>
                <a:lnTo>
                  <a:pt x="787669" y="567847"/>
                </a:lnTo>
                <a:lnTo>
                  <a:pt x="750341" y="575383"/>
                </a:lnTo>
                <a:lnTo>
                  <a:pt x="95899" y="575383"/>
                </a:lnTo>
                <a:lnTo>
                  <a:pt x="58570" y="567847"/>
                </a:lnTo>
                <a:lnTo>
                  <a:pt x="28088" y="547295"/>
                </a:lnTo>
                <a:lnTo>
                  <a:pt x="7536" y="516812"/>
                </a:lnTo>
                <a:lnTo>
                  <a:pt x="0" y="479484"/>
                </a:lnTo>
                <a:lnTo>
                  <a:pt x="0" y="95899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7840257" y="2938389"/>
            <a:ext cx="3006725" cy="303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spcBef>
                <a:spcPts val="110"/>
              </a:spcBef>
              <a:tabLst>
                <a:tab pos="368300" algn="l"/>
                <a:tab pos="563245" algn="l"/>
                <a:tab pos="1287145" algn="l"/>
                <a:tab pos="1640839" algn="l"/>
                <a:tab pos="1824355" algn="l"/>
                <a:tab pos="2506980" algn="l"/>
                <a:tab pos="2980690" algn="l"/>
              </a:tabLst>
            </a:pPr>
            <a:r>
              <a:rPr sz="900" u="sng" dirty="0">
                <a:solidFill>
                  <a:prstClr val="black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900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900" b="1" dirty="0">
                <a:solidFill>
                  <a:prstClr val="black"/>
                </a:solidFill>
                <a:cs typeface="Arial"/>
              </a:rPr>
              <a:t>Backbone	</a:t>
            </a:r>
            <a:r>
              <a:rPr sz="900" b="1" u="sng" dirty="0">
                <a:solidFill>
                  <a:prstClr val="black"/>
                </a:solidFill>
                <a:uFill>
                  <a:solidFill>
                    <a:srgbClr val="585858"/>
                  </a:solidFill>
                </a:uFill>
                <a:cs typeface="Arial"/>
              </a:rPr>
              <a:t> 	</a:t>
            </a:r>
            <a:r>
              <a:rPr sz="900" b="1" dirty="0">
                <a:solidFill>
                  <a:prstClr val="black"/>
                </a:solidFill>
                <a:cs typeface="Arial"/>
              </a:rPr>
              <a:t>	Detection	</a:t>
            </a:r>
            <a:r>
              <a:rPr sz="900" u="sng" dirty="0">
                <a:solidFill>
                  <a:prstClr val="black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	</a:t>
            </a:r>
            <a:endParaRPr sz="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890" algn="ctr">
              <a:spcBef>
                <a:spcPts val="15"/>
              </a:spcBef>
              <a:tabLst>
                <a:tab pos="1196340" algn="l"/>
              </a:tabLst>
            </a:pPr>
            <a:r>
              <a:rPr sz="900" b="1" spc="5" dirty="0">
                <a:solidFill>
                  <a:prstClr val="black"/>
                </a:solidFill>
                <a:cs typeface="Arial"/>
              </a:rPr>
              <a:t>(2D </a:t>
            </a:r>
            <a:r>
              <a:rPr sz="900" b="1" dirty="0">
                <a:solidFill>
                  <a:prstClr val="black"/>
                </a:solidFill>
                <a:cs typeface="Arial"/>
              </a:rPr>
              <a:t>CNN)	Head</a:t>
            </a:r>
            <a:r>
              <a:rPr sz="900" b="1" spc="-5" dirty="0">
                <a:solidFill>
                  <a:prstClr val="black"/>
                </a:solidFill>
                <a:cs typeface="Arial"/>
              </a:rPr>
              <a:t> </a:t>
            </a:r>
            <a:r>
              <a:rPr sz="900" b="1" spc="5" dirty="0">
                <a:solidFill>
                  <a:prstClr val="black"/>
                </a:solidFill>
                <a:cs typeface="Arial"/>
              </a:rPr>
              <a:t>(SSD)</a:t>
            </a:r>
            <a:endParaRPr sz="900">
              <a:solidFill>
                <a:prstClr val="black"/>
              </a:solidFill>
              <a:cs typeface="Arial"/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9466507" y="3080308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10" y="28710"/>
                </a:moveTo>
                <a:lnTo>
                  <a:pt x="0" y="0"/>
                </a:lnTo>
                <a:lnTo>
                  <a:pt x="39445" y="14340"/>
                </a:lnTo>
                <a:lnTo>
                  <a:pt x="10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9466507" y="3080308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10" y="28710"/>
                </a:moveTo>
                <a:lnTo>
                  <a:pt x="39445" y="14340"/>
                </a:lnTo>
                <a:lnTo>
                  <a:pt x="0" y="0"/>
                </a:lnTo>
                <a:lnTo>
                  <a:pt x="10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10801900" y="3080656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0" y="28710"/>
                </a:moveTo>
                <a:lnTo>
                  <a:pt x="24" y="0"/>
                </a:lnTo>
                <a:lnTo>
                  <a:pt x="39452" y="14388"/>
                </a:lnTo>
                <a:lnTo>
                  <a:pt x="0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10801900" y="3080656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09">
                <a:moveTo>
                  <a:pt x="0" y="28710"/>
                </a:moveTo>
                <a:lnTo>
                  <a:pt x="39452" y="14388"/>
                </a:lnTo>
                <a:lnTo>
                  <a:pt x="24" y="0"/>
                </a:lnTo>
                <a:lnTo>
                  <a:pt x="0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6737615" y="3375025"/>
            <a:ext cx="346710" cy="120650"/>
          </a:xfrm>
          <a:custGeom>
            <a:avLst/>
            <a:gdLst/>
            <a:ahLst/>
            <a:cxnLst/>
            <a:rect l="l" t="t" r="r" b="b"/>
            <a:pathLst>
              <a:path w="346710" h="120650">
                <a:moveTo>
                  <a:pt x="346407" y="0"/>
                </a:moveTo>
                <a:lnTo>
                  <a:pt x="0" y="120168"/>
                </a:lnTo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7785938" y="3380408"/>
            <a:ext cx="266065" cy="118745"/>
          </a:xfrm>
          <a:custGeom>
            <a:avLst/>
            <a:gdLst/>
            <a:ahLst/>
            <a:cxnLst/>
            <a:rect l="l" t="t" r="r" b="b"/>
            <a:pathLst>
              <a:path w="266064" h="118744">
                <a:moveTo>
                  <a:pt x="0" y="0"/>
                </a:moveTo>
                <a:lnTo>
                  <a:pt x="265656" y="118525"/>
                </a:lnTo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8304751" y="3373234"/>
            <a:ext cx="474345" cy="194310"/>
          </a:xfrm>
          <a:custGeom>
            <a:avLst/>
            <a:gdLst/>
            <a:ahLst/>
            <a:cxnLst/>
            <a:rect l="l" t="t" r="r" b="b"/>
            <a:pathLst>
              <a:path w="474345" h="194310">
                <a:moveTo>
                  <a:pt x="0" y="0"/>
                </a:moveTo>
                <a:lnTo>
                  <a:pt x="473966" y="193801"/>
                </a:lnTo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9082057" y="3376816"/>
            <a:ext cx="375285" cy="118745"/>
          </a:xfrm>
          <a:custGeom>
            <a:avLst/>
            <a:gdLst/>
            <a:ahLst/>
            <a:cxnLst/>
            <a:rect l="l" t="t" r="r" b="b"/>
            <a:pathLst>
              <a:path w="375285" h="118744">
                <a:moveTo>
                  <a:pt x="0" y="0"/>
                </a:moveTo>
                <a:lnTo>
                  <a:pt x="375285" y="118388"/>
                </a:lnTo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6178392" y="4021396"/>
            <a:ext cx="186690" cy="0"/>
          </a:xfrm>
          <a:custGeom>
            <a:avLst/>
            <a:gdLst/>
            <a:ahLst/>
            <a:cxnLst/>
            <a:rect l="l" t="t" r="r" b="b"/>
            <a:pathLst>
              <a:path w="186690">
                <a:moveTo>
                  <a:pt x="0" y="0"/>
                </a:moveTo>
                <a:lnTo>
                  <a:pt x="186274" y="0"/>
                </a:lnTo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6364666" y="4007041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10"/>
                </a:moveTo>
                <a:lnTo>
                  <a:pt x="0" y="0"/>
                </a:lnTo>
                <a:lnTo>
                  <a:pt x="39440" y="14355"/>
                </a:lnTo>
                <a:lnTo>
                  <a:pt x="0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6364666" y="4007041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10"/>
                </a:moveTo>
                <a:lnTo>
                  <a:pt x="39440" y="14355"/>
                </a:lnTo>
                <a:lnTo>
                  <a:pt x="0" y="0"/>
                </a:lnTo>
                <a:lnTo>
                  <a:pt x="0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6884170" y="4001670"/>
            <a:ext cx="0" cy="200660"/>
          </a:xfrm>
          <a:custGeom>
            <a:avLst/>
            <a:gdLst/>
            <a:ahLst/>
            <a:cxnLst/>
            <a:rect l="l" t="t" r="r" b="b"/>
            <a:pathLst>
              <a:path h="200660">
                <a:moveTo>
                  <a:pt x="0" y="0"/>
                </a:moveTo>
                <a:lnTo>
                  <a:pt x="0" y="200451"/>
                </a:lnTo>
              </a:path>
            </a:pathLst>
          </a:custGeom>
          <a:ln w="5879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6765479" y="3912377"/>
            <a:ext cx="89535" cy="290195"/>
          </a:xfrm>
          <a:custGeom>
            <a:avLst/>
            <a:gdLst/>
            <a:ahLst/>
            <a:cxnLst/>
            <a:rect l="l" t="t" r="r" b="b"/>
            <a:pathLst>
              <a:path w="89535" h="290194">
                <a:moveTo>
                  <a:pt x="89293" y="289744"/>
                </a:moveTo>
                <a:lnTo>
                  <a:pt x="0" y="200451"/>
                </a:lnTo>
                <a:lnTo>
                  <a:pt x="0" y="0"/>
                </a:lnTo>
                <a:lnTo>
                  <a:pt x="89293" y="89293"/>
                </a:lnTo>
                <a:lnTo>
                  <a:pt x="89293" y="289744"/>
                </a:lnTo>
                <a:close/>
              </a:path>
            </a:pathLst>
          </a:custGeom>
          <a:solidFill>
            <a:srgbClr val="CA79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6"/>
          <p:cNvSpPr/>
          <p:nvPr/>
        </p:nvSpPr>
        <p:spPr>
          <a:xfrm>
            <a:off x="6765479" y="3912377"/>
            <a:ext cx="148590" cy="89535"/>
          </a:xfrm>
          <a:custGeom>
            <a:avLst/>
            <a:gdLst/>
            <a:ahLst/>
            <a:cxnLst/>
            <a:rect l="l" t="t" r="r" b="b"/>
            <a:pathLst>
              <a:path w="148589" h="89535">
                <a:moveTo>
                  <a:pt x="148088" y="89293"/>
                </a:moveTo>
                <a:lnTo>
                  <a:pt x="89293" y="89293"/>
                </a:lnTo>
                <a:lnTo>
                  <a:pt x="0" y="0"/>
                </a:lnTo>
                <a:lnTo>
                  <a:pt x="58795" y="0"/>
                </a:lnTo>
                <a:lnTo>
                  <a:pt x="148088" y="89293"/>
                </a:lnTo>
                <a:close/>
              </a:path>
            </a:pathLst>
          </a:custGeom>
          <a:solidFill>
            <a:srgbClr val="FFAC3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6765479" y="3912377"/>
            <a:ext cx="148590" cy="290195"/>
          </a:xfrm>
          <a:custGeom>
            <a:avLst/>
            <a:gdLst/>
            <a:ahLst/>
            <a:cxnLst/>
            <a:rect l="l" t="t" r="r" b="b"/>
            <a:pathLst>
              <a:path w="148589" h="290194">
                <a:moveTo>
                  <a:pt x="148088" y="89293"/>
                </a:moveTo>
                <a:lnTo>
                  <a:pt x="58795" y="0"/>
                </a:lnTo>
                <a:lnTo>
                  <a:pt x="0" y="0"/>
                </a:lnTo>
                <a:lnTo>
                  <a:pt x="0" y="200451"/>
                </a:lnTo>
                <a:lnTo>
                  <a:pt x="89293" y="289744"/>
                </a:lnTo>
                <a:lnTo>
                  <a:pt x="148088" y="289744"/>
                </a:lnTo>
                <a:lnTo>
                  <a:pt x="148088" y="89293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6765479" y="3912377"/>
            <a:ext cx="148590" cy="89535"/>
          </a:xfrm>
          <a:custGeom>
            <a:avLst/>
            <a:gdLst/>
            <a:ahLst/>
            <a:cxnLst/>
            <a:rect l="l" t="t" r="r" b="b"/>
            <a:pathLst>
              <a:path w="148589" h="89535">
                <a:moveTo>
                  <a:pt x="148088" y="89293"/>
                </a:moveTo>
                <a:lnTo>
                  <a:pt x="89293" y="89293"/>
                </a:lnTo>
                <a:lnTo>
                  <a:pt x="0" y="0"/>
                </a:lnTo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6854772" y="4001670"/>
            <a:ext cx="0" cy="200660"/>
          </a:xfrm>
          <a:custGeom>
            <a:avLst/>
            <a:gdLst/>
            <a:ahLst/>
            <a:cxnLst/>
            <a:rect l="l" t="t" r="r" b="b"/>
            <a:pathLst>
              <a:path h="200660">
                <a:moveTo>
                  <a:pt x="0" y="0"/>
                </a:moveTo>
                <a:lnTo>
                  <a:pt x="0" y="200451"/>
                </a:lnTo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6497204" y="3846778"/>
            <a:ext cx="89535" cy="356235"/>
          </a:xfrm>
          <a:custGeom>
            <a:avLst/>
            <a:gdLst/>
            <a:ahLst/>
            <a:cxnLst/>
            <a:rect l="l" t="t" r="r" b="b"/>
            <a:pathLst>
              <a:path w="89535" h="356235">
                <a:moveTo>
                  <a:pt x="88928" y="355714"/>
                </a:moveTo>
                <a:lnTo>
                  <a:pt x="0" y="266785"/>
                </a:lnTo>
                <a:lnTo>
                  <a:pt x="0" y="0"/>
                </a:lnTo>
                <a:lnTo>
                  <a:pt x="88928" y="88928"/>
                </a:lnTo>
                <a:lnTo>
                  <a:pt x="88928" y="3557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6497204" y="3846778"/>
            <a:ext cx="466090" cy="89535"/>
          </a:xfrm>
          <a:custGeom>
            <a:avLst/>
            <a:gdLst/>
            <a:ahLst/>
            <a:cxnLst/>
            <a:rect l="l" t="t" r="r" b="b"/>
            <a:pathLst>
              <a:path w="466089" h="89535">
                <a:moveTo>
                  <a:pt x="465617" y="88928"/>
                </a:moveTo>
                <a:lnTo>
                  <a:pt x="88928" y="88928"/>
                </a:lnTo>
                <a:lnTo>
                  <a:pt x="0" y="0"/>
                </a:lnTo>
                <a:lnTo>
                  <a:pt x="376688" y="0"/>
                </a:lnTo>
                <a:lnTo>
                  <a:pt x="465617" y="889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6497204" y="3846778"/>
            <a:ext cx="466090" cy="356235"/>
          </a:xfrm>
          <a:custGeom>
            <a:avLst/>
            <a:gdLst/>
            <a:ahLst/>
            <a:cxnLst/>
            <a:rect l="l" t="t" r="r" b="b"/>
            <a:pathLst>
              <a:path w="466089" h="356235">
                <a:moveTo>
                  <a:pt x="465617" y="88928"/>
                </a:moveTo>
                <a:lnTo>
                  <a:pt x="376688" y="0"/>
                </a:lnTo>
                <a:lnTo>
                  <a:pt x="0" y="0"/>
                </a:lnTo>
                <a:lnTo>
                  <a:pt x="0" y="266785"/>
                </a:lnTo>
                <a:lnTo>
                  <a:pt x="88928" y="355714"/>
                </a:lnTo>
                <a:lnTo>
                  <a:pt x="465617" y="355714"/>
                </a:lnTo>
                <a:lnTo>
                  <a:pt x="465617" y="88928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6497204" y="3846778"/>
            <a:ext cx="466090" cy="89535"/>
          </a:xfrm>
          <a:custGeom>
            <a:avLst/>
            <a:gdLst/>
            <a:ahLst/>
            <a:cxnLst/>
            <a:rect l="l" t="t" r="r" b="b"/>
            <a:pathLst>
              <a:path w="466089" h="89535">
                <a:moveTo>
                  <a:pt x="465617" y="88928"/>
                </a:moveTo>
                <a:lnTo>
                  <a:pt x="88928" y="88928"/>
                </a:lnTo>
                <a:lnTo>
                  <a:pt x="0" y="0"/>
                </a:lnTo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6586132" y="3935707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6785"/>
                </a:lnTo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object 45"/>
          <p:cNvSpPr/>
          <p:nvPr/>
        </p:nvSpPr>
        <p:spPr>
          <a:xfrm>
            <a:off x="6762246" y="3844606"/>
            <a:ext cx="152434" cy="1596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object 46"/>
          <p:cNvSpPr txBox="1"/>
          <p:nvPr/>
        </p:nvSpPr>
        <p:spPr>
          <a:xfrm>
            <a:off x="5818009" y="3538907"/>
            <a:ext cx="274955" cy="2768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5715">
              <a:lnSpc>
                <a:spcPct val="103400"/>
              </a:lnSpc>
              <a:spcBef>
                <a:spcPts val="85"/>
              </a:spcBef>
            </a:pPr>
            <a:r>
              <a:rPr sz="800" dirty="0">
                <a:solidFill>
                  <a:srgbClr val="434343"/>
                </a:solidFill>
                <a:cs typeface="Arial"/>
              </a:rPr>
              <a:t>Point  </a:t>
            </a:r>
            <a:r>
              <a:rPr sz="800" spc="10" dirty="0">
                <a:solidFill>
                  <a:srgbClr val="434343"/>
                </a:solidFill>
                <a:cs typeface="Arial"/>
              </a:rPr>
              <a:t>cloud</a:t>
            </a:r>
            <a:endParaRPr sz="800">
              <a:solidFill>
                <a:prstClr val="black"/>
              </a:solidFill>
              <a:cs typeface="Arial"/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6589357" y="4081288"/>
            <a:ext cx="7620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50" spc="-5" dirty="0">
                <a:solidFill>
                  <a:srgbClr val="434343"/>
                </a:solidFill>
                <a:cs typeface="Arial"/>
              </a:rPr>
              <a:t>N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6580653" y="4201854"/>
            <a:ext cx="73660" cy="1905"/>
          </a:xfrm>
          <a:custGeom>
            <a:avLst/>
            <a:gdLst/>
            <a:ahLst/>
            <a:cxnLst/>
            <a:rect l="l" t="t" r="r" b="b"/>
            <a:pathLst>
              <a:path w="73660" h="1905">
                <a:moveTo>
                  <a:pt x="-4345" y="640"/>
                </a:moveTo>
                <a:lnTo>
                  <a:pt x="77713" y="640"/>
                </a:lnTo>
              </a:path>
            </a:pathLst>
          </a:custGeom>
          <a:ln w="9971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object 49"/>
          <p:cNvSpPr/>
          <p:nvPr/>
        </p:nvSpPr>
        <p:spPr>
          <a:xfrm>
            <a:off x="6653771" y="4188781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05"/>
                </a:moveTo>
                <a:lnTo>
                  <a:pt x="500" y="0"/>
                </a:lnTo>
                <a:lnTo>
                  <a:pt x="39684" y="15040"/>
                </a:lnTo>
                <a:lnTo>
                  <a:pt x="0" y="2870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6653771" y="4188781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05"/>
                </a:moveTo>
                <a:lnTo>
                  <a:pt x="39684" y="15040"/>
                </a:lnTo>
                <a:lnTo>
                  <a:pt x="500" y="0"/>
                </a:lnTo>
                <a:lnTo>
                  <a:pt x="0" y="28705"/>
                </a:lnTo>
                <a:close/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object 51"/>
          <p:cNvSpPr txBox="1"/>
          <p:nvPr/>
        </p:nvSpPr>
        <p:spPr>
          <a:xfrm>
            <a:off x="6459675" y="4159918"/>
            <a:ext cx="24193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550" spc="-5" dirty="0">
                <a:solidFill>
                  <a:srgbClr val="434343"/>
                </a:solidFill>
                <a:cs typeface="Arial"/>
              </a:rPr>
              <a:t>D</a:t>
            </a:r>
            <a:r>
              <a:rPr sz="550" spc="30" dirty="0">
                <a:solidFill>
                  <a:srgbClr val="434343"/>
                </a:solidFill>
                <a:cs typeface="Arial"/>
              </a:rPr>
              <a:t> </a:t>
            </a:r>
            <a:r>
              <a:rPr sz="825" spc="-7" baseline="-30303" dirty="0">
                <a:solidFill>
                  <a:srgbClr val="434343"/>
                </a:solidFill>
                <a:cs typeface="Arial"/>
              </a:rPr>
              <a:t>P</a:t>
            </a:r>
            <a:endParaRPr sz="825" baseline="-30303">
              <a:solidFill>
                <a:prstClr val="black"/>
              </a:solidFill>
              <a:cs typeface="Arial"/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6585289" y="4141393"/>
            <a:ext cx="635" cy="60960"/>
          </a:xfrm>
          <a:custGeom>
            <a:avLst/>
            <a:gdLst/>
            <a:ahLst/>
            <a:cxnLst/>
            <a:rect l="l" t="t" r="r" b="b"/>
            <a:pathLst>
              <a:path w="635" h="60960">
                <a:moveTo>
                  <a:pt x="73" y="-4345"/>
                </a:moveTo>
                <a:lnTo>
                  <a:pt x="73" y="65114"/>
                </a:lnTo>
              </a:path>
            </a:pathLst>
          </a:custGeom>
          <a:ln w="8838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object 53"/>
          <p:cNvSpPr/>
          <p:nvPr/>
        </p:nvSpPr>
        <p:spPr>
          <a:xfrm>
            <a:off x="6571082" y="4101953"/>
            <a:ext cx="29209" cy="40005"/>
          </a:xfrm>
          <a:custGeom>
            <a:avLst/>
            <a:gdLst/>
            <a:ahLst/>
            <a:cxnLst/>
            <a:rect l="l" t="t" r="r" b="b"/>
            <a:pathLst>
              <a:path w="29210" h="40005">
                <a:moveTo>
                  <a:pt x="28710" y="39475"/>
                </a:moveTo>
                <a:lnTo>
                  <a:pt x="0" y="39405"/>
                </a:lnTo>
                <a:lnTo>
                  <a:pt x="14450" y="0"/>
                </a:lnTo>
                <a:lnTo>
                  <a:pt x="28710" y="3947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object 54"/>
          <p:cNvSpPr/>
          <p:nvPr/>
        </p:nvSpPr>
        <p:spPr>
          <a:xfrm>
            <a:off x="6571082" y="4101953"/>
            <a:ext cx="29209" cy="40005"/>
          </a:xfrm>
          <a:custGeom>
            <a:avLst/>
            <a:gdLst/>
            <a:ahLst/>
            <a:cxnLst/>
            <a:rect l="l" t="t" r="r" b="b"/>
            <a:pathLst>
              <a:path w="29210" h="40005">
                <a:moveTo>
                  <a:pt x="28710" y="39475"/>
                </a:moveTo>
                <a:lnTo>
                  <a:pt x="14450" y="0"/>
                </a:lnTo>
                <a:lnTo>
                  <a:pt x="0" y="39405"/>
                </a:lnTo>
                <a:lnTo>
                  <a:pt x="28710" y="39475"/>
                </a:lnTo>
                <a:close/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object 55"/>
          <p:cNvSpPr/>
          <p:nvPr/>
        </p:nvSpPr>
        <p:spPr>
          <a:xfrm>
            <a:off x="6544306" y="4161398"/>
            <a:ext cx="39370" cy="41910"/>
          </a:xfrm>
          <a:custGeom>
            <a:avLst/>
            <a:gdLst/>
            <a:ahLst/>
            <a:cxnLst/>
            <a:rect l="l" t="t" r="r" b="b"/>
            <a:pathLst>
              <a:path w="39369" h="41910">
                <a:moveTo>
                  <a:pt x="39227" y="41299"/>
                </a:moveTo>
                <a:lnTo>
                  <a:pt x="0" y="0"/>
                </a:lnTo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6517144" y="4132802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16753" y="38482"/>
                </a:moveTo>
                <a:lnTo>
                  <a:pt x="0" y="0"/>
                </a:lnTo>
                <a:lnTo>
                  <a:pt x="37570" y="18710"/>
                </a:lnTo>
                <a:lnTo>
                  <a:pt x="16753" y="384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6517144" y="4132802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37570" y="18710"/>
                </a:moveTo>
                <a:lnTo>
                  <a:pt x="0" y="0"/>
                </a:lnTo>
                <a:lnTo>
                  <a:pt x="16753" y="38482"/>
                </a:lnTo>
                <a:lnTo>
                  <a:pt x="37570" y="18710"/>
                </a:lnTo>
                <a:close/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0" name="object 58"/>
          <p:cNvSpPr/>
          <p:nvPr/>
        </p:nvSpPr>
        <p:spPr>
          <a:xfrm>
            <a:off x="7342959" y="4090570"/>
            <a:ext cx="135170" cy="124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1" name="object 59"/>
          <p:cNvSpPr txBox="1"/>
          <p:nvPr/>
        </p:nvSpPr>
        <p:spPr>
          <a:xfrm>
            <a:off x="7265307" y="4088942"/>
            <a:ext cx="7620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50" spc="-5" dirty="0">
                <a:solidFill>
                  <a:srgbClr val="434343"/>
                </a:solidFill>
                <a:cs typeface="Arial"/>
              </a:rPr>
              <a:t>C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62" name="object 60"/>
          <p:cNvSpPr txBox="1"/>
          <p:nvPr/>
        </p:nvSpPr>
        <p:spPr>
          <a:xfrm>
            <a:off x="7361991" y="4173354"/>
            <a:ext cx="7239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50" spc="-5" dirty="0">
                <a:solidFill>
                  <a:srgbClr val="434343"/>
                </a:solidFill>
                <a:cs typeface="Arial"/>
              </a:rPr>
              <a:t>P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7055906" y="402032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274" y="0"/>
                </a:lnTo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object 62"/>
          <p:cNvSpPr/>
          <p:nvPr/>
        </p:nvSpPr>
        <p:spPr>
          <a:xfrm>
            <a:off x="7242181" y="4005969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10"/>
                </a:moveTo>
                <a:lnTo>
                  <a:pt x="0" y="0"/>
                </a:lnTo>
                <a:lnTo>
                  <a:pt x="39440" y="14355"/>
                </a:lnTo>
                <a:lnTo>
                  <a:pt x="0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object 63"/>
          <p:cNvSpPr/>
          <p:nvPr/>
        </p:nvSpPr>
        <p:spPr>
          <a:xfrm>
            <a:off x="7242181" y="4005969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10"/>
                </a:moveTo>
                <a:lnTo>
                  <a:pt x="39440" y="14355"/>
                </a:lnTo>
                <a:lnTo>
                  <a:pt x="0" y="0"/>
                </a:lnTo>
                <a:lnTo>
                  <a:pt x="0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object 64"/>
          <p:cNvSpPr/>
          <p:nvPr/>
        </p:nvSpPr>
        <p:spPr>
          <a:xfrm>
            <a:off x="8131107" y="3846778"/>
            <a:ext cx="89535" cy="356235"/>
          </a:xfrm>
          <a:custGeom>
            <a:avLst/>
            <a:gdLst/>
            <a:ahLst/>
            <a:cxnLst/>
            <a:rect l="l" t="t" r="r" b="b"/>
            <a:pathLst>
              <a:path w="89535" h="356235">
                <a:moveTo>
                  <a:pt x="88928" y="355714"/>
                </a:moveTo>
                <a:lnTo>
                  <a:pt x="0" y="266785"/>
                </a:lnTo>
                <a:lnTo>
                  <a:pt x="0" y="0"/>
                </a:lnTo>
                <a:lnTo>
                  <a:pt x="88928" y="88928"/>
                </a:lnTo>
                <a:lnTo>
                  <a:pt x="88928" y="35571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8131107" y="3846778"/>
            <a:ext cx="466090" cy="89535"/>
          </a:xfrm>
          <a:custGeom>
            <a:avLst/>
            <a:gdLst/>
            <a:ahLst/>
            <a:cxnLst/>
            <a:rect l="l" t="t" r="r" b="b"/>
            <a:pathLst>
              <a:path w="466089" h="89535">
                <a:moveTo>
                  <a:pt x="465617" y="88928"/>
                </a:moveTo>
                <a:lnTo>
                  <a:pt x="88928" y="88928"/>
                </a:lnTo>
                <a:lnTo>
                  <a:pt x="0" y="0"/>
                </a:lnTo>
                <a:lnTo>
                  <a:pt x="376688" y="0"/>
                </a:lnTo>
                <a:lnTo>
                  <a:pt x="465617" y="88928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8" name="object 66"/>
          <p:cNvSpPr/>
          <p:nvPr/>
        </p:nvSpPr>
        <p:spPr>
          <a:xfrm>
            <a:off x="8131107" y="3846778"/>
            <a:ext cx="466090" cy="356235"/>
          </a:xfrm>
          <a:custGeom>
            <a:avLst/>
            <a:gdLst/>
            <a:ahLst/>
            <a:cxnLst/>
            <a:rect l="l" t="t" r="r" b="b"/>
            <a:pathLst>
              <a:path w="466089" h="356235">
                <a:moveTo>
                  <a:pt x="465617" y="88928"/>
                </a:moveTo>
                <a:lnTo>
                  <a:pt x="376688" y="0"/>
                </a:lnTo>
                <a:lnTo>
                  <a:pt x="0" y="0"/>
                </a:lnTo>
                <a:lnTo>
                  <a:pt x="0" y="266785"/>
                </a:lnTo>
                <a:lnTo>
                  <a:pt x="88928" y="355714"/>
                </a:lnTo>
                <a:lnTo>
                  <a:pt x="465617" y="355714"/>
                </a:lnTo>
                <a:lnTo>
                  <a:pt x="465617" y="88928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7"/>
          <p:cNvSpPr/>
          <p:nvPr/>
        </p:nvSpPr>
        <p:spPr>
          <a:xfrm>
            <a:off x="8131107" y="3846778"/>
            <a:ext cx="466090" cy="89535"/>
          </a:xfrm>
          <a:custGeom>
            <a:avLst/>
            <a:gdLst/>
            <a:ahLst/>
            <a:cxnLst/>
            <a:rect l="l" t="t" r="r" b="b"/>
            <a:pathLst>
              <a:path w="466089" h="89535">
                <a:moveTo>
                  <a:pt x="465617" y="88928"/>
                </a:moveTo>
                <a:lnTo>
                  <a:pt x="88928" y="88928"/>
                </a:lnTo>
                <a:lnTo>
                  <a:pt x="0" y="0"/>
                </a:lnTo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8220035" y="3935707"/>
            <a:ext cx="0" cy="267335"/>
          </a:xfrm>
          <a:custGeom>
            <a:avLst/>
            <a:gdLst/>
            <a:ahLst/>
            <a:cxnLst/>
            <a:rect l="l" t="t" r="r" b="b"/>
            <a:pathLst>
              <a:path h="267335">
                <a:moveTo>
                  <a:pt x="0" y="0"/>
                </a:moveTo>
                <a:lnTo>
                  <a:pt x="0" y="266785"/>
                </a:lnTo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69"/>
          <p:cNvSpPr/>
          <p:nvPr/>
        </p:nvSpPr>
        <p:spPr>
          <a:xfrm>
            <a:off x="8409493" y="4018904"/>
            <a:ext cx="152434" cy="152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70"/>
          <p:cNvSpPr/>
          <p:nvPr/>
        </p:nvSpPr>
        <p:spPr>
          <a:xfrm>
            <a:off x="7829403" y="4020860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>
                <a:moveTo>
                  <a:pt x="0" y="0"/>
                </a:moveTo>
                <a:lnTo>
                  <a:pt x="186274" y="0"/>
                </a:lnTo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71"/>
          <p:cNvSpPr/>
          <p:nvPr/>
        </p:nvSpPr>
        <p:spPr>
          <a:xfrm>
            <a:off x="8015677" y="4006505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10"/>
                </a:moveTo>
                <a:lnTo>
                  <a:pt x="0" y="0"/>
                </a:lnTo>
                <a:lnTo>
                  <a:pt x="39440" y="14355"/>
                </a:lnTo>
                <a:lnTo>
                  <a:pt x="0" y="2871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" name="object 72"/>
          <p:cNvSpPr/>
          <p:nvPr/>
        </p:nvSpPr>
        <p:spPr>
          <a:xfrm>
            <a:off x="8015677" y="4006505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5" h="29210">
                <a:moveTo>
                  <a:pt x="0" y="28710"/>
                </a:moveTo>
                <a:lnTo>
                  <a:pt x="39440" y="14355"/>
                </a:lnTo>
                <a:lnTo>
                  <a:pt x="0" y="0"/>
                </a:lnTo>
                <a:lnTo>
                  <a:pt x="0" y="28710"/>
                </a:lnTo>
                <a:close/>
              </a:path>
            </a:pathLst>
          </a:custGeom>
          <a:ln w="8690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73"/>
          <p:cNvSpPr txBox="1"/>
          <p:nvPr/>
        </p:nvSpPr>
        <p:spPr>
          <a:xfrm>
            <a:off x="8223260" y="4049697"/>
            <a:ext cx="106045" cy="25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>
              <a:lnSpc>
                <a:spcPct val="137200"/>
              </a:lnSpc>
              <a:spcBef>
                <a:spcPts val="100"/>
              </a:spcBef>
            </a:pPr>
            <a:r>
              <a:rPr sz="550" spc="-5" dirty="0">
                <a:solidFill>
                  <a:srgbClr val="434343"/>
                </a:solidFill>
                <a:cs typeface="Arial"/>
              </a:rPr>
              <a:t>H  W</a:t>
            </a:r>
            <a:endParaRPr sz="55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6" name="object 74"/>
          <p:cNvSpPr/>
          <p:nvPr/>
        </p:nvSpPr>
        <p:spPr>
          <a:xfrm>
            <a:off x="8214556" y="4201854"/>
            <a:ext cx="73660" cy="1905"/>
          </a:xfrm>
          <a:custGeom>
            <a:avLst/>
            <a:gdLst/>
            <a:ahLst/>
            <a:cxnLst/>
            <a:rect l="l" t="t" r="r" b="b"/>
            <a:pathLst>
              <a:path w="73660" h="1905">
                <a:moveTo>
                  <a:pt x="-4345" y="640"/>
                </a:moveTo>
                <a:lnTo>
                  <a:pt x="77713" y="640"/>
                </a:lnTo>
              </a:path>
            </a:pathLst>
          </a:custGeom>
          <a:ln w="9971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" name="object 75"/>
          <p:cNvSpPr/>
          <p:nvPr/>
        </p:nvSpPr>
        <p:spPr>
          <a:xfrm>
            <a:off x="8287674" y="4188781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10">
                <a:moveTo>
                  <a:pt x="0" y="28705"/>
                </a:moveTo>
                <a:lnTo>
                  <a:pt x="500" y="0"/>
                </a:lnTo>
                <a:lnTo>
                  <a:pt x="39685" y="15040"/>
                </a:lnTo>
                <a:lnTo>
                  <a:pt x="0" y="2870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76"/>
          <p:cNvSpPr/>
          <p:nvPr/>
        </p:nvSpPr>
        <p:spPr>
          <a:xfrm>
            <a:off x="8287674" y="4188781"/>
            <a:ext cx="40005" cy="29209"/>
          </a:xfrm>
          <a:custGeom>
            <a:avLst/>
            <a:gdLst/>
            <a:ahLst/>
            <a:cxnLst/>
            <a:rect l="l" t="t" r="r" b="b"/>
            <a:pathLst>
              <a:path w="40004" h="29210">
                <a:moveTo>
                  <a:pt x="0" y="28705"/>
                </a:moveTo>
                <a:lnTo>
                  <a:pt x="39685" y="15040"/>
                </a:lnTo>
                <a:lnTo>
                  <a:pt x="500" y="0"/>
                </a:lnTo>
                <a:lnTo>
                  <a:pt x="0" y="28705"/>
                </a:lnTo>
                <a:close/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77"/>
          <p:cNvSpPr txBox="1"/>
          <p:nvPr/>
        </p:nvSpPr>
        <p:spPr>
          <a:xfrm>
            <a:off x="8085161" y="4146186"/>
            <a:ext cx="7620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50" spc="-5" dirty="0">
                <a:solidFill>
                  <a:srgbClr val="434343"/>
                </a:solidFill>
                <a:cs typeface="Arial"/>
              </a:rPr>
              <a:t>C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80" name="object 78"/>
          <p:cNvSpPr/>
          <p:nvPr/>
        </p:nvSpPr>
        <p:spPr>
          <a:xfrm>
            <a:off x="8219192" y="4141393"/>
            <a:ext cx="635" cy="60960"/>
          </a:xfrm>
          <a:custGeom>
            <a:avLst/>
            <a:gdLst/>
            <a:ahLst/>
            <a:cxnLst/>
            <a:rect l="l" t="t" r="r" b="b"/>
            <a:pathLst>
              <a:path w="635" h="60960">
                <a:moveTo>
                  <a:pt x="73" y="-4345"/>
                </a:moveTo>
                <a:lnTo>
                  <a:pt x="73" y="65114"/>
                </a:lnTo>
              </a:path>
            </a:pathLst>
          </a:custGeom>
          <a:ln w="8838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79"/>
          <p:cNvSpPr/>
          <p:nvPr/>
        </p:nvSpPr>
        <p:spPr>
          <a:xfrm>
            <a:off x="8204985" y="4101953"/>
            <a:ext cx="29209" cy="40005"/>
          </a:xfrm>
          <a:custGeom>
            <a:avLst/>
            <a:gdLst/>
            <a:ahLst/>
            <a:cxnLst/>
            <a:rect l="l" t="t" r="r" b="b"/>
            <a:pathLst>
              <a:path w="29210" h="40005">
                <a:moveTo>
                  <a:pt x="28710" y="39475"/>
                </a:moveTo>
                <a:lnTo>
                  <a:pt x="0" y="39405"/>
                </a:lnTo>
                <a:lnTo>
                  <a:pt x="14450" y="0"/>
                </a:lnTo>
                <a:lnTo>
                  <a:pt x="28710" y="3947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2" name="object 80"/>
          <p:cNvSpPr/>
          <p:nvPr/>
        </p:nvSpPr>
        <p:spPr>
          <a:xfrm>
            <a:off x="8204985" y="4101953"/>
            <a:ext cx="29209" cy="40005"/>
          </a:xfrm>
          <a:custGeom>
            <a:avLst/>
            <a:gdLst/>
            <a:ahLst/>
            <a:cxnLst/>
            <a:rect l="l" t="t" r="r" b="b"/>
            <a:pathLst>
              <a:path w="29210" h="40005">
                <a:moveTo>
                  <a:pt x="28710" y="39475"/>
                </a:moveTo>
                <a:lnTo>
                  <a:pt x="14450" y="0"/>
                </a:lnTo>
                <a:lnTo>
                  <a:pt x="0" y="39405"/>
                </a:lnTo>
                <a:lnTo>
                  <a:pt x="28710" y="39475"/>
                </a:lnTo>
                <a:close/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3" name="object 81"/>
          <p:cNvSpPr/>
          <p:nvPr/>
        </p:nvSpPr>
        <p:spPr>
          <a:xfrm>
            <a:off x="8175562" y="4161331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10" h="41910">
                <a:moveTo>
                  <a:pt x="41874" y="41366"/>
                </a:moveTo>
                <a:lnTo>
                  <a:pt x="0" y="0"/>
                </a:lnTo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object 82"/>
          <p:cNvSpPr/>
          <p:nvPr/>
        </p:nvSpPr>
        <p:spPr>
          <a:xfrm>
            <a:off x="8147503" y="413361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17969" y="37930"/>
                </a:moveTo>
                <a:lnTo>
                  <a:pt x="0" y="0"/>
                </a:lnTo>
                <a:lnTo>
                  <a:pt x="38146" y="17505"/>
                </a:lnTo>
                <a:lnTo>
                  <a:pt x="17969" y="3793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object 83"/>
          <p:cNvSpPr/>
          <p:nvPr/>
        </p:nvSpPr>
        <p:spPr>
          <a:xfrm>
            <a:off x="8147503" y="4133613"/>
            <a:ext cx="38735" cy="38100"/>
          </a:xfrm>
          <a:custGeom>
            <a:avLst/>
            <a:gdLst/>
            <a:ahLst/>
            <a:cxnLst/>
            <a:rect l="l" t="t" r="r" b="b"/>
            <a:pathLst>
              <a:path w="38735" h="38100">
                <a:moveTo>
                  <a:pt x="38146" y="17505"/>
                </a:moveTo>
                <a:lnTo>
                  <a:pt x="0" y="0"/>
                </a:lnTo>
                <a:lnTo>
                  <a:pt x="17969" y="37930"/>
                </a:lnTo>
                <a:lnTo>
                  <a:pt x="38146" y="17505"/>
                </a:lnTo>
                <a:close/>
              </a:path>
            </a:pathLst>
          </a:custGeom>
          <a:ln w="8690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6" name="object 84"/>
          <p:cNvSpPr/>
          <p:nvPr/>
        </p:nvSpPr>
        <p:spPr>
          <a:xfrm>
            <a:off x="5628741" y="3962567"/>
            <a:ext cx="634258" cy="231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7" name="object 85"/>
          <p:cNvSpPr/>
          <p:nvPr/>
        </p:nvSpPr>
        <p:spPr>
          <a:xfrm>
            <a:off x="5654814" y="3979949"/>
            <a:ext cx="582112" cy="179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8" name="object 86"/>
          <p:cNvSpPr/>
          <p:nvPr/>
        </p:nvSpPr>
        <p:spPr>
          <a:xfrm>
            <a:off x="5888404" y="3862501"/>
            <a:ext cx="114932" cy="2797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9" name="object 87"/>
          <p:cNvSpPr/>
          <p:nvPr/>
        </p:nvSpPr>
        <p:spPr>
          <a:xfrm>
            <a:off x="5938565" y="3896666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617"/>
                </a:lnTo>
              </a:path>
            </a:pathLst>
          </a:custGeom>
          <a:ln w="43831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0" name="object 88"/>
          <p:cNvSpPr/>
          <p:nvPr/>
        </p:nvSpPr>
        <p:spPr>
          <a:xfrm>
            <a:off x="5967786" y="3882055"/>
            <a:ext cx="0" cy="223520"/>
          </a:xfrm>
          <a:custGeom>
            <a:avLst/>
            <a:gdLst/>
            <a:ahLst/>
            <a:cxnLst/>
            <a:rect l="l" t="t" r="r" b="b"/>
            <a:pathLst>
              <a:path h="223519">
                <a:moveTo>
                  <a:pt x="0" y="0"/>
                </a:moveTo>
                <a:lnTo>
                  <a:pt x="0" y="223227"/>
                </a:lnTo>
              </a:path>
            </a:pathLst>
          </a:custGeom>
          <a:ln w="14610">
            <a:solidFill>
              <a:srgbClr val="CA79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1" name="object 89"/>
          <p:cNvSpPr/>
          <p:nvPr/>
        </p:nvSpPr>
        <p:spPr>
          <a:xfrm>
            <a:off x="5916649" y="3882055"/>
            <a:ext cx="59055" cy="14604"/>
          </a:xfrm>
          <a:custGeom>
            <a:avLst/>
            <a:gdLst/>
            <a:ahLst/>
            <a:cxnLst/>
            <a:rect l="l" t="t" r="r" b="b"/>
            <a:pathLst>
              <a:path w="59055" h="14605">
                <a:moveTo>
                  <a:pt x="43831" y="14610"/>
                </a:moveTo>
                <a:lnTo>
                  <a:pt x="0" y="14610"/>
                </a:lnTo>
                <a:lnTo>
                  <a:pt x="14610" y="0"/>
                </a:lnTo>
                <a:lnTo>
                  <a:pt x="58441" y="0"/>
                </a:lnTo>
                <a:lnTo>
                  <a:pt x="43831" y="14610"/>
                </a:lnTo>
                <a:close/>
              </a:path>
            </a:pathLst>
          </a:custGeom>
          <a:solidFill>
            <a:srgbClr val="FFAC33">
              <a:alpha val="68078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2" name="object 90"/>
          <p:cNvSpPr/>
          <p:nvPr/>
        </p:nvSpPr>
        <p:spPr>
          <a:xfrm>
            <a:off x="5916649" y="3882055"/>
            <a:ext cx="59055" cy="223520"/>
          </a:xfrm>
          <a:custGeom>
            <a:avLst/>
            <a:gdLst/>
            <a:ahLst/>
            <a:cxnLst/>
            <a:rect l="l" t="t" r="r" b="b"/>
            <a:pathLst>
              <a:path w="59055" h="223519">
                <a:moveTo>
                  <a:pt x="0" y="14610"/>
                </a:moveTo>
                <a:lnTo>
                  <a:pt x="14610" y="0"/>
                </a:lnTo>
                <a:lnTo>
                  <a:pt x="58441" y="0"/>
                </a:lnTo>
                <a:lnTo>
                  <a:pt x="58441" y="208617"/>
                </a:lnTo>
                <a:lnTo>
                  <a:pt x="43831" y="223227"/>
                </a:lnTo>
                <a:lnTo>
                  <a:pt x="0" y="223227"/>
                </a:lnTo>
                <a:lnTo>
                  <a:pt x="0" y="14610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3" name="object 91"/>
          <p:cNvSpPr/>
          <p:nvPr/>
        </p:nvSpPr>
        <p:spPr>
          <a:xfrm>
            <a:off x="5916649" y="3882055"/>
            <a:ext cx="59055" cy="14604"/>
          </a:xfrm>
          <a:custGeom>
            <a:avLst/>
            <a:gdLst/>
            <a:ahLst/>
            <a:cxnLst/>
            <a:rect l="l" t="t" r="r" b="b"/>
            <a:pathLst>
              <a:path w="59055" h="14605">
                <a:moveTo>
                  <a:pt x="0" y="14610"/>
                </a:moveTo>
                <a:lnTo>
                  <a:pt x="43831" y="14610"/>
                </a:lnTo>
                <a:lnTo>
                  <a:pt x="58441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4" name="object 92"/>
          <p:cNvSpPr/>
          <p:nvPr/>
        </p:nvSpPr>
        <p:spPr>
          <a:xfrm>
            <a:off x="5960480" y="3896666"/>
            <a:ext cx="0" cy="208915"/>
          </a:xfrm>
          <a:custGeom>
            <a:avLst/>
            <a:gdLst/>
            <a:ahLst/>
            <a:cxnLst/>
            <a:rect l="l" t="t" r="r" b="b"/>
            <a:pathLst>
              <a:path h="208914">
                <a:moveTo>
                  <a:pt x="0" y="0"/>
                </a:moveTo>
                <a:lnTo>
                  <a:pt x="0" y="208617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5" name="object 93"/>
          <p:cNvSpPr/>
          <p:nvPr/>
        </p:nvSpPr>
        <p:spPr>
          <a:xfrm>
            <a:off x="9196807" y="3508538"/>
            <a:ext cx="55244" cy="267335"/>
          </a:xfrm>
          <a:custGeom>
            <a:avLst/>
            <a:gdLst/>
            <a:ahLst/>
            <a:cxnLst/>
            <a:rect l="l" t="t" r="r" b="b"/>
            <a:pathLst>
              <a:path w="55245" h="267335">
                <a:moveTo>
                  <a:pt x="55012" y="266751"/>
                </a:moveTo>
                <a:lnTo>
                  <a:pt x="0" y="211739"/>
                </a:lnTo>
                <a:lnTo>
                  <a:pt x="0" y="0"/>
                </a:lnTo>
                <a:lnTo>
                  <a:pt x="55012" y="55012"/>
                </a:lnTo>
                <a:lnTo>
                  <a:pt x="55012" y="2667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6" name="object 94"/>
          <p:cNvSpPr/>
          <p:nvPr/>
        </p:nvSpPr>
        <p:spPr>
          <a:xfrm>
            <a:off x="9196807" y="3508538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  <a:lnTo>
                  <a:pt x="278118" y="0"/>
                </a:lnTo>
                <a:lnTo>
                  <a:pt x="333131" y="5501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7" name="object 95"/>
          <p:cNvSpPr/>
          <p:nvPr/>
        </p:nvSpPr>
        <p:spPr>
          <a:xfrm>
            <a:off x="9196807" y="3508538"/>
            <a:ext cx="333375" cy="267335"/>
          </a:xfrm>
          <a:custGeom>
            <a:avLst/>
            <a:gdLst/>
            <a:ahLst/>
            <a:cxnLst/>
            <a:rect l="l" t="t" r="r" b="b"/>
            <a:pathLst>
              <a:path w="333375" h="267335">
                <a:moveTo>
                  <a:pt x="333131" y="55012"/>
                </a:moveTo>
                <a:lnTo>
                  <a:pt x="278118" y="0"/>
                </a:lnTo>
                <a:lnTo>
                  <a:pt x="0" y="0"/>
                </a:lnTo>
                <a:lnTo>
                  <a:pt x="0" y="211739"/>
                </a:lnTo>
                <a:lnTo>
                  <a:pt x="55012" y="266751"/>
                </a:lnTo>
                <a:lnTo>
                  <a:pt x="333131" y="266751"/>
                </a:lnTo>
                <a:lnTo>
                  <a:pt x="333131" y="55012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8" name="object 96"/>
          <p:cNvSpPr/>
          <p:nvPr/>
        </p:nvSpPr>
        <p:spPr>
          <a:xfrm>
            <a:off x="9196807" y="3508538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9" name="object 97"/>
          <p:cNvSpPr/>
          <p:nvPr/>
        </p:nvSpPr>
        <p:spPr>
          <a:xfrm>
            <a:off x="9251820" y="3563550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39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0" name="object 98"/>
          <p:cNvSpPr/>
          <p:nvPr/>
        </p:nvSpPr>
        <p:spPr>
          <a:xfrm>
            <a:off x="10102732" y="36575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17" y="14354"/>
                </a:moveTo>
                <a:lnTo>
                  <a:pt x="0" y="0"/>
                </a:lnTo>
                <a:lnTo>
                  <a:pt x="19778" y="7015"/>
                </a:lnTo>
                <a:lnTo>
                  <a:pt x="117" y="14354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1" name="object 99"/>
          <p:cNvSpPr/>
          <p:nvPr/>
        </p:nvSpPr>
        <p:spPr>
          <a:xfrm>
            <a:off x="10102732" y="3657529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17" y="14354"/>
                </a:moveTo>
                <a:lnTo>
                  <a:pt x="19778" y="7015"/>
                </a:lnTo>
                <a:lnTo>
                  <a:pt x="0" y="0"/>
                </a:lnTo>
                <a:lnTo>
                  <a:pt x="117" y="14354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2" name="object 100"/>
          <p:cNvSpPr/>
          <p:nvPr/>
        </p:nvSpPr>
        <p:spPr>
          <a:xfrm>
            <a:off x="10097061" y="396852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53" y="14355"/>
                </a:moveTo>
                <a:lnTo>
                  <a:pt x="0" y="0"/>
                </a:lnTo>
                <a:lnTo>
                  <a:pt x="19746" y="7104"/>
                </a:lnTo>
                <a:lnTo>
                  <a:pt x="53" y="1435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3" name="object 101"/>
          <p:cNvSpPr/>
          <p:nvPr/>
        </p:nvSpPr>
        <p:spPr>
          <a:xfrm>
            <a:off x="10097061" y="396852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53" y="14355"/>
                </a:moveTo>
                <a:lnTo>
                  <a:pt x="19746" y="7104"/>
                </a:lnTo>
                <a:lnTo>
                  <a:pt x="0" y="0"/>
                </a:lnTo>
                <a:lnTo>
                  <a:pt x="53" y="14355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4" name="object 102"/>
          <p:cNvSpPr/>
          <p:nvPr/>
        </p:nvSpPr>
        <p:spPr>
          <a:xfrm>
            <a:off x="10111707" y="4286496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5"/>
                </a:moveTo>
                <a:lnTo>
                  <a:pt x="49" y="0"/>
                </a:lnTo>
                <a:lnTo>
                  <a:pt x="19745" y="7245"/>
                </a:lnTo>
                <a:lnTo>
                  <a:pt x="0" y="1435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5" name="object 103"/>
          <p:cNvSpPr/>
          <p:nvPr/>
        </p:nvSpPr>
        <p:spPr>
          <a:xfrm>
            <a:off x="10111707" y="4286496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5"/>
                </a:moveTo>
                <a:lnTo>
                  <a:pt x="19745" y="7245"/>
                </a:lnTo>
                <a:lnTo>
                  <a:pt x="49" y="0"/>
                </a:lnTo>
                <a:lnTo>
                  <a:pt x="0" y="14355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6" name="object 104"/>
          <p:cNvSpPr/>
          <p:nvPr/>
        </p:nvSpPr>
        <p:spPr>
          <a:xfrm>
            <a:off x="9398521" y="3774205"/>
            <a:ext cx="1905" cy="93345"/>
          </a:xfrm>
          <a:custGeom>
            <a:avLst/>
            <a:gdLst/>
            <a:ahLst/>
            <a:cxnLst/>
            <a:rect l="l" t="t" r="r" b="b"/>
            <a:pathLst>
              <a:path w="1904" h="93344">
                <a:moveTo>
                  <a:pt x="0" y="0"/>
                </a:moveTo>
                <a:lnTo>
                  <a:pt x="1496" y="92866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7" name="object 105"/>
          <p:cNvSpPr/>
          <p:nvPr/>
        </p:nvSpPr>
        <p:spPr>
          <a:xfrm>
            <a:off x="9392840" y="3866956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7494" y="19833"/>
                </a:moveTo>
                <a:lnTo>
                  <a:pt x="0" y="231"/>
                </a:lnTo>
                <a:lnTo>
                  <a:pt x="14353" y="0"/>
                </a:lnTo>
                <a:lnTo>
                  <a:pt x="7494" y="19833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8" name="object 106"/>
          <p:cNvSpPr/>
          <p:nvPr/>
        </p:nvSpPr>
        <p:spPr>
          <a:xfrm>
            <a:off x="9392840" y="3866956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231"/>
                </a:moveTo>
                <a:lnTo>
                  <a:pt x="7494" y="19833"/>
                </a:lnTo>
                <a:lnTo>
                  <a:pt x="14353" y="0"/>
                </a:lnTo>
                <a:lnTo>
                  <a:pt x="0" y="231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9" name="object 107"/>
          <p:cNvSpPr/>
          <p:nvPr/>
        </p:nvSpPr>
        <p:spPr>
          <a:xfrm>
            <a:off x="9401638" y="4029825"/>
            <a:ext cx="1905" cy="178435"/>
          </a:xfrm>
          <a:custGeom>
            <a:avLst/>
            <a:gdLst/>
            <a:ahLst/>
            <a:cxnLst/>
            <a:rect l="l" t="t" r="r" b="b"/>
            <a:pathLst>
              <a:path w="1904" h="178435">
                <a:moveTo>
                  <a:pt x="1551" y="0"/>
                </a:moveTo>
                <a:lnTo>
                  <a:pt x="0" y="177858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0" name="object 108"/>
          <p:cNvSpPr/>
          <p:nvPr/>
        </p:nvSpPr>
        <p:spPr>
          <a:xfrm>
            <a:off x="9394460" y="4207620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7005" y="19782"/>
                </a:moveTo>
                <a:lnTo>
                  <a:pt x="0" y="0"/>
                </a:lnTo>
                <a:lnTo>
                  <a:pt x="14354" y="125"/>
                </a:lnTo>
                <a:lnTo>
                  <a:pt x="7005" y="19782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1" name="object 109"/>
          <p:cNvSpPr/>
          <p:nvPr/>
        </p:nvSpPr>
        <p:spPr>
          <a:xfrm>
            <a:off x="9394460" y="4207620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0" y="0"/>
                </a:moveTo>
                <a:lnTo>
                  <a:pt x="7005" y="19782"/>
                </a:lnTo>
                <a:lnTo>
                  <a:pt x="14354" y="125"/>
                </a:lnTo>
                <a:lnTo>
                  <a:pt x="0" y="0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2" name="object 110"/>
          <p:cNvSpPr/>
          <p:nvPr/>
        </p:nvSpPr>
        <p:spPr>
          <a:xfrm>
            <a:off x="9194701" y="362684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4"/>
                </a:moveTo>
                <a:lnTo>
                  <a:pt x="85" y="0"/>
                </a:lnTo>
                <a:lnTo>
                  <a:pt x="19762" y="7295"/>
                </a:lnTo>
                <a:lnTo>
                  <a:pt x="0" y="14354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object 111"/>
          <p:cNvSpPr/>
          <p:nvPr/>
        </p:nvSpPr>
        <p:spPr>
          <a:xfrm>
            <a:off x="9194701" y="3626847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4"/>
                </a:moveTo>
                <a:lnTo>
                  <a:pt x="19762" y="7295"/>
                </a:lnTo>
                <a:lnTo>
                  <a:pt x="85" y="0"/>
                </a:lnTo>
                <a:lnTo>
                  <a:pt x="0" y="14354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4" name="object 112"/>
          <p:cNvSpPr/>
          <p:nvPr/>
        </p:nvSpPr>
        <p:spPr>
          <a:xfrm>
            <a:off x="11436877" y="4014521"/>
            <a:ext cx="338455" cy="3175"/>
          </a:xfrm>
          <a:custGeom>
            <a:avLst/>
            <a:gdLst/>
            <a:ahLst/>
            <a:cxnLst/>
            <a:rect l="l" t="t" r="r" b="b"/>
            <a:pathLst>
              <a:path w="338454" h="3175">
                <a:moveTo>
                  <a:pt x="0" y="2922"/>
                </a:moveTo>
                <a:lnTo>
                  <a:pt x="33799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5" name="object 113"/>
          <p:cNvSpPr/>
          <p:nvPr/>
        </p:nvSpPr>
        <p:spPr>
          <a:xfrm>
            <a:off x="11774806" y="4007344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24" y="14354"/>
                </a:moveTo>
                <a:lnTo>
                  <a:pt x="0" y="0"/>
                </a:lnTo>
                <a:lnTo>
                  <a:pt x="19782" y="7006"/>
                </a:lnTo>
                <a:lnTo>
                  <a:pt x="124" y="14354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6" name="object 114"/>
          <p:cNvSpPr/>
          <p:nvPr/>
        </p:nvSpPr>
        <p:spPr>
          <a:xfrm>
            <a:off x="11774806" y="4007344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24" y="14354"/>
                </a:moveTo>
                <a:lnTo>
                  <a:pt x="19782" y="7006"/>
                </a:lnTo>
                <a:lnTo>
                  <a:pt x="0" y="0"/>
                </a:lnTo>
                <a:lnTo>
                  <a:pt x="124" y="14354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object 115"/>
          <p:cNvSpPr txBox="1"/>
          <p:nvPr/>
        </p:nvSpPr>
        <p:spPr>
          <a:xfrm>
            <a:off x="9515066" y="3574007"/>
            <a:ext cx="60261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212090" algn="l"/>
                <a:tab pos="589280" algn="l"/>
              </a:tabLst>
            </a:pPr>
            <a:r>
              <a:rPr sz="550" u="sng" spc="-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5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Deconv	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18" name="object 116"/>
          <p:cNvSpPr txBox="1"/>
          <p:nvPr/>
        </p:nvSpPr>
        <p:spPr>
          <a:xfrm>
            <a:off x="10418927" y="3882536"/>
            <a:ext cx="66167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48335" algn="l"/>
              </a:tabLst>
            </a:pPr>
            <a:r>
              <a:rPr sz="550" u="sng" spc="-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      </a:t>
            </a:r>
            <a:r>
              <a:rPr sz="5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Concat	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19" name="object 117"/>
          <p:cNvSpPr/>
          <p:nvPr/>
        </p:nvSpPr>
        <p:spPr>
          <a:xfrm>
            <a:off x="10433800" y="4029513"/>
            <a:ext cx="666750" cy="266065"/>
          </a:xfrm>
          <a:custGeom>
            <a:avLst/>
            <a:gdLst/>
            <a:ahLst/>
            <a:cxnLst/>
            <a:rect l="l" t="t" r="r" b="b"/>
            <a:pathLst>
              <a:path w="666750" h="266064">
                <a:moveTo>
                  <a:pt x="0" y="265656"/>
                </a:moveTo>
                <a:lnTo>
                  <a:pt x="386590" y="265656"/>
                </a:lnTo>
                <a:lnTo>
                  <a:pt x="386590" y="0"/>
                </a:lnTo>
                <a:lnTo>
                  <a:pt x="666604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object 118"/>
          <p:cNvSpPr/>
          <p:nvPr/>
        </p:nvSpPr>
        <p:spPr>
          <a:xfrm>
            <a:off x="11100404" y="4022335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5"/>
                </a:moveTo>
                <a:lnTo>
                  <a:pt x="0" y="0"/>
                </a:lnTo>
                <a:lnTo>
                  <a:pt x="19720" y="7177"/>
                </a:lnTo>
                <a:lnTo>
                  <a:pt x="0" y="1435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object 119"/>
          <p:cNvSpPr/>
          <p:nvPr/>
        </p:nvSpPr>
        <p:spPr>
          <a:xfrm>
            <a:off x="11100404" y="4022335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5"/>
                </a:moveTo>
                <a:lnTo>
                  <a:pt x="19720" y="7177"/>
                </a:lnTo>
                <a:lnTo>
                  <a:pt x="0" y="0"/>
                </a:lnTo>
                <a:lnTo>
                  <a:pt x="0" y="14355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" name="object 120"/>
          <p:cNvSpPr/>
          <p:nvPr/>
        </p:nvSpPr>
        <p:spPr>
          <a:xfrm>
            <a:off x="10433800" y="3669419"/>
            <a:ext cx="596900" cy="274320"/>
          </a:xfrm>
          <a:custGeom>
            <a:avLst/>
            <a:gdLst/>
            <a:ahLst/>
            <a:cxnLst/>
            <a:rect l="l" t="t" r="r" b="b"/>
            <a:pathLst>
              <a:path w="596900" h="274319">
                <a:moveTo>
                  <a:pt x="0" y="0"/>
                </a:moveTo>
                <a:lnTo>
                  <a:pt x="386587" y="0"/>
                </a:lnTo>
                <a:lnTo>
                  <a:pt x="386587" y="274142"/>
                </a:lnTo>
                <a:lnTo>
                  <a:pt x="596802" y="274142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object 121"/>
          <p:cNvSpPr/>
          <p:nvPr/>
        </p:nvSpPr>
        <p:spPr>
          <a:xfrm>
            <a:off x="11030603" y="3936384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5"/>
                </a:moveTo>
                <a:lnTo>
                  <a:pt x="0" y="0"/>
                </a:lnTo>
                <a:lnTo>
                  <a:pt x="19720" y="7177"/>
                </a:lnTo>
                <a:lnTo>
                  <a:pt x="0" y="1435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4" name="object 122"/>
          <p:cNvSpPr/>
          <p:nvPr/>
        </p:nvSpPr>
        <p:spPr>
          <a:xfrm>
            <a:off x="11030603" y="3936384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0" y="14355"/>
                </a:moveTo>
                <a:lnTo>
                  <a:pt x="19720" y="7177"/>
                </a:lnTo>
                <a:lnTo>
                  <a:pt x="0" y="0"/>
                </a:lnTo>
                <a:lnTo>
                  <a:pt x="0" y="14355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5" name="object 123"/>
          <p:cNvSpPr/>
          <p:nvPr/>
        </p:nvSpPr>
        <p:spPr>
          <a:xfrm>
            <a:off x="11065222" y="3974460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4" y="14355"/>
                </a:moveTo>
                <a:lnTo>
                  <a:pt x="0" y="0"/>
                </a:lnTo>
                <a:lnTo>
                  <a:pt x="19727" y="7157"/>
                </a:lnTo>
                <a:lnTo>
                  <a:pt x="14" y="14355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6" name="object 124"/>
          <p:cNvSpPr/>
          <p:nvPr/>
        </p:nvSpPr>
        <p:spPr>
          <a:xfrm>
            <a:off x="11065222" y="3974460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14" y="14355"/>
                </a:moveTo>
                <a:lnTo>
                  <a:pt x="19727" y="7157"/>
                </a:lnTo>
                <a:lnTo>
                  <a:pt x="0" y="0"/>
                </a:lnTo>
                <a:lnTo>
                  <a:pt x="14" y="14355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object 125"/>
          <p:cNvSpPr/>
          <p:nvPr/>
        </p:nvSpPr>
        <p:spPr>
          <a:xfrm>
            <a:off x="9292129" y="3868694"/>
            <a:ext cx="201979" cy="1635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8" name="object 126"/>
          <p:cNvSpPr/>
          <p:nvPr/>
        </p:nvSpPr>
        <p:spPr>
          <a:xfrm>
            <a:off x="9338116" y="4208714"/>
            <a:ext cx="130809" cy="1101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9" name="object 127"/>
          <p:cNvSpPr/>
          <p:nvPr/>
        </p:nvSpPr>
        <p:spPr>
          <a:xfrm>
            <a:off x="10100669" y="3508538"/>
            <a:ext cx="55244" cy="267335"/>
          </a:xfrm>
          <a:custGeom>
            <a:avLst/>
            <a:gdLst/>
            <a:ahLst/>
            <a:cxnLst/>
            <a:rect l="l" t="t" r="r" b="b"/>
            <a:pathLst>
              <a:path w="55245" h="267335">
                <a:moveTo>
                  <a:pt x="55012" y="266751"/>
                </a:moveTo>
                <a:lnTo>
                  <a:pt x="0" y="211739"/>
                </a:lnTo>
                <a:lnTo>
                  <a:pt x="0" y="0"/>
                </a:lnTo>
                <a:lnTo>
                  <a:pt x="55012" y="55012"/>
                </a:lnTo>
                <a:lnTo>
                  <a:pt x="55012" y="2667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object 128"/>
          <p:cNvSpPr/>
          <p:nvPr/>
        </p:nvSpPr>
        <p:spPr>
          <a:xfrm>
            <a:off x="10100669" y="3508538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  <a:lnTo>
                  <a:pt x="278118" y="0"/>
                </a:lnTo>
                <a:lnTo>
                  <a:pt x="333131" y="5501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1" name="object 129"/>
          <p:cNvSpPr/>
          <p:nvPr/>
        </p:nvSpPr>
        <p:spPr>
          <a:xfrm>
            <a:off x="10100669" y="3508538"/>
            <a:ext cx="333375" cy="267335"/>
          </a:xfrm>
          <a:custGeom>
            <a:avLst/>
            <a:gdLst/>
            <a:ahLst/>
            <a:cxnLst/>
            <a:rect l="l" t="t" r="r" b="b"/>
            <a:pathLst>
              <a:path w="333375" h="267335">
                <a:moveTo>
                  <a:pt x="333131" y="55012"/>
                </a:moveTo>
                <a:lnTo>
                  <a:pt x="278118" y="0"/>
                </a:lnTo>
                <a:lnTo>
                  <a:pt x="0" y="0"/>
                </a:lnTo>
                <a:lnTo>
                  <a:pt x="0" y="211739"/>
                </a:lnTo>
                <a:lnTo>
                  <a:pt x="55012" y="266751"/>
                </a:lnTo>
                <a:lnTo>
                  <a:pt x="333131" y="266751"/>
                </a:lnTo>
                <a:lnTo>
                  <a:pt x="333131" y="55012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2" name="object 130"/>
          <p:cNvSpPr/>
          <p:nvPr/>
        </p:nvSpPr>
        <p:spPr>
          <a:xfrm>
            <a:off x="10100669" y="3508538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3" name="object 131"/>
          <p:cNvSpPr/>
          <p:nvPr/>
        </p:nvSpPr>
        <p:spPr>
          <a:xfrm>
            <a:off x="10155681" y="3563550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39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4" name="object 132"/>
          <p:cNvSpPr/>
          <p:nvPr/>
        </p:nvSpPr>
        <p:spPr>
          <a:xfrm>
            <a:off x="10100669" y="3821413"/>
            <a:ext cx="55244" cy="267335"/>
          </a:xfrm>
          <a:custGeom>
            <a:avLst/>
            <a:gdLst/>
            <a:ahLst/>
            <a:cxnLst/>
            <a:rect l="l" t="t" r="r" b="b"/>
            <a:pathLst>
              <a:path w="55245" h="267335">
                <a:moveTo>
                  <a:pt x="55012" y="266751"/>
                </a:moveTo>
                <a:lnTo>
                  <a:pt x="0" y="211739"/>
                </a:lnTo>
                <a:lnTo>
                  <a:pt x="0" y="0"/>
                </a:lnTo>
                <a:lnTo>
                  <a:pt x="55012" y="55012"/>
                </a:lnTo>
                <a:lnTo>
                  <a:pt x="55012" y="2667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object 133"/>
          <p:cNvSpPr/>
          <p:nvPr/>
        </p:nvSpPr>
        <p:spPr>
          <a:xfrm>
            <a:off x="10100669" y="3821413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  <a:lnTo>
                  <a:pt x="278118" y="0"/>
                </a:lnTo>
                <a:lnTo>
                  <a:pt x="333131" y="5501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6" name="object 134"/>
          <p:cNvSpPr/>
          <p:nvPr/>
        </p:nvSpPr>
        <p:spPr>
          <a:xfrm>
            <a:off x="10100669" y="3821413"/>
            <a:ext cx="333375" cy="267335"/>
          </a:xfrm>
          <a:custGeom>
            <a:avLst/>
            <a:gdLst/>
            <a:ahLst/>
            <a:cxnLst/>
            <a:rect l="l" t="t" r="r" b="b"/>
            <a:pathLst>
              <a:path w="333375" h="267335">
                <a:moveTo>
                  <a:pt x="333131" y="55012"/>
                </a:moveTo>
                <a:lnTo>
                  <a:pt x="278118" y="0"/>
                </a:lnTo>
                <a:lnTo>
                  <a:pt x="0" y="0"/>
                </a:lnTo>
                <a:lnTo>
                  <a:pt x="0" y="211739"/>
                </a:lnTo>
                <a:lnTo>
                  <a:pt x="55012" y="266751"/>
                </a:lnTo>
                <a:lnTo>
                  <a:pt x="333131" y="266751"/>
                </a:lnTo>
                <a:lnTo>
                  <a:pt x="333131" y="55012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7" name="object 135"/>
          <p:cNvSpPr/>
          <p:nvPr/>
        </p:nvSpPr>
        <p:spPr>
          <a:xfrm>
            <a:off x="10100669" y="3821413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object 136"/>
          <p:cNvSpPr/>
          <p:nvPr/>
        </p:nvSpPr>
        <p:spPr>
          <a:xfrm>
            <a:off x="10155681" y="3876425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39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9" name="object 137"/>
          <p:cNvSpPr/>
          <p:nvPr/>
        </p:nvSpPr>
        <p:spPr>
          <a:xfrm>
            <a:off x="10100669" y="4134288"/>
            <a:ext cx="55244" cy="267335"/>
          </a:xfrm>
          <a:custGeom>
            <a:avLst/>
            <a:gdLst/>
            <a:ahLst/>
            <a:cxnLst/>
            <a:rect l="l" t="t" r="r" b="b"/>
            <a:pathLst>
              <a:path w="55245" h="267335">
                <a:moveTo>
                  <a:pt x="55012" y="266751"/>
                </a:moveTo>
                <a:lnTo>
                  <a:pt x="0" y="211739"/>
                </a:lnTo>
                <a:lnTo>
                  <a:pt x="0" y="0"/>
                </a:lnTo>
                <a:lnTo>
                  <a:pt x="55012" y="55012"/>
                </a:lnTo>
                <a:lnTo>
                  <a:pt x="55012" y="2667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0" name="object 138"/>
          <p:cNvSpPr/>
          <p:nvPr/>
        </p:nvSpPr>
        <p:spPr>
          <a:xfrm>
            <a:off x="10100669" y="4134288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  <a:lnTo>
                  <a:pt x="278118" y="0"/>
                </a:lnTo>
                <a:lnTo>
                  <a:pt x="333131" y="5501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1" name="object 139"/>
          <p:cNvSpPr/>
          <p:nvPr/>
        </p:nvSpPr>
        <p:spPr>
          <a:xfrm>
            <a:off x="10100669" y="4134288"/>
            <a:ext cx="333375" cy="267335"/>
          </a:xfrm>
          <a:custGeom>
            <a:avLst/>
            <a:gdLst/>
            <a:ahLst/>
            <a:cxnLst/>
            <a:rect l="l" t="t" r="r" b="b"/>
            <a:pathLst>
              <a:path w="333375" h="267335">
                <a:moveTo>
                  <a:pt x="333131" y="55012"/>
                </a:moveTo>
                <a:lnTo>
                  <a:pt x="278118" y="0"/>
                </a:lnTo>
                <a:lnTo>
                  <a:pt x="0" y="0"/>
                </a:lnTo>
                <a:lnTo>
                  <a:pt x="0" y="211739"/>
                </a:lnTo>
                <a:lnTo>
                  <a:pt x="55012" y="266751"/>
                </a:lnTo>
                <a:lnTo>
                  <a:pt x="333131" y="266751"/>
                </a:lnTo>
                <a:lnTo>
                  <a:pt x="333131" y="55012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2" name="object 140"/>
          <p:cNvSpPr/>
          <p:nvPr/>
        </p:nvSpPr>
        <p:spPr>
          <a:xfrm>
            <a:off x="10100669" y="4134288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3" name="object 141"/>
          <p:cNvSpPr/>
          <p:nvPr/>
        </p:nvSpPr>
        <p:spPr>
          <a:xfrm>
            <a:off x="10155681" y="4189300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39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4" name="object 142"/>
          <p:cNvSpPr/>
          <p:nvPr/>
        </p:nvSpPr>
        <p:spPr>
          <a:xfrm>
            <a:off x="11103381" y="3897464"/>
            <a:ext cx="55244" cy="267335"/>
          </a:xfrm>
          <a:custGeom>
            <a:avLst/>
            <a:gdLst/>
            <a:ahLst/>
            <a:cxnLst/>
            <a:rect l="l" t="t" r="r" b="b"/>
            <a:pathLst>
              <a:path w="55245" h="267335">
                <a:moveTo>
                  <a:pt x="55012" y="266751"/>
                </a:moveTo>
                <a:lnTo>
                  <a:pt x="0" y="211739"/>
                </a:lnTo>
                <a:lnTo>
                  <a:pt x="0" y="0"/>
                </a:lnTo>
                <a:lnTo>
                  <a:pt x="55012" y="55012"/>
                </a:lnTo>
                <a:lnTo>
                  <a:pt x="55012" y="266751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5" name="object 143"/>
          <p:cNvSpPr/>
          <p:nvPr/>
        </p:nvSpPr>
        <p:spPr>
          <a:xfrm>
            <a:off x="11103381" y="3897464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  <a:lnTo>
                  <a:pt x="278118" y="0"/>
                </a:lnTo>
                <a:lnTo>
                  <a:pt x="333131" y="55012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6" name="object 144"/>
          <p:cNvSpPr/>
          <p:nvPr/>
        </p:nvSpPr>
        <p:spPr>
          <a:xfrm>
            <a:off x="11103381" y="3897464"/>
            <a:ext cx="333375" cy="267335"/>
          </a:xfrm>
          <a:custGeom>
            <a:avLst/>
            <a:gdLst/>
            <a:ahLst/>
            <a:cxnLst/>
            <a:rect l="l" t="t" r="r" b="b"/>
            <a:pathLst>
              <a:path w="333375" h="267335">
                <a:moveTo>
                  <a:pt x="333131" y="55012"/>
                </a:moveTo>
                <a:lnTo>
                  <a:pt x="278118" y="0"/>
                </a:lnTo>
                <a:lnTo>
                  <a:pt x="0" y="0"/>
                </a:lnTo>
                <a:lnTo>
                  <a:pt x="0" y="211739"/>
                </a:lnTo>
                <a:lnTo>
                  <a:pt x="55012" y="266751"/>
                </a:lnTo>
                <a:lnTo>
                  <a:pt x="333131" y="266751"/>
                </a:lnTo>
                <a:lnTo>
                  <a:pt x="333131" y="55012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7" name="object 145"/>
          <p:cNvSpPr/>
          <p:nvPr/>
        </p:nvSpPr>
        <p:spPr>
          <a:xfrm>
            <a:off x="11103381" y="3897464"/>
            <a:ext cx="333375" cy="55244"/>
          </a:xfrm>
          <a:custGeom>
            <a:avLst/>
            <a:gdLst/>
            <a:ahLst/>
            <a:cxnLst/>
            <a:rect l="l" t="t" r="r" b="b"/>
            <a:pathLst>
              <a:path w="333375" h="55244">
                <a:moveTo>
                  <a:pt x="333131" y="55012"/>
                </a:moveTo>
                <a:lnTo>
                  <a:pt x="55012" y="55012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8" name="object 146"/>
          <p:cNvSpPr/>
          <p:nvPr/>
        </p:nvSpPr>
        <p:spPr>
          <a:xfrm>
            <a:off x="11158393" y="3952476"/>
            <a:ext cx="0" cy="212090"/>
          </a:xfrm>
          <a:custGeom>
            <a:avLst/>
            <a:gdLst/>
            <a:ahLst/>
            <a:cxnLst/>
            <a:rect l="l" t="t" r="r" b="b"/>
            <a:pathLst>
              <a:path h="212089">
                <a:moveTo>
                  <a:pt x="0" y="0"/>
                </a:moveTo>
                <a:lnTo>
                  <a:pt x="0" y="211739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9" name="object 147"/>
          <p:cNvSpPr/>
          <p:nvPr/>
        </p:nvSpPr>
        <p:spPr>
          <a:xfrm>
            <a:off x="11034674" y="3828678"/>
            <a:ext cx="122555" cy="335915"/>
          </a:xfrm>
          <a:custGeom>
            <a:avLst/>
            <a:gdLst/>
            <a:ahLst/>
            <a:cxnLst/>
            <a:rect l="l" t="t" r="r" b="b"/>
            <a:pathLst>
              <a:path w="122554" h="335914">
                <a:moveTo>
                  <a:pt x="122206" y="335594"/>
                </a:moveTo>
                <a:lnTo>
                  <a:pt x="0" y="213387"/>
                </a:lnTo>
                <a:lnTo>
                  <a:pt x="0" y="0"/>
                </a:lnTo>
                <a:lnTo>
                  <a:pt x="122206" y="122206"/>
                </a:lnTo>
                <a:lnTo>
                  <a:pt x="122206" y="33559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0" name="object 148"/>
          <p:cNvSpPr/>
          <p:nvPr/>
        </p:nvSpPr>
        <p:spPr>
          <a:xfrm>
            <a:off x="11034674" y="3828678"/>
            <a:ext cx="401955" cy="122555"/>
          </a:xfrm>
          <a:custGeom>
            <a:avLst/>
            <a:gdLst/>
            <a:ahLst/>
            <a:cxnLst/>
            <a:rect l="l" t="t" r="r" b="b"/>
            <a:pathLst>
              <a:path w="401954" h="122555">
                <a:moveTo>
                  <a:pt x="401837" y="122206"/>
                </a:moveTo>
                <a:lnTo>
                  <a:pt x="122206" y="122206"/>
                </a:lnTo>
                <a:lnTo>
                  <a:pt x="0" y="0"/>
                </a:lnTo>
                <a:lnTo>
                  <a:pt x="279630" y="0"/>
                </a:lnTo>
                <a:lnTo>
                  <a:pt x="401837" y="12220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1" name="object 149"/>
          <p:cNvSpPr/>
          <p:nvPr/>
        </p:nvSpPr>
        <p:spPr>
          <a:xfrm>
            <a:off x="11034674" y="3828678"/>
            <a:ext cx="401955" cy="335915"/>
          </a:xfrm>
          <a:custGeom>
            <a:avLst/>
            <a:gdLst/>
            <a:ahLst/>
            <a:cxnLst/>
            <a:rect l="l" t="t" r="r" b="b"/>
            <a:pathLst>
              <a:path w="401954" h="335914">
                <a:moveTo>
                  <a:pt x="401837" y="122206"/>
                </a:moveTo>
                <a:lnTo>
                  <a:pt x="279630" y="0"/>
                </a:lnTo>
                <a:lnTo>
                  <a:pt x="0" y="0"/>
                </a:lnTo>
                <a:lnTo>
                  <a:pt x="0" y="213387"/>
                </a:lnTo>
                <a:lnTo>
                  <a:pt x="122206" y="335594"/>
                </a:lnTo>
                <a:lnTo>
                  <a:pt x="401837" y="335594"/>
                </a:lnTo>
                <a:lnTo>
                  <a:pt x="401837" y="122206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2" name="object 150"/>
          <p:cNvSpPr/>
          <p:nvPr/>
        </p:nvSpPr>
        <p:spPr>
          <a:xfrm>
            <a:off x="11034674" y="3828678"/>
            <a:ext cx="401955" cy="122555"/>
          </a:xfrm>
          <a:custGeom>
            <a:avLst/>
            <a:gdLst/>
            <a:ahLst/>
            <a:cxnLst/>
            <a:rect l="l" t="t" r="r" b="b"/>
            <a:pathLst>
              <a:path w="401954" h="122555">
                <a:moveTo>
                  <a:pt x="401837" y="122206"/>
                </a:moveTo>
                <a:lnTo>
                  <a:pt x="122206" y="122206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3" name="object 151"/>
          <p:cNvSpPr/>
          <p:nvPr/>
        </p:nvSpPr>
        <p:spPr>
          <a:xfrm>
            <a:off x="11156881" y="3950885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4">
                <a:moveTo>
                  <a:pt x="0" y="0"/>
                </a:moveTo>
                <a:lnTo>
                  <a:pt x="0" y="213387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4" name="object 152"/>
          <p:cNvSpPr/>
          <p:nvPr/>
        </p:nvSpPr>
        <p:spPr>
          <a:xfrm>
            <a:off x="11067386" y="3859632"/>
            <a:ext cx="90805" cy="304800"/>
          </a:xfrm>
          <a:custGeom>
            <a:avLst/>
            <a:gdLst/>
            <a:ahLst/>
            <a:cxnLst/>
            <a:rect l="l" t="t" r="r" b="b"/>
            <a:pathLst>
              <a:path w="90804" h="304800">
                <a:moveTo>
                  <a:pt x="90716" y="304663"/>
                </a:moveTo>
                <a:lnTo>
                  <a:pt x="0" y="213946"/>
                </a:lnTo>
                <a:lnTo>
                  <a:pt x="0" y="0"/>
                </a:lnTo>
                <a:lnTo>
                  <a:pt x="90716" y="90716"/>
                </a:lnTo>
                <a:lnTo>
                  <a:pt x="90716" y="304663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5" name="object 153"/>
          <p:cNvSpPr/>
          <p:nvPr/>
        </p:nvSpPr>
        <p:spPr>
          <a:xfrm>
            <a:off x="11067386" y="3859632"/>
            <a:ext cx="369570" cy="90805"/>
          </a:xfrm>
          <a:custGeom>
            <a:avLst/>
            <a:gdLst/>
            <a:ahLst/>
            <a:cxnLst/>
            <a:rect l="l" t="t" r="r" b="b"/>
            <a:pathLst>
              <a:path w="369570" h="90805">
                <a:moveTo>
                  <a:pt x="369126" y="90716"/>
                </a:moveTo>
                <a:lnTo>
                  <a:pt x="90716" y="90716"/>
                </a:lnTo>
                <a:lnTo>
                  <a:pt x="0" y="0"/>
                </a:lnTo>
                <a:lnTo>
                  <a:pt x="278410" y="0"/>
                </a:lnTo>
                <a:lnTo>
                  <a:pt x="369126" y="90716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6" name="object 154"/>
          <p:cNvSpPr/>
          <p:nvPr/>
        </p:nvSpPr>
        <p:spPr>
          <a:xfrm>
            <a:off x="11067386" y="3859632"/>
            <a:ext cx="369570" cy="304800"/>
          </a:xfrm>
          <a:custGeom>
            <a:avLst/>
            <a:gdLst/>
            <a:ahLst/>
            <a:cxnLst/>
            <a:rect l="l" t="t" r="r" b="b"/>
            <a:pathLst>
              <a:path w="369570" h="304800">
                <a:moveTo>
                  <a:pt x="369126" y="90716"/>
                </a:moveTo>
                <a:lnTo>
                  <a:pt x="278410" y="0"/>
                </a:lnTo>
                <a:lnTo>
                  <a:pt x="0" y="0"/>
                </a:lnTo>
                <a:lnTo>
                  <a:pt x="0" y="213946"/>
                </a:lnTo>
                <a:lnTo>
                  <a:pt x="90716" y="304663"/>
                </a:lnTo>
                <a:lnTo>
                  <a:pt x="369126" y="304663"/>
                </a:lnTo>
                <a:lnTo>
                  <a:pt x="369126" y="90716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object 155"/>
          <p:cNvSpPr/>
          <p:nvPr/>
        </p:nvSpPr>
        <p:spPr>
          <a:xfrm>
            <a:off x="11067386" y="3859632"/>
            <a:ext cx="369570" cy="90805"/>
          </a:xfrm>
          <a:custGeom>
            <a:avLst/>
            <a:gdLst/>
            <a:ahLst/>
            <a:cxnLst/>
            <a:rect l="l" t="t" r="r" b="b"/>
            <a:pathLst>
              <a:path w="369570" h="90805">
                <a:moveTo>
                  <a:pt x="369126" y="90716"/>
                </a:moveTo>
                <a:lnTo>
                  <a:pt x="90716" y="90716"/>
                </a:ln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8" name="object 156"/>
          <p:cNvSpPr/>
          <p:nvPr/>
        </p:nvSpPr>
        <p:spPr>
          <a:xfrm>
            <a:off x="11158102" y="3950349"/>
            <a:ext cx="0" cy="213995"/>
          </a:xfrm>
          <a:custGeom>
            <a:avLst/>
            <a:gdLst/>
            <a:ahLst/>
            <a:cxnLst/>
            <a:rect l="l" t="t" r="r" b="b"/>
            <a:pathLst>
              <a:path h="213994">
                <a:moveTo>
                  <a:pt x="0" y="0"/>
                </a:moveTo>
                <a:lnTo>
                  <a:pt x="0" y="213946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9" name="object 157"/>
          <p:cNvSpPr/>
          <p:nvPr/>
        </p:nvSpPr>
        <p:spPr>
          <a:xfrm>
            <a:off x="9201126" y="3666018"/>
            <a:ext cx="147243" cy="118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0" name="object 158"/>
          <p:cNvSpPr txBox="1"/>
          <p:nvPr/>
        </p:nvSpPr>
        <p:spPr>
          <a:xfrm>
            <a:off x="9249141" y="3766315"/>
            <a:ext cx="35941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675" baseline="6172" dirty="0">
                <a:solidFill>
                  <a:srgbClr val="434343"/>
                </a:solidFill>
                <a:cs typeface="Arial"/>
              </a:rPr>
              <a:t>W/2</a:t>
            </a:r>
            <a:r>
              <a:rPr sz="675" spc="142" baseline="6172" dirty="0">
                <a:solidFill>
                  <a:srgbClr val="434343"/>
                </a:solidFill>
                <a:cs typeface="Arial"/>
              </a:rPr>
              <a:t> </a:t>
            </a:r>
            <a:r>
              <a:rPr sz="550" spc="-10" dirty="0">
                <a:solidFill>
                  <a:srgbClr val="434343"/>
                </a:solidFill>
                <a:cs typeface="Arial"/>
              </a:rPr>
              <a:t>Conv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61" name="object 159"/>
          <p:cNvSpPr txBox="1"/>
          <p:nvPr/>
        </p:nvSpPr>
        <p:spPr>
          <a:xfrm>
            <a:off x="8817244" y="3534350"/>
            <a:ext cx="551815" cy="30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550" u="sng" spc="-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     </a:t>
            </a:r>
            <a:r>
              <a:rPr sz="550" u="sng" spc="5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Conv</a:t>
            </a:r>
            <a:r>
              <a:rPr sz="550" u="sng" spc="-3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 </a:t>
            </a:r>
            <a:endParaRPr sz="550">
              <a:solidFill>
                <a:prstClr val="black"/>
              </a:solidFill>
              <a:cs typeface="Arial"/>
            </a:endParaRPr>
          </a:p>
          <a:p>
            <a:pPr marR="5080" algn="r">
              <a:lnSpc>
                <a:spcPts val="434"/>
              </a:lnSpc>
              <a:spcBef>
                <a:spcPts val="525"/>
              </a:spcBef>
            </a:pPr>
            <a:r>
              <a:rPr sz="450" spc="-5" dirty="0">
                <a:solidFill>
                  <a:srgbClr val="434343"/>
                </a:solidFill>
                <a:cs typeface="Arial"/>
              </a:rPr>
              <a:t>H/2</a:t>
            </a:r>
            <a:endParaRPr sz="450">
              <a:solidFill>
                <a:prstClr val="black"/>
              </a:solidFill>
              <a:cs typeface="Arial"/>
            </a:endParaRPr>
          </a:p>
          <a:p>
            <a:pPr marL="339090">
              <a:lnSpc>
                <a:spcPts val="555"/>
              </a:lnSpc>
            </a:pPr>
            <a:r>
              <a:rPr sz="550" spc="-5" dirty="0">
                <a:solidFill>
                  <a:srgbClr val="434343"/>
                </a:solidFill>
                <a:cs typeface="Arial"/>
              </a:rPr>
              <a:t>C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62" name="object 160"/>
          <p:cNvSpPr/>
          <p:nvPr/>
        </p:nvSpPr>
        <p:spPr>
          <a:xfrm>
            <a:off x="9299441" y="3935558"/>
            <a:ext cx="147243" cy="1028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3" name="object 161"/>
          <p:cNvSpPr txBox="1"/>
          <p:nvPr/>
        </p:nvSpPr>
        <p:spPr>
          <a:xfrm>
            <a:off x="9215723" y="4027032"/>
            <a:ext cx="42037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675" baseline="12345" dirty="0">
                <a:solidFill>
                  <a:srgbClr val="434343"/>
                </a:solidFill>
                <a:cs typeface="Arial"/>
              </a:rPr>
              <a:t>W/4</a:t>
            </a:r>
            <a:r>
              <a:rPr sz="675" spc="89" baseline="12345" dirty="0">
                <a:solidFill>
                  <a:srgbClr val="434343"/>
                </a:solidFill>
                <a:cs typeface="Arial"/>
              </a:rPr>
              <a:t> </a:t>
            </a:r>
            <a:r>
              <a:rPr sz="550" spc="-10" dirty="0">
                <a:solidFill>
                  <a:srgbClr val="434343"/>
                </a:solidFill>
                <a:cs typeface="Arial"/>
              </a:rPr>
              <a:t>Conv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64" name="object 162"/>
          <p:cNvSpPr txBox="1"/>
          <p:nvPr/>
        </p:nvSpPr>
        <p:spPr>
          <a:xfrm>
            <a:off x="9166811" y="3878190"/>
            <a:ext cx="970915" cy="15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580">
              <a:lnSpc>
                <a:spcPts val="495"/>
              </a:lnSpc>
              <a:spcBef>
                <a:spcPts val="95"/>
              </a:spcBef>
              <a:tabLst>
                <a:tab pos="566420" algn="l"/>
                <a:tab pos="932180" algn="l"/>
              </a:tabLst>
            </a:pPr>
            <a:r>
              <a:rPr sz="550" u="sng" spc="-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5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Deconv	</a:t>
            </a:r>
            <a:endParaRPr sz="550" dirty="0">
              <a:solidFill>
                <a:prstClr val="black"/>
              </a:solidFill>
              <a:cs typeface="Arial"/>
            </a:endParaRPr>
          </a:p>
          <a:p>
            <a:pPr marL="38100">
              <a:lnSpc>
                <a:spcPts val="495"/>
              </a:lnSpc>
            </a:pPr>
            <a:r>
              <a:rPr sz="825" spc="-7" baseline="-25252" dirty="0">
                <a:solidFill>
                  <a:srgbClr val="434343"/>
                </a:solidFill>
                <a:cs typeface="Arial"/>
              </a:rPr>
              <a:t>2C</a:t>
            </a:r>
            <a:r>
              <a:rPr sz="825" spc="135" baseline="-25252" dirty="0">
                <a:solidFill>
                  <a:srgbClr val="434343"/>
                </a:solidFill>
                <a:cs typeface="Arial"/>
              </a:rPr>
              <a:t> </a:t>
            </a:r>
            <a:r>
              <a:rPr sz="450" spc="-5" dirty="0">
                <a:solidFill>
                  <a:srgbClr val="434343"/>
                </a:solidFill>
                <a:cs typeface="Arial"/>
              </a:rPr>
              <a:t>H/4</a:t>
            </a:r>
            <a:endParaRPr sz="45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65" name="object 163"/>
          <p:cNvSpPr/>
          <p:nvPr/>
        </p:nvSpPr>
        <p:spPr>
          <a:xfrm>
            <a:off x="9345562" y="4261452"/>
            <a:ext cx="112995" cy="649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6" name="object 164"/>
          <p:cNvSpPr txBox="1"/>
          <p:nvPr/>
        </p:nvSpPr>
        <p:spPr>
          <a:xfrm>
            <a:off x="9431526" y="4198673"/>
            <a:ext cx="72072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  <a:tabLst>
                <a:tab pos="313055" algn="l"/>
                <a:tab pos="681990" algn="l"/>
              </a:tabLst>
            </a:pPr>
            <a:r>
              <a:rPr sz="675" u="sng" spc="-7" baseline="12345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H/8	</a:t>
            </a:r>
            <a:r>
              <a:rPr sz="550" u="sng" spc="-10" dirty="0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cs typeface="Arial"/>
              </a:rPr>
              <a:t>Deconv	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67" name="object 165"/>
          <p:cNvSpPr txBox="1"/>
          <p:nvPr/>
        </p:nvSpPr>
        <p:spPr>
          <a:xfrm>
            <a:off x="9239133" y="4301849"/>
            <a:ext cx="29972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825" spc="-7" baseline="20202" dirty="0">
                <a:solidFill>
                  <a:srgbClr val="434343"/>
                </a:solidFill>
                <a:cs typeface="Arial"/>
              </a:rPr>
              <a:t>4C</a:t>
            </a:r>
            <a:r>
              <a:rPr sz="825" spc="82" baseline="20202" dirty="0">
                <a:solidFill>
                  <a:srgbClr val="434343"/>
                </a:solidFill>
                <a:cs typeface="Arial"/>
              </a:rPr>
              <a:t> </a:t>
            </a:r>
            <a:r>
              <a:rPr sz="450" spc="-5" dirty="0">
                <a:solidFill>
                  <a:srgbClr val="434343"/>
                </a:solidFill>
                <a:cs typeface="Arial"/>
              </a:rPr>
              <a:t>W/8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68" name="object 166"/>
          <p:cNvSpPr/>
          <p:nvPr/>
        </p:nvSpPr>
        <p:spPr>
          <a:xfrm>
            <a:off x="10104987" y="3666018"/>
            <a:ext cx="147243" cy="11726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9" name="object 167"/>
          <p:cNvSpPr txBox="1"/>
          <p:nvPr/>
        </p:nvSpPr>
        <p:spPr>
          <a:xfrm>
            <a:off x="10085779" y="3748023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50" spc="-5" dirty="0">
                <a:solidFill>
                  <a:srgbClr val="434343"/>
                </a:solidFill>
                <a:cs typeface="Arial"/>
              </a:rPr>
              <a:t>W/2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70" name="object 168"/>
          <p:cNvSpPr txBox="1"/>
          <p:nvPr/>
        </p:nvSpPr>
        <p:spPr>
          <a:xfrm>
            <a:off x="9967618" y="3664431"/>
            <a:ext cx="328930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825" spc="-7" baseline="-30303" dirty="0">
                <a:solidFill>
                  <a:srgbClr val="434343"/>
                </a:solidFill>
                <a:cs typeface="Arial"/>
              </a:rPr>
              <a:t>2C</a:t>
            </a:r>
            <a:r>
              <a:rPr sz="825" spc="104" baseline="-30303" dirty="0">
                <a:solidFill>
                  <a:srgbClr val="434343"/>
                </a:solidFill>
                <a:cs typeface="Arial"/>
              </a:rPr>
              <a:t> </a:t>
            </a:r>
            <a:r>
              <a:rPr sz="450" spc="-5" dirty="0">
                <a:solidFill>
                  <a:srgbClr val="434343"/>
                </a:solidFill>
                <a:cs typeface="Arial"/>
              </a:rPr>
              <a:t>H/2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71" name="object 169"/>
          <p:cNvSpPr/>
          <p:nvPr/>
        </p:nvSpPr>
        <p:spPr>
          <a:xfrm>
            <a:off x="10104987" y="3978894"/>
            <a:ext cx="147243" cy="11726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2" name="object 170"/>
          <p:cNvSpPr txBox="1"/>
          <p:nvPr/>
        </p:nvSpPr>
        <p:spPr>
          <a:xfrm>
            <a:off x="10096272" y="4060283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50" spc="-5" dirty="0">
                <a:solidFill>
                  <a:srgbClr val="434343"/>
                </a:solidFill>
                <a:cs typeface="Arial"/>
              </a:rPr>
              <a:t>W/2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73" name="object 171"/>
          <p:cNvSpPr txBox="1"/>
          <p:nvPr/>
        </p:nvSpPr>
        <p:spPr>
          <a:xfrm>
            <a:off x="9967618" y="3984709"/>
            <a:ext cx="330835" cy="10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spcBef>
                <a:spcPts val="95"/>
              </a:spcBef>
            </a:pPr>
            <a:r>
              <a:rPr sz="825" spc="-7" baseline="-35353" dirty="0">
                <a:solidFill>
                  <a:srgbClr val="434343"/>
                </a:solidFill>
                <a:cs typeface="Arial"/>
              </a:rPr>
              <a:t>2C</a:t>
            </a:r>
            <a:r>
              <a:rPr sz="825" spc="120" baseline="-35353" dirty="0">
                <a:solidFill>
                  <a:srgbClr val="434343"/>
                </a:solidFill>
                <a:cs typeface="Arial"/>
              </a:rPr>
              <a:t> </a:t>
            </a:r>
            <a:r>
              <a:rPr sz="450" spc="-5" dirty="0">
                <a:solidFill>
                  <a:srgbClr val="434343"/>
                </a:solidFill>
                <a:cs typeface="Arial"/>
              </a:rPr>
              <a:t>H/2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74" name="object 172"/>
          <p:cNvSpPr/>
          <p:nvPr/>
        </p:nvSpPr>
        <p:spPr>
          <a:xfrm>
            <a:off x="10104987" y="4291769"/>
            <a:ext cx="147243" cy="1172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5" name="object 173"/>
          <p:cNvSpPr txBox="1"/>
          <p:nvPr/>
        </p:nvSpPr>
        <p:spPr>
          <a:xfrm>
            <a:off x="9996280" y="4309173"/>
            <a:ext cx="302260" cy="173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2720">
              <a:lnSpc>
                <a:spcPts val="520"/>
              </a:lnSpc>
              <a:spcBef>
                <a:spcPts val="105"/>
              </a:spcBef>
            </a:pPr>
            <a:r>
              <a:rPr sz="450" spc="-5" dirty="0">
                <a:solidFill>
                  <a:srgbClr val="434343"/>
                </a:solidFill>
                <a:cs typeface="Arial"/>
              </a:rPr>
              <a:t>H/2</a:t>
            </a:r>
            <a:endParaRPr sz="450">
              <a:solidFill>
                <a:prstClr val="black"/>
              </a:solidFill>
              <a:cs typeface="Arial"/>
            </a:endParaRPr>
          </a:p>
          <a:p>
            <a:pPr marL="38100">
              <a:lnSpc>
                <a:spcPts val="640"/>
              </a:lnSpc>
            </a:pPr>
            <a:r>
              <a:rPr sz="825" spc="-7" baseline="15151" dirty="0">
                <a:solidFill>
                  <a:srgbClr val="434343"/>
                </a:solidFill>
                <a:cs typeface="Arial"/>
              </a:rPr>
              <a:t>2C</a:t>
            </a:r>
            <a:r>
              <a:rPr sz="825" spc="37" baseline="15151" dirty="0">
                <a:solidFill>
                  <a:srgbClr val="434343"/>
                </a:solidFill>
                <a:cs typeface="Arial"/>
              </a:rPr>
              <a:t> </a:t>
            </a:r>
            <a:r>
              <a:rPr sz="450" spc="-5" dirty="0">
                <a:solidFill>
                  <a:srgbClr val="434343"/>
                </a:solidFill>
                <a:cs typeface="Arial"/>
              </a:rPr>
              <a:t>W/2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76" name="object 174"/>
          <p:cNvSpPr/>
          <p:nvPr/>
        </p:nvSpPr>
        <p:spPr>
          <a:xfrm>
            <a:off x="11152391" y="4161989"/>
            <a:ext cx="80010" cy="635"/>
          </a:xfrm>
          <a:custGeom>
            <a:avLst/>
            <a:gdLst/>
            <a:ahLst/>
            <a:cxnLst/>
            <a:rect l="l" t="t" r="r" b="b"/>
            <a:pathLst>
              <a:path w="80010" h="635">
                <a:moveTo>
                  <a:pt x="0" y="515"/>
                </a:moveTo>
                <a:lnTo>
                  <a:pt x="79588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7" name="object 175"/>
          <p:cNvSpPr/>
          <p:nvPr/>
        </p:nvSpPr>
        <p:spPr>
          <a:xfrm>
            <a:off x="11231932" y="415481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93" y="14354"/>
                </a:moveTo>
                <a:lnTo>
                  <a:pt x="0" y="0"/>
                </a:lnTo>
                <a:lnTo>
                  <a:pt x="19766" y="7049"/>
                </a:lnTo>
                <a:lnTo>
                  <a:pt x="93" y="14354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8" name="object 176"/>
          <p:cNvSpPr/>
          <p:nvPr/>
        </p:nvSpPr>
        <p:spPr>
          <a:xfrm>
            <a:off x="11231932" y="4154812"/>
            <a:ext cx="20320" cy="14604"/>
          </a:xfrm>
          <a:custGeom>
            <a:avLst/>
            <a:gdLst/>
            <a:ahLst/>
            <a:cxnLst/>
            <a:rect l="l" t="t" r="r" b="b"/>
            <a:pathLst>
              <a:path w="20320" h="14605">
                <a:moveTo>
                  <a:pt x="93" y="14354"/>
                </a:moveTo>
                <a:lnTo>
                  <a:pt x="19766" y="7049"/>
                </a:lnTo>
                <a:lnTo>
                  <a:pt x="0" y="0"/>
                </a:lnTo>
                <a:lnTo>
                  <a:pt x="93" y="14354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9" name="object 177"/>
          <p:cNvSpPr/>
          <p:nvPr/>
        </p:nvSpPr>
        <p:spPr>
          <a:xfrm>
            <a:off x="11157027" y="4075971"/>
            <a:ext cx="635" cy="86995"/>
          </a:xfrm>
          <a:custGeom>
            <a:avLst/>
            <a:gdLst/>
            <a:ahLst/>
            <a:cxnLst/>
            <a:rect l="l" t="t" r="r" b="b"/>
            <a:pathLst>
              <a:path w="635" h="86994">
                <a:moveTo>
                  <a:pt x="0" y="86841"/>
                </a:moveTo>
                <a:lnTo>
                  <a:pt x="21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0" name="object 178"/>
          <p:cNvSpPr/>
          <p:nvPr/>
        </p:nvSpPr>
        <p:spPr>
          <a:xfrm>
            <a:off x="11150060" y="4056251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14355" y="19737"/>
                </a:moveTo>
                <a:lnTo>
                  <a:pt x="0" y="19702"/>
                </a:lnTo>
                <a:lnTo>
                  <a:pt x="7225" y="0"/>
                </a:lnTo>
                <a:lnTo>
                  <a:pt x="14355" y="19737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1" name="object 179"/>
          <p:cNvSpPr/>
          <p:nvPr/>
        </p:nvSpPr>
        <p:spPr>
          <a:xfrm>
            <a:off x="11150060" y="4056251"/>
            <a:ext cx="14604" cy="20320"/>
          </a:xfrm>
          <a:custGeom>
            <a:avLst/>
            <a:gdLst/>
            <a:ahLst/>
            <a:cxnLst/>
            <a:rect l="l" t="t" r="r" b="b"/>
            <a:pathLst>
              <a:path w="14604" h="20319">
                <a:moveTo>
                  <a:pt x="14355" y="19737"/>
                </a:moveTo>
                <a:lnTo>
                  <a:pt x="7225" y="0"/>
                </a:lnTo>
                <a:lnTo>
                  <a:pt x="0" y="19702"/>
                </a:lnTo>
                <a:lnTo>
                  <a:pt x="14355" y="19737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2" name="object 180"/>
          <p:cNvSpPr/>
          <p:nvPr/>
        </p:nvSpPr>
        <p:spPr>
          <a:xfrm>
            <a:off x="11102140" y="4109506"/>
            <a:ext cx="53340" cy="53975"/>
          </a:xfrm>
          <a:custGeom>
            <a:avLst/>
            <a:gdLst/>
            <a:ahLst/>
            <a:cxnLst/>
            <a:rect l="l" t="t" r="r" b="b"/>
            <a:pathLst>
              <a:path w="53339" h="53975">
                <a:moveTo>
                  <a:pt x="53130" y="53843"/>
                </a:moveTo>
                <a:lnTo>
                  <a:pt x="0" y="0"/>
                </a:lnTo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3" name="object 181"/>
          <p:cNvSpPr/>
          <p:nvPr/>
        </p:nvSpPr>
        <p:spPr>
          <a:xfrm>
            <a:off x="11088289" y="4095469"/>
            <a:ext cx="19050" cy="19685"/>
          </a:xfrm>
          <a:custGeom>
            <a:avLst/>
            <a:gdLst/>
            <a:ahLst/>
            <a:cxnLst/>
            <a:rect l="l" t="t" r="r" b="b"/>
            <a:pathLst>
              <a:path w="19050" h="19685">
                <a:moveTo>
                  <a:pt x="8741" y="19078"/>
                </a:moveTo>
                <a:lnTo>
                  <a:pt x="0" y="0"/>
                </a:lnTo>
                <a:lnTo>
                  <a:pt x="18960" y="8995"/>
                </a:lnTo>
                <a:lnTo>
                  <a:pt x="8741" y="19078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object 182"/>
          <p:cNvSpPr/>
          <p:nvPr/>
        </p:nvSpPr>
        <p:spPr>
          <a:xfrm>
            <a:off x="11088289" y="4095469"/>
            <a:ext cx="19050" cy="19685"/>
          </a:xfrm>
          <a:custGeom>
            <a:avLst/>
            <a:gdLst/>
            <a:ahLst/>
            <a:cxnLst/>
            <a:rect l="l" t="t" r="r" b="b"/>
            <a:pathLst>
              <a:path w="19050" h="19685">
                <a:moveTo>
                  <a:pt x="18960" y="8995"/>
                </a:moveTo>
                <a:lnTo>
                  <a:pt x="0" y="0"/>
                </a:lnTo>
                <a:lnTo>
                  <a:pt x="8741" y="19078"/>
                </a:lnTo>
                <a:lnTo>
                  <a:pt x="18960" y="8995"/>
                </a:lnTo>
                <a:close/>
              </a:path>
            </a:pathLst>
          </a:custGeom>
          <a:ln w="4345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object 183"/>
          <p:cNvSpPr txBox="1"/>
          <p:nvPr/>
        </p:nvSpPr>
        <p:spPr>
          <a:xfrm>
            <a:off x="11152887" y="4158415"/>
            <a:ext cx="128270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50" spc="-5" dirty="0">
                <a:solidFill>
                  <a:srgbClr val="434343"/>
                </a:solidFill>
                <a:cs typeface="Arial"/>
              </a:rPr>
              <a:t>W/2</a:t>
            </a:r>
            <a:endParaRPr sz="450">
              <a:solidFill>
                <a:prstClr val="black"/>
              </a:solidFill>
              <a:cs typeface="Arial"/>
            </a:endParaRPr>
          </a:p>
        </p:txBody>
      </p:sp>
      <p:sp>
        <p:nvSpPr>
          <p:cNvPr id="186" name="object 184"/>
          <p:cNvSpPr txBox="1"/>
          <p:nvPr/>
        </p:nvSpPr>
        <p:spPr>
          <a:xfrm>
            <a:off x="11022739" y="4071483"/>
            <a:ext cx="251460" cy="154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955">
              <a:lnSpc>
                <a:spcPts val="445"/>
              </a:lnSpc>
              <a:spcBef>
                <a:spcPts val="105"/>
              </a:spcBef>
            </a:pPr>
            <a:r>
              <a:rPr sz="450" spc="-5" dirty="0">
                <a:solidFill>
                  <a:srgbClr val="434343"/>
                </a:solidFill>
                <a:cs typeface="Arial"/>
              </a:rPr>
              <a:t>H/2</a:t>
            </a:r>
            <a:endParaRPr sz="450">
              <a:solidFill>
                <a:prstClr val="black"/>
              </a:solidFill>
              <a:cs typeface="Arial"/>
            </a:endParaRPr>
          </a:p>
          <a:p>
            <a:pPr marL="12700">
              <a:lnSpc>
                <a:spcPts val="565"/>
              </a:lnSpc>
            </a:pPr>
            <a:r>
              <a:rPr sz="550" spc="-10" dirty="0">
                <a:solidFill>
                  <a:srgbClr val="434343"/>
                </a:solidFill>
                <a:cs typeface="Arial"/>
              </a:rPr>
              <a:t>6C</a:t>
            </a:r>
            <a:endParaRPr sz="550">
              <a:solidFill>
                <a:prstClr val="black"/>
              </a:solidFill>
              <a:cs typeface="Arial"/>
            </a:endParaRPr>
          </a:p>
        </p:txBody>
      </p:sp>
      <p:sp>
        <p:nvSpPr>
          <p:cNvPr id="187" name="object 185"/>
          <p:cNvSpPr/>
          <p:nvPr/>
        </p:nvSpPr>
        <p:spPr>
          <a:xfrm>
            <a:off x="6585569" y="4400674"/>
            <a:ext cx="377825" cy="43815"/>
          </a:xfrm>
          <a:custGeom>
            <a:avLst/>
            <a:gdLst/>
            <a:ahLst/>
            <a:cxnLst/>
            <a:rect l="l" t="t" r="r" b="b"/>
            <a:pathLst>
              <a:path w="377825" h="43814">
                <a:moveTo>
                  <a:pt x="0" y="0"/>
                </a:moveTo>
                <a:lnTo>
                  <a:pt x="377201" y="0"/>
                </a:lnTo>
                <a:lnTo>
                  <a:pt x="377201" y="43797"/>
                </a:lnTo>
                <a:lnTo>
                  <a:pt x="0" y="43797"/>
                </a:lnTo>
                <a:lnTo>
                  <a:pt x="0" y="0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8" name="object 186"/>
          <p:cNvSpPr txBox="1"/>
          <p:nvPr/>
        </p:nvSpPr>
        <p:spPr>
          <a:xfrm>
            <a:off x="6560950" y="4281292"/>
            <a:ext cx="42545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600" spc="10" dirty="0">
                <a:solidFill>
                  <a:srgbClr val="434343"/>
                </a:solidFill>
                <a:cs typeface="Arial"/>
              </a:rPr>
              <a:t>Pillar</a:t>
            </a:r>
            <a:r>
              <a:rPr sz="600" spc="-40" dirty="0">
                <a:solidFill>
                  <a:srgbClr val="434343"/>
                </a:solidFill>
                <a:cs typeface="Arial"/>
              </a:rPr>
              <a:t> </a:t>
            </a:r>
            <a:r>
              <a:rPr sz="600" spc="10" dirty="0">
                <a:solidFill>
                  <a:srgbClr val="434343"/>
                </a:solidFill>
                <a:cs typeface="Arial"/>
              </a:rPr>
              <a:t>Index</a:t>
            </a:r>
            <a:endParaRPr sz="600">
              <a:solidFill>
                <a:prstClr val="black"/>
              </a:solidFill>
              <a:cs typeface="Arial"/>
            </a:endParaRPr>
          </a:p>
        </p:txBody>
      </p:sp>
      <p:sp>
        <p:nvSpPr>
          <p:cNvPr id="189" name="object 187"/>
          <p:cNvSpPr/>
          <p:nvPr/>
        </p:nvSpPr>
        <p:spPr>
          <a:xfrm>
            <a:off x="6855123" y="4400682"/>
            <a:ext cx="59055" cy="43815"/>
          </a:xfrm>
          <a:custGeom>
            <a:avLst/>
            <a:gdLst/>
            <a:ahLst/>
            <a:cxnLst/>
            <a:rect l="l" t="t" r="r" b="b"/>
            <a:pathLst>
              <a:path w="59055" h="43814">
                <a:moveTo>
                  <a:pt x="0" y="0"/>
                </a:moveTo>
                <a:lnTo>
                  <a:pt x="58441" y="0"/>
                </a:lnTo>
                <a:lnTo>
                  <a:pt x="58441" y="43796"/>
                </a:lnTo>
                <a:lnTo>
                  <a:pt x="0" y="4379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0" name="object 188"/>
          <p:cNvSpPr/>
          <p:nvPr/>
        </p:nvSpPr>
        <p:spPr>
          <a:xfrm>
            <a:off x="6855126" y="4400685"/>
            <a:ext cx="59055" cy="43815"/>
          </a:xfrm>
          <a:custGeom>
            <a:avLst/>
            <a:gdLst/>
            <a:ahLst/>
            <a:cxnLst/>
            <a:rect l="l" t="t" r="r" b="b"/>
            <a:pathLst>
              <a:path w="59055" h="43814">
                <a:moveTo>
                  <a:pt x="0" y="0"/>
                </a:moveTo>
                <a:lnTo>
                  <a:pt x="58441" y="0"/>
                </a:lnTo>
                <a:lnTo>
                  <a:pt x="58441" y="43797"/>
                </a:lnTo>
                <a:lnTo>
                  <a:pt x="0" y="43797"/>
                </a:lnTo>
                <a:lnTo>
                  <a:pt x="0" y="0"/>
                </a:lnTo>
                <a:close/>
              </a:path>
            </a:pathLst>
          </a:custGeom>
          <a:ln w="434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1" name="object 189"/>
          <p:cNvSpPr/>
          <p:nvPr/>
        </p:nvSpPr>
        <p:spPr>
          <a:xfrm>
            <a:off x="6913568" y="4168835"/>
            <a:ext cx="1616710" cy="254000"/>
          </a:xfrm>
          <a:custGeom>
            <a:avLst/>
            <a:gdLst/>
            <a:ahLst/>
            <a:cxnLst/>
            <a:rect l="l" t="t" r="r" b="b"/>
            <a:pathLst>
              <a:path w="1616710" h="254000">
                <a:moveTo>
                  <a:pt x="0" y="253749"/>
                </a:moveTo>
                <a:lnTo>
                  <a:pt x="1616657" y="253749"/>
                </a:lnTo>
                <a:lnTo>
                  <a:pt x="1616657" y="0"/>
                </a:lnTo>
              </a:path>
            </a:pathLst>
          </a:custGeom>
          <a:ln w="434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2" name="object 190"/>
          <p:cNvSpPr/>
          <p:nvPr/>
        </p:nvSpPr>
        <p:spPr>
          <a:xfrm>
            <a:off x="8751948" y="3496687"/>
            <a:ext cx="3091815" cy="967740"/>
          </a:xfrm>
          <a:custGeom>
            <a:avLst/>
            <a:gdLst/>
            <a:ahLst/>
            <a:cxnLst/>
            <a:rect l="l" t="t" r="r" b="b"/>
            <a:pathLst>
              <a:path w="3091815" h="967739">
                <a:moveTo>
                  <a:pt x="0" y="161208"/>
                </a:moveTo>
                <a:lnTo>
                  <a:pt x="5758" y="118352"/>
                </a:lnTo>
                <a:lnTo>
                  <a:pt x="22009" y="79843"/>
                </a:lnTo>
                <a:lnTo>
                  <a:pt x="47216" y="47216"/>
                </a:lnTo>
                <a:lnTo>
                  <a:pt x="79843" y="22009"/>
                </a:lnTo>
                <a:lnTo>
                  <a:pt x="118352" y="5758"/>
                </a:lnTo>
                <a:lnTo>
                  <a:pt x="161208" y="0"/>
                </a:lnTo>
                <a:lnTo>
                  <a:pt x="2930588" y="0"/>
                </a:lnTo>
                <a:lnTo>
                  <a:pt x="2992280" y="12271"/>
                </a:lnTo>
                <a:lnTo>
                  <a:pt x="3044580" y="47216"/>
                </a:lnTo>
                <a:lnTo>
                  <a:pt x="3079525" y="99516"/>
                </a:lnTo>
                <a:lnTo>
                  <a:pt x="3091796" y="161208"/>
                </a:lnTo>
                <a:lnTo>
                  <a:pt x="3091796" y="806021"/>
                </a:lnTo>
                <a:lnTo>
                  <a:pt x="3086038" y="848877"/>
                </a:lnTo>
                <a:lnTo>
                  <a:pt x="3069787" y="887386"/>
                </a:lnTo>
                <a:lnTo>
                  <a:pt x="3044579" y="920013"/>
                </a:lnTo>
                <a:lnTo>
                  <a:pt x="3011953" y="945220"/>
                </a:lnTo>
                <a:lnTo>
                  <a:pt x="2973443" y="961471"/>
                </a:lnTo>
                <a:lnTo>
                  <a:pt x="2930588" y="967230"/>
                </a:lnTo>
                <a:lnTo>
                  <a:pt x="161208" y="967230"/>
                </a:lnTo>
                <a:lnTo>
                  <a:pt x="118352" y="961471"/>
                </a:lnTo>
                <a:lnTo>
                  <a:pt x="79843" y="945220"/>
                </a:lnTo>
                <a:lnTo>
                  <a:pt x="47216" y="920013"/>
                </a:lnTo>
                <a:lnTo>
                  <a:pt x="22009" y="887386"/>
                </a:lnTo>
                <a:lnTo>
                  <a:pt x="5758" y="848877"/>
                </a:lnTo>
                <a:lnTo>
                  <a:pt x="0" y="806021"/>
                </a:lnTo>
                <a:lnTo>
                  <a:pt x="0" y="161208"/>
                </a:lnTo>
                <a:close/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3" name="object 191"/>
          <p:cNvSpPr/>
          <p:nvPr/>
        </p:nvSpPr>
        <p:spPr>
          <a:xfrm>
            <a:off x="5583381" y="3496687"/>
            <a:ext cx="3084195" cy="967740"/>
          </a:xfrm>
          <a:custGeom>
            <a:avLst/>
            <a:gdLst/>
            <a:ahLst/>
            <a:cxnLst/>
            <a:rect l="l" t="t" r="r" b="b"/>
            <a:pathLst>
              <a:path w="3084195" h="967739">
                <a:moveTo>
                  <a:pt x="0" y="161208"/>
                </a:moveTo>
                <a:lnTo>
                  <a:pt x="5758" y="118352"/>
                </a:lnTo>
                <a:lnTo>
                  <a:pt x="22009" y="79843"/>
                </a:lnTo>
                <a:lnTo>
                  <a:pt x="47216" y="47216"/>
                </a:lnTo>
                <a:lnTo>
                  <a:pt x="79843" y="22009"/>
                </a:lnTo>
                <a:lnTo>
                  <a:pt x="118352" y="5758"/>
                </a:lnTo>
                <a:lnTo>
                  <a:pt x="161208" y="0"/>
                </a:lnTo>
                <a:lnTo>
                  <a:pt x="2922787" y="0"/>
                </a:lnTo>
                <a:lnTo>
                  <a:pt x="2984478" y="12271"/>
                </a:lnTo>
                <a:lnTo>
                  <a:pt x="3036778" y="47216"/>
                </a:lnTo>
                <a:lnTo>
                  <a:pt x="3071724" y="99516"/>
                </a:lnTo>
                <a:lnTo>
                  <a:pt x="3083995" y="161208"/>
                </a:lnTo>
                <a:lnTo>
                  <a:pt x="3083995" y="806021"/>
                </a:lnTo>
                <a:lnTo>
                  <a:pt x="3078236" y="848877"/>
                </a:lnTo>
                <a:lnTo>
                  <a:pt x="3061985" y="887386"/>
                </a:lnTo>
                <a:lnTo>
                  <a:pt x="3036778" y="920013"/>
                </a:lnTo>
                <a:lnTo>
                  <a:pt x="3004152" y="945220"/>
                </a:lnTo>
                <a:lnTo>
                  <a:pt x="2965642" y="961471"/>
                </a:lnTo>
                <a:lnTo>
                  <a:pt x="2922787" y="967230"/>
                </a:lnTo>
                <a:lnTo>
                  <a:pt x="161208" y="967230"/>
                </a:lnTo>
                <a:lnTo>
                  <a:pt x="118352" y="961471"/>
                </a:lnTo>
                <a:lnTo>
                  <a:pt x="79843" y="945220"/>
                </a:lnTo>
                <a:lnTo>
                  <a:pt x="47216" y="920013"/>
                </a:lnTo>
                <a:lnTo>
                  <a:pt x="22009" y="887386"/>
                </a:lnTo>
                <a:lnTo>
                  <a:pt x="5758" y="848877"/>
                </a:lnTo>
                <a:lnTo>
                  <a:pt x="0" y="806021"/>
                </a:lnTo>
                <a:lnTo>
                  <a:pt x="0" y="161208"/>
                </a:lnTo>
                <a:close/>
              </a:path>
            </a:pathLst>
          </a:custGeom>
          <a:ln w="869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4" name="object 192"/>
          <p:cNvSpPr/>
          <p:nvPr/>
        </p:nvSpPr>
        <p:spPr>
          <a:xfrm>
            <a:off x="5572489" y="2759466"/>
            <a:ext cx="1023686" cy="67960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5" name="object 193"/>
          <p:cNvSpPr/>
          <p:nvPr/>
        </p:nvSpPr>
        <p:spPr>
          <a:xfrm>
            <a:off x="5583381" y="2808333"/>
            <a:ext cx="957798" cy="5753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6" name="object 194"/>
          <p:cNvSpPr/>
          <p:nvPr/>
        </p:nvSpPr>
        <p:spPr>
          <a:xfrm>
            <a:off x="10804984" y="2758313"/>
            <a:ext cx="1057807" cy="6796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7" name="object 195"/>
          <p:cNvSpPr/>
          <p:nvPr/>
        </p:nvSpPr>
        <p:spPr>
          <a:xfrm>
            <a:off x="10854057" y="2807386"/>
            <a:ext cx="979434" cy="57538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462280" y="1041400"/>
            <a:ext cx="2641600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算法背景与概述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7292" y="1863736"/>
            <a:ext cx="4775200" cy="312313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PointPillars</a:t>
            </a:r>
            <a:r>
              <a:rPr lang="zh-CN" altLang="en-US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是一个用于对激光雷达点云进行</a:t>
            </a:r>
            <a:r>
              <a:rPr lang="en-US" altLang="zh-CN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目标检测的端到端算法模型，其由创业公司</a:t>
            </a:r>
            <a:r>
              <a:rPr lang="en-US" altLang="zh-CN" sz="1400" b="1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nuTonomy</a:t>
            </a:r>
            <a:r>
              <a:rPr lang="zh-CN" altLang="en-US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提出并进行效果验证；</a:t>
            </a:r>
            <a:endParaRPr lang="en-US" altLang="zh-CN" sz="1400" b="1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PointPillars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算法提出一种新的点云编码方式用于给</a:t>
            </a:r>
            <a:r>
              <a:rPr lang="en-US" altLang="zh-CN" sz="1400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PointNet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提取点云特征，并将提取特征映射为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伪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图像以便通过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2D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目标检测的方式进行目标分类并提取目标检测框；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相较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于</a:t>
            </a:r>
            <a:r>
              <a:rPr lang="en-US" altLang="zh-CN" sz="1400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VolexNet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等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3D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目标检测方法，</a:t>
            </a:r>
            <a:r>
              <a:rPr lang="en-US" altLang="zh-CN" sz="1400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PointPillars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省去计算量复杂且庞大的三维卷积神经网络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(3DCNN)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推理过程，以达到检测精度与检测效率间的平衡；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KITTI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训练集上，</a:t>
            </a:r>
            <a:r>
              <a:rPr lang="en-US" altLang="zh-CN" sz="1400" dirty="0" err="1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PointPillars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算法以较快速度实现较高的检测性能。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文本框 198"/>
          <p:cNvSpPr txBox="1"/>
          <p:nvPr/>
        </p:nvSpPr>
        <p:spPr>
          <a:xfrm>
            <a:off x="677292" y="4987485"/>
            <a:ext cx="7990284" cy="46982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百</a:t>
            </a:r>
            <a:r>
              <a:rPr lang="zh-CN" altLang="en-US" sz="140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度</a:t>
            </a:r>
            <a:r>
              <a:rPr lang="en-US" altLang="zh-CN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r>
              <a:rPr lang="zh-CN" altLang="en-US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平台于</a:t>
            </a:r>
            <a:r>
              <a:rPr lang="en-US" altLang="zh-CN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6.0</a:t>
            </a:r>
            <a:r>
              <a:rPr lang="zh-CN" altLang="en-US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版本引入</a:t>
            </a:r>
            <a:r>
              <a:rPr lang="en-US" altLang="zh-CN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PointPillars</a:t>
            </a:r>
            <a:r>
              <a:rPr lang="zh-CN" altLang="en-US" sz="140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算法以完成智能驾驶中的激光雷达感知任务</a:t>
            </a:r>
            <a:endParaRPr lang="en-US" altLang="zh-CN" sz="1400" smtClean="0">
              <a:solidFill>
                <a:srgbClr val="B1001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677292" y="6012840"/>
            <a:ext cx="9872175" cy="46982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u="sng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cite</a:t>
            </a:r>
            <a:r>
              <a:rPr lang="zh-CN" altLang="en-US" sz="1400" u="sng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1400" u="sng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PointPillars: Fast Encoders for Object Detection from Point Clouds (CVPR2019) </a:t>
            </a:r>
            <a:r>
              <a:rPr lang="en-US" altLang="zh-CN" sz="1400" u="sng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https</a:t>
            </a:r>
            <a:r>
              <a:rPr lang="en-US" altLang="zh-CN" sz="1400" u="sng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://</a:t>
            </a:r>
            <a:r>
              <a:rPr lang="en-US" altLang="zh-CN" sz="1400" u="sng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arxiv.org/abs/1812.05784</a:t>
            </a:r>
            <a:endParaRPr lang="en-US" altLang="zh-CN" sz="1400" u="sng">
              <a:solidFill>
                <a:srgbClr val="20202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8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52A8C"/>
                </a:solidFill>
              </a:rPr>
              <a:t>二</a:t>
            </a:r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 Pillars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2279" y="1041400"/>
            <a:ext cx="6912188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Part1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Pillar Feature Net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点云转换伪图像（编码）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649" y="4048948"/>
            <a:ext cx="5015533" cy="1572919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892" y="1873026"/>
            <a:ext cx="3457046" cy="1892747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493606" y="1563982"/>
            <a:ext cx="6273800" cy="1170751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Input: 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点云图像，包括点云坐标、强度等；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柱形图单元分割：每个单元（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pillar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）为在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X-Y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（笛卡尔坐标）上以某固定步长对点云进行划分得到的一个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维柱状体，其在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Z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轴上无限；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生成张量（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Tensor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pitchFamily="2" charset="2"/>
              </a:rPr>
              <a:t>: (D, P, N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61161" y="2734733"/>
            <a:ext cx="5604933" cy="1532467"/>
          </a:xfrm>
          <a:prstGeom prst="rect">
            <a:avLst/>
          </a:prstGeom>
          <a:noFill/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954293" y="2819400"/>
            <a:ext cx="5418667" cy="136313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D: (x,y,z,r,xc,yc,zc,xp,yp)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x,y,z,r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单元中每个点在三维空间中的坐标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x,y,z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与反射强度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xc,yc,zc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单元中每个点到该单元所有点的算术平均值点各坐标的距离；</a:t>
            </a:r>
            <a:endParaRPr lang="en-US" altLang="zh-CN" sz="1400" dirty="0" smtClean="0">
              <a:solidFill>
                <a:srgbClr val="B1001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xp,yp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单元中每个点到该单元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X-Y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坐标中心的偏移量；</a:t>
            </a:r>
          </a:p>
        </p:txBody>
      </p:sp>
      <p:sp>
        <p:nvSpPr>
          <p:cNvPr id="83" name="矩形 82"/>
          <p:cNvSpPr/>
          <p:nvPr/>
        </p:nvSpPr>
        <p:spPr bwMode="auto">
          <a:xfrm>
            <a:off x="861161" y="4351867"/>
            <a:ext cx="5604933" cy="939800"/>
          </a:xfrm>
          <a:prstGeom prst="rect">
            <a:avLst/>
          </a:prstGeom>
          <a:noFill/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954293" y="4436534"/>
            <a:ext cx="5418667" cy="855133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P: 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单元格数量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(Pillars </a:t>
            </a: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及索引（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 smtClean="0">
              <a:solidFill>
                <a:srgbClr val="B1001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由于计算复杂度的限制，模型会滤掉不包含点云或包含少数量点云的单元格，即对单元格数量做出限制，最多处理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个单元格；</a:t>
            </a:r>
            <a:endParaRPr lang="en-US" altLang="zh-CN" sz="1400" dirty="0" smtClean="0">
              <a:solidFill>
                <a:srgbClr val="B1001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861161" y="5376334"/>
            <a:ext cx="5604933" cy="1202267"/>
          </a:xfrm>
          <a:prstGeom prst="rect">
            <a:avLst/>
          </a:prstGeom>
          <a:noFill/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54293" y="5461001"/>
            <a:ext cx="5418667" cy="1058332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N: 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单个单元格内点数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(Points </a:t>
            </a:r>
            <a:r>
              <a:rPr lang="en-US" altLang="zh-CN" sz="1400" dirty="0" err="1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Num</a:t>
            </a:r>
            <a:r>
              <a:rPr lang="en-US" altLang="zh-CN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 per Pillar)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每个单元中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最多包含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个表示点特征的向量，若点数量大于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，则采用随机采样的方法从中选取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个，反之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，若点数量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少于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，则用零填充的方法填充到</a:t>
            </a:r>
            <a:r>
              <a:rPr lang="en-US" altLang="zh-CN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个</a:t>
            </a:r>
            <a:r>
              <a:rPr lang="zh-CN" altLang="en-US" sz="1400" dirty="0" smtClean="0">
                <a:solidFill>
                  <a:srgbClr val="B1001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 smtClean="0">
              <a:solidFill>
                <a:srgbClr val="B1001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3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278" y="1041400"/>
            <a:ext cx="7564121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Part1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Pillar Feature Net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PFN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点云转换伪图像（伪图像生成）</a:t>
            </a:r>
          </a:p>
        </p:txBody>
      </p:sp>
      <p:sp>
        <p:nvSpPr>
          <p:cNvPr id="3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52A8C"/>
                </a:solidFill>
              </a:rPr>
              <a:t>二</a:t>
            </a:r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 Pillars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93607" y="1563982"/>
            <a:ext cx="5827834" cy="359221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342900" indent="-342900" algn="just">
              <a:lnSpc>
                <a:spcPct val="120000"/>
              </a:lnSpc>
              <a:buFont typeface="+mj-lt"/>
              <a:buAutoNum type="arabicPeriod" startAt="3"/>
            </a:pP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特征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学习：利用简化</a:t>
            </a:r>
            <a:r>
              <a:rPr lang="en-US" altLang="zh-CN" sz="1400" dirty="0" err="1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PointNet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模型对张量中每一个点特征进行处理，并对每个单元格中的点进行最大池化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(max pool)</a:t>
            </a: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张量处理：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(D, P, N) 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→ 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(C, P, N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最大池化：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(C, P, N)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 → 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(C, P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400" dirty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 startAt="4"/>
            </a:pP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伪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生成：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通过每个单元格索引值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将上步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生成的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(C,P)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张量转换回其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原始坐标来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创建大小为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(C,H,W)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的伪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图像，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H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表示伪图像的高，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W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表示伪图像的高，以上将原有三维空间点云装换为伪图像，伪图像中的每一个像素表示对应的单元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(Pillar)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Output: 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伪图像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(Pseudo-image)</a:t>
            </a:r>
          </a:p>
          <a:p>
            <a:pPr algn="just">
              <a:lnSpc>
                <a:spcPct val="120000"/>
              </a:lnSpc>
            </a:pP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833" y="4741864"/>
            <a:ext cx="4349327" cy="13639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7561" r="5075" b="25276"/>
          <a:stretch/>
        </p:blipFill>
        <p:spPr>
          <a:xfrm>
            <a:off x="6375399" y="2318690"/>
            <a:ext cx="5487192" cy="204381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7255932" y="2497667"/>
            <a:ext cx="3920067" cy="8429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7899401" y="2083260"/>
            <a:ext cx="457199" cy="482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152A8C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9118993" y="2078848"/>
            <a:ext cx="431408" cy="48655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152A8C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7" name="文本框 16"/>
          <p:cNvSpPr txBox="1"/>
          <p:nvPr/>
        </p:nvSpPr>
        <p:spPr>
          <a:xfrm>
            <a:off x="7290631" y="1680148"/>
            <a:ext cx="4571960" cy="5853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zh-CN" altLang="en-US" sz="1200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多层感知器</a:t>
            </a:r>
            <a:r>
              <a:rPr lang="en-US" altLang="zh-CN" sz="1200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200" dirty="0" err="1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en-US" altLang="zh-CN" sz="1200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): </a:t>
            </a:r>
            <a:r>
              <a:rPr lang="zh-CN" altLang="en-US" sz="1200" dirty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采用</a:t>
            </a:r>
            <a:r>
              <a:rPr lang="en-US" altLang="zh-CN" sz="1200" dirty="0" err="1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200" dirty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激活函数以及</a:t>
            </a:r>
            <a:r>
              <a:rPr lang="en-US" altLang="zh-CN" sz="1200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Batch-Norm</a:t>
            </a:r>
            <a:r>
              <a:rPr lang="zh-CN" altLang="en-US" sz="1200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（归一化）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839200" y="4329165"/>
            <a:ext cx="1192969" cy="29268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CN" sz="1200" dirty="0" err="1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PointNet</a:t>
            </a:r>
            <a:r>
              <a:rPr lang="zh-CN" altLang="en-US" sz="1200" dirty="0" smtClean="0">
                <a:solidFill>
                  <a:srgbClr val="202020"/>
                </a:solidFill>
                <a:latin typeface="微软雅黑" panose="020B0503020204020204" charset="-122"/>
                <a:ea typeface="微软雅黑" panose="020B0503020204020204" charset="-122"/>
              </a:rPr>
              <a:t>架构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3607" y="6105854"/>
            <a:ext cx="9872175" cy="46982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cite</a:t>
            </a:r>
            <a:r>
              <a:rPr lang="zh-CN" altLang="en-US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1400" u="sng" dirty="0" err="1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PointNet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 Deep Learning on Point Sets for 3D </a:t>
            </a:r>
            <a:r>
              <a:rPr lang="en-US" altLang="zh-CN" sz="1400" u="sng" dirty="0" err="1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Classificationand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Segmentation (</a:t>
            </a: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CVPR2017) , https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://</a:t>
            </a: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arxiv.org/abs/1612.00593</a:t>
            </a:r>
            <a:endParaRPr lang="en-US" altLang="zh-CN" sz="1400" u="sng" dirty="0">
              <a:solidFill>
                <a:srgbClr val="20202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752" y="4621853"/>
            <a:ext cx="3087884" cy="143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52A8C"/>
                </a:solidFill>
              </a:rPr>
              <a:t>二</a:t>
            </a:r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 Pillars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2279" y="1041400"/>
            <a:ext cx="6336454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Part2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Backbone (2D CNN) —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神经网络特征提取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33" y="1645920"/>
            <a:ext cx="4635792" cy="148746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6798733" y="1519280"/>
            <a:ext cx="1261534" cy="174074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8128000" y="1519280"/>
            <a:ext cx="1261534" cy="174074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457267" y="1519280"/>
            <a:ext cx="1977258" cy="1740747"/>
          </a:xfrm>
          <a:prstGeom prst="rect">
            <a:avLst/>
          </a:prstGeom>
          <a:noFill/>
          <a:ln w="9525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7425267" y="3260027"/>
            <a:ext cx="4234" cy="558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8733367" y="3260027"/>
            <a:ext cx="4233" cy="558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3" name="直接箭头连接符 12"/>
          <p:cNvCxnSpPr/>
          <p:nvPr/>
        </p:nvCxnSpPr>
        <p:spPr bwMode="auto">
          <a:xfrm flipH="1" flipV="1">
            <a:off x="10445897" y="3260027"/>
            <a:ext cx="13980" cy="5584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152A8C"/>
            </a:solidFill>
            <a:prstDash val="solid"/>
            <a:round/>
            <a:headEnd type="none" w="med" len="med"/>
            <a:tailEnd type="triangle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8" name="文本框 17"/>
          <p:cNvSpPr txBox="1"/>
          <p:nvPr/>
        </p:nvSpPr>
        <p:spPr>
          <a:xfrm>
            <a:off x="7447420" y="3356907"/>
            <a:ext cx="702733" cy="6776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b="1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86431" y="3356907"/>
            <a:ext cx="702733" cy="6776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b="1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zh-CN" altLang="en-US" b="1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494728" y="3356907"/>
            <a:ext cx="702733" cy="6776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CN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zh-CN" altLang="en-US" b="1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3607" y="1563982"/>
            <a:ext cx="5827834" cy="359221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此部分由特征候选网络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(Region </a:t>
            </a:r>
            <a:r>
              <a:rPr lang="en-US" altLang="zh-CN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roposal Network)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构成：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下采样层：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由图中自上而下的网络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[1]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以越来越小的空间分辨率产生特征，用以检测不同大小的目标，如小分辨率检测诸如车辆等较大目标，大分辨率检测诸如行人、单车等较小目标；</a:t>
            </a:r>
            <a:endParaRPr lang="en-US" altLang="zh-CN" sz="1400" b="1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zh-CN" altLang="en-US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采样层：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由图中的平行网络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[2]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构成，将下采样层得到的特征图进行上采样（反卷积），使其具有同样的分辨率；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串联层：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图末</a:t>
            </a:r>
            <a:r>
              <a:rPr lang="en-US" altLang="zh-CN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[3]</a:t>
            </a:r>
            <a:r>
              <a:rPr lang="zh-CN" altLang="en-US" sz="1400" dirty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不同步骤得到的特征图进行串联（特征融合），使得最后得到的特征图具有之前各个不同步骤的所有特征。</a:t>
            </a:r>
            <a:endParaRPr lang="en-US" altLang="zh-CN" sz="1400" dirty="0" smtClean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lnSpc>
                <a:spcPct val="120000"/>
              </a:lnSpc>
              <a:buFont typeface="+mj-lt"/>
              <a:buAutoNum type="arabicPeriod"/>
            </a:pPr>
            <a:endParaRPr lang="en-US" altLang="zh-CN" sz="1400" dirty="0">
              <a:solidFill>
                <a:srgbClr val="152A8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最后得到的特征图用以对点云进行目标检测及分类。</a:t>
            </a:r>
          </a:p>
        </p:txBody>
      </p:sp>
      <p:sp>
        <p:nvSpPr>
          <p:cNvPr id="26" name="object 2"/>
          <p:cNvSpPr/>
          <p:nvPr/>
        </p:nvSpPr>
        <p:spPr>
          <a:xfrm>
            <a:off x="7560302" y="4758100"/>
            <a:ext cx="92710" cy="443865"/>
          </a:xfrm>
          <a:custGeom>
            <a:avLst/>
            <a:gdLst/>
            <a:ahLst/>
            <a:cxnLst/>
            <a:rect l="l" t="t" r="r" b="b"/>
            <a:pathLst>
              <a:path w="92710" h="443864">
                <a:moveTo>
                  <a:pt x="92261" y="0"/>
                </a:moveTo>
                <a:lnTo>
                  <a:pt x="0" y="92261"/>
                </a:lnTo>
                <a:lnTo>
                  <a:pt x="0" y="443580"/>
                </a:lnTo>
                <a:lnTo>
                  <a:pt x="92261" y="351319"/>
                </a:lnTo>
                <a:lnTo>
                  <a:pt x="92261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3"/>
          <p:cNvSpPr/>
          <p:nvPr/>
        </p:nvSpPr>
        <p:spPr>
          <a:xfrm>
            <a:off x="7334410" y="4758100"/>
            <a:ext cx="318770" cy="92710"/>
          </a:xfrm>
          <a:custGeom>
            <a:avLst/>
            <a:gdLst/>
            <a:ahLst/>
            <a:cxnLst/>
            <a:rect l="l" t="t" r="r" b="b"/>
            <a:pathLst>
              <a:path w="318769" h="92710">
                <a:moveTo>
                  <a:pt x="318154" y="0"/>
                </a:moveTo>
                <a:lnTo>
                  <a:pt x="92261" y="0"/>
                </a:lnTo>
                <a:lnTo>
                  <a:pt x="0" y="92261"/>
                </a:lnTo>
                <a:lnTo>
                  <a:pt x="225892" y="92261"/>
                </a:lnTo>
                <a:lnTo>
                  <a:pt x="3181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/>
          <p:cNvSpPr/>
          <p:nvPr/>
        </p:nvSpPr>
        <p:spPr>
          <a:xfrm>
            <a:off x="7334410" y="4758100"/>
            <a:ext cx="318770" cy="443865"/>
          </a:xfrm>
          <a:custGeom>
            <a:avLst/>
            <a:gdLst/>
            <a:ahLst/>
            <a:cxnLst/>
            <a:rect l="l" t="t" r="r" b="b"/>
            <a:pathLst>
              <a:path w="318769" h="443864">
                <a:moveTo>
                  <a:pt x="0" y="92261"/>
                </a:moveTo>
                <a:lnTo>
                  <a:pt x="92261" y="0"/>
                </a:lnTo>
                <a:lnTo>
                  <a:pt x="318154" y="0"/>
                </a:lnTo>
                <a:lnTo>
                  <a:pt x="318154" y="351319"/>
                </a:lnTo>
                <a:lnTo>
                  <a:pt x="225893" y="443580"/>
                </a:lnTo>
                <a:lnTo>
                  <a:pt x="0" y="443580"/>
                </a:lnTo>
                <a:lnTo>
                  <a:pt x="0" y="92261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5"/>
          <p:cNvSpPr/>
          <p:nvPr/>
        </p:nvSpPr>
        <p:spPr>
          <a:xfrm>
            <a:off x="7334410" y="4758100"/>
            <a:ext cx="318770" cy="92710"/>
          </a:xfrm>
          <a:custGeom>
            <a:avLst/>
            <a:gdLst/>
            <a:ahLst/>
            <a:cxnLst/>
            <a:rect l="l" t="t" r="r" b="b"/>
            <a:pathLst>
              <a:path w="318769" h="92710">
                <a:moveTo>
                  <a:pt x="0" y="92261"/>
                </a:moveTo>
                <a:lnTo>
                  <a:pt x="225893" y="92261"/>
                </a:lnTo>
                <a:lnTo>
                  <a:pt x="318154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"/>
          <p:cNvSpPr/>
          <p:nvPr/>
        </p:nvSpPr>
        <p:spPr>
          <a:xfrm>
            <a:off x="7560302" y="4850361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319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/>
          <p:cNvSpPr/>
          <p:nvPr/>
        </p:nvSpPr>
        <p:spPr>
          <a:xfrm>
            <a:off x="6924040" y="4186034"/>
            <a:ext cx="150495" cy="1016000"/>
          </a:xfrm>
          <a:custGeom>
            <a:avLst/>
            <a:gdLst/>
            <a:ahLst/>
            <a:cxnLst/>
            <a:rect l="l" t="t" r="r" b="b"/>
            <a:pathLst>
              <a:path w="150494" h="1016000">
                <a:moveTo>
                  <a:pt x="150339" y="0"/>
                </a:moveTo>
                <a:lnTo>
                  <a:pt x="0" y="150338"/>
                </a:lnTo>
                <a:lnTo>
                  <a:pt x="0" y="1015646"/>
                </a:lnTo>
                <a:lnTo>
                  <a:pt x="150339" y="865307"/>
                </a:lnTo>
                <a:lnTo>
                  <a:pt x="15033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8"/>
          <p:cNvSpPr/>
          <p:nvPr/>
        </p:nvSpPr>
        <p:spPr>
          <a:xfrm>
            <a:off x="6679746" y="4186034"/>
            <a:ext cx="394970" cy="150495"/>
          </a:xfrm>
          <a:custGeom>
            <a:avLst/>
            <a:gdLst/>
            <a:ahLst/>
            <a:cxnLst/>
            <a:rect l="l" t="t" r="r" b="b"/>
            <a:pathLst>
              <a:path w="394969" h="150494">
                <a:moveTo>
                  <a:pt x="394633" y="0"/>
                </a:moveTo>
                <a:lnTo>
                  <a:pt x="150339" y="0"/>
                </a:lnTo>
                <a:lnTo>
                  <a:pt x="0" y="150338"/>
                </a:lnTo>
                <a:lnTo>
                  <a:pt x="244294" y="150338"/>
                </a:lnTo>
                <a:lnTo>
                  <a:pt x="394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9"/>
          <p:cNvSpPr/>
          <p:nvPr/>
        </p:nvSpPr>
        <p:spPr>
          <a:xfrm>
            <a:off x="6679746" y="4186034"/>
            <a:ext cx="394970" cy="1016000"/>
          </a:xfrm>
          <a:custGeom>
            <a:avLst/>
            <a:gdLst/>
            <a:ahLst/>
            <a:cxnLst/>
            <a:rect l="l" t="t" r="r" b="b"/>
            <a:pathLst>
              <a:path w="394969" h="1016000">
                <a:moveTo>
                  <a:pt x="0" y="150338"/>
                </a:moveTo>
                <a:lnTo>
                  <a:pt x="150339" y="0"/>
                </a:lnTo>
                <a:lnTo>
                  <a:pt x="394633" y="0"/>
                </a:lnTo>
                <a:lnTo>
                  <a:pt x="394633" y="865307"/>
                </a:lnTo>
                <a:lnTo>
                  <a:pt x="244294" y="1015646"/>
                </a:lnTo>
                <a:lnTo>
                  <a:pt x="0" y="1015646"/>
                </a:lnTo>
                <a:lnTo>
                  <a:pt x="0" y="150338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0"/>
          <p:cNvSpPr/>
          <p:nvPr/>
        </p:nvSpPr>
        <p:spPr>
          <a:xfrm>
            <a:off x="6679746" y="4186034"/>
            <a:ext cx="394970" cy="150495"/>
          </a:xfrm>
          <a:custGeom>
            <a:avLst/>
            <a:gdLst/>
            <a:ahLst/>
            <a:cxnLst/>
            <a:rect l="l" t="t" r="r" b="b"/>
            <a:pathLst>
              <a:path w="394969" h="150494">
                <a:moveTo>
                  <a:pt x="0" y="150338"/>
                </a:moveTo>
                <a:lnTo>
                  <a:pt x="244294" y="150338"/>
                </a:lnTo>
                <a:lnTo>
                  <a:pt x="394633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1"/>
          <p:cNvSpPr/>
          <p:nvPr/>
        </p:nvSpPr>
        <p:spPr>
          <a:xfrm>
            <a:off x="6924040" y="4336373"/>
            <a:ext cx="0" cy="865505"/>
          </a:xfrm>
          <a:custGeom>
            <a:avLst/>
            <a:gdLst/>
            <a:ahLst/>
            <a:cxnLst/>
            <a:rect l="l" t="t" r="r" b="b"/>
            <a:pathLst>
              <a:path h="865505">
                <a:moveTo>
                  <a:pt x="0" y="0"/>
                </a:moveTo>
                <a:lnTo>
                  <a:pt x="0" y="865307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2"/>
          <p:cNvSpPr/>
          <p:nvPr/>
        </p:nvSpPr>
        <p:spPr>
          <a:xfrm>
            <a:off x="8133697" y="4947769"/>
            <a:ext cx="73025" cy="254000"/>
          </a:xfrm>
          <a:custGeom>
            <a:avLst/>
            <a:gdLst/>
            <a:ahLst/>
            <a:cxnLst/>
            <a:rect l="l" t="t" r="r" b="b"/>
            <a:pathLst>
              <a:path w="73025" h="254000">
                <a:moveTo>
                  <a:pt x="72578" y="0"/>
                </a:moveTo>
                <a:lnTo>
                  <a:pt x="0" y="72578"/>
                </a:lnTo>
                <a:lnTo>
                  <a:pt x="0" y="253911"/>
                </a:lnTo>
                <a:lnTo>
                  <a:pt x="72578" y="181333"/>
                </a:lnTo>
                <a:lnTo>
                  <a:pt x="7257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3"/>
          <p:cNvSpPr/>
          <p:nvPr/>
        </p:nvSpPr>
        <p:spPr>
          <a:xfrm>
            <a:off x="7924831" y="4947769"/>
            <a:ext cx="281940" cy="73025"/>
          </a:xfrm>
          <a:custGeom>
            <a:avLst/>
            <a:gdLst/>
            <a:ahLst/>
            <a:cxnLst/>
            <a:rect l="l" t="t" r="r" b="b"/>
            <a:pathLst>
              <a:path w="281939" h="73025">
                <a:moveTo>
                  <a:pt x="281444" y="0"/>
                </a:moveTo>
                <a:lnTo>
                  <a:pt x="72578" y="0"/>
                </a:lnTo>
                <a:lnTo>
                  <a:pt x="0" y="72578"/>
                </a:lnTo>
                <a:lnTo>
                  <a:pt x="208866" y="72578"/>
                </a:lnTo>
                <a:lnTo>
                  <a:pt x="2814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4"/>
          <p:cNvSpPr/>
          <p:nvPr/>
        </p:nvSpPr>
        <p:spPr>
          <a:xfrm>
            <a:off x="7924830" y="4947769"/>
            <a:ext cx="281940" cy="254000"/>
          </a:xfrm>
          <a:custGeom>
            <a:avLst/>
            <a:gdLst/>
            <a:ahLst/>
            <a:cxnLst/>
            <a:rect l="l" t="t" r="r" b="b"/>
            <a:pathLst>
              <a:path w="281939" h="254000">
                <a:moveTo>
                  <a:pt x="0" y="72578"/>
                </a:moveTo>
                <a:lnTo>
                  <a:pt x="72578" y="0"/>
                </a:lnTo>
                <a:lnTo>
                  <a:pt x="281444" y="0"/>
                </a:lnTo>
                <a:lnTo>
                  <a:pt x="281444" y="181333"/>
                </a:lnTo>
                <a:lnTo>
                  <a:pt x="208866" y="253911"/>
                </a:lnTo>
                <a:lnTo>
                  <a:pt x="0" y="253911"/>
                </a:lnTo>
                <a:lnTo>
                  <a:pt x="0" y="72578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5"/>
          <p:cNvSpPr/>
          <p:nvPr/>
        </p:nvSpPr>
        <p:spPr>
          <a:xfrm>
            <a:off x="7924830" y="4947769"/>
            <a:ext cx="281940" cy="73025"/>
          </a:xfrm>
          <a:custGeom>
            <a:avLst/>
            <a:gdLst/>
            <a:ahLst/>
            <a:cxnLst/>
            <a:rect l="l" t="t" r="r" b="b"/>
            <a:pathLst>
              <a:path w="281939" h="73025">
                <a:moveTo>
                  <a:pt x="0" y="72578"/>
                </a:moveTo>
                <a:lnTo>
                  <a:pt x="208866" y="72578"/>
                </a:lnTo>
                <a:lnTo>
                  <a:pt x="281444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/>
          <p:cNvSpPr/>
          <p:nvPr/>
        </p:nvSpPr>
        <p:spPr>
          <a:xfrm>
            <a:off x="8133697" y="5020347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333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7"/>
          <p:cNvSpPr/>
          <p:nvPr/>
        </p:nvSpPr>
        <p:spPr>
          <a:xfrm>
            <a:off x="8920267" y="5060958"/>
            <a:ext cx="26670" cy="137795"/>
          </a:xfrm>
          <a:custGeom>
            <a:avLst/>
            <a:gdLst/>
            <a:ahLst/>
            <a:cxnLst/>
            <a:rect l="l" t="t" r="r" b="b"/>
            <a:pathLst>
              <a:path w="26670" h="137794">
                <a:moveTo>
                  <a:pt x="26328" y="0"/>
                </a:moveTo>
                <a:lnTo>
                  <a:pt x="0" y="26328"/>
                </a:lnTo>
                <a:lnTo>
                  <a:pt x="0" y="137662"/>
                </a:lnTo>
                <a:lnTo>
                  <a:pt x="26328" y="111335"/>
                </a:lnTo>
                <a:lnTo>
                  <a:pt x="26328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/>
          <p:cNvSpPr/>
          <p:nvPr/>
        </p:nvSpPr>
        <p:spPr>
          <a:xfrm>
            <a:off x="8478541" y="5074122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053" y="0"/>
                </a:lnTo>
              </a:path>
            </a:pathLst>
          </a:custGeom>
          <a:ln w="2632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9"/>
          <p:cNvSpPr/>
          <p:nvPr/>
        </p:nvSpPr>
        <p:spPr>
          <a:xfrm>
            <a:off x="8478541" y="5060958"/>
            <a:ext cx="468630" cy="137795"/>
          </a:xfrm>
          <a:custGeom>
            <a:avLst/>
            <a:gdLst/>
            <a:ahLst/>
            <a:cxnLst/>
            <a:rect l="l" t="t" r="r" b="b"/>
            <a:pathLst>
              <a:path w="468629" h="137794">
                <a:moveTo>
                  <a:pt x="0" y="26328"/>
                </a:moveTo>
                <a:lnTo>
                  <a:pt x="26328" y="0"/>
                </a:lnTo>
                <a:lnTo>
                  <a:pt x="468053" y="0"/>
                </a:lnTo>
                <a:lnTo>
                  <a:pt x="468053" y="111334"/>
                </a:lnTo>
                <a:lnTo>
                  <a:pt x="441725" y="137662"/>
                </a:lnTo>
                <a:lnTo>
                  <a:pt x="0" y="137662"/>
                </a:lnTo>
                <a:lnTo>
                  <a:pt x="0" y="26328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0"/>
          <p:cNvSpPr/>
          <p:nvPr/>
        </p:nvSpPr>
        <p:spPr>
          <a:xfrm>
            <a:off x="8478541" y="5060958"/>
            <a:ext cx="468630" cy="26670"/>
          </a:xfrm>
          <a:custGeom>
            <a:avLst/>
            <a:gdLst/>
            <a:ahLst/>
            <a:cxnLst/>
            <a:rect l="l" t="t" r="r" b="b"/>
            <a:pathLst>
              <a:path w="468629" h="26669">
                <a:moveTo>
                  <a:pt x="0" y="26328"/>
                </a:moveTo>
                <a:lnTo>
                  <a:pt x="441725" y="26328"/>
                </a:lnTo>
                <a:lnTo>
                  <a:pt x="468053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1"/>
          <p:cNvSpPr/>
          <p:nvPr/>
        </p:nvSpPr>
        <p:spPr>
          <a:xfrm>
            <a:off x="8920267" y="5087286"/>
            <a:ext cx="0" cy="111760"/>
          </a:xfrm>
          <a:custGeom>
            <a:avLst/>
            <a:gdLst/>
            <a:ahLst/>
            <a:cxnLst/>
            <a:rect l="l" t="t" r="r" b="b"/>
            <a:pathLst>
              <a:path h="111760">
                <a:moveTo>
                  <a:pt x="0" y="0"/>
                </a:moveTo>
                <a:lnTo>
                  <a:pt x="0" y="111334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2"/>
          <p:cNvSpPr/>
          <p:nvPr/>
        </p:nvSpPr>
        <p:spPr>
          <a:xfrm>
            <a:off x="9666089" y="4758100"/>
            <a:ext cx="94615" cy="443865"/>
          </a:xfrm>
          <a:custGeom>
            <a:avLst/>
            <a:gdLst/>
            <a:ahLst/>
            <a:cxnLst/>
            <a:rect l="l" t="t" r="r" b="b"/>
            <a:pathLst>
              <a:path w="94614" h="443864">
                <a:moveTo>
                  <a:pt x="94247" y="0"/>
                </a:moveTo>
                <a:lnTo>
                  <a:pt x="0" y="94247"/>
                </a:lnTo>
                <a:lnTo>
                  <a:pt x="0" y="443580"/>
                </a:lnTo>
                <a:lnTo>
                  <a:pt x="94247" y="349333"/>
                </a:lnTo>
                <a:lnTo>
                  <a:pt x="942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3"/>
          <p:cNvSpPr/>
          <p:nvPr/>
        </p:nvSpPr>
        <p:spPr>
          <a:xfrm>
            <a:off x="9221921" y="4758100"/>
            <a:ext cx="538480" cy="94615"/>
          </a:xfrm>
          <a:custGeom>
            <a:avLst/>
            <a:gdLst/>
            <a:ahLst/>
            <a:cxnLst/>
            <a:rect l="l" t="t" r="r" b="b"/>
            <a:pathLst>
              <a:path w="538479" h="94614">
                <a:moveTo>
                  <a:pt x="538414" y="0"/>
                </a:moveTo>
                <a:lnTo>
                  <a:pt x="94247" y="0"/>
                </a:lnTo>
                <a:lnTo>
                  <a:pt x="0" y="94247"/>
                </a:lnTo>
                <a:lnTo>
                  <a:pt x="444167" y="94247"/>
                </a:lnTo>
                <a:lnTo>
                  <a:pt x="538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4"/>
          <p:cNvSpPr/>
          <p:nvPr/>
        </p:nvSpPr>
        <p:spPr>
          <a:xfrm>
            <a:off x="9221921" y="4758100"/>
            <a:ext cx="538480" cy="443865"/>
          </a:xfrm>
          <a:custGeom>
            <a:avLst/>
            <a:gdLst/>
            <a:ahLst/>
            <a:cxnLst/>
            <a:rect l="l" t="t" r="r" b="b"/>
            <a:pathLst>
              <a:path w="538479" h="443864">
                <a:moveTo>
                  <a:pt x="0" y="94247"/>
                </a:moveTo>
                <a:lnTo>
                  <a:pt x="94247" y="0"/>
                </a:lnTo>
                <a:lnTo>
                  <a:pt x="538414" y="0"/>
                </a:lnTo>
                <a:lnTo>
                  <a:pt x="538414" y="349333"/>
                </a:lnTo>
                <a:lnTo>
                  <a:pt x="444167" y="443580"/>
                </a:lnTo>
                <a:lnTo>
                  <a:pt x="0" y="443580"/>
                </a:lnTo>
                <a:lnTo>
                  <a:pt x="0" y="94247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5"/>
          <p:cNvSpPr/>
          <p:nvPr/>
        </p:nvSpPr>
        <p:spPr>
          <a:xfrm>
            <a:off x="9221921" y="4758100"/>
            <a:ext cx="538480" cy="94615"/>
          </a:xfrm>
          <a:custGeom>
            <a:avLst/>
            <a:gdLst/>
            <a:ahLst/>
            <a:cxnLst/>
            <a:rect l="l" t="t" r="r" b="b"/>
            <a:pathLst>
              <a:path w="538479" h="94614">
                <a:moveTo>
                  <a:pt x="0" y="94247"/>
                </a:moveTo>
                <a:lnTo>
                  <a:pt x="444167" y="94247"/>
                </a:lnTo>
                <a:lnTo>
                  <a:pt x="538414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6"/>
          <p:cNvSpPr/>
          <p:nvPr/>
        </p:nvSpPr>
        <p:spPr>
          <a:xfrm>
            <a:off x="9662442" y="4852347"/>
            <a:ext cx="444500" cy="349885"/>
          </a:xfrm>
          <a:custGeom>
            <a:avLst/>
            <a:gdLst/>
            <a:ahLst/>
            <a:cxnLst/>
            <a:rect l="l" t="t" r="r" b="b"/>
            <a:pathLst>
              <a:path w="444500" h="349885">
                <a:moveTo>
                  <a:pt x="0" y="0"/>
                </a:moveTo>
                <a:lnTo>
                  <a:pt x="444167" y="0"/>
                </a:lnTo>
                <a:lnTo>
                  <a:pt x="444167" y="349333"/>
                </a:lnTo>
                <a:lnTo>
                  <a:pt x="0" y="3493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7"/>
          <p:cNvSpPr/>
          <p:nvPr/>
        </p:nvSpPr>
        <p:spPr>
          <a:xfrm>
            <a:off x="10106611" y="4758100"/>
            <a:ext cx="94615" cy="443865"/>
          </a:xfrm>
          <a:custGeom>
            <a:avLst/>
            <a:gdLst/>
            <a:ahLst/>
            <a:cxnLst/>
            <a:rect l="l" t="t" r="r" b="b"/>
            <a:pathLst>
              <a:path w="94614" h="443864">
                <a:moveTo>
                  <a:pt x="94247" y="0"/>
                </a:moveTo>
                <a:lnTo>
                  <a:pt x="0" y="94247"/>
                </a:lnTo>
                <a:lnTo>
                  <a:pt x="0" y="443580"/>
                </a:lnTo>
                <a:lnTo>
                  <a:pt x="94247" y="349333"/>
                </a:lnTo>
                <a:lnTo>
                  <a:pt x="942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8"/>
          <p:cNvSpPr/>
          <p:nvPr/>
        </p:nvSpPr>
        <p:spPr>
          <a:xfrm>
            <a:off x="9662442" y="4758100"/>
            <a:ext cx="538480" cy="94615"/>
          </a:xfrm>
          <a:custGeom>
            <a:avLst/>
            <a:gdLst/>
            <a:ahLst/>
            <a:cxnLst/>
            <a:rect l="l" t="t" r="r" b="b"/>
            <a:pathLst>
              <a:path w="538479" h="94614">
                <a:moveTo>
                  <a:pt x="538414" y="0"/>
                </a:moveTo>
                <a:lnTo>
                  <a:pt x="94247" y="0"/>
                </a:lnTo>
                <a:lnTo>
                  <a:pt x="0" y="94247"/>
                </a:lnTo>
                <a:lnTo>
                  <a:pt x="444167" y="94247"/>
                </a:lnTo>
                <a:lnTo>
                  <a:pt x="538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9"/>
          <p:cNvSpPr/>
          <p:nvPr/>
        </p:nvSpPr>
        <p:spPr>
          <a:xfrm>
            <a:off x="9662442" y="4758100"/>
            <a:ext cx="538480" cy="443865"/>
          </a:xfrm>
          <a:custGeom>
            <a:avLst/>
            <a:gdLst/>
            <a:ahLst/>
            <a:cxnLst/>
            <a:rect l="l" t="t" r="r" b="b"/>
            <a:pathLst>
              <a:path w="538479" h="443864">
                <a:moveTo>
                  <a:pt x="0" y="94247"/>
                </a:moveTo>
                <a:lnTo>
                  <a:pt x="94247" y="0"/>
                </a:lnTo>
                <a:lnTo>
                  <a:pt x="538414" y="0"/>
                </a:lnTo>
                <a:lnTo>
                  <a:pt x="538414" y="349333"/>
                </a:lnTo>
                <a:lnTo>
                  <a:pt x="444167" y="443580"/>
                </a:lnTo>
                <a:lnTo>
                  <a:pt x="0" y="443580"/>
                </a:lnTo>
                <a:lnTo>
                  <a:pt x="0" y="94247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0"/>
          <p:cNvSpPr/>
          <p:nvPr/>
        </p:nvSpPr>
        <p:spPr>
          <a:xfrm>
            <a:off x="9662442" y="4758100"/>
            <a:ext cx="538480" cy="94615"/>
          </a:xfrm>
          <a:custGeom>
            <a:avLst/>
            <a:gdLst/>
            <a:ahLst/>
            <a:cxnLst/>
            <a:rect l="l" t="t" r="r" b="b"/>
            <a:pathLst>
              <a:path w="538479" h="94614">
                <a:moveTo>
                  <a:pt x="0" y="94247"/>
                </a:moveTo>
                <a:lnTo>
                  <a:pt x="444167" y="94247"/>
                </a:lnTo>
                <a:lnTo>
                  <a:pt x="538414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31"/>
          <p:cNvSpPr/>
          <p:nvPr/>
        </p:nvSpPr>
        <p:spPr>
          <a:xfrm>
            <a:off x="10106316" y="4852347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333"/>
                </a:lnTo>
              </a:path>
            </a:pathLst>
          </a:custGeom>
          <a:ln w="5531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2"/>
          <p:cNvSpPr/>
          <p:nvPr/>
        </p:nvSpPr>
        <p:spPr>
          <a:xfrm>
            <a:off x="10109082" y="4852347"/>
            <a:ext cx="444500" cy="349885"/>
          </a:xfrm>
          <a:custGeom>
            <a:avLst/>
            <a:gdLst/>
            <a:ahLst/>
            <a:cxnLst/>
            <a:rect l="l" t="t" r="r" b="b"/>
            <a:pathLst>
              <a:path w="444500" h="349885">
                <a:moveTo>
                  <a:pt x="0" y="0"/>
                </a:moveTo>
                <a:lnTo>
                  <a:pt x="444167" y="0"/>
                </a:lnTo>
                <a:lnTo>
                  <a:pt x="444167" y="349333"/>
                </a:lnTo>
                <a:lnTo>
                  <a:pt x="0" y="3493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3"/>
          <p:cNvSpPr/>
          <p:nvPr/>
        </p:nvSpPr>
        <p:spPr>
          <a:xfrm>
            <a:off x="10553250" y="4758100"/>
            <a:ext cx="94615" cy="443865"/>
          </a:xfrm>
          <a:custGeom>
            <a:avLst/>
            <a:gdLst/>
            <a:ahLst/>
            <a:cxnLst/>
            <a:rect l="l" t="t" r="r" b="b"/>
            <a:pathLst>
              <a:path w="94614" h="443864">
                <a:moveTo>
                  <a:pt x="94247" y="0"/>
                </a:moveTo>
                <a:lnTo>
                  <a:pt x="0" y="94247"/>
                </a:lnTo>
                <a:lnTo>
                  <a:pt x="0" y="443580"/>
                </a:lnTo>
                <a:lnTo>
                  <a:pt x="94247" y="349333"/>
                </a:lnTo>
                <a:lnTo>
                  <a:pt x="9424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4"/>
          <p:cNvSpPr/>
          <p:nvPr/>
        </p:nvSpPr>
        <p:spPr>
          <a:xfrm>
            <a:off x="10109082" y="4758100"/>
            <a:ext cx="538480" cy="94615"/>
          </a:xfrm>
          <a:custGeom>
            <a:avLst/>
            <a:gdLst/>
            <a:ahLst/>
            <a:cxnLst/>
            <a:rect l="l" t="t" r="r" b="b"/>
            <a:pathLst>
              <a:path w="538479" h="94614">
                <a:moveTo>
                  <a:pt x="538414" y="0"/>
                </a:moveTo>
                <a:lnTo>
                  <a:pt x="94247" y="0"/>
                </a:lnTo>
                <a:lnTo>
                  <a:pt x="0" y="94247"/>
                </a:lnTo>
                <a:lnTo>
                  <a:pt x="444167" y="94247"/>
                </a:lnTo>
                <a:lnTo>
                  <a:pt x="5384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5"/>
          <p:cNvSpPr/>
          <p:nvPr/>
        </p:nvSpPr>
        <p:spPr>
          <a:xfrm>
            <a:off x="10109082" y="4758100"/>
            <a:ext cx="538480" cy="443865"/>
          </a:xfrm>
          <a:custGeom>
            <a:avLst/>
            <a:gdLst/>
            <a:ahLst/>
            <a:cxnLst/>
            <a:rect l="l" t="t" r="r" b="b"/>
            <a:pathLst>
              <a:path w="538479" h="443864">
                <a:moveTo>
                  <a:pt x="0" y="94247"/>
                </a:moveTo>
                <a:lnTo>
                  <a:pt x="94247" y="0"/>
                </a:lnTo>
                <a:lnTo>
                  <a:pt x="538414" y="0"/>
                </a:lnTo>
                <a:lnTo>
                  <a:pt x="538414" y="349333"/>
                </a:lnTo>
                <a:lnTo>
                  <a:pt x="444167" y="443580"/>
                </a:lnTo>
                <a:lnTo>
                  <a:pt x="0" y="443580"/>
                </a:lnTo>
                <a:lnTo>
                  <a:pt x="0" y="94247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6"/>
          <p:cNvSpPr/>
          <p:nvPr/>
        </p:nvSpPr>
        <p:spPr>
          <a:xfrm>
            <a:off x="10109082" y="4758100"/>
            <a:ext cx="538480" cy="94615"/>
          </a:xfrm>
          <a:custGeom>
            <a:avLst/>
            <a:gdLst/>
            <a:ahLst/>
            <a:cxnLst/>
            <a:rect l="l" t="t" r="r" b="b"/>
            <a:pathLst>
              <a:path w="538479" h="94614">
                <a:moveTo>
                  <a:pt x="0" y="94247"/>
                </a:moveTo>
                <a:lnTo>
                  <a:pt x="444167" y="94247"/>
                </a:lnTo>
                <a:lnTo>
                  <a:pt x="538414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7"/>
          <p:cNvSpPr/>
          <p:nvPr/>
        </p:nvSpPr>
        <p:spPr>
          <a:xfrm>
            <a:off x="10553250" y="4852347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333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8"/>
          <p:cNvSpPr txBox="1"/>
          <p:nvPr/>
        </p:nvSpPr>
        <p:spPr>
          <a:xfrm>
            <a:off x="7083124" y="4034601"/>
            <a:ext cx="1465580" cy="6540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500" spc="1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1: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Conv2D(128, 128, 3, 2, 1)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Conv2D(128, 128, 3, 1, 1)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3</a:t>
            </a:r>
            <a:endParaRPr sz="500" dirty="0">
              <a:latin typeface="Arial"/>
              <a:cs typeface="Arial"/>
            </a:endParaRPr>
          </a:p>
          <a:p>
            <a:pPr marL="567690">
              <a:lnSpc>
                <a:spcPct val="100000"/>
              </a:lnSpc>
              <a:spcBef>
                <a:spcPts val="135"/>
              </a:spcBef>
            </a:pPr>
            <a:r>
              <a:rPr sz="500" spc="1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2:</a:t>
            </a:r>
            <a:endParaRPr sz="500" dirty="0">
              <a:latin typeface="Arial"/>
              <a:cs typeface="Arial"/>
            </a:endParaRPr>
          </a:p>
          <a:p>
            <a:pPr marL="567690">
              <a:lnSpc>
                <a:spcPct val="100000"/>
              </a:lnSpc>
              <a:spcBef>
                <a:spcPts val="244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Conv2D(128, 128, 3, 2, 1)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 dirty="0">
              <a:latin typeface="Arial"/>
              <a:cs typeface="Arial"/>
            </a:endParaRPr>
          </a:p>
          <a:p>
            <a:pPr marL="567690">
              <a:lnSpc>
                <a:spcPct val="100000"/>
              </a:lnSpc>
              <a:spcBef>
                <a:spcPts val="24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Conv2D(128, 128, 3, 1, 1)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63" name="object 39"/>
          <p:cNvSpPr txBox="1"/>
          <p:nvPr/>
        </p:nvSpPr>
        <p:spPr>
          <a:xfrm>
            <a:off x="6942848" y="5161370"/>
            <a:ext cx="10604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W’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64" name="object 40"/>
          <p:cNvSpPr txBox="1"/>
          <p:nvPr/>
        </p:nvSpPr>
        <p:spPr>
          <a:xfrm>
            <a:off x="6761761" y="4763372"/>
            <a:ext cx="8890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H’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65" name="object 41"/>
          <p:cNvSpPr txBox="1"/>
          <p:nvPr/>
        </p:nvSpPr>
        <p:spPr>
          <a:xfrm>
            <a:off x="7596652" y="5163004"/>
            <a:ext cx="16383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3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66" name="object 42"/>
          <p:cNvSpPr txBox="1"/>
          <p:nvPr/>
        </p:nvSpPr>
        <p:spPr>
          <a:xfrm>
            <a:off x="7409815" y="4975448"/>
            <a:ext cx="1485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67" name="object 43"/>
          <p:cNvSpPr txBox="1"/>
          <p:nvPr/>
        </p:nvSpPr>
        <p:spPr>
          <a:xfrm>
            <a:off x="7994063" y="5069440"/>
            <a:ext cx="1485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4</a:t>
            </a:r>
            <a:endParaRPr sz="500">
              <a:latin typeface="Arial"/>
              <a:cs typeface="Arial"/>
            </a:endParaRPr>
          </a:p>
        </p:txBody>
      </p:sp>
      <p:sp>
        <p:nvSpPr>
          <p:cNvPr id="68" name="object 44"/>
          <p:cNvSpPr txBox="1"/>
          <p:nvPr/>
        </p:nvSpPr>
        <p:spPr>
          <a:xfrm>
            <a:off x="8136335" y="5166598"/>
            <a:ext cx="100330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826135" algn="l"/>
              </a:tabLst>
            </a:pPr>
            <a:r>
              <a:rPr sz="750" spc="30" baseline="11111" dirty="0">
                <a:solidFill>
                  <a:srgbClr val="444444"/>
                </a:solidFill>
                <a:latin typeface="Arial"/>
                <a:cs typeface="Arial"/>
              </a:rPr>
              <a:t>W’/4	</a:t>
            </a: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W’/8</a:t>
            </a:r>
            <a:endParaRPr sz="500">
              <a:latin typeface="Arial"/>
              <a:cs typeface="Arial"/>
            </a:endParaRPr>
          </a:p>
        </p:txBody>
      </p:sp>
      <p:sp>
        <p:nvSpPr>
          <p:cNvPr id="69" name="object 45"/>
          <p:cNvSpPr txBox="1"/>
          <p:nvPr/>
        </p:nvSpPr>
        <p:spPr>
          <a:xfrm>
            <a:off x="8774746" y="5089670"/>
            <a:ext cx="1485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8</a:t>
            </a:r>
            <a:endParaRPr sz="500">
              <a:latin typeface="Arial"/>
              <a:cs typeface="Arial"/>
            </a:endParaRPr>
          </a:p>
        </p:txBody>
      </p:sp>
      <p:sp>
        <p:nvSpPr>
          <p:cNvPr id="70" name="object 46"/>
          <p:cNvSpPr/>
          <p:nvPr/>
        </p:nvSpPr>
        <p:spPr>
          <a:xfrm>
            <a:off x="7063673" y="5073195"/>
            <a:ext cx="207010" cy="27940"/>
          </a:xfrm>
          <a:custGeom>
            <a:avLst/>
            <a:gdLst/>
            <a:ahLst/>
            <a:cxnLst/>
            <a:rect l="l" t="t" r="r" b="b"/>
            <a:pathLst>
              <a:path w="207010" h="27939">
                <a:moveTo>
                  <a:pt x="0" y="9177"/>
                </a:moveTo>
                <a:lnTo>
                  <a:pt x="0" y="18354"/>
                </a:lnTo>
                <a:lnTo>
                  <a:pt x="178961" y="18355"/>
                </a:lnTo>
                <a:lnTo>
                  <a:pt x="178961" y="27532"/>
                </a:lnTo>
                <a:lnTo>
                  <a:pt x="206494" y="13766"/>
                </a:lnTo>
                <a:lnTo>
                  <a:pt x="197316" y="9177"/>
                </a:lnTo>
                <a:lnTo>
                  <a:pt x="0" y="9177"/>
                </a:lnTo>
                <a:close/>
              </a:path>
              <a:path w="207010" h="27939">
                <a:moveTo>
                  <a:pt x="178961" y="0"/>
                </a:moveTo>
                <a:lnTo>
                  <a:pt x="178961" y="9177"/>
                </a:lnTo>
                <a:lnTo>
                  <a:pt x="197316" y="9177"/>
                </a:lnTo>
                <a:lnTo>
                  <a:pt x="178961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7"/>
          <p:cNvSpPr/>
          <p:nvPr/>
        </p:nvSpPr>
        <p:spPr>
          <a:xfrm>
            <a:off x="7690804" y="5073195"/>
            <a:ext cx="207010" cy="27940"/>
          </a:xfrm>
          <a:custGeom>
            <a:avLst/>
            <a:gdLst/>
            <a:ahLst/>
            <a:cxnLst/>
            <a:rect l="l" t="t" r="r" b="b"/>
            <a:pathLst>
              <a:path w="207010" h="27939">
                <a:moveTo>
                  <a:pt x="0" y="9177"/>
                </a:moveTo>
                <a:lnTo>
                  <a:pt x="0" y="18354"/>
                </a:lnTo>
                <a:lnTo>
                  <a:pt x="178961" y="18355"/>
                </a:lnTo>
                <a:lnTo>
                  <a:pt x="178961" y="27532"/>
                </a:lnTo>
                <a:lnTo>
                  <a:pt x="206494" y="13766"/>
                </a:lnTo>
                <a:lnTo>
                  <a:pt x="197316" y="9177"/>
                </a:lnTo>
                <a:lnTo>
                  <a:pt x="0" y="9177"/>
                </a:lnTo>
                <a:close/>
              </a:path>
              <a:path w="207010" h="27939">
                <a:moveTo>
                  <a:pt x="178961" y="0"/>
                </a:moveTo>
                <a:lnTo>
                  <a:pt x="178961" y="9177"/>
                </a:lnTo>
                <a:lnTo>
                  <a:pt x="197316" y="9177"/>
                </a:lnTo>
                <a:lnTo>
                  <a:pt x="178961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8"/>
          <p:cNvSpPr/>
          <p:nvPr/>
        </p:nvSpPr>
        <p:spPr>
          <a:xfrm>
            <a:off x="8232278" y="5073195"/>
            <a:ext cx="207010" cy="27940"/>
          </a:xfrm>
          <a:custGeom>
            <a:avLst/>
            <a:gdLst/>
            <a:ahLst/>
            <a:cxnLst/>
            <a:rect l="l" t="t" r="r" b="b"/>
            <a:pathLst>
              <a:path w="207010" h="27939">
                <a:moveTo>
                  <a:pt x="0" y="9177"/>
                </a:moveTo>
                <a:lnTo>
                  <a:pt x="0" y="18354"/>
                </a:lnTo>
                <a:lnTo>
                  <a:pt x="178961" y="18355"/>
                </a:lnTo>
                <a:lnTo>
                  <a:pt x="178961" y="27532"/>
                </a:lnTo>
                <a:lnTo>
                  <a:pt x="206494" y="13766"/>
                </a:lnTo>
                <a:lnTo>
                  <a:pt x="197316" y="9177"/>
                </a:lnTo>
                <a:lnTo>
                  <a:pt x="0" y="9177"/>
                </a:lnTo>
                <a:close/>
              </a:path>
              <a:path w="207010" h="27939">
                <a:moveTo>
                  <a:pt x="178961" y="0"/>
                </a:moveTo>
                <a:lnTo>
                  <a:pt x="178961" y="9177"/>
                </a:lnTo>
                <a:lnTo>
                  <a:pt x="197316" y="9177"/>
                </a:lnTo>
                <a:lnTo>
                  <a:pt x="178961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49"/>
          <p:cNvSpPr/>
          <p:nvPr/>
        </p:nvSpPr>
        <p:spPr>
          <a:xfrm>
            <a:off x="7444540" y="5200151"/>
            <a:ext cx="2901950" cy="417830"/>
          </a:xfrm>
          <a:custGeom>
            <a:avLst/>
            <a:gdLst/>
            <a:ahLst/>
            <a:cxnLst/>
            <a:rect l="l" t="t" r="r" b="b"/>
            <a:pathLst>
              <a:path w="2901950" h="417830">
                <a:moveTo>
                  <a:pt x="9177" y="0"/>
                </a:moveTo>
                <a:lnTo>
                  <a:pt x="0" y="0"/>
                </a:lnTo>
                <a:lnTo>
                  <a:pt x="0" y="417577"/>
                </a:lnTo>
                <a:lnTo>
                  <a:pt x="2892533" y="417577"/>
                </a:lnTo>
                <a:lnTo>
                  <a:pt x="2892533" y="408400"/>
                </a:lnTo>
                <a:lnTo>
                  <a:pt x="9177" y="408400"/>
                </a:lnTo>
                <a:lnTo>
                  <a:pt x="9177" y="0"/>
                </a:lnTo>
                <a:close/>
              </a:path>
              <a:path w="2901950" h="417830">
                <a:moveTo>
                  <a:pt x="2892533" y="30591"/>
                </a:moveTo>
                <a:lnTo>
                  <a:pt x="2883356" y="30591"/>
                </a:lnTo>
                <a:lnTo>
                  <a:pt x="2883356" y="408400"/>
                </a:lnTo>
                <a:lnTo>
                  <a:pt x="2892533" y="408400"/>
                </a:lnTo>
                <a:lnTo>
                  <a:pt x="2892533" y="30591"/>
                </a:lnTo>
                <a:close/>
              </a:path>
              <a:path w="2901950" h="417830">
                <a:moveTo>
                  <a:pt x="2887944" y="3059"/>
                </a:moveTo>
                <a:lnTo>
                  <a:pt x="2874178" y="30591"/>
                </a:lnTo>
                <a:lnTo>
                  <a:pt x="2901711" y="30591"/>
                </a:lnTo>
                <a:lnTo>
                  <a:pt x="2887944" y="305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50"/>
          <p:cNvSpPr/>
          <p:nvPr/>
        </p:nvSpPr>
        <p:spPr>
          <a:xfrm>
            <a:off x="8025783" y="5200151"/>
            <a:ext cx="1875155" cy="231775"/>
          </a:xfrm>
          <a:custGeom>
            <a:avLst/>
            <a:gdLst/>
            <a:ahLst/>
            <a:cxnLst/>
            <a:rect l="l" t="t" r="r" b="b"/>
            <a:pathLst>
              <a:path w="1875154" h="231775">
                <a:moveTo>
                  <a:pt x="9177" y="0"/>
                </a:moveTo>
                <a:lnTo>
                  <a:pt x="0" y="0"/>
                </a:lnTo>
                <a:lnTo>
                  <a:pt x="0" y="231732"/>
                </a:lnTo>
                <a:lnTo>
                  <a:pt x="1865531" y="231732"/>
                </a:lnTo>
                <a:lnTo>
                  <a:pt x="1865531" y="222555"/>
                </a:lnTo>
                <a:lnTo>
                  <a:pt x="9177" y="222555"/>
                </a:lnTo>
                <a:lnTo>
                  <a:pt x="9177" y="0"/>
                </a:lnTo>
                <a:close/>
              </a:path>
              <a:path w="1875154" h="231775">
                <a:moveTo>
                  <a:pt x="1865531" y="30591"/>
                </a:moveTo>
                <a:lnTo>
                  <a:pt x="1856353" y="30591"/>
                </a:lnTo>
                <a:lnTo>
                  <a:pt x="1856353" y="222555"/>
                </a:lnTo>
                <a:lnTo>
                  <a:pt x="1865531" y="222555"/>
                </a:lnTo>
                <a:lnTo>
                  <a:pt x="1865531" y="30591"/>
                </a:lnTo>
                <a:close/>
              </a:path>
              <a:path w="1875154" h="231775">
                <a:moveTo>
                  <a:pt x="1860942" y="3059"/>
                </a:moveTo>
                <a:lnTo>
                  <a:pt x="1847176" y="30591"/>
                </a:lnTo>
                <a:lnTo>
                  <a:pt x="1874708" y="30591"/>
                </a:lnTo>
                <a:lnTo>
                  <a:pt x="1860942" y="3059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51"/>
          <p:cNvSpPr txBox="1"/>
          <p:nvPr/>
        </p:nvSpPr>
        <p:spPr>
          <a:xfrm>
            <a:off x="8024366" y="5273872"/>
            <a:ext cx="1521460" cy="262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30"/>
              </a:spcBef>
            </a:pPr>
            <a:r>
              <a:rPr sz="500" spc="-5" dirty="0">
                <a:solidFill>
                  <a:srgbClr val="444444"/>
                </a:solidFill>
                <a:latin typeface="Arial"/>
                <a:cs typeface="Arial"/>
              </a:rPr>
              <a:t>Deconv2D(256,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256, 4, 4, </a:t>
            </a:r>
            <a:r>
              <a:rPr sz="500" spc="-20" dirty="0">
                <a:solidFill>
                  <a:srgbClr val="444444"/>
                </a:solidFill>
                <a:latin typeface="Arial"/>
                <a:cs typeface="Arial"/>
              </a:rPr>
              <a:t>0) 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00" spc="-5" dirty="0">
                <a:solidFill>
                  <a:srgbClr val="444444"/>
                </a:solidFill>
                <a:latin typeface="Arial"/>
                <a:cs typeface="Arial"/>
              </a:rPr>
              <a:t>Deconv2D(128,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256, 2, 2, </a:t>
            </a:r>
            <a:r>
              <a:rPr sz="500" spc="-20" dirty="0">
                <a:solidFill>
                  <a:srgbClr val="444444"/>
                </a:solidFill>
                <a:latin typeface="Arial"/>
                <a:cs typeface="Arial"/>
              </a:rPr>
              <a:t>0) 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76" name="object 52"/>
          <p:cNvSpPr/>
          <p:nvPr/>
        </p:nvSpPr>
        <p:spPr>
          <a:xfrm>
            <a:off x="10778925" y="5171395"/>
            <a:ext cx="189745" cy="79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53"/>
          <p:cNvSpPr txBox="1"/>
          <p:nvPr/>
        </p:nvSpPr>
        <p:spPr>
          <a:xfrm>
            <a:off x="10593770" y="5145054"/>
            <a:ext cx="16383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3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78" name="object 54"/>
          <p:cNvSpPr txBox="1"/>
          <p:nvPr/>
        </p:nvSpPr>
        <p:spPr>
          <a:xfrm>
            <a:off x="10412453" y="4977509"/>
            <a:ext cx="1485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79" name="object 55"/>
          <p:cNvSpPr/>
          <p:nvPr/>
        </p:nvSpPr>
        <p:spPr>
          <a:xfrm>
            <a:off x="11137381" y="5106846"/>
            <a:ext cx="97790" cy="447040"/>
          </a:xfrm>
          <a:custGeom>
            <a:avLst/>
            <a:gdLst/>
            <a:ahLst/>
            <a:cxnLst/>
            <a:rect l="l" t="t" r="r" b="b"/>
            <a:pathLst>
              <a:path w="97789" h="447039">
                <a:moveTo>
                  <a:pt x="97477" y="0"/>
                </a:moveTo>
                <a:lnTo>
                  <a:pt x="0" y="97478"/>
                </a:lnTo>
                <a:lnTo>
                  <a:pt x="0" y="446639"/>
                </a:lnTo>
                <a:lnTo>
                  <a:pt x="97477" y="349161"/>
                </a:lnTo>
                <a:lnTo>
                  <a:pt x="97477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56"/>
          <p:cNvSpPr/>
          <p:nvPr/>
        </p:nvSpPr>
        <p:spPr>
          <a:xfrm>
            <a:off x="11088019" y="5106846"/>
            <a:ext cx="147320" cy="97790"/>
          </a:xfrm>
          <a:custGeom>
            <a:avLst/>
            <a:gdLst/>
            <a:ahLst/>
            <a:cxnLst/>
            <a:rect l="l" t="t" r="r" b="b"/>
            <a:pathLst>
              <a:path w="147320" h="97789">
                <a:moveTo>
                  <a:pt x="146840" y="0"/>
                </a:moveTo>
                <a:lnTo>
                  <a:pt x="97477" y="0"/>
                </a:lnTo>
                <a:lnTo>
                  <a:pt x="0" y="97478"/>
                </a:lnTo>
                <a:lnTo>
                  <a:pt x="49362" y="97478"/>
                </a:lnTo>
                <a:lnTo>
                  <a:pt x="146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57"/>
          <p:cNvSpPr/>
          <p:nvPr/>
        </p:nvSpPr>
        <p:spPr>
          <a:xfrm>
            <a:off x="11088019" y="5106846"/>
            <a:ext cx="147320" cy="447040"/>
          </a:xfrm>
          <a:custGeom>
            <a:avLst/>
            <a:gdLst/>
            <a:ahLst/>
            <a:cxnLst/>
            <a:rect l="l" t="t" r="r" b="b"/>
            <a:pathLst>
              <a:path w="147320" h="447039">
                <a:moveTo>
                  <a:pt x="0" y="97478"/>
                </a:moveTo>
                <a:lnTo>
                  <a:pt x="97478" y="0"/>
                </a:lnTo>
                <a:lnTo>
                  <a:pt x="146840" y="0"/>
                </a:lnTo>
                <a:lnTo>
                  <a:pt x="146840" y="349161"/>
                </a:lnTo>
                <a:lnTo>
                  <a:pt x="49362" y="446639"/>
                </a:lnTo>
                <a:lnTo>
                  <a:pt x="0" y="446639"/>
                </a:lnTo>
                <a:lnTo>
                  <a:pt x="0" y="97478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8"/>
          <p:cNvSpPr/>
          <p:nvPr/>
        </p:nvSpPr>
        <p:spPr>
          <a:xfrm>
            <a:off x="11088019" y="5106846"/>
            <a:ext cx="147320" cy="97790"/>
          </a:xfrm>
          <a:custGeom>
            <a:avLst/>
            <a:gdLst/>
            <a:ahLst/>
            <a:cxnLst/>
            <a:rect l="l" t="t" r="r" b="b"/>
            <a:pathLst>
              <a:path w="147320" h="97789">
                <a:moveTo>
                  <a:pt x="0" y="97478"/>
                </a:moveTo>
                <a:lnTo>
                  <a:pt x="49362" y="97478"/>
                </a:lnTo>
                <a:lnTo>
                  <a:pt x="146840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59"/>
          <p:cNvSpPr/>
          <p:nvPr/>
        </p:nvSpPr>
        <p:spPr>
          <a:xfrm>
            <a:off x="11137381" y="5204324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161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60"/>
          <p:cNvSpPr/>
          <p:nvPr/>
        </p:nvSpPr>
        <p:spPr>
          <a:xfrm>
            <a:off x="11125414" y="4467478"/>
            <a:ext cx="94615" cy="443865"/>
          </a:xfrm>
          <a:custGeom>
            <a:avLst/>
            <a:gdLst/>
            <a:ahLst/>
            <a:cxnLst/>
            <a:rect l="l" t="t" r="r" b="b"/>
            <a:pathLst>
              <a:path w="94614" h="443864">
                <a:moveTo>
                  <a:pt x="94149" y="0"/>
                </a:moveTo>
                <a:lnTo>
                  <a:pt x="0" y="94148"/>
                </a:lnTo>
                <a:lnTo>
                  <a:pt x="0" y="443580"/>
                </a:lnTo>
                <a:lnTo>
                  <a:pt x="94149" y="349432"/>
                </a:lnTo>
                <a:lnTo>
                  <a:pt x="94149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61"/>
          <p:cNvSpPr/>
          <p:nvPr/>
        </p:nvSpPr>
        <p:spPr>
          <a:xfrm>
            <a:off x="11103315" y="4467478"/>
            <a:ext cx="116839" cy="94615"/>
          </a:xfrm>
          <a:custGeom>
            <a:avLst/>
            <a:gdLst/>
            <a:ahLst/>
            <a:cxnLst/>
            <a:rect l="l" t="t" r="r" b="b"/>
            <a:pathLst>
              <a:path w="116839" h="94615">
                <a:moveTo>
                  <a:pt x="116248" y="0"/>
                </a:moveTo>
                <a:lnTo>
                  <a:pt x="94149" y="0"/>
                </a:lnTo>
                <a:lnTo>
                  <a:pt x="0" y="94148"/>
                </a:lnTo>
                <a:lnTo>
                  <a:pt x="22099" y="94148"/>
                </a:lnTo>
                <a:lnTo>
                  <a:pt x="116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62"/>
          <p:cNvSpPr/>
          <p:nvPr/>
        </p:nvSpPr>
        <p:spPr>
          <a:xfrm>
            <a:off x="11103315" y="4467478"/>
            <a:ext cx="116839" cy="443865"/>
          </a:xfrm>
          <a:custGeom>
            <a:avLst/>
            <a:gdLst/>
            <a:ahLst/>
            <a:cxnLst/>
            <a:rect l="l" t="t" r="r" b="b"/>
            <a:pathLst>
              <a:path w="116839" h="443864">
                <a:moveTo>
                  <a:pt x="0" y="94148"/>
                </a:moveTo>
                <a:lnTo>
                  <a:pt x="94148" y="0"/>
                </a:lnTo>
                <a:lnTo>
                  <a:pt x="116248" y="0"/>
                </a:lnTo>
                <a:lnTo>
                  <a:pt x="116248" y="349432"/>
                </a:lnTo>
                <a:lnTo>
                  <a:pt x="22099" y="443580"/>
                </a:lnTo>
                <a:lnTo>
                  <a:pt x="0" y="443580"/>
                </a:lnTo>
                <a:lnTo>
                  <a:pt x="0" y="94148"/>
                </a:lnTo>
                <a:close/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63"/>
          <p:cNvSpPr/>
          <p:nvPr/>
        </p:nvSpPr>
        <p:spPr>
          <a:xfrm>
            <a:off x="11103315" y="4467478"/>
            <a:ext cx="116839" cy="94615"/>
          </a:xfrm>
          <a:custGeom>
            <a:avLst/>
            <a:gdLst/>
            <a:ahLst/>
            <a:cxnLst/>
            <a:rect l="l" t="t" r="r" b="b"/>
            <a:pathLst>
              <a:path w="116839" h="94615">
                <a:moveTo>
                  <a:pt x="0" y="94148"/>
                </a:moveTo>
                <a:lnTo>
                  <a:pt x="22099" y="94148"/>
                </a:lnTo>
                <a:lnTo>
                  <a:pt x="116248" y="0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64"/>
          <p:cNvSpPr/>
          <p:nvPr/>
        </p:nvSpPr>
        <p:spPr>
          <a:xfrm>
            <a:off x="11125414" y="4561626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432"/>
                </a:lnTo>
              </a:path>
            </a:pathLst>
          </a:custGeom>
          <a:ln w="6118">
            <a:solidFill>
              <a:srgbClr val="D2D2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65"/>
          <p:cNvSpPr/>
          <p:nvPr/>
        </p:nvSpPr>
        <p:spPr>
          <a:xfrm>
            <a:off x="10778060" y="4851405"/>
            <a:ext cx="190611" cy="126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66"/>
          <p:cNvSpPr txBox="1"/>
          <p:nvPr/>
        </p:nvSpPr>
        <p:spPr>
          <a:xfrm>
            <a:off x="11104258" y="5642108"/>
            <a:ext cx="495934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" dirty="0">
                <a:solidFill>
                  <a:srgbClr val="444444"/>
                </a:solidFill>
                <a:latin typeface="Arial"/>
                <a:cs typeface="Arial"/>
              </a:rPr>
              <a:t>Regression</a:t>
            </a:r>
            <a:r>
              <a:rPr sz="500" spc="-2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endParaRPr sz="500">
              <a:latin typeface="Arial"/>
              <a:cs typeface="Arial"/>
            </a:endParaRPr>
          </a:p>
        </p:txBody>
      </p:sp>
      <p:sp>
        <p:nvSpPr>
          <p:cNvPr id="91" name="object 67"/>
          <p:cNvSpPr txBox="1"/>
          <p:nvPr/>
        </p:nvSpPr>
        <p:spPr>
          <a:xfrm>
            <a:off x="11226680" y="4826282"/>
            <a:ext cx="16383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3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2" name="object 68"/>
          <p:cNvSpPr txBox="1"/>
          <p:nvPr/>
        </p:nvSpPr>
        <p:spPr>
          <a:xfrm>
            <a:off x="10962808" y="4707053"/>
            <a:ext cx="1485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3" name="object 69"/>
          <p:cNvSpPr txBox="1"/>
          <p:nvPr/>
        </p:nvSpPr>
        <p:spPr>
          <a:xfrm>
            <a:off x="11226680" y="5468637"/>
            <a:ext cx="16383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35" dirty="0">
                <a:solidFill>
                  <a:srgbClr val="444444"/>
                </a:solidFill>
                <a:latin typeface="Arial"/>
                <a:cs typeface="Arial"/>
              </a:rPr>
              <a:t>W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4" name="object 70"/>
          <p:cNvSpPr txBox="1"/>
          <p:nvPr/>
        </p:nvSpPr>
        <p:spPr>
          <a:xfrm>
            <a:off x="10948075" y="5366131"/>
            <a:ext cx="1485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20" dirty="0">
                <a:solidFill>
                  <a:srgbClr val="444444"/>
                </a:solidFill>
                <a:latin typeface="Arial"/>
                <a:cs typeface="Arial"/>
              </a:rPr>
              <a:t>H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’</a:t>
            </a:r>
            <a:r>
              <a:rPr sz="500" spc="25" dirty="0">
                <a:solidFill>
                  <a:srgbClr val="444444"/>
                </a:solidFill>
                <a:latin typeface="Arial"/>
                <a:cs typeface="Arial"/>
              </a:rPr>
              <a:t>/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</p:txBody>
      </p:sp>
      <p:sp>
        <p:nvSpPr>
          <p:cNvPr id="95" name="object 71"/>
          <p:cNvSpPr txBox="1"/>
          <p:nvPr/>
        </p:nvSpPr>
        <p:spPr>
          <a:xfrm>
            <a:off x="10365091" y="5543054"/>
            <a:ext cx="87376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Conv2D(768, 14, 1, 1, 0)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7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96" name="object 72"/>
          <p:cNvSpPr/>
          <p:nvPr/>
        </p:nvSpPr>
        <p:spPr>
          <a:xfrm>
            <a:off x="8975658" y="5073195"/>
            <a:ext cx="207010" cy="27940"/>
          </a:xfrm>
          <a:custGeom>
            <a:avLst/>
            <a:gdLst/>
            <a:ahLst/>
            <a:cxnLst/>
            <a:rect l="l" t="t" r="r" b="b"/>
            <a:pathLst>
              <a:path w="207010" h="27939">
                <a:moveTo>
                  <a:pt x="0" y="9177"/>
                </a:moveTo>
                <a:lnTo>
                  <a:pt x="0" y="18354"/>
                </a:lnTo>
                <a:lnTo>
                  <a:pt x="178961" y="18355"/>
                </a:lnTo>
                <a:lnTo>
                  <a:pt x="178961" y="27532"/>
                </a:lnTo>
                <a:lnTo>
                  <a:pt x="206494" y="13766"/>
                </a:lnTo>
                <a:lnTo>
                  <a:pt x="197316" y="9177"/>
                </a:lnTo>
                <a:lnTo>
                  <a:pt x="0" y="9177"/>
                </a:lnTo>
                <a:close/>
              </a:path>
              <a:path w="207010" h="27939">
                <a:moveTo>
                  <a:pt x="178961" y="0"/>
                </a:moveTo>
                <a:lnTo>
                  <a:pt x="178961" y="9177"/>
                </a:lnTo>
                <a:lnTo>
                  <a:pt x="197316" y="9177"/>
                </a:lnTo>
                <a:lnTo>
                  <a:pt x="178961" y="0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73"/>
          <p:cNvSpPr txBox="1"/>
          <p:nvPr/>
        </p:nvSpPr>
        <p:spPr>
          <a:xfrm>
            <a:off x="6853946" y="4086375"/>
            <a:ext cx="1358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128</a:t>
            </a:r>
            <a:endParaRPr sz="500">
              <a:latin typeface="Arial"/>
              <a:cs typeface="Arial"/>
            </a:endParaRPr>
          </a:p>
        </p:txBody>
      </p:sp>
      <p:sp>
        <p:nvSpPr>
          <p:cNvPr id="98" name="object 74"/>
          <p:cNvSpPr txBox="1"/>
          <p:nvPr/>
        </p:nvSpPr>
        <p:spPr>
          <a:xfrm>
            <a:off x="7994794" y="4653555"/>
            <a:ext cx="1150620" cy="4286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335"/>
              </a:spcBef>
            </a:pPr>
            <a:r>
              <a:rPr sz="500" spc="10" dirty="0">
                <a:solidFill>
                  <a:srgbClr val="444444"/>
                </a:solidFill>
                <a:latin typeface="Arial"/>
                <a:cs typeface="Arial"/>
              </a:rPr>
              <a:t>Block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3:</a:t>
            </a:r>
            <a:endParaRPr sz="500">
              <a:latin typeface="Arial"/>
              <a:cs typeface="Arial"/>
            </a:endParaRPr>
          </a:p>
          <a:p>
            <a:pPr marL="227329">
              <a:lnSpc>
                <a:spcPct val="100000"/>
              </a:lnSpc>
              <a:spcBef>
                <a:spcPts val="245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Conv2D(128, 256, 3, 2, 1)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750" spc="15" baseline="38888" dirty="0">
                <a:solidFill>
                  <a:srgbClr val="444444"/>
                </a:solidFill>
                <a:latin typeface="Arial"/>
                <a:cs typeface="Arial"/>
              </a:rPr>
              <a:t>128   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Conv2D(256, 256, 3, 1, 1)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9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5</a:t>
            </a:r>
            <a:endParaRPr sz="500">
              <a:latin typeface="Arial"/>
              <a:cs typeface="Arial"/>
            </a:endParaRPr>
          </a:p>
          <a:p>
            <a:pPr marL="669925">
              <a:lnSpc>
                <a:spcPct val="100000"/>
              </a:lnSpc>
              <a:spcBef>
                <a:spcPts val="45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256</a:t>
            </a:r>
            <a:endParaRPr sz="500">
              <a:latin typeface="Arial"/>
              <a:cs typeface="Arial"/>
            </a:endParaRPr>
          </a:p>
        </p:txBody>
      </p:sp>
      <p:sp>
        <p:nvSpPr>
          <p:cNvPr id="99" name="object 75"/>
          <p:cNvSpPr txBox="1"/>
          <p:nvPr/>
        </p:nvSpPr>
        <p:spPr>
          <a:xfrm>
            <a:off x="9864062" y="4665113"/>
            <a:ext cx="1358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768</a:t>
            </a:r>
            <a:endParaRPr sz="500">
              <a:latin typeface="Arial"/>
              <a:cs typeface="Arial"/>
            </a:endParaRPr>
          </a:p>
        </p:txBody>
      </p:sp>
      <p:sp>
        <p:nvSpPr>
          <p:cNvPr id="100" name="object 76"/>
          <p:cNvSpPr txBox="1"/>
          <p:nvPr/>
        </p:nvSpPr>
        <p:spPr>
          <a:xfrm>
            <a:off x="7455994" y="4661492"/>
            <a:ext cx="13589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128</a:t>
            </a:r>
            <a:endParaRPr sz="500">
              <a:latin typeface="Arial"/>
              <a:cs typeface="Arial"/>
            </a:endParaRPr>
          </a:p>
        </p:txBody>
      </p:sp>
      <p:sp>
        <p:nvSpPr>
          <p:cNvPr id="101" name="object 77"/>
          <p:cNvSpPr txBox="1"/>
          <p:nvPr/>
        </p:nvSpPr>
        <p:spPr>
          <a:xfrm>
            <a:off x="10274264" y="4293319"/>
            <a:ext cx="1402080" cy="275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62635">
              <a:lnSpc>
                <a:spcPts val="595"/>
              </a:lnSpc>
              <a:spcBef>
                <a:spcPts val="130"/>
              </a:spcBef>
            </a:pP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Probability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score</a:t>
            </a:r>
            <a:r>
              <a:rPr sz="500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map</a:t>
            </a:r>
            <a:endParaRPr sz="500">
              <a:latin typeface="Arial"/>
              <a:cs typeface="Arial"/>
            </a:endParaRPr>
          </a:p>
          <a:p>
            <a:pPr marL="916940">
              <a:lnSpc>
                <a:spcPts val="595"/>
              </a:lnSpc>
            </a:pP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2</a:t>
            </a:r>
            <a:endParaRPr sz="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Conv2D(768, 2, 1, 1, 0)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-7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>
              <a:latin typeface="Arial"/>
              <a:cs typeface="Arial"/>
            </a:endParaRPr>
          </a:p>
        </p:txBody>
      </p:sp>
      <p:sp>
        <p:nvSpPr>
          <p:cNvPr id="102" name="object 78"/>
          <p:cNvSpPr txBox="1"/>
          <p:nvPr/>
        </p:nvSpPr>
        <p:spPr>
          <a:xfrm>
            <a:off x="11163564" y="5006491"/>
            <a:ext cx="99060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14</a:t>
            </a:r>
            <a:endParaRPr sz="500">
              <a:latin typeface="Arial"/>
              <a:cs typeface="Arial"/>
            </a:endParaRPr>
          </a:p>
        </p:txBody>
      </p:sp>
      <p:sp>
        <p:nvSpPr>
          <p:cNvPr id="103" name="object 79"/>
          <p:cNvSpPr txBox="1"/>
          <p:nvPr/>
        </p:nvSpPr>
        <p:spPr>
          <a:xfrm>
            <a:off x="7447420" y="5610792"/>
            <a:ext cx="2863850" cy="248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-5" dirty="0">
                <a:solidFill>
                  <a:srgbClr val="444444"/>
                </a:solidFill>
                <a:latin typeface="Arial"/>
                <a:cs typeface="Arial"/>
              </a:rPr>
              <a:t>Deconv2D(128, 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256, 3, 1, </a:t>
            </a:r>
            <a:r>
              <a:rPr sz="500" spc="-20" dirty="0">
                <a:solidFill>
                  <a:srgbClr val="444444"/>
                </a:solidFill>
                <a:latin typeface="Arial"/>
                <a:cs typeface="Arial"/>
              </a:rPr>
              <a:t>0) </a:t>
            </a:r>
            <a:r>
              <a:rPr sz="500" dirty="0">
                <a:solidFill>
                  <a:srgbClr val="444444"/>
                </a:solidFill>
                <a:latin typeface="Arial"/>
                <a:cs typeface="Arial"/>
              </a:rPr>
              <a:t>x</a:t>
            </a:r>
            <a:r>
              <a:rPr sz="500" spc="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500" spc="15" dirty="0">
                <a:solidFill>
                  <a:srgbClr val="444444"/>
                </a:solidFill>
                <a:latin typeface="Arial"/>
                <a:cs typeface="Arial"/>
              </a:rPr>
              <a:t>1</a:t>
            </a:r>
            <a:endParaRPr sz="500" dirty="0">
              <a:latin typeface="Arial"/>
              <a:cs typeface="Arial"/>
            </a:endParaRPr>
          </a:p>
          <a:p>
            <a:pPr marL="668020">
              <a:lnSpc>
                <a:spcPct val="100000"/>
              </a:lnSpc>
              <a:spcBef>
                <a:spcPts val="45"/>
              </a:spcBef>
            </a:pPr>
            <a:r>
              <a:rPr sz="900" spc="-5" dirty="0">
                <a:latin typeface="Times New Roman"/>
                <a:cs typeface="Times New Roman"/>
              </a:rPr>
              <a:t>Figure 4. Region proposal network</a:t>
            </a:r>
            <a:r>
              <a:rPr sz="900" spc="1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architecture.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05" name="object 79"/>
          <p:cNvSpPr txBox="1"/>
          <p:nvPr/>
        </p:nvSpPr>
        <p:spPr>
          <a:xfrm>
            <a:off x="7794309" y="5927328"/>
            <a:ext cx="286385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45"/>
              </a:spcBef>
            </a:pPr>
            <a:r>
              <a:rPr sz="900" spc="-5" dirty="0" smtClean="0">
                <a:solidFill>
                  <a:srgbClr val="202020"/>
                </a:solidFill>
                <a:latin typeface="Times New Roman"/>
                <a:cs typeface="Times New Roman"/>
              </a:rPr>
              <a:t>Region </a:t>
            </a:r>
            <a:r>
              <a:rPr sz="900" spc="-5" dirty="0">
                <a:solidFill>
                  <a:srgbClr val="202020"/>
                </a:solidFill>
                <a:latin typeface="Times New Roman"/>
                <a:cs typeface="Times New Roman"/>
              </a:rPr>
              <a:t>proposal network</a:t>
            </a:r>
            <a:r>
              <a:rPr sz="900" spc="15" dirty="0">
                <a:solidFill>
                  <a:srgbClr val="202020"/>
                </a:solidFill>
                <a:latin typeface="Times New Roman"/>
                <a:cs typeface="Times New Roman"/>
              </a:rPr>
              <a:t> </a:t>
            </a:r>
            <a:r>
              <a:rPr sz="900" spc="-5" dirty="0">
                <a:solidFill>
                  <a:srgbClr val="202020"/>
                </a:solidFill>
                <a:latin typeface="Times New Roman"/>
                <a:cs typeface="Times New Roman"/>
              </a:rPr>
              <a:t>architecture.</a:t>
            </a:r>
            <a:endParaRPr sz="900" dirty="0">
              <a:solidFill>
                <a:srgbClr val="202020"/>
              </a:solidFill>
              <a:latin typeface="Times New Roman"/>
              <a:cs typeface="Times New Roman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93607" y="6105854"/>
            <a:ext cx="9872175" cy="46982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cite</a:t>
            </a:r>
            <a:r>
              <a:rPr lang="zh-CN" altLang="en-US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1400" u="sng" dirty="0" err="1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VoxelNet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 End-to-End Learning for Point Cloud Based 3D Object Detection (</a:t>
            </a: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CVPR2018) , https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://</a:t>
            </a: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arxiv.org/abs/1711.06396</a:t>
            </a:r>
            <a:endParaRPr lang="en-US" altLang="zh-CN" sz="1400" u="sng" dirty="0">
              <a:solidFill>
                <a:srgbClr val="20202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152A8C"/>
                </a:solidFill>
              </a:rPr>
              <a:t>二</a:t>
            </a:r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Point Pillars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2278" y="1041400"/>
            <a:ext cx="9903504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Part3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Detection Head  —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检测头推理目标检测框与类别（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Single Shot Detector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SSD</a:t>
            </a: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3607" y="1563982"/>
                <a:ext cx="6296660" cy="3592218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Autofit/>
              </a:bodyPr>
              <a:lstStyle/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由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SSD(Single Shot Detector)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算法目标检测部分（检测头）构成：</a:t>
                </a: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先验框</a:t>
                </a:r>
                <a:r>
                  <a:rPr lang="en-US" altLang="zh-CN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(Default Box)</a:t>
                </a:r>
                <a:r>
                  <a:rPr lang="zh-CN" altLang="en-US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生成</a:t>
                </a:r>
                <a:r>
                  <a:rPr lang="en-US" altLang="zh-CN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: 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设计不同大小的先验框，具体为以特征图上每个点为中心，生成一系列同心的先验框，这些先验框具有不同的长、宽，具体的长宽由具体公式严格定义；</a:t>
                </a: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1400" b="1" dirty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置信</a:t>
                </a:r>
                <a:r>
                  <a:rPr lang="zh-CN" altLang="en-US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度、偏移量与类别推理：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通过预测，生成目标类别分数（不同属性的概率）与边界框回归参数（偏移量：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dx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err="1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dy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err="1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dw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dl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），方向（朝向：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1" dirty="0">
                        <a:solidFill>
                          <a:srgbClr val="152A8C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d</m:t>
                    </m:r>
                    <m:r>
                      <a:rPr lang="zh-CN" altLang="en-US" sz="1400" i="1" smtClean="0">
                        <a:solidFill>
                          <a:srgbClr val="152A8C"/>
                        </a:solidFill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𝜃</m:t>
                    </m:r>
                  </m:oMath>
                </a14:m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）；</a:t>
                </a: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损失计算：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分类损失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,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朝向损失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—</a:t>
                </a:r>
                <a:r>
                  <a:rPr lang="en-US" altLang="zh-CN" sz="1400" dirty="0" err="1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Softmax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；定位损失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—SmoothL1</a:t>
                </a:r>
              </a:p>
              <a:p>
                <a:pPr marL="342900" indent="-34290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zh-CN" altLang="en-US" sz="1400" b="1" dirty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检测</a:t>
                </a:r>
                <a:r>
                  <a:rPr lang="zh-CN" altLang="en-US" sz="1400" b="1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框筛选：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由设定置信度（概率）阈值，非极大值抑制方法（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NMS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），选择该目标唯一检测框。</a:t>
                </a: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检测框的高度与中心点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z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轴坐标无法通过学习得到，需单独回归。</a:t>
                </a: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最后，可以得到检测结果类别与检测框（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y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z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w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</a:t>
                </a:r>
                <a:r>
                  <a:rPr lang="zh-CN" altLang="en-US" sz="1400" dirty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</a:t>
                </a:r>
                <a:r>
                  <a:rPr lang="zh-CN" altLang="en-US" sz="1400" dirty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，𝜃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），其中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y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z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表示检测框中心点坐标；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w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l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代表长</a:t>
                </a:r>
                <a:r>
                  <a:rPr lang="zh-CN" altLang="en-US" sz="1400" dirty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宽高</a:t>
                </a:r>
                <a:r>
                  <a:rPr lang="zh-CN" altLang="en-US" sz="1400" dirty="0" smtClean="0">
                    <a:solidFill>
                      <a:srgbClr val="152A8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；𝜃表示朝向。</a:t>
                </a:r>
                <a:endParaRPr lang="en-US" altLang="zh-CN" sz="1400" dirty="0" smtClean="0">
                  <a:solidFill>
                    <a:srgbClr val="152A8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07" y="1563982"/>
                <a:ext cx="6296660" cy="3592218"/>
              </a:xfrm>
              <a:prstGeom prst="rect">
                <a:avLst/>
              </a:prstGeom>
              <a:blipFill>
                <a:blip r:embed="rId2"/>
                <a:stretch>
                  <a:fillRect l="-484" r="-3195" b="-3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文本框 103"/>
          <p:cNvSpPr txBox="1"/>
          <p:nvPr/>
        </p:nvSpPr>
        <p:spPr>
          <a:xfrm>
            <a:off x="493607" y="6105854"/>
            <a:ext cx="9872175" cy="469828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cite</a:t>
            </a:r>
            <a:r>
              <a:rPr lang="zh-CN" altLang="en-US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：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SSD: Single Shot </a:t>
            </a:r>
            <a:r>
              <a:rPr lang="en-US" altLang="zh-CN" sz="1400" u="sng" dirty="0" err="1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MultiBox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Detector</a:t>
            </a: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(ECCV2016) , https</a:t>
            </a:r>
            <a:r>
              <a:rPr lang="en-US" altLang="zh-CN" sz="1400" u="sng" dirty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://</a:t>
            </a:r>
            <a:r>
              <a:rPr lang="en-US" altLang="zh-CN" sz="1400" u="sng" dirty="0" smtClean="0">
                <a:solidFill>
                  <a:srgbClr val="20202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arxiv.org/abs/1512.02325</a:t>
            </a:r>
            <a:endParaRPr lang="en-US" altLang="zh-CN" sz="1400" u="sng" dirty="0">
              <a:solidFill>
                <a:srgbClr val="20202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b="6701"/>
          <a:stretch/>
        </p:blipFill>
        <p:spPr>
          <a:xfrm>
            <a:off x="7707841" y="2489200"/>
            <a:ext cx="3704540" cy="22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3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/>
        </p:nvSpPr>
        <p:spPr>
          <a:xfrm>
            <a:off x="462280" y="307975"/>
            <a:ext cx="10271760" cy="509905"/>
          </a:xfrm>
          <a:prstGeom prst="rect">
            <a:avLst/>
          </a:prstGeom>
        </p:spPr>
        <p:txBody>
          <a:bodyPr lIns="81750" tIns="40874" rIns="81750" bIns="40874"/>
          <a:lstStyle>
            <a:lvl1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300" b="1">
                <a:solidFill>
                  <a:srgbClr val="002C6C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  <a:lvl2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45656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91313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1369695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1826260" algn="l" defTabSz="844550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2C6C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三、</a:t>
            </a:r>
            <a:r>
              <a:rPr lang="en-US" altLang="zh-CN" sz="2400" dirty="0" smtClean="0">
                <a:solidFill>
                  <a:srgbClr val="152A8C"/>
                </a:solidFill>
                <a:latin typeface="微软雅黑" panose="020B0503020204020204" charset="-122"/>
                <a:ea typeface="微软雅黑" panose="020B0503020204020204" charset="-122"/>
              </a:rPr>
              <a:t>Mask Pillars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2280" y="1041400"/>
            <a:ext cx="2641600" cy="381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112D98"/>
                </a:solidFill>
                <a:latin typeface="微软雅黑" panose="020B0503020204020204" charset="-122"/>
                <a:ea typeface="微软雅黑" panose="020B0503020204020204" charset="-122"/>
              </a:rPr>
              <a:t>算法背景与概述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2" y="2516301"/>
            <a:ext cx="5117397" cy="25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1_Office 主题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FF0000"/>
      </a:accent2>
      <a:accent3>
        <a:srgbClr val="FFFFFF"/>
      </a:accent3>
      <a:accent4>
        <a:srgbClr val="000000"/>
      </a:accent4>
      <a:accent5>
        <a:srgbClr val="B2C1DB"/>
      </a:accent5>
      <a:accent6>
        <a:srgbClr val="E70000"/>
      </a:accent6>
      <a:hlink>
        <a:srgbClr val="0000FF"/>
      </a:hlink>
      <a:folHlink>
        <a:srgbClr val="FF0000"/>
      </a:folHlink>
    </a:clrScheme>
    <a:fontScheme name="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E700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ffice 主题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E70000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中国一汽">
      <a:dk1>
        <a:srgbClr val="FFFFFF"/>
      </a:dk1>
      <a:lt1>
        <a:srgbClr val="FFFFFF"/>
      </a:lt1>
      <a:dk2>
        <a:srgbClr val="7F7F7F"/>
      </a:dk2>
      <a:lt2>
        <a:srgbClr val="1F497D"/>
      </a:lt2>
      <a:accent1>
        <a:srgbClr val="8DB3E2"/>
      </a:accent1>
      <a:accent2>
        <a:srgbClr val="548DD4"/>
      </a:accent2>
      <a:accent3>
        <a:srgbClr val="17365D"/>
      </a:accent3>
      <a:accent4>
        <a:srgbClr val="1F497D"/>
      </a:accent4>
      <a:accent5>
        <a:srgbClr val="FF0000"/>
      </a:accent5>
      <a:accent6>
        <a:srgbClr val="002060"/>
      </a:accent6>
      <a:hlink>
        <a:srgbClr val="1F497D"/>
      </a:hlink>
      <a:folHlink>
        <a:srgbClr val="7F7F7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 anchor="ctr" anchorCtr="0">
        <a:noAutofit/>
      </a:bodyPr>
      <a:lstStyle>
        <a:defPPr algn="l">
          <a:defRPr b="1" dirty="0" smtClean="0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E700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E70000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中国一汽">
      <a:dk1>
        <a:srgbClr val="FFFFFF"/>
      </a:dk1>
      <a:lt1>
        <a:srgbClr val="FFFFFF"/>
      </a:lt1>
      <a:dk2>
        <a:srgbClr val="7F7F7F"/>
      </a:dk2>
      <a:lt2>
        <a:srgbClr val="1F497D"/>
      </a:lt2>
      <a:accent1>
        <a:srgbClr val="8DB3E2"/>
      </a:accent1>
      <a:accent2>
        <a:srgbClr val="548DD4"/>
      </a:accent2>
      <a:accent3>
        <a:srgbClr val="17365D"/>
      </a:accent3>
      <a:accent4>
        <a:srgbClr val="1F497D"/>
      </a:accent4>
      <a:accent5>
        <a:srgbClr val="FF0000"/>
      </a:accent5>
      <a:accent6>
        <a:srgbClr val="002060"/>
      </a:accent6>
      <a:hlink>
        <a:srgbClr val="1F497D"/>
      </a:hlink>
      <a:folHlink>
        <a:srgbClr val="7F7F7F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 anchor="ctr" anchorCtr="0">
        <a:noAutofit/>
      </a:bodyPr>
      <a:lstStyle>
        <a:defPPr algn="l">
          <a:defRPr b="1" dirty="0" smtClean="0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E70000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主题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E70000"/>
        </a:accent6>
        <a:hlink>
          <a:srgbClr val="0000FF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14169</TotalTime>
  <Words>1588</Words>
  <Application>Microsoft Office PowerPoint</Application>
  <PresentationFormat>宽屏</PresentationFormat>
  <Paragraphs>218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黑体</vt:lpstr>
      <vt:lpstr>宋体</vt:lpstr>
      <vt:lpstr>微软雅黑</vt:lpstr>
      <vt:lpstr>Arial</vt:lpstr>
      <vt:lpstr>Calibri</vt:lpstr>
      <vt:lpstr>Cambria Math</vt:lpstr>
      <vt:lpstr>Georgia</vt:lpstr>
      <vt:lpstr>Times New Roman</vt:lpstr>
      <vt:lpstr>Wingdings</vt:lpstr>
      <vt:lpstr>1_Office 主题</vt:lpstr>
      <vt:lpstr>2_Office 主题</vt:lpstr>
      <vt:lpstr>3_Office 主题</vt:lpstr>
      <vt:lpstr>PowerPoint 演示文稿</vt:lpstr>
      <vt:lpstr>目 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商院-激光雷达识别算法介绍</dc:title>
  <dc:creator>AutoBVT</dc:creator>
  <cp:keywords>归属-智能网联车部-吴再霖</cp:keywords>
  <cp:lastModifiedBy>吴再霖</cp:lastModifiedBy>
  <cp:revision>168</cp:revision>
  <cp:lastPrinted>2021-11-23T03:55:00Z</cp:lastPrinted>
  <dcterms:created xsi:type="dcterms:W3CDTF">2021-11-25T02:30:00Z</dcterms:created>
  <dcterms:modified xsi:type="dcterms:W3CDTF">2023-07-12T01:47:09Z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BA9DAB41858743EF94893B372AC538AF</vt:lpwstr>
  </property>
</Properties>
</file>