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324C9-79F9-44C9-A81A-FAD1409CCE47}" type="datetimeFigureOut">
              <a:rPr lang="zh-CN" altLang="en-US" smtClean="0"/>
              <a:t>2025/05/14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03B7D-8B24-4AF5-90D7-99965EE467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374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Hello, my name is Ruihan Zhao. Today I will be presenting my final year project, titled "Failure-Driven Analysis and Roadmap for Lightweight Human Pose Estimation." I'll begin by outlining the background and the problem this project addresses.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3B7D-8B24-4AF5-90D7-99965EE467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678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Human Pose Estimation draws a stick-figure skeleton on people in images. State-of-the-art methods like OpenPose or HRNet are very accurate but require powerful GPUs. On a smartphone, they run too slowly or not at all. We want a much lighter model that still works well. (*Placeholder:* You can insert an HPE output screenshot here. DALL·E prompt: "a photo of a person with a stick-figure skeleton overlay, high resolution".)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3B7D-8B24-4AF5-90D7-99965EE467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851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ask: Can we approach the accuracy of big models on a benchmark like COCO while keeping the model small and fast enough to run at real time on a phone?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3B7D-8B24-4AF5-90D7-99965EE467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75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Our model uses a CSPNet backbone to slim down channels, SE blocks to boost key features, and a SimCC head that classifies x and y coordinates separately instead of producing big heatmaps. (*Placeholder:* Insert architecture diagram. DALL·E prompt: "a simple block diagram of a neural network with CSP split, SE attention modules, and SimCC output blocks".)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3B7D-8B24-4AF5-90D7-99965EE467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72969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trained two variants on the COCO single-person set: a standard heatmap model and our SimCC model. Both ran for many epochs until they converged. We measured COCO metrics and FPS to check accuracy and speed.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3B7D-8B24-4AF5-90D7-99965EE467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4181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Both models memorized the training data but failed on unseen images – validation mAP stayed under 1%. Even our improved SimCC variant only peaked at 0.17%. By comparison, good pose models are around 60% mAP. This clearly shows the models did not generalize.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3B7D-8B24-4AF5-90D7-99965EE467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904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saw limb-swap errors, tangled joint placements, and complete failures under occlusion. Key reasons: the training data wasn’t varied enough, we didn’t use a pre-trained backbone, our SimCC parameters were not optimized, and the model was perhaps too small to learn complex poses.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3B7D-8B24-4AF5-90D7-99965EE467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7157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achieved an extremely compact and fast model but its accuracy was far too low. However, by analyzing the failures we now have a detailed plan for next steps.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3B7D-8B24-4AF5-90D7-99965EE4672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16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Our roadmap: gather more varied data, start from a pre-trained model, perform thorough hyperparameter searches, and introduce a modest refinement stage.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003B7D-8B24-4AF5-90D7-99965EE467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788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55C521-0226-440B-BE0A-321D90A055F9}" type="datetimeFigureOut">
              <a:rPr lang="zh-CN" altLang="en-US" smtClean="0"/>
              <a:t>2025/05/14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D993-1F71-4BCC-83E8-1AF15CAD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52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55C521-0226-440B-BE0A-321D90A055F9}" type="datetimeFigureOut">
              <a:rPr lang="zh-CN" altLang="en-US" smtClean="0"/>
              <a:t>2025/05/14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D993-1F71-4BCC-83E8-1AF15CAD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2888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55C521-0226-440B-BE0A-321D90A055F9}" type="datetimeFigureOut">
              <a:rPr lang="zh-CN" altLang="en-US" smtClean="0"/>
              <a:t>2025/05/14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D993-1F71-4BCC-83E8-1AF15CAD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960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D2D03-D146-E7C2-6C91-5409257F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6EF3B6-330D-92B1-522E-4DE0FE59B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EDAE00-16FD-49B2-8B0B-82AA20AC3D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B42177-13AF-27F8-E7DA-70DE79ACA6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F5DD993-1F71-4BCC-83E8-1AF15CAD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189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55C521-0226-440B-BE0A-321D90A055F9}" type="datetimeFigureOut">
              <a:rPr lang="zh-CN" altLang="en-US" smtClean="0"/>
              <a:t>2025/05/14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D993-1F71-4BCC-83E8-1AF15CAD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59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55C521-0226-440B-BE0A-321D90A055F9}" type="datetimeFigureOut">
              <a:rPr lang="zh-CN" altLang="en-US" smtClean="0"/>
              <a:t>2025/05/14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D993-1F71-4BCC-83E8-1AF15CAD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113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55C521-0226-440B-BE0A-321D90A055F9}" type="datetimeFigureOut">
              <a:rPr lang="zh-CN" altLang="en-US" smtClean="0"/>
              <a:t>2025/05/14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D993-1F71-4BCC-83E8-1AF15CAD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4526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55C521-0226-440B-BE0A-321D90A055F9}" type="datetimeFigureOut">
              <a:rPr lang="zh-CN" altLang="en-US" smtClean="0"/>
              <a:t>2025/05/14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D993-1F71-4BCC-83E8-1AF15CAD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259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55C521-0226-440B-BE0A-321D90A055F9}" type="datetimeFigureOut">
              <a:rPr lang="zh-CN" altLang="en-US" smtClean="0"/>
              <a:t>2025/05/14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D993-1F71-4BCC-83E8-1AF15CAD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540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55C521-0226-440B-BE0A-321D90A055F9}" type="datetimeFigureOut">
              <a:rPr lang="zh-CN" altLang="en-US" smtClean="0"/>
              <a:t>2025/05/14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D993-1F71-4BCC-83E8-1AF15CAD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74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55C521-0226-440B-BE0A-321D90A055F9}" type="datetimeFigureOut">
              <a:rPr lang="zh-CN" altLang="en-US" smtClean="0"/>
              <a:t>2025/05/14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D993-1F71-4BCC-83E8-1AF15CAD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733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E55C521-0226-440B-BE0A-321D90A055F9}" type="datetimeFigureOut">
              <a:rPr lang="zh-CN" altLang="en-US" smtClean="0"/>
              <a:t>2025/05/14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DD993-1F71-4BCC-83E8-1AF15CAD66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5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DD993-1F71-4BCC-83E8-1AF15CAD668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AD975D-CC39-4548-8347-82B5671EDC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9022" y="6273984"/>
            <a:ext cx="2032000" cy="5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81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32120-2D9B-1DF2-102E-3F954171DE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Failure-Driven Analysis and Roadmap for Lightweight Human Pose Estimation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811712-ED44-1524-41BF-28EC1B472A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/>
              <a:t>Ruihan Zhao – BSc Computer Science</a:t>
            </a:r>
          </a:p>
          <a:p>
            <a:r>
              <a:rPr lang="en-US" altLang="zh-CN"/>
              <a:t>Supervisor: Dr. Shanxin Yuan</a:t>
            </a:r>
          </a:p>
          <a:p>
            <a:r>
              <a:rPr lang="en-US" altLang="zh-CN"/>
              <a:t>Queen Mary University of London</a:t>
            </a:r>
          </a:p>
          <a:p>
            <a:r>
              <a:rPr lang="en-US" altLang="zh-CN"/>
              <a:t>May 2025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463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44445-C466-6F3D-534D-28F47D209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Thank You!</a:t>
            </a:r>
            <a:br>
              <a:rPr lang="en-US" altLang="zh-CN"/>
            </a:br>
            <a:r>
              <a:rPr lang="en-US" altLang="zh-CN"/>
              <a:t>Questions?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674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94CE6-C75D-F0BB-6584-6DE274BF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Background &amp; Motivation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FB8651-0D88-815B-6994-A8884E0CBD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Human Pose Estimation (HPE) identifies keypoints (joints) in human images.</a:t>
            </a:r>
          </a:p>
          <a:p>
            <a:r>
              <a:rPr lang="en-US" altLang="zh-CN"/>
              <a:t>Deep learning has made HPE highly accurate (e.g. OpenPose, HRNet).</a:t>
            </a:r>
          </a:p>
          <a:p>
            <a:r>
              <a:rPr lang="en-US" altLang="zh-CN"/>
              <a:t>But these models are huge (60M+ parameters) and heavy to run.</a:t>
            </a:r>
          </a:p>
          <a:p>
            <a:r>
              <a:rPr lang="en-US" altLang="zh-CN"/>
              <a:t>They cannot run in real time on mobile/embedded devices.</a:t>
            </a:r>
          </a:p>
          <a:p>
            <a:r>
              <a:rPr lang="en-US" altLang="zh-CN"/>
              <a:t>Figure: Example of a person with skeleton overlay.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6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79066-3067-F373-6FF7-2CB69389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Problem &amp; Objectives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C0D5C2-73D9-7C24-FF78-7AD8E1BA39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Problem: Top models are too heavy for edge devices.</a:t>
            </a:r>
          </a:p>
          <a:p>
            <a:r>
              <a:rPr lang="en-US" altLang="zh-CN"/>
              <a:t>Q: How to keep high accuracy in a tiny real-time model?</a:t>
            </a:r>
          </a:p>
          <a:p>
            <a:r>
              <a:rPr lang="en-US" altLang="zh-CN"/>
              <a:t>Objective: Build a compact pose estimator for limited hardware.</a:t>
            </a:r>
          </a:p>
          <a:p>
            <a:r>
              <a:rPr lang="en-US" altLang="zh-CN"/>
              <a:t>Success: Near-SOTA accuracy, high FPS, small model size.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22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374FD5-D6C1-2D0E-86AF-4CAC4763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Solution Architecture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E8083-56AA-E747-D083-1685FFF5F1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? CSPNet backbone: splits feature maps to reduce redundancy.</a:t>
            </a:r>
          </a:p>
          <a:p>
            <a:r>
              <a:rPr lang="en-US" altLang="zh-CN"/>
              <a:t>? SE blocks: lightweight channel-wise attention.</a:t>
            </a:r>
          </a:p>
          <a:p>
            <a:r>
              <a:rPr lang="en-US" altLang="zh-CN"/>
              <a:t>? SimCC head: separate x/y classification instead of heatmaps.</a:t>
            </a:r>
          </a:p>
          <a:p>
            <a:r>
              <a:rPr lang="en-US" altLang="zh-CN"/>
              <a:t>Figure: Diagram of CSPNet+SE+SimCC model.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161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7127FC-4781-4E58-AD0A-54BA3DB4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Experimental Setup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4B47E1-1A9A-EAA1-C10A-EE7244F155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Dataset: COCO keypoint (~134k single-person crops).</a:t>
            </a:r>
          </a:p>
          <a:p>
            <a:r>
              <a:rPr lang="en-US" altLang="zh-CN"/>
              <a:t>Models: Baseline (heatmap) vs. Proposed (SimCC).</a:t>
            </a:r>
          </a:p>
          <a:p>
            <a:r>
              <a:rPr lang="en-US" altLang="zh-CN"/>
              <a:t>Training: Hundreds of epochs on GPU to full convergence.</a:t>
            </a:r>
          </a:p>
          <a:p>
            <a:r>
              <a:rPr lang="en-US" altLang="zh-CN"/>
              <a:t>Metrics: COCO mAP &amp; AP50, plus inference speed (FPS).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873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DAFAE5-4731-BFD1-DB29-1FE46C3E4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Results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71256F-F54E-3A10-1AFD-9D4913A34F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Severe overfitting: training loss ↓ but validation mAP &lt;1%.</a:t>
            </a:r>
          </a:p>
          <a:p>
            <a:r>
              <a:rPr lang="en-US" altLang="zh-CN"/>
              <a:t>Baseline peak: ~0.06% mAP; SimCC peak: ~0.17% mAP.</a:t>
            </a:r>
          </a:p>
          <a:p>
            <a:r>
              <a:rPr lang="en-US" altLang="zh-CN"/>
              <a:t>SOTA on COCO: ~60% mAP. Our models far below expected.</a:t>
            </a:r>
            <a:endParaRPr lang="fr-FR" altLang="zh-CN"/>
          </a:p>
          <a:p>
            <a:r>
              <a:rPr lang="fr-FR" altLang="zh-CN"/>
              <a:t>Figure: Train vs val curves (train↓, val≈0%).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25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AAB19B-D666-CF68-64D6-8C06AC668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Failure Analysis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5E10CC-42E8-42A5-6567-CC6196B06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Common errors:</a:t>
            </a:r>
          </a:p>
          <a:p>
            <a:r>
              <a:rPr lang="en-US" altLang="zh-CN"/>
              <a:t>– Limb swaps (left/right confusion).</a:t>
            </a:r>
          </a:p>
          <a:p>
            <a:r>
              <a:rPr lang="en-US" altLang="zh-CN"/>
              <a:t>– Joints grossly misplaced or tangled.</a:t>
            </a:r>
          </a:p>
          <a:p>
            <a:r>
              <a:rPr lang="en-US" altLang="zh-CN"/>
              <a:t>– Breaks on occlusion or multi-person scenes.</a:t>
            </a:r>
          </a:p>
          <a:p>
            <a:r>
              <a:rPr lang="en-US" altLang="zh-CN"/>
              <a:t>Root causes:</a:t>
            </a:r>
          </a:p>
          <a:p>
            <a:r>
              <a:rPr lang="en-US" altLang="zh-CN"/>
              <a:t>Insufficient diversity, no pretraining, poor SimCC tuning, low capacity.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176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D8D66-C361-D429-BA9C-0A0AAF6A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Conclusion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B9B6AC-C5A1-87A0-AC39-F517BBB9C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? Created a 2.9M-parameter CSPNet+SE+SimCC model.</a:t>
            </a:r>
          </a:p>
          <a:p>
            <a:r>
              <a:rPr lang="en-US" altLang="zh-CN"/>
              <a:t>? Met speed/size goals but failed accuracy (&lt;1% mAP).</a:t>
            </a:r>
          </a:p>
          <a:p>
            <a:r>
              <a:rPr lang="en-US" altLang="zh-CN"/>
              <a:t>? Detailed failure analysis yields clear improvement roadmap.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40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41438B-D66A-A576-0481-A7D19D89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Future Work</a:t>
            </a:r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FC9499-3AA2-6F71-57B8-A6CB0549A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1. Expand datasets &amp; augmentations for more pose diversity.</a:t>
            </a:r>
          </a:p>
          <a:p>
            <a:r>
              <a:rPr lang="en-US" altLang="zh-CN"/>
              <a:t>2. Apply transfer learning (pretrained backbone).</a:t>
            </a:r>
          </a:p>
          <a:p>
            <a:r>
              <a:rPr lang="en-US" altLang="zh-CN"/>
              <a:t>3. Tune SimCC hyperparameters systematically.</a:t>
            </a:r>
          </a:p>
          <a:p>
            <a:r>
              <a:rPr lang="en-US" altLang="zh-CN"/>
              <a:t>4. Add lightweight refinement stage or more capacity.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7935261"/>
      </p:ext>
    </p:extLst>
  </p:cSld>
  <p:clrMapOvr>
    <a:masterClrMapping/>
  </p:clrMapOvr>
</p:sld>
</file>

<file path=ppt/theme/theme1.xml><?xml version="1.0" encoding="utf-8"?>
<a:theme xmlns:a="http://schemas.openxmlformats.org/drawingml/2006/main" name="Viva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Viva Presentation</Template>
  <TotalTime>3</TotalTime>
  <Words>858</Words>
  <Application>Microsoft Office PowerPoint</Application>
  <PresentationFormat>宽屏</PresentationFormat>
  <Paragraphs>66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Arial</vt:lpstr>
      <vt:lpstr>Calibri</vt:lpstr>
      <vt:lpstr>Calibri Light</vt:lpstr>
      <vt:lpstr>Viva Presentation</vt:lpstr>
      <vt:lpstr>Failure-Driven Analysis and Roadmap for Lightweight Human Pose Estimation</vt:lpstr>
      <vt:lpstr>Background &amp; Motivation</vt:lpstr>
      <vt:lpstr>Problem &amp; Objectives</vt:lpstr>
      <vt:lpstr>Solution Architecture</vt:lpstr>
      <vt:lpstr>Experimental Setup</vt:lpstr>
      <vt:lpstr>Results</vt:lpstr>
      <vt:lpstr>Failure Analysis</vt:lpstr>
      <vt:lpstr>Conclusion</vt:lpstr>
      <vt:lpstr>Future Work</vt:lpstr>
      <vt:lpstr>Thank You!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Ruihan Zhao</dc:creator>
  <cp:lastModifiedBy>Ruihan Zhao</cp:lastModifiedBy>
  <cp:revision>1</cp:revision>
  <dcterms:created xsi:type="dcterms:W3CDTF">2025-05-14T13:55:40Z</dcterms:created>
  <dcterms:modified xsi:type="dcterms:W3CDTF">2025-05-14T13:59:17Z</dcterms:modified>
</cp:coreProperties>
</file>