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64" r:id="rId7"/>
    <p:sldId id="260" r:id="rId8"/>
    <p:sldId id="262" r:id="rId9"/>
    <p:sldId id="263" r:id="rId10"/>
    <p:sldId id="276" r:id="rId11"/>
    <p:sldId id="277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F3"/>
    <a:srgbClr val="6ED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42:06.157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11 11 10221,'-6'-4'860,"1"2"-1846,5-3 2870,0 5-2267,5 0 113,-4 0 1,9 0 129,-2 0 1,2 4-45,1 0 0,-4-1 43,1-3-93,4 5 1,5-2 241,1 4 0,-2-4-672,-4 1 0,-1 1 635,0-2 1,0 5-4,1-4 1,-1 3 63,0-3 1,0 3 1,0-3 0,-3 5 52,-1-2 0,1-1 23,3 2 0,-3-4-3,-1 3 22,0 1 1,3 3 62,-2 0-100,2 0 0,-5 1 5,2-1 0,0-4 18,-4 1 1,-1-1-75,1 4 1,2-3 15,-1-1 1,1 1 54,-1 3 0,-3-3-54,3-1 0,-2 0-34,2 5 1,-3-1 50,3 0 0,1 0-74,-1 1 0,1-1 24,-2 0 1,-1 0-37,1 0 1,2 1 36,-1-1 0,1 0-19,-1 0 1,-3 1 8,3-1 0,1 0-24,-1 0 0,1 0-18,-2 1 0,-1-1 54,1 0 1,-1 0 58,-2 0 0,3 1-102,1-1 1,0 0 54,-4 0 0,1 1-6,3-1 1,-3 0-28,3 0 1,-3 2 46,-1 2 1,1-3-15,3 3 0,-3-2-44,3-2 1,-3 1 8,-1 3 0,0-2 98,0 2 0,4-2-113,0 2 0,-1-2 74,-3 2 0,0 1-14,0-1 1,0 1-28,0-1 0,0-3-1,0 3 1,0-1 30,0 1 0,0-2-62,0 1 0,2-1-19,1-2 1,-1 4 26,1 0 0,-1 0 20,-2-4 0,0 0-27,0 1 0,0-1 7,0 0 0,3 2-47,1 2 1,0-3 23,-4 3 1,0-1 24,0 1 0,0-2 37,0 6 1,0-4-9,0 4 1,0-4-17,0 3 1,0-3-14,0 4 1,4-4-24,-1 4 1,1-6 60,-4 2 1,0 2 1,0-3 1,0 5-38,0-4 0,0 4 3,0-4 1,1 1-34,3-1 0,-3-1 8,3 4 0,-3-4 1,-1 1 1,0 1 62,0-1 0,0 4-18,0-4 0,0 1-28,0-1 1,0-1-1,0 4 0,4 0-37,0 1 0,-1 0 52,-3-4 0,0 4 16,0-4 0,0 5-17,0-1 0,4 1-46,0-2 0,1 4-2,-1-4 0,-3 3 17,3 2 1,-2-4 11,2-1 0,-3-3 41,3 4 1,1-2-24,-1 2 0,1 2-40,-2-2 1,0-2-21,4 2 1,-3-1 41,4 0 1,-5 0-11,5-3 0,-5-2-6,5 6 1,-4-4-18,3 4 0,-1-6-13,2 2 1,2 3 10,-3 0 0,3 0-13,2 1 1,-5-2 34,0 2 0,1 1-11,3-5 0,-1 5 6,-2-2 1,2 0-12,-3 0 1,-1 0-27,2 1 0,-2 2 7,1-3 1,3-1-36,-2-2 0,-2 1 15,2-1 0,-2 3-34,1-3 1,3 4 5,-2-4 1,1 1-6,-2-1 0,3-1 29,-3 5 0,3-4 2,2 3 0,0-3 6,3 4 1,-2-4 34,1 4 0,0-4 3,1 3 0,-1-3 2,5 4 1,-6-5 9,2 1 1,-1 1 4,1-1 0,-1 1 77,4-1 0,-4-3-69,1 3 0,-1-1 8,1 1 0,-3-1-16,3 4 0,1-4-41,-1 1 1,1-1 16,-1 1 0,-2-3-1,2 3 0,-3-2-15,-1-2 1,1 0 13,-1 0 0,0 0 22,0 1 1,1-1-17,-1 0 0,0 0 18,0 1 1,4-1 19,0 0 0,4 0 56,-4 0 1,3 1-48,-3-1 1,5 4-2,-1 0 0,2 0-7,2-4 1,-5 0-1,1 0 1,-4 1-27,4-1 1,-4 0 26,3 0 1,-3 0-36,4 1 1,-5-5 23,1 1 1,1-1-15,-1 4 1,0-1 32,-4-2 1,1 2 3,3-3 1,-2 3-14,2 1 1,-1-3 0,1-1 0,-2 1-5,6 3 1,-2 0 7,2 1 0,2-5-19,-2 0 1,2 1 14,2 3 1,-1 0-21,0 1 1,-3-5 10,0 1 0,0-5-3,3 5 0,-1-2-1,-2 1 1,1 2 2,-5-5 0,1 3 0,-1-3 0,-3 4 2,3-5 0,2 5-4,-3-4 0,3 3 6,-2-3 0,1 1-26,3-1 0,2-2 3,-3 6 0,4-6-5,0 2 1,0 1 30,1-2 0,-1 5-17,1-4 1,-1 1 20,1-2 1,-2 0-21,-2 4 1,2-4 18,-3 1 1,2 1-11,-1-2 0,1 2 1,-5-1 1,4-3 4,-4 3 0,3 1 2,-3-1 0,5 3-4,-1-3 1,1 1-1,-1-1 1,5-3-58,-1 3 0,1 1 52,-6-2 0,5 5-15,-1-4 1,1 1 16,3-2 0,-4-1 0,-3 1 0,1 2-14,-5-1 0,3 0 3,-3-4 1,4 0-12,-4 0 1,0 0 12,-4 0 1,0 0-28,1 0 1,-1 1 27,0 3 0,0-3 22,1 3 0,-1-3-10,0-1 0,0 0 3,0 0 0,1 0-18,-1 0 0,4 1 4,0 3 0,0-3 0,-4 3 0,4-3 5,0-1 1,1 0 13,-1 0 1,-3 0-29,3 0 1,-1 0-4,1 0 1,-2 0 19,2 0 1,-3 0 1,-1 0 0,0 0-109,1 0 99,4 0 0,-4 0-20,3 0 1,-2-1 12,-2-3 1,0 3 30,0-3-11,1 3 0,-1 1 0,0 0 1,0 0 2,0 0 0,-3 0 4,-1 0 1,1 0 12,3 0 1,0 0-20,1 0 27,-1 0 1,0 0-25,0 0 0,0 0-3,1 0 0,-1-4 4,0 1 0,0-1-11,1 4 1,-5 0 15,0 0 0,1 0 0,3 0 1,-3 0-34,-1 0 8,1 0 0,3 0 6,0 0 1,-3 0 6,-1 0 0,-3 0-4,3 0 2,-4 0 1,3 0 17,-2 0-24,-3 0 50,4-5-258,-5 4 217,0-4 0,-5 5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42:07.6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23 7006,'-6'-6'3582,"-4"1"-3369,9 0 1,-5 4-150,2-3-449,3 3 332,-4 1-261,5 0 218,0 5 1,5-3-535,2 6 0,3-5 213,1 5 1,1-1 64,-1 5 1,4-4 114,0 4 1,3-4 105,-3 7 0,4-2 185,-4-2 1,4-1-138,-4-3 1,0 6 290,-4-6 1,-1 6-71,-3-6 0,2 0 135,-5 0 186,4-5-113,-6 8 1,3-7 63,-5 4-96,-5-4 1,-2 7-102,-4-3 0,0 0-37,0 0 1,0 1-236,-1 3 1,-3 4 124,0 0 1,-5 1-573,2-1 1,-3-1 109,-2 4 396,-4 1 0,-2 3 0,-5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41:54.8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 7276,'0'-8'458,"0"3"-324,0 5 470,0 0-752,5 0 292,-3 0-201,9 0 157,-3 0-320,5 5 199,0-3 1,0 5-38,0-2 69,0-4 0,0 9 1,0-6 0,0 2-18,0-1 1,-1-2 10,-3 5 1,2-5-26,-2 2 0,3 0 26,1 0 0,0 3-18,0-3 0,0 3 14,0-3 1,0 4-15,0-5 1,0 6 9,0-1 1,0-2-4,0 2 0,-1-5 55,-3 5 1,2-2-50,-2 2 0,-2 2 40,2-2 0,-2-2-29,2 2 1,3 0 2,-4 4 0,0-4-8,0-1 1,-3 0 1,3 0 1,0 4-7,0-3 0,3 2-5,-7 2 0,5-4-15,-5 0 0,2 0 18,-2 4 1,-1 0-12,6 0 1,-6-5 11,1 1 1,2 0 27,-2 4 0,1 0-21,-5 0 1,0 0 4,0 0 0,4 0 40,0 0 0,1 0 9,-5 1 1,0-6 145,0 1-177,0 5 1,0 1 1,0 2 0,0-2 57,0-2-104,0 0 1,0 0 4,0 0-2,0 0 1,0 0-7,0 0 1,0 1 24,0-1 0,0-5-44,0 1 1,-2 0 32,-2 4 0,2 0-18,-2 0 1,3 0 17,1 0 0,-5-4 33,1 0 0,0-1-10,4 5 0,-5 0 29,1 0-51,-1 1 1,1-1 2,0 0 1,-2 0 4,2 0 0,2-4 4,-2-1 0,1 0 0,-1 0 0,2 4-3,-2-3 0,-2 2-7,2 2 0,-2-4 9,1 0-7,4-1 0,-11 5 0,9-1 1,-5-3 0,3 1-24,-3-6 28,5 7-11,-9-4 1,6 1 5,-2 1 0,-3-4-19,7 3 14,-6-5 1,4 4-1,-3-2 0,-1-2 1,6 5 0,-6-5 0,1 2 1,2-2 5,-2 1 1,5-3-6,-5 4 1,2-2-1,-2 1 2,-3-3-34,5 5 32,-6 0-48,0-4 1,0 3 43,0-5-1,6 6 0,-5-4 16,3 2-26,3-3 24,-5-1 1,8 0-15,-6 0 1,5 2 22,-5 2-16,6-2 0,-4 3 2,3-5-23,2 0 0,-5 0-23,2 0-37,4 0 63,-5 0-290,6 0-132,0 0 0,-6 6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41:55.52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92 0 9424,'-7'0'241,"1"0"1,6 2-92,0 2 1,-1-1 135,-4 6 0,4 0-159,-3 4 1,-2 0-44,1 0 0,0 0 18,0 0 0,2 0-109,-5 0 0,3 0 89,-3 0 1,5 0-69,-2 0 1,2-1-185,-1-3-45,3 2 1,-5-8-161,6 6-42,0-6-93,0 3 277,0-6 1,1 0 29,4 0 0,-3 4 107,7 0 0,-4 1 36,3-5 0,1 0 22,4 0 1,0 4 47,0 0 1,2 2-32,2-1 1,-2-4 1,2 3 0,2 2 21,-2-1 1,5-1-7,-4-4 1,-1 4-21,-4 1 1,0-1 10,0-4 0,-4 0 29,0 0-38,-6 0-454,2 0 476,-5 0 0,6 6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42:26.293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0 10108,'7'0'-100,"0"0"99,1 0 0,3 4-190,0 0 1,1-1 154,-1-3 1,0 2 17,0 1 0,0-1-2,1 1 0,-1 2-21,0-1 0,0 1-60,1-1 0,-2-2-29,-3 6 0,3-5-9,-3 5 1,2-4 84,-1 3 1,2-1-83,-3 2 0,2 2 24,-2-3 1,3 2-23,-2-2 1,-2 3 68,1-2 0,1 2-15,3 1 1,-1 0 49,-2 1 1,2-1 12,-3 0 0,3 0-29,1 0 0,0 1 21,1-1 1,-5 0 52,1 0 0,-1 0-16,4 1 1,1-1-59,-1 0 1,0 4 62,0 0 0,0 1-11,1-1 1,-1-2-4,0 2 0,0 1 21,1-1 0,-1 3 45,0-3 1,0 4-81,0-4 1,1 1 58,-1-1 1,-4-2-3,1 2 0,-2 2 10,2 2 0,1-2-45,-1 2 0,-2-4 18,2 4 1,-5-1-21,5 5 0,-6-5-13,2 1 1,1-1-25,-1 0 0,3 3 14,-3-2 1,1-1-23,-1 0 1,-3-3-12,3 4 0,1-4 8,-2 4 1,2-4 31,-1 3 1,-3-3 4,3 4 0,-3-4-17,-1 4 0,0-2 18,0 2 0,4 2 4,0-2 0,0 2 12,-4 1 0,0-3-27,0 0 1,0-2 24,0 2 1,0 2 6,0-2 1,-2-2-18,-1 2 0,1-2 2,-1 2 1,1 2-11,2-2 0,-3-2-1,-1 2 0,0-4-9,4 4 0,-4-4 18,1 3 1,-2-4-17,1 1 1,3 1 11,-3-1 0,-1 4-8,1-4 0,-3 1 6,3-1 1,-1-1-2,1 4 1,2-4 0,-6 1 0,5-1 0,-5 1 0,4-2-1,-3 6 1,3-5-1,-3 1 1,4-3-23,0-1 0,-2 2 21,1 2 1,-4-3-8,5 3 0,-5-2 8,4-2 0,-3 0 1,3 0 0,-3 1-1,3-1 0,-4 0 0,5 0 0,-6 4 4,2 0 0,0 0 3,0-4 1,1 1 11,-2-1 0,-2 0-14,3 0 1,-2 0 71,1 1 0,-2-1-36,3 0 0,-3 4 6,-1 0 1,3 0-4,1-4 1,-1-3 7,-3-1 1,4 1-37,-1 3 0,1 0 48,-5 0-43,1 0 0,0 1 11,0-1 1,1 0-11,2 0 1,-2-3-10,3-1 0,1 1-3,-2 3 1,2-4-18,-1 1 4,-3-1 1,5 5-161,-3-1 178,-2 0-67,4 0 1,-2 0 44,1 1 0,1-5-39,-2 1 0,2-6 25,2 2 0,2 1-31,-6-1 1,5 3-42,-5-3-14,6 0-268,-8-4 210,3 0 169,1 0 0,-4 5 0,4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42:45.648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9 9 9271,'0'-4'265,"0"0"-313,-4 4-56,3 0 0,-2 1 47,3 2 0,0 1 68,0 5 1,0 0-77,0-1 0,0 5 40,0 1 1,0-1-7,0 1 0,0 1-37,0 2 0,0 0 22,0 0 0,0-3 83,0 1 1,0-5-79,0 1 1,0-1 0,0-2 36,0 1 26,0 0 0,0-4 9,0 1 4,3-4-164,2 2 88,4-4 0,-1 0 30,1 0 1,-1 0-20,1 0 0,0 0-21,-1 0 1,2 0 21,1 0 0,-1 0-106,5 0 1,-1-3 112,3 0 1,-1-1-76,-1 1 0,1 1 26,-2-3 1,1 3-65,-1-1 1,-1-1 15,-5 1 0,1 0-35,0 3 1,-4-2 145,1-1 0,-4 0 0,2 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43:20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0 7663,'-8'0'-427,"2"0"493,6 0 1,-2 0 176,-3 0-311,3 0 19,-4 0 65,6 0 69,0 0-82,0 7 0,2-6-72,2 4 0,0-2 107,5 2-96,1-3 1,4 11 70,1-4 0,4 4-2,1 2 1,-1-1-6,-5 1 1,7-4 1,3 3 1,-3-2-10,-1 7 0,0-8-1,0-1 1,-1-1-54,-4 6 1,-1-5 57,1-1 1,-3-4-100,-2 5 87,3-7 1,-10 3-296,7-6 137,-7 7-249,3-6 338,-6 6 78,0-7 0,-6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9T02:43:20.8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290 15 8374,'15'0'-2215,"-7"0"2343,4 0-16,-10-7 324,5 6-149,-7-6-60,0 7 203,0 0-290,-7 0-160,5 7 1,-10-4 59,2 7 0,2-2-75,-2 1 1,1 4 66,-6-3 1,1 3-105,-1 1 1,1 6 51,-1-1 0,-4 5-104,0-5 0,-1 5 46,6-4 0,-5 4 56,-1-5 1,1 5-67,4-4 0,3-1 46,2-5 1,-1-4 44,6 0 1,0-5-83,5 4 179,-6-6-229,4 4 70,-4-7 0,7 0-451,4 0 510,-3-7 0,10-1 0,-3-6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3980E-123D-6647-AA76-AEB7CCAFB7D7}" type="datetimeFigureOut">
              <a:rPr kumimoji="1" lang="zh-SG" altLang="en-US" smtClean="0"/>
              <a:t>03/11/20</a:t>
            </a:fld>
            <a:endParaRPr kumimoji="1"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35EEC-65D4-D641-A907-CDE9090F36D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15073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35EEC-65D4-D641-A907-CDE9090F36D0}" type="slidenum">
              <a:rPr kumimoji="1" lang="zh-SG" altLang="en-US" smtClean="0"/>
              <a:t>7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12512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14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9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7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50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2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28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18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59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769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180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3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1ECE-8AD9-4098-96C5-89CED58E0241}" type="datetimeFigureOut">
              <a:rPr lang="en-SG" smtClean="0"/>
              <a:t>3/11/20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AD28A-751E-45C9-B4C6-1618FB991D2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6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6.xml"/><Relationship Id="rId18" Type="http://schemas.openxmlformats.org/officeDocument/2006/relationships/image" Target="../media/image10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0.png"/><Relationship Id="rId17" Type="http://schemas.openxmlformats.org/officeDocument/2006/relationships/customXml" Target="../ink/ink8.xml"/><Relationship Id="rId2" Type="http://schemas.openxmlformats.org/officeDocument/2006/relationships/image" Target="../media/image11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0.png"/><Relationship Id="rId4" Type="http://schemas.openxmlformats.org/officeDocument/2006/relationships/image" Target="../media/image30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SG" sz="6600">
                <a:solidFill>
                  <a:srgbClr val="FFFFFF"/>
                </a:solidFill>
              </a:rPr>
              <a:t>PV fault detection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anchor="t">
            <a:normAutofit/>
          </a:bodyPr>
          <a:lstStyle/>
          <a:p>
            <a:fld id="{9E9F046F-1802-454F-9023-F3E1F1A093A2}" type="datetime4">
              <a:rPr lang="en-SG" sz="3200" smtClean="0">
                <a:solidFill>
                  <a:srgbClr val="FFFFFF"/>
                </a:solidFill>
              </a:rPr>
              <a:t>3 November 2020</a:t>
            </a:fld>
            <a:endParaRPr lang="en-SG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579A-F36A-CB48-B8F3-A7B2D166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rray data 10x9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1D94-1D47-2B43-BE96-8CF9ECCC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/>
              <a:t>Short circuit</a:t>
            </a:r>
          </a:p>
          <a:p>
            <a:pPr lvl="1"/>
            <a:r>
              <a:rPr lang="en-US" dirty="0"/>
              <a:t>1 string 1/4/8 panel(s)</a:t>
            </a:r>
          </a:p>
          <a:p>
            <a:pPr lvl="1"/>
            <a:r>
              <a:rPr lang="en-US" dirty="0"/>
              <a:t>2 strings 1/4/8 panel(s)</a:t>
            </a:r>
          </a:p>
          <a:p>
            <a:r>
              <a:rPr lang="en-US" dirty="0"/>
              <a:t>Open circuit</a:t>
            </a:r>
          </a:p>
          <a:p>
            <a:pPr lvl="1"/>
            <a:r>
              <a:rPr lang="en-US" dirty="0"/>
              <a:t>1 case</a:t>
            </a:r>
          </a:p>
        </p:txBody>
      </p:sp>
    </p:spTree>
    <p:extLst>
      <p:ext uri="{BB962C8B-B14F-4D97-AF65-F5344CB8AC3E}">
        <p14:creationId xmlns:p14="http://schemas.microsoft.com/office/powerpoint/2010/main" val="225561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D324-FFB9-EC4F-87FC-C9A660E3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pic>
        <p:nvPicPr>
          <p:cNvPr id="5" name="Content Placeholder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F7DE35DB-3A7B-CD4A-9CDA-50A1C5B0D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50" y="1421339"/>
            <a:ext cx="5156398" cy="5569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DC084-723A-494B-B676-E36786FD7B95}"/>
              </a:ext>
            </a:extLst>
          </p:cNvPr>
          <p:cNvSpPr txBox="1"/>
          <p:nvPr/>
        </p:nvSpPr>
        <p:spPr>
          <a:xfrm>
            <a:off x="6197600" y="5958443"/>
            <a:ext cx="189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8C9B9-F36F-8A4D-A6FF-4562FFE2081B}"/>
              </a:ext>
            </a:extLst>
          </p:cNvPr>
          <p:cNvSpPr txBox="1"/>
          <p:nvPr/>
        </p:nvSpPr>
        <p:spPr>
          <a:xfrm>
            <a:off x="6197600" y="2525236"/>
            <a:ext cx="876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Nser</a:t>
            </a:r>
            <a:endParaRPr lang="en-US" dirty="0"/>
          </a:p>
          <a:p>
            <a:r>
              <a:rPr lang="en-US" dirty="0" err="1"/>
              <a:t>Npar</a:t>
            </a:r>
            <a:endParaRPr lang="en-US" dirty="0"/>
          </a:p>
          <a:p>
            <a:r>
              <a:rPr lang="en-US" dirty="0" err="1"/>
              <a:t>Vmpp</a:t>
            </a:r>
            <a:endParaRPr lang="en-US" dirty="0"/>
          </a:p>
          <a:p>
            <a:r>
              <a:rPr lang="en-US" dirty="0" err="1"/>
              <a:t>Impp</a:t>
            </a:r>
            <a:endParaRPr lang="en-US" dirty="0"/>
          </a:p>
          <a:p>
            <a:r>
              <a:rPr lang="en-US" dirty="0"/>
              <a:t>Label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6180-D15D-6543-BF31-EAACBAE5717E}"/>
              </a:ext>
            </a:extLst>
          </p:cNvPr>
          <p:cNvSpPr txBox="1"/>
          <p:nvPr/>
        </p:nvSpPr>
        <p:spPr>
          <a:xfrm>
            <a:off x="7073655" y="2525236"/>
            <a:ext cx="4979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series-connected modules per string</a:t>
            </a:r>
          </a:p>
          <a:p>
            <a:r>
              <a:rPr lang="en-US" dirty="0"/>
              <a:t>Number of parallel strings</a:t>
            </a:r>
          </a:p>
          <a:p>
            <a:r>
              <a:rPr lang="en-US" dirty="0"/>
              <a:t>Voltage at maximum power point</a:t>
            </a:r>
          </a:p>
          <a:p>
            <a:r>
              <a:rPr lang="en-US" dirty="0"/>
              <a:t>Current at maximum power point</a:t>
            </a:r>
          </a:p>
          <a:p>
            <a:r>
              <a:rPr lang="en-US" dirty="0"/>
              <a:t>Fault type, 1-normal, 2-open circuit, 3-short circuit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CB34E5-EF2C-C549-B56D-214E6BCE6D29}"/>
              </a:ext>
            </a:extLst>
          </p:cNvPr>
          <p:cNvCxnSpPr>
            <a:cxnSpLocks/>
          </p:cNvCxnSpPr>
          <p:nvPr/>
        </p:nvCxnSpPr>
        <p:spPr>
          <a:xfrm>
            <a:off x="4914900" y="3035306"/>
            <a:ext cx="1219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FF3570-0491-C141-9EE3-D398A5CBD94A}"/>
              </a:ext>
            </a:extLst>
          </p:cNvPr>
          <p:cNvSpPr/>
          <p:nvPr/>
        </p:nvSpPr>
        <p:spPr>
          <a:xfrm>
            <a:off x="977900" y="2921012"/>
            <a:ext cx="3524848" cy="304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BCB954-348C-8443-8D31-D8010B6BCE2F}"/>
              </a:ext>
            </a:extLst>
          </p:cNvPr>
          <p:cNvCxnSpPr>
            <a:cxnSpLocks/>
          </p:cNvCxnSpPr>
          <p:nvPr/>
        </p:nvCxnSpPr>
        <p:spPr>
          <a:xfrm>
            <a:off x="4914900" y="6122904"/>
            <a:ext cx="12192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84712-3C11-D54A-96C1-FA389AB6DE04}"/>
              </a:ext>
            </a:extLst>
          </p:cNvPr>
          <p:cNvSpPr/>
          <p:nvPr/>
        </p:nvSpPr>
        <p:spPr>
          <a:xfrm>
            <a:off x="1308100" y="5995916"/>
            <a:ext cx="3524848" cy="304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35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93B7688-C189-D744-9E43-3EB63370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S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248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CD031-7E1B-C74A-B6ED-FDCC91F2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Additional data</a:t>
            </a:r>
            <a:endParaRPr kumimoji="1" lang="zh-SG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F2B5966-DD6E-E145-9163-2AD759BD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Open circuit voltage </a:t>
            </a:r>
          </a:p>
          <a:p>
            <a:r>
              <a:rPr lang="en-US" altLang="zh-SG" dirty="0"/>
              <a:t>Short circuit current</a:t>
            </a:r>
            <a:endParaRPr lang="zh-SG" altLang="en-US" dirty="0"/>
          </a:p>
        </p:txBody>
      </p:sp>
      <p:pic>
        <p:nvPicPr>
          <p:cNvPr id="8" name="内容占位符 4" descr="图示&#10;&#10;描述已自动生成">
            <a:extLst>
              <a:ext uri="{FF2B5EF4-FFF2-40B4-BE49-F238E27FC236}">
                <a16:creationId xmlns:a16="http://schemas.microsoft.com/office/drawing/2014/main" id="{D639A651-1CC4-9D46-81C9-63F298A66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63" y="1933625"/>
            <a:ext cx="6479192" cy="413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7D7B4-4DCF-AA49-8EAE-29BF182A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Background-PV model</a:t>
            </a:r>
            <a:endParaRPr kumimoji="1" lang="zh-SG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61" y="2526183"/>
            <a:ext cx="3509110" cy="18638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37" y="5614490"/>
            <a:ext cx="3924502" cy="749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439" y="2137259"/>
            <a:ext cx="4229317" cy="2641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13258"/>
            <a:ext cx="2124499" cy="2289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3553" y="4780769"/>
            <a:ext cx="260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I-V Curve of a PV module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2076" y="4822962"/>
            <a:ext cx="21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Equivalent circuit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5905" y="4778995"/>
            <a:ext cx="260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PV model in Simulink</a:t>
            </a:r>
          </a:p>
        </p:txBody>
      </p:sp>
    </p:spTree>
    <p:extLst>
      <p:ext uri="{BB962C8B-B14F-4D97-AF65-F5344CB8AC3E}">
        <p14:creationId xmlns:p14="http://schemas.microsoft.com/office/powerpoint/2010/main" val="206978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D0CD5-6CCA-EB43-A796-C67DC21C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Background-PV model</a:t>
            </a:r>
            <a:endParaRPr kumimoji="1" lang="zh-SG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240"/>
            <a:ext cx="7359533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839200" y="3631814"/>
                <a:ext cx="2743200" cy="69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𝑎𝑟𝑟𝑎𝑦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𝑠𝑒𝑟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𝑚𝑜𝑑𝑢𝑙𝑒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𝑎𝑟𝑟𝑎𝑦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 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𝑚𝑜𝑑𝑢𝑙𝑒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631814"/>
                <a:ext cx="2743200" cy="690189"/>
              </a:xfrm>
              <a:prstGeom prst="rect">
                <a:avLst/>
              </a:prstGeom>
              <a:blipFill>
                <a:blip r:embed="rId3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50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4000" cy="4257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690688"/>
            <a:ext cx="5334000" cy="4257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Background-PV model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98571" y="6082406"/>
                <a:ext cx="2743200" cy="69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𝑎𝑟𝑟𝑎𝑦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S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𝑚𝑜𝑑𝑢𝑙𝑒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𝑎𝑟𝑟𝑎𝑦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  3×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𝑚𝑜𝑑𝑢𝑙𝑒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1" y="6082406"/>
                <a:ext cx="2743200" cy="690189"/>
              </a:xfrm>
              <a:prstGeom prst="rect">
                <a:avLst/>
              </a:prstGeom>
              <a:blipFill>
                <a:blip r:embed="rId4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1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Background - PV fault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SG" dirty="0"/>
              <a:t>Open circuit</a:t>
            </a:r>
          </a:p>
          <a:p>
            <a:r>
              <a:rPr kumimoji="1" lang="en-US" altLang="zh-SG" dirty="0"/>
              <a:t>Line to line short circuit</a:t>
            </a:r>
          </a:p>
          <a:p>
            <a:r>
              <a:rPr kumimoji="1" lang="en-US" altLang="zh-SG" dirty="0"/>
              <a:t>Line to ground short circuit</a:t>
            </a:r>
          </a:p>
          <a:p>
            <a:r>
              <a:rPr kumimoji="1" lang="en-US" altLang="zh-SG" dirty="0"/>
              <a:t>Partial shading fault (intermittent)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6474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Motivation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PV data are difficult or expensive to obtain</a:t>
            </a:r>
          </a:p>
          <a:p>
            <a:r>
              <a:rPr lang="en-SG" dirty="0"/>
              <a:t>The models are designed and trained only for certain PV installation</a:t>
            </a:r>
          </a:p>
        </p:txBody>
      </p:sp>
    </p:spTree>
    <p:extLst>
      <p:ext uri="{BB962C8B-B14F-4D97-AF65-F5344CB8AC3E}">
        <p14:creationId xmlns:p14="http://schemas.microsoft.com/office/powerpoint/2010/main" val="373659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</a:t>
            </a:r>
          </a:p>
        </p:txBody>
      </p:sp>
      <p:sp>
        <p:nvSpPr>
          <p:cNvPr id="7" name="Down Arrow 6"/>
          <p:cNvSpPr/>
          <p:nvPr/>
        </p:nvSpPr>
        <p:spPr>
          <a:xfrm>
            <a:off x="3147618" y="2801529"/>
            <a:ext cx="271022" cy="808853"/>
          </a:xfrm>
          <a:prstGeom prst="downArrow">
            <a:avLst>
              <a:gd name="adj1" fmla="val 38264"/>
              <a:gd name="adj2" fmla="val 7640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ounded Rectangle 8"/>
          <p:cNvSpPr/>
          <p:nvPr/>
        </p:nvSpPr>
        <p:spPr>
          <a:xfrm>
            <a:off x="2699235" y="2087872"/>
            <a:ext cx="1167788" cy="539826"/>
          </a:xfrm>
          <a:prstGeom prst="roundRect">
            <a:avLst/>
          </a:prstGeom>
          <a:solidFill>
            <a:srgbClr val="FFB382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PV Data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772149" y="2087872"/>
            <a:ext cx="1167788" cy="539826"/>
          </a:xfrm>
          <a:prstGeom prst="roundRect">
            <a:avLst/>
          </a:prstGeom>
          <a:solidFill>
            <a:srgbClr val="FF869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PV array  Data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87736" y="3432582"/>
            <a:ext cx="1587500" cy="547890"/>
          </a:xfrm>
          <a:prstGeom prst="roundRect">
            <a:avLst>
              <a:gd name="adj" fmla="val 37458"/>
            </a:avLst>
          </a:prstGeom>
          <a:solidFill>
            <a:srgbClr val="00B1F3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 information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772149" y="5557052"/>
            <a:ext cx="1167788" cy="539826"/>
          </a:xfrm>
          <a:prstGeom prst="roundRect">
            <a:avLst/>
          </a:prstGeom>
          <a:solidFill>
            <a:srgbClr val="6ED142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Fault diagnosis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E179CEF1-805D-474D-8511-4771F15421BD}"/>
              </a:ext>
            </a:extLst>
          </p:cNvPr>
          <p:cNvSpPr/>
          <p:nvPr/>
        </p:nvSpPr>
        <p:spPr>
          <a:xfrm>
            <a:off x="2578052" y="3746351"/>
            <a:ext cx="1410155" cy="729910"/>
          </a:xfrm>
          <a:prstGeom prst="rect">
            <a:avLst/>
          </a:prstGeom>
          <a:solidFill>
            <a:srgbClr val="FFB382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NN classifier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C0C361B-9E03-0C48-A9A0-09814B1C26A6}"/>
              </a:ext>
            </a:extLst>
          </p:cNvPr>
          <p:cNvSpPr/>
          <p:nvPr/>
        </p:nvSpPr>
        <p:spPr>
          <a:xfrm>
            <a:off x="7650966" y="3746351"/>
            <a:ext cx="1410154" cy="729910"/>
          </a:xfrm>
          <a:prstGeom prst="rect">
            <a:avLst/>
          </a:prstGeom>
          <a:solidFill>
            <a:srgbClr val="FF869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NN classifier</a:t>
            </a:r>
            <a:endParaRPr lang="en-SG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Down Arrow 6">
            <a:extLst>
              <a:ext uri="{FF2B5EF4-FFF2-40B4-BE49-F238E27FC236}">
                <a16:creationId xmlns:a16="http://schemas.microsoft.com/office/drawing/2014/main" id="{A0F5496F-9787-7D43-B224-1048C15B98C3}"/>
              </a:ext>
            </a:extLst>
          </p:cNvPr>
          <p:cNvSpPr/>
          <p:nvPr/>
        </p:nvSpPr>
        <p:spPr>
          <a:xfrm>
            <a:off x="8220532" y="2801529"/>
            <a:ext cx="271022" cy="808853"/>
          </a:xfrm>
          <a:prstGeom prst="downArrow">
            <a:avLst>
              <a:gd name="adj1" fmla="val 38264"/>
              <a:gd name="adj2" fmla="val 7640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9FD2C15D-DE41-AB45-906B-8490D64EFDEA}"/>
              </a:ext>
            </a:extLst>
          </p:cNvPr>
          <p:cNvSpPr/>
          <p:nvPr/>
        </p:nvSpPr>
        <p:spPr>
          <a:xfrm>
            <a:off x="8220532" y="4612230"/>
            <a:ext cx="271022" cy="808853"/>
          </a:xfrm>
          <a:prstGeom prst="downArrow">
            <a:avLst>
              <a:gd name="adj1" fmla="val 38264"/>
              <a:gd name="adj2" fmla="val 7640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Down Arrow 6">
            <a:extLst>
              <a:ext uri="{FF2B5EF4-FFF2-40B4-BE49-F238E27FC236}">
                <a16:creationId xmlns:a16="http://schemas.microsoft.com/office/drawing/2014/main" id="{8176C9A7-9EC8-D044-B8AF-F5A50D2E1734}"/>
              </a:ext>
            </a:extLst>
          </p:cNvPr>
          <p:cNvSpPr/>
          <p:nvPr/>
        </p:nvSpPr>
        <p:spPr>
          <a:xfrm rot="16200000">
            <a:off x="5669966" y="2922148"/>
            <a:ext cx="343314" cy="2378315"/>
          </a:xfrm>
          <a:prstGeom prst="downArrow">
            <a:avLst>
              <a:gd name="adj1" fmla="val 24356"/>
              <a:gd name="adj2" fmla="val 1066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07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 PV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Normal</a:t>
            </a:r>
          </a:p>
          <a:p>
            <a:r>
              <a:rPr lang="en-SG" dirty="0"/>
              <a:t>Short circuit</a:t>
            </a:r>
          </a:p>
          <a:p>
            <a:pPr lvl="1"/>
            <a:r>
              <a:rPr lang="en-SG" dirty="0"/>
              <a:t>R = 0</a:t>
            </a:r>
          </a:p>
          <a:p>
            <a:pPr lvl="1"/>
            <a:r>
              <a:rPr lang="en-SG" dirty="0"/>
              <a:t>R = 5</a:t>
            </a:r>
          </a:p>
          <a:p>
            <a:pPr lvl="1"/>
            <a:r>
              <a:rPr lang="en-SG" dirty="0"/>
              <a:t>R = 10</a:t>
            </a:r>
          </a:p>
          <a:p>
            <a:pPr lvl="1"/>
            <a:r>
              <a:rPr lang="en-SG" dirty="0"/>
              <a:t>R = 25</a:t>
            </a:r>
          </a:p>
          <a:p>
            <a:pPr lvl="1"/>
            <a:r>
              <a:rPr lang="en-SG" dirty="0"/>
              <a:t>R = 1000</a:t>
            </a:r>
          </a:p>
          <a:p>
            <a:r>
              <a:rPr lang="en-SG" dirty="0"/>
              <a:t>Open circuit</a:t>
            </a:r>
          </a:p>
          <a:p>
            <a:pPr lvl="1"/>
            <a:endParaRPr lang="en-S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217" y="1825625"/>
            <a:ext cx="62674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9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 data 3x4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Normal</a:t>
            </a:r>
          </a:p>
          <a:p>
            <a:r>
              <a:rPr lang="en-SG" dirty="0"/>
              <a:t>Short circuit</a:t>
            </a:r>
          </a:p>
          <a:p>
            <a:pPr lvl="1"/>
            <a:r>
              <a:rPr lang="en-SG" dirty="0"/>
              <a:t>1 string 1/2/3 panel(s)</a:t>
            </a:r>
          </a:p>
          <a:p>
            <a:pPr lvl="1"/>
            <a:r>
              <a:rPr lang="en-SG" dirty="0"/>
              <a:t>2 strings 1/2/3 panel(s)</a:t>
            </a:r>
          </a:p>
          <a:p>
            <a:r>
              <a:rPr lang="en-SG" dirty="0"/>
              <a:t>Open circuit</a:t>
            </a:r>
          </a:p>
          <a:p>
            <a:pPr lvl="1"/>
            <a:r>
              <a:rPr lang="en-SG" dirty="0"/>
              <a:t>String 1/2/3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79" y="1355168"/>
            <a:ext cx="7445806" cy="414766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CAEB1FD2-19C4-8443-8B42-2901389F9573}"/>
              </a:ext>
            </a:extLst>
          </p:cNvPr>
          <p:cNvGrpSpPr/>
          <p:nvPr/>
        </p:nvGrpSpPr>
        <p:grpSpPr>
          <a:xfrm>
            <a:off x="7935053" y="2867026"/>
            <a:ext cx="1498320" cy="1534680"/>
            <a:chOff x="7935053" y="2867026"/>
            <a:chExt cx="1498320" cy="15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F52A923-2A17-3244-814C-319BBA4AAE9C}"/>
                    </a:ext>
                  </a:extLst>
                </p14:cNvPr>
                <p14:cNvContentPartPr/>
                <p14:nvPr/>
              </p14:nvContentPartPr>
              <p14:xfrm>
                <a:off x="7935053" y="2867026"/>
                <a:ext cx="1466280" cy="14500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F52A923-2A17-3244-814C-319BBA4AAE9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14533" y="2846506"/>
                  <a:ext cx="1506960" cy="14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E2B4CD0-C5B6-F244-84C5-A5D5E1F7833D}"/>
                    </a:ext>
                  </a:extLst>
                </p14:cNvPr>
                <p14:cNvContentPartPr/>
                <p14:nvPr/>
              </p14:nvContentPartPr>
              <p14:xfrm>
                <a:off x="9336173" y="4251946"/>
                <a:ext cx="97200" cy="1497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E2B4CD0-C5B6-F244-84C5-A5D5E1F783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21053" y="4236826"/>
                  <a:ext cx="1278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15DBAD5-7A21-374D-B4BE-B7DFB082A639}"/>
              </a:ext>
            </a:extLst>
          </p:cNvPr>
          <p:cNvGrpSpPr/>
          <p:nvPr/>
        </p:nvGrpSpPr>
        <p:grpSpPr>
          <a:xfrm>
            <a:off x="6286981" y="2686892"/>
            <a:ext cx="202680" cy="489960"/>
            <a:chOff x="6286981" y="2686892"/>
            <a:chExt cx="202680" cy="48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523A386A-7E7C-3947-AD20-AD6DBFF602E2}"/>
                    </a:ext>
                  </a:extLst>
                </p14:cNvPr>
                <p14:cNvContentPartPr/>
                <p14:nvPr/>
              </p14:nvContentPartPr>
              <p14:xfrm>
                <a:off x="6286981" y="2686892"/>
                <a:ext cx="202680" cy="4521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523A386A-7E7C-3947-AD20-AD6DBFF602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71861" y="2671772"/>
                  <a:ext cx="2332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26854598-7A1C-914E-876D-B9AAF8CCDC1D}"/>
                    </a:ext>
                  </a:extLst>
                </p14:cNvPr>
                <p14:cNvContentPartPr/>
                <p14:nvPr/>
              </p14:nvContentPartPr>
              <p14:xfrm>
                <a:off x="6296341" y="3068132"/>
                <a:ext cx="113400" cy="10872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26854598-7A1C-914E-876D-B9AAF8CCDC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76181" y="3047612"/>
                  <a:ext cx="15408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EFE5D8C-D247-6141-B3C4-7DFA29AFCFB0}"/>
                  </a:ext>
                </a:extLst>
              </p14:cNvPr>
              <p14:cNvContentPartPr/>
              <p14:nvPr/>
            </p14:nvContentPartPr>
            <p14:xfrm>
              <a:off x="6271133" y="3569746"/>
              <a:ext cx="262800" cy="8686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EFE5D8C-D247-6141-B3C4-7DFA29AFCF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0613" y="3549226"/>
                <a:ext cx="303480" cy="9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722CD1F-F99E-5944-92A7-1D7B4706EEC4}"/>
                  </a:ext>
                </a:extLst>
              </p14:cNvPr>
              <p14:cNvContentPartPr/>
              <p14:nvPr/>
            </p14:nvContentPartPr>
            <p14:xfrm>
              <a:off x="6314433" y="4369696"/>
              <a:ext cx="105120" cy="9288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722CD1F-F99E-5944-92A7-1D7B4706EE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93913" y="4349536"/>
                <a:ext cx="1458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3AA85831-25E2-B449-8AA1-961DAAE2F12E}"/>
              </a:ext>
            </a:extLst>
          </p:cNvPr>
          <p:cNvGrpSpPr/>
          <p:nvPr/>
        </p:nvGrpSpPr>
        <p:grpSpPr>
          <a:xfrm>
            <a:off x="6227636" y="2204129"/>
            <a:ext cx="141120" cy="135720"/>
            <a:chOff x="6227636" y="2204129"/>
            <a:chExt cx="14112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5A152F0E-E2C2-1B4D-82D4-6E26B33F4EC0}"/>
                    </a:ext>
                  </a:extLst>
                </p14:cNvPr>
                <p14:cNvContentPartPr/>
                <p14:nvPr/>
              </p14:nvContentPartPr>
              <p14:xfrm>
                <a:off x="6233036" y="2235449"/>
                <a:ext cx="135720" cy="9432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5A152F0E-E2C2-1B4D-82D4-6E26B33F4E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7556" y="2219969"/>
                  <a:ext cx="166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476304B6-FB0B-4847-8D71-11606EBAD499}"/>
                    </a:ext>
                  </a:extLst>
                </p14:cNvPr>
                <p14:cNvContentPartPr/>
                <p14:nvPr/>
              </p14:nvContentPartPr>
              <p14:xfrm>
                <a:off x="6227636" y="2204129"/>
                <a:ext cx="120240" cy="13572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476304B6-FB0B-4847-8D71-11606EBAD4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12516" y="2189009"/>
                  <a:ext cx="150840" cy="16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69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221</Words>
  <Application>Microsoft Macintosh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PV fault detection</vt:lpstr>
      <vt:lpstr>Background-PV model</vt:lpstr>
      <vt:lpstr>Background-PV model</vt:lpstr>
      <vt:lpstr>Background-PV model</vt:lpstr>
      <vt:lpstr>Background - PV fault types</vt:lpstr>
      <vt:lpstr>Motivation</vt:lpstr>
      <vt:lpstr>Objective</vt:lpstr>
      <vt:lpstr>Single PV data</vt:lpstr>
      <vt:lpstr>Array data 3x4</vt:lpstr>
      <vt:lpstr>Array data 10x9</vt:lpstr>
      <vt:lpstr>Data format</vt:lpstr>
      <vt:lpstr>Thank you</vt:lpstr>
      <vt:lpstr>Additional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fault detection</dc:title>
  <dc:creator>#CHEN XUEBING#</dc:creator>
  <cp:lastModifiedBy>#CHEN XUEBING#</cp:lastModifiedBy>
  <cp:revision>118</cp:revision>
  <dcterms:created xsi:type="dcterms:W3CDTF">2020-10-09T03:47:22Z</dcterms:created>
  <dcterms:modified xsi:type="dcterms:W3CDTF">2020-11-03T03:52:26Z</dcterms:modified>
</cp:coreProperties>
</file>