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XgOukK88u+CHUm1VKEg0F38NkO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956D8C-53EE-408F-99B0-3B435B2AAE81}">
  <a:tblStyle styleId="{CA956D8C-53EE-408F-99B0-3B435B2AAE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ff3ae7351f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ff3ae7351f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1ff3ae7351f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d11e667705_4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d11e667705_4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d11e667705_4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d11e667705_1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p:txBody>
      </p:sp>
      <p:sp>
        <p:nvSpPr>
          <p:cNvPr id="183" name="Google Shape;183;g2d11e667705_1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11e667705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d11e667705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d11e667705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text, audio and video have certain latent indicators that should be helpful in differentiating the hate from the nonhate class of videos. This observation, as we shall see, is corroborated by the superior performance of the joint model as observed in section </a:t>
            </a:r>
            <a:endParaRPr/>
          </a:p>
          <a:p>
            <a:pPr marL="0" lvl="0" indent="0" algn="l" rtl="0">
              <a:spcBef>
                <a:spcPts val="0"/>
              </a:spcBef>
              <a:spcAft>
                <a:spcPts val="0"/>
              </a:spcAft>
              <a:buNone/>
            </a:pPr>
            <a:endParaRPr/>
          </a:p>
        </p:txBody>
      </p:sp>
      <p:sp>
        <p:nvSpPr>
          <p:cNvPr id="74" name="Google Shape;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d11e667705_1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75000"/>
              </a:lnSpc>
              <a:spcBef>
                <a:spcPts val="0"/>
              </a:spcBef>
              <a:spcAft>
                <a:spcPts val="0"/>
              </a:spcAft>
              <a:buNone/>
            </a:pPr>
            <a:r>
              <a:rPr lang="en-US"/>
              <a:t>Mel-Frequency Cepstral Coefficients as features from audio files. MFCCs represent the short-term power spectrum of a sound and are widely used in speech and audio processing tasks due to their effectiveness in capturing key aspects of the audio signal.</a:t>
            </a:r>
            <a:endParaRPr/>
          </a:p>
          <a:p>
            <a:pPr marL="0" lvl="0" indent="0" algn="l" rtl="0">
              <a:lnSpc>
                <a:spcPct val="175000"/>
              </a:lnSpc>
              <a:spcBef>
                <a:spcPts val="0"/>
              </a:spcBef>
              <a:spcAft>
                <a:spcPts val="0"/>
              </a:spcAft>
              <a:buClr>
                <a:schemeClr val="dk1"/>
              </a:buClr>
              <a:buSzPts val="1100"/>
              <a:buFont typeface="Arial"/>
              <a:buNone/>
            </a:pPr>
            <a:r>
              <a:rPr lang="en-US"/>
              <a:t>employs padding to ensure uniform duration across audio samples, mitigating distortions during feature extraction. Additionally, by computing the mean of MFCC coefficients, temporal information is condensed into representative feature vectors, enhancing robustness and facilitating subsequent analysis or machine learning model training.</a:t>
            </a:r>
            <a:endParaRPr/>
          </a:p>
          <a:p>
            <a:pPr marL="0" lvl="0" indent="0" algn="l" rtl="0">
              <a:spcBef>
                <a:spcPts val="0"/>
              </a:spcBef>
              <a:spcAft>
                <a:spcPts val="0"/>
              </a:spcAft>
              <a:buNone/>
            </a:pPr>
            <a:endParaRPr/>
          </a:p>
        </p:txBody>
      </p:sp>
      <p:sp>
        <p:nvSpPr>
          <p:cNvPr id="84" name="Google Shape;84;g2d11e667705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d11e667705_1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uniformly extracts 100 frames from both long and short videos by sampling frames at regular intervals. </a:t>
            </a:r>
            <a:endParaRPr/>
          </a:p>
          <a:p>
            <a:pPr marL="0" lvl="0" indent="0" algn="l" rtl="0">
              <a:spcBef>
                <a:spcPts val="0"/>
              </a:spcBef>
              <a:spcAft>
                <a:spcPts val="0"/>
              </a:spcAft>
              <a:buNone/>
            </a:pPr>
            <a:r>
              <a:rPr lang="en-US"/>
              <a:t>long videos, frames are evenly distributed throughout the entire duration,</a:t>
            </a:r>
            <a:endParaRPr/>
          </a:p>
          <a:p>
            <a:pPr marL="0" lvl="0" indent="0" algn="l" rtl="0">
              <a:spcBef>
                <a:spcPts val="0"/>
              </a:spcBef>
              <a:spcAft>
                <a:spcPts val="0"/>
              </a:spcAft>
              <a:buNone/>
            </a:pPr>
            <a:r>
              <a:rPr lang="en-US"/>
              <a:t>short videos with white frames padding</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take 100 frames for each video , divided into sequences of patches and pass it through</a:t>
            </a:r>
            <a:endParaRPr/>
          </a:p>
          <a:p>
            <a:pPr marL="0" lvl="0" indent="0" algn="l" rtl="0">
              <a:spcBef>
                <a:spcPts val="0"/>
              </a:spcBef>
              <a:spcAft>
                <a:spcPts val="0"/>
              </a:spcAft>
              <a:buClr>
                <a:schemeClr val="dk1"/>
              </a:buClr>
              <a:buSzPts val="1100"/>
              <a:buFont typeface="Arial"/>
              <a:buNone/>
            </a:pPr>
            <a:r>
              <a:rPr lang="en-US"/>
              <a:t>the pre-trained Vision Transformer(ViT) model to get a 768 dimensional feature vector for each</a:t>
            </a:r>
            <a:endParaRPr/>
          </a:p>
          <a:p>
            <a:pPr marL="0" lvl="0" indent="0" algn="l" rtl="0">
              <a:spcBef>
                <a:spcPts val="0"/>
              </a:spcBef>
              <a:spcAft>
                <a:spcPts val="0"/>
              </a:spcAft>
              <a:buClr>
                <a:schemeClr val="dk1"/>
              </a:buClr>
              <a:buSzPts val="1100"/>
              <a:buFont typeface="Arial"/>
              <a:buNone/>
            </a:pPr>
            <a:r>
              <a:rPr lang="en-US"/>
              <a:t>frame </a:t>
            </a:r>
            <a:endParaRPr/>
          </a:p>
          <a:p>
            <a:pPr marL="0" lvl="0" indent="0" algn="l" rtl="0">
              <a:spcBef>
                <a:spcPts val="0"/>
              </a:spcBef>
              <a:spcAft>
                <a:spcPts val="0"/>
              </a:spcAft>
              <a:buClr>
                <a:schemeClr val="dk1"/>
              </a:buClr>
              <a:buSzPts val="1100"/>
              <a:buFont typeface="Arial"/>
              <a:buNone/>
            </a:pPr>
            <a:r>
              <a:rPr lang="en-US"/>
              <a:t>ViT:</a:t>
            </a:r>
            <a:endParaRPr/>
          </a:p>
          <a:p>
            <a:pPr marL="0" lvl="0" indent="0" algn="l" rtl="0">
              <a:spcBef>
                <a:spcPts val="0"/>
              </a:spcBef>
              <a:spcAft>
                <a:spcPts val="0"/>
              </a:spcAft>
              <a:buClr>
                <a:schemeClr val="dk1"/>
              </a:buClr>
              <a:buSzPts val="1100"/>
              <a:buFont typeface="Arial"/>
              <a:buNone/>
            </a:pPr>
            <a:r>
              <a:rPr lang="en-US"/>
              <a:t>The Vision Transformer (ViT) divides an input image into fixed-size patches, then linearly embeds each one into a higher-dimensional space, adding positional embeddings to retain spatial information. These embedded patches are processed by a Transformer encoder, utilizing layers of multi-head self-attention and multilayer perceptrons for holistic analysis. Finally, the transformed patch representations are input into an MLP head that classifies the image. This architecture allows ViT to capture complex spatial hierarchies and relationships across different parts of the image.</a:t>
            </a:r>
            <a:endParaRPr/>
          </a:p>
        </p:txBody>
      </p:sp>
      <p:sp>
        <p:nvSpPr>
          <p:cNvPr id="93" name="Google Shape;93;g2d11e667705_1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11e667705_1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ViT architecture, unimodal approach, performance tabel</a:t>
            </a:r>
            <a:endParaRPr/>
          </a:p>
        </p:txBody>
      </p:sp>
      <p:sp>
        <p:nvSpPr>
          <p:cNvPr id="100" name="Google Shape;100;g2d11e667705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d11e667705_1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text preprocessing,vosk</a:t>
            </a:r>
            <a:endParaRPr/>
          </a:p>
        </p:txBody>
      </p:sp>
      <p:sp>
        <p:nvSpPr>
          <p:cNvPr id="112" name="Google Shape;112;g2d11e667705_1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d11e667705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Bert model </a:t>
            </a:r>
            <a:endParaRPr/>
          </a:p>
          <a:p>
            <a:pPr marL="0" lvl="0" indent="0" algn="l" rtl="0">
              <a:spcBef>
                <a:spcPts val="0"/>
              </a:spcBef>
              <a:spcAft>
                <a:spcPts val="0"/>
              </a:spcAft>
              <a:buNone/>
            </a:pPr>
            <a:r>
              <a:rPr lang="en-US"/>
              <a:t>need to attach some performance here??</a:t>
            </a:r>
            <a:endParaRPr/>
          </a:p>
        </p:txBody>
      </p:sp>
      <p:sp>
        <p:nvSpPr>
          <p:cNvPr id="124" name="Google Shape;124;g2d11e667705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d11e667705_1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fusion layer, performance tabel</a:t>
            </a:r>
            <a:endParaRPr/>
          </a:p>
        </p:txBody>
      </p:sp>
      <p:sp>
        <p:nvSpPr>
          <p:cNvPr id="131" name="Google Shape;131;g2d11e667705_1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11e667705_1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hyperparameter tuning, optimization methods, </a:t>
            </a:r>
            <a:endParaRPr/>
          </a:p>
        </p:txBody>
      </p:sp>
      <p:sp>
        <p:nvSpPr>
          <p:cNvPr id="138" name="Google Shape;138;g2d11e667705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18"/>
          <p:cNvSpPr txBox="1">
            <a:spLocks noGrp="1"/>
          </p:cNvSpPr>
          <p:nvPr>
            <p:ph type="body" idx="1"/>
          </p:nvPr>
        </p:nvSpPr>
        <p:spPr>
          <a:xfrm>
            <a:off x="658368" y="3968496"/>
            <a:ext cx="6638544" cy="1650381"/>
          </a:xfrm>
          <a:prstGeom prst="rect">
            <a:avLst/>
          </a:prstGeom>
          <a:noFill/>
          <a:ln>
            <a:noFill/>
          </a:ln>
        </p:spPr>
        <p:txBody>
          <a:bodyPr spcFirstLastPara="1" wrap="square" lIns="0" tIns="45700" rIns="91425" bIns="45700" anchor="t" anchorCtr="0">
            <a:noAutofit/>
          </a:bodyPr>
          <a:lstStyle>
            <a:lvl1pPr marL="457200" lvl="0" indent="-228600" algn="l">
              <a:lnSpc>
                <a:spcPct val="130000"/>
              </a:lnSpc>
              <a:spcBef>
                <a:spcPts val="600"/>
              </a:spcBef>
              <a:spcAft>
                <a:spcPts val="0"/>
              </a:spcAft>
              <a:buSzPts val="3360"/>
              <a:buNone/>
              <a:defRPr sz="2800" b="0" i="0">
                <a:solidFill>
                  <a:schemeClr val="dk1"/>
                </a:solidFill>
                <a:latin typeface="Arial"/>
                <a:ea typeface="Arial"/>
                <a:cs typeface="Arial"/>
                <a:sym typeface="Arial"/>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 name="Google Shape;16;p18"/>
          <p:cNvSpPr txBox="1">
            <a:spLocks noGrp="1"/>
          </p:cNvSpPr>
          <p:nvPr>
            <p:ph type="ctrTitle"/>
          </p:nvPr>
        </p:nvSpPr>
        <p:spPr>
          <a:xfrm>
            <a:off x="658368" y="1490472"/>
            <a:ext cx="6638544" cy="2386584"/>
          </a:xfrm>
          <a:prstGeom prst="rect">
            <a:avLst/>
          </a:prstGeom>
          <a:noFill/>
          <a:ln>
            <a:noFill/>
          </a:ln>
        </p:spPr>
        <p:txBody>
          <a:bodyPr spcFirstLastPara="1" wrap="square" lIns="0" tIns="45700" rIns="91425" bIns="45700" anchor="b" anchorCtr="0">
            <a:noAutofit/>
          </a:bodyPr>
          <a:lstStyle>
            <a:lvl1pPr lvl="0" algn="l">
              <a:lnSpc>
                <a:spcPct val="96666"/>
              </a:lnSpc>
              <a:spcBef>
                <a:spcPts val="0"/>
              </a:spcBef>
              <a:spcAft>
                <a:spcPts val="0"/>
              </a:spcAft>
              <a:buClr>
                <a:schemeClr val="dk2"/>
              </a:buClr>
              <a:buSzPts val="6000"/>
              <a:buFont typeface="Arial"/>
              <a:buNone/>
              <a:defRPr sz="6000" b="1" i="0" cap="none">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 name="Google Shape;17;p18" descr="University at Buffalo, The State University of New York logo"/>
          <p:cNvPicPr preferRelativeResize="0"/>
          <p:nvPr/>
        </p:nvPicPr>
        <p:blipFill rotWithShape="1">
          <a:blip r:embed="rId3">
            <a:alphaModFix/>
          </a:blip>
          <a:srcRect/>
          <a:stretch/>
        </p:blipFill>
        <p:spPr>
          <a:xfrm>
            <a:off x="660400" y="6041329"/>
            <a:ext cx="4800600" cy="3558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and Three Photos">
  <p:cSld name="Content and Three Photos">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566928" y="1499616"/>
            <a:ext cx="4248912"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7"/>
          <p:cNvSpPr txBox="1">
            <a:spLocks noGrp="1"/>
          </p:cNvSpPr>
          <p:nvPr>
            <p:ph type="body" idx="1"/>
          </p:nvPr>
        </p:nvSpPr>
        <p:spPr>
          <a:xfrm>
            <a:off x="566928" y="2185416"/>
            <a:ext cx="4248912" cy="3968249"/>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7"/>
          <p:cNvSpPr>
            <a:spLocks noGrp="1"/>
          </p:cNvSpPr>
          <p:nvPr>
            <p:ph type="pic" idx="2"/>
          </p:nvPr>
        </p:nvSpPr>
        <p:spPr>
          <a:xfrm>
            <a:off x="5114631" y="1066800"/>
            <a:ext cx="7077369" cy="2932598"/>
          </a:xfrm>
          <a:prstGeom prst="rect">
            <a:avLst/>
          </a:prstGeom>
          <a:solidFill>
            <a:srgbClr val="BFBFBF"/>
          </a:solidFill>
          <a:ln w="9525" cap="flat" cmpd="sng">
            <a:solidFill>
              <a:schemeClr val="lt1"/>
            </a:solidFill>
            <a:prstDash val="solid"/>
            <a:round/>
            <a:headEnd type="none" w="sm" len="sm"/>
            <a:tailEnd type="none" w="sm" len="sm"/>
          </a:ln>
        </p:spPr>
      </p:sp>
      <p:sp>
        <p:nvSpPr>
          <p:cNvPr id="54" name="Google Shape;54;p27"/>
          <p:cNvSpPr>
            <a:spLocks noGrp="1"/>
          </p:cNvSpPr>
          <p:nvPr>
            <p:ph type="pic" idx="3"/>
          </p:nvPr>
        </p:nvSpPr>
        <p:spPr>
          <a:xfrm>
            <a:off x="5114631" y="3998296"/>
            <a:ext cx="3602522" cy="2857500"/>
          </a:xfrm>
          <a:prstGeom prst="rect">
            <a:avLst/>
          </a:prstGeom>
          <a:solidFill>
            <a:srgbClr val="BFBFBF"/>
          </a:solidFill>
          <a:ln w="9525" cap="flat" cmpd="sng">
            <a:solidFill>
              <a:schemeClr val="lt1"/>
            </a:solidFill>
            <a:prstDash val="solid"/>
            <a:round/>
            <a:headEnd type="none" w="sm" len="sm"/>
            <a:tailEnd type="none" w="sm" len="sm"/>
          </a:ln>
        </p:spPr>
      </p:sp>
      <p:sp>
        <p:nvSpPr>
          <p:cNvPr id="55" name="Google Shape;55;p27"/>
          <p:cNvSpPr>
            <a:spLocks noGrp="1"/>
          </p:cNvSpPr>
          <p:nvPr>
            <p:ph type="pic" idx="4"/>
          </p:nvPr>
        </p:nvSpPr>
        <p:spPr>
          <a:xfrm>
            <a:off x="8701089" y="3998296"/>
            <a:ext cx="3490912" cy="2857500"/>
          </a:xfrm>
          <a:prstGeom prst="rect">
            <a:avLst/>
          </a:prstGeom>
          <a:solidFill>
            <a:srgbClr val="BFBFBF"/>
          </a:solidFill>
          <a:ln w="9525" cap="flat" cmpd="sng">
            <a:solidFill>
              <a:schemeClr val="lt1"/>
            </a:solidFill>
            <a:prstDash val="solid"/>
            <a:round/>
            <a:headEnd type="none" w="sm" len="sm"/>
            <a:tailEnd type="none" w="sm" len="sm"/>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Width Photo">
  <p:cSld name="Full Width Photo">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566928" y="1499616"/>
            <a:ext cx="10515600"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8"/>
          <p:cNvSpPr>
            <a:spLocks noGrp="1"/>
          </p:cNvSpPr>
          <p:nvPr>
            <p:ph type="pic" idx="2"/>
          </p:nvPr>
        </p:nvSpPr>
        <p:spPr>
          <a:xfrm>
            <a:off x="0" y="1066800"/>
            <a:ext cx="12192000" cy="5791200"/>
          </a:xfrm>
          <a:prstGeom prst="rect">
            <a:avLst/>
          </a:prstGeom>
          <a:solidFill>
            <a:srgbClr val="BFBFB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and Graph">
  <p:cSld name="Content and Graph">
    <p:spTree>
      <p:nvGrpSpPr>
        <p:cNvPr id="1" name="Shape 59"/>
        <p:cNvGrpSpPr/>
        <p:nvPr/>
      </p:nvGrpSpPr>
      <p:grpSpPr>
        <a:xfrm>
          <a:off x="0" y="0"/>
          <a:ext cx="0" cy="0"/>
          <a:chOff x="0" y="0"/>
          <a:chExt cx="0" cy="0"/>
        </a:xfrm>
      </p:grpSpPr>
      <p:sp>
        <p:nvSpPr>
          <p:cNvPr id="60" name="Google Shape;60;p29"/>
          <p:cNvSpPr txBox="1">
            <a:spLocks noGrp="1"/>
          </p:cNvSpPr>
          <p:nvPr>
            <p:ph type="title"/>
          </p:nvPr>
        </p:nvSpPr>
        <p:spPr>
          <a:xfrm>
            <a:off x="566928" y="1499616"/>
            <a:ext cx="4248912"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9"/>
          <p:cNvSpPr txBox="1">
            <a:spLocks noGrp="1"/>
          </p:cNvSpPr>
          <p:nvPr>
            <p:ph type="body" idx="1"/>
          </p:nvPr>
        </p:nvSpPr>
        <p:spPr>
          <a:xfrm>
            <a:off x="566928" y="2185416"/>
            <a:ext cx="4248912" cy="3968249"/>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9"/>
          <p:cNvSpPr>
            <a:spLocks noGrp="1"/>
          </p:cNvSpPr>
          <p:nvPr>
            <p:ph type="chart" idx="2"/>
          </p:nvPr>
        </p:nvSpPr>
        <p:spPr>
          <a:xfrm>
            <a:off x="5161935" y="1976285"/>
            <a:ext cx="6325152" cy="3967316"/>
          </a:xfrm>
          <a:prstGeom prst="rect">
            <a:avLst/>
          </a:prstGeom>
          <a:solidFill>
            <a:srgbClr val="BFBFBF"/>
          </a:solid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2pPr>
            <a:lvl3pPr marR="0" lvl="2"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3pPr>
            <a:lvl4pPr marR="0" lvl="3"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4pPr>
            <a:lvl5pPr marR="0" lvl="4"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566928" y="1499616"/>
            <a:ext cx="10515600"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19"/>
          <p:cNvSpPr txBox="1">
            <a:spLocks noGrp="1"/>
          </p:cNvSpPr>
          <p:nvPr>
            <p:ph type="body" idx="1"/>
          </p:nvPr>
        </p:nvSpPr>
        <p:spPr>
          <a:xfrm>
            <a:off x="658368" y="3968496"/>
            <a:ext cx="6638544" cy="1650381"/>
          </a:xfrm>
          <a:prstGeom prst="rect">
            <a:avLst/>
          </a:prstGeom>
          <a:noFill/>
          <a:ln>
            <a:noFill/>
          </a:ln>
        </p:spPr>
        <p:txBody>
          <a:bodyPr spcFirstLastPara="1" wrap="square" lIns="0" tIns="45700" rIns="91425" bIns="45700" anchor="t" anchorCtr="0">
            <a:noAutofit/>
          </a:bodyPr>
          <a:lstStyle>
            <a:lvl1pPr marL="457200" lvl="0" indent="-228600" algn="l">
              <a:lnSpc>
                <a:spcPct val="130000"/>
              </a:lnSpc>
              <a:spcBef>
                <a:spcPts val="600"/>
              </a:spcBef>
              <a:spcAft>
                <a:spcPts val="0"/>
              </a:spcAft>
              <a:buSzPts val="3360"/>
              <a:buNone/>
              <a:defRPr sz="2800" b="0" i="0">
                <a:solidFill>
                  <a:schemeClr val="lt1"/>
                </a:solidFill>
                <a:latin typeface="Arial"/>
                <a:ea typeface="Arial"/>
                <a:cs typeface="Arial"/>
                <a:sym typeface="Arial"/>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ctrTitle"/>
          </p:nvPr>
        </p:nvSpPr>
        <p:spPr>
          <a:xfrm>
            <a:off x="658368" y="1490472"/>
            <a:ext cx="6638544" cy="2386584"/>
          </a:xfrm>
          <a:prstGeom prst="rect">
            <a:avLst/>
          </a:prstGeom>
          <a:noFill/>
          <a:ln>
            <a:noFill/>
          </a:ln>
        </p:spPr>
        <p:txBody>
          <a:bodyPr spcFirstLastPara="1" wrap="square" lIns="0" tIns="45700" rIns="91425" bIns="45700" anchor="b" anchorCtr="0">
            <a:noAutofit/>
          </a:bodyPr>
          <a:lstStyle>
            <a:lvl1pPr lvl="0" algn="l">
              <a:lnSpc>
                <a:spcPct val="96666"/>
              </a:lnSpc>
              <a:spcBef>
                <a:spcPts val="0"/>
              </a:spcBef>
              <a:spcAft>
                <a:spcPts val="0"/>
              </a:spcAft>
              <a:buClr>
                <a:schemeClr val="lt1"/>
              </a:buClr>
              <a:buSzPts val="6000"/>
              <a:buFont typeface="Arial"/>
              <a:buNone/>
              <a:defRPr sz="6000" b="1"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 name="Google Shape;21;p19" descr="University at Buffalo, The State University of New York logo"/>
          <p:cNvPicPr preferRelativeResize="0"/>
          <p:nvPr/>
        </p:nvPicPr>
        <p:blipFill rotWithShape="1">
          <a:blip r:embed="rId3">
            <a:alphaModFix/>
          </a:blip>
          <a:srcRect/>
          <a:stretch/>
        </p:blipFill>
        <p:spPr>
          <a:xfrm>
            <a:off x="660402" y="6041329"/>
            <a:ext cx="4800595" cy="35582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ivider Slide 1">
  <p:cSld name="Divider Slide 1">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20"/>
          <p:cNvSpPr txBox="1">
            <a:spLocks noGrp="1"/>
          </p:cNvSpPr>
          <p:nvPr>
            <p:ph type="ctrTitle"/>
          </p:nvPr>
        </p:nvSpPr>
        <p:spPr>
          <a:xfrm>
            <a:off x="658368" y="1490663"/>
            <a:ext cx="6638544" cy="2387600"/>
          </a:xfrm>
          <a:prstGeom prst="rect">
            <a:avLst/>
          </a:prstGeom>
          <a:noFill/>
          <a:ln>
            <a:noFill/>
          </a:ln>
        </p:spPr>
        <p:txBody>
          <a:bodyPr spcFirstLastPara="1" wrap="square" lIns="0" tIns="45700" rIns="91425" bIns="45700" anchor="b" anchorCtr="0">
            <a:noAutofit/>
          </a:bodyPr>
          <a:lstStyle>
            <a:lvl1pPr lvl="0" algn="l">
              <a:lnSpc>
                <a:spcPct val="96666"/>
              </a:lnSpc>
              <a:spcBef>
                <a:spcPts val="0"/>
              </a:spcBef>
              <a:spcAft>
                <a:spcPts val="0"/>
              </a:spcAft>
              <a:buClr>
                <a:schemeClr val="lt1"/>
              </a:buClr>
              <a:buSzPts val="6000"/>
              <a:buFont typeface="Arial"/>
              <a:buNone/>
              <a:defRPr sz="6000" b="1"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0"/>
          <p:cNvSpPr txBox="1">
            <a:spLocks noGrp="1"/>
          </p:cNvSpPr>
          <p:nvPr>
            <p:ph type="subTitle" idx="1"/>
          </p:nvPr>
        </p:nvSpPr>
        <p:spPr>
          <a:xfrm>
            <a:off x="658368" y="3970337"/>
            <a:ext cx="6638544" cy="2212976"/>
          </a:xfrm>
          <a:prstGeom prst="rect">
            <a:avLst/>
          </a:prstGeom>
          <a:noFill/>
          <a:ln>
            <a:noFill/>
          </a:ln>
        </p:spPr>
        <p:txBody>
          <a:bodyPr spcFirstLastPara="1" wrap="square" lIns="0" tIns="45700" rIns="91425" bIns="45700" anchor="t" anchorCtr="0">
            <a:noAutofit/>
          </a:bodyPr>
          <a:lstStyle>
            <a:lvl1pPr lvl="0" algn="l">
              <a:lnSpc>
                <a:spcPct val="130000"/>
              </a:lnSpc>
              <a:spcBef>
                <a:spcPts val="600"/>
              </a:spcBef>
              <a:spcAft>
                <a:spcPts val="0"/>
              </a:spcAft>
              <a:buSzPts val="3360"/>
              <a:buNone/>
              <a:defRPr sz="2800" b="0">
                <a:solidFill>
                  <a:schemeClr val="lt1"/>
                </a:solidFill>
                <a:latin typeface="Arial"/>
                <a:ea typeface="Arial"/>
                <a:cs typeface="Arial"/>
                <a:sym typeface="Arial"/>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5" name="Google Shape;25;p20" descr="University at Buffalo, The State University of New York logo"/>
          <p:cNvPicPr preferRelativeResize="0"/>
          <p:nvPr/>
        </p:nvPicPr>
        <p:blipFill rotWithShape="1">
          <a:blip r:embed="rId3">
            <a:alphaModFix/>
          </a:blip>
          <a:srcRect/>
          <a:stretch/>
        </p:blipFill>
        <p:spPr>
          <a:xfrm>
            <a:off x="355600" y="321146"/>
            <a:ext cx="4800600" cy="35602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2">
  <p:cSld name="Divider Slide 2">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21"/>
          <p:cNvSpPr txBox="1">
            <a:spLocks noGrp="1"/>
          </p:cNvSpPr>
          <p:nvPr>
            <p:ph type="ctrTitle"/>
          </p:nvPr>
        </p:nvSpPr>
        <p:spPr>
          <a:xfrm>
            <a:off x="658368" y="1490663"/>
            <a:ext cx="6638544" cy="2387600"/>
          </a:xfrm>
          <a:prstGeom prst="rect">
            <a:avLst/>
          </a:prstGeom>
          <a:noFill/>
          <a:ln>
            <a:noFill/>
          </a:ln>
        </p:spPr>
        <p:txBody>
          <a:bodyPr spcFirstLastPara="1" wrap="square" lIns="0" tIns="45700" rIns="91425" bIns="45700" anchor="b" anchorCtr="0">
            <a:noAutofit/>
          </a:bodyPr>
          <a:lstStyle>
            <a:lvl1pPr lvl="0" algn="l">
              <a:lnSpc>
                <a:spcPct val="96666"/>
              </a:lnSpc>
              <a:spcBef>
                <a:spcPts val="0"/>
              </a:spcBef>
              <a:spcAft>
                <a:spcPts val="0"/>
              </a:spcAft>
              <a:buClr>
                <a:schemeClr val="dk2"/>
              </a:buClr>
              <a:buSzPts val="6000"/>
              <a:buFont typeface="Arial"/>
              <a:buNone/>
              <a:defRPr sz="6000" b="1" i="0" cap="none">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
          <p:cNvSpPr txBox="1">
            <a:spLocks noGrp="1"/>
          </p:cNvSpPr>
          <p:nvPr>
            <p:ph type="subTitle" idx="1"/>
          </p:nvPr>
        </p:nvSpPr>
        <p:spPr>
          <a:xfrm>
            <a:off x="658368" y="3970337"/>
            <a:ext cx="6638544" cy="2212976"/>
          </a:xfrm>
          <a:prstGeom prst="rect">
            <a:avLst/>
          </a:prstGeom>
          <a:noFill/>
          <a:ln>
            <a:noFill/>
          </a:ln>
        </p:spPr>
        <p:txBody>
          <a:bodyPr spcFirstLastPara="1" wrap="square" lIns="0" tIns="45700" rIns="91425" bIns="45700" anchor="t" anchorCtr="0">
            <a:noAutofit/>
          </a:bodyPr>
          <a:lstStyle>
            <a:lvl1pPr lvl="0" algn="l">
              <a:lnSpc>
                <a:spcPct val="130000"/>
              </a:lnSpc>
              <a:spcBef>
                <a:spcPts val="600"/>
              </a:spcBef>
              <a:spcAft>
                <a:spcPts val="0"/>
              </a:spcAft>
              <a:buSzPts val="3360"/>
              <a:buNone/>
              <a:defRPr sz="2800" b="0">
                <a:solidFill>
                  <a:schemeClr val="dk1"/>
                </a:solidFill>
                <a:latin typeface="Arial"/>
                <a:ea typeface="Arial"/>
                <a:cs typeface="Arial"/>
                <a:sym typeface="Arial"/>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9" name="Google Shape;29;p21" descr="University at Buffalo, The State University of New York logo"/>
          <p:cNvPicPr preferRelativeResize="0"/>
          <p:nvPr/>
        </p:nvPicPr>
        <p:blipFill rotWithShape="1">
          <a:blip r:embed="rId3">
            <a:alphaModFix/>
          </a:blip>
          <a:srcRect/>
          <a:stretch/>
        </p:blipFill>
        <p:spPr>
          <a:xfrm>
            <a:off x="355600" y="321249"/>
            <a:ext cx="4800600" cy="35582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566928" y="1499616"/>
            <a:ext cx="6951472"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2"/>
          <p:cNvSpPr txBox="1">
            <a:spLocks noGrp="1"/>
          </p:cNvSpPr>
          <p:nvPr>
            <p:ph type="body" idx="1"/>
          </p:nvPr>
        </p:nvSpPr>
        <p:spPr>
          <a:xfrm>
            <a:off x="566928" y="2185416"/>
            <a:ext cx="6951472" cy="3968249"/>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Double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566928" y="1499616"/>
            <a:ext cx="10515600"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566928" y="2185416"/>
            <a:ext cx="4500372" cy="3948684"/>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5410200" y="2185416"/>
            <a:ext cx="4498848" cy="3950208"/>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566928" y="1499616"/>
            <a:ext cx="6951472"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4"/>
          <p:cNvSpPr txBox="1">
            <a:spLocks noGrp="1"/>
          </p:cNvSpPr>
          <p:nvPr>
            <p:ph type="body" idx="1"/>
          </p:nvPr>
        </p:nvSpPr>
        <p:spPr>
          <a:xfrm>
            <a:off x="566928" y="2185416"/>
            <a:ext cx="6951472" cy="3968249"/>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566928" y="1499616"/>
            <a:ext cx="10515600"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566928" y="2185416"/>
            <a:ext cx="5138928" cy="393192"/>
          </a:xfrm>
          <a:prstGeom prst="rect">
            <a:avLst/>
          </a:prstGeom>
          <a:noFill/>
          <a:ln>
            <a:noFill/>
          </a:ln>
        </p:spPr>
        <p:txBody>
          <a:bodyPr spcFirstLastPara="1" wrap="square" lIns="91425" tIns="45700" rIns="91425" bIns="45700" anchor="t" anchorCtr="0">
            <a:spAutoFit/>
          </a:bodyPr>
          <a:lstStyle>
            <a:lvl1pPr marL="457200" lvl="0" indent="-228600" algn="l">
              <a:lnSpc>
                <a:spcPct val="130000"/>
              </a:lnSpc>
              <a:spcBef>
                <a:spcPts val="600"/>
              </a:spcBef>
              <a:spcAft>
                <a:spcPts val="0"/>
              </a:spcAft>
              <a:buSzPts val="1920"/>
              <a:buNone/>
              <a:defRPr sz="1600" b="1" cap="none">
                <a:solidFill>
                  <a:schemeClr val="dk2"/>
                </a:solidFill>
              </a:defRPr>
            </a:lvl1pPr>
            <a:lvl2pPr marL="914400" lvl="1" indent="-228600" algn="l">
              <a:lnSpc>
                <a:spcPct val="130000"/>
              </a:lnSpc>
              <a:spcBef>
                <a:spcPts val="600"/>
              </a:spcBef>
              <a:spcAft>
                <a:spcPts val="0"/>
              </a:spcAft>
              <a:buSzPts val="2400"/>
              <a:buNone/>
              <a:defRPr sz="2000" b="1"/>
            </a:lvl2pPr>
            <a:lvl3pPr marL="1371600" lvl="2" indent="-228600" algn="l">
              <a:lnSpc>
                <a:spcPct val="130000"/>
              </a:lnSpc>
              <a:spcBef>
                <a:spcPts val="600"/>
              </a:spcBef>
              <a:spcAft>
                <a:spcPts val="0"/>
              </a:spcAft>
              <a:buSzPts val="2160"/>
              <a:buNone/>
              <a:defRPr sz="1800" b="1"/>
            </a:lvl3pPr>
            <a:lvl4pPr marL="1828800" lvl="3" indent="-228600" algn="l">
              <a:lnSpc>
                <a:spcPct val="130000"/>
              </a:lnSpc>
              <a:spcBef>
                <a:spcPts val="600"/>
              </a:spcBef>
              <a:spcAft>
                <a:spcPts val="0"/>
              </a:spcAft>
              <a:buSzPts val="1920"/>
              <a:buNone/>
              <a:defRPr sz="1600" b="1"/>
            </a:lvl4pPr>
            <a:lvl5pPr marL="2286000" lvl="4" indent="-228600" algn="l">
              <a:lnSpc>
                <a:spcPct val="130000"/>
              </a:lnSpc>
              <a:spcBef>
                <a:spcPts val="6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566928" y="2593340"/>
            <a:ext cx="5140515" cy="3535744"/>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Clr>
                <a:schemeClr val="dk2"/>
              </a:buClr>
              <a:buSzPts val="2160"/>
              <a:buFont typeface="Arial"/>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2185416"/>
            <a:ext cx="5138928" cy="394980"/>
          </a:xfrm>
          <a:prstGeom prst="rect">
            <a:avLst/>
          </a:prstGeom>
          <a:noFill/>
          <a:ln>
            <a:noFill/>
          </a:ln>
        </p:spPr>
        <p:txBody>
          <a:bodyPr spcFirstLastPara="1" wrap="square" lIns="91425" tIns="45700" rIns="91425" bIns="45700" anchor="t" anchorCtr="0">
            <a:spAutoFit/>
          </a:bodyPr>
          <a:lstStyle>
            <a:lvl1pPr marL="457200" lvl="0" indent="-228600" algn="l">
              <a:lnSpc>
                <a:spcPct val="130000"/>
              </a:lnSpc>
              <a:spcBef>
                <a:spcPts val="600"/>
              </a:spcBef>
              <a:spcAft>
                <a:spcPts val="0"/>
              </a:spcAft>
              <a:buSzPts val="1920"/>
              <a:buNone/>
              <a:defRPr sz="1600" b="1" cap="none">
                <a:solidFill>
                  <a:schemeClr val="dk2"/>
                </a:solidFill>
              </a:defRPr>
            </a:lvl1pPr>
            <a:lvl2pPr marL="914400" lvl="1" indent="-228600" algn="l">
              <a:lnSpc>
                <a:spcPct val="130000"/>
              </a:lnSpc>
              <a:spcBef>
                <a:spcPts val="600"/>
              </a:spcBef>
              <a:spcAft>
                <a:spcPts val="0"/>
              </a:spcAft>
              <a:buSzPts val="2400"/>
              <a:buNone/>
              <a:defRPr sz="2000" b="1"/>
            </a:lvl2pPr>
            <a:lvl3pPr marL="1371600" lvl="2" indent="-228600" algn="l">
              <a:lnSpc>
                <a:spcPct val="130000"/>
              </a:lnSpc>
              <a:spcBef>
                <a:spcPts val="600"/>
              </a:spcBef>
              <a:spcAft>
                <a:spcPts val="0"/>
              </a:spcAft>
              <a:buSzPts val="2160"/>
              <a:buNone/>
              <a:defRPr sz="1800" b="1"/>
            </a:lvl3pPr>
            <a:lvl4pPr marL="1828800" lvl="3" indent="-228600" algn="l">
              <a:lnSpc>
                <a:spcPct val="130000"/>
              </a:lnSpc>
              <a:spcBef>
                <a:spcPts val="600"/>
              </a:spcBef>
              <a:spcAft>
                <a:spcPts val="0"/>
              </a:spcAft>
              <a:buSzPts val="1920"/>
              <a:buNone/>
              <a:defRPr sz="1600" b="1"/>
            </a:lvl4pPr>
            <a:lvl5pPr marL="2286000" lvl="4" indent="-228600" algn="l">
              <a:lnSpc>
                <a:spcPct val="130000"/>
              </a:lnSpc>
              <a:spcBef>
                <a:spcPts val="6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90800"/>
            <a:ext cx="5138928" cy="3538728"/>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Clr>
                <a:schemeClr val="dk2"/>
              </a:buClr>
              <a:buSzPts val="2160"/>
              <a:buFont typeface="Arial"/>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and Photo">
  <p:cSld name="Content and Photo">
    <p:spTree>
      <p:nvGrpSpPr>
        <p:cNvPr id="1" name="Shape 46"/>
        <p:cNvGrpSpPr/>
        <p:nvPr/>
      </p:nvGrpSpPr>
      <p:grpSpPr>
        <a:xfrm>
          <a:off x="0" y="0"/>
          <a:ext cx="0" cy="0"/>
          <a:chOff x="0" y="0"/>
          <a:chExt cx="0" cy="0"/>
        </a:xfrm>
      </p:grpSpPr>
      <p:sp>
        <p:nvSpPr>
          <p:cNvPr id="47" name="Google Shape;47;p26"/>
          <p:cNvSpPr>
            <a:spLocks noGrp="1"/>
          </p:cNvSpPr>
          <p:nvPr>
            <p:ph type="pic" idx="2"/>
          </p:nvPr>
        </p:nvSpPr>
        <p:spPr>
          <a:xfrm>
            <a:off x="5098566" y="1079500"/>
            <a:ext cx="7093434" cy="5778500"/>
          </a:xfrm>
          <a:prstGeom prst="rect">
            <a:avLst/>
          </a:prstGeom>
          <a:solidFill>
            <a:srgbClr val="BFBFBF"/>
          </a:solidFill>
          <a:ln>
            <a:noFill/>
          </a:ln>
        </p:spPr>
      </p:sp>
      <p:sp>
        <p:nvSpPr>
          <p:cNvPr id="48" name="Google Shape;48;p26"/>
          <p:cNvSpPr txBox="1">
            <a:spLocks noGrp="1"/>
          </p:cNvSpPr>
          <p:nvPr>
            <p:ph type="title"/>
          </p:nvPr>
        </p:nvSpPr>
        <p:spPr>
          <a:xfrm>
            <a:off x="566928" y="1499616"/>
            <a:ext cx="4248912"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6"/>
          <p:cNvSpPr txBox="1">
            <a:spLocks noGrp="1"/>
          </p:cNvSpPr>
          <p:nvPr>
            <p:ph type="body" idx="1"/>
          </p:nvPr>
        </p:nvSpPr>
        <p:spPr>
          <a:xfrm>
            <a:off x="566928" y="2185416"/>
            <a:ext cx="4248912" cy="3968249"/>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566928" y="1499616"/>
            <a:ext cx="10515600" cy="590931"/>
          </a:xfrm>
          <a:prstGeom prst="rect">
            <a:avLst/>
          </a:prstGeom>
          <a:noFill/>
          <a:ln>
            <a:noFill/>
          </a:ln>
        </p:spPr>
        <p:txBody>
          <a:bodyPr spcFirstLastPara="1" wrap="square" lIns="91425" tIns="45700" rIns="91425" bIns="45700" anchor="b" anchorCtr="0">
            <a:spAutoFit/>
          </a:bodyPr>
          <a:lstStyle>
            <a:lvl1pPr marR="0" lvl="0" algn="l" rtl="0">
              <a:lnSpc>
                <a:spcPct val="9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566928" y="2185416"/>
            <a:ext cx="10515600" cy="3968249"/>
          </a:xfrm>
          <a:prstGeom prst="rect">
            <a:avLst/>
          </a:prstGeom>
          <a:noFill/>
          <a:ln>
            <a:noFill/>
          </a:ln>
        </p:spPr>
        <p:txBody>
          <a:bodyPr spcFirstLastPara="1" wrap="square" lIns="91425" tIns="45700" rIns="91425" bIns="45700" anchor="t" anchorCtr="0">
            <a:noAutofit/>
          </a:bodyPr>
          <a:lstStyle>
            <a:lvl1pPr marL="457200" marR="0" lvl="0" indent="-365760" algn="l" rtl="0">
              <a:lnSpc>
                <a:spcPct val="130000"/>
              </a:lnSpc>
              <a:spcBef>
                <a:spcPts val="600"/>
              </a:spcBef>
              <a:spcAft>
                <a:spcPts val="0"/>
              </a:spcAft>
              <a:buClr>
                <a:schemeClr val="dk2"/>
              </a:buClr>
              <a:buSzPts val="2160"/>
              <a:buFont typeface="Arial"/>
              <a:buChar char="•"/>
              <a:defRPr sz="1800" b="0" i="0" u="none" strike="noStrike" cap="none">
                <a:solidFill>
                  <a:schemeClr val="dk1"/>
                </a:solidFill>
                <a:latin typeface="Arial"/>
                <a:ea typeface="Arial"/>
                <a:cs typeface="Arial"/>
                <a:sym typeface="Arial"/>
              </a:defRPr>
            </a:lvl1pPr>
            <a:lvl2pPr marL="914400" marR="0" lvl="1" indent="-365760"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2pPr>
            <a:lvl3pPr marL="1371600" marR="0" lvl="2" indent="-365760"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3pPr>
            <a:lvl4pPr marL="1828800" marR="0" lvl="3" indent="-365760"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4pPr>
            <a:lvl5pPr marL="2286000" marR="0" lvl="4" indent="-365760"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2" name="Google Shape;12;p17" descr="University at Buffalo, The State University of New York logo"/>
          <p:cNvPicPr preferRelativeResize="0"/>
          <p:nvPr/>
        </p:nvPicPr>
        <p:blipFill rotWithShape="1">
          <a:blip r:embed="rId17">
            <a:alphaModFix/>
          </a:blip>
          <a:srcRect/>
          <a:stretch/>
        </p:blipFill>
        <p:spPr>
          <a:xfrm>
            <a:off x="355600" y="321249"/>
            <a:ext cx="4800600" cy="355823"/>
          </a:xfrm>
          <a:prstGeom prst="rect">
            <a:avLst/>
          </a:prstGeom>
          <a:noFill/>
          <a:ln>
            <a:noFill/>
          </a:ln>
        </p:spPr>
      </p:pic>
      <p:sp>
        <p:nvSpPr>
          <p:cNvPr id="13" name="Google Shape;13;p17"/>
          <p:cNvSpPr txBox="1"/>
          <p:nvPr/>
        </p:nvSpPr>
        <p:spPr>
          <a:xfrm>
            <a:off x="6938176" y="6319774"/>
            <a:ext cx="411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b="1" i="0" u="none" strike="noStrike" cap="none">
                <a:solidFill>
                  <a:schemeClr val="dk1"/>
                </a:solidFill>
                <a:latin typeface="Arial"/>
                <a:ea typeface="Arial"/>
                <a:cs typeface="Arial"/>
                <a:sym typeface="Arial"/>
              </a:rPr>
              <a:t>‹#›</a:t>
            </a:fld>
            <a:endParaRPr sz="1600" b="1"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48550/arXiv.2305.03915"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alphacephei.com/vos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ctrTitle"/>
          </p:nvPr>
        </p:nvSpPr>
        <p:spPr>
          <a:xfrm>
            <a:off x="421640" y="1793875"/>
            <a:ext cx="8659495" cy="1635125"/>
          </a:xfrm>
          <a:prstGeom prst="rect">
            <a:avLst/>
          </a:prstGeom>
          <a:noFill/>
          <a:ln>
            <a:noFill/>
          </a:ln>
        </p:spPr>
        <p:txBody>
          <a:bodyPr spcFirstLastPara="1" wrap="square" lIns="0" tIns="45700" rIns="91425" bIns="45700" anchor="b" anchorCtr="0">
            <a:noAutofit/>
          </a:bodyPr>
          <a:lstStyle/>
          <a:p>
            <a:pPr marL="0" lvl="0" indent="0" algn="l" rtl="0">
              <a:lnSpc>
                <a:spcPct val="80000"/>
              </a:lnSpc>
              <a:spcBef>
                <a:spcPts val="0"/>
              </a:spcBef>
              <a:spcAft>
                <a:spcPts val="0"/>
              </a:spcAft>
              <a:buClr>
                <a:schemeClr val="dk2"/>
              </a:buClr>
              <a:buSzPts val="4000"/>
              <a:buFont typeface="Arial"/>
              <a:buNone/>
            </a:pPr>
            <a:r>
              <a:rPr lang="en-US" sz="4000"/>
              <a:t>HATE VIDEO DETECTION</a:t>
            </a:r>
            <a:r>
              <a:rPr lang="en-US"/>
              <a:t> </a:t>
            </a:r>
            <a:br>
              <a:rPr lang="en-US"/>
            </a:br>
            <a:r>
              <a:rPr lang="en-US"/>
              <a:t>   WITH MULTI-MODEL</a:t>
            </a:r>
            <a:endParaRPr/>
          </a:p>
        </p:txBody>
      </p:sp>
      <p:sp>
        <p:nvSpPr>
          <p:cNvPr id="71" name="Google Shape;71;p1"/>
          <p:cNvSpPr txBox="1">
            <a:spLocks noGrp="1"/>
          </p:cNvSpPr>
          <p:nvPr>
            <p:ph type="body" idx="1"/>
          </p:nvPr>
        </p:nvSpPr>
        <p:spPr>
          <a:xfrm>
            <a:off x="658368" y="3968496"/>
            <a:ext cx="6638544" cy="1650381"/>
          </a:xfrm>
          <a:prstGeom prst="rect">
            <a:avLst/>
          </a:prstGeom>
          <a:noFill/>
          <a:ln>
            <a:noFill/>
          </a:ln>
        </p:spPr>
        <p:txBody>
          <a:bodyPr spcFirstLastPara="1" wrap="square" lIns="0" tIns="45700" rIns="91425" bIns="45700" anchor="t" anchorCtr="0">
            <a:noAutofit/>
          </a:bodyPr>
          <a:lstStyle/>
          <a:p>
            <a:pPr marL="0" lvl="0" indent="0" algn="l" rtl="0">
              <a:lnSpc>
                <a:spcPct val="130000"/>
              </a:lnSpc>
              <a:spcBef>
                <a:spcPts val="0"/>
              </a:spcBef>
              <a:spcAft>
                <a:spcPts val="0"/>
              </a:spcAft>
              <a:buSzPts val="3360"/>
              <a:buNone/>
            </a:pPr>
            <a:r>
              <a:rPr lang="en-US" sz="1900"/>
              <a:t>-Shailesh Mahto   -Wendan Zhao   -Ruijun Liu</a:t>
            </a:r>
            <a:endParaRPr sz="1900"/>
          </a:p>
          <a:p>
            <a:pPr marL="0" lvl="0" indent="0" algn="l" rtl="0">
              <a:lnSpc>
                <a:spcPct val="130000"/>
              </a:lnSpc>
              <a:spcBef>
                <a:spcPts val="0"/>
              </a:spcBef>
              <a:spcAft>
                <a:spcPts val="0"/>
              </a:spcAft>
              <a:buSzPts val="3360"/>
              <a:buNone/>
            </a:pPr>
            <a:endParaRPr sz="1900"/>
          </a:p>
          <a:p>
            <a:pPr marL="0" lvl="0" indent="0" algn="l" rtl="0">
              <a:lnSpc>
                <a:spcPct val="130000"/>
              </a:lnSpc>
              <a:spcBef>
                <a:spcPts val="0"/>
              </a:spcBef>
              <a:spcAft>
                <a:spcPts val="0"/>
              </a:spcAft>
              <a:buSzPts val="3360"/>
              <a:buNone/>
            </a:pPr>
            <a:r>
              <a:rPr lang="en-US" sz="1900"/>
              <a:t>This study is conducted purely for academic purposes. We do not harbor any bias or prejudice towards any individual or group based on race, ethnicity, or cultural background.</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g1ff3ae7351f_0_2"/>
          <p:cNvPicPr preferRelativeResize="0"/>
          <p:nvPr/>
        </p:nvPicPr>
        <p:blipFill>
          <a:blip r:embed="rId3">
            <a:alphaModFix/>
          </a:blip>
          <a:stretch>
            <a:fillRect/>
          </a:stretch>
        </p:blipFill>
        <p:spPr>
          <a:xfrm>
            <a:off x="725838" y="1370000"/>
            <a:ext cx="7005576" cy="2122075"/>
          </a:xfrm>
          <a:prstGeom prst="rect">
            <a:avLst/>
          </a:prstGeom>
          <a:noFill/>
          <a:ln>
            <a:noFill/>
          </a:ln>
        </p:spPr>
      </p:pic>
      <p:sp>
        <p:nvSpPr>
          <p:cNvPr id="151" name="Google Shape;151;g1ff3ae7351f_0_2"/>
          <p:cNvSpPr/>
          <p:nvPr/>
        </p:nvSpPr>
        <p:spPr>
          <a:xfrm>
            <a:off x="3575100" y="4124300"/>
            <a:ext cx="1894800" cy="77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LSTM (Multilayer, Bidirectional)</a:t>
            </a:r>
            <a:endParaRPr/>
          </a:p>
          <a:p>
            <a:pPr marL="0" lvl="0" indent="0" algn="ctr" rtl="0">
              <a:spcBef>
                <a:spcPts val="0"/>
              </a:spcBef>
              <a:spcAft>
                <a:spcPts val="0"/>
              </a:spcAft>
              <a:buNone/>
            </a:pPr>
            <a:r>
              <a:rPr lang="en-US"/>
              <a:t>(256 x 100)</a:t>
            </a:r>
            <a:endParaRPr/>
          </a:p>
        </p:txBody>
      </p:sp>
      <p:sp>
        <p:nvSpPr>
          <p:cNvPr id="152" name="Google Shape;152;g1ff3ae7351f_0_2"/>
          <p:cNvSpPr/>
          <p:nvPr/>
        </p:nvSpPr>
        <p:spPr>
          <a:xfrm>
            <a:off x="6182800" y="4124300"/>
            <a:ext cx="1364400" cy="77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Attention</a:t>
            </a:r>
            <a:endParaRPr/>
          </a:p>
          <a:p>
            <a:pPr marL="0" lvl="0" indent="0" algn="ctr" rtl="0">
              <a:spcBef>
                <a:spcPts val="0"/>
              </a:spcBef>
              <a:spcAft>
                <a:spcPts val="0"/>
              </a:spcAft>
              <a:buNone/>
            </a:pPr>
            <a:r>
              <a:rPr lang="en-US"/>
              <a:t>(256)</a:t>
            </a:r>
            <a:endParaRPr/>
          </a:p>
        </p:txBody>
      </p:sp>
      <p:sp>
        <p:nvSpPr>
          <p:cNvPr id="153" name="Google Shape;153;g1ff3ae7351f_0_2"/>
          <p:cNvSpPr/>
          <p:nvPr/>
        </p:nvSpPr>
        <p:spPr>
          <a:xfrm>
            <a:off x="8327200" y="4090550"/>
            <a:ext cx="1173600" cy="77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FCL</a:t>
            </a:r>
            <a:endParaRPr/>
          </a:p>
          <a:p>
            <a:pPr marL="0" lvl="0" indent="0" algn="ctr" rtl="0">
              <a:spcBef>
                <a:spcPts val="0"/>
              </a:spcBef>
              <a:spcAft>
                <a:spcPts val="0"/>
              </a:spcAft>
              <a:buNone/>
            </a:pPr>
            <a:r>
              <a:rPr lang="en-US"/>
              <a:t>(64)</a:t>
            </a:r>
            <a:endParaRPr/>
          </a:p>
        </p:txBody>
      </p:sp>
      <p:sp>
        <p:nvSpPr>
          <p:cNvPr id="154" name="Google Shape;154;g1ff3ae7351f_0_2"/>
          <p:cNvSpPr/>
          <p:nvPr/>
        </p:nvSpPr>
        <p:spPr>
          <a:xfrm>
            <a:off x="10159275" y="4090550"/>
            <a:ext cx="1364400" cy="77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Fusion Layer</a:t>
            </a:r>
            <a:endParaRPr/>
          </a:p>
          <a:p>
            <a:pPr marL="0" lvl="0" indent="0" algn="ctr" rtl="0">
              <a:spcBef>
                <a:spcPts val="0"/>
              </a:spcBef>
              <a:spcAft>
                <a:spcPts val="0"/>
              </a:spcAft>
              <a:buNone/>
            </a:pPr>
            <a:r>
              <a:rPr lang="en-US"/>
              <a:t>(64)</a:t>
            </a:r>
            <a:endParaRPr/>
          </a:p>
        </p:txBody>
      </p:sp>
      <p:sp>
        <p:nvSpPr>
          <p:cNvPr id="155" name="Google Shape;155;g1ff3ae7351f_0_2"/>
          <p:cNvSpPr/>
          <p:nvPr/>
        </p:nvSpPr>
        <p:spPr>
          <a:xfrm>
            <a:off x="934675" y="4124300"/>
            <a:ext cx="1894800" cy="77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ViT</a:t>
            </a:r>
            <a:endParaRPr/>
          </a:p>
          <a:p>
            <a:pPr marL="0" lvl="0" indent="0" algn="ctr" rtl="0">
              <a:spcBef>
                <a:spcPts val="0"/>
              </a:spcBef>
              <a:spcAft>
                <a:spcPts val="0"/>
              </a:spcAft>
              <a:buNone/>
            </a:pPr>
            <a:r>
              <a:rPr lang="en-US"/>
              <a:t>(768 x 100)</a:t>
            </a:r>
            <a:endParaRPr/>
          </a:p>
        </p:txBody>
      </p:sp>
      <p:sp>
        <p:nvSpPr>
          <p:cNvPr id="156" name="Google Shape;156;g1ff3ae7351f_0_2"/>
          <p:cNvSpPr/>
          <p:nvPr/>
        </p:nvSpPr>
        <p:spPr>
          <a:xfrm>
            <a:off x="2976075" y="4396100"/>
            <a:ext cx="4953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 name="Google Shape;157;g1ff3ae7351f_0_2"/>
          <p:cNvSpPr/>
          <p:nvPr/>
        </p:nvSpPr>
        <p:spPr>
          <a:xfrm>
            <a:off x="5578700" y="4365500"/>
            <a:ext cx="4953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g1ff3ae7351f_0_2"/>
          <p:cNvSpPr/>
          <p:nvPr/>
        </p:nvSpPr>
        <p:spPr>
          <a:xfrm>
            <a:off x="7687913" y="4365500"/>
            <a:ext cx="4953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g1ff3ae7351f_0_2"/>
          <p:cNvSpPr/>
          <p:nvPr/>
        </p:nvSpPr>
        <p:spPr>
          <a:xfrm>
            <a:off x="9577000" y="4331750"/>
            <a:ext cx="4953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 name="Google Shape;160;g1ff3ae7351f_0_2"/>
          <p:cNvSpPr txBox="1"/>
          <p:nvPr/>
        </p:nvSpPr>
        <p:spPr>
          <a:xfrm>
            <a:off x="956025" y="3492075"/>
            <a:ext cx="4535400" cy="4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solidFill>
                  <a:schemeClr val="dk1"/>
                </a:solidFill>
              </a:rPr>
              <a:t>Architecture after increasing complexity:</a:t>
            </a:r>
            <a:endParaRPr sz="1800" u="sng">
              <a:solidFill>
                <a:schemeClr val="dk1"/>
              </a:solidFill>
            </a:endParaRPr>
          </a:p>
        </p:txBody>
      </p:sp>
      <p:sp>
        <p:nvSpPr>
          <p:cNvPr id="161" name="Google Shape;161;g1ff3ae7351f_0_2"/>
          <p:cNvSpPr txBox="1"/>
          <p:nvPr/>
        </p:nvSpPr>
        <p:spPr>
          <a:xfrm>
            <a:off x="956025" y="1031500"/>
            <a:ext cx="4535400" cy="4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solidFill>
                  <a:schemeClr val="dk1"/>
                </a:solidFill>
              </a:rPr>
              <a:t>Initial Architecture</a:t>
            </a:r>
            <a:endParaRPr sz="1800" u="sng">
              <a:solidFill>
                <a:schemeClr val="dk1"/>
              </a:solidFill>
            </a:endParaRPr>
          </a:p>
        </p:txBody>
      </p:sp>
      <p:sp>
        <p:nvSpPr>
          <p:cNvPr id="162" name="Google Shape;162;g1ff3ae7351f_0_2"/>
          <p:cNvSpPr/>
          <p:nvPr/>
        </p:nvSpPr>
        <p:spPr>
          <a:xfrm>
            <a:off x="3227475" y="5679025"/>
            <a:ext cx="1290600" cy="78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a:t>Linear</a:t>
            </a:r>
            <a:endParaRPr/>
          </a:p>
          <a:p>
            <a:pPr marL="0" marR="0" lvl="0" indent="0" algn="ctr" rtl="0">
              <a:lnSpc>
                <a:spcPct val="100000"/>
              </a:lnSpc>
              <a:spcBef>
                <a:spcPts val="0"/>
              </a:spcBef>
              <a:spcAft>
                <a:spcPts val="0"/>
              </a:spcAft>
              <a:buNone/>
            </a:pPr>
            <a:r>
              <a:rPr lang="en-US"/>
              <a:t>128x1</a:t>
            </a:r>
            <a:endParaRPr/>
          </a:p>
        </p:txBody>
      </p:sp>
      <p:sp>
        <p:nvSpPr>
          <p:cNvPr id="163" name="Google Shape;163;g1ff3ae7351f_0_2"/>
          <p:cNvSpPr/>
          <p:nvPr/>
        </p:nvSpPr>
        <p:spPr>
          <a:xfrm>
            <a:off x="5181050" y="5679025"/>
            <a:ext cx="1290600" cy="78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a:t>Linear</a:t>
            </a:r>
            <a:endParaRPr/>
          </a:p>
          <a:p>
            <a:pPr marL="0" marR="0" lvl="0" indent="0" algn="ctr" rtl="0">
              <a:lnSpc>
                <a:spcPct val="100000"/>
              </a:lnSpc>
              <a:spcBef>
                <a:spcPts val="0"/>
              </a:spcBef>
              <a:spcAft>
                <a:spcPts val="0"/>
              </a:spcAft>
              <a:buNone/>
            </a:pPr>
            <a:r>
              <a:rPr lang="en-US"/>
              <a:t>128x1</a:t>
            </a:r>
            <a:endParaRPr/>
          </a:p>
        </p:txBody>
      </p:sp>
      <p:sp>
        <p:nvSpPr>
          <p:cNvPr id="164" name="Google Shape;164;g1ff3ae7351f_0_2"/>
          <p:cNvSpPr/>
          <p:nvPr/>
        </p:nvSpPr>
        <p:spPr>
          <a:xfrm>
            <a:off x="1020150" y="5554600"/>
            <a:ext cx="1442400" cy="90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Input Vector</a:t>
            </a:r>
            <a:endParaRPr/>
          </a:p>
          <a:p>
            <a:pPr marL="0" lvl="0" indent="0" algn="ctr" rtl="0">
              <a:spcBef>
                <a:spcPts val="0"/>
              </a:spcBef>
              <a:spcAft>
                <a:spcPts val="0"/>
              </a:spcAft>
              <a:buNone/>
            </a:pPr>
            <a:r>
              <a:rPr lang="en-US"/>
              <a:t>(X x 1)</a:t>
            </a:r>
            <a:endParaRPr/>
          </a:p>
        </p:txBody>
      </p:sp>
      <p:sp>
        <p:nvSpPr>
          <p:cNvPr id="165" name="Google Shape;165;g1ff3ae7351f_0_2"/>
          <p:cNvSpPr/>
          <p:nvPr/>
        </p:nvSpPr>
        <p:spPr>
          <a:xfrm>
            <a:off x="2658488" y="5959225"/>
            <a:ext cx="4953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g1ff3ae7351f_0_2"/>
          <p:cNvSpPr/>
          <p:nvPr/>
        </p:nvSpPr>
        <p:spPr>
          <a:xfrm>
            <a:off x="4640650" y="5959225"/>
            <a:ext cx="4953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g1ff3ae7351f_0_2"/>
          <p:cNvSpPr/>
          <p:nvPr/>
        </p:nvSpPr>
        <p:spPr>
          <a:xfrm>
            <a:off x="6622788" y="5960725"/>
            <a:ext cx="4953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g1ff3ae7351f_0_2"/>
          <p:cNvSpPr/>
          <p:nvPr/>
        </p:nvSpPr>
        <p:spPr>
          <a:xfrm>
            <a:off x="7218125" y="5849275"/>
            <a:ext cx="513300" cy="440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a:t>+</a:t>
            </a:r>
            <a:endParaRPr sz="2700"/>
          </a:p>
        </p:txBody>
      </p:sp>
      <p:sp>
        <p:nvSpPr>
          <p:cNvPr id="169" name="Google Shape;169;g1ff3ae7351f_0_2"/>
          <p:cNvSpPr/>
          <p:nvPr/>
        </p:nvSpPr>
        <p:spPr>
          <a:xfrm>
            <a:off x="2829475" y="5190625"/>
            <a:ext cx="4168500" cy="770100"/>
          </a:xfrm>
          <a:prstGeom prst="uturnArrow">
            <a:avLst>
              <a:gd name="adj1" fmla="val 25000"/>
              <a:gd name="adj2" fmla="val 25000"/>
              <a:gd name="adj3" fmla="val 25000"/>
              <a:gd name="adj4" fmla="val 43750"/>
              <a:gd name="adj5" fmla="val 10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g1ff3ae7351f_0_2"/>
          <p:cNvSpPr/>
          <p:nvPr/>
        </p:nvSpPr>
        <p:spPr>
          <a:xfrm>
            <a:off x="8479600" y="5614550"/>
            <a:ext cx="1173600" cy="77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FCL</a:t>
            </a:r>
            <a:endParaRPr/>
          </a:p>
          <a:p>
            <a:pPr marL="0" lvl="0" indent="0" algn="ctr" rtl="0">
              <a:spcBef>
                <a:spcPts val="0"/>
              </a:spcBef>
              <a:spcAft>
                <a:spcPts val="0"/>
              </a:spcAft>
              <a:buNone/>
            </a:pPr>
            <a:r>
              <a:rPr lang="en-US"/>
              <a:t>(64)</a:t>
            </a:r>
            <a:endParaRPr/>
          </a:p>
        </p:txBody>
      </p:sp>
      <p:sp>
        <p:nvSpPr>
          <p:cNvPr id="171" name="Google Shape;171;g1ff3ae7351f_0_2"/>
          <p:cNvSpPr/>
          <p:nvPr/>
        </p:nvSpPr>
        <p:spPr>
          <a:xfrm>
            <a:off x="10311675" y="5614550"/>
            <a:ext cx="1364400" cy="77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Fusion Layer</a:t>
            </a:r>
            <a:endParaRPr/>
          </a:p>
          <a:p>
            <a:pPr marL="0" lvl="0" indent="0" algn="ctr" rtl="0">
              <a:spcBef>
                <a:spcPts val="0"/>
              </a:spcBef>
              <a:spcAft>
                <a:spcPts val="0"/>
              </a:spcAft>
              <a:buNone/>
            </a:pPr>
            <a:r>
              <a:rPr lang="en-US"/>
              <a:t>(64)</a:t>
            </a:r>
            <a:endParaRPr/>
          </a:p>
        </p:txBody>
      </p:sp>
      <p:sp>
        <p:nvSpPr>
          <p:cNvPr id="172" name="Google Shape;172;g1ff3ae7351f_0_2"/>
          <p:cNvSpPr/>
          <p:nvPr/>
        </p:nvSpPr>
        <p:spPr>
          <a:xfrm>
            <a:off x="7840313" y="5889500"/>
            <a:ext cx="4953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g1ff3ae7351f_0_2"/>
          <p:cNvSpPr/>
          <p:nvPr/>
        </p:nvSpPr>
        <p:spPr>
          <a:xfrm>
            <a:off x="9729400" y="5855750"/>
            <a:ext cx="4953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d11e667705_4_16"/>
          <p:cNvSpPr txBox="1">
            <a:spLocks noGrp="1"/>
          </p:cNvSpPr>
          <p:nvPr>
            <p:ph type="title"/>
          </p:nvPr>
        </p:nvSpPr>
        <p:spPr>
          <a:xfrm>
            <a:off x="540174" y="1152025"/>
            <a:ext cx="9344700" cy="5910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dirty="0"/>
              <a:t>Results(Accuracy, Macro-F1 Score)</a:t>
            </a:r>
            <a:endParaRPr dirty="0"/>
          </a:p>
        </p:txBody>
      </p:sp>
      <p:graphicFrame>
        <p:nvGraphicFramePr>
          <p:cNvPr id="180" name="Google Shape;180;g2d11e667705_4_16"/>
          <p:cNvGraphicFramePr/>
          <p:nvPr>
            <p:extLst>
              <p:ext uri="{D42A27DB-BD31-4B8C-83A1-F6EECF244321}">
                <p14:modId xmlns:p14="http://schemas.microsoft.com/office/powerpoint/2010/main" val="2349841220"/>
              </p:ext>
            </p:extLst>
          </p:nvPr>
        </p:nvGraphicFramePr>
        <p:xfrm>
          <a:off x="1074225" y="1958475"/>
          <a:ext cx="10336500" cy="3685925"/>
        </p:xfrm>
        <a:graphic>
          <a:graphicData uri="http://schemas.openxmlformats.org/drawingml/2006/table">
            <a:tbl>
              <a:tblPr>
                <a:noFill/>
                <a:tableStyleId>{CA956D8C-53EE-408F-99B0-3B435B2AAE81}</a:tableStyleId>
              </a:tblPr>
              <a:tblGrid>
                <a:gridCol w="2134375">
                  <a:extLst>
                    <a:ext uri="{9D8B030D-6E8A-4147-A177-3AD203B41FA5}">
                      <a16:colId xmlns:a16="http://schemas.microsoft.com/office/drawing/2014/main" val="20000"/>
                    </a:ext>
                  </a:extLst>
                </a:gridCol>
                <a:gridCol w="1683850">
                  <a:extLst>
                    <a:ext uri="{9D8B030D-6E8A-4147-A177-3AD203B41FA5}">
                      <a16:colId xmlns:a16="http://schemas.microsoft.com/office/drawing/2014/main" val="20001"/>
                    </a:ext>
                  </a:extLst>
                </a:gridCol>
                <a:gridCol w="1683850">
                  <a:extLst>
                    <a:ext uri="{9D8B030D-6E8A-4147-A177-3AD203B41FA5}">
                      <a16:colId xmlns:a16="http://schemas.microsoft.com/office/drawing/2014/main" val="20002"/>
                    </a:ext>
                  </a:extLst>
                </a:gridCol>
                <a:gridCol w="1583625">
                  <a:extLst>
                    <a:ext uri="{9D8B030D-6E8A-4147-A177-3AD203B41FA5}">
                      <a16:colId xmlns:a16="http://schemas.microsoft.com/office/drawing/2014/main" val="20003"/>
                    </a:ext>
                  </a:extLst>
                </a:gridCol>
                <a:gridCol w="1591350">
                  <a:extLst>
                    <a:ext uri="{9D8B030D-6E8A-4147-A177-3AD203B41FA5}">
                      <a16:colId xmlns:a16="http://schemas.microsoft.com/office/drawing/2014/main" val="20004"/>
                    </a:ext>
                  </a:extLst>
                </a:gridCol>
                <a:gridCol w="1659450">
                  <a:extLst>
                    <a:ext uri="{9D8B030D-6E8A-4147-A177-3AD203B41FA5}">
                      <a16:colId xmlns:a16="http://schemas.microsoft.com/office/drawing/2014/main" val="20005"/>
                    </a:ext>
                  </a:extLst>
                </a:gridCol>
              </a:tblGrid>
              <a:tr h="638075">
                <a:tc>
                  <a:txBody>
                    <a:bodyPr/>
                    <a:lstStyle/>
                    <a:p>
                      <a:pPr marL="0" lvl="0" indent="0" algn="l" rtl="0">
                        <a:spcBef>
                          <a:spcPts val="0"/>
                        </a:spcBef>
                        <a:spcAft>
                          <a:spcPts val="0"/>
                        </a:spcAft>
                        <a:buNone/>
                      </a:pPr>
                      <a:r>
                        <a:rPr lang="en-US" b="1"/>
                        <a:t>Modality</a:t>
                      </a:r>
                      <a:endParaRPr b="1"/>
                    </a:p>
                  </a:txBody>
                  <a:tcPr marL="91425" marR="91425" marT="91425" marB="91425"/>
                </a:tc>
                <a:tc>
                  <a:txBody>
                    <a:bodyPr/>
                    <a:lstStyle/>
                    <a:p>
                      <a:pPr marL="0" lvl="0" indent="0" algn="l" rtl="0">
                        <a:spcBef>
                          <a:spcPts val="0"/>
                        </a:spcBef>
                        <a:spcAft>
                          <a:spcPts val="0"/>
                        </a:spcAft>
                        <a:buNone/>
                      </a:pPr>
                      <a:r>
                        <a:rPr lang="en-US" b="1" dirty="0"/>
                        <a:t>Baseline</a:t>
                      </a:r>
                      <a:endParaRPr b="1" dirty="0"/>
                    </a:p>
                  </a:txBody>
                  <a:tcPr marL="91425" marR="91425" marT="91425" marB="91425"/>
                </a:tc>
                <a:tc>
                  <a:txBody>
                    <a:bodyPr/>
                    <a:lstStyle/>
                    <a:p>
                      <a:pPr marL="0" lvl="0" indent="0" algn="l" rtl="0">
                        <a:spcBef>
                          <a:spcPts val="0"/>
                        </a:spcBef>
                        <a:spcAft>
                          <a:spcPts val="0"/>
                        </a:spcAft>
                        <a:buNone/>
                      </a:pPr>
                      <a:r>
                        <a:rPr lang="en-US" b="1" dirty="0"/>
                        <a:t>Reduce LR On Plateau</a:t>
                      </a:r>
                      <a:endParaRPr b="1" dirty="0"/>
                    </a:p>
                  </a:txBody>
                  <a:tcPr marL="91425" marR="91425" marT="91425" marB="91425"/>
                </a:tc>
                <a:tc>
                  <a:txBody>
                    <a:bodyPr/>
                    <a:lstStyle/>
                    <a:p>
                      <a:pPr marL="0" lvl="0" indent="0" algn="l" rtl="0">
                        <a:spcBef>
                          <a:spcPts val="0"/>
                        </a:spcBef>
                        <a:spcAft>
                          <a:spcPts val="0"/>
                        </a:spcAft>
                        <a:buNone/>
                      </a:pPr>
                      <a:r>
                        <a:rPr lang="en-US" b="1" dirty="0"/>
                        <a:t>Xavier Initialization</a:t>
                      </a:r>
                      <a:endParaRPr b="1" dirty="0"/>
                    </a:p>
                  </a:txBody>
                  <a:tcPr marL="91425" marR="91425" marT="91425" marB="91425"/>
                </a:tc>
                <a:tc>
                  <a:txBody>
                    <a:bodyPr/>
                    <a:lstStyle/>
                    <a:p>
                      <a:pPr marL="0" lvl="0" indent="0" algn="l" rtl="0">
                        <a:spcBef>
                          <a:spcPts val="0"/>
                        </a:spcBef>
                        <a:spcAft>
                          <a:spcPts val="0"/>
                        </a:spcAft>
                        <a:buNone/>
                      </a:pPr>
                      <a:r>
                        <a:rPr lang="en-US" b="1" dirty="0"/>
                        <a:t>Linear Complexity ↑</a:t>
                      </a:r>
                      <a:endParaRPr b="1" dirty="0"/>
                    </a:p>
                  </a:txBody>
                  <a:tcPr marL="91425" marR="91425" marT="91425" marB="91425"/>
                </a:tc>
                <a:tc>
                  <a:txBody>
                    <a:bodyPr/>
                    <a:lstStyle/>
                    <a:p>
                      <a:pPr marL="0" lvl="0" indent="0" algn="l" rtl="0">
                        <a:spcBef>
                          <a:spcPts val="0"/>
                        </a:spcBef>
                        <a:spcAft>
                          <a:spcPts val="0"/>
                        </a:spcAft>
                        <a:buNone/>
                      </a:pPr>
                      <a:r>
                        <a:rPr lang="en-US" b="1"/>
                        <a:t>Add Residual Blocks (?)</a:t>
                      </a:r>
                      <a:endParaRPr b="1"/>
                    </a:p>
                  </a:txBody>
                  <a:tcPr marL="91425" marR="91425" marT="91425" marB="91425"/>
                </a:tc>
                <a:extLst>
                  <a:ext uri="{0D108BD9-81ED-4DB2-BD59-A6C34878D82A}">
                    <a16:rowId xmlns:a16="http://schemas.microsoft.com/office/drawing/2014/main" val="10000"/>
                  </a:ext>
                </a:extLst>
              </a:tr>
              <a:tr h="414750">
                <a:tc>
                  <a:txBody>
                    <a:bodyPr/>
                    <a:lstStyle/>
                    <a:p>
                      <a:pPr marL="0" lvl="0" indent="0" algn="l" rtl="0">
                        <a:spcBef>
                          <a:spcPts val="0"/>
                        </a:spcBef>
                        <a:spcAft>
                          <a:spcPts val="0"/>
                        </a:spcAft>
                        <a:buNone/>
                      </a:pPr>
                      <a:r>
                        <a:rPr lang="en-US"/>
                        <a:t>MFCC</a:t>
                      </a:r>
                      <a:endParaRPr/>
                    </a:p>
                  </a:txBody>
                  <a:tcPr marL="91425" marR="91425" marT="91425" marB="91425"/>
                </a:tc>
                <a:tc>
                  <a:txBody>
                    <a:bodyPr/>
                    <a:lstStyle/>
                    <a:p>
                      <a:pPr marL="0" lvl="0" indent="0" algn="l" rtl="0">
                        <a:spcBef>
                          <a:spcPts val="0"/>
                        </a:spcBef>
                        <a:spcAft>
                          <a:spcPts val="0"/>
                        </a:spcAft>
                        <a:buNone/>
                      </a:pPr>
                      <a:r>
                        <a:rPr lang="en-US" dirty="0"/>
                        <a:t>71.28%</a:t>
                      </a:r>
                      <a:endParaRPr dirty="0"/>
                    </a:p>
                    <a:p>
                      <a:pPr marL="0" lvl="0" indent="0" algn="l" rtl="0">
                        <a:spcBef>
                          <a:spcPts val="0"/>
                        </a:spcBef>
                        <a:spcAft>
                          <a:spcPts val="0"/>
                        </a:spcAft>
                        <a:buNone/>
                      </a:pPr>
                      <a:r>
                        <a:rPr lang="en-US" dirty="0"/>
                        <a:t>70.04%</a:t>
                      </a:r>
                      <a:endParaRPr dirty="0"/>
                    </a:p>
                  </a:txBody>
                  <a:tcPr marL="91425" marR="91425" marT="91425" marB="91425"/>
                </a:tc>
                <a:tc>
                  <a:txBody>
                    <a:bodyPr/>
                    <a:lstStyle/>
                    <a:p>
                      <a:pPr marL="0" lvl="0" indent="0" algn="l" rtl="0">
                        <a:spcBef>
                          <a:spcPts val="0"/>
                        </a:spcBef>
                        <a:spcAft>
                          <a:spcPts val="0"/>
                        </a:spcAft>
                        <a:buNone/>
                      </a:pPr>
                      <a:r>
                        <a:rPr lang="en-US" u="none" dirty="0"/>
                        <a:t>70.82%</a:t>
                      </a:r>
                      <a:endParaRPr u="none" dirty="0"/>
                    </a:p>
                    <a:p>
                      <a:pPr marL="0" lvl="0" indent="0" algn="l" rtl="0">
                        <a:spcBef>
                          <a:spcPts val="0"/>
                        </a:spcBef>
                        <a:spcAft>
                          <a:spcPts val="0"/>
                        </a:spcAft>
                        <a:buNone/>
                      </a:pPr>
                      <a:r>
                        <a:rPr lang="en-US" u="none" dirty="0"/>
                        <a:t>69.77%</a:t>
                      </a:r>
                      <a:endParaRPr u="none" dirty="0"/>
                    </a:p>
                  </a:txBody>
                  <a:tcPr marL="91425" marR="91425" marT="91425" marB="91425"/>
                </a:tc>
                <a:tc>
                  <a:txBody>
                    <a:bodyPr/>
                    <a:lstStyle/>
                    <a:p>
                      <a:pPr marL="0" lvl="0" indent="0" algn="l" rtl="0">
                        <a:spcBef>
                          <a:spcPts val="0"/>
                        </a:spcBef>
                        <a:spcAft>
                          <a:spcPts val="0"/>
                        </a:spcAft>
                        <a:buNone/>
                      </a:pPr>
                      <a:r>
                        <a:rPr lang="en-US" dirty="0"/>
                        <a:t>67.40%</a:t>
                      </a:r>
                      <a:endParaRPr dirty="0"/>
                    </a:p>
                    <a:p>
                      <a:pPr marL="0" lvl="0" indent="0" algn="l" rtl="0">
                        <a:spcBef>
                          <a:spcPts val="0"/>
                        </a:spcBef>
                        <a:spcAft>
                          <a:spcPts val="0"/>
                        </a:spcAft>
                        <a:buNone/>
                      </a:pPr>
                      <a:r>
                        <a:rPr lang="en-US" dirty="0"/>
                        <a:t>66.27%</a:t>
                      </a:r>
                      <a:endParaRPr dirty="0"/>
                    </a:p>
                  </a:txBody>
                  <a:tcPr marL="91425" marR="91425" marT="91425" marB="91425"/>
                </a:tc>
                <a:tc>
                  <a:txBody>
                    <a:bodyPr/>
                    <a:lstStyle/>
                    <a:p>
                      <a:pPr marL="0" lvl="0" indent="0" algn="l" rtl="0">
                        <a:spcBef>
                          <a:spcPts val="0"/>
                        </a:spcBef>
                        <a:spcAft>
                          <a:spcPts val="0"/>
                        </a:spcAft>
                        <a:buNone/>
                      </a:pPr>
                      <a:r>
                        <a:rPr lang="en-US" dirty="0"/>
                        <a:t>71.09%</a:t>
                      </a:r>
                      <a:endParaRPr dirty="0"/>
                    </a:p>
                    <a:p>
                      <a:pPr marL="0" lvl="0" indent="0" algn="l" rtl="0">
                        <a:spcBef>
                          <a:spcPts val="0"/>
                        </a:spcBef>
                        <a:spcAft>
                          <a:spcPts val="0"/>
                        </a:spcAft>
                        <a:buNone/>
                      </a:pPr>
                      <a:r>
                        <a:rPr lang="en-US" dirty="0"/>
                        <a:t>70.14%(2)</a:t>
                      </a:r>
                      <a:endParaRPr dirty="0"/>
                    </a:p>
                  </a:txBody>
                  <a:tcPr marL="91425" marR="91425" marT="91425" marB="91425"/>
                </a:tc>
                <a:tc>
                  <a:txBody>
                    <a:bodyPr/>
                    <a:lstStyle/>
                    <a:p>
                      <a:pPr marL="0" lvl="0" indent="0" algn="l" rtl="0">
                        <a:spcBef>
                          <a:spcPts val="0"/>
                        </a:spcBef>
                        <a:spcAft>
                          <a:spcPts val="0"/>
                        </a:spcAft>
                        <a:buNone/>
                      </a:pPr>
                      <a:r>
                        <a:rPr lang="en-US" b="1" dirty="0"/>
                        <a:t>71.38%</a:t>
                      </a:r>
                      <a:endParaRPr b="1" dirty="0"/>
                    </a:p>
                    <a:p>
                      <a:pPr marL="0" lvl="0" indent="0" algn="l" rtl="0">
                        <a:spcBef>
                          <a:spcPts val="0"/>
                        </a:spcBef>
                        <a:spcAft>
                          <a:spcPts val="0"/>
                        </a:spcAft>
                        <a:buNone/>
                      </a:pPr>
                      <a:r>
                        <a:rPr lang="en-US" b="1" dirty="0"/>
                        <a:t>70.39%(3)</a:t>
                      </a:r>
                      <a:endParaRPr b="1" dirty="0"/>
                    </a:p>
                  </a:txBody>
                  <a:tcPr marL="91425" marR="91425" marT="91425" marB="91425"/>
                </a:tc>
                <a:extLst>
                  <a:ext uri="{0D108BD9-81ED-4DB2-BD59-A6C34878D82A}">
                    <a16:rowId xmlns:a16="http://schemas.microsoft.com/office/drawing/2014/main" val="10001"/>
                  </a:ext>
                </a:extLst>
              </a:tr>
              <a:tr h="522975">
                <a:tc>
                  <a:txBody>
                    <a:bodyPr/>
                    <a:lstStyle/>
                    <a:p>
                      <a:pPr marL="0" lvl="0" indent="0" algn="l" rtl="0">
                        <a:spcBef>
                          <a:spcPts val="0"/>
                        </a:spcBef>
                        <a:spcAft>
                          <a:spcPts val="0"/>
                        </a:spcAft>
                        <a:buNone/>
                      </a:pPr>
                      <a:r>
                        <a:rPr lang="en-US" dirty="0"/>
                        <a:t>VIT</a:t>
                      </a:r>
                      <a:endParaRPr dirty="0"/>
                    </a:p>
                  </a:txBody>
                  <a:tcPr marL="91425" marR="91425" marT="91425" marB="91425"/>
                </a:tc>
                <a:tc>
                  <a:txBody>
                    <a:bodyPr/>
                    <a:lstStyle/>
                    <a:p>
                      <a:pPr marL="0" lvl="0" indent="0" algn="l" rtl="0">
                        <a:spcBef>
                          <a:spcPts val="0"/>
                        </a:spcBef>
                        <a:spcAft>
                          <a:spcPts val="0"/>
                        </a:spcAft>
                        <a:buNone/>
                      </a:pPr>
                      <a:r>
                        <a:rPr lang="en-US" dirty="0"/>
                        <a:t>70.91%</a:t>
                      </a:r>
                      <a:endParaRPr dirty="0"/>
                    </a:p>
                    <a:p>
                      <a:pPr marL="0" lvl="0" indent="0" algn="l" rtl="0">
                        <a:spcBef>
                          <a:spcPts val="0"/>
                        </a:spcBef>
                        <a:spcAft>
                          <a:spcPts val="0"/>
                        </a:spcAft>
                        <a:buNone/>
                      </a:pPr>
                      <a:r>
                        <a:rPr lang="en-US" dirty="0"/>
                        <a:t>69.41%</a:t>
                      </a:r>
                      <a:endParaRPr dirty="0"/>
                    </a:p>
                  </a:txBody>
                  <a:tcPr marL="91425" marR="91425" marT="91425" marB="91425"/>
                </a:tc>
                <a:tc>
                  <a:txBody>
                    <a:bodyPr/>
                    <a:lstStyle/>
                    <a:p>
                      <a:pPr marL="0" lvl="0" indent="0" algn="l" rtl="0">
                        <a:spcBef>
                          <a:spcPts val="0"/>
                        </a:spcBef>
                        <a:spcAft>
                          <a:spcPts val="0"/>
                        </a:spcAft>
                        <a:buNone/>
                      </a:pPr>
                      <a:r>
                        <a:rPr lang="en-US" dirty="0"/>
                        <a:t>70.91%</a:t>
                      </a:r>
                      <a:endParaRPr dirty="0"/>
                    </a:p>
                    <a:p>
                      <a:pPr marL="0" lvl="0" indent="0" algn="l" rtl="0">
                        <a:spcBef>
                          <a:spcPts val="0"/>
                        </a:spcBef>
                        <a:spcAft>
                          <a:spcPts val="0"/>
                        </a:spcAft>
                        <a:buNone/>
                      </a:pPr>
                      <a:r>
                        <a:rPr lang="en-US" dirty="0"/>
                        <a:t>69.41%</a:t>
                      </a:r>
                      <a:endParaRPr dirty="0"/>
                    </a:p>
                  </a:txBody>
                  <a:tcPr marL="91425" marR="91425" marT="91425" marB="91425"/>
                </a:tc>
                <a:tc>
                  <a:txBody>
                    <a:bodyPr/>
                    <a:lstStyle/>
                    <a:p>
                      <a:pPr marL="0" lvl="0" indent="0" algn="l" rtl="0">
                        <a:spcBef>
                          <a:spcPts val="0"/>
                        </a:spcBef>
                        <a:spcAft>
                          <a:spcPts val="0"/>
                        </a:spcAft>
                        <a:buNone/>
                      </a:pPr>
                      <a:r>
                        <a:rPr lang="en-US" b="1" dirty="0"/>
                        <a:t>74.95%</a:t>
                      </a:r>
                      <a:endParaRPr b="1" dirty="0"/>
                    </a:p>
                    <a:p>
                      <a:pPr marL="0" lvl="0" indent="0" algn="l" rtl="0">
                        <a:spcBef>
                          <a:spcPts val="0"/>
                        </a:spcBef>
                        <a:spcAft>
                          <a:spcPts val="0"/>
                        </a:spcAft>
                        <a:buNone/>
                      </a:pPr>
                      <a:r>
                        <a:rPr lang="en-US" b="1" dirty="0"/>
                        <a:t>72.67%</a:t>
                      </a:r>
                      <a:endParaRPr b="1" dirty="0"/>
                    </a:p>
                  </a:txBody>
                  <a:tcPr marL="91425" marR="91425" marT="91425" marB="91425"/>
                </a:tc>
                <a:tc>
                  <a:txBody>
                    <a:bodyPr/>
                    <a:lstStyle/>
                    <a:p>
                      <a:pPr marL="0" lvl="0" indent="0" algn="l" rtl="0">
                        <a:spcBef>
                          <a:spcPts val="0"/>
                        </a:spcBef>
                        <a:spcAft>
                          <a:spcPts val="0"/>
                        </a:spcAft>
                        <a:buNone/>
                      </a:pPr>
                      <a:r>
                        <a:rPr lang="en-US" dirty="0"/>
                        <a:t>72.85%</a:t>
                      </a:r>
                      <a:endParaRPr dirty="0"/>
                    </a:p>
                    <a:p>
                      <a:pPr marL="0" lvl="0" indent="0" algn="l" rtl="0">
                        <a:spcBef>
                          <a:spcPts val="0"/>
                        </a:spcBef>
                        <a:spcAft>
                          <a:spcPts val="0"/>
                        </a:spcAft>
                        <a:buNone/>
                      </a:pPr>
                      <a:r>
                        <a:rPr lang="en-US" dirty="0"/>
                        <a:t>71.03%(2)</a:t>
                      </a:r>
                      <a:endParaRPr dirty="0"/>
                    </a:p>
                  </a:txBody>
                  <a:tcPr marL="91425" marR="91425" marT="91425" marB="91425"/>
                </a:tc>
                <a:tc>
                  <a:txBody>
                    <a:bodyPr/>
                    <a:lstStyle/>
                    <a:p>
                      <a:pPr marL="0" lvl="0" indent="0" algn="l" rtl="0">
                        <a:spcBef>
                          <a:spcPts val="0"/>
                        </a:spcBef>
                        <a:spcAft>
                          <a:spcPts val="0"/>
                        </a:spcAft>
                        <a:buNone/>
                      </a:pPr>
                      <a:r>
                        <a:rPr lang="en-US" dirty="0"/>
                        <a:t>73.96%</a:t>
                      </a:r>
                      <a:endParaRPr dirty="0"/>
                    </a:p>
                    <a:p>
                      <a:pPr marL="0" lvl="0" indent="0" algn="l" rtl="0">
                        <a:spcBef>
                          <a:spcPts val="0"/>
                        </a:spcBef>
                        <a:spcAft>
                          <a:spcPts val="0"/>
                        </a:spcAft>
                        <a:buNone/>
                      </a:pPr>
                      <a:r>
                        <a:rPr lang="en-US" dirty="0"/>
                        <a:t>72.45%(1)</a:t>
                      </a:r>
                      <a:endParaRPr dirty="0"/>
                    </a:p>
                  </a:txBody>
                  <a:tcPr marL="91425" marR="91425" marT="91425" marB="91425"/>
                </a:tc>
                <a:extLst>
                  <a:ext uri="{0D108BD9-81ED-4DB2-BD59-A6C34878D82A}">
                    <a16:rowId xmlns:a16="http://schemas.microsoft.com/office/drawing/2014/main" val="10002"/>
                  </a:ext>
                </a:extLst>
              </a:tr>
              <a:tr h="569425">
                <a:tc>
                  <a:txBody>
                    <a:bodyPr/>
                    <a:lstStyle/>
                    <a:p>
                      <a:pPr marL="0" lvl="0" indent="0" algn="l" rtl="0">
                        <a:spcBef>
                          <a:spcPts val="0"/>
                        </a:spcBef>
                        <a:spcAft>
                          <a:spcPts val="0"/>
                        </a:spcAft>
                        <a:buNone/>
                      </a:pPr>
                      <a:r>
                        <a:rPr lang="en-US" dirty="0"/>
                        <a:t>BERT</a:t>
                      </a:r>
                      <a:endParaRPr dirty="0"/>
                    </a:p>
                  </a:txBody>
                  <a:tcPr marL="91425" marR="91425" marT="91425" marB="91425"/>
                </a:tc>
                <a:tc>
                  <a:txBody>
                    <a:bodyPr/>
                    <a:lstStyle/>
                    <a:p>
                      <a:pPr marL="0" lvl="0" indent="0" algn="l" rtl="0">
                        <a:spcBef>
                          <a:spcPts val="0"/>
                        </a:spcBef>
                        <a:spcAft>
                          <a:spcPts val="0"/>
                        </a:spcAft>
                        <a:buNone/>
                      </a:pPr>
                      <a:r>
                        <a:rPr lang="en-US" dirty="0"/>
                        <a:t>76.91%</a:t>
                      </a:r>
                      <a:endParaRPr dirty="0"/>
                    </a:p>
                    <a:p>
                      <a:pPr marL="0" lvl="0" indent="0" algn="l" rtl="0">
                        <a:spcBef>
                          <a:spcPts val="0"/>
                        </a:spcBef>
                        <a:spcAft>
                          <a:spcPts val="0"/>
                        </a:spcAft>
                        <a:buNone/>
                      </a:pPr>
                      <a:r>
                        <a:rPr lang="en-US" dirty="0"/>
                        <a:t>75.48%</a:t>
                      </a:r>
                      <a:endParaRPr dirty="0"/>
                    </a:p>
                  </a:txBody>
                  <a:tcPr marL="91425" marR="91425" marT="91425" marB="91425"/>
                </a:tc>
                <a:tc>
                  <a:txBody>
                    <a:bodyPr/>
                    <a:lstStyle/>
                    <a:p>
                      <a:pPr marL="0" lvl="0" indent="0" algn="l" rtl="0">
                        <a:spcBef>
                          <a:spcPts val="0"/>
                        </a:spcBef>
                        <a:spcAft>
                          <a:spcPts val="0"/>
                        </a:spcAft>
                        <a:buNone/>
                      </a:pPr>
                      <a:r>
                        <a:rPr lang="en-US" b="1" dirty="0"/>
                        <a:t>76.91%</a:t>
                      </a:r>
                      <a:endParaRPr b="1" dirty="0"/>
                    </a:p>
                    <a:p>
                      <a:pPr marL="0" lvl="0" indent="0" algn="l" rtl="0">
                        <a:spcBef>
                          <a:spcPts val="0"/>
                        </a:spcBef>
                        <a:spcAft>
                          <a:spcPts val="0"/>
                        </a:spcAft>
                        <a:buNone/>
                      </a:pPr>
                      <a:r>
                        <a:rPr lang="en-US" b="1" dirty="0"/>
                        <a:t>75.48%</a:t>
                      </a:r>
                      <a:endParaRPr b="1" dirty="0"/>
                    </a:p>
                  </a:txBody>
                  <a:tcPr marL="91425" marR="91425" marT="91425" marB="91425"/>
                </a:tc>
                <a:tc>
                  <a:txBody>
                    <a:bodyPr/>
                    <a:lstStyle/>
                    <a:p>
                      <a:pPr marL="0" lvl="0" indent="0" algn="l" rtl="0">
                        <a:spcBef>
                          <a:spcPts val="0"/>
                        </a:spcBef>
                        <a:spcAft>
                          <a:spcPts val="0"/>
                        </a:spcAft>
                        <a:buNone/>
                      </a:pPr>
                      <a:r>
                        <a:rPr lang="en-US" dirty="0"/>
                        <a:t>74.42%</a:t>
                      </a:r>
                      <a:endParaRPr dirty="0"/>
                    </a:p>
                    <a:p>
                      <a:pPr marL="0" lvl="0" indent="0" algn="l" rtl="0">
                        <a:spcBef>
                          <a:spcPts val="0"/>
                        </a:spcBef>
                        <a:spcAft>
                          <a:spcPts val="0"/>
                        </a:spcAft>
                        <a:buNone/>
                      </a:pPr>
                      <a:r>
                        <a:rPr lang="en-US" dirty="0"/>
                        <a:t>73.13%</a:t>
                      </a:r>
                      <a:endParaRPr dirty="0"/>
                    </a:p>
                  </a:txBody>
                  <a:tcPr marL="91425" marR="91425" marT="91425" marB="91425"/>
                </a:tc>
                <a:tc>
                  <a:txBody>
                    <a:bodyPr/>
                    <a:lstStyle/>
                    <a:p>
                      <a:pPr marL="0" lvl="0" indent="0" algn="l" rtl="0">
                        <a:spcBef>
                          <a:spcPts val="0"/>
                        </a:spcBef>
                        <a:spcAft>
                          <a:spcPts val="0"/>
                        </a:spcAft>
                        <a:buNone/>
                      </a:pPr>
                      <a:r>
                        <a:rPr lang="en-US" dirty="0"/>
                        <a:t>71.46%</a:t>
                      </a:r>
                      <a:endParaRPr dirty="0"/>
                    </a:p>
                    <a:p>
                      <a:pPr marL="0" lvl="0" indent="0" algn="l" rtl="0">
                        <a:spcBef>
                          <a:spcPts val="0"/>
                        </a:spcBef>
                        <a:spcAft>
                          <a:spcPts val="0"/>
                        </a:spcAft>
                        <a:buNone/>
                      </a:pPr>
                      <a:r>
                        <a:rPr lang="en-US" dirty="0"/>
                        <a:t>72.48%(3)</a:t>
                      </a:r>
                      <a:endParaRPr dirty="0"/>
                    </a:p>
                  </a:txBody>
                  <a:tcPr marL="91425" marR="91425" marT="91425" marB="91425"/>
                </a:tc>
                <a:tc>
                  <a:txBody>
                    <a:bodyPr/>
                    <a:lstStyle/>
                    <a:p>
                      <a:pPr marL="0" lvl="0" indent="0" algn="l" rtl="0">
                        <a:spcBef>
                          <a:spcPts val="0"/>
                        </a:spcBef>
                        <a:spcAft>
                          <a:spcPts val="0"/>
                        </a:spcAft>
                        <a:buNone/>
                      </a:pPr>
                      <a:r>
                        <a:rPr lang="en-US" dirty="0"/>
                        <a:t>74.24%</a:t>
                      </a:r>
                      <a:endParaRPr dirty="0"/>
                    </a:p>
                    <a:p>
                      <a:pPr marL="0" lvl="0" indent="0" algn="l" rtl="0">
                        <a:spcBef>
                          <a:spcPts val="0"/>
                        </a:spcBef>
                        <a:spcAft>
                          <a:spcPts val="0"/>
                        </a:spcAft>
                        <a:buNone/>
                      </a:pPr>
                      <a:r>
                        <a:rPr lang="en-US" dirty="0"/>
                        <a:t>72.78%(1)</a:t>
                      </a:r>
                      <a:endParaRPr dirty="0"/>
                    </a:p>
                  </a:txBody>
                  <a:tcPr marL="91425" marR="91425" marT="91425" marB="91425"/>
                </a:tc>
                <a:extLst>
                  <a:ext uri="{0D108BD9-81ED-4DB2-BD59-A6C34878D82A}">
                    <a16:rowId xmlns:a16="http://schemas.microsoft.com/office/drawing/2014/main" val="10003"/>
                  </a:ext>
                </a:extLst>
              </a:tr>
              <a:tr h="414750">
                <a:tc>
                  <a:txBody>
                    <a:bodyPr/>
                    <a:lstStyle/>
                    <a:p>
                      <a:pPr marL="0" lvl="0" indent="0" algn="l" rtl="0">
                        <a:spcBef>
                          <a:spcPts val="0"/>
                        </a:spcBef>
                        <a:spcAft>
                          <a:spcPts val="0"/>
                        </a:spcAft>
                        <a:buNone/>
                      </a:pPr>
                      <a:r>
                        <a:rPr lang="en-US" dirty="0"/>
                        <a:t>BERT+MFCC</a:t>
                      </a:r>
                      <a:endParaRPr dirty="0"/>
                    </a:p>
                  </a:txBody>
                  <a:tcPr marL="91425" marR="91425" marT="91425" marB="91425"/>
                </a:tc>
                <a:tc>
                  <a:txBody>
                    <a:bodyPr/>
                    <a:lstStyle/>
                    <a:p>
                      <a:pPr marL="0" lvl="0" indent="0" algn="l" rtl="0">
                        <a:spcBef>
                          <a:spcPts val="0"/>
                        </a:spcBef>
                        <a:spcAft>
                          <a:spcPts val="0"/>
                        </a:spcAft>
                        <a:buNone/>
                      </a:pPr>
                      <a:r>
                        <a:rPr lang="en-US" dirty="0"/>
                        <a:t>76.45%</a:t>
                      </a:r>
                      <a:endParaRPr dirty="0"/>
                    </a:p>
                    <a:p>
                      <a:pPr marL="0" lvl="0" indent="0" algn="l" rtl="0">
                        <a:spcBef>
                          <a:spcPts val="0"/>
                        </a:spcBef>
                        <a:spcAft>
                          <a:spcPts val="0"/>
                        </a:spcAft>
                        <a:buNone/>
                      </a:pPr>
                      <a:r>
                        <a:rPr lang="en-US" dirty="0"/>
                        <a:t>75.49%</a:t>
                      </a:r>
                      <a:endParaRPr dirty="0"/>
                    </a:p>
                  </a:txBody>
                  <a:tcPr marL="91425" marR="91425" marT="91425" marB="91425"/>
                </a:tc>
                <a:tc>
                  <a:txBody>
                    <a:bodyPr/>
                    <a:lstStyle/>
                    <a:p>
                      <a:pPr marL="0" lvl="0" indent="0" algn="l" rtl="0">
                        <a:spcBef>
                          <a:spcPts val="0"/>
                        </a:spcBef>
                        <a:spcAft>
                          <a:spcPts val="0"/>
                        </a:spcAft>
                        <a:buNone/>
                      </a:pPr>
                      <a:r>
                        <a:rPr lang="en-US" b="1" dirty="0"/>
                        <a:t>78.48%</a:t>
                      </a:r>
                      <a:endParaRPr b="1" dirty="0"/>
                    </a:p>
                    <a:p>
                      <a:pPr marL="0" lvl="0" indent="0" algn="l" rtl="0">
                        <a:spcBef>
                          <a:spcPts val="0"/>
                        </a:spcBef>
                        <a:spcAft>
                          <a:spcPts val="0"/>
                        </a:spcAft>
                        <a:buNone/>
                      </a:pPr>
                      <a:r>
                        <a:rPr lang="en-US" b="1" dirty="0"/>
                        <a:t>77.09%</a:t>
                      </a:r>
                      <a:endParaRPr b="1" dirty="0"/>
                    </a:p>
                  </a:txBody>
                  <a:tcPr marL="91425" marR="91425" marT="91425" marB="91425"/>
                </a:tc>
                <a:tc>
                  <a:txBody>
                    <a:bodyPr/>
                    <a:lstStyle/>
                    <a:p>
                      <a:pPr marL="0" lvl="0" indent="0" algn="l" rtl="0">
                        <a:spcBef>
                          <a:spcPts val="0"/>
                        </a:spcBef>
                        <a:spcAft>
                          <a:spcPts val="0"/>
                        </a:spcAft>
                        <a:buNone/>
                      </a:pPr>
                      <a:r>
                        <a:rPr lang="en-US" dirty="0"/>
                        <a:t>78.48%</a:t>
                      </a:r>
                      <a:endParaRPr dirty="0"/>
                    </a:p>
                    <a:p>
                      <a:pPr marL="0" lvl="0" indent="0" algn="l" rtl="0">
                        <a:spcBef>
                          <a:spcPts val="0"/>
                        </a:spcBef>
                        <a:spcAft>
                          <a:spcPts val="0"/>
                        </a:spcAft>
                        <a:buNone/>
                      </a:pPr>
                      <a:r>
                        <a:rPr lang="en-US" dirty="0"/>
                        <a:t>77.02%</a:t>
                      </a:r>
                      <a:endParaRPr dirty="0"/>
                    </a:p>
                  </a:txBody>
                  <a:tcPr marL="91425" marR="91425" marT="91425" marB="91425"/>
                </a:tc>
                <a:tc>
                  <a:txBody>
                    <a:bodyPr/>
                    <a:lstStyle/>
                    <a:p>
                      <a:pPr marL="0" lvl="0" indent="0" algn="l" rtl="0">
                        <a:spcBef>
                          <a:spcPts val="0"/>
                        </a:spcBef>
                        <a:spcAft>
                          <a:spcPts val="0"/>
                        </a:spcAft>
                        <a:buNone/>
                      </a:pPr>
                      <a:r>
                        <a:rPr lang="en-US" dirty="0"/>
                        <a:t>77.47%</a:t>
                      </a:r>
                      <a:endParaRPr dirty="0"/>
                    </a:p>
                    <a:p>
                      <a:pPr marL="0" lvl="0" indent="0" algn="l" rtl="0">
                        <a:spcBef>
                          <a:spcPts val="0"/>
                        </a:spcBef>
                        <a:spcAft>
                          <a:spcPts val="0"/>
                        </a:spcAft>
                        <a:buNone/>
                      </a:pPr>
                      <a:r>
                        <a:rPr lang="en-US" dirty="0"/>
                        <a:t>76.32%(3,2)</a:t>
                      </a:r>
                      <a:endParaRPr dirty="0"/>
                    </a:p>
                  </a:txBody>
                  <a:tcPr marL="91425" marR="91425" marT="91425" marB="91425"/>
                </a:tc>
                <a:tc>
                  <a:txBody>
                    <a:bodyPr/>
                    <a:lstStyle/>
                    <a:p>
                      <a:pPr marL="0" lvl="0" indent="0" algn="l" rtl="0">
                        <a:spcBef>
                          <a:spcPts val="0"/>
                        </a:spcBef>
                        <a:spcAft>
                          <a:spcPts val="0"/>
                        </a:spcAft>
                        <a:buNone/>
                      </a:pPr>
                      <a:r>
                        <a:rPr lang="en-US" dirty="0"/>
                        <a:t>78.12%</a:t>
                      </a:r>
                      <a:endParaRPr dirty="0"/>
                    </a:p>
                    <a:p>
                      <a:pPr marL="0" lvl="0" indent="0" algn="l" rtl="0">
                        <a:spcBef>
                          <a:spcPts val="0"/>
                        </a:spcBef>
                        <a:spcAft>
                          <a:spcPts val="0"/>
                        </a:spcAft>
                        <a:buNone/>
                      </a:pPr>
                      <a:r>
                        <a:rPr lang="en-US" dirty="0"/>
                        <a:t>76.77%(1,1)</a:t>
                      </a:r>
                      <a:endParaRPr dirty="0"/>
                    </a:p>
                  </a:txBody>
                  <a:tcPr marL="91425" marR="91425" marT="91425" marB="91425"/>
                </a:tc>
                <a:extLst>
                  <a:ext uri="{0D108BD9-81ED-4DB2-BD59-A6C34878D82A}">
                    <a16:rowId xmlns:a16="http://schemas.microsoft.com/office/drawing/2014/main" val="10004"/>
                  </a:ext>
                </a:extLst>
              </a:tr>
              <a:tr h="414750">
                <a:tc>
                  <a:txBody>
                    <a:bodyPr/>
                    <a:lstStyle/>
                    <a:p>
                      <a:pPr marL="0" lvl="0" indent="0" algn="l" rtl="0">
                        <a:spcBef>
                          <a:spcPts val="0"/>
                        </a:spcBef>
                        <a:spcAft>
                          <a:spcPts val="0"/>
                        </a:spcAft>
                        <a:buNone/>
                      </a:pPr>
                      <a:r>
                        <a:rPr lang="en-US" dirty="0"/>
                        <a:t>BERT+VIT+MFCC</a:t>
                      </a:r>
                      <a:endParaRPr dirty="0"/>
                    </a:p>
                  </a:txBody>
                  <a:tcPr marL="91425" marR="91425" marT="91425" marB="91425"/>
                </a:tc>
                <a:tc>
                  <a:txBody>
                    <a:bodyPr/>
                    <a:lstStyle/>
                    <a:p>
                      <a:pPr marL="0" lvl="0" indent="0" algn="l" rtl="0">
                        <a:spcBef>
                          <a:spcPts val="0"/>
                        </a:spcBef>
                        <a:spcAft>
                          <a:spcPts val="0"/>
                        </a:spcAft>
                        <a:buNone/>
                      </a:pPr>
                      <a:r>
                        <a:rPr lang="en-US" dirty="0"/>
                        <a:t>78.21%</a:t>
                      </a:r>
                      <a:endParaRPr dirty="0"/>
                    </a:p>
                    <a:p>
                      <a:pPr marL="0" lvl="0" indent="0" algn="l" rtl="0">
                        <a:spcBef>
                          <a:spcPts val="0"/>
                        </a:spcBef>
                        <a:spcAft>
                          <a:spcPts val="0"/>
                        </a:spcAft>
                        <a:buNone/>
                      </a:pPr>
                      <a:r>
                        <a:rPr lang="en-US" dirty="0"/>
                        <a:t>76.39%</a:t>
                      </a:r>
                      <a:endParaRPr dirty="0"/>
                    </a:p>
                  </a:txBody>
                  <a:tcPr marL="91425" marR="91425" marT="91425" marB="91425"/>
                </a:tc>
                <a:tc>
                  <a:txBody>
                    <a:bodyPr/>
                    <a:lstStyle/>
                    <a:p>
                      <a:pPr marL="0" lvl="0" indent="0" algn="l" rtl="0">
                        <a:spcBef>
                          <a:spcPts val="0"/>
                        </a:spcBef>
                        <a:spcAft>
                          <a:spcPts val="0"/>
                        </a:spcAft>
                        <a:buNone/>
                      </a:pPr>
                      <a:r>
                        <a:rPr lang="en-US" dirty="0"/>
                        <a:t>79.22%</a:t>
                      </a:r>
                      <a:endParaRPr dirty="0"/>
                    </a:p>
                    <a:p>
                      <a:pPr marL="0" lvl="0" indent="0" algn="l" rtl="0">
                        <a:spcBef>
                          <a:spcPts val="0"/>
                        </a:spcBef>
                        <a:spcAft>
                          <a:spcPts val="0"/>
                        </a:spcAft>
                        <a:buNone/>
                      </a:pPr>
                      <a:r>
                        <a:rPr lang="en-US" dirty="0"/>
                        <a:t>78.01%</a:t>
                      </a:r>
                      <a:endParaRPr dirty="0"/>
                    </a:p>
                  </a:txBody>
                  <a:tcPr marL="91425" marR="91425" marT="91425" marB="91425"/>
                </a:tc>
                <a:tc>
                  <a:txBody>
                    <a:bodyPr/>
                    <a:lstStyle/>
                    <a:p>
                      <a:pPr marL="0" lvl="0" indent="0" algn="l" rtl="0">
                        <a:spcBef>
                          <a:spcPts val="0"/>
                        </a:spcBef>
                        <a:spcAft>
                          <a:spcPts val="0"/>
                        </a:spcAft>
                        <a:buNone/>
                      </a:pPr>
                      <a:r>
                        <a:rPr lang="en-US" dirty="0"/>
                        <a:t>78.66%</a:t>
                      </a:r>
                      <a:endParaRPr dirty="0"/>
                    </a:p>
                    <a:p>
                      <a:pPr marL="0" lvl="0" indent="0" algn="l" rtl="0">
                        <a:spcBef>
                          <a:spcPts val="0"/>
                        </a:spcBef>
                        <a:spcAft>
                          <a:spcPts val="0"/>
                        </a:spcAft>
                        <a:buNone/>
                      </a:pPr>
                      <a:r>
                        <a:rPr lang="en-US" dirty="0"/>
                        <a:t>77.49%</a:t>
                      </a:r>
                      <a:endParaRPr dirty="0"/>
                    </a:p>
                  </a:txBody>
                  <a:tcPr marL="91425" marR="91425" marT="91425" marB="91425"/>
                </a:tc>
                <a:tc>
                  <a:txBody>
                    <a:bodyPr/>
                    <a:lstStyle/>
                    <a:p>
                      <a:pPr marL="0" lvl="0" indent="0" algn="l" rtl="0">
                        <a:spcBef>
                          <a:spcPts val="0"/>
                        </a:spcBef>
                        <a:spcAft>
                          <a:spcPts val="0"/>
                        </a:spcAft>
                        <a:buNone/>
                      </a:pPr>
                      <a:r>
                        <a:rPr lang="en-US" dirty="0"/>
                        <a:t>77.65%</a:t>
                      </a:r>
                      <a:endParaRPr dirty="0"/>
                    </a:p>
                    <a:p>
                      <a:pPr marL="0" lvl="0" indent="0" algn="l" rtl="0">
                        <a:spcBef>
                          <a:spcPts val="0"/>
                        </a:spcBef>
                        <a:spcAft>
                          <a:spcPts val="0"/>
                        </a:spcAft>
                        <a:buNone/>
                      </a:pPr>
                      <a:r>
                        <a:rPr lang="en-US" dirty="0"/>
                        <a:t>76.52%(3,2,2,)</a:t>
                      </a:r>
                      <a:endParaRPr dirty="0"/>
                    </a:p>
                  </a:txBody>
                  <a:tcPr marL="91425" marR="91425" marT="91425" marB="91425"/>
                </a:tc>
                <a:tc>
                  <a:txBody>
                    <a:bodyPr/>
                    <a:lstStyle/>
                    <a:p>
                      <a:pPr marL="0" lvl="0" indent="0" algn="l" rtl="0">
                        <a:spcBef>
                          <a:spcPts val="0"/>
                        </a:spcBef>
                        <a:spcAft>
                          <a:spcPts val="0"/>
                        </a:spcAft>
                        <a:buNone/>
                      </a:pPr>
                      <a:r>
                        <a:rPr lang="en-US" b="1" dirty="0"/>
                        <a:t>79.78%</a:t>
                      </a:r>
                      <a:endParaRPr b="1" dirty="0"/>
                    </a:p>
                    <a:p>
                      <a:pPr marL="0" lvl="0" indent="0" algn="l" rtl="0">
                        <a:spcBef>
                          <a:spcPts val="0"/>
                        </a:spcBef>
                        <a:spcAft>
                          <a:spcPts val="0"/>
                        </a:spcAft>
                        <a:buNone/>
                      </a:pPr>
                      <a:r>
                        <a:rPr lang="en-US" b="1" dirty="0"/>
                        <a:t>78.56%(1,1)</a:t>
                      </a:r>
                      <a:endParaRPr b="1"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d11e667705_1_60"/>
          <p:cNvSpPr txBox="1">
            <a:spLocks noGrp="1"/>
          </p:cNvSpPr>
          <p:nvPr>
            <p:ph type="title"/>
          </p:nvPr>
        </p:nvSpPr>
        <p:spPr>
          <a:xfrm>
            <a:off x="566928" y="149961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Questions?</a:t>
            </a:r>
            <a:endParaRPr/>
          </a:p>
        </p:txBody>
      </p:sp>
      <p:sp>
        <p:nvSpPr>
          <p:cNvPr id="186" name="Google Shape;186;g2d11e667705_1_60"/>
          <p:cNvSpPr txBox="1">
            <a:spLocks noGrp="1"/>
          </p:cNvSpPr>
          <p:nvPr>
            <p:ph type="body" idx="1"/>
          </p:nvPr>
        </p:nvSpPr>
        <p:spPr>
          <a:xfrm>
            <a:off x="566928" y="2185416"/>
            <a:ext cx="6951600" cy="39681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SzPts val="216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d11e667705_4_0"/>
          <p:cNvSpPr txBox="1">
            <a:spLocks noGrp="1"/>
          </p:cNvSpPr>
          <p:nvPr>
            <p:ph type="title"/>
          </p:nvPr>
        </p:nvSpPr>
        <p:spPr>
          <a:xfrm>
            <a:off x="566928" y="1365941"/>
            <a:ext cx="6951600" cy="5910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a:t>References</a:t>
            </a:r>
            <a:endParaRPr/>
          </a:p>
        </p:txBody>
      </p:sp>
      <p:sp>
        <p:nvSpPr>
          <p:cNvPr id="193" name="Google Shape;193;g2d11e667705_4_0"/>
          <p:cNvSpPr txBox="1">
            <a:spLocks noGrp="1"/>
          </p:cNvSpPr>
          <p:nvPr>
            <p:ph type="body" idx="1"/>
          </p:nvPr>
        </p:nvSpPr>
        <p:spPr>
          <a:xfrm>
            <a:off x="566928" y="2185416"/>
            <a:ext cx="6951600" cy="3968100"/>
          </a:xfrm>
          <a:prstGeom prst="rect">
            <a:avLst/>
          </a:prstGeom>
        </p:spPr>
        <p:txBody>
          <a:bodyPr spcFirstLastPara="1" wrap="square" lIns="91425" tIns="45700" rIns="91425" bIns="45700" anchor="t" anchorCtr="0">
            <a:noAutofit/>
          </a:bodyPr>
          <a:lstStyle/>
          <a:p>
            <a:pPr marL="457200" lvl="0" indent="-365760" algn="l" rtl="0">
              <a:spcBef>
                <a:spcPts val="600"/>
              </a:spcBef>
              <a:spcAft>
                <a:spcPts val="0"/>
              </a:spcAft>
              <a:buSzPts val="2160"/>
              <a:buAutoNum type="arabicPeriod"/>
            </a:pPr>
            <a:r>
              <a:rPr lang="en-US" u="sng">
                <a:solidFill>
                  <a:schemeClr val="hlink"/>
                </a:solidFill>
                <a:hlinkClick r:id="rId3"/>
              </a:rPr>
              <a:t>HateMM: A Multi-Modal Dataset for Hate Video Classification</a:t>
            </a:r>
            <a:endParaRPr/>
          </a:p>
          <a:p>
            <a:pPr marL="457200" lvl="0" indent="-365760" algn="l" rtl="0">
              <a:spcBef>
                <a:spcPts val="0"/>
              </a:spcBef>
              <a:spcAft>
                <a:spcPts val="0"/>
              </a:spcAft>
              <a:buSzPts val="2160"/>
              <a:buAutoNum type="arabicPeriod"/>
            </a:pPr>
            <a:r>
              <a:rPr lang="en-US" u="sng">
                <a:solidFill>
                  <a:schemeClr val="hlink"/>
                </a:solidFill>
                <a:hlinkClick r:id="rId4"/>
              </a:rPr>
              <a:t>https://alphacephei.com/vosk/</a:t>
            </a:r>
            <a:endParaRPr/>
          </a:p>
          <a:p>
            <a:pPr marL="457200" lvl="0" indent="-365760" algn="l" rtl="0">
              <a:spcBef>
                <a:spcPts val="0"/>
              </a:spcBef>
              <a:spcAft>
                <a:spcPts val="0"/>
              </a:spcAft>
              <a:buSzPts val="2160"/>
              <a:buAutoNum type="arabicPeriod"/>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566928" y="1499616"/>
            <a:ext cx="6951472" cy="590931"/>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Dataset</a:t>
            </a:r>
            <a:endParaRPr/>
          </a:p>
        </p:txBody>
      </p:sp>
      <p:sp>
        <p:nvSpPr>
          <p:cNvPr id="77" name="Google Shape;77;p8"/>
          <p:cNvSpPr txBox="1">
            <a:spLocks noGrp="1"/>
          </p:cNvSpPr>
          <p:nvPr>
            <p:ph type="body" idx="1"/>
          </p:nvPr>
        </p:nvSpPr>
        <p:spPr>
          <a:xfrm>
            <a:off x="566928" y="2185416"/>
            <a:ext cx="6951472" cy="39682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60"/>
              <a:buNone/>
            </a:pPr>
            <a:r>
              <a:rPr lang="en-US"/>
              <a:t>Statistics:</a:t>
            </a:r>
            <a:endParaRPr/>
          </a:p>
          <a:p>
            <a:pPr marL="457200" lvl="0" indent="-365760" algn="l" rtl="0">
              <a:spcBef>
                <a:spcPts val="0"/>
              </a:spcBef>
              <a:spcAft>
                <a:spcPts val="0"/>
              </a:spcAft>
              <a:buSzPts val="2160"/>
              <a:buChar char="•"/>
            </a:pPr>
            <a:r>
              <a:rPr lang="en-US" b="1"/>
              <a:t>1083 videos:</a:t>
            </a:r>
            <a:r>
              <a:rPr lang="en-US"/>
              <a:t> 431 hate and 652 non-hate (2:3 ratio)</a:t>
            </a:r>
            <a:endParaRPr/>
          </a:p>
          <a:p>
            <a:pPr marL="457200" lvl="0" indent="-365760" algn="l" rtl="0">
              <a:spcBef>
                <a:spcPts val="0"/>
              </a:spcBef>
              <a:spcAft>
                <a:spcPts val="0"/>
              </a:spcAft>
              <a:buSzPts val="2160"/>
              <a:buChar char="•"/>
            </a:pPr>
            <a:r>
              <a:rPr lang="en-US" b="1"/>
              <a:t>Audio: </a:t>
            </a:r>
            <a:r>
              <a:rPr lang="en-US"/>
              <a:t>Analysis of average root mean square energy indicate instances of shouting which possibly manifests in the form of high loudness. (Figure1)</a:t>
            </a:r>
            <a:endParaRPr/>
          </a:p>
          <a:p>
            <a:pPr marL="457200" lvl="0" indent="-365760" algn="l" rtl="0">
              <a:spcBef>
                <a:spcPts val="0"/>
              </a:spcBef>
              <a:spcAft>
                <a:spcPts val="0"/>
              </a:spcAft>
              <a:buSzPts val="2160"/>
              <a:buChar char="•"/>
            </a:pPr>
            <a:r>
              <a:rPr lang="en-US" b="1"/>
              <a:t>Transcript:</a:t>
            </a:r>
            <a:r>
              <a:rPr lang="en-US"/>
              <a:t> obtained through Vosk, lexical analysis shown certain words more likely to appear in hate videos. (Figure2)</a:t>
            </a:r>
            <a:endParaRPr/>
          </a:p>
          <a:p>
            <a:pPr marL="457200" lvl="0" indent="-365760" algn="l" rtl="0">
              <a:spcBef>
                <a:spcPts val="0"/>
              </a:spcBef>
              <a:spcAft>
                <a:spcPts val="0"/>
              </a:spcAft>
              <a:buSzPts val="2160"/>
              <a:buChar char="•"/>
            </a:pPr>
            <a:r>
              <a:rPr lang="en-US" b="1"/>
              <a:t>Video: </a:t>
            </a:r>
            <a:r>
              <a:rPr lang="en-US"/>
              <a:t>Appearance of certain objects, such as religious persons, cartoonish mockery, and stereotypical depictions.</a:t>
            </a:r>
            <a:endParaRPr/>
          </a:p>
        </p:txBody>
      </p:sp>
      <p:pic>
        <p:nvPicPr>
          <p:cNvPr id="78" name="Google Shape;78;p8"/>
          <p:cNvPicPr preferRelativeResize="0"/>
          <p:nvPr/>
        </p:nvPicPr>
        <p:blipFill>
          <a:blip r:embed="rId3">
            <a:alphaModFix/>
          </a:blip>
          <a:stretch>
            <a:fillRect/>
          </a:stretch>
        </p:blipFill>
        <p:spPr>
          <a:xfrm>
            <a:off x="7705025" y="3481450"/>
            <a:ext cx="3057875" cy="2759949"/>
          </a:xfrm>
          <a:prstGeom prst="rect">
            <a:avLst/>
          </a:prstGeom>
          <a:noFill/>
          <a:ln>
            <a:noFill/>
          </a:ln>
        </p:spPr>
      </p:pic>
      <p:pic>
        <p:nvPicPr>
          <p:cNvPr id="79" name="Google Shape;79;p8"/>
          <p:cNvPicPr preferRelativeResize="0"/>
          <p:nvPr/>
        </p:nvPicPr>
        <p:blipFill>
          <a:blip r:embed="rId4">
            <a:alphaModFix/>
          </a:blip>
          <a:stretch>
            <a:fillRect/>
          </a:stretch>
        </p:blipFill>
        <p:spPr>
          <a:xfrm>
            <a:off x="7413600" y="1223925"/>
            <a:ext cx="3640725" cy="1829950"/>
          </a:xfrm>
          <a:prstGeom prst="rect">
            <a:avLst/>
          </a:prstGeom>
          <a:noFill/>
          <a:ln>
            <a:noFill/>
          </a:ln>
        </p:spPr>
      </p:pic>
      <p:sp>
        <p:nvSpPr>
          <p:cNvPr id="80" name="Google Shape;80;p8"/>
          <p:cNvSpPr txBox="1"/>
          <p:nvPr/>
        </p:nvSpPr>
        <p:spPr>
          <a:xfrm>
            <a:off x="8290425" y="3003725"/>
            <a:ext cx="2569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rPr>
              <a:t>Figure1 Avg RMS Energy</a:t>
            </a:r>
            <a:endParaRPr sz="1200">
              <a:solidFill>
                <a:schemeClr val="dk1"/>
              </a:solidFill>
            </a:endParaRPr>
          </a:p>
        </p:txBody>
      </p:sp>
      <p:sp>
        <p:nvSpPr>
          <p:cNvPr id="81" name="Google Shape;81;p8"/>
          <p:cNvSpPr txBox="1"/>
          <p:nvPr/>
        </p:nvSpPr>
        <p:spPr>
          <a:xfrm>
            <a:off x="8290427" y="6153675"/>
            <a:ext cx="2930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rPr>
              <a:t>Figure2 Lexical analysis of transcript</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d11e667705_1_25"/>
          <p:cNvSpPr txBox="1">
            <a:spLocks noGrp="1"/>
          </p:cNvSpPr>
          <p:nvPr>
            <p:ph type="title"/>
          </p:nvPr>
        </p:nvSpPr>
        <p:spPr>
          <a:xfrm>
            <a:off x="566928" y="149961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Audio</a:t>
            </a:r>
            <a:endParaRPr/>
          </a:p>
        </p:txBody>
      </p:sp>
      <p:sp>
        <p:nvSpPr>
          <p:cNvPr id="87" name="Google Shape;87;g2d11e667705_1_25"/>
          <p:cNvSpPr txBox="1">
            <a:spLocks noGrp="1"/>
          </p:cNvSpPr>
          <p:nvPr>
            <p:ph type="body" idx="1"/>
          </p:nvPr>
        </p:nvSpPr>
        <p:spPr>
          <a:xfrm>
            <a:off x="566928" y="2185416"/>
            <a:ext cx="6951600" cy="39681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SzPts val="2160"/>
              <a:buNone/>
            </a:pPr>
            <a:r>
              <a:rPr lang="en-US"/>
              <a:t>MFCC:</a:t>
            </a:r>
            <a:endParaRPr/>
          </a:p>
          <a:p>
            <a:pPr marL="457200" lvl="0" indent="-365760" algn="l" rtl="0">
              <a:spcBef>
                <a:spcPts val="0"/>
              </a:spcBef>
              <a:spcAft>
                <a:spcPts val="0"/>
              </a:spcAft>
              <a:buSzPts val="2160"/>
              <a:buChar char="•"/>
            </a:pPr>
            <a:r>
              <a:rPr lang="en-US"/>
              <a:t>Robust features of audio.</a:t>
            </a:r>
            <a:endParaRPr/>
          </a:p>
          <a:p>
            <a:pPr marL="457200" lvl="0" indent="-365760" algn="l" rtl="0">
              <a:spcBef>
                <a:spcPts val="0"/>
              </a:spcBef>
              <a:spcAft>
                <a:spcPts val="0"/>
              </a:spcAft>
              <a:buSzPts val="2160"/>
              <a:buChar char="•"/>
            </a:pPr>
            <a:r>
              <a:rPr lang="en-US"/>
              <a:t>40 dimensional vectors. (padded to keep uniformity)</a:t>
            </a:r>
            <a:endParaRPr/>
          </a:p>
          <a:p>
            <a:pPr marL="457200" lvl="0" indent="-365760" algn="l" rtl="0">
              <a:spcBef>
                <a:spcPts val="0"/>
              </a:spcBef>
              <a:spcAft>
                <a:spcPts val="0"/>
              </a:spcAft>
              <a:buSzPts val="2160"/>
              <a:buChar char="•"/>
            </a:pPr>
            <a:r>
              <a:rPr lang="en-US"/>
              <a:t>Represent the short-term power spectrum of a sound.</a:t>
            </a:r>
            <a:endParaRPr/>
          </a:p>
          <a:p>
            <a:pPr marL="457200" lvl="0" indent="-365760" algn="l" rtl="0">
              <a:spcBef>
                <a:spcPts val="0"/>
              </a:spcBef>
              <a:spcAft>
                <a:spcPts val="0"/>
              </a:spcAft>
              <a:buSzPts val="2160"/>
              <a:buChar char="•"/>
            </a:pPr>
            <a:r>
              <a:rPr lang="en-US"/>
              <a:t>Easy to obtain and trained on.</a:t>
            </a:r>
            <a:endParaRPr/>
          </a:p>
          <a:p>
            <a:pPr marL="457200" lvl="0" indent="-365760" algn="l" rtl="0">
              <a:spcBef>
                <a:spcPts val="0"/>
              </a:spcBef>
              <a:spcAft>
                <a:spcPts val="0"/>
              </a:spcAft>
              <a:buSzPts val="2160"/>
              <a:buChar char="•"/>
            </a:pPr>
            <a:r>
              <a:rPr lang="en-US"/>
              <a:t>Saved in pickle files with names, features and labels.</a:t>
            </a:r>
            <a:endParaRPr/>
          </a:p>
          <a:p>
            <a:pPr marL="0" lvl="0" indent="0" algn="l" rtl="0">
              <a:spcBef>
                <a:spcPts val="0"/>
              </a:spcBef>
              <a:spcAft>
                <a:spcPts val="0"/>
              </a:spcAft>
              <a:buNone/>
            </a:pPr>
            <a:r>
              <a:rPr lang="en-US"/>
              <a:t>Fully-connected layers:</a:t>
            </a:r>
            <a:endParaRPr/>
          </a:p>
          <a:p>
            <a:pPr marL="457200" lvl="0" indent="-365760" algn="l" rtl="0">
              <a:spcBef>
                <a:spcPts val="0"/>
              </a:spcBef>
              <a:spcAft>
                <a:spcPts val="0"/>
              </a:spcAft>
              <a:buSzPts val="2160"/>
              <a:buChar char="•"/>
            </a:pPr>
            <a:r>
              <a:rPr lang="en-US"/>
              <a:t>Simple but works well with MFCC features</a:t>
            </a:r>
            <a:endParaRPr/>
          </a:p>
        </p:txBody>
      </p:sp>
      <p:pic>
        <p:nvPicPr>
          <p:cNvPr id="88" name="Google Shape;88;g2d11e667705_1_25"/>
          <p:cNvPicPr preferRelativeResize="0"/>
          <p:nvPr/>
        </p:nvPicPr>
        <p:blipFill>
          <a:blip r:embed="rId3">
            <a:alphaModFix/>
          </a:blip>
          <a:stretch>
            <a:fillRect/>
          </a:stretch>
        </p:blipFill>
        <p:spPr>
          <a:xfrm>
            <a:off x="7188601" y="1499625"/>
            <a:ext cx="2958000" cy="1910525"/>
          </a:xfrm>
          <a:prstGeom prst="rect">
            <a:avLst/>
          </a:prstGeom>
          <a:noFill/>
          <a:ln>
            <a:noFill/>
          </a:ln>
        </p:spPr>
      </p:pic>
      <p:sp>
        <p:nvSpPr>
          <p:cNvPr id="89" name="Google Shape;89;g2d11e667705_1_25"/>
          <p:cNvSpPr txBox="1"/>
          <p:nvPr/>
        </p:nvSpPr>
        <p:spPr>
          <a:xfrm>
            <a:off x="7440000" y="3410150"/>
            <a:ext cx="24552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a:solidFill>
                  <a:schemeClr val="dk1"/>
                </a:solidFill>
              </a:rPr>
              <a:t>Fully-connected layers with ReLU</a:t>
            </a:r>
            <a:endParaRPr sz="1200">
              <a:solidFill>
                <a:schemeClr val="dk1"/>
              </a:solidFill>
            </a:endParaRPr>
          </a:p>
          <a:p>
            <a:pPr marL="0" lvl="0" indent="0" algn="ctr" rtl="0">
              <a:spcBef>
                <a:spcPts val="0"/>
              </a:spcBef>
              <a:spcAft>
                <a:spcPts val="0"/>
              </a:spcAft>
              <a:buNone/>
            </a:pPr>
            <a:r>
              <a:rPr lang="en-US" sz="1200">
                <a:solidFill>
                  <a:schemeClr val="dk1"/>
                </a:solidFill>
              </a:rPr>
              <a:t>2 hidden layers</a:t>
            </a:r>
            <a:endParaRPr sz="1200">
              <a:solidFill>
                <a:schemeClr val="dk1"/>
              </a:solidFill>
            </a:endParaRPr>
          </a:p>
        </p:txBody>
      </p:sp>
      <p:pic>
        <p:nvPicPr>
          <p:cNvPr id="90" name="Google Shape;90;g2d11e667705_1_25"/>
          <p:cNvPicPr preferRelativeResize="0"/>
          <p:nvPr/>
        </p:nvPicPr>
        <p:blipFill>
          <a:blip r:embed="rId4">
            <a:alphaModFix/>
          </a:blip>
          <a:stretch>
            <a:fillRect/>
          </a:stretch>
        </p:blipFill>
        <p:spPr>
          <a:xfrm>
            <a:off x="6941641" y="3964250"/>
            <a:ext cx="3451933" cy="258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2d11e667705_1_30"/>
          <p:cNvSpPr txBox="1">
            <a:spLocks noGrp="1"/>
          </p:cNvSpPr>
          <p:nvPr>
            <p:ph type="title"/>
          </p:nvPr>
        </p:nvSpPr>
        <p:spPr>
          <a:xfrm>
            <a:off x="566928" y="149961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Video frames preprocessing</a:t>
            </a:r>
            <a:endParaRPr/>
          </a:p>
        </p:txBody>
      </p:sp>
      <p:sp>
        <p:nvSpPr>
          <p:cNvPr id="96" name="Google Shape;96;g2d11e667705_1_30"/>
          <p:cNvSpPr txBox="1">
            <a:spLocks noGrp="1"/>
          </p:cNvSpPr>
          <p:nvPr>
            <p:ph type="body" idx="1"/>
          </p:nvPr>
        </p:nvSpPr>
        <p:spPr>
          <a:xfrm>
            <a:off x="566925" y="2185425"/>
            <a:ext cx="6154500" cy="39681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SzPts val="2160"/>
              <a:buNone/>
            </a:pPr>
            <a:r>
              <a:rPr lang="en-US"/>
              <a:t>Frames extraction</a:t>
            </a:r>
            <a:endParaRPr/>
          </a:p>
          <a:p>
            <a:pPr marL="457200" lvl="0" indent="-365760" algn="l" rtl="0">
              <a:spcBef>
                <a:spcPts val="0"/>
              </a:spcBef>
              <a:spcAft>
                <a:spcPts val="0"/>
              </a:spcAft>
              <a:buSzPts val="2160"/>
              <a:buChar char="•"/>
            </a:pPr>
            <a:r>
              <a:rPr lang="en-US"/>
              <a:t>100 frames extracted uniformly for all videos.</a:t>
            </a:r>
            <a:endParaRPr/>
          </a:p>
          <a:p>
            <a:pPr marL="0" lvl="0" indent="0" algn="l" rtl="0">
              <a:spcBef>
                <a:spcPts val="0"/>
              </a:spcBef>
              <a:spcAft>
                <a:spcPts val="0"/>
              </a:spcAft>
              <a:buNone/>
            </a:pPr>
            <a:r>
              <a:rPr lang="en-US"/>
              <a:t>Feature extraction using pre-trained ViT(Vision Transformer)</a:t>
            </a:r>
            <a:endParaRPr/>
          </a:p>
          <a:p>
            <a:pPr marL="457200" lvl="0" indent="-365760" algn="l" rtl="0">
              <a:spcBef>
                <a:spcPts val="0"/>
              </a:spcBef>
              <a:spcAft>
                <a:spcPts val="0"/>
              </a:spcAft>
              <a:buSzPts val="2160"/>
              <a:buChar char="•"/>
            </a:pPr>
            <a:r>
              <a:rPr lang="en-US"/>
              <a:t>Transformer-based architecture.</a:t>
            </a:r>
            <a:endParaRPr/>
          </a:p>
          <a:p>
            <a:pPr marL="457200" lvl="0" indent="-365760" algn="l" rtl="0">
              <a:spcBef>
                <a:spcPts val="0"/>
              </a:spcBef>
              <a:spcAft>
                <a:spcPts val="0"/>
              </a:spcAft>
              <a:buSzPts val="2160"/>
              <a:buChar char="•"/>
            </a:pPr>
            <a:r>
              <a:rPr lang="en-US"/>
              <a:t>Self-attention mechanisms, allowing for interactions between image patches at different spatial locations.</a:t>
            </a:r>
            <a:endParaRPr/>
          </a:p>
          <a:p>
            <a:pPr marL="457200" lvl="0" indent="-365760" algn="l" rtl="0">
              <a:spcBef>
                <a:spcPts val="0"/>
              </a:spcBef>
              <a:spcAft>
                <a:spcPts val="0"/>
              </a:spcAft>
              <a:buSzPts val="2160"/>
              <a:buChar char="•"/>
            </a:pPr>
            <a:r>
              <a:rPr lang="en-US"/>
              <a:t>Divides the input image into fixed-size patches and linearly embeds each patch into a sequence of tokens.</a:t>
            </a:r>
            <a:endParaRPr/>
          </a:p>
        </p:txBody>
      </p:sp>
      <p:pic>
        <p:nvPicPr>
          <p:cNvPr id="97" name="Google Shape;97;g2d11e667705_1_30"/>
          <p:cNvPicPr preferRelativeResize="0"/>
          <p:nvPr/>
        </p:nvPicPr>
        <p:blipFill rotWithShape="1">
          <a:blip r:embed="rId3">
            <a:alphaModFix/>
          </a:blip>
          <a:srcRect t="3809" r="3892"/>
          <a:stretch/>
        </p:blipFill>
        <p:spPr>
          <a:xfrm>
            <a:off x="6721425" y="1499625"/>
            <a:ext cx="5166076" cy="289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d11e667705_1_40"/>
          <p:cNvSpPr txBox="1">
            <a:spLocks noGrp="1"/>
          </p:cNvSpPr>
          <p:nvPr>
            <p:ph type="title"/>
          </p:nvPr>
        </p:nvSpPr>
        <p:spPr>
          <a:xfrm>
            <a:off x="566928" y="149961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ViT model + LSTM</a:t>
            </a:r>
            <a:endParaRPr/>
          </a:p>
        </p:txBody>
      </p:sp>
      <p:sp>
        <p:nvSpPr>
          <p:cNvPr id="103" name="Google Shape;103;g2d11e667705_1_40"/>
          <p:cNvSpPr txBox="1">
            <a:spLocks noGrp="1"/>
          </p:cNvSpPr>
          <p:nvPr>
            <p:ph type="body" idx="1"/>
          </p:nvPr>
        </p:nvSpPr>
        <p:spPr>
          <a:xfrm>
            <a:off x="566925" y="2185425"/>
            <a:ext cx="6951600" cy="2021400"/>
          </a:xfrm>
          <a:prstGeom prst="rect">
            <a:avLst/>
          </a:prstGeom>
          <a:noFill/>
          <a:ln>
            <a:noFill/>
          </a:ln>
        </p:spPr>
        <p:txBody>
          <a:bodyPr spcFirstLastPara="1" wrap="square" lIns="91425" tIns="45700" rIns="91425" bIns="45700" anchor="t" anchorCtr="0">
            <a:noAutofit/>
          </a:bodyPr>
          <a:lstStyle/>
          <a:p>
            <a:pPr marL="457200" lvl="0" indent="-365760" algn="l" rtl="0">
              <a:lnSpc>
                <a:spcPct val="130000"/>
              </a:lnSpc>
              <a:spcBef>
                <a:spcPts val="0"/>
              </a:spcBef>
              <a:spcAft>
                <a:spcPts val="0"/>
              </a:spcAft>
              <a:buSzPts val="2160"/>
              <a:buChar char="•"/>
            </a:pPr>
            <a:r>
              <a:rPr lang="en-US"/>
              <a:t>Vit model deals with spatial features of images, but video contains sequence of images</a:t>
            </a:r>
            <a:endParaRPr/>
          </a:p>
          <a:p>
            <a:pPr marL="457200" lvl="0" indent="-365760" algn="l" rtl="0">
              <a:lnSpc>
                <a:spcPct val="130000"/>
              </a:lnSpc>
              <a:spcBef>
                <a:spcPts val="0"/>
              </a:spcBef>
              <a:spcAft>
                <a:spcPts val="0"/>
              </a:spcAft>
              <a:buSzPts val="2160"/>
              <a:buChar char="•"/>
            </a:pPr>
            <a:r>
              <a:rPr lang="en-US"/>
              <a:t>To further capture the temporal interactions between the images, pass these feature vectors to LSTM model</a:t>
            </a:r>
            <a:endParaRPr/>
          </a:p>
          <a:p>
            <a:pPr marL="457200" lvl="0" indent="-365760" algn="l" rtl="0">
              <a:lnSpc>
                <a:spcPct val="130000"/>
              </a:lnSpc>
              <a:spcBef>
                <a:spcPts val="0"/>
              </a:spcBef>
              <a:spcAft>
                <a:spcPts val="0"/>
              </a:spcAft>
              <a:buSzPts val="2160"/>
              <a:buChar char="•"/>
            </a:pPr>
            <a:r>
              <a:rPr lang="en-US"/>
              <a:t>Finally Apply a classifier header layer to obtain the prediction.</a:t>
            </a:r>
            <a:endParaRPr/>
          </a:p>
        </p:txBody>
      </p:sp>
      <p:grpSp>
        <p:nvGrpSpPr>
          <p:cNvPr id="104" name="Google Shape;104;g2d11e667705_1_40"/>
          <p:cNvGrpSpPr/>
          <p:nvPr/>
        </p:nvGrpSpPr>
        <p:grpSpPr>
          <a:xfrm>
            <a:off x="1102425" y="4576500"/>
            <a:ext cx="6261050" cy="1069200"/>
            <a:chOff x="1331025" y="4576500"/>
            <a:chExt cx="6261050" cy="1069200"/>
          </a:xfrm>
        </p:grpSpPr>
        <p:sp>
          <p:nvSpPr>
            <p:cNvPr id="105" name="Google Shape;105;g2d11e667705_1_40"/>
            <p:cNvSpPr/>
            <p:nvPr/>
          </p:nvSpPr>
          <p:spPr>
            <a:xfrm>
              <a:off x="3987250" y="4851925"/>
              <a:ext cx="1336200" cy="542400"/>
            </a:xfrm>
            <a:prstGeom prst="rect">
              <a:avLst/>
            </a:prstGeom>
            <a:gradFill>
              <a:gsLst>
                <a:gs pos="0">
                  <a:srgbClr val="DFEAFB"/>
                </a:gs>
                <a:gs pos="100000">
                  <a:srgbClr val="6E9CE7"/>
                </a:gs>
              </a:gsLst>
              <a:lin ang="5400012" scaled="0"/>
            </a:gra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LSTM</a:t>
              </a:r>
              <a:endParaRPr sz="1800" b="1"/>
            </a:p>
          </p:txBody>
        </p:sp>
        <p:sp>
          <p:nvSpPr>
            <p:cNvPr id="106" name="Google Shape;106;g2d11e667705_1_40"/>
            <p:cNvSpPr/>
            <p:nvPr/>
          </p:nvSpPr>
          <p:spPr>
            <a:xfrm>
              <a:off x="1331025" y="4576500"/>
              <a:ext cx="1800000" cy="1069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Frame feature vector</a:t>
              </a:r>
              <a:endParaRPr sz="1800" b="1"/>
            </a:p>
            <a:p>
              <a:pPr marL="0" lvl="0" indent="0" algn="ctr" rtl="0">
                <a:spcBef>
                  <a:spcPts val="0"/>
                </a:spcBef>
                <a:spcAft>
                  <a:spcPts val="0"/>
                </a:spcAft>
                <a:buNone/>
              </a:pPr>
              <a:r>
                <a:rPr lang="en-US" sz="1800" b="1"/>
                <a:t>(768x100)</a:t>
              </a:r>
              <a:endParaRPr sz="1800" b="1"/>
            </a:p>
          </p:txBody>
        </p:sp>
        <p:sp>
          <p:nvSpPr>
            <p:cNvPr id="107" name="Google Shape;107;g2d11e667705_1_40"/>
            <p:cNvSpPr/>
            <p:nvPr/>
          </p:nvSpPr>
          <p:spPr>
            <a:xfrm>
              <a:off x="3382425" y="4984225"/>
              <a:ext cx="456900" cy="30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g2d11e667705_1_40"/>
            <p:cNvSpPr/>
            <p:nvPr/>
          </p:nvSpPr>
          <p:spPr>
            <a:xfrm>
              <a:off x="5575600" y="4984225"/>
              <a:ext cx="456900" cy="30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g2d11e667705_1_40"/>
            <p:cNvSpPr/>
            <p:nvPr/>
          </p:nvSpPr>
          <p:spPr>
            <a:xfrm>
              <a:off x="6255875" y="4865125"/>
              <a:ext cx="1336200" cy="542400"/>
            </a:xfrm>
            <a:prstGeom prst="rect">
              <a:avLst/>
            </a:prstGeom>
            <a:gradFill>
              <a:gsLst>
                <a:gs pos="0">
                  <a:srgbClr val="DFEAFB"/>
                </a:gs>
                <a:gs pos="100000">
                  <a:srgbClr val="6E9CE7"/>
                </a:gs>
              </a:gsLst>
              <a:lin ang="5400012" scaled="0"/>
            </a:gra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FL</a:t>
              </a:r>
              <a:endParaRPr sz="1800" b="1"/>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d11e667705_1_35"/>
          <p:cNvSpPr txBox="1">
            <a:spLocks noGrp="1"/>
          </p:cNvSpPr>
          <p:nvPr>
            <p:ph type="title"/>
          </p:nvPr>
        </p:nvSpPr>
        <p:spPr>
          <a:xfrm>
            <a:off x="566928" y="149961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Transcript preprocessing</a:t>
            </a:r>
            <a:endParaRPr/>
          </a:p>
        </p:txBody>
      </p:sp>
      <p:sp>
        <p:nvSpPr>
          <p:cNvPr id="115" name="Google Shape;115;g2d11e667705_1_35"/>
          <p:cNvSpPr txBox="1">
            <a:spLocks noGrp="1"/>
          </p:cNvSpPr>
          <p:nvPr>
            <p:ph type="body" idx="1"/>
          </p:nvPr>
        </p:nvSpPr>
        <p:spPr>
          <a:xfrm>
            <a:off x="566925" y="2185425"/>
            <a:ext cx="6506700" cy="27066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SzPts val="2160"/>
              <a:buNone/>
            </a:pPr>
            <a:r>
              <a:rPr lang="en-US"/>
              <a:t>Transcripts extraction</a:t>
            </a:r>
            <a:endParaRPr/>
          </a:p>
          <a:p>
            <a:pPr marL="457200" lvl="0" indent="-330200" algn="l" rtl="0">
              <a:lnSpc>
                <a:spcPct val="130000"/>
              </a:lnSpc>
              <a:spcBef>
                <a:spcPts val="0"/>
              </a:spcBef>
              <a:spcAft>
                <a:spcPts val="0"/>
              </a:spcAft>
              <a:buSzPts val="1600"/>
              <a:buChar char="●"/>
            </a:pPr>
            <a:r>
              <a:rPr lang="en-US" sz="2000" b="1"/>
              <a:t>vosk</a:t>
            </a:r>
            <a:r>
              <a:rPr lang="en-US"/>
              <a:t>, offline speech recognition toolkit.</a:t>
            </a:r>
            <a:endParaRPr/>
          </a:p>
          <a:p>
            <a:pPr marL="457200" lvl="0" indent="-330200" algn="l" rtl="0">
              <a:lnSpc>
                <a:spcPct val="130000"/>
              </a:lnSpc>
              <a:spcBef>
                <a:spcPts val="0"/>
              </a:spcBef>
              <a:spcAft>
                <a:spcPts val="0"/>
              </a:spcAft>
              <a:buSzPts val="1600"/>
              <a:buChar char="●"/>
            </a:pPr>
            <a:r>
              <a:rPr lang="en-US"/>
              <a:t>save all transcripts including hate and non hate categories into a pickle file labeled with video names.</a:t>
            </a:r>
            <a:endParaRPr/>
          </a:p>
          <a:p>
            <a:pPr marL="457200" lvl="0" indent="-330200" algn="l" rtl="0">
              <a:lnSpc>
                <a:spcPct val="130000"/>
              </a:lnSpc>
              <a:spcBef>
                <a:spcPts val="0"/>
              </a:spcBef>
              <a:spcAft>
                <a:spcPts val="0"/>
              </a:spcAft>
              <a:buSzPts val="1600"/>
              <a:buChar char="●"/>
            </a:pPr>
            <a:r>
              <a:rPr lang="en-US"/>
              <a:t>Basic statistics for words in text, measured in mean value, hate 253 words, non hate 227 words, total 237 </a:t>
            </a:r>
            <a:endParaRPr/>
          </a:p>
          <a:p>
            <a:pPr marL="457200" lvl="0" indent="0" algn="l" rtl="0">
              <a:lnSpc>
                <a:spcPct val="130000"/>
              </a:lnSpc>
              <a:spcBef>
                <a:spcPts val="0"/>
              </a:spcBef>
              <a:spcAft>
                <a:spcPts val="0"/>
              </a:spcAft>
              <a:buNone/>
            </a:pPr>
            <a:r>
              <a:rPr lang="en-US"/>
              <a:t>words</a:t>
            </a:r>
            <a:endParaRPr/>
          </a:p>
          <a:p>
            <a:pPr marL="0" lvl="0" indent="0" algn="l" rtl="0">
              <a:lnSpc>
                <a:spcPct val="130000"/>
              </a:lnSpc>
              <a:spcBef>
                <a:spcPts val="0"/>
              </a:spcBef>
              <a:spcAft>
                <a:spcPts val="0"/>
              </a:spcAft>
              <a:buSzPts val="2160"/>
              <a:buNone/>
            </a:pPr>
            <a:endParaRPr/>
          </a:p>
        </p:txBody>
      </p:sp>
      <p:grpSp>
        <p:nvGrpSpPr>
          <p:cNvPr id="116" name="Google Shape;116;g2d11e667705_1_35"/>
          <p:cNvGrpSpPr/>
          <p:nvPr/>
        </p:nvGrpSpPr>
        <p:grpSpPr>
          <a:xfrm>
            <a:off x="975125" y="4541150"/>
            <a:ext cx="9299550" cy="1546500"/>
            <a:chOff x="1508525" y="2940950"/>
            <a:chExt cx="9299550" cy="1546500"/>
          </a:xfrm>
        </p:grpSpPr>
        <p:pic>
          <p:nvPicPr>
            <p:cNvPr id="117" name="Google Shape;117;g2d11e667705_1_35"/>
            <p:cNvPicPr preferRelativeResize="0"/>
            <p:nvPr/>
          </p:nvPicPr>
          <p:blipFill>
            <a:blip r:embed="rId3">
              <a:alphaModFix/>
            </a:blip>
            <a:stretch>
              <a:fillRect/>
            </a:stretch>
          </p:blipFill>
          <p:spPr>
            <a:xfrm>
              <a:off x="1508525" y="3320250"/>
              <a:ext cx="988750" cy="988750"/>
            </a:xfrm>
            <a:prstGeom prst="rect">
              <a:avLst/>
            </a:prstGeom>
            <a:noFill/>
            <a:ln>
              <a:noFill/>
            </a:ln>
          </p:spPr>
        </p:pic>
        <p:sp>
          <p:nvSpPr>
            <p:cNvPr id="118" name="Google Shape;118;g2d11e667705_1_35"/>
            <p:cNvSpPr/>
            <p:nvPr/>
          </p:nvSpPr>
          <p:spPr>
            <a:xfrm>
              <a:off x="2877150" y="3663650"/>
              <a:ext cx="1020600" cy="329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g2d11e667705_1_35"/>
            <p:cNvSpPr/>
            <p:nvPr/>
          </p:nvSpPr>
          <p:spPr>
            <a:xfrm>
              <a:off x="4209025" y="3396450"/>
              <a:ext cx="1191600" cy="849300"/>
            </a:xfrm>
            <a:prstGeom prst="rect">
              <a:avLst/>
            </a:prstGeom>
            <a:gradFill>
              <a:gsLst>
                <a:gs pos="0">
                  <a:srgbClr val="DFEAFB"/>
                </a:gs>
                <a:gs pos="100000">
                  <a:srgbClr val="6E9CE7"/>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vosk model</a:t>
              </a:r>
              <a:endParaRPr sz="1800" b="1"/>
            </a:p>
          </p:txBody>
        </p:sp>
        <p:sp>
          <p:nvSpPr>
            <p:cNvPr id="120" name="Google Shape;120;g2d11e667705_1_35"/>
            <p:cNvSpPr/>
            <p:nvPr/>
          </p:nvSpPr>
          <p:spPr>
            <a:xfrm>
              <a:off x="5585700" y="3663650"/>
              <a:ext cx="1020600" cy="329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g2d11e667705_1_35"/>
            <p:cNvSpPr/>
            <p:nvPr/>
          </p:nvSpPr>
          <p:spPr>
            <a:xfrm>
              <a:off x="6791375" y="2940950"/>
              <a:ext cx="4016700" cy="154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string formatted text </a:t>
              </a:r>
              <a:endParaRPr sz="1800" b="1"/>
            </a:p>
            <a:p>
              <a:pPr marL="0" lvl="0" indent="0" algn="ctr" rtl="0">
                <a:spcBef>
                  <a:spcPts val="0"/>
                </a:spcBef>
                <a:spcAft>
                  <a:spcPts val="0"/>
                </a:spcAft>
                <a:buNone/>
              </a:pPr>
              <a:r>
                <a:rPr lang="en-US" sz="1800"/>
                <a:t>(e.g. "five gyms we were in his case we was the real jews in the real egyptians man bang bang")</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d11e667705_1_45"/>
          <p:cNvSpPr txBox="1">
            <a:spLocks noGrp="1"/>
          </p:cNvSpPr>
          <p:nvPr>
            <p:ph type="title"/>
          </p:nvPr>
        </p:nvSpPr>
        <p:spPr>
          <a:xfrm>
            <a:off x="262128" y="149961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Transcript modeling</a:t>
            </a:r>
            <a:endParaRPr/>
          </a:p>
        </p:txBody>
      </p:sp>
      <p:sp>
        <p:nvSpPr>
          <p:cNvPr id="127" name="Google Shape;127;g2d11e667705_1_45"/>
          <p:cNvSpPr txBox="1">
            <a:spLocks noGrp="1"/>
          </p:cNvSpPr>
          <p:nvPr>
            <p:ph type="body" idx="1"/>
          </p:nvPr>
        </p:nvSpPr>
        <p:spPr>
          <a:xfrm>
            <a:off x="262125" y="2185425"/>
            <a:ext cx="6497400" cy="4672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SzPts val="2160"/>
              <a:buNone/>
            </a:pPr>
            <a:r>
              <a:rPr lang="en-US"/>
              <a:t>Transcripts tokenization &amp; contextual embeddings extraction</a:t>
            </a:r>
            <a:endParaRPr/>
          </a:p>
          <a:p>
            <a:pPr marL="457200" lvl="0" indent="-334010" algn="l" rtl="0">
              <a:lnSpc>
                <a:spcPct val="130000"/>
              </a:lnSpc>
              <a:spcBef>
                <a:spcPts val="0"/>
              </a:spcBef>
              <a:spcAft>
                <a:spcPts val="0"/>
              </a:spcAft>
              <a:buSzPts val="1660"/>
              <a:buChar char="●"/>
            </a:pPr>
            <a:r>
              <a:rPr lang="en-US"/>
              <a:t>Bert Tokenizer, built-in tokenizer for BERT model.</a:t>
            </a:r>
            <a:endParaRPr/>
          </a:p>
          <a:p>
            <a:pPr marL="457200" lvl="0" indent="-334010" algn="l" rtl="0">
              <a:lnSpc>
                <a:spcPct val="130000"/>
              </a:lnSpc>
              <a:spcBef>
                <a:spcPts val="0"/>
              </a:spcBef>
              <a:spcAft>
                <a:spcPts val="0"/>
              </a:spcAft>
              <a:buSzPts val="1660"/>
              <a:buChar char="●"/>
            </a:pPr>
            <a:r>
              <a:rPr lang="en-US"/>
              <a:t>tokenizer takes text as input, transforms words or </a:t>
            </a:r>
            <a:endParaRPr/>
          </a:p>
          <a:p>
            <a:pPr marL="457200" lvl="0" indent="0" algn="l" rtl="0">
              <a:lnSpc>
                <a:spcPct val="130000"/>
              </a:lnSpc>
              <a:spcBef>
                <a:spcPts val="0"/>
              </a:spcBef>
              <a:spcAft>
                <a:spcPts val="0"/>
              </a:spcAft>
              <a:buNone/>
            </a:pPr>
            <a:r>
              <a:rPr lang="en-US"/>
              <a:t>tokens in the text with ids and attention masks </a:t>
            </a:r>
            <a:endParaRPr/>
          </a:p>
          <a:p>
            <a:pPr marL="457200" lvl="0" indent="-334010" algn="l" rtl="0">
              <a:lnSpc>
                <a:spcPct val="130000"/>
              </a:lnSpc>
              <a:spcBef>
                <a:spcPts val="0"/>
              </a:spcBef>
              <a:spcAft>
                <a:spcPts val="0"/>
              </a:spcAft>
              <a:buSzPts val="1660"/>
              <a:buChar char="●"/>
            </a:pPr>
            <a:r>
              <a:rPr lang="en-US"/>
              <a:t>as the words length of transcripts vary, use max</a:t>
            </a:r>
            <a:endParaRPr/>
          </a:p>
          <a:p>
            <a:pPr marL="457200" lvl="0" indent="0" algn="l" rtl="0">
              <a:lnSpc>
                <a:spcPct val="130000"/>
              </a:lnSpc>
              <a:spcBef>
                <a:spcPts val="0"/>
              </a:spcBef>
              <a:spcAft>
                <a:spcPts val="0"/>
              </a:spcAft>
              <a:buNone/>
            </a:pPr>
            <a:r>
              <a:rPr lang="en-US"/>
              <a:t>length acceptable by the model, padding text with</a:t>
            </a:r>
            <a:endParaRPr/>
          </a:p>
          <a:p>
            <a:pPr marL="457200" lvl="0" indent="0" algn="l" rtl="0">
              <a:lnSpc>
                <a:spcPct val="130000"/>
              </a:lnSpc>
              <a:spcBef>
                <a:spcPts val="0"/>
              </a:spcBef>
              <a:spcAft>
                <a:spcPts val="0"/>
              </a:spcAft>
              <a:buNone/>
            </a:pPr>
            <a:r>
              <a:rPr lang="en-US"/>
              <a:t>short length and truncate text with exceeded part</a:t>
            </a:r>
            <a:endParaRPr/>
          </a:p>
          <a:p>
            <a:pPr marL="457200" lvl="0" indent="-334010" algn="l" rtl="0">
              <a:lnSpc>
                <a:spcPct val="130000"/>
              </a:lnSpc>
              <a:spcBef>
                <a:spcPts val="0"/>
              </a:spcBef>
              <a:spcAft>
                <a:spcPts val="0"/>
              </a:spcAft>
              <a:buSzPts val="1660"/>
              <a:buChar char="●"/>
            </a:pPr>
            <a:r>
              <a:rPr lang="en-US"/>
              <a:t>Sum of token embeddings, segmentation embeddings and position embeddings are fed forwarded to the BertEncoder with 12 layers.</a:t>
            </a:r>
            <a:endParaRPr/>
          </a:p>
          <a:p>
            <a:pPr marL="457200" lvl="0" indent="-330200" algn="l" rtl="0">
              <a:lnSpc>
                <a:spcPct val="130000"/>
              </a:lnSpc>
              <a:spcBef>
                <a:spcPts val="0"/>
              </a:spcBef>
              <a:spcAft>
                <a:spcPts val="0"/>
              </a:spcAft>
              <a:buSzPts val="1600"/>
              <a:buChar char="●"/>
            </a:pPr>
            <a:r>
              <a:rPr lang="en-US"/>
              <a:t>Use CLS token to represent the entire text and fed forwarded to classifier</a:t>
            </a:r>
            <a:endParaRPr/>
          </a:p>
          <a:p>
            <a:pPr marL="457200" lvl="0" indent="0" algn="l" rtl="0">
              <a:lnSpc>
                <a:spcPct val="130000"/>
              </a:lnSpc>
              <a:spcBef>
                <a:spcPts val="0"/>
              </a:spcBef>
              <a:spcAft>
                <a:spcPts val="0"/>
              </a:spcAft>
              <a:buNone/>
            </a:pPr>
            <a:endParaRPr/>
          </a:p>
        </p:txBody>
      </p:sp>
      <p:pic>
        <p:nvPicPr>
          <p:cNvPr id="128" name="Google Shape;128;g2d11e667705_1_45"/>
          <p:cNvPicPr preferRelativeResize="0"/>
          <p:nvPr/>
        </p:nvPicPr>
        <p:blipFill>
          <a:blip r:embed="rId3">
            <a:alphaModFix/>
          </a:blip>
          <a:stretch>
            <a:fillRect/>
          </a:stretch>
        </p:blipFill>
        <p:spPr>
          <a:xfrm>
            <a:off x="6353650" y="2696050"/>
            <a:ext cx="5741676" cy="2774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d11e667705_1_50"/>
          <p:cNvSpPr txBox="1">
            <a:spLocks noGrp="1"/>
          </p:cNvSpPr>
          <p:nvPr>
            <p:ph type="title"/>
          </p:nvPr>
        </p:nvSpPr>
        <p:spPr>
          <a:xfrm>
            <a:off x="486703" y="101836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Multimodal approach</a:t>
            </a:r>
            <a:endParaRPr/>
          </a:p>
        </p:txBody>
      </p:sp>
      <p:sp>
        <p:nvSpPr>
          <p:cNvPr id="134" name="Google Shape;134;g2d11e667705_1_50"/>
          <p:cNvSpPr txBox="1">
            <a:spLocks noGrp="1"/>
          </p:cNvSpPr>
          <p:nvPr>
            <p:ph type="body" idx="1"/>
          </p:nvPr>
        </p:nvSpPr>
        <p:spPr>
          <a:xfrm>
            <a:off x="566925" y="4102925"/>
            <a:ext cx="10374300" cy="2050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SzPts val="2160"/>
              <a:buNone/>
            </a:pPr>
            <a:r>
              <a:rPr lang="en-US"/>
              <a:t>Models we tested:</a:t>
            </a:r>
            <a:endParaRPr/>
          </a:p>
          <a:p>
            <a:pPr marL="457200" lvl="0" indent="-365760" algn="l" rtl="0">
              <a:lnSpc>
                <a:spcPct val="130000"/>
              </a:lnSpc>
              <a:spcBef>
                <a:spcPts val="0"/>
              </a:spcBef>
              <a:spcAft>
                <a:spcPts val="0"/>
              </a:spcAft>
              <a:buSzPts val="2160"/>
              <a:buChar char="•"/>
            </a:pPr>
            <a:r>
              <a:rPr lang="en-US"/>
              <a:t>Transcript + Frames</a:t>
            </a:r>
            <a:endParaRPr/>
          </a:p>
          <a:p>
            <a:pPr marL="457200" lvl="0" indent="-365760" algn="l" rtl="0">
              <a:lnSpc>
                <a:spcPct val="130000"/>
              </a:lnSpc>
              <a:spcBef>
                <a:spcPts val="0"/>
              </a:spcBef>
              <a:spcAft>
                <a:spcPts val="0"/>
              </a:spcAft>
              <a:buSzPts val="2160"/>
              <a:buChar char="•"/>
            </a:pPr>
            <a:r>
              <a:rPr lang="en-US"/>
              <a:t>Transcript + Audio</a:t>
            </a:r>
            <a:endParaRPr/>
          </a:p>
          <a:p>
            <a:pPr marL="457200" lvl="0" indent="-365760" algn="l" rtl="0">
              <a:lnSpc>
                <a:spcPct val="130000"/>
              </a:lnSpc>
              <a:spcBef>
                <a:spcPts val="0"/>
              </a:spcBef>
              <a:spcAft>
                <a:spcPts val="0"/>
              </a:spcAft>
              <a:buSzPts val="2160"/>
              <a:buChar char="•"/>
            </a:pPr>
            <a:r>
              <a:rPr lang="en-US"/>
              <a:t>Frames + Audio</a:t>
            </a:r>
            <a:endParaRPr/>
          </a:p>
          <a:p>
            <a:pPr marL="457200" lvl="0" indent="-365760" algn="l" rtl="0">
              <a:lnSpc>
                <a:spcPct val="130000"/>
              </a:lnSpc>
              <a:spcBef>
                <a:spcPts val="0"/>
              </a:spcBef>
              <a:spcAft>
                <a:spcPts val="0"/>
              </a:spcAft>
              <a:buSzPts val="2160"/>
              <a:buChar char="•"/>
            </a:pPr>
            <a:r>
              <a:rPr lang="en-US"/>
              <a:t>Transcript + Frames + Audio</a:t>
            </a:r>
            <a:endParaRPr/>
          </a:p>
        </p:txBody>
      </p:sp>
      <p:pic>
        <p:nvPicPr>
          <p:cNvPr id="135" name="Google Shape;135;g2d11e667705_1_50"/>
          <p:cNvPicPr preferRelativeResize="0"/>
          <p:nvPr/>
        </p:nvPicPr>
        <p:blipFill>
          <a:blip r:embed="rId3">
            <a:alphaModFix/>
          </a:blip>
          <a:stretch>
            <a:fillRect/>
          </a:stretch>
        </p:blipFill>
        <p:spPr>
          <a:xfrm>
            <a:off x="566913" y="1736725"/>
            <a:ext cx="7005576" cy="212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d11e667705_1_55"/>
          <p:cNvSpPr txBox="1">
            <a:spLocks noGrp="1"/>
          </p:cNvSpPr>
          <p:nvPr>
            <p:ph type="title"/>
          </p:nvPr>
        </p:nvSpPr>
        <p:spPr>
          <a:xfrm>
            <a:off x="460003" y="105846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Arial"/>
              <a:buNone/>
            </a:pPr>
            <a:r>
              <a:rPr lang="en-US"/>
              <a:t>Improving performance</a:t>
            </a:r>
            <a:endParaRPr/>
          </a:p>
        </p:txBody>
      </p:sp>
      <p:sp>
        <p:nvSpPr>
          <p:cNvPr id="141" name="Google Shape;141;g2d11e667705_1_55"/>
          <p:cNvSpPr txBox="1"/>
          <p:nvPr/>
        </p:nvSpPr>
        <p:spPr>
          <a:xfrm>
            <a:off x="607550" y="1857025"/>
            <a:ext cx="10881900" cy="4732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US" sz="1800">
                <a:solidFill>
                  <a:schemeClr val="dk1"/>
                </a:solidFill>
              </a:rPr>
              <a:t>Best performing model achieved after first epoch: </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batch normalization</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Learning Rate Scheduler (ReduceLROnPlateau)</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Xavier Initialization</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For further improvement, we tried</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Increase model complexity</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Residual blocks with FCL</a:t>
            </a:r>
            <a:endParaRPr sz="1800">
              <a:solidFill>
                <a:schemeClr val="dk1"/>
              </a:solidFill>
            </a:endParaRPr>
          </a:p>
        </p:txBody>
      </p:sp>
      <p:pic>
        <p:nvPicPr>
          <p:cNvPr id="142" name="Google Shape;142;g2d11e667705_1_55"/>
          <p:cNvPicPr preferRelativeResize="0"/>
          <p:nvPr/>
        </p:nvPicPr>
        <p:blipFill>
          <a:blip r:embed="rId3">
            <a:alphaModFix/>
          </a:blip>
          <a:stretch>
            <a:fillRect/>
          </a:stretch>
        </p:blipFill>
        <p:spPr>
          <a:xfrm>
            <a:off x="7176375" y="1649475"/>
            <a:ext cx="3801451" cy="2504925"/>
          </a:xfrm>
          <a:prstGeom prst="rect">
            <a:avLst/>
          </a:prstGeom>
          <a:noFill/>
          <a:ln>
            <a:noFill/>
          </a:ln>
        </p:spPr>
      </p:pic>
      <p:pic>
        <p:nvPicPr>
          <p:cNvPr id="143" name="Google Shape;143;g2d11e667705_1_55"/>
          <p:cNvPicPr preferRelativeResize="0"/>
          <p:nvPr/>
        </p:nvPicPr>
        <p:blipFill>
          <a:blip r:embed="rId4">
            <a:alphaModFix/>
          </a:blip>
          <a:stretch>
            <a:fillRect/>
          </a:stretch>
        </p:blipFill>
        <p:spPr>
          <a:xfrm>
            <a:off x="1024925" y="4787350"/>
            <a:ext cx="3206999" cy="1802174"/>
          </a:xfrm>
          <a:prstGeom prst="rect">
            <a:avLst/>
          </a:prstGeom>
          <a:noFill/>
          <a:ln>
            <a:noFill/>
          </a:ln>
        </p:spPr>
      </p:pic>
      <p:pic>
        <p:nvPicPr>
          <p:cNvPr id="144" name="Google Shape;144;g2d11e667705_1_55"/>
          <p:cNvPicPr preferRelativeResize="0"/>
          <p:nvPr/>
        </p:nvPicPr>
        <p:blipFill>
          <a:blip r:embed="rId5">
            <a:alphaModFix/>
          </a:blip>
          <a:stretch>
            <a:fillRect/>
          </a:stretch>
        </p:blipFill>
        <p:spPr>
          <a:xfrm>
            <a:off x="7340675" y="4350900"/>
            <a:ext cx="3538575" cy="23236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1107</Words>
  <Application>Microsoft Macintosh PowerPoint</Application>
  <PresentationFormat>Widescreen</PresentationFormat>
  <Paragraphs>183</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NTR</vt:lpstr>
      <vt:lpstr>Office Theme</vt:lpstr>
      <vt:lpstr>HATE VIDEO DETECTION     WITH MULTI-MODEL</vt:lpstr>
      <vt:lpstr>Dataset</vt:lpstr>
      <vt:lpstr>Audio</vt:lpstr>
      <vt:lpstr>Video frames preprocessing</vt:lpstr>
      <vt:lpstr>ViT model + LSTM</vt:lpstr>
      <vt:lpstr>Transcript preprocessing</vt:lpstr>
      <vt:lpstr>Transcript modeling</vt:lpstr>
      <vt:lpstr>Multimodal approach</vt:lpstr>
      <vt:lpstr>Improving performance</vt:lpstr>
      <vt:lpstr>PowerPoint Presentation</vt:lpstr>
      <vt:lpstr>Results(Accuracy, Macro-F1 Score)</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VIDEO DETECTION     WITH MULTI-MODEL</dc:title>
  <dc:creator>Division of University Communications</dc:creator>
  <cp:lastModifiedBy>Shailesh Mahto</cp:lastModifiedBy>
  <cp:revision>1</cp:revision>
  <dcterms:created xsi:type="dcterms:W3CDTF">2019-04-04T19:20:00Z</dcterms:created>
  <dcterms:modified xsi:type="dcterms:W3CDTF">2024-05-10T04:24:28Z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8B8618F3288049E89CB11E77511DAB40_12</vt:lpwstr>
  </property>
  <property fmtid="{D5CDD505-2E9C-101B-9397-08002B2CF9AE}" pid="3" name="KSOProductBuildVer">
    <vt:lpwstr>1033-12.2.0.16731</vt:lpwstr>
  </property>
</Properties>
</file>