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
      <p:font typeface="Barlow Medium"/>
      <p:regular r:id="rId30"/>
      <p:bold r:id="rId31"/>
      <p:italic r:id="rId32"/>
      <p:boldItalic r:id="rId33"/>
    </p:embeddedFont>
    <p:embeddedFont>
      <p:font typeface="Barlow Light"/>
      <p:regular r:id="rId34"/>
      <p:bold r:id="rId35"/>
      <p:italic r:id="rId36"/>
      <p:boldItalic r:id="rId37"/>
    </p:embeddedFont>
    <p:embeddedFont>
      <p:font typeface="Barlow"/>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Barlow-italic.fntdata"/><Relationship Id="rId20" Type="http://schemas.openxmlformats.org/officeDocument/2006/relationships/slide" Target="slides/slide15.xml"/><Relationship Id="rId41" Type="http://schemas.openxmlformats.org/officeDocument/2006/relationships/font" Target="fonts/Barlow-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BarlowMedium-bold.fntdata"/><Relationship Id="rId30" Type="http://schemas.openxmlformats.org/officeDocument/2006/relationships/font" Target="fonts/BarlowMedium-regular.fntdata"/><Relationship Id="rId11" Type="http://schemas.openxmlformats.org/officeDocument/2006/relationships/slide" Target="slides/slide6.xml"/><Relationship Id="rId33" Type="http://schemas.openxmlformats.org/officeDocument/2006/relationships/font" Target="fonts/BarlowMedium-boldItalic.fntdata"/><Relationship Id="rId10" Type="http://schemas.openxmlformats.org/officeDocument/2006/relationships/slide" Target="slides/slide5.xml"/><Relationship Id="rId32" Type="http://schemas.openxmlformats.org/officeDocument/2006/relationships/font" Target="fonts/BarlowMedium-italic.fntdata"/><Relationship Id="rId13" Type="http://schemas.openxmlformats.org/officeDocument/2006/relationships/slide" Target="slides/slide8.xml"/><Relationship Id="rId35" Type="http://schemas.openxmlformats.org/officeDocument/2006/relationships/font" Target="fonts/BarlowLight-bold.fntdata"/><Relationship Id="rId12" Type="http://schemas.openxmlformats.org/officeDocument/2006/relationships/slide" Target="slides/slide7.xml"/><Relationship Id="rId34" Type="http://schemas.openxmlformats.org/officeDocument/2006/relationships/font" Target="fonts/BarlowLight-regular.fntdata"/><Relationship Id="rId15" Type="http://schemas.openxmlformats.org/officeDocument/2006/relationships/slide" Target="slides/slide10.xml"/><Relationship Id="rId37" Type="http://schemas.openxmlformats.org/officeDocument/2006/relationships/font" Target="fonts/BarlowLight-boldItalic.fntdata"/><Relationship Id="rId14" Type="http://schemas.openxmlformats.org/officeDocument/2006/relationships/slide" Target="slides/slide9.xml"/><Relationship Id="rId36" Type="http://schemas.openxmlformats.org/officeDocument/2006/relationships/font" Target="fonts/BarlowLight-italic.fntdata"/><Relationship Id="rId17" Type="http://schemas.openxmlformats.org/officeDocument/2006/relationships/slide" Target="slides/slide12.xml"/><Relationship Id="rId39" Type="http://schemas.openxmlformats.org/officeDocument/2006/relationships/font" Target="fonts/Barlow-bold.fntdata"/><Relationship Id="rId16" Type="http://schemas.openxmlformats.org/officeDocument/2006/relationships/slide" Target="slides/slide11.xml"/><Relationship Id="rId38" Type="http://schemas.openxmlformats.org/officeDocument/2006/relationships/font" Target="fonts/Barlow-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4b9494e17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4b9494e17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5091a9c8e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5091a9c8e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5091a9c8e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5091a9c8e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5091a9c8e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5091a9c8e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5091a9c8e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5091a9c8e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4b9494e17e_1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4b9494e17e_1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5091a9c8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5091a9c8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5091a9c8e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5091a9c8e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4b9494e17e_1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4b9494e17e_1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4b9494e17e_1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34b9494e17e_1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5089da11ef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35089da11ef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5089da11ef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5089da11ef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4b9494e17e_1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34b9494e17e_1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4b9494e17e_1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4b9494e17e_1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4b9494e17e_1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4b9494e17e_1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4b9494e17e_1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4b9494e17e_1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5089da11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5089da11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5089da11ef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5089da11ef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5091a9c8e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5091a9c8e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5089da11e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5089da11e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SECTION_HEADER_1">
    <p:spTree>
      <p:nvGrpSpPr>
        <p:cNvPr id="81" name="Shape 81"/>
        <p:cNvGrpSpPr/>
        <p:nvPr/>
      </p:nvGrpSpPr>
      <p:grpSpPr>
        <a:xfrm>
          <a:off x="0" y="0"/>
          <a:ext cx="0" cy="0"/>
          <a:chOff x="0" y="0"/>
          <a:chExt cx="0" cy="0"/>
        </a:xfrm>
      </p:grpSpPr>
      <p:sp>
        <p:nvSpPr>
          <p:cNvPr id="82" name="Google Shape;82;p13"/>
          <p:cNvSpPr txBox="1"/>
          <p:nvPr>
            <p:ph type="title"/>
          </p:nvPr>
        </p:nvSpPr>
        <p:spPr>
          <a:xfrm>
            <a:off x="632850" y="1124700"/>
            <a:ext cx="7878300" cy="1741500"/>
          </a:xfrm>
          <a:prstGeom prst="rect">
            <a:avLst/>
          </a:prstGeom>
        </p:spPr>
        <p:txBody>
          <a:bodyPr anchorCtr="0" anchor="t" bIns="91425" lIns="91425" spcFirstLastPara="1" rIns="91425" wrap="square" tIns="91425">
            <a:normAutofit/>
          </a:bodyPr>
          <a:lstStyle>
            <a:lvl1pPr lvl="0" algn="ctr">
              <a:spcBef>
                <a:spcPts val="0"/>
              </a:spcBef>
              <a:spcAft>
                <a:spcPts val="0"/>
              </a:spcAft>
              <a:buClr>
                <a:schemeClr val="dk1"/>
              </a:buClr>
              <a:buSzPts val="5400"/>
              <a:buFont typeface="Hepta Slab"/>
              <a:buNone/>
              <a:defRPr sz="54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3" name="Google Shape;83;p13"/>
          <p:cNvSpPr txBox="1"/>
          <p:nvPr>
            <p:ph idx="1" type="body"/>
          </p:nvPr>
        </p:nvSpPr>
        <p:spPr>
          <a:xfrm>
            <a:off x="4064100" y="4335200"/>
            <a:ext cx="1015800" cy="266100"/>
          </a:xfrm>
          <a:prstGeom prst="rect">
            <a:avLst/>
          </a:prstGeom>
          <a:ln cap="flat" cmpd="sng" w="9525">
            <a:solidFill>
              <a:schemeClr val="dk1"/>
            </a:solidFill>
            <a:prstDash val="solid"/>
            <a:round/>
            <a:headEnd len="sm" w="sm" type="none"/>
            <a:tailEnd len="sm" w="sm" type="none"/>
          </a:ln>
        </p:spPr>
        <p:txBody>
          <a:bodyPr anchorCtr="0" anchor="ctr" bIns="0" lIns="0" spcFirstLastPara="1" rIns="0" wrap="square" tIns="0">
            <a:normAutofit/>
          </a:bodyPr>
          <a:lstStyle>
            <a:lvl1pPr indent="-298450" lvl="0" marL="457200">
              <a:spcBef>
                <a:spcPts val="0"/>
              </a:spcBef>
              <a:spcAft>
                <a:spcPts val="0"/>
              </a:spcAft>
              <a:buSzPts val="1100"/>
              <a:buFont typeface="Barlow Medium"/>
              <a:buChar char="●"/>
              <a:defRPr sz="1100">
                <a:latin typeface="Barlow Medium"/>
                <a:ea typeface="Barlow Medium"/>
                <a:cs typeface="Barlow Medium"/>
                <a:sym typeface="Barlow Medium"/>
              </a:defRPr>
            </a:lvl1pPr>
            <a:lvl2pPr indent="-298450" lvl="1" marL="914400">
              <a:spcBef>
                <a:spcPts val="0"/>
              </a:spcBef>
              <a:spcAft>
                <a:spcPts val="0"/>
              </a:spcAft>
              <a:buSzPts val="1100"/>
              <a:buFont typeface="Barlow Medium"/>
              <a:buChar char="○"/>
              <a:defRPr sz="1100">
                <a:latin typeface="Barlow Medium"/>
                <a:ea typeface="Barlow Medium"/>
                <a:cs typeface="Barlow Medium"/>
                <a:sym typeface="Barlow Medium"/>
              </a:defRPr>
            </a:lvl2pPr>
            <a:lvl3pPr indent="-298450" lvl="2" marL="1371600">
              <a:spcBef>
                <a:spcPts val="0"/>
              </a:spcBef>
              <a:spcAft>
                <a:spcPts val="0"/>
              </a:spcAft>
              <a:buSzPts val="1100"/>
              <a:buFont typeface="Barlow Medium"/>
              <a:buChar char="■"/>
              <a:defRPr sz="1100">
                <a:latin typeface="Barlow Medium"/>
                <a:ea typeface="Barlow Medium"/>
                <a:cs typeface="Barlow Medium"/>
                <a:sym typeface="Barlow Medium"/>
              </a:defRPr>
            </a:lvl3pPr>
            <a:lvl4pPr indent="-298450" lvl="3" marL="1828800">
              <a:spcBef>
                <a:spcPts val="0"/>
              </a:spcBef>
              <a:spcAft>
                <a:spcPts val="0"/>
              </a:spcAft>
              <a:buSzPts val="1100"/>
              <a:buFont typeface="Barlow Medium"/>
              <a:buChar char="●"/>
              <a:defRPr sz="1100">
                <a:latin typeface="Barlow Medium"/>
                <a:ea typeface="Barlow Medium"/>
                <a:cs typeface="Barlow Medium"/>
                <a:sym typeface="Barlow Medium"/>
              </a:defRPr>
            </a:lvl4pPr>
            <a:lvl5pPr indent="-317500" lvl="4" marL="2286000">
              <a:spcBef>
                <a:spcPts val="0"/>
              </a:spcBef>
              <a:spcAft>
                <a:spcPts val="0"/>
              </a:spcAft>
              <a:buSzPts val="1400"/>
              <a:buFont typeface="Barlow Medium"/>
              <a:buChar char="○"/>
              <a:defRPr>
                <a:latin typeface="Barlow Medium"/>
                <a:ea typeface="Barlow Medium"/>
                <a:cs typeface="Barlow Medium"/>
                <a:sym typeface="Barlow Medium"/>
              </a:defRPr>
            </a:lvl5pPr>
            <a:lvl6pPr indent="-298450" lvl="5" marL="2743200">
              <a:spcBef>
                <a:spcPts val="0"/>
              </a:spcBef>
              <a:spcAft>
                <a:spcPts val="0"/>
              </a:spcAft>
              <a:buSzPts val="1100"/>
              <a:buFont typeface="Barlow Medium"/>
              <a:buChar char="■"/>
              <a:defRPr sz="1100">
                <a:latin typeface="Barlow Medium"/>
                <a:ea typeface="Barlow Medium"/>
                <a:cs typeface="Barlow Medium"/>
                <a:sym typeface="Barlow Medium"/>
              </a:defRPr>
            </a:lvl6pPr>
            <a:lvl7pPr indent="-298450" lvl="6" marL="3200400">
              <a:spcBef>
                <a:spcPts val="0"/>
              </a:spcBef>
              <a:spcAft>
                <a:spcPts val="0"/>
              </a:spcAft>
              <a:buSzPts val="1100"/>
              <a:buFont typeface="Barlow Medium"/>
              <a:buChar char="●"/>
              <a:defRPr sz="1100">
                <a:latin typeface="Barlow Medium"/>
                <a:ea typeface="Barlow Medium"/>
                <a:cs typeface="Barlow Medium"/>
                <a:sym typeface="Barlow Medium"/>
              </a:defRPr>
            </a:lvl7pPr>
            <a:lvl8pPr indent="-298450" lvl="7" marL="3657600">
              <a:spcBef>
                <a:spcPts val="0"/>
              </a:spcBef>
              <a:spcAft>
                <a:spcPts val="0"/>
              </a:spcAft>
              <a:buSzPts val="1100"/>
              <a:buFont typeface="Barlow Medium"/>
              <a:buChar char="○"/>
              <a:defRPr sz="1100">
                <a:latin typeface="Barlow Medium"/>
                <a:ea typeface="Barlow Medium"/>
                <a:cs typeface="Barlow Medium"/>
                <a:sym typeface="Barlow Medium"/>
              </a:defRPr>
            </a:lvl8pPr>
            <a:lvl9pPr indent="-298450" lvl="8" marL="4114800">
              <a:spcBef>
                <a:spcPts val="0"/>
              </a:spcBef>
              <a:spcAft>
                <a:spcPts val="0"/>
              </a:spcAft>
              <a:buSzPts val="1100"/>
              <a:buFont typeface="Barlow Medium"/>
              <a:buChar char="■"/>
              <a:defRPr sz="1100">
                <a:latin typeface="Barlow Medium"/>
                <a:ea typeface="Barlow Medium"/>
                <a:cs typeface="Barlow Medium"/>
                <a:sym typeface="Barlow Medium"/>
              </a:defRPr>
            </a:lvl9pPr>
          </a:lstStyle>
          <a:p/>
        </p:txBody>
      </p:sp>
      <p:sp>
        <p:nvSpPr>
          <p:cNvPr id="84" name="Google Shape;84;p13"/>
          <p:cNvSpPr txBox="1"/>
          <p:nvPr>
            <p:ph idx="2" type="subTitle"/>
          </p:nvPr>
        </p:nvSpPr>
        <p:spPr>
          <a:xfrm>
            <a:off x="2857500" y="2902000"/>
            <a:ext cx="3765600" cy="934800"/>
          </a:xfrm>
          <a:prstGeom prst="rect">
            <a:avLst/>
          </a:prstGeom>
        </p:spPr>
        <p:txBody>
          <a:bodyPr anchorCtr="0" anchor="t" bIns="91425" lIns="91425" spcFirstLastPara="1" rIns="91425" wrap="square" tIns="91425">
            <a:normAutofit/>
          </a:bodyPr>
          <a:lstStyle>
            <a:lvl1pPr lvl="0" algn="ctr">
              <a:spcBef>
                <a:spcPts val="0"/>
              </a:spcBef>
              <a:spcAft>
                <a:spcPts val="0"/>
              </a:spcAft>
              <a:buClr>
                <a:schemeClr val="dk2"/>
              </a:buClr>
              <a:buSzPts val="2600"/>
              <a:buNone/>
              <a:defRPr sz="2600">
                <a:solidFill>
                  <a:schemeClr val="dk2"/>
                </a:solidFill>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85" name="Google Shape;85;p13"/>
          <p:cNvSpPr txBox="1"/>
          <p:nvPr>
            <p:ph idx="12" type="sldNum"/>
          </p:nvPr>
        </p:nvSpPr>
        <p:spPr>
          <a:xfrm>
            <a:off x="8556784" y="4749851"/>
            <a:ext cx="548700" cy="393600"/>
          </a:xfrm>
          <a:prstGeom prst="rect">
            <a:avLst/>
          </a:prstGeom>
        </p:spPr>
        <p:txBody>
          <a:bodyPr anchorCtr="0" anchor="ctr" bIns="91425" lIns="91425" spcFirstLastPara="1" rIns="91425" wrap="square" tIns="91425">
            <a:norm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_1">
    <p:spTree>
      <p:nvGrpSpPr>
        <p:cNvPr id="86" name="Shape 86"/>
        <p:cNvGrpSpPr/>
        <p:nvPr/>
      </p:nvGrpSpPr>
      <p:grpSpPr>
        <a:xfrm>
          <a:off x="0" y="0"/>
          <a:ext cx="0" cy="0"/>
          <a:chOff x="0" y="0"/>
          <a:chExt cx="0" cy="0"/>
        </a:xfrm>
      </p:grpSpPr>
      <p:sp>
        <p:nvSpPr>
          <p:cNvPr id="87" name="Google Shape;87;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8" name="Google Shape;88;p14"/>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89" name="Google Shape;89;p14"/>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90" name="Google Shape;90;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ONE_COLUMN_TEXT_1">
    <p:spTree>
      <p:nvGrpSpPr>
        <p:cNvPr id="91" name="Shape 91"/>
        <p:cNvGrpSpPr/>
        <p:nvPr/>
      </p:nvGrpSpPr>
      <p:grpSpPr>
        <a:xfrm>
          <a:off x="0" y="0"/>
          <a:ext cx="0" cy="0"/>
          <a:chOff x="0" y="0"/>
          <a:chExt cx="0" cy="0"/>
        </a:xfrm>
      </p:grpSpPr>
      <p:sp>
        <p:nvSpPr>
          <p:cNvPr id="92" name="Google Shape;92;p15"/>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3" name="Google Shape;93;p15"/>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94" name="Google Shape;94;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95" name="Shape 95"/>
        <p:cNvGrpSpPr/>
        <p:nvPr/>
      </p:nvGrpSpPr>
      <p:grpSpPr>
        <a:xfrm>
          <a:off x="0" y="0"/>
          <a:ext cx="0" cy="0"/>
          <a:chOff x="0" y="0"/>
          <a:chExt cx="0" cy="0"/>
        </a:xfrm>
      </p:grpSpPr>
      <p:sp>
        <p:nvSpPr>
          <p:cNvPr id="96" name="Google Shape;96;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97" name="Google Shape;9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98" name="Google Shape;98;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4">
    <p:spTree>
      <p:nvGrpSpPr>
        <p:cNvPr id="99" name="Shape 99"/>
        <p:cNvGrpSpPr/>
        <p:nvPr/>
      </p:nvGrpSpPr>
      <p:grpSpPr>
        <a:xfrm>
          <a:off x="0" y="0"/>
          <a:ext cx="0" cy="0"/>
          <a:chOff x="0" y="0"/>
          <a:chExt cx="0" cy="0"/>
        </a:xfrm>
      </p:grpSpPr>
      <p:sp>
        <p:nvSpPr>
          <p:cNvPr id="100" name="Google Shape;100;p17"/>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1" name="Google Shape;101;p17"/>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102" name="Google Shape;102;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hyperlink" Target="https://nvlpubs.nist.gov/nistpubs/ai/nist.ai.100-1.pdf" TargetMode="External"/><Relationship Id="rId4" Type="http://schemas.openxmlformats.org/officeDocument/2006/relationships/hyperlink" Target="https://www.nist.gov/video/introduction-nist-ai-risk-management-framework-ai-rmf-10-explainer-video" TargetMode="External"/><Relationship Id="rId5" Type="http://schemas.openxmlformats.org/officeDocument/2006/relationships/hyperlink" Target="https://www.dataprivacyframework.gov/list" TargetMode="External"/><Relationship Id="rId6" Type="http://schemas.openxmlformats.org/officeDocument/2006/relationships/hyperlink" Target="https://ovic.vic.gov.au/privacy/resources-for-organisations/artificial-intelligence-and-privacy-issues-and-challeng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txBox="1"/>
          <p:nvPr>
            <p:ph type="title"/>
          </p:nvPr>
        </p:nvSpPr>
        <p:spPr>
          <a:xfrm>
            <a:off x="632850" y="1124700"/>
            <a:ext cx="7878300" cy="1741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lt1"/>
              </a:buClr>
              <a:buSzPts val="990"/>
              <a:buFont typeface="Arial"/>
              <a:buNone/>
            </a:pPr>
            <a:r>
              <a:rPr lang="en"/>
              <a:t>AI Privacy </a:t>
            </a:r>
            <a:endParaRPr/>
          </a:p>
          <a:p>
            <a:pPr indent="0" lvl="0" marL="0" rtl="0" algn="ctr">
              <a:spcBef>
                <a:spcPts val="0"/>
              </a:spcBef>
              <a:spcAft>
                <a:spcPts val="0"/>
              </a:spcAft>
              <a:buClr>
                <a:schemeClr val="lt1"/>
              </a:buClr>
              <a:buSzPts val="990"/>
              <a:buNone/>
            </a:pPr>
            <a:r>
              <a:rPr lang="en"/>
              <a:t>Frameworks</a:t>
            </a:r>
            <a:endParaRPr/>
          </a:p>
        </p:txBody>
      </p:sp>
      <p:sp>
        <p:nvSpPr>
          <p:cNvPr id="108" name="Google Shape;108;p18"/>
          <p:cNvSpPr txBox="1"/>
          <p:nvPr>
            <p:ph idx="2" type="subTitle"/>
          </p:nvPr>
        </p:nvSpPr>
        <p:spPr>
          <a:xfrm>
            <a:off x="2857500" y="2902000"/>
            <a:ext cx="3765600" cy="934800"/>
          </a:xfrm>
          <a:prstGeom prst="rect">
            <a:avLst/>
          </a:prstGeom>
        </p:spPr>
        <p:txBody>
          <a:bodyPr anchorCtr="0" anchor="t" bIns="91425" lIns="91425" spcFirstLastPara="1" rIns="91425" wrap="square" tIns="91425">
            <a:normAutofit fontScale="92500" lnSpcReduction="10000"/>
          </a:bodyPr>
          <a:lstStyle/>
          <a:p>
            <a:pPr indent="0" lvl="0" marL="0" rtl="0" algn="ctr">
              <a:spcBef>
                <a:spcPts val="0"/>
              </a:spcBef>
              <a:spcAft>
                <a:spcPts val="1200"/>
              </a:spcAft>
              <a:buClr>
                <a:schemeClr val="lt1"/>
              </a:buClr>
              <a:buSzPct val="42307"/>
              <a:buNone/>
            </a:pPr>
            <a:r>
              <a:rPr lang="en"/>
              <a:t>Group Members: Stefan, Dui, Ruike, Madison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ph type="title"/>
          </p:nvPr>
        </p:nvSpPr>
        <p:spPr>
          <a:xfrm>
            <a:off x="311700" y="445025"/>
            <a:ext cx="8520600" cy="572700"/>
          </a:xfrm>
          <a:prstGeom prst="rect">
            <a:avLst/>
          </a:prstGeom>
          <a:ln cap="flat" cmpd="sng" w="19050">
            <a:solidFill>
              <a:schemeClr val="dk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Sample AI Privacy Framework Purpose</a:t>
            </a:r>
            <a:endParaRPr/>
          </a:p>
        </p:txBody>
      </p:sp>
      <p:sp>
        <p:nvSpPr>
          <p:cNvPr id="164" name="Google Shape;164;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400"/>
              </a:spcBef>
              <a:spcAft>
                <a:spcPts val="0"/>
              </a:spcAft>
              <a:buNone/>
            </a:pPr>
            <a:r>
              <a:rPr b="1" lang="en" sz="1700">
                <a:solidFill>
                  <a:schemeClr val="dk1"/>
                </a:solidFill>
                <a:latin typeface="Arial"/>
                <a:ea typeface="Arial"/>
                <a:cs typeface="Arial"/>
                <a:sym typeface="Arial"/>
              </a:rPr>
              <a:t>Purpose</a:t>
            </a:r>
            <a:r>
              <a:rPr lang="en" sz="1700">
                <a:solidFill>
                  <a:schemeClr val="dk1"/>
                </a:solidFill>
                <a:latin typeface="Arial"/>
                <a:ea typeface="Arial"/>
                <a:cs typeface="Arial"/>
                <a:sym typeface="Arial"/>
              </a:rPr>
              <a:t>: The NIST AI RMF is a voluntary guidance framework designed to help organizations develop, deploy, and use trustworthy AI systems by identifying and managing risk. This includes privacy, bias and discrimination, safety, and security. By following these frameworks, organizations can build AI systems that are effective and can also respect user’s rights, earn public trust, and also align with ethical standards. This framework is also designed to work alongside existing laws and policies all around the world.</a:t>
            </a:r>
            <a:endParaRPr sz="1700">
              <a:solidFill>
                <a:schemeClr val="dk1"/>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8"/>
          <p:cNvSpPr txBox="1"/>
          <p:nvPr>
            <p:ph type="title"/>
          </p:nvPr>
        </p:nvSpPr>
        <p:spPr>
          <a:xfrm>
            <a:off x="311700" y="445025"/>
            <a:ext cx="8520600" cy="572700"/>
          </a:xfrm>
          <a:prstGeom prst="rect">
            <a:avLst/>
          </a:prstGeom>
          <a:ln cap="flat" cmpd="sng" w="19050">
            <a:solidFill>
              <a:schemeClr val="dk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Sample AI Privacy Framework Components</a:t>
            </a:r>
            <a:endParaRPr/>
          </a:p>
          <a:p>
            <a:pPr indent="0" lvl="0" marL="0" rtl="0" algn="l">
              <a:spcBef>
                <a:spcPts val="0"/>
              </a:spcBef>
              <a:spcAft>
                <a:spcPts val="0"/>
              </a:spcAft>
              <a:buNone/>
            </a:pPr>
            <a:r>
              <a:t/>
            </a:r>
            <a:endParaRPr/>
          </a:p>
        </p:txBody>
      </p:sp>
      <p:sp>
        <p:nvSpPr>
          <p:cNvPr id="170" name="Google Shape;170;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400"/>
              </a:spcBef>
              <a:spcAft>
                <a:spcPts val="0"/>
              </a:spcAft>
              <a:buNone/>
            </a:pPr>
            <a:r>
              <a:rPr b="1" lang="en" sz="1700">
                <a:solidFill>
                  <a:schemeClr val="dk1"/>
                </a:solidFill>
                <a:latin typeface="Arial"/>
                <a:ea typeface="Arial"/>
                <a:cs typeface="Arial"/>
                <a:sym typeface="Arial"/>
              </a:rPr>
              <a:t>Structure of the Framework: </a:t>
            </a:r>
            <a:r>
              <a:rPr lang="en" sz="1700">
                <a:solidFill>
                  <a:schemeClr val="dk1"/>
                </a:solidFill>
                <a:latin typeface="Arial"/>
                <a:ea typeface="Arial"/>
                <a:cs typeface="Arial"/>
                <a:sym typeface="Arial"/>
              </a:rPr>
              <a:t>The AI RMF has two main components that discuss the frameworks core and trust characteristics that should be analyzed and regulated within LLMs. The first part describes the Core Functions (Govern, Map, Measure, Manage), which guides organizations through the process of handling AI risks. The second part of this framework outlines the Trustworthiness characteristics that AI systems should have. Both of these components are very important when working with powerful tools like Large Language Models where many risks and threats exist to users.</a:t>
            </a:r>
            <a:endParaRPr sz="1700">
              <a:solidFill>
                <a:schemeClr val="dk1"/>
              </a:solidFill>
              <a:latin typeface="Arial"/>
              <a:ea typeface="Arial"/>
              <a:cs typeface="Arial"/>
              <a:sym typeface="Arial"/>
            </a:endParaRPr>
          </a:p>
          <a:p>
            <a:pPr indent="0" lvl="0" marL="0" rtl="0" algn="l">
              <a:spcBef>
                <a:spcPts val="400"/>
              </a:spcBef>
              <a:spcAft>
                <a:spcPts val="0"/>
              </a:spcAft>
              <a:buNone/>
            </a:pPr>
            <a:r>
              <a:t/>
            </a:r>
            <a:endParaRPr sz="1700">
              <a:solidFill>
                <a:schemeClr val="dk1"/>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9"/>
          <p:cNvSpPr txBox="1"/>
          <p:nvPr>
            <p:ph type="title"/>
          </p:nvPr>
        </p:nvSpPr>
        <p:spPr>
          <a:xfrm>
            <a:off x="311700" y="445025"/>
            <a:ext cx="8520600" cy="572700"/>
          </a:xfrm>
          <a:prstGeom prst="rect">
            <a:avLst/>
          </a:prstGeom>
          <a:ln cap="flat" cmpd="sng" w="19050">
            <a:solidFill>
              <a:schemeClr val="dk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Sample AI Privacy Framework Core</a:t>
            </a:r>
            <a:endParaRPr/>
          </a:p>
        </p:txBody>
      </p:sp>
      <p:sp>
        <p:nvSpPr>
          <p:cNvPr id="176" name="Google Shape;176;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rPr b="1" lang="en">
                <a:solidFill>
                  <a:schemeClr val="dk1"/>
                </a:solidFill>
                <a:latin typeface="Arial"/>
                <a:ea typeface="Arial"/>
                <a:cs typeface="Arial"/>
                <a:sym typeface="Arial"/>
              </a:rPr>
              <a:t>Govern  - </a:t>
            </a:r>
            <a:r>
              <a:rPr lang="en">
                <a:solidFill>
                  <a:schemeClr val="dk1"/>
                </a:solidFill>
                <a:latin typeface="Arial"/>
                <a:ea typeface="Arial"/>
                <a:cs typeface="Arial"/>
                <a:sym typeface="Arial"/>
              </a:rPr>
              <a:t>Establishes</a:t>
            </a:r>
            <a:r>
              <a:rPr lang="en">
                <a:solidFill>
                  <a:schemeClr val="dk1"/>
                </a:solidFill>
                <a:latin typeface="Arial"/>
                <a:ea typeface="Arial"/>
                <a:cs typeface="Arial"/>
                <a:sym typeface="Arial"/>
              </a:rPr>
              <a:t> clear policies, roles, and procedures for managing AI risks across an organization. This will build a culture that values transparency, accountability, and </a:t>
            </a:r>
            <a:r>
              <a:rPr lang="en">
                <a:solidFill>
                  <a:schemeClr val="dk1"/>
                </a:solidFill>
                <a:latin typeface="Arial"/>
                <a:ea typeface="Arial"/>
                <a:cs typeface="Arial"/>
                <a:sym typeface="Arial"/>
              </a:rPr>
              <a:t>responsibility</a:t>
            </a:r>
            <a:r>
              <a:rPr lang="en">
                <a:solidFill>
                  <a:schemeClr val="dk1"/>
                </a:solidFill>
                <a:latin typeface="Arial"/>
                <a:ea typeface="Arial"/>
                <a:cs typeface="Arial"/>
                <a:sym typeface="Arial"/>
              </a:rPr>
              <a:t> </a:t>
            </a:r>
            <a:r>
              <a:rPr lang="en">
                <a:solidFill>
                  <a:schemeClr val="dk1"/>
                </a:solidFill>
                <a:latin typeface="Arial"/>
                <a:ea typeface="Arial"/>
                <a:cs typeface="Arial"/>
                <a:sym typeface="Arial"/>
              </a:rPr>
              <a:t>when</a:t>
            </a:r>
            <a:r>
              <a:rPr lang="en">
                <a:solidFill>
                  <a:schemeClr val="dk1"/>
                </a:solidFill>
                <a:latin typeface="Arial"/>
                <a:ea typeface="Arial"/>
                <a:cs typeface="Arial"/>
                <a:sym typeface="Arial"/>
              </a:rPr>
              <a:t> using AI.</a:t>
            </a:r>
            <a:endParaRPr>
              <a:solidFill>
                <a:schemeClr val="dk1"/>
              </a:solidFill>
              <a:latin typeface="Arial"/>
              <a:ea typeface="Arial"/>
              <a:cs typeface="Arial"/>
              <a:sym typeface="Arial"/>
            </a:endParaRPr>
          </a:p>
          <a:p>
            <a:pPr indent="0" lvl="0" marL="0" rtl="0" algn="l">
              <a:spcBef>
                <a:spcPts val="400"/>
              </a:spcBef>
              <a:spcAft>
                <a:spcPts val="0"/>
              </a:spcAft>
              <a:buNone/>
            </a:pPr>
            <a:r>
              <a:rPr b="1" lang="en">
                <a:solidFill>
                  <a:schemeClr val="dk1"/>
                </a:solidFill>
                <a:latin typeface="Arial"/>
                <a:ea typeface="Arial"/>
                <a:cs typeface="Arial"/>
                <a:sym typeface="Arial"/>
              </a:rPr>
              <a:t>Map - </a:t>
            </a:r>
            <a:r>
              <a:rPr lang="en">
                <a:solidFill>
                  <a:schemeClr val="dk1"/>
                </a:solidFill>
                <a:latin typeface="Arial"/>
                <a:ea typeface="Arial"/>
                <a:cs typeface="Arial"/>
                <a:sym typeface="Arial"/>
              </a:rPr>
              <a:t>Intends for users to </a:t>
            </a:r>
            <a:r>
              <a:rPr lang="en">
                <a:solidFill>
                  <a:schemeClr val="dk1"/>
                </a:solidFill>
                <a:latin typeface="Arial"/>
                <a:ea typeface="Arial"/>
                <a:cs typeface="Arial"/>
                <a:sym typeface="Arial"/>
              </a:rPr>
              <a:t>understand</a:t>
            </a:r>
            <a:r>
              <a:rPr lang="en">
                <a:solidFill>
                  <a:schemeClr val="dk1"/>
                </a:solidFill>
                <a:latin typeface="Arial"/>
                <a:ea typeface="Arial"/>
                <a:cs typeface="Arial"/>
                <a:sym typeface="Arial"/>
              </a:rPr>
              <a:t> the AI systems intended </a:t>
            </a:r>
            <a:r>
              <a:rPr lang="en">
                <a:solidFill>
                  <a:schemeClr val="dk1"/>
                </a:solidFill>
                <a:latin typeface="Arial"/>
                <a:ea typeface="Arial"/>
                <a:cs typeface="Arial"/>
                <a:sym typeface="Arial"/>
              </a:rPr>
              <a:t>purpose, environment, and how it interacts with people and other systems. Make sure to identify risks based on the context and user scenario.</a:t>
            </a:r>
            <a:endParaRPr>
              <a:solidFill>
                <a:schemeClr val="dk1"/>
              </a:solidFill>
              <a:latin typeface="Arial"/>
              <a:ea typeface="Arial"/>
              <a:cs typeface="Arial"/>
              <a:sym typeface="Arial"/>
            </a:endParaRPr>
          </a:p>
          <a:p>
            <a:pPr indent="0" lvl="0" marL="0" rtl="0" algn="l">
              <a:spcBef>
                <a:spcPts val="400"/>
              </a:spcBef>
              <a:spcAft>
                <a:spcPts val="0"/>
              </a:spcAft>
              <a:buNone/>
            </a:pPr>
            <a:r>
              <a:rPr b="1" lang="en">
                <a:solidFill>
                  <a:schemeClr val="dk1"/>
                </a:solidFill>
                <a:latin typeface="Arial"/>
                <a:ea typeface="Arial"/>
                <a:cs typeface="Arial"/>
                <a:sym typeface="Arial"/>
              </a:rPr>
              <a:t>Measure - </a:t>
            </a:r>
            <a:r>
              <a:rPr lang="en">
                <a:solidFill>
                  <a:schemeClr val="dk1"/>
                </a:solidFill>
                <a:latin typeface="Arial"/>
                <a:ea typeface="Arial"/>
                <a:cs typeface="Arial"/>
                <a:sym typeface="Arial"/>
              </a:rPr>
              <a:t>Evaluate the risks associated with the AI system using both qualitative (descriptive) and quantitative (numerical) strategies. </a:t>
            </a:r>
            <a:r>
              <a:rPr lang="en">
                <a:solidFill>
                  <a:schemeClr val="dk1"/>
                </a:solidFill>
                <a:latin typeface="Arial"/>
                <a:ea typeface="Arial"/>
                <a:cs typeface="Arial"/>
                <a:sym typeface="Arial"/>
              </a:rPr>
              <a:t>This allows the user to understand how serious or how likely each risk is.</a:t>
            </a:r>
            <a:endParaRPr>
              <a:solidFill>
                <a:schemeClr val="dk1"/>
              </a:solidFill>
              <a:latin typeface="Arial"/>
              <a:ea typeface="Arial"/>
              <a:cs typeface="Arial"/>
              <a:sym typeface="Arial"/>
            </a:endParaRPr>
          </a:p>
          <a:p>
            <a:pPr indent="0" lvl="0" marL="0" rtl="0" algn="l">
              <a:spcBef>
                <a:spcPts val="400"/>
              </a:spcBef>
              <a:spcAft>
                <a:spcPts val="0"/>
              </a:spcAft>
              <a:buNone/>
            </a:pPr>
            <a:r>
              <a:rPr b="1" lang="en">
                <a:solidFill>
                  <a:schemeClr val="dk1"/>
                </a:solidFill>
                <a:latin typeface="Arial"/>
                <a:ea typeface="Arial"/>
                <a:cs typeface="Arial"/>
                <a:sym typeface="Arial"/>
              </a:rPr>
              <a:t>Manage </a:t>
            </a:r>
            <a:r>
              <a:rPr lang="en">
                <a:solidFill>
                  <a:schemeClr val="dk1"/>
                </a:solidFill>
                <a:latin typeface="Arial"/>
                <a:ea typeface="Arial"/>
                <a:cs typeface="Arial"/>
                <a:sym typeface="Arial"/>
              </a:rPr>
              <a:t>- Take steps to reduce, control, and monitor risks throughout the AI system’s life cycle. Update risk management plans regularly as the AI systems or its environment changes.</a:t>
            </a:r>
            <a:endParaRPr>
              <a:solidFill>
                <a:schemeClr val="dk1"/>
              </a:solidFill>
              <a:latin typeface="Arial"/>
              <a:ea typeface="Arial"/>
              <a:cs typeface="Arial"/>
              <a:sym typeface="Arial"/>
            </a:endParaRPr>
          </a:p>
          <a:p>
            <a:pPr indent="0" lvl="0" marL="0" rtl="0" algn="l">
              <a:spcBef>
                <a:spcPts val="400"/>
              </a:spcBef>
              <a:spcAft>
                <a:spcPts val="0"/>
              </a:spcAft>
              <a:buNone/>
            </a:pPr>
            <a:r>
              <a:rPr lang="en">
                <a:solidFill>
                  <a:schemeClr val="dk1"/>
                </a:solidFill>
                <a:latin typeface="Arial"/>
                <a:ea typeface="Arial"/>
                <a:cs typeface="Arial"/>
                <a:sym typeface="Arial"/>
              </a:rPr>
              <a:t> </a:t>
            </a:r>
            <a:endParaRPr>
              <a:solidFill>
                <a:schemeClr val="dk1"/>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0"/>
          <p:cNvSpPr txBox="1"/>
          <p:nvPr>
            <p:ph type="title"/>
          </p:nvPr>
        </p:nvSpPr>
        <p:spPr>
          <a:xfrm>
            <a:off x="311700" y="445025"/>
            <a:ext cx="8520600" cy="572700"/>
          </a:xfrm>
          <a:prstGeom prst="rect">
            <a:avLst/>
          </a:prstGeom>
          <a:ln cap="flat" cmpd="sng" w="19050">
            <a:solidFill>
              <a:schemeClr val="dk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Sample AI Privacy Framework Trust Characteristics </a:t>
            </a:r>
            <a:endParaRPr/>
          </a:p>
        </p:txBody>
      </p:sp>
      <p:sp>
        <p:nvSpPr>
          <p:cNvPr id="182" name="Google Shape;182;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latin typeface="Arial"/>
                <a:ea typeface="Arial"/>
                <a:cs typeface="Arial"/>
                <a:sym typeface="Arial"/>
              </a:rPr>
              <a:t>The framework promotes the development of AI systems that are:</a:t>
            </a:r>
            <a:endParaRPr>
              <a:solidFill>
                <a:schemeClr val="dk1"/>
              </a:solidFill>
              <a:latin typeface="Arial"/>
              <a:ea typeface="Arial"/>
              <a:cs typeface="Arial"/>
              <a:sym typeface="Arial"/>
            </a:endParaRPr>
          </a:p>
          <a:p>
            <a:pPr indent="0" lvl="0" marL="0" rtl="0" algn="l">
              <a:spcBef>
                <a:spcPts val="0"/>
              </a:spcBef>
              <a:spcAft>
                <a:spcPts val="0"/>
              </a:spcAft>
              <a:buNone/>
            </a:pPr>
            <a:r>
              <a:rPr lang="en">
                <a:solidFill>
                  <a:schemeClr val="dk1"/>
                </a:solidFill>
                <a:latin typeface="Arial"/>
                <a:ea typeface="Arial"/>
                <a:cs typeface="Arial"/>
                <a:sym typeface="Arial"/>
              </a:rPr>
              <a:t>• Valid and Reliable</a:t>
            </a:r>
            <a:endParaRPr>
              <a:solidFill>
                <a:schemeClr val="dk1"/>
              </a:solidFill>
              <a:latin typeface="Arial"/>
              <a:ea typeface="Arial"/>
              <a:cs typeface="Arial"/>
              <a:sym typeface="Arial"/>
            </a:endParaRPr>
          </a:p>
          <a:p>
            <a:pPr indent="0" lvl="0" marL="0" rtl="0" algn="l">
              <a:spcBef>
                <a:spcPts val="0"/>
              </a:spcBef>
              <a:spcAft>
                <a:spcPts val="0"/>
              </a:spcAft>
              <a:buNone/>
            </a:pPr>
            <a:r>
              <a:rPr lang="en">
                <a:solidFill>
                  <a:schemeClr val="dk1"/>
                </a:solidFill>
                <a:latin typeface="Arial"/>
                <a:ea typeface="Arial"/>
                <a:cs typeface="Arial"/>
                <a:sym typeface="Arial"/>
              </a:rPr>
              <a:t>• Safe</a:t>
            </a:r>
            <a:endParaRPr>
              <a:solidFill>
                <a:schemeClr val="dk1"/>
              </a:solidFill>
              <a:latin typeface="Arial"/>
              <a:ea typeface="Arial"/>
              <a:cs typeface="Arial"/>
              <a:sym typeface="Arial"/>
            </a:endParaRPr>
          </a:p>
          <a:p>
            <a:pPr indent="0" lvl="0" marL="0" rtl="0" algn="l">
              <a:spcBef>
                <a:spcPts val="0"/>
              </a:spcBef>
              <a:spcAft>
                <a:spcPts val="0"/>
              </a:spcAft>
              <a:buNone/>
            </a:pPr>
            <a:r>
              <a:rPr lang="en">
                <a:solidFill>
                  <a:schemeClr val="dk1"/>
                </a:solidFill>
                <a:latin typeface="Arial"/>
                <a:ea typeface="Arial"/>
                <a:cs typeface="Arial"/>
                <a:sym typeface="Arial"/>
              </a:rPr>
              <a:t>• Secure and Resilient</a:t>
            </a:r>
            <a:endParaRPr>
              <a:solidFill>
                <a:schemeClr val="dk1"/>
              </a:solidFill>
              <a:latin typeface="Arial"/>
              <a:ea typeface="Arial"/>
              <a:cs typeface="Arial"/>
              <a:sym typeface="Arial"/>
            </a:endParaRPr>
          </a:p>
          <a:p>
            <a:pPr indent="0" lvl="0" marL="0" rtl="0" algn="l">
              <a:spcBef>
                <a:spcPts val="0"/>
              </a:spcBef>
              <a:spcAft>
                <a:spcPts val="0"/>
              </a:spcAft>
              <a:buNone/>
            </a:pPr>
            <a:r>
              <a:rPr lang="en">
                <a:solidFill>
                  <a:schemeClr val="dk1"/>
                </a:solidFill>
                <a:latin typeface="Arial"/>
                <a:ea typeface="Arial"/>
                <a:cs typeface="Arial"/>
                <a:sym typeface="Arial"/>
              </a:rPr>
              <a:t>• Accountable and Transparent</a:t>
            </a:r>
            <a:endParaRPr>
              <a:solidFill>
                <a:schemeClr val="dk1"/>
              </a:solidFill>
              <a:latin typeface="Arial"/>
              <a:ea typeface="Arial"/>
              <a:cs typeface="Arial"/>
              <a:sym typeface="Arial"/>
            </a:endParaRPr>
          </a:p>
          <a:p>
            <a:pPr indent="0" lvl="0" marL="0" rtl="0" algn="l">
              <a:spcBef>
                <a:spcPts val="0"/>
              </a:spcBef>
              <a:spcAft>
                <a:spcPts val="0"/>
              </a:spcAft>
              <a:buNone/>
            </a:pPr>
            <a:r>
              <a:rPr lang="en">
                <a:solidFill>
                  <a:schemeClr val="dk1"/>
                </a:solidFill>
                <a:latin typeface="Arial"/>
                <a:ea typeface="Arial"/>
                <a:cs typeface="Arial"/>
                <a:sym typeface="Arial"/>
              </a:rPr>
              <a:t>• Explainable and Interpretable</a:t>
            </a:r>
            <a:endParaRPr>
              <a:solidFill>
                <a:schemeClr val="dk1"/>
              </a:solidFill>
              <a:latin typeface="Arial"/>
              <a:ea typeface="Arial"/>
              <a:cs typeface="Arial"/>
              <a:sym typeface="Arial"/>
            </a:endParaRPr>
          </a:p>
          <a:p>
            <a:pPr indent="0" lvl="0" marL="0" rtl="0" algn="l">
              <a:spcBef>
                <a:spcPts val="0"/>
              </a:spcBef>
              <a:spcAft>
                <a:spcPts val="0"/>
              </a:spcAft>
              <a:buNone/>
            </a:pPr>
            <a:r>
              <a:rPr lang="en">
                <a:solidFill>
                  <a:schemeClr val="dk1"/>
                </a:solidFill>
                <a:latin typeface="Arial"/>
                <a:ea typeface="Arial"/>
                <a:cs typeface="Arial"/>
                <a:sym typeface="Arial"/>
              </a:rPr>
              <a:t>• Privacy-Enhanced</a:t>
            </a:r>
            <a:endParaRPr>
              <a:solidFill>
                <a:schemeClr val="dk1"/>
              </a:solidFill>
              <a:latin typeface="Arial"/>
              <a:ea typeface="Arial"/>
              <a:cs typeface="Arial"/>
              <a:sym typeface="Arial"/>
            </a:endParaRPr>
          </a:p>
          <a:p>
            <a:pPr indent="0" lvl="0" marL="0" rtl="0" algn="l">
              <a:spcBef>
                <a:spcPts val="0"/>
              </a:spcBef>
              <a:spcAft>
                <a:spcPts val="0"/>
              </a:spcAft>
              <a:buNone/>
            </a:pPr>
            <a:r>
              <a:rPr lang="en">
                <a:solidFill>
                  <a:schemeClr val="dk1"/>
                </a:solidFill>
                <a:latin typeface="Arial"/>
                <a:ea typeface="Arial"/>
                <a:cs typeface="Arial"/>
                <a:sym typeface="Arial"/>
              </a:rPr>
              <a:t>• Fair with Harm Mitigation</a:t>
            </a:r>
            <a:endParaRPr>
              <a:solidFill>
                <a:schemeClr val="dk1"/>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1"/>
          <p:cNvSpPr txBox="1"/>
          <p:nvPr>
            <p:ph type="title"/>
          </p:nvPr>
        </p:nvSpPr>
        <p:spPr>
          <a:xfrm>
            <a:off x="313500" y="299400"/>
            <a:ext cx="8517000" cy="755700"/>
          </a:xfrm>
          <a:prstGeom prst="rect">
            <a:avLst/>
          </a:prstGeom>
          <a:ln cap="flat" cmpd="sng" w="19050">
            <a:solidFill>
              <a:schemeClr val="dk1"/>
            </a:solidFill>
            <a:prstDash val="solid"/>
            <a:round/>
            <a:headEnd len="sm" w="sm" type="none"/>
            <a:tailEnd len="sm" w="sm" type="none"/>
          </a:ln>
        </p:spPr>
        <p:txBody>
          <a:bodyPr anchorCtr="0" anchor="b" bIns="91425" lIns="91425" spcFirstLastPara="1" rIns="91425" wrap="square" tIns="91425">
            <a:normAutofit/>
          </a:bodyPr>
          <a:lstStyle/>
          <a:p>
            <a:pPr indent="0" lvl="0" marL="0" rtl="0" algn="ctr">
              <a:spcBef>
                <a:spcPts val="0"/>
              </a:spcBef>
              <a:spcAft>
                <a:spcPts val="0"/>
              </a:spcAft>
              <a:buNone/>
            </a:pPr>
            <a:r>
              <a:rPr lang="en" sz="2700"/>
              <a:t>NIST Framework LLM Objective Diagram</a:t>
            </a:r>
            <a:endParaRPr sz="2700"/>
          </a:p>
        </p:txBody>
      </p:sp>
      <p:pic>
        <p:nvPicPr>
          <p:cNvPr id="188" name="Google Shape;188;p31"/>
          <p:cNvPicPr preferRelativeResize="0"/>
          <p:nvPr/>
        </p:nvPicPr>
        <p:blipFill>
          <a:blip r:embed="rId3">
            <a:alphaModFix/>
          </a:blip>
          <a:stretch>
            <a:fillRect/>
          </a:stretch>
        </p:blipFill>
        <p:spPr>
          <a:xfrm>
            <a:off x="152400" y="1831575"/>
            <a:ext cx="8839200" cy="2124652"/>
          </a:xfrm>
          <a:prstGeom prst="rect">
            <a:avLst/>
          </a:prstGeom>
          <a:noFill/>
          <a:ln cap="flat" cmpd="sng" w="19050">
            <a:solidFill>
              <a:schemeClr val="dk1"/>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2"/>
          <p:cNvSpPr txBox="1"/>
          <p:nvPr>
            <p:ph type="title"/>
          </p:nvPr>
        </p:nvSpPr>
        <p:spPr>
          <a:xfrm>
            <a:off x="311700" y="445025"/>
            <a:ext cx="8520600" cy="572700"/>
          </a:xfrm>
          <a:prstGeom prst="rect">
            <a:avLst/>
          </a:prstGeom>
          <a:ln cap="flat" cmpd="sng" w="19050">
            <a:solidFill>
              <a:schemeClr val="dk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Key Findings &amp; Objectives Met</a:t>
            </a:r>
            <a:endParaRPr/>
          </a:p>
        </p:txBody>
      </p:sp>
      <p:sp>
        <p:nvSpPr>
          <p:cNvPr id="194" name="Google Shape;194;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lnSpc>
                <a:spcPct val="115000"/>
              </a:lnSpc>
              <a:spcBef>
                <a:spcPts val="400"/>
              </a:spcBef>
              <a:spcAft>
                <a:spcPts val="0"/>
              </a:spcAft>
              <a:buClr>
                <a:schemeClr val="lt1"/>
              </a:buClr>
              <a:buSzPts val="1100"/>
              <a:buFont typeface="Arial"/>
              <a:buNone/>
            </a:pPr>
            <a:r>
              <a:rPr b="1" lang="en" sz="1700">
                <a:solidFill>
                  <a:schemeClr val="dk1"/>
                </a:solidFill>
                <a:latin typeface="Arial"/>
                <a:ea typeface="Arial"/>
                <a:cs typeface="Arial"/>
                <a:sym typeface="Arial"/>
              </a:rPr>
              <a:t>Key Findings:</a:t>
            </a:r>
            <a:r>
              <a:rPr lang="en" sz="1700">
                <a:solidFill>
                  <a:schemeClr val="dk1"/>
                </a:solidFill>
                <a:latin typeface="Arial"/>
                <a:ea typeface="Arial"/>
                <a:cs typeface="Arial"/>
                <a:sym typeface="Arial"/>
              </a:rPr>
              <a:t> Analyzing NIST AI RMF we see that there are some important attributes that match our AI Privacy Framework</a:t>
            </a:r>
            <a:endParaRPr sz="1700">
              <a:solidFill>
                <a:schemeClr val="dk1"/>
              </a:solidFill>
              <a:latin typeface="Arial"/>
              <a:ea typeface="Arial"/>
              <a:cs typeface="Arial"/>
              <a:sym typeface="Arial"/>
            </a:endParaRPr>
          </a:p>
          <a:p>
            <a:pPr indent="0" lvl="0" marL="0" rtl="0" algn="l">
              <a:lnSpc>
                <a:spcPct val="115000"/>
              </a:lnSpc>
              <a:spcBef>
                <a:spcPts val="1200"/>
              </a:spcBef>
              <a:spcAft>
                <a:spcPts val="0"/>
              </a:spcAft>
              <a:buClr>
                <a:schemeClr val="lt1"/>
              </a:buClr>
              <a:buSzPts val="1100"/>
              <a:buFont typeface="Arial"/>
              <a:buNone/>
            </a:pPr>
            <a:r>
              <a:rPr b="1" lang="en" sz="1700">
                <a:solidFill>
                  <a:schemeClr val="dk1"/>
                </a:solidFill>
                <a:latin typeface="Arial"/>
                <a:ea typeface="Arial"/>
                <a:cs typeface="Arial"/>
                <a:sym typeface="Arial"/>
              </a:rPr>
              <a:t>Objectives Met:</a:t>
            </a:r>
            <a:endParaRPr b="1" sz="1700">
              <a:solidFill>
                <a:schemeClr val="dk1"/>
              </a:solidFill>
              <a:latin typeface="Arial"/>
              <a:ea typeface="Arial"/>
              <a:cs typeface="Arial"/>
              <a:sym typeface="Arial"/>
            </a:endParaRPr>
          </a:p>
          <a:p>
            <a:pPr indent="0" lvl="0" marL="0" rtl="0" algn="l">
              <a:lnSpc>
                <a:spcPct val="115000"/>
              </a:lnSpc>
              <a:spcBef>
                <a:spcPts val="1200"/>
              </a:spcBef>
              <a:spcAft>
                <a:spcPts val="0"/>
              </a:spcAft>
              <a:buClr>
                <a:schemeClr val="lt1"/>
              </a:buClr>
              <a:buSzPts val="1100"/>
              <a:buFont typeface="Arial"/>
              <a:buNone/>
            </a:pPr>
            <a:r>
              <a:rPr b="1" lang="en" sz="1700">
                <a:solidFill>
                  <a:schemeClr val="dk1"/>
                </a:solidFill>
                <a:latin typeface="Arial"/>
                <a:ea typeface="Arial"/>
                <a:cs typeface="Arial"/>
                <a:sym typeface="Arial"/>
              </a:rPr>
              <a:t>First Objective: </a:t>
            </a:r>
            <a:r>
              <a:rPr lang="en" sz="1700">
                <a:solidFill>
                  <a:schemeClr val="dk1"/>
                </a:solidFill>
                <a:latin typeface="Arial"/>
                <a:ea typeface="Arial"/>
                <a:cs typeface="Arial"/>
                <a:sym typeface="Arial"/>
              </a:rPr>
              <a:t>We can see that framework ensures a privacy enhanced call to generative AI tools. It further pushes towards this objective with the secure resilient standard that is placed on AI generative tools.</a:t>
            </a:r>
            <a:endParaRPr sz="1700">
              <a:solidFill>
                <a:schemeClr val="dk1"/>
              </a:solidFill>
              <a:latin typeface="Arial"/>
              <a:ea typeface="Arial"/>
              <a:cs typeface="Arial"/>
              <a:sym typeface="Arial"/>
            </a:endParaRPr>
          </a:p>
          <a:p>
            <a:pPr indent="0" lvl="0" marL="0" rtl="0" algn="l">
              <a:lnSpc>
                <a:spcPct val="115000"/>
              </a:lnSpc>
              <a:spcBef>
                <a:spcPts val="1200"/>
              </a:spcBef>
              <a:spcAft>
                <a:spcPts val="0"/>
              </a:spcAft>
              <a:buClr>
                <a:schemeClr val="lt1"/>
              </a:buClr>
              <a:buSzPts val="1100"/>
              <a:buFont typeface="Arial"/>
              <a:buNone/>
            </a:pPr>
            <a:r>
              <a:rPr b="1" lang="en" sz="1700">
                <a:solidFill>
                  <a:schemeClr val="dk1"/>
                </a:solidFill>
                <a:latin typeface="Arial"/>
                <a:ea typeface="Arial"/>
                <a:cs typeface="Arial"/>
                <a:sym typeface="Arial"/>
              </a:rPr>
              <a:t>Second Objective:</a:t>
            </a:r>
            <a:r>
              <a:rPr lang="en" sz="1700">
                <a:solidFill>
                  <a:schemeClr val="dk1"/>
                </a:solidFill>
                <a:latin typeface="Arial"/>
                <a:ea typeface="Arial"/>
                <a:cs typeface="Arial"/>
                <a:sym typeface="Arial"/>
              </a:rPr>
              <a:t> Talked about in the framework as the framework puts a standard for accountability and transparency on companies that are developing and running LLM tools.</a:t>
            </a:r>
            <a:endParaRPr sz="1700">
              <a:solidFill>
                <a:schemeClr val="dk1"/>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3"/>
          <p:cNvSpPr txBox="1"/>
          <p:nvPr>
            <p:ph type="title"/>
          </p:nvPr>
        </p:nvSpPr>
        <p:spPr>
          <a:xfrm>
            <a:off x="311700" y="445025"/>
            <a:ext cx="8520600" cy="572700"/>
          </a:xfrm>
          <a:prstGeom prst="rect">
            <a:avLst/>
          </a:prstGeom>
          <a:ln cap="flat" cmpd="sng" w="19050">
            <a:solidFill>
              <a:schemeClr val="dk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Objectives</a:t>
            </a:r>
            <a:r>
              <a:rPr lang="en"/>
              <a:t> Met</a:t>
            </a:r>
            <a:endParaRPr/>
          </a:p>
        </p:txBody>
      </p:sp>
      <p:sp>
        <p:nvSpPr>
          <p:cNvPr id="200" name="Google Shape;200;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lnSpc>
                <a:spcPct val="115000"/>
              </a:lnSpc>
              <a:spcBef>
                <a:spcPts val="400"/>
              </a:spcBef>
              <a:spcAft>
                <a:spcPts val="0"/>
              </a:spcAft>
              <a:buNone/>
            </a:pPr>
            <a:r>
              <a:rPr b="1" lang="en" sz="6800">
                <a:solidFill>
                  <a:schemeClr val="dk1"/>
                </a:solidFill>
                <a:latin typeface="Arial"/>
                <a:ea typeface="Arial"/>
                <a:cs typeface="Arial"/>
                <a:sym typeface="Arial"/>
              </a:rPr>
              <a:t>Third Objective:</a:t>
            </a:r>
            <a:r>
              <a:rPr lang="en" sz="6800">
                <a:solidFill>
                  <a:schemeClr val="dk1"/>
                </a:solidFill>
                <a:latin typeface="Arial"/>
                <a:ea typeface="Arial"/>
                <a:cs typeface="Arial"/>
                <a:sym typeface="Arial"/>
              </a:rPr>
              <a:t> Met through standards that are listed under the harm and mitigation standard. These standards make sure that AI tools cannot be exploited and used in a harmful way.</a:t>
            </a:r>
            <a:endParaRPr sz="68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rPr b="1" lang="en" sz="6800">
                <a:solidFill>
                  <a:schemeClr val="dk1"/>
                </a:solidFill>
                <a:latin typeface="Arial"/>
                <a:ea typeface="Arial"/>
                <a:cs typeface="Arial"/>
                <a:sym typeface="Arial"/>
              </a:rPr>
              <a:t>Fourth Objective</a:t>
            </a:r>
            <a:r>
              <a:rPr lang="en" sz="6800">
                <a:solidFill>
                  <a:schemeClr val="dk1"/>
                </a:solidFill>
                <a:latin typeface="Arial"/>
                <a:ea typeface="Arial"/>
                <a:cs typeface="Arial"/>
                <a:sym typeface="Arial"/>
              </a:rPr>
              <a:t>: Represented in the framework under the accountability and transparency section where user and LLM companies are held responsible for any </a:t>
            </a:r>
            <a:r>
              <a:rPr lang="en" sz="6800">
                <a:solidFill>
                  <a:schemeClr val="dk1"/>
                </a:solidFill>
                <a:latin typeface="Arial"/>
                <a:ea typeface="Arial"/>
                <a:cs typeface="Arial"/>
                <a:sym typeface="Arial"/>
              </a:rPr>
              <a:t>wrongdoings</a:t>
            </a:r>
            <a:r>
              <a:rPr lang="en" sz="6800">
                <a:solidFill>
                  <a:schemeClr val="dk1"/>
                </a:solidFill>
                <a:latin typeface="Arial"/>
                <a:ea typeface="Arial"/>
                <a:cs typeface="Arial"/>
                <a:sym typeface="Arial"/>
              </a:rPr>
              <a:t> that the LLM does, or the user itself does.</a:t>
            </a:r>
            <a:endParaRPr sz="6800">
              <a:solidFill>
                <a:schemeClr val="dk1"/>
              </a:solidFill>
              <a:latin typeface="Arial"/>
              <a:ea typeface="Arial"/>
              <a:cs typeface="Arial"/>
              <a:sym typeface="Arial"/>
            </a:endParaRPr>
          </a:p>
          <a:p>
            <a:pPr indent="0" lvl="0" marL="0" rtl="0" algn="l">
              <a:spcBef>
                <a:spcPts val="1200"/>
              </a:spcBef>
              <a:spcAft>
                <a:spcPts val="0"/>
              </a:spcAft>
              <a:buNone/>
            </a:pPr>
            <a:r>
              <a:rPr b="1" lang="en" sz="6800">
                <a:solidFill>
                  <a:schemeClr val="dk1"/>
                </a:solidFill>
                <a:latin typeface="Arial"/>
                <a:ea typeface="Arial"/>
                <a:cs typeface="Arial"/>
                <a:sym typeface="Arial"/>
              </a:rPr>
              <a:t>Fifth Objective:</a:t>
            </a:r>
            <a:r>
              <a:rPr lang="en" sz="6800">
                <a:solidFill>
                  <a:schemeClr val="dk1"/>
                </a:solidFill>
                <a:latin typeface="Arial"/>
                <a:ea typeface="Arial"/>
                <a:cs typeface="Arial"/>
                <a:sym typeface="Arial"/>
              </a:rPr>
              <a:t> Met through a multitude of standards ensuring that the LLM itself and users follow regulations to make LLM use and production ethical.</a:t>
            </a:r>
            <a:endParaRPr sz="6800">
              <a:solidFill>
                <a:schemeClr val="dk1"/>
              </a:solidFill>
              <a:latin typeface="Arial"/>
              <a:ea typeface="Arial"/>
              <a:cs typeface="Arial"/>
              <a:sym typeface="Arial"/>
            </a:endParaRPr>
          </a:p>
          <a:p>
            <a:pPr indent="0" lvl="0" marL="0" rtl="0" algn="l">
              <a:spcBef>
                <a:spcPts val="400"/>
              </a:spcBef>
              <a:spcAft>
                <a:spcPts val="0"/>
              </a:spcAft>
              <a:buNone/>
            </a:pPr>
            <a:r>
              <a:t/>
            </a:r>
            <a:endParaRPr sz="6800">
              <a:solidFill>
                <a:schemeClr val="dk1"/>
              </a:solidFill>
              <a:latin typeface="Arial"/>
              <a:ea typeface="Arial"/>
              <a:cs typeface="Arial"/>
              <a:sym typeface="Arial"/>
            </a:endParaRPr>
          </a:p>
          <a:p>
            <a:pPr indent="0" lvl="0" marL="0" rtl="0" algn="l">
              <a:spcBef>
                <a:spcPts val="400"/>
              </a:spcBef>
              <a:spcAft>
                <a:spcPts val="0"/>
              </a:spcAft>
              <a:buNone/>
            </a:pPr>
            <a:r>
              <a:rPr b="1" lang="en" sz="6800">
                <a:solidFill>
                  <a:schemeClr val="dk1"/>
                </a:solidFill>
                <a:latin typeface="Arial"/>
                <a:ea typeface="Arial"/>
                <a:cs typeface="Arial"/>
                <a:sym typeface="Arial"/>
              </a:rPr>
              <a:t>Sixth Objective:</a:t>
            </a:r>
            <a:r>
              <a:rPr lang="en" sz="6800">
                <a:solidFill>
                  <a:schemeClr val="dk1"/>
                </a:solidFill>
                <a:latin typeface="Arial"/>
                <a:ea typeface="Arial"/>
                <a:cs typeface="Arial"/>
                <a:sym typeface="Arial"/>
              </a:rPr>
              <a:t> Met through the safe, secure, and resilient standard. It also includes the privacy enhancements that are measured on each LLM. These measures represents how safe using a certain LLM is and how to keep your data protected.</a:t>
            </a:r>
            <a:endParaRPr sz="6800">
              <a:solidFill>
                <a:schemeClr val="dk1"/>
              </a:solidFill>
              <a:latin typeface="Arial"/>
              <a:ea typeface="Arial"/>
              <a:cs typeface="Arial"/>
              <a:sym typeface="Arial"/>
            </a:endParaRPr>
          </a:p>
          <a:p>
            <a:pPr indent="0" lvl="0" marL="0" rtl="0" algn="l">
              <a:lnSpc>
                <a:spcPct val="115000"/>
              </a:lnSpc>
              <a:spcBef>
                <a:spcPts val="400"/>
              </a:spcBef>
              <a:spcAft>
                <a:spcPts val="0"/>
              </a:spcAft>
              <a:buClr>
                <a:schemeClr val="lt1"/>
              </a:buClr>
              <a:buSzPct val="64705"/>
              <a:buFont typeface="Arial"/>
              <a:buNone/>
            </a:pPr>
            <a:r>
              <a:t/>
            </a:r>
            <a:endParaRPr sz="1700">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4"/>
          <p:cNvSpPr txBox="1"/>
          <p:nvPr>
            <p:ph type="title"/>
          </p:nvPr>
        </p:nvSpPr>
        <p:spPr>
          <a:xfrm>
            <a:off x="720200" y="122050"/>
            <a:ext cx="7865400" cy="755700"/>
          </a:xfrm>
          <a:prstGeom prst="rect">
            <a:avLst/>
          </a:prstGeom>
          <a:ln cap="flat" cmpd="sng" w="19050">
            <a:solidFill>
              <a:schemeClr val="dk1"/>
            </a:solidFill>
            <a:prstDash val="solid"/>
            <a:round/>
            <a:headEnd len="sm" w="sm" type="none"/>
            <a:tailEnd len="sm" w="sm" type="none"/>
          </a:ln>
        </p:spPr>
        <p:txBody>
          <a:bodyPr anchorCtr="0" anchor="b" bIns="91425" lIns="91425" spcFirstLastPara="1" rIns="91425" wrap="square" tIns="91425">
            <a:normAutofit/>
          </a:bodyPr>
          <a:lstStyle/>
          <a:p>
            <a:pPr indent="0" lvl="0" marL="0" rtl="0" algn="ctr">
              <a:spcBef>
                <a:spcPts val="0"/>
              </a:spcBef>
              <a:spcAft>
                <a:spcPts val="0"/>
              </a:spcAft>
              <a:buNone/>
            </a:pPr>
            <a:r>
              <a:rPr lang="en" sz="2700"/>
              <a:t>NIST Framework Diagram</a:t>
            </a:r>
            <a:endParaRPr sz="2700"/>
          </a:p>
        </p:txBody>
      </p:sp>
      <p:pic>
        <p:nvPicPr>
          <p:cNvPr id="206" name="Google Shape;206;p34"/>
          <p:cNvPicPr preferRelativeResize="0"/>
          <p:nvPr/>
        </p:nvPicPr>
        <p:blipFill>
          <a:blip r:embed="rId3">
            <a:alphaModFix/>
          </a:blip>
          <a:stretch>
            <a:fillRect/>
          </a:stretch>
        </p:blipFill>
        <p:spPr>
          <a:xfrm>
            <a:off x="1435450" y="1087575"/>
            <a:ext cx="6650650" cy="39609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5"/>
          <p:cNvSpPr txBox="1"/>
          <p:nvPr>
            <p:ph type="title"/>
          </p:nvPr>
        </p:nvSpPr>
        <p:spPr>
          <a:xfrm>
            <a:off x="493375" y="214000"/>
            <a:ext cx="8211300" cy="755700"/>
          </a:xfrm>
          <a:prstGeom prst="rect">
            <a:avLst/>
          </a:prstGeom>
          <a:ln cap="flat" cmpd="sng" w="19050">
            <a:solidFill>
              <a:schemeClr val="dk1"/>
            </a:solidFill>
            <a:prstDash val="solid"/>
            <a:round/>
            <a:headEnd len="sm" w="sm" type="none"/>
            <a:tailEnd len="sm" w="sm" type="none"/>
          </a:ln>
        </p:spPr>
        <p:txBody>
          <a:bodyPr anchorCtr="0" anchor="b" bIns="91425" lIns="91425" spcFirstLastPara="1" rIns="91425" wrap="square" tIns="91425">
            <a:normAutofit/>
          </a:bodyPr>
          <a:lstStyle/>
          <a:p>
            <a:pPr indent="0" lvl="0" marL="0" rtl="0" algn="ctr">
              <a:spcBef>
                <a:spcPts val="0"/>
              </a:spcBef>
              <a:spcAft>
                <a:spcPts val="0"/>
              </a:spcAft>
              <a:buNone/>
            </a:pPr>
            <a:r>
              <a:rPr lang="en" sz="2700"/>
              <a:t>Conclusion</a:t>
            </a:r>
            <a:endParaRPr sz="2700"/>
          </a:p>
        </p:txBody>
      </p:sp>
      <p:sp>
        <p:nvSpPr>
          <p:cNvPr id="212" name="Google Shape;212;p35"/>
          <p:cNvSpPr txBox="1"/>
          <p:nvPr>
            <p:ph idx="1" type="body"/>
          </p:nvPr>
        </p:nvSpPr>
        <p:spPr>
          <a:xfrm>
            <a:off x="382500" y="1074300"/>
            <a:ext cx="8379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solidFill>
                  <a:schemeClr val="dk1"/>
                </a:solidFill>
              </a:rPr>
              <a:t>NIST AI Privacy Framework is one of many AI privacy frameworks out there. The importance of these frameworks continue to increase day by day as LLM technology rapidly advances. The fundamentals and moral guidelines will maintain users' privacy while providing a list of responsibilities that the user themselves has too. As LLMs become more prominent there will have to be more descriptive frameworks to keep users safe. The NIST AI Privacy Framework is a great place to begin for many users to fully comprehend what future LLM training and usage should look like.</a:t>
            </a:r>
            <a:endParaRPr sz="1800">
              <a:solidFill>
                <a:schemeClr val="dk1"/>
              </a:solidFill>
            </a:endParaRPr>
          </a:p>
          <a:p>
            <a:pPr indent="0" lvl="0" marL="0" rtl="0" algn="l">
              <a:spcBef>
                <a:spcPts val="1200"/>
              </a:spcBef>
              <a:spcAft>
                <a:spcPts val="1200"/>
              </a:spcAft>
              <a:buNone/>
            </a:pPr>
            <a:r>
              <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6"/>
          <p:cNvSpPr txBox="1"/>
          <p:nvPr>
            <p:ph type="title"/>
          </p:nvPr>
        </p:nvSpPr>
        <p:spPr>
          <a:xfrm>
            <a:off x="311700" y="410000"/>
            <a:ext cx="8520600" cy="607800"/>
          </a:xfrm>
          <a:prstGeom prst="rect">
            <a:avLst/>
          </a:prstGeom>
          <a:ln cap="flat" cmpd="sng" w="19050">
            <a:solidFill>
              <a:schemeClr val="dk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References</a:t>
            </a:r>
            <a:endParaRPr/>
          </a:p>
        </p:txBody>
      </p:sp>
      <p:sp>
        <p:nvSpPr>
          <p:cNvPr id="218" name="Google Shape;218;p36"/>
          <p:cNvSpPr txBox="1"/>
          <p:nvPr/>
        </p:nvSpPr>
        <p:spPr>
          <a:xfrm>
            <a:off x="311700" y="1385475"/>
            <a:ext cx="8520600" cy="2100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400"/>
              </a:spcBef>
              <a:spcAft>
                <a:spcPts val="0"/>
              </a:spcAft>
              <a:buNone/>
            </a:pPr>
            <a:r>
              <a:rPr lang="en" sz="1700" u="sng">
                <a:solidFill>
                  <a:schemeClr val="dk1"/>
                </a:solidFill>
                <a:hlinkClick r:id="rId3">
                  <a:extLst>
                    <a:ext uri="{A12FA001-AC4F-418D-AE19-62706E023703}">
                      <ahyp:hlinkClr val="tx"/>
                    </a:ext>
                  </a:extLst>
                </a:hlinkClick>
              </a:rPr>
              <a:t>https://nvlpubs.nist.gov/nistpubs/ai/nist.ai.100-1.pdf</a:t>
            </a:r>
            <a:endParaRPr sz="1700" u="sng">
              <a:solidFill>
                <a:schemeClr val="dk1"/>
              </a:solidFill>
            </a:endParaRPr>
          </a:p>
          <a:p>
            <a:pPr indent="0" lvl="0" marL="0" rtl="0" algn="l">
              <a:lnSpc>
                <a:spcPct val="115000"/>
              </a:lnSpc>
              <a:spcBef>
                <a:spcPts val="400"/>
              </a:spcBef>
              <a:spcAft>
                <a:spcPts val="0"/>
              </a:spcAft>
              <a:buNone/>
            </a:pPr>
            <a:r>
              <a:t/>
            </a:r>
            <a:endParaRPr sz="1700" u="sng">
              <a:solidFill>
                <a:schemeClr val="dk1"/>
              </a:solidFill>
            </a:endParaRPr>
          </a:p>
          <a:p>
            <a:pPr indent="0" lvl="0" marL="0" rtl="0" algn="l">
              <a:lnSpc>
                <a:spcPct val="115000"/>
              </a:lnSpc>
              <a:spcBef>
                <a:spcPts val="400"/>
              </a:spcBef>
              <a:spcAft>
                <a:spcPts val="0"/>
              </a:spcAft>
              <a:buNone/>
            </a:pPr>
            <a:r>
              <a:rPr lang="en" sz="1700" u="sng">
                <a:solidFill>
                  <a:schemeClr val="dk1"/>
                </a:solidFill>
                <a:hlinkClick r:id="rId4">
                  <a:extLst>
                    <a:ext uri="{A12FA001-AC4F-418D-AE19-62706E023703}">
                      <ahyp:hlinkClr val="tx"/>
                    </a:ext>
                  </a:extLst>
                </a:hlinkClick>
              </a:rPr>
              <a:t>https://www.nist.gov/video/introduction-nist-ai-risk-management-framework-ai-rmf-10-explainer-video</a:t>
            </a:r>
            <a:endParaRPr sz="1700" u="sng">
              <a:solidFill>
                <a:schemeClr val="dk1"/>
              </a:solidFill>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a:p>
            <a:pPr indent="0" lvl="0" marL="0" rtl="0" algn="l">
              <a:spcBef>
                <a:spcPts val="0"/>
              </a:spcBef>
              <a:spcAft>
                <a:spcPts val="0"/>
              </a:spcAft>
              <a:buNone/>
            </a:pPr>
            <a:r>
              <a:rPr lang="en" sz="1800" u="sng">
                <a:solidFill>
                  <a:schemeClr val="hlink"/>
                </a:solidFill>
                <a:latin typeface="Roboto"/>
                <a:ea typeface="Roboto"/>
                <a:cs typeface="Roboto"/>
                <a:sym typeface="Roboto"/>
                <a:hlinkClick r:id="rId5"/>
              </a:rPr>
              <a:t>https://www.dataprivacyframework.gov/list</a:t>
            </a:r>
            <a:endParaRPr sz="1800">
              <a:solidFill>
                <a:schemeClr val="dk2"/>
              </a:solidFill>
              <a:latin typeface="Roboto"/>
              <a:ea typeface="Roboto"/>
              <a:cs typeface="Roboto"/>
              <a:sym typeface="Roboto"/>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a:p>
            <a:pPr indent="0" lvl="0" marL="0" rtl="0" algn="l">
              <a:spcBef>
                <a:spcPts val="0"/>
              </a:spcBef>
              <a:spcAft>
                <a:spcPts val="0"/>
              </a:spcAft>
              <a:buNone/>
            </a:pPr>
            <a:r>
              <a:rPr lang="en" sz="1800" u="sng">
                <a:solidFill>
                  <a:schemeClr val="hlink"/>
                </a:solidFill>
                <a:latin typeface="Roboto"/>
                <a:ea typeface="Roboto"/>
                <a:cs typeface="Roboto"/>
                <a:sym typeface="Roboto"/>
                <a:hlinkClick r:id="rId6"/>
              </a:rPr>
              <a:t>https://ovic.vic.gov.au/privacy/resources-for-organisations/artificial-intelligence-and-privacy-issues-and-challenges/</a:t>
            </a:r>
            <a:endParaRPr sz="1800">
              <a:solidFill>
                <a:schemeClr val="dk2"/>
              </a:solidFill>
              <a:latin typeface="Roboto"/>
              <a:ea typeface="Roboto"/>
              <a:cs typeface="Roboto"/>
              <a:sym typeface="Roboto"/>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9"/>
          <p:cNvSpPr txBox="1"/>
          <p:nvPr>
            <p:ph type="title"/>
          </p:nvPr>
        </p:nvSpPr>
        <p:spPr>
          <a:xfrm>
            <a:off x="311700" y="445025"/>
            <a:ext cx="8520600" cy="572700"/>
          </a:xfrm>
          <a:prstGeom prst="rect">
            <a:avLst/>
          </a:prstGeom>
          <a:ln cap="flat" cmpd="sng" w="19050">
            <a:solidFill>
              <a:schemeClr val="dk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Introduction</a:t>
            </a:r>
            <a:endParaRPr/>
          </a:p>
        </p:txBody>
      </p:sp>
      <p:sp>
        <p:nvSpPr>
          <p:cNvPr id="114" name="Google Shape;11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With the increase of AI systems, there has been an increase of concern regarding privacy, surveillance, and misuse of AI tools. This concerns arise from the large-scale data collection that AI companies use to train their LLMs and how unrestricted LLMs are leading to misuse by users. Due to this, AI privacy frameworks have been created to ensure that users practice safe use of AI tools so that their private information remains secure. </a:t>
            </a:r>
            <a:endParaRPr>
              <a:solidFill>
                <a:schemeClr val="dk1"/>
              </a:solidFill>
            </a:endParaRPr>
          </a:p>
        </p:txBody>
      </p:sp>
      <p:pic>
        <p:nvPicPr>
          <p:cNvPr id="115" name="Google Shape;115;p19"/>
          <p:cNvPicPr preferRelativeResize="0"/>
          <p:nvPr/>
        </p:nvPicPr>
        <p:blipFill>
          <a:blip r:embed="rId3">
            <a:alphaModFix/>
          </a:blip>
          <a:stretch>
            <a:fillRect/>
          </a:stretch>
        </p:blipFill>
        <p:spPr>
          <a:xfrm>
            <a:off x="6761925" y="3073625"/>
            <a:ext cx="2070376" cy="1667225"/>
          </a:xfrm>
          <a:prstGeom prst="rect">
            <a:avLst/>
          </a:prstGeom>
          <a:noFill/>
          <a:ln cap="flat" cmpd="sng" w="19050">
            <a:solidFill>
              <a:schemeClr val="dk1"/>
            </a:solidFill>
            <a:prstDash val="solid"/>
            <a:round/>
            <a:headEnd len="sm" w="sm" type="none"/>
            <a:tailEnd len="sm" w="sm" type="none"/>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7"/>
          <p:cNvSpPr txBox="1"/>
          <p:nvPr>
            <p:ph type="ctrTitle"/>
          </p:nvPr>
        </p:nvSpPr>
        <p:spPr>
          <a:xfrm>
            <a:off x="311708" y="107960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ph type="title"/>
          </p:nvPr>
        </p:nvSpPr>
        <p:spPr>
          <a:xfrm>
            <a:off x="311700" y="3252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Key Questions and Objectives</a:t>
            </a:r>
            <a:endParaRPr/>
          </a:p>
        </p:txBody>
      </p:sp>
      <p:sp>
        <p:nvSpPr>
          <p:cNvPr id="121" name="Google Shape;121;p20"/>
          <p:cNvSpPr txBox="1"/>
          <p:nvPr>
            <p:ph idx="1" type="body"/>
          </p:nvPr>
        </p:nvSpPr>
        <p:spPr>
          <a:xfrm>
            <a:off x="311700" y="1152475"/>
            <a:ext cx="3999900" cy="3766500"/>
          </a:xfrm>
          <a:prstGeom prst="rect">
            <a:avLst/>
          </a:prstGeom>
          <a:ln cap="flat" cmpd="sng" w="28575">
            <a:solidFill>
              <a:schemeClr val="dk1"/>
            </a:solidFill>
            <a:prstDash val="solid"/>
            <a:round/>
            <a:headEnd len="sm" w="sm" type="none"/>
            <a:tailEnd len="sm" w="sm" type="none"/>
          </a:ln>
        </p:spPr>
        <p:txBody>
          <a:bodyPr anchorCtr="0" anchor="t" bIns="91425" lIns="91425" spcFirstLastPara="1" rIns="91425" wrap="square" tIns="91425">
            <a:normAutofit fontScale="92500"/>
          </a:bodyPr>
          <a:lstStyle/>
          <a:p>
            <a:pPr indent="-310832" lvl="0" marL="457200" rtl="0" algn="l">
              <a:lnSpc>
                <a:spcPct val="200000"/>
              </a:lnSpc>
              <a:spcBef>
                <a:spcPts val="0"/>
              </a:spcBef>
              <a:spcAft>
                <a:spcPts val="0"/>
              </a:spcAft>
              <a:buClr>
                <a:schemeClr val="dk1"/>
              </a:buClr>
              <a:buSzPct val="100000"/>
              <a:buChar char="●"/>
            </a:pPr>
            <a:r>
              <a:rPr lang="en">
                <a:solidFill>
                  <a:schemeClr val="dk1"/>
                </a:solidFill>
              </a:rPr>
              <a:t>Why are AI Privacy Frameworks important?</a:t>
            </a:r>
            <a:endParaRPr>
              <a:solidFill>
                <a:schemeClr val="dk1"/>
              </a:solidFill>
            </a:endParaRPr>
          </a:p>
          <a:p>
            <a:pPr indent="-310832" lvl="0" marL="457200" rtl="0" algn="l">
              <a:lnSpc>
                <a:spcPct val="200000"/>
              </a:lnSpc>
              <a:spcBef>
                <a:spcPts val="0"/>
              </a:spcBef>
              <a:spcAft>
                <a:spcPts val="0"/>
              </a:spcAft>
              <a:buClr>
                <a:schemeClr val="dk1"/>
              </a:buClr>
              <a:buSzPct val="100000"/>
              <a:buChar char="●"/>
            </a:pPr>
            <a:r>
              <a:rPr lang="en">
                <a:solidFill>
                  <a:schemeClr val="dk1"/>
                </a:solidFill>
              </a:rPr>
              <a:t>How are AI Privacy Frameworks used?</a:t>
            </a:r>
            <a:endParaRPr>
              <a:solidFill>
                <a:schemeClr val="dk1"/>
              </a:solidFill>
            </a:endParaRPr>
          </a:p>
          <a:p>
            <a:pPr indent="-310832" lvl="0" marL="457200" rtl="0" algn="l">
              <a:lnSpc>
                <a:spcPct val="200000"/>
              </a:lnSpc>
              <a:spcBef>
                <a:spcPts val="0"/>
              </a:spcBef>
              <a:spcAft>
                <a:spcPts val="0"/>
              </a:spcAft>
              <a:buClr>
                <a:schemeClr val="dk1"/>
              </a:buClr>
              <a:buSzPct val="100000"/>
              <a:buChar char="●"/>
            </a:pPr>
            <a:r>
              <a:rPr lang="en">
                <a:solidFill>
                  <a:schemeClr val="dk1"/>
                </a:solidFill>
              </a:rPr>
              <a:t>What are the key elements that are discussed in AI Privacy Frameworks?</a:t>
            </a:r>
            <a:endParaRPr>
              <a:solidFill>
                <a:schemeClr val="dk1"/>
              </a:solidFill>
            </a:endParaRPr>
          </a:p>
          <a:p>
            <a:pPr indent="-310832" lvl="0" marL="457200" rtl="0" algn="l">
              <a:lnSpc>
                <a:spcPct val="200000"/>
              </a:lnSpc>
              <a:spcBef>
                <a:spcPts val="0"/>
              </a:spcBef>
              <a:spcAft>
                <a:spcPts val="0"/>
              </a:spcAft>
              <a:buClr>
                <a:schemeClr val="dk1"/>
              </a:buClr>
              <a:buSzPct val="100000"/>
              <a:buChar char="●"/>
            </a:pPr>
            <a:r>
              <a:rPr lang="en">
                <a:solidFill>
                  <a:schemeClr val="dk1"/>
                </a:solidFill>
              </a:rPr>
              <a:t>How do AI Privacy Frameworks protect users?</a:t>
            </a:r>
            <a:endParaRPr>
              <a:solidFill>
                <a:schemeClr val="dk1"/>
              </a:solidFill>
            </a:endParaRPr>
          </a:p>
          <a:p>
            <a:pPr indent="-310832" lvl="0" marL="457200" rtl="0" algn="l">
              <a:lnSpc>
                <a:spcPct val="200000"/>
              </a:lnSpc>
              <a:spcBef>
                <a:spcPts val="0"/>
              </a:spcBef>
              <a:spcAft>
                <a:spcPts val="0"/>
              </a:spcAft>
              <a:buClr>
                <a:schemeClr val="dk1"/>
              </a:buClr>
              <a:buSzPct val="100000"/>
              <a:buChar char="●"/>
            </a:pPr>
            <a:r>
              <a:rPr lang="en">
                <a:solidFill>
                  <a:schemeClr val="dk1"/>
                </a:solidFill>
              </a:rPr>
              <a:t>What are the most popular AI Privacy Frameworks and what benefits do they bring to the table </a:t>
            </a:r>
            <a:endParaRPr>
              <a:solidFill>
                <a:schemeClr val="dk1"/>
              </a:solidFill>
            </a:endParaRPr>
          </a:p>
          <a:p>
            <a:pPr indent="0" lvl="0" marL="457200" rtl="0" algn="l">
              <a:lnSpc>
                <a:spcPct val="200000"/>
              </a:lnSpc>
              <a:spcBef>
                <a:spcPts val="1200"/>
              </a:spcBef>
              <a:spcAft>
                <a:spcPts val="1200"/>
              </a:spcAft>
              <a:buNone/>
            </a:pPr>
            <a:r>
              <a:t/>
            </a:r>
            <a:endParaRPr/>
          </a:p>
        </p:txBody>
      </p:sp>
      <p:sp>
        <p:nvSpPr>
          <p:cNvPr id="122" name="Google Shape;122;p20"/>
          <p:cNvSpPr txBox="1"/>
          <p:nvPr>
            <p:ph idx="1" type="body"/>
          </p:nvPr>
        </p:nvSpPr>
        <p:spPr>
          <a:xfrm>
            <a:off x="4832400" y="1152475"/>
            <a:ext cx="3999900" cy="3766500"/>
          </a:xfrm>
          <a:prstGeom prst="rect">
            <a:avLst/>
          </a:prstGeom>
          <a:ln cap="flat" cmpd="sng" w="28575">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307975" lvl="0" marL="457200" rtl="0" algn="l">
              <a:lnSpc>
                <a:spcPct val="200000"/>
              </a:lnSpc>
              <a:spcBef>
                <a:spcPts val="400"/>
              </a:spcBef>
              <a:spcAft>
                <a:spcPts val="0"/>
              </a:spcAft>
              <a:buClr>
                <a:schemeClr val="dk1"/>
              </a:buClr>
              <a:buSzPts val="1250"/>
              <a:buChar char="●"/>
            </a:pPr>
            <a:r>
              <a:rPr lang="en" sz="1250">
                <a:solidFill>
                  <a:schemeClr val="dk1"/>
                </a:solidFill>
                <a:latin typeface="Arial"/>
                <a:ea typeface="Arial"/>
                <a:cs typeface="Arial"/>
                <a:sym typeface="Arial"/>
              </a:rPr>
              <a:t>Protecting Individual Privacy Rights</a:t>
            </a:r>
            <a:endParaRPr sz="1250">
              <a:solidFill>
                <a:schemeClr val="dk1"/>
              </a:solidFill>
              <a:latin typeface="Arial"/>
              <a:ea typeface="Arial"/>
              <a:cs typeface="Arial"/>
              <a:sym typeface="Arial"/>
            </a:endParaRPr>
          </a:p>
          <a:p>
            <a:pPr indent="-307975" lvl="0" marL="457200" rtl="0" algn="l">
              <a:lnSpc>
                <a:spcPct val="200000"/>
              </a:lnSpc>
              <a:spcBef>
                <a:spcPts val="0"/>
              </a:spcBef>
              <a:spcAft>
                <a:spcPts val="0"/>
              </a:spcAft>
              <a:buClr>
                <a:schemeClr val="dk1"/>
              </a:buClr>
              <a:buSzPts val="1250"/>
              <a:buChar char="●"/>
            </a:pPr>
            <a:r>
              <a:rPr lang="en" sz="1250">
                <a:solidFill>
                  <a:schemeClr val="dk1"/>
                </a:solidFill>
                <a:latin typeface="Arial"/>
                <a:ea typeface="Arial"/>
                <a:cs typeface="Arial"/>
                <a:sym typeface="Arial"/>
              </a:rPr>
              <a:t>Ensure Transparency</a:t>
            </a:r>
            <a:endParaRPr sz="1250">
              <a:solidFill>
                <a:schemeClr val="dk1"/>
              </a:solidFill>
              <a:latin typeface="Arial"/>
              <a:ea typeface="Arial"/>
              <a:cs typeface="Arial"/>
              <a:sym typeface="Arial"/>
            </a:endParaRPr>
          </a:p>
          <a:p>
            <a:pPr indent="-307975" lvl="0" marL="457200" rtl="0" algn="l">
              <a:lnSpc>
                <a:spcPct val="200000"/>
              </a:lnSpc>
              <a:spcBef>
                <a:spcPts val="0"/>
              </a:spcBef>
              <a:spcAft>
                <a:spcPts val="0"/>
              </a:spcAft>
              <a:buClr>
                <a:schemeClr val="dk1"/>
              </a:buClr>
              <a:buSzPts val="1250"/>
              <a:buChar char="●"/>
            </a:pPr>
            <a:r>
              <a:rPr lang="en" sz="1250">
                <a:solidFill>
                  <a:schemeClr val="dk1"/>
                </a:solidFill>
                <a:latin typeface="Arial"/>
                <a:ea typeface="Arial"/>
                <a:cs typeface="Arial"/>
                <a:sym typeface="Arial"/>
              </a:rPr>
              <a:t>Mitigating Risks and Harmful attributes</a:t>
            </a:r>
            <a:endParaRPr sz="1250">
              <a:solidFill>
                <a:schemeClr val="dk1"/>
              </a:solidFill>
              <a:latin typeface="Arial"/>
              <a:ea typeface="Arial"/>
              <a:cs typeface="Arial"/>
              <a:sym typeface="Arial"/>
            </a:endParaRPr>
          </a:p>
          <a:p>
            <a:pPr indent="-307975" lvl="0" marL="457200" rtl="0" algn="l">
              <a:lnSpc>
                <a:spcPct val="200000"/>
              </a:lnSpc>
              <a:spcBef>
                <a:spcPts val="0"/>
              </a:spcBef>
              <a:spcAft>
                <a:spcPts val="0"/>
              </a:spcAft>
              <a:buClr>
                <a:schemeClr val="dk1"/>
              </a:buClr>
              <a:buSzPts val="1250"/>
              <a:buChar char="●"/>
            </a:pPr>
            <a:r>
              <a:rPr lang="en" sz="1250">
                <a:solidFill>
                  <a:schemeClr val="dk1"/>
                </a:solidFill>
                <a:latin typeface="Arial"/>
                <a:ea typeface="Arial"/>
                <a:cs typeface="Arial"/>
                <a:sym typeface="Arial"/>
              </a:rPr>
              <a:t>Promoting Accountability</a:t>
            </a:r>
            <a:endParaRPr sz="1250">
              <a:solidFill>
                <a:schemeClr val="dk1"/>
              </a:solidFill>
              <a:latin typeface="Arial"/>
              <a:ea typeface="Arial"/>
              <a:cs typeface="Arial"/>
              <a:sym typeface="Arial"/>
            </a:endParaRPr>
          </a:p>
          <a:p>
            <a:pPr indent="-307975" lvl="0" marL="457200" rtl="0" algn="l">
              <a:lnSpc>
                <a:spcPct val="200000"/>
              </a:lnSpc>
              <a:spcBef>
                <a:spcPts val="0"/>
              </a:spcBef>
              <a:spcAft>
                <a:spcPts val="0"/>
              </a:spcAft>
              <a:buClr>
                <a:schemeClr val="dk1"/>
              </a:buClr>
              <a:buSzPts val="1250"/>
              <a:buChar char="●"/>
            </a:pPr>
            <a:r>
              <a:rPr lang="en" sz="1250">
                <a:solidFill>
                  <a:schemeClr val="dk1"/>
                </a:solidFill>
                <a:latin typeface="Arial"/>
                <a:ea typeface="Arial"/>
                <a:cs typeface="Arial"/>
                <a:sym typeface="Arial"/>
              </a:rPr>
              <a:t>Encouraging Ethical Use</a:t>
            </a:r>
            <a:endParaRPr sz="1250">
              <a:solidFill>
                <a:schemeClr val="dk1"/>
              </a:solidFill>
              <a:latin typeface="Arial"/>
              <a:ea typeface="Arial"/>
              <a:cs typeface="Arial"/>
              <a:sym typeface="Arial"/>
            </a:endParaRPr>
          </a:p>
          <a:p>
            <a:pPr indent="-307975" lvl="0" marL="457200" rtl="0" algn="l">
              <a:lnSpc>
                <a:spcPct val="200000"/>
              </a:lnSpc>
              <a:spcBef>
                <a:spcPts val="0"/>
              </a:spcBef>
              <a:spcAft>
                <a:spcPts val="0"/>
              </a:spcAft>
              <a:buClr>
                <a:schemeClr val="dk1"/>
              </a:buClr>
              <a:buSzPts val="1250"/>
              <a:buChar char="●"/>
            </a:pPr>
            <a:r>
              <a:rPr lang="en" sz="1250">
                <a:solidFill>
                  <a:schemeClr val="dk1"/>
                </a:solidFill>
                <a:latin typeface="Arial"/>
                <a:ea typeface="Arial"/>
                <a:cs typeface="Arial"/>
                <a:sym typeface="Arial"/>
              </a:rPr>
              <a:t>Supporting Security and Data Integrity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311700" y="555600"/>
            <a:ext cx="8510700" cy="755700"/>
          </a:xfrm>
          <a:prstGeom prst="rect">
            <a:avLst/>
          </a:prstGeom>
          <a:ln cap="flat" cmpd="sng" w="19050">
            <a:solidFill>
              <a:schemeClr val="dk1"/>
            </a:solidFill>
            <a:prstDash val="solid"/>
            <a:round/>
            <a:headEnd len="sm" w="sm" type="none"/>
            <a:tailEnd len="sm" w="sm" type="none"/>
          </a:ln>
        </p:spPr>
        <p:txBody>
          <a:bodyPr anchorCtr="0" anchor="b" bIns="91425" lIns="91425" spcFirstLastPara="1" rIns="91425" wrap="square" tIns="91425">
            <a:normAutofit/>
          </a:bodyPr>
          <a:lstStyle/>
          <a:p>
            <a:pPr indent="0" lvl="0" marL="0" rtl="0" algn="ctr">
              <a:spcBef>
                <a:spcPts val="0"/>
              </a:spcBef>
              <a:spcAft>
                <a:spcPts val="0"/>
              </a:spcAft>
              <a:buNone/>
            </a:pPr>
            <a:r>
              <a:rPr lang="en"/>
              <a:t>Addressing Key Questions: </a:t>
            </a:r>
            <a:endParaRPr/>
          </a:p>
        </p:txBody>
      </p:sp>
      <p:sp>
        <p:nvSpPr>
          <p:cNvPr id="128" name="Google Shape;128;p21"/>
          <p:cNvSpPr txBox="1"/>
          <p:nvPr>
            <p:ph idx="1" type="body"/>
          </p:nvPr>
        </p:nvSpPr>
        <p:spPr>
          <a:xfrm>
            <a:off x="311700" y="1389600"/>
            <a:ext cx="8510700" cy="3179400"/>
          </a:xfrm>
          <a:prstGeom prst="rect">
            <a:avLst/>
          </a:prstGeom>
        </p:spPr>
        <p:txBody>
          <a:bodyPr anchorCtr="0" anchor="t" bIns="91425" lIns="91425" spcFirstLastPara="1" rIns="91425" wrap="square" tIns="91425">
            <a:normAutofit fontScale="55000" lnSpcReduction="10000"/>
          </a:bodyPr>
          <a:lstStyle/>
          <a:p>
            <a:pPr indent="0" lvl="0" marL="0" rtl="0" algn="l">
              <a:lnSpc>
                <a:spcPct val="200000"/>
              </a:lnSpc>
              <a:spcBef>
                <a:spcPts val="0"/>
              </a:spcBef>
              <a:spcAft>
                <a:spcPts val="0"/>
              </a:spcAft>
              <a:buNone/>
            </a:pPr>
            <a:r>
              <a:rPr b="1" lang="en" sz="2572">
                <a:solidFill>
                  <a:schemeClr val="dk1"/>
                </a:solidFill>
                <a:latin typeface="Barlow"/>
                <a:ea typeface="Barlow"/>
                <a:cs typeface="Barlow"/>
                <a:sym typeface="Barlow"/>
              </a:rPr>
              <a:t>Why are AI Privacy Frameworks important? </a:t>
            </a:r>
            <a:r>
              <a:rPr lang="en" sz="2572">
                <a:solidFill>
                  <a:schemeClr val="dk1"/>
                </a:solidFill>
              </a:rPr>
              <a:t>-  They address ethical, legal, and societal challenges posed by the rapid advancement of artificial intelligence.</a:t>
            </a:r>
            <a:endParaRPr sz="2572">
              <a:solidFill>
                <a:schemeClr val="dk1"/>
              </a:solidFill>
            </a:endParaRPr>
          </a:p>
          <a:p>
            <a:pPr indent="0" lvl="0" marL="0" rtl="0" algn="l">
              <a:lnSpc>
                <a:spcPct val="200000"/>
              </a:lnSpc>
              <a:spcBef>
                <a:spcPts val="1200"/>
              </a:spcBef>
              <a:spcAft>
                <a:spcPts val="0"/>
              </a:spcAft>
              <a:buNone/>
            </a:pPr>
            <a:r>
              <a:rPr b="1" lang="en" sz="2572">
                <a:solidFill>
                  <a:schemeClr val="dk1"/>
                </a:solidFill>
                <a:latin typeface="Barlow"/>
                <a:ea typeface="Barlow"/>
                <a:cs typeface="Barlow"/>
                <a:sym typeface="Barlow"/>
              </a:rPr>
              <a:t>How are AI Privacy Frameworks used? </a:t>
            </a:r>
            <a:r>
              <a:rPr lang="en" sz="2572">
                <a:solidFill>
                  <a:schemeClr val="dk1"/>
                </a:solidFill>
              </a:rPr>
              <a:t>-  Used as a structured guidelines in order to ensure that AI systems handle data responsibly, comply with regulations, and protect user privacy.</a:t>
            </a:r>
            <a:endParaRPr sz="2572">
              <a:solidFill>
                <a:schemeClr val="dk1"/>
              </a:solidFill>
            </a:endParaRPr>
          </a:p>
          <a:p>
            <a:pPr indent="0" lvl="0" marL="0" rtl="0" algn="l">
              <a:lnSpc>
                <a:spcPct val="200000"/>
              </a:lnSpc>
              <a:spcBef>
                <a:spcPts val="1200"/>
              </a:spcBef>
              <a:spcAft>
                <a:spcPts val="1200"/>
              </a:spcAft>
              <a:buNone/>
            </a:pPr>
            <a:r>
              <a:rPr b="1" lang="en" sz="2572">
                <a:solidFill>
                  <a:schemeClr val="dk1"/>
                </a:solidFill>
                <a:latin typeface="Barlow"/>
                <a:ea typeface="Barlow"/>
                <a:cs typeface="Barlow"/>
                <a:sym typeface="Barlow"/>
              </a:rPr>
              <a:t>What are the key elements that are discussed in AI Privacy Frameworks? </a:t>
            </a:r>
            <a:r>
              <a:rPr lang="en" sz="2572">
                <a:solidFill>
                  <a:schemeClr val="dk1"/>
                </a:solidFill>
              </a:rPr>
              <a:t>- Data Governance and Accountability, Transparency, Data and Purpose limitation, Privacy Enhanced technology, User Rights and Control, Risk Assessment and Mitigation, and Ethical and Societal Considerations, etc.</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311700" y="555600"/>
            <a:ext cx="8037600" cy="755700"/>
          </a:xfrm>
          <a:prstGeom prst="rect">
            <a:avLst/>
          </a:prstGeom>
          <a:ln cap="flat" cmpd="sng" w="19050">
            <a:solidFill>
              <a:schemeClr val="dk1"/>
            </a:solidFill>
            <a:prstDash val="solid"/>
            <a:round/>
            <a:headEnd len="sm" w="sm" type="none"/>
            <a:tailEnd len="sm" w="sm" type="none"/>
          </a:ln>
        </p:spPr>
        <p:txBody>
          <a:bodyPr anchorCtr="0" anchor="b" bIns="91425" lIns="91425" spcFirstLastPara="1" rIns="91425" wrap="square" tIns="91425">
            <a:normAutofit/>
          </a:bodyPr>
          <a:lstStyle/>
          <a:p>
            <a:pPr indent="0" lvl="0" marL="0" rtl="0" algn="ctr">
              <a:spcBef>
                <a:spcPts val="0"/>
              </a:spcBef>
              <a:spcAft>
                <a:spcPts val="0"/>
              </a:spcAft>
              <a:buNone/>
            </a:pPr>
            <a:r>
              <a:rPr lang="en"/>
              <a:t>Continuing</a:t>
            </a:r>
            <a:r>
              <a:rPr lang="en"/>
              <a:t> Addressing Key Questions</a:t>
            </a:r>
            <a:endParaRPr/>
          </a:p>
        </p:txBody>
      </p:sp>
      <p:sp>
        <p:nvSpPr>
          <p:cNvPr id="134" name="Google Shape;134;p22"/>
          <p:cNvSpPr txBox="1"/>
          <p:nvPr>
            <p:ph idx="1" type="body"/>
          </p:nvPr>
        </p:nvSpPr>
        <p:spPr>
          <a:xfrm>
            <a:off x="311700" y="1389600"/>
            <a:ext cx="8285400" cy="335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solidFill>
                  <a:schemeClr val="dk1"/>
                </a:solidFill>
                <a:latin typeface="Barlow"/>
                <a:ea typeface="Barlow"/>
                <a:cs typeface="Barlow"/>
                <a:sym typeface="Barlow"/>
              </a:rPr>
              <a:t>How do AI Privacy Frameworks protect users? - </a:t>
            </a:r>
            <a:r>
              <a:rPr lang="en" sz="1400">
                <a:solidFill>
                  <a:schemeClr val="dk1"/>
                </a:solidFill>
              </a:rPr>
              <a:t> Prevent unauthorized data exploitation, </a:t>
            </a:r>
            <a:r>
              <a:rPr lang="en" sz="1400">
                <a:solidFill>
                  <a:schemeClr val="dk1"/>
                </a:solidFill>
              </a:rPr>
              <a:t>safeguards</a:t>
            </a:r>
            <a:r>
              <a:rPr lang="en" sz="1400">
                <a:solidFill>
                  <a:schemeClr val="dk1"/>
                </a:solidFill>
              </a:rPr>
              <a:t> data security, empowers user control, mitigates bias and discrimination in Large Language Models, ensure accountability, protects against </a:t>
            </a:r>
            <a:r>
              <a:rPr lang="en" sz="1400">
                <a:solidFill>
                  <a:schemeClr val="dk1"/>
                </a:solidFill>
              </a:rPr>
              <a:t>surveillance</a:t>
            </a:r>
            <a:r>
              <a:rPr lang="en" sz="1400">
                <a:solidFill>
                  <a:schemeClr val="dk1"/>
                </a:solidFill>
              </a:rPr>
              <a:t>, future proofs against emerging risks, etc.	</a:t>
            </a:r>
            <a:endParaRPr sz="1400">
              <a:solidFill>
                <a:schemeClr val="dk1"/>
              </a:solidFill>
            </a:endParaRPr>
          </a:p>
          <a:p>
            <a:pPr indent="0" lvl="0" marL="0" rtl="0" algn="l">
              <a:spcBef>
                <a:spcPts val="1200"/>
              </a:spcBef>
              <a:spcAft>
                <a:spcPts val="0"/>
              </a:spcAft>
              <a:buNone/>
            </a:pPr>
            <a:r>
              <a:t/>
            </a:r>
            <a:endParaRPr b="1" sz="1400">
              <a:solidFill>
                <a:schemeClr val="dk1"/>
              </a:solidFill>
              <a:latin typeface="Barlow"/>
              <a:ea typeface="Barlow"/>
              <a:cs typeface="Barlow"/>
              <a:sym typeface="Barlow"/>
            </a:endParaRPr>
          </a:p>
          <a:p>
            <a:pPr indent="0" lvl="0" marL="0" rtl="0" algn="l">
              <a:spcBef>
                <a:spcPts val="1200"/>
              </a:spcBef>
              <a:spcAft>
                <a:spcPts val="0"/>
              </a:spcAft>
              <a:buNone/>
            </a:pPr>
            <a:r>
              <a:rPr b="1" lang="en" sz="1400">
                <a:solidFill>
                  <a:schemeClr val="dk1"/>
                </a:solidFill>
                <a:latin typeface="Barlow"/>
                <a:ea typeface="Barlow"/>
                <a:cs typeface="Barlow"/>
                <a:sym typeface="Barlow"/>
              </a:rPr>
              <a:t>What are the most popular AI Privacy Frameworks and what benefits do they bring to the table?</a:t>
            </a:r>
            <a:endParaRPr b="1" sz="1400">
              <a:solidFill>
                <a:schemeClr val="dk1"/>
              </a:solidFill>
              <a:latin typeface="Barlow"/>
              <a:ea typeface="Barlow"/>
              <a:cs typeface="Barlow"/>
              <a:sym typeface="Barlow"/>
            </a:endParaRPr>
          </a:p>
          <a:p>
            <a:pPr indent="457200" lvl="0" marL="0" rtl="0" algn="l">
              <a:spcBef>
                <a:spcPts val="1200"/>
              </a:spcBef>
              <a:spcAft>
                <a:spcPts val="1200"/>
              </a:spcAft>
              <a:buNone/>
            </a:pPr>
            <a:r>
              <a:rPr lang="en" sz="1400">
                <a:solidFill>
                  <a:schemeClr val="dk1"/>
                </a:solidFill>
              </a:rPr>
              <a:t>There are many popular and useful AI Privacy Frameworks but </a:t>
            </a:r>
            <a:r>
              <a:rPr lang="en" sz="1400">
                <a:solidFill>
                  <a:schemeClr val="dk1"/>
                </a:solidFill>
              </a:rPr>
              <a:t>today</a:t>
            </a:r>
            <a:r>
              <a:rPr lang="en" sz="1400">
                <a:solidFill>
                  <a:schemeClr val="dk1"/>
                </a:solidFill>
              </a:rPr>
              <a:t> we will be looking at the NIST summarized framework as a guideline to what a user should expect in a framework.</a:t>
            </a:r>
            <a:r>
              <a:rPr b="1" lang="en" sz="1400">
                <a:solidFill>
                  <a:schemeClr val="dk1"/>
                </a:solidFill>
                <a:latin typeface="Barlow"/>
                <a:ea typeface="Barlow"/>
                <a:cs typeface="Barlow"/>
                <a:sym typeface="Barlow"/>
              </a:rPr>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311700" y="445025"/>
            <a:ext cx="8520600" cy="572700"/>
          </a:xfrm>
          <a:prstGeom prst="rect">
            <a:avLst/>
          </a:prstGeom>
          <a:ln cap="flat" cmpd="sng" w="19050">
            <a:solidFill>
              <a:schemeClr val="dk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Other AI Privacy Frameworks</a:t>
            </a:r>
            <a:endParaRPr/>
          </a:p>
        </p:txBody>
      </p:sp>
      <p:sp>
        <p:nvSpPr>
          <p:cNvPr id="140" name="Google Shape;14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Clr>
                <a:schemeClr val="dk1"/>
              </a:buClr>
              <a:buSzPct val="100000"/>
              <a:buChar char="●"/>
            </a:pPr>
            <a:r>
              <a:rPr b="1" lang="en">
                <a:solidFill>
                  <a:schemeClr val="dk1"/>
                </a:solidFill>
                <a:latin typeface="Barlow"/>
                <a:ea typeface="Barlow"/>
                <a:cs typeface="Barlow"/>
                <a:sym typeface="Barlow"/>
              </a:rPr>
              <a:t>OECD AI Principles (Organization for Economic Co-operation and Development): </a:t>
            </a:r>
            <a:r>
              <a:rPr lang="en">
                <a:solidFill>
                  <a:schemeClr val="dk1"/>
                </a:solidFill>
              </a:rPr>
              <a:t>Emphasizes privacy, fairness, transparency, and accountability in AI systems. Adopted by 46 countries as of right now.</a:t>
            </a:r>
            <a:endParaRPr>
              <a:solidFill>
                <a:schemeClr val="dk1"/>
              </a:solidFill>
            </a:endParaRPr>
          </a:p>
          <a:p>
            <a:pPr indent="-325755" lvl="0" marL="457200" rtl="0" algn="l">
              <a:spcBef>
                <a:spcPts val="0"/>
              </a:spcBef>
              <a:spcAft>
                <a:spcPts val="0"/>
              </a:spcAft>
              <a:buClr>
                <a:schemeClr val="dk1"/>
              </a:buClr>
              <a:buSzPct val="100000"/>
              <a:buChar char="●"/>
            </a:pPr>
            <a:r>
              <a:rPr b="1" lang="en">
                <a:solidFill>
                  <a:schemeClr val="dk1"/>
                </a:solidFill>
                <a:latin typeface="Barlow"/>
                <a:ea typeface="Barlow"/>
                <a:cs typeface="Barlow"/>
                <a:sym typeface="Barlow"/>
              </a:rPr>
              <a:t>EU AI Act:</a:t>
            </a:r>
            <a:r>
              <a:rPr lang="en">
                <a:solidFill>
                  <a:schemeClr val="dk1"/>
                </a:solidFill>
              </a:rPr>
              <a:t> This was a major law passed by the European Union which classifies AI systems by risk and </a:t>
            </a:r>
            <a:r>
              <a:rPr lang="en">
                <a:solidFill>
                  <a:schemeClr val="dk1"/>
                </a:solidFill>
              </a:rPr>
              <a:t>requires</a:t>
            </a:r>
            <a:r>
              <a:rPr lang="en">
                <a:solidFill>
                  <a:schemeClr val="dk1"/>
                </a:solidFill>
              </a:rPr>
              <a:t> strict privacy protections from AI systems that are classified as high risk.</a:t>
            </a:r>
            <a:endParaRPr>
              <a:solidFill>
                <a:schemeClr val="dk1"/>
              </a:solidFill>
            </a:endParaRPr>
          </a:p>
          <a:p>
            <a:pPr indent="-325755" lvl="0" marL="457200" rtl="0" algn="l">
              <a:spcBef>
                <a:spcPts val="0"/>
              </a:spcBef>
              <a:spcAft>
                <a:spcPts val="0"/>
              </a:spcAft>
              <a:buClr>
                <a:schemeClr val="dk1"/>
              </a:buClr>
              <a:buSzPct val="100000"/>
              <a:buChar char="●"/>
            </a:pPr>
            <a:r>
              <a:rPr b="1" lang="en">
                <a:solidFill>
                  <a:schemeClr val="dk1"/>
                </a:solidFill>
                <a:latin typeface="Barlow"/>
                <a:ea typeface="Barlow"/>
                <a:cs typeface="Barlow"/>
                <a:sym typeface="Barlow"/>
              </a:rPr>
              <a:t>G7 Hiroshima AI Process:</a:t>
            </a:r>
            <a:r>
              <a:rPr lang="en">
                <a:solidFill>
                  <a:schemeClr val="dk1"/>
                </a:solidFill>
              </a:rPr>
              <a:t> An agreement that was made recently by the G7 countries that align on a human-centric AI and also included strong privacy protection.</a:t>
            </a:r>
            <a:endParaRPr>
              <a:solidFill>
                <a:schemeClr val="dk1"/>
              </a:solidFill>
            </a:endParaRPr>
          </a:p>
          <a:p>
            <a:pPr indent="-325755" lvl="0" marL="457200" rtl="0" algn="l">
              <a:spcBef>
                <a:spcPts val="0"/>
              </a:spcBef>
              <a:spcAft>
                <a:spcPts val="0"/>
              </a:spcAft>
              <a:buClr>
                <a:schemeClr val="dk1"/>
              </a:buClr>
              <a:buSzPct val="100000"/>
              <a:buChar char="●"/>
            </a:pPr>
            <a:r>
              <a:rPr b="1" lang="en">
                <a:solidFill>
                  <a:schemeClr val="dk1"/>
                </a:solidFill>
                <a:latin typeface="Barlow"/>
                <a:ea typeface="Barlow"/>
                <a:cs typeface="Barlow"/>
                <a:sym typeface="Barlow"/>
              </a:rPr>
              <a:t>UNESCO Recommendation on the Ethics of </a:t>
            </a:r>
            <a:r>
              <a:rPr b="1" lang="en">
                <a:solidFill>
                  <a:schemeClr val="dk1"/>
                </a:solidFill>
                <a:latin typeface="Barlow"/>
                <a:ea typeface="Barlow"/>
                <a:cs typeface="Barlow"/>
                <a:sym typeface="Barlow"/>
              </a:rPr>
              <a:t>Artificial</a:t>
            </a:r>
            <a:r>
              <a:rPr b="1" lang="en">
                <a:solidFill>
                  <a:schemeClr val="dk1"/>
                </a:solidFill>
                <a:latin typeface="Barlow"/>
                <a:ea typeface="Barlow"/>
                <a:cs typeface="Barlow"/>
                <a:sym typeface="Barlow"/>
              </a:rPr>
              <a:t> Intelligence:</a:t>
            </a:r>
            <a:r>
              <a:rPr lang="en">
                <a:solidFill>
                  <a:schemeClr val="dk1"/>
                </a:solidFill>
              </a:rPr>
              <a:t> A global framework that was signed by 193 countries and it focuses on protecting human rights including privacy and personal data protection in AI. </a:t>
            </a:r>
            <a:endParaRPr>
              <a:solidFill>
                <a:schemeClr val="dk1"/>
              </a:solidFill>
            </a:endParaRPr>
          </a:p>
          <a:p>
            <a:pPr indent="-325755" lvl="0" marL="457200" rtl="0" algn="l">
              <a:spcBef>
                <a:spcPts val="0"/>
              </a:spcBef>
              <a:spcAft>
                <a:spcPts val="0"/>
              </a:spcAft>
              <a:buClr>
                <a:schemeClr val="dk1"/>
              </a:buClr>
              <a:buSzPct val="100000"/>
              <a:buChar char="●"/>
            </a:pPr>
            <a:r>
              <a:rPr lang="en">
                <a:solidFill>
                  <a:schemeClr val="dk1"/>
                </a:solidFill>
              </a:rPr>
              <a:t>There are many more frameworks that are worth taking a look at since they all have different regulation and </a:t>
            </a:r>
            <a:r>
              <a:rPr lang="en">
                <a:solidFill>
                  <a:schemeClr val="dk1"/>
                </a:solidFill>
              </a:rPr>
              <a:t>strategies</a:t>
            </a:r>
            <a:r>
              <a:rPr lang="en">
                <a:solidFill>
                  <a:schemeClr val="dk1"/>
                </a:solidFill>
              </a:rPr>
              <a:t> for maintaining </a:t>
            </a:r>
            <a:r>
              <a:rPr lang="en">
                <a:solidFill>
                  <a:schemeClr val="dk1"/>
                </a:solidFill>
              </a:rPr>
              <a:t>Artificial</a:t>
            </a:r>
            <a:r>
              <a:rPr lang="en">
                <a:solidFill>
                  <a:schemeClr val="dk1"/>
                </a:solidFill>
              </a:rPr>
              <a:t> </a:t>
            </a:r>
            <a:r>
              <a:rPr lang="en">
                <a:solidFill>
                  <a:schemeClr val="dk1"/>
                </a:solidFill>
              </a:rPr>
              <a:t>Intelligence</a:t>
            </a:r>
            <a:r>
              <a:rPr lang="en">
                <a:solidFill>
                  <a:schemeClr val="dk1"/>
                </a:solidFill>
              </a:rPr>
              <a:t> as a safe tool for its users.</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311700" y="445025"/>
            <a:ext cx="8520600" cy="572700"/>
          </a:xfrm>
          <a:prstGeom prst="rect">
            <a:avLst/>
          </a:prstGeom>
          <a:ln cap="flat" cmpd="sng" w="19050">
            <a:solidFill>
              <a:schemeClr val="dk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Other AI Privacy Frameworks</a:t>
            </a:r>
            <a:endParaRPr/>
          </a:p>
        </p:txBody>
      </p:sp>
      <p:sp>
        <p:nvSpPr>
          <p:cNvPr id="146" name="Google Shape;146;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Canada’s Directive on Automated Decision-Making: </a:t>
            </a:r>
            <a:r>
              <a:rPr lang="en"/>
              <a:t>Requires government AI </a:t>
            </a:r>
            <a:r>
              <a:rPr lang="en"/>
              <a:t>systems to follow guidelines on respecting privacy and human rights. AI systems are also assigned a risk level depending on how well they follow the guidelines.</a:t>
            </a:r>
            <a:endParaRPr/>
          </a:p>
          <a:p>
            <a:pPr indent="-342900" lvl="0" marL="457200" rtl="0" algn="l">
              <a:spcBef>
                <a:spcPts val="0"/>
              </a:spcBef>
              <a:spcAft>
                <a:spcPts val="0"/>
              </a:spcAft>
              <a:buSzPts val="1800"/>
              <a:buChar char="●"/>
            </a:pPr>
            <a:r>
              <a:rPr b="1" lang="en"/>
              <a:t>Singapore Model AI Governance Framework: </a:t>
            </a:r>
            <a:r>
              <a:rPr lang="en"/>
              <a:t>A Singaporean governmental published guide that includes topics on privacy, explainability, accountability, and other measures for AI systems.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Similarities &amp; Differences Between Frameworks </a:t>
            </a:r>
            <a:endParaRPr/>
          </a:p>
        </p:txBody>
      </p:sp>
      <p:sp>
        <p:nvSpPr>
          <p:cNvPr id="152" name="Google Shape;152;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rPr>
              <a:t>Think About: </a:t>
            </a:r>
            <a:endParaRPr b="1">
              <a:solidFill>
                <a:schemeClr val="dk1"/>
              </a:solidFill>
            </a:endParaRPr>
          </a:p>
          <a:p>
            <a:pPr indent="0" lvl="0" marL="0" rtl="0" algn="l">
              <a:spcBef>
                <a:spcPts val="1200"/>
              </a:spcBef>
              <a:spcAft>
                <a:spcPts val="0"/>
              </a:spcAft>
              <a:buNone/>
            </a:pPr>
            <a:r>
              <a:rPr lang="en">
                <a:solidFill>
                  <a:schemeClr val="dk1"/>
                </a:solidFill>
              </a:rPr>
              <a:t>What similarities and differences do you see between these frameworks?</a:t>
            </a:r>
            <a:endParaRPr>
              <a:solidFill>
                <a:schemeClr val="dk1"/>
              </a:solidFill>
            </a:endParaRPr>
          </a:p>
          <a:p>
            <a:pPr indent="0" lvl="0" marL="0" rtl="0" algn="l">
              <a:spcBef>
                <a:spcPts val="1200"/>
              </a:spcBef>
              <a:spcAft>
                <a:spcPts val="0"/>
              </a:spcAft>
              <a:buNone/>
            </a:pPr>
            <a:r>
              <a:rPr lang="en">
                <a:solidFill>
                  <a:schemeClr val="dk1"/>
                </a:solidFill>
              </a:rPr>
              <a:t>Which frameworks do you think provide the most comprehensive protection?</a:t>
            </a:r>
            <a:endParaRPr>
              <a:solidFill>
                <a:schemeClr val="dk1"/>
              </a:solidFill>
            </a:endParaRPr>
          </a:p>
          <a:p>
            <a:pPr indent="0" lvl="0" marL="0" rtl="0" algn="l">
              <a:spcBef>
                <a:spcPts val="1200"/>
              </a:spcBef>
              <a:spcAft>
                <a:spcPts val="1200"/>
              </a:spcAft>
              <a:buNone/>
            </a:pPr>
            <a:r>
              <a:rPr lang="en">
                <a:solidFill>
                  <a:schemeClr val="dk1"/>
                </a:solidFill>
              </a:rPr>
              <a:t>Where do you see gaps or weaknesses in these frameworks? </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ph type="title"/>
          </p:nvPr>
        </p:nvSpPr>
        <p:spPr>
          <a:xfrm>
            <a:off x="311700" y="445025"/>
            <a:ext cx="8520600" cy="572700"/>
          </a:xfrm>
          <a:prstGeom prst="rect">
            <a:avLst/>
          </a:prstGeom>
          <a:ln cap="flat" cmpd="sng" w="19050">
            <a:solidFill>
              <a:schemeClr val="dk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Sample AI Privacy Framework</a:t>
            </a:r>
            <a:endParaRPr/>
          </a:p>
        </p:txBody>
      </p:sp>
      <p:sp>
        <p:nvSpPr>
          <p:cNvPr id="158" name="Google Shape;158;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solidFill>
                  <a:schemeClr val="dk1"/>
                </a:solidFill>
              </a:rPr>
              <a:t>Disclaimer:</a:t>
            </a:r>
            <a:r>
              <a:rPr lang="en">
                <a:solidFill>
                  <a:schemeClr val="dk1"/>
                </a:solidFill>
              </a:rPr>
              <a:t> This is only a summarized version of the NIST AI privacy framework. The document to the whole framework can be found in the linked document in references. For a </a:t>
            </a:r>
            <a:r>
              <a:rPr lang="en">
                <a:solidFill>
                  <a:schemeClr val="dk1"/>
                </a:solidFill>
              </a:rPr>
              <a:t>more</a:t>
            </a:r>
            <a:r>
              <a:rPr lang="en">
                <a:solidFill>
                  <a:schemeClr val="dk1"/>
                </a:solidFill>
              </a:rPr>
              <a:t> extensive deep dive on key elements I would recommend browsing certain parts of the document.</a:t>
            </a:r>
            <a:endParaRPr>
              <a:solidFill>
                <a:schemeClr val="dk1"/>
              </a:solidFill>
            </a:endParaRPr>
          </a:p>
          <a:p>
            <a:pPr indent="0" lvl="0" marL="0" rtl="0" algn="l">
              <a:spcBef>
                <a:spcPts val="1200"/>
              </a:spcBef>
              <a:spcAft>
                <a:spcPts val="0"/>
              </a:spcAft>
              <a:buNone/>
            </a:pPr>
            <a:r>
              <a:rPr b="1" lang="en">
                <a:solidFill>
                  <a:schemeClr val="dk1"/>
                </a:solidFill>
              </a:rPr>
              <a:t>Background:</a:t>
            </a:r>
            <a:r>
              <a:rPr lang="en">
                <a:solidFill>
                  <a:schemeClr val="dk1"/>
                </a:solidFill>
              </a:rPr>
              <a:t> NIST stands for the National Institute of Standards and Technology. They created a framework to be used as a helping guideline for users using LLM tools. As generative AI tools started to expand there was growing need for clear privacy standards. Due to this, the NIST decided to create the AI Risk Management Framework (AI RMF) in 2023 which heavily focuses on privacy protection.</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