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3"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albanyny.gov/Public-Safety/APD-Arrests-Dataset-by-Neighborhood/7y34-47c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normAutofit/>
          </a:bodyPr>
          <a:lstStyle/>
          <a:p>
            <a:r>
              <a:rPr lang="en-US" sz="3800" b="1" dirty="0">
                <a:latin typeface="Verdana" panose="020B0604030504040204" pitchFamily="34" charset="0"/>
                <a:ea typeface="Verdana" panose="020B0604030504040204" pitchFamily="34" charset="0"/>
              </a:rPr>
              <a:t>The Battle of Neighborhood</a:t>
            </a:r>
            <a:br>
              <a:rPr lang="en-US" sz="3800" b="1" dirty="0">
                <a:latin typeface="Verdana" panose="020B0604030504040204" pitchFamily="34" charset="0"/>
                <a:ea typeface="Verdana" panose="020B0604030504040204" pitchFamily="34" charset="0"/>
              </a:rPr>
            </a:br>
            <a:br>
              <a:rPr lang="en-US" sz="3800" b="1" dirty="0">
                <a:latin typeface="Verdana" panose="020B0604030504040204" pitchFamily="34" charset="0"/>
                <a:ea typeface="Verdana" panose="020B0604030504040204" pitchFamily="34" charset="0"/>
              </a:rPr>
            </a:br>
            <a:r>
              <a:rPr lang="en-US" sz="3800" b="1" dirty="0">
                <a:latin typeface="Verdana" panose="020B0604030504040204" pitchFamily="34" charset="0"/>
                <a:ea typeface="Verdana" panose="020B0604030504040204" pitchFamily="34" charset="0"/>
              </a:rPr>
              <a:t>-</a:t>
            </a:r>
            <a:r>
              <a:rPr lang="en-US" sz="3000" b="1" dirty="0">
                <a:latin typeface="Verdana" panose="020B0604030504040204" pitchFamily="34" charset="0"/>
                <a:ea typeface="Verdana" panose="020B0604030504040204" pitchFamily="34" charset="0"/>
              </a:rPr>
              <a:t>New Restaurant in Capital Region, NY</a:t>
            </a:r>
            <a:endParaRPr lang="en-US" sz="3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8048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a:xfrm>
            <a:off x="280416" y="218821"/>
            <a:ext cx="10515600" cy="558419"/>
          </a:xfrm>
        </p:spPr>
        <p:txBody>
          <a:bodyPr>
            <a:noAutofit/>
          </a:bodyPr>
          <a:lstStyle/>
          <a:p>
            <a:r>
              <a:rPr lang="en-US" sz="3800" b="1" dirty="0">
                <a:latin typeface="Verdana" panose="020B0604030504040204" pitchFamily="34" charset="0"/>
                <a:ea typeface="Verdana" panose="020B0604030504040204" pitchFamily="34" charset="0"/>
              </a:rPr>
              <a:t>Discussion and Conclusion</a:t>
            </a:r>
          </a:p>
        </p:txBody>
      </p:sp>
      <p:sp>
        <p:nvSpPr>
          <p:cNvPr id="3" name="Rectangle 2">
            <a:extLst>
              <a:ext uri="{FF2B5EF4-FFF2-40B4-BE49-F238E27FC236}">
                <a16:creationId xmlns:a16="http://schemas.microsoft.com/office/drawing/2014/main" id="{49D89E4D-E839-49D9-BDEB-347967213A41}"/>
              </a:ext>
            </a:extLst>
          </p:cNvPr>
          <p:cNvSpPr/>
          <p:nvPr/>
        </p:nvSpPr>
        <p:spPr>
          <a:xfrm>
            <a:off x="470169" y="1087585"/>
            <a:ext cx="11251661" cy="4893647"/>
          </a:xfrm>
          <a:prstGeom prst="rect">
            <a:avLst/>
          </a:prstGeom>
        </p:spPr>
        <p:txBody>
          <a:bodyPr wrap="square">
            <a:spAutoFit/>
          </a:bodyPr>
          <a:lstStyle/>
          <a:p>
            <a:pPr marL="285750" indent="-285750">
              <a:buFont typeface="Wingdings" panose="05000000000000000000" pitchFamily="2" charset="2"/>
              <a:buChar char="v"/>
            </a:pPr>
            <a:r>
              <a:rPr lang="en-US" sz="2600" dirty="0">
                <a:latin typeface="Verdana" panose="020B0604030504040204" pitchFamily="34" charset="0"/>
                <a:ea typeface="Verdana" panose="020B0604030504040204" pitchFamily="34" charset="0"/>
              </a:rPr>
              <a:t>Our goal is to determine best location for a new restaurant. The ideal place of a new restaurant should have following criteria: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(1) It is close to hot venues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(2) Not many existing restaurants nearby to compete customers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(3) It is in a safe area.</a:t>
            </a:r>
          </a:p>
          <a:p>
            <a:pPr marL="285750" indent="-285750">
              <a:buFont typeface="Wingdings" panose="05000000000000000000" pitchFamily="2" charset="2"/>
              <a:buChar char="v"/>
            </a:pPr>
            <a:endParaRPr lang="en-US" sz="26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endParaRPr lang="en-US" sz="26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600" dirty="0">
                <a:latin typeface="Verdana" panose="020B0604030504040204" pitchFamily="34" charset="0"/>
                <a:ea typeface="Verdana" panose="020B0604030504040204" pitchFamily="34" charset="0"/>
              </a:rPr>
              <a:t>From the consolidate map, a few top candidate places for new restaurants are: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(1) Watervliet Avenue Extension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(2) Intersection of South Swan Street and Madison Avenue (3) Intersection of Chapel Street and Clinton Avenue</a:t>
            </a:r>
          </a:p>
        </p:txBody>
      </p:sp>
    </p:spTree>
    <p:extLst>
      <p:ext uri="{BB962C8B-B14F-4D97-AF65-F5344CB8AC3E}">
        <p14:creationId xmlns:p14="http://schemas.microsoft.com/office/powerpoint/2010/main" val="64823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a:xfrm>
            <a:off x="188976" y="136525"/>
            <a:ext cx="10515600" cy="631571"/>
          </a:xfrm>
        </p:spPr>
        <p:txBody>
          <a:bodyPr>
            <a:normAutofit/>
          </a:bodyPr>
          <a:lstStyle/>
          <a:p>
            <a:r>
              <a:rPr lang="en-US" sz="3800" dirty="0">
                <a:latin typeface="Verdana" panose="020B0604030504040204" pitchFamily="34" charset="0"/>
                <a:ea typeface="Verdana" panose="020B0604030504040204" pitchFamily="34" charset="0"/>
              </a:rPr>
              <a:t>Background</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a:xfrm>
            <a:off x="545592" y="1185545"/>
            <a:ext cx="10515600" cy="4351338"/>
          </a:xfrm>
        </p:spPr>
        <p:txBody>
          <a:bodyPr>
            <a:noAutofit/>
          </a:bodyPr>
          <a:lstStyle/>
          <a:p>
            <a:pPr>
              <a:lnSpc>
                <a:spcPct val="120000"/>
              </a:lnSpc>
              <a:buFont typeface="Wingdings" panose="05000000000000000000" pitchFamily="2" charset="2"/>
              <a:buChar char="v"/>
            </a:pPr>
            <a:r>
              <a:rPr lang="en-US" sz="1800" dirty="0">
                <a:latin typeface="Verdana" panose="020B0604030504040204" pitchFamily="34" charset="0"/>
                <a:ea typeface="Verdana" panose="020B0604030504040204" pitchFamily="34" charset="0"/>
              </a:rPr>
              <a:t>ALBANY — The Capital Region is an oasis of population growth in upstate New York since 2010, according to the most recent estimates by the U.S. Census Bureau </a:t>
            </a:r>
          </a:p>
          <a:p>
            <a:pPr>
              <a:lnSpc>
                <a:spcPct val="120000"/>
              </a:lnSpc>
              <a:buFont typeface="Wingdings" panose="05000000000000000000" pitchFamily="2" charset="2"/>
              <a:buChar char="v"/>
            </a:pPr>
            <a:endParaRPr lang="en-US" sz="1800" dirty="0">
              <a:latin typeface="Verdana" panose="020B0604030504040204" pitchFamily="34" charset="0"/>
              <a:ea typeface="Verdana" panose="020B0604030504040204" pitchFamily="34" charset="0"/>
            </a:endParaRPr>
          </a:p>
          <a:p>
            <a:pPr>
              <a:lnSpc>
                <a:spcPct val="120000"/>
              </a:lnSpc>
              <a:buFont typeface="Wingdings" panose="05000000000000000000" pitchFamily="2" charset="2"/>
              <a:buChar char="v"/>
            </a:pPr>
            <a:r>
              <a:rPr lang="en-US" sz="1800" dirty="0">
                <a:latin typeface="Verdana" panose="020B0604030504040204" pitchFamily="34" charset="0"/>
                <a:ea typeface="Verdana" panose="020B0604030504040204" pitchFamily="34" charset="0"/>
              </a:rPr>
              <a:t>The high-tech, health care and higher education sectors are feeding the Capital Region’s expansion, according to local experts</a:t>
            </a:r>
          </a:p>
          <a:p>
            <a:pPr>
              <a:lnSpc>
                <a:spcPct val="120000"/>
              </a:lnSpc>
              <a:buFont typeface="Wingdings" panose="05000000000000000000" pitchFamily="2" charset="2"/>
              <a:buChar char="v"/>
            </a:pPr>
            <a:endParaRPr lang="en-US" sz="1800" dirty="0">
              <a:latin typeface="Verdana" panose="020B0604030504040204" pitchFamily="34" charset="0"/>
              <a:ea typeface="Verdana" panose="020B0604030504040204" pitchFamily="34" charset="0"/>
            </a:endParaRPr>
          </a:p>
          <a:p>
            <a:pPr>
              <a:lnSpc>
                <a:spcPct val="120000"/>
              </a:lnSpc>
              <a:buFont typeface="Wingdings" panose="05000000000000000000" pitchFamily="2" charset="2"/>
              <a:buChar char="v"/>
            </a:pPr>
            <a:r>
              <a:rPr lang="en-US" sz="1800" dirty="0">
                <a:latin typeface="Verdana" panose="020B0604030504040204" pitchFamily="34" charset="0"/>
                <a:ea typeface="Verdana" panose="020B0604030504040204" pitchFamily="34" charset="0"/>
              </a:rPr>
              <a:t>“The only area outside of New York City that has job growth is the Capital Region,” said Mark Eagan, CEO of the Capital Region Chamber. "Our private sector job growth is above all the other metropolitan areas in the New York.“</a:t>
            </a:r>
          </a:p>
          <a:p>
            <a:pPr>
              <a:lnSpc>
                <a:spcPct val="120000"/>
              </a:lnSpc>
              <a:buFont typeface="Wingdings" panose="05000000000000000000" pitchFamily="2" charset="2"/>
              <a:buChar char="v"/>
            </a:pPr>
            <a:endParaRPr lang="en-US" sz="1800" dirty="0">
              <a:latin typeface="Verdana" panose="020B0604030504040204" pitchFamily="34" charset="0"/>
              <a:ea typeface="Verdana" panose="020B0604030504040204" pitchFamily="34" charset="0"/>
            </a:endParaRPr>
          </a:p>
          <a:p>
            <a:pPr>
              <a:lnSpc>
                <a:spcPct val="120000"/>
              </a:lnSpc>
              <a:buFont typeface="Wingdings" panose="05000000000000000000" pitchFamily="2" charset="2"/>
              <a:buChar char="v"/>
            </a:pPr>
            <a:r>
              <a:rPr lang="en-US" altLang="zh-CN" sz="1800" dirty="0">
                <a:latin typeface="Verdana" panose="020B0604030504040204" pitchFamily="34" charset="0"/>
                <a:ea typeface="Verdana" panose="020B0604030504040204" pitchFamily="34" charset="0"/>
              </a:rPr>
              <a:t>T</a:t>
            </a:r>
            <a:r>
              <a:rPr lang="en-US" sz="1800" dirty="0">
                <a:latin typeface="Verdana" panose="020B0604030504040204" pitchFamily="34" charset="0"/>
                <a:ea typeface="Verdana" panose="020B0604030504040204" pitchFamily="34" charset="0"/>
              </a:rPr>
              <a:t>his growth placed the Capital Region in the ranks of most counties across the nation that saw population growth, as foreign migration into our area offset the loss of those who moved elsewhere.</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a:xfrm>
            <a:off x="188976" y="136525"/>
            <a:ext cx="10515600" cy="631571"/>
          </a:xfrm>
        </p:spPr>
        <p:txBody>
          <a:bodyPr>
            <a:normAutofit/>
          </a:bodyPr>
          <a:lstStyle/>
          <a:p>
            <a:r>
              <a:rPr lang="en-US" sz="3800" dirty="0">
                <a:latin typeface="Verdana" panose="020B0604030504040204" pitchFamily="34" charset="0"/>
                <a:ea typeface="Verdana" panose="020B0604030504040204" pitchFamily="34" charset="0"/>
              </a:rPr>
              <a:t>Goal of this project</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a:xfrm>
            <a:off x="545592" y="1185544"/>
            <a:ext cx="10515600" cy="4931791"/>
          </a:xfrm>
        </p:spPr>
        <p:txBody>
          <a:bodyPr>
            <a:normAutofit fontScale="92500" lnSpcReduction="20000"/>
          </a:bodyPr>
          <a:lstStyle/>
          <a:p>
            <a:pPr>
              <a:lnSpc>
                <a:spcPct val="110000"/>
              </a:lnSpc>
              <a:buFont typeface="Wingdings" panose="05000000000000000000" pitchFamily="2" charset="2"/>
              <a:buChar char="v"/>
            </a:pPr>
            <a:r>
              <a:rPr lang="en-US" altLang="zh-CN" dirty="0">
                <a:latin typeface="Verdana" panose="020B0604030504040204" pitchFamily="34" charset="0"/>
                <a:ea typeface="Verdana" panose="020B0604030504040204" pitchFamily="34" charset="0"/>
              </a:rPr>
              <a:t>Given the economic and population growth in Albany, there’s good opportunity to investigate new business, such as opening new restaurant</a:t>
            </a:r>
          </a:p>
          <a:p>
            <a:pPr>
              <a:lnSpc>
                <a:spcPct val="110000"/>
              </a:lnSpc>
              <a:buFont typeface="Wingdings" panose="05000000000000000000" pitchFamily="2" charset="2"/>
              <a:buChar char="v"/>
            </a:pPr>
            <a:endParaRPr lang="en-US" dirty="0">
              <a:latin typeface="Verdana" panose="020B0604030504040204" pitchFamily="34" charset="0"/>
              <a:ea typeface="Verdana" panose="020B0604030504040204" pitchFamily="34" charset="0"/>
            </a:endParaRPr>
          </a:p>
          <a:p>
            <a:pPr>
              <a:lnSpc>
                <a:spcPct val="110000"/>
              </a:lnSpc>
              <a:buFont typeface="Wingdings" panose="05000000000000000000" pitchFamily="2" charset="2"/>
              <a:buChar char="v"/>
            </a:pPr>
            <a:r>
              <a:rPr lang="en-US" dirty="0">
                <a:latin typeface="Verdana" panose="020B0604030504040204" pitchFamily="34" charset="0"/>
                <a:ea typeface="Verdana" panose="020B0604030504040204" pitchFamily="34" charset="0"/>
              </a:rPr>
              <a:t>This project is trying to analyze the neighborhood data in Albany region and identifying candidate spots for new restaurant </a:t>
            </a:r>
          </a:p>
          <a:p>
            <a:pPr>
              <a:lnSpc>
                <a:spcPct val="110000"/>
              </a:lnSpc>
              <a:buFont typeface="Wingdings" panose="05000000000000000000" pitchFamily="2" charset="2"/>
              <a:buChar char="v"/>
            </a:pPr>
            <a:endParaRPr lang="en-US" dirty="0">
              <a:latin typeface="Verdana" panose="020B0604030504040204" pitchFamily="34" charset="0"/>
              <a:ea typeface="Verdana" panose="020B0604030504040204" pitchFamily="34" charset="0"/>
            </a:endParaRPr>
          </a:p>
          <a:p>
            <a:pPr>
              <a:lnSpc>
                <a:spcPct val="110000"/>
              </a:lnSpc>
              <a:buFont typeface="Wingdings" panose="05000000000000000000" pitchFamily="2" charset="2"/>
              <a:buChar char="v"/>
            </a:pPr>
            <a:r>
              <a:rPr lang="en-US" dirty="0">
                <a:latin typeface="Verdana" panose="020B0604030504040204" pitchFamily="34" charset="0"/>
                <a:ea typeface="Verdana" panose="020B0604030504040204" pitchFamily="34" charset="0"/>
              </a:rPr>
              <a:t>We plan to identify locations where the place is close to popular venues, without too many existing competitions, and in a safe region</a:t>
            </a:r>
          </a:p>
        </p:txBody>
      </p:sp>
    </p:spTree>
    <p:extLst>
      <p:ext uri="{BB962C8B-B14F-4D97-AF65-F5344CB8AC3E}">
        <p14:creationId xmlns:p14="http://schemas.microsoft.com/office/powerpoint/2010/main" val="91170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normAutofit/>
          </a:bodyPr>
          <a:lstStyle/>
          <a:p>
            <a:r>
              <a:rPr lang="en-US" sz="3800" b="1" dirty="0">
                <a:latin typeface="Verdana" panose="020B0604030504040204" pitchFamily="34" charset="0"/>
                <a:ea typeface="Verdana" panose="020B0604030504040204" pitchFamily="34" charset="0"/>
              </a:rPr>
              <a:t>Source of the data</a:t>
            </a:r>
            <a:br>
              <a:rPr lang="en-US" sz="3800" b="1" dirty="0">
                <a:latin typeface="Verdana" panose="020B0604030504040204" pitchFamily="34" charset="0"/>
                <a:ea typeface="Verdana" panose="020B0604030504040204" pitchFamily="34" charset="0"/>
              </a:rPr>
            </a:br>
            <a:endParaRPr lang="en-US" sz="3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latin typeface="Verdana" panose="020B0604030504040204" pitchFamily="34" charset="0"/>
                <a:ea typeface="Verdana" panose="020B0604030504040204" pitchFamily="34" charset="0"/>
              </a:rPr>
              <a:t>Albany criminal record: </a:t>
            </a:r>
            <a:br>
              <a:rPr lang="en-US" b="1"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From government website </a:t>
            </a:r>
            <a:r>
              <a:rPr lang="en-US" dirty="0">
                <a:latin typeface="Verdana" panose="020B0604030504040204" pitchFamily="34" charset="0"/>
                <a:ea typeface="Verdana" panose="020B0604030504040204" pitchFamily="34" charset="0"/>
                <a:hlinkClick r:id="rId2"/>
              </a:rPr>
              <a:t>https://data.albanyny.gov/Public-Safety/APD-Arrests-Dataset-by-Neighborhood/7y34-47cz</a:t>
            </a:r>
            <a:br>
              <a:rPr lang="en-US" b="1" dirty="0">
                <a:latin typeface="Verdana" panose="020B0604030504040204" pitchFamily="34" charset="0"/>
                <a:ea typeface="Verdana" panose="020B0604030504040204" pitchFamily="34" charset="0"/>
              </a:rPr>
            </a:br>
            <a:endParaRPr lang="en-US" b="1"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Albany top venues and restaurants:</a:t>
            </a:r>
          </a:p>
          <a:p>
            <a:pPr marL="0" indent="0">
              <a:buNone/>
            </a:pPr>
            <a:r>
              <a:rPr lang="en-US" dirty="0">
                <a:latin typeface="Verdana" panose="020B0604030504040204" pitchFamily="34" charset="0"/>
                <a:ea typeface="Verdana" panose="020B0604030504040204" pitchFamily="34" charset="0"/>
              </a:rPr>
              <a:t>  from foursquare location data</a:t>
            </a:r>
          </a:p>
        </p:txBody>
      </p:sp>
    </p:spTree>
    <p:extLst>
      <p:ext uri="{BB962C8B-B14F-4D97-AF65-F5344CB8AC3E}">
        <p14:creationId xmlns:p14="http://schemas.microsoft.com/office/powerpoint/2010/main" val="250377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normAutofit/>
          </a:bodyPr>
          <a:lstStyle/>
          <a:p>
            <a:r>
              <a:rPr lang="en-US" sz="3800" b="1" dirty="0">
                <a:latin typeface="Verdana" panose="020B0604030504040204" pitchFamily="34" charset="0"/>
                <a:ea typeface="Verdana" panose="020B0604030504040204" pitchFamily="34" charset="0"/>
              </a:rPr>
              <a:t>Methodology</a:t>
            </a:r>
            <a:br>
              <a:rPr lang="en-US" sz="3800" b="1" dirty="0">
                <a:latin typeface="Verdana" panose="020B0604030504040204" pitchFamily="34" charset="0"/>
                <a:ea typeface="Verdana" panose="020B0604030504040204" pitchFamily="34" charset="0"/>
              </a:rPr>
            </a:br>
            <a:endParaRPr lang="en-US" sz="3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dirty="0">
                <a:latin typeface="Verdana" panose="020B0604030504040204" pitchFamily="34" charset="0"/>
                <a:ea typeface="Verdana" panose="020B0604030504040204" pitchFamily="34" charset="0"/>
              </a:rPr>
              <a:t>Extracting raw data from government website, and using Panda for data manipulation, using folium map to highlight and label locations with criminal incidents and grouping nearby criminal counts to obtain frequency pattern</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Using Foursquare API to retrieve top venues. Separating top venues into restaurant and non-restaurant, and using folium map to plot all information together</a:t>
            </a:r>
          </a:p>
        </p:txBody>
      </p:sp>
    </p:spTree>
    <p:extLst>
      <p:ext uri="{BB962C8B-B14F-4D97-AF65-F5344CB8AC3E}">
        <p14:creationId xmlns:p14="http://schemas.microsoft.com/office/powerpoint/2010/main" val="374324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316992" y="163957"/>
            <a:ext cx="10515600" cy="402971"/>
          </a:xfrm>
        </p:spPr>
        <p:txBody>
          <a:bodyPr>
            <a:noAutofit/>
          </a:bodyPr>
          <a:lstStyle/>
          <a:p>
            <a:r>
              <a:rPr lang="en-US" sz="3800" b="1" dirty="0">
                <a:latin typeface="Verdana" panose="020B0604030504040204" pitchFamily="34" charset="0"/>
                <a:ea typeface="Verdana" panose="020B0604030504040204" pitchFamily="34" charset="0"/>
              </a:rPr>
              <a:t>Results</a:t>
            </a:r>
          </a:p>
        </p:txBody>
      </p:sp>
      <p:pic>
        <p:nvPicPr>
          <p:cNvPr id="3" name="Picture 2">
            <a:extLst>
              <a:ext uri="{FF2B5EF4-FFF2-40B4-BE49-F238E27FC236}">
                <a16:creationId xmlns:a16="http://schemas.microsoft.com/office/drawing/2014/main" id="{6324DF89-E090-48F1-B090-4B265A65D80F}"/>
              </a:ext>
            </a:extLst>
          </p:cNvPr>
          <p:cNvPicPr>
            <a:picLocks noChangeAspect="1"/>
          </p:cNvPicPr>
          <p:nvPr/>
        </p:nvPicPr>
        <p:blipFill>
          <a:blip r:embed="rId2"/>
          <a:stretch>
            <a:fillRect/>
          </a:stretch>
        </p:blipFill>
        <p:spPr>
          <a:xfrm>
            <a:off x="2105434" y="1355495"/>
            <a:ext cx="7372350" cy="5410200"/>
          </a:xfrm>
          <a:prstGeom prst="rect">
            <a:avLst/>
          </a:prstGeom>
        </p:spPr>
      </p:pic>
      <p:sp>
        <p:nvSpPr>
          <p:cNvPr id="4" name="TextBox 3">
            <a:extLst>
              <a:ext uri="{FF2B5EF4-FFF2-40B4-BE49-F238E27FC236}">
                <a16:creationId xmlns:a16="http://schemas.microsoft.com/office/drawing/2014/main" id="{EC31F33D-DA48-404D-ACDC-4C61C28A12A4}"/>
              </a:ext>
            </a:extLst>
          </p:cNvPr>
          <p:cNvSpPr txBox="1"/>
          <p:nvPr/>
        </p:nvSpPr>
        <p:spPr>
          <a:xfrm>
            <a:off x="2105434" y="986163"/>
            <a:ext cx="5827173" cy="369332"/>
          </a:xfrm>
          <a:prstGeom prst="rect">
            <a:avLst/>
          </a:prstGeom>
          <a:noFill/>
        </p:spPr>
        <p:txBody>
          <a:bodyPr wrap="none" rtlCol="0">
            <a:spAutoFit/>
          </a:bodyPr>
          <a:lstStyle/>
          <a:p>
            <a:r>
              <a:rPr lang="en-US" dirty="0"/>
              <a:t>Here is the criminal location data with label in Albany region</a:t>
            </a:r>
          </a:p>
        </p:txBody>
      </p:sp>
    </p:spTree>
    <p:extLst>
      <p:ext uri="{BB962C8B-B14F-4D97-AF65-F5344CB8AC3E}">
        <p14:creationId xmlns:p14="http://schemas.microsoft.com/office/powerpoint/2010/main" val="31275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316992" y="163957"/>
            <a:ext cx="10515600" cy="402971"/>
          </a:xfrm>
        </p:spPr>
        <p:txBody>
          <a:bodyPr>
            <a:noAutofit/>
          </a:bodyPr>
          <a:lstStyle/>
          <a:p>
            <a:r>
              <a:rPr lang="en-US" sz="3800" b="1" dirty="0">
                <a:latin typeface="Verdana" panose="020B0604030504040204" pitchFamily="34" charset="0"/>
                <a:ea typeface="Verdana" panose="020B0604030504040204" pitchFamily="34" charset="0"/>
              </a:rPr>
              <a:t>Results</a:t>
            </a:r>
          </a:p>
        </p:txBody>
      </p:sp>
      <p:sp>
        <p:nvSpPr>
          <p:cNvPr id="4" name="TextBox 3">
            <a:extLst>
              <a:ext uri="{FF2B5EF4-FFF2-40B4-BE49-F238E27FC236}">
                <a16:creationId xmlns:a16="http://schemas.microsoft.com/office/drawing/2014/main" id="{EC31F33D-DA48-404D-ACDC-4C61C28A12A4}"/>
              </a:ext>
            </a:extLst>
          </p:cNvPr>
          <p:cNvSpPr txBox="1"/>
          <p:nvPr/>
        </p:nvSpPr>
        <p:spPr>
          <a:xfrm>
            <a:off x="2105434" y="986163"/>
            <a:ext cx="7547644" cy="369332"/>
          </a:xfrm>
          <a:prstGeom prst="rect">
            <a:avLst/>
          </a:prstGeom>
          <a:noFill/>
        </p:spPr>
        <p:txBody>
          <a:bodyPr wrap="none" rtlCol="0">
            <a:spAutoFit/>
          </a:bodyPr>
          <a:lstStyle/>
          <a:p>
            <a:r>
              <a:rPr lang="en-US" dirty="0"/>
              <a:t>Here is the criminal incident frequency in various neighborhood in Albany area</a:t>
            </a:r>
          </a:p>
        </p:txBody>
      </p:sp>
      <p:pic>
        <p:nvPicPr>
          <p:cNvPr id="5" name="Picture 4">
            <a:extLst>
              <a:ext uri="{FF2B5EF4-FFF2-40B4-BE49-F238E27FC236}">
                <a16:creationId xmlns:a16="http://schemas.microsoft.com/office/drawing/2014/main" id="{72A5AAC3-B612-45CA-9569-A8D8670ADB5E}"/>
              </a:ext>
            </a:extLst>
          </p:cNvPr>
          <p:cNvPicPr>
            <a:picLocks noChangeAspect="1"/>
          </p:cNvPicPr>
          <p:nvPr/>
        </p:nvPicPr>
        <p:blipFill>
          <a:blip r:embed="rId2"/>
          <a:stretch>
            <a:fillRect/>
          </a:stretch>
        </p:blipFill>
        <p:spPr>
          <a:xfrm>
            <a:off x="2105434" y="1447496"/>
            <a:ext cx="7281140" cy="4963032"/>
          </a:xfrm>
          <a:prstGeom prst="rect">
            <a:avLst/>
          </a:prstGeom>
        </p:spPr>
      </p:pic>
    </p:spTree>
    <p:extLst>
      <p:ext uri="{BB962C8B-B14F-4D97-AF65-F5344CB8AC3E}">
        <p14:creationId xmlns:p14="http://schemas.microsoft.com/office/powerpoint/2010/main" val="3087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316992" y="163957"/>
            <a:ext cx="10515600" cy="402971"/>
          </a:xfrm>
        </p:spPr>
        <p:txBody>
          <a:bodyPr>
            <a:noAutofit/>
          </a:bodyPr>
          <a:lstStyle/>
          <a:p>
            <a:r>
              <a:rPr lang="en-US" sz="3800" b="1" dirty="0">
                <a:latin typeface="Verdana" panose="020B0604030504040204" pitchFamily="34" charset="0"/>
                <a:ea typeface="Verdana" panose="020B0604030504040204" pitchFamily="34" charset="0"/>
              </a:rPr>
              <a:t>Results</a:t>
            </a:r>
          </a:p>
        </p:txBody>
      </p:sp>
      <p:sp>
        <p:nvSpPr>
          <p:cNvPr id="4" name="TextBox 3">
            <a:extLst>
              <a:ext uri="{FF2B5EF4-FFF2-40B4-BE49-F238E27FC236}">
                <a16:creationId xmlns:a16="http://schemas.microsoft.com/office/drawing/2014/main" id="{EC31F33D-DA48-404D-ACDC-4C61C28A12A4}"/>
              </a:ext>
            </a:extLst>
          </p:cNvPr>
          <p:cNvSpPr txBox="1"/>
          <p:nvPr/>
        </p:nvSpPr>
        <p:spPr>
          <a:xfrm>
            <a:off x="2105434" y="986163"/>
            <a:ext cx="8413329" cy="369332"/>
          </a:xfrm>
          <a:prstGeom prst="rect">
            <a:avLst/>
          </a:prstGeom>
          <a:noFill/>
        </p:spPr>
        <p:txBody>
          <a:bodyPr wrap="none" rtlCol="0">
            <a:spAutoFit/>
          </a:bodyPr>
          <a:lstStyle/>
          <a:p>
            <a:r>
              <a:rPr lang="en-US" dirty="0"/>
              <a:t>Here are the top venues in the Albany region. Blue is non-restaurant, green is restaurant </a:t>
            </a:r>
          </a:p>
        </p:txBody>
      </p:sp>
      <p:pic>
        <p:nvPicPr>
          <p:cNvPr id="6" name="Picture 5">
            <a:extLst>
              <a:ext uri="{FF2B5EF4-FFF2-40B4-BE49-F238E27FC236}">
                <a16:creationId xmlns:a16="http://schemas.microsoft.com/office/drawing/2014/main" id="{E3F2320B-1586-4C2D-9639-5A49BFFA93BB}"/>
              </a:ext>
            </a:extLst>
          </p:cNvPr>
          <p:cNvPicPr>
            <a:picLocks noChangeAspect="1"/>
          </p:cNvPicPr>
          <p:nvPr/>
        </p:nvPicPr>
        <p:blipFill>
          <a:blip r:embed="rId2"/>
          <a:stretch>
            <a:fillRect/>
          </a:stretch>
        </p:blipFill>
        <p:spPr>
          <a:xfrm>
            <a:off x="2105434" y="1453475"/>
            <a:ext cx="7863200" cy="5034874"/>
          </a:xfrm>
          <a:prstGeom prst="rect">
            <a:avLst/>
          </a:prstGeom>
        </p:spPr>
      </p:pic>
    </p:spTree>
    <p:extLst>
      <p:ext uri="{BB962C8B-B14F-4D97-AF65-F5344CB8AC3E}">
        <p14:creationId xmlns:p14="http://schemas.microsoft.com/office/powerpoint/2010/main" val="58302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316992" y="163957"/>
            <a:ext cx="10515600" cy="402971"/>
          </a:xfrm>
        </p:spPr>
        <p:txBody>
          <a:bodyPr>
            <a:noAutofit/>
          </a:bodyPr>
          <a:lstStyle/>
          <a:p>
            <a:r>
              <a:rPr lang="en-US" sz="3800" b="1" dirty="0">
                <a:latin typeface="Verdana" panose="020B0604030504040204" pitchFamily="34" charset="0"/>
                <a:ea typeface="Verdana" panose="020B0604030504040204" pitchFamily="34" charset="0"/>
              </a:rPr>
              <a:t>Results</a:t>
            </a:r>
          </a:p>
        </p:txBody>
      </p:sp>
      <p:sp>
        <p:nvSpPr>
          <p:cNvPr id="4" name="TextBox 3">
            <a:extLst>
              <a:ext uri="{FF2B5EF4-FFF2-40B4-BE49-F238E27FC236}">
                <a16:creationId xmlns:a16="http://schemas.microsoft.com/office/drawing/2014/main" id="{EC31F33D-DA48-404D-ACDC-4C61C28A12A4}"/>
              </a:ext>
            </a:extLst>
          </p:cNvPr>
          <p:cNvSpPr txBox="1"/>
          <p:nvPr/>
        </p:nvSpPr>
        <p:spPr>
          <a:xfrm>
            <a:off x="2105434" y="986163"/>
            <a:ext cx="8267969" cy="369332"/>
          </a:xfrm>
          <a:prstGeom prst="rect">
            <a:avLst/>
          </a:prstGeom>
          <a:noFill/>
        </p:spPr>
        <p:txBody>
          <a:bodyPr wrap="none" rtlCol="0">
            <a:spAutoFit/>
          </a:bodyPr>
          <a:lstStyle/>
          <a:p>
            <a:r>
              <a:rPr lang="en-US" dirty="0"/>
              <a:t>Here is consolidated map including top venues together with criminal frequency map</a:t>
            </a:r>
          </a:p>
        </p:txBody>
      </p:sp>
      <p:pic>
        <p:nvPicPr>
          <p:cNvPr id="5" name="Picture 4">
            <a:extLst>
              <a:ext uri="{FF2B5EF4-FFF2-40B4-BE49-F238E27FC236}">
                <a16:creationId xmlns:a16="http://schemas.microsoft.com/office/drawing/2014/main" id="{69D213BE-FE72-4E28-BE22-00608C19A599}"/>
              </a:ext>
            </a:extLst>
          </p:cNvPr>
          <p:cNvPicPr>
            <a:picLocks noChangeAspect="1"/>
          </p:cNvPicPr>
          <p:nvPr/>
        </p:nvPicPr>
        <p:blipFill>
          <a:blip r:embed="rId2"/>
          <a:stretch>
            <a:fillRect/>
          </a:stretch>
        </p:blipFill>
        <p:spPr>
          <a:xfrm>
            <a:off x="1898414" y="1355495"/>
            <a:ext cx="8003590" cy="4985729"/>
          </a:xfrm>
          <a:prstGeom prst="rect">
            <a:avLst/>
          </a:prstGeom>
        </p:spPr>
      </p:pic>
    </p:spTree>
    <p:extLst>
      <p:ext uri="{BB962C8B-B14F-4D97-AF65-F5344CB8AC3E}">
        <p14:creationId xmlns:p14="http://schemas.microsoft.com/office/powerpoint/2010/main" val="1886145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478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Verdana</vt:lpstr>
      <vt:lpstr>Wingdings</vt:lpstr>
      <vt:lpstr>Office Theme</vt:lpstr>
      <vt:lpstr>The Battle of Neighborhood  -New Restaurant in Capital Region, NY</vt:lpstr>
      <vt:lpstr>Background</vt:lpstr>
      <vt:lpstr>Goal of this project</vt:lpstr>
      <vt:lpstr>Source of the data </vt:lpstr>
      <vt:lpstr>Methodology </vt:lpstr>
      <vt:lpstr>Results</vt:lpstr>
      <vt:lpstr>Results</vt:lpstr>
      <vt:lpstr>Results</vt:lpstr>
      <vt:lpstr>Results</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瑞龙 谢</cp:lastModifiedBy>
  <cp:revision>21</cp:revision>
  <dcterms:created xsi:type="dcterms:W3CDTF">2018-12-27T16:20:20Z</dcterms:created>
  <dcterms:modified xsi:type="dcterms:W3CDTF">2019-11-12T03:24:05Z</dcterms:modified>
</cp:coreProperties>
</file>