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4" r:id="rId4"/>
    <p:sldId id="265" r:id="rId5"/>
    <p:sldId id="266" r:id="rId6"/>
    <p:sldId id="267" r:id="rId7"/>
    <p:sldId id="275" r:id="rId8"/>
    <p:sldId id="269" r:id="rId9"/>
    <p:sldId id="270" r:id="rId10"/>
    <p:sldId id="271" r:id="rId11"/>
    <p:sldId id="272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79" r:id="rId21"/>
    <p:sldId id="273" r:id="rId22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2061C-2E91-4271-8F00-5D0D46236D73}" type="datetimeFigureOut">
              <a:rPr lang="fr-CA" smtClean="0"/>
              <a:pPr/>
              <a:t>2018-11-09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006396-63C0-4E0B-85F4-39228D5AD9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178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04E-2E69-4853-AAEA-D08AFCA1A51C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0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FB78-D53E-4F57-87AA-5F290CE4B8EE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2EBF-9441-4368-87F8-1AA8FC846FD9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0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C91-7698-4D13-BBD9-12A2C9C94DF6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1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87B7-243F-402E-9654-B5999E43F8EE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92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5B18-3F4F-46CC-A81D-AA32FBD42DA4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32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1F7-C6DE-41F5-81A7-D96E8D8A6048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5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990A-7456-4BB7-BEF0-FFFAE5153AF1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7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A3BF-FFE4-4374-861E-F796943F1EFF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1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772-5B2F-4923-B074-13A9D450539D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3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D2B-4A80-41AD-B2D7-11C277CD1CDC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30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7FDF-D0F4-4891-A7A2-D1C784DBF3F1}" type="datetime1">
              <a:rPr lang="fr-CA" smtClean="0"/>
              <a:pPr/>
              <a:t>2018-11-09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2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inlebreton.github.io/ProgWeb-CoteServeur/tutorials/tutorial4.html" TargetMode="External"/><Relationship Id="rId2" Type="http://schemas.openxmlformats.org/officeDocument/2006/relationships/hyperlink" Target="https://foad.ensicaen.fr/pluginfile.php/1214/course/section/2927/gui-patterns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720080"/>
          </a:xfrm>
        </p:spPr>
        <p:txBody>
          <a:bodyPr>
            <a:normAutofit/>
          </a:bodyPr>
          <a:lstStyle/>
          <a:p>
            <a:r>
              <a:rPr lang="fr-CA" b="1" dirty="0" smtClean="0"/>
              <a:t>PATRONS D’ARCHITECTURE</a:t>
            </a:r>
          </a:p>
        </p:txBody>
      </p:sp>
    </p:spTree>
    <p:extLst>
      <p:ext uri="{BB962C8B-B14F-4D97-AF65-F5344CB8AC3E}">
        <p14:creationId xmlns:p14="http://schemas.microsoft.com/office/powerpoint/2010/main" val="29509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 vs MVP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10</a:t>
            </a:fld>
            <a:endParaRPr lang="fr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6" y="2789344"/>
            <a:ext cx="49720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47" y="2780928"/>
            <a:ext cx="3552715" cy="385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3960" y="1052736"/>
            <a:ext cx="8042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patron MVP est un </a:t>
            </a:r>
            <a:r>
              <a:rPr lang="fr-CA" dirty="0" smtClean="0"/>
              <a:t>raffinement </a:t>
            </a:r>
            <a:r>
              <a:rPr lang="fr-CA" dirty="0"/>
              <a:t>du patron MVC sur trois </a:t>
            </a:r>
            <a:r>
              <a:rPr lang="fr-CA" dirty="0" smtClean="0"/>
              <a:t>points :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La </a:t>
            </a:r>
            <a:r>
              <a:rPr lang="fr-CA" dirty="0"/>
              <a:t>vue ne connaît pas le modèle.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La </a:t>
            </a:r>
            <a:r>
              <a:rPr lang="fr-CA" dirty="0"/>
              <a:t>vue est débarrassée de toute logique.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La </a:t>
            </a:r>
            <a:r>
              <a:rPr lang="fr-CA" dirty="0"/>
              <a:t>vue est abstraite à l’aide d’une interface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et </a:t>
            </a:r>
            <a:r>
              <a:rPr lang="fr-CA" dirty="0"/>
              <a:t>elle est la seule à contenir </a:t>
            </a:r>
            <a:r>
              <a:rPr lang="fr-CA" dirty="0" smtClean="0"/>
              <a:t>du code </a:t>
            </a:r>
            <a:r>
              <a:rPr lang="fr-CA" dirty="0"/>
              <a:t>de la bibliothèque graphique.</a:t>
            </a:r>
          </a:p>
        </p:txBody>
      </p:sp>
    </p:spTree>
    <p:extLst>
      <p:ext uri="{BB962C8B-B14F-4D97-AF65-F5344CB8AC3E}">
        <p14:creationId xmlns:p14="http://schemas.microsoft.com/office/powerpoint/2010/main" val="33250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MVVM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539552" y="703987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patron MVVM, </a:t>
            </a:r>
            <a:r>
              <a:rPr lang="fr-CA" dirty="0" smtClean="0"/>
              <a:t>est </a:t>
            </a:r>
            <a:r>
              <a:rPr lang="fr-CA" dirty="0"/>
              <a:t>fondamentalement le même </a:t>
            </a:r>
            <a:r>
              <a:rPr lang="fr-CA" dirty="0" smtClean="0"/>
              <a:t>que MVP</a:t>
            </a:r>
            <a:r>
              <a:rPr lang="fr-CA" dirty="0"/>
              <a:t>, à l'exception d'une différence majeure. Le retour d'information n'est </a:t>
            </a:r>
            <a:r>
              <a:rPr lang="fr-CA" dirty="0" smtClean="0"/>
              <a:t>plus pris </a:t>
            </a:r>
            <a:r>
              <a:rPr lang="fr-CA" dirty="0"/>
              <a:t>en charge par la présentation mais par un mécanisme de liaison </a:t>
            </a:r>
            <a:r>
              <a:rPr lang="fr-CA" dirty="0" smtClean="0"/>
              <a:t>de données (data binding)</a:t>
            </a:r>
            <a:endParaRPr lang="fr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2816"/>
            <a:ext cx="3780471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1731372"/>
            <a:ext cx="5256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À chaque fois que la vue-modèle </a:t>
            </a:r>
            <a:r>
              <a:rPr lang="fr-CA" b="1" dirty="0" smtClean="0"/>
              <a:t>modifie </a:t>
            </a:r>
            <a:r>
              <a:rPr lang="fr-CA" b="1" dirty="0"/>
              <a:t>un attribut </a:t>
            </a:r>
            <a:r>
              <a:rPr lang="fr-CA" dirty="0" smtClean="0"/>
              <a:t>alors le </a:t>
            </a:r>
            <a:r>
              <a:rPr lang="fr-CA" b="1" dirty="0"/>
              <a:t>composant graphique lié dans la vue est informé</a:t>
            </a:r>
            <a:r>
              <a:rPr lang="fr-CA" dirty="0"/>
              <a:t> et peut se mettre à </a:t>
            </a:r>
            <a:r>
              <a:rPr lang="fr-CA" dirty="0" smtClean="0"/>
              <a:t>jour.</a:t>
            </a:r>
            <a:endParaRPr lang="fr-CA" dirty="0"/>
          </a:p>
          <a:p>
            <a:r>
              <a:rPr lang="fr-CA" dirty="0"/>
              <a:t>automatiquement. Tandis que dans MVP, la présentation </a:t>
            </a:r>
            <a:r>
              <a:rPr lang="fr-CA" b="1" dirty="0"/>
              <a:t>pousse ces </a:t>
            </a:r>
            <a:r>
              <a:rPr lang="fr-CA" b="1" dirty="0" smtClean="0"/>
              <a:t>données vers </a:t>
            </a:r>
            <a:r>
              <a:rPr lang="fr-CA" b="1" dirty="0"/>
              <a:t>la v</a:t>
            </a:r>
            <a:r>
              <a:rPr lang="fr-CA" dirty="0"/>
              <a:t>ue, dans MVVM la vue tire ces données de la vue-modèle.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348919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La </a:t>
            </a:r>
            <a:r>
              <a:rPr lang="fr-CA" b="1" dirty="0" smtClean="0"/>
              <a:t>Vue</a:t>
            </a:r>
            <a:r>
              <a:rPr lang="fr-CA" dirty="0" smtClean="0"/>
              <a:t> ne </a:t>
            </a:r>
            <a:r>
              <a:rPr lang="fr-CA" dirty="0"/>
              <a:t>contient aucune logique. La </a:t>
            </a:r>
            <a:r>
              <a:rPr lang="fr-CA" dirty="0" smtClean="0"/>
              <a:t>différence </a:t>
            </a:r>
            <a:r>
              <a:rPr lang="fr-CA" dirty="0"/>
              <a:t>avec MVP réside </a:t>
            </a:r>
            <a:r>
              <a:rPr lang="fr-CA" dirty="0" smtClean="0"/>
              <a:t>dans l’utilisation </a:t>
            </a:r>
            <a:r>
              <a:rPr lang="fr-CA" dirty="0"/>
              <a:t>de </a:t>
            </a:r>
            <a:r>
              <a:rPr lang="fr-CA" b="1" dirty="0"/>
              <a:t>liaisons</a:t>
            </a:r>
            <a:r>
              <a:rPr lang="fr-CA" dirty="0"/>
              <a:t> entre des </a:t>
            </a:r>
            <a:r>
              <a:rPr lang="fr-CA" b="1" dirty="0"/>
              <a:t>composants de la vue </a:t>
            </a:r>
            <a:r>
              <a:rPr lang="fr-CA" dirty="0"/>
              <a:t>et des </a:t>
            </a:r>
            <a:r>
              <a:rPr lang="fr-CA" b="1" dirty="0"/>
              <a:t>attributs </a:t>
            </a:r>
            <a:r>
              <a:rPr lang="fr-CA" b="1" dirty="0" smtClean="0"/>
              <a:t>de la vue-modèle</a:t>
            </a:r>
            <a:r>
              <a:rPr lang="fr-C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La </a:t>
            </a:r>
            <a:r>
              <a:rPr lang="fr-CA" b="1" dirty="0"/>
              <a:t>Vue-Modèle </a:t>
            </a:r>
            <a:r>
              <a:rPr lang="fr-CA" dirty="0"/>
              <a:t>contient la logique de présentation et l’état de l‘interface comme la présentation de MVP</a:t>
            </a:r>
            <a:r>
              <a:rPr lang="fr-C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Le </a:t>
            </a:r>
            <a:r>
              <a:rPr lang="fr-CA" b="1" dirty="0"/>
              <a:t>Modèle </a:t>
            </a:r>
            <a:r>
              <a:rPr lang="fr-CA" dirty="0"/>
              <a:t>reste le même que pour le patron MVP. Il ne contient donc que la logique métier (</a:t>
            </a:r>
            <a:r>
              <a:rPr lang="fr-CA" dirty="0">
                <a:solidFill>
                  <a:srgbClr val="FF0000"/>
                </a:solidFill>
              </a:rPr>
              <a:t>business </a:t>
            </a:r>
            <a:r>
              <a:rPr lang="fr-CA" dirty="0" err="1">
                <a:solidFill>
                  <a:srgbClr val="FF0000"/>
                </a:solidFill>
              </a:rPr>
              <a:t>logic</a:t>
            </a:r>
            <a:r>
              <a:rPr lang="fr-CA" dirty="0" smtClean="0"/>
              <a:t>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89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MVP vs MVVM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12</a:t>
            </a:fld>
            <a:endParaRPr lang="fr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3552715" cy="385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3783" y="836712"/>
            <a:ext cx="80424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patron </a:t>
            </a:r>
            <a:r>
              <a:rPr lang="fr-CA" dirty="0" smtClean="0"/>
              <a:t>MVVM diffère du </a:t>
            </a:r>
            <a:r>
              <a:rPr lang="fr-CA" dirty="0"/>
              <a:t>patron </a:t>
            </a:r>
            <a:r>
              <a:rPr lang="fr-CA" dirty="0" smtClean="0"/>
              <a:t>MVP </a:t>
            </a:r>
            <a:r>
              <a:rPr lang="fr-CA" dirty="0"/>
              <a:t>sur </a:t>
            </a:r>
            <a:r>
              <a:rPr lang="fr-CA" dirty="0" smtClean="0"/>
              <a:t>les points :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L’avantage indéniable par rapport à MVP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	est </a:t>
            </a:r>
            <a:r>
              <a:rPr lang="fr-CA" dirty="0"/>
              <a:t>la réduction du code </a:t>
            </a:r>
            <a:r>
              <a:rPr lang="fr-CA" dirty="0" smtClean="0"/>
              <a:t>redondant dans </a:t>
            </a:r>
            <a:r>
              <a:rPr lang="fr-CA" dirty="0"/>
              <a:t>la </a:t>
            </a:r>
            <a:r>
              <a:rPr lang="fr-CA" dirty="0" smtClean="0"/>
              <a:t>vue-modèle.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C’est une </a:t>
            </a:r>
            <a:r>
              <a:rPr lang="fr-CA" dirty="0"/>
              <a:t>mauvaise idée d'utiliser MVVM si </a:t>
            </a:r>
            <a:r>
              <a:rPr lang="fr-CA" dirty="0" smtClean="0"/>
              <a:t>la bibliothèque </a:t>
            </a:r>
            <a:r>
              <a:rPr lang="fr-CA" dirty="0"/>
              <a:t>graphique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n’intègre </a:t>
            </a:r>
            <a:r>
              <a:rPr lang="fr-CA" dirty="0"/>
              <a:t>pas nativement ce mécanisme comme </a:t>
            </a:r>
            <a:r>
              <a:rPr lang="fr-CA" dirty="0" smtClean="0"/>
              <a:t>dans .NET/WPF </a:t>
            </a:r>
            <a:r>
              <a:rPr lang="fr-CA" dirty="0"/>
              <a:t>ou </a:t>
            </a:r>
            <a:r>
              <a:rPr lang="fr-CA" dirty="0" err="1" smtClean="0"/>
              <a:t>JavaF</a:t>
            </a:r>
            <a:r>
              <a:rPr lang="fr-C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MVVM </a:t>
            </a:r>
            <a:r>
              <a:rPr lang="fr-CA" dirty="0"/>
              <a:t>ne pose des problèmes </a:t>
            </a:r>
            <a:r>
              <a:rPr lang="fr-CA" dirty="0" smtClean="0"/>
              <a:t>que pour </a:t>
            </a:r>
            <a:r>
              <a:rPr lang="fr-CA" dirty="0"/>
              <a:t>des situations non </a:t>
            </a:r>
            <a:r>
              <a:rPr lang="fr-CA" dirty="0" smtClean="0"/>
              <a:t>standards</a:t>
            </a: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93" y="2636912"/>
            <a:ext cx="3796833" cy="357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5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61113" y="260647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41133" y="1124744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Modèles Actifs vs Modèles Passif </a:t>
            </a:r>
          </a:p>
          <a:p>
            <a:endParaRPr lang="fr-CA" dirty="0" smtClean="0"/>
          </a:p>
          <a:p>
            <a:r>
              <a:rPr lang="fr-CA" dirty="0" smtClean="0"/>
              <a:t>Les </a:t>
            </a:r>
            <a:r>
              <a:rPr lang="fr-CA" dirty="0"/>
              <a:t>trois patrons tels qu’ils ont été présentés jusqu’ici considèrent que le</a:t>
            </a:r>
          </a:p>
          <a:p>
            <a:r>
              <a:rPr lang="fr-CA" dirty="0"/>
              <a:t>modèle ne peut être changé que par l’intermédiaire de l’interface graphique.</a:t>
            </a:r>
          </a:p>
          <a:p>
            <a:r>
              <a:rPr lang="fr-CA" dirty="0"/>
              <a:t>C’est le </a:t>
            </a:r>
            <a:r>
              <a:rPr lang="fr-CA" b="1" dirty="0"/>
              <a:t>cas le plus courant</a:t>
            </a:r>
            <a:r>
              <a:rPr lang="fr-CA" dirty="0"/>
              <a:t> et correspond à un </a:t>
            </a:r>
            <a:r>
              <a:rPr lang="fr-CA" b="1" dirty="0"/>
              <a:t>modèle dit </a:t>
            </a:r>
            <a:r>
              <a:rPr lang="fr-CA" b="1" dirty="0" smtClean="0"/>
              <a:t>passif.</a:t>
            </a:r>
            <a:endParaRPr lang="fr-CA" b="1" dirty="0"/>
          </a:p>
          <a:p>
            <a:endParaRPr lang="fr-CA" dirty="0" smtClean="0"/>
          </a:p>
          <a:p>
            <a:r>
              <a:rPr lang="fr-CA" dirty="0" smtClean="0"/>
              <a:t>Si le modèle </a:t>
            </a:r>
            <a:r>
              <a:rPr lang="fr-CA" dirty="0"/>
              <a:t>peut être </a:t>
            </a:r>
            <a:r>
              <a:rPr lang="fr-CA" b="1" dirty="0"/>
              <a:t>changé par d’autres moyens</a:t>
            </a:r>
            <a:r>
              <a:rPr lang="fr-CA" dirty="0"/>
              <a:t>, les conceptions proposées ne</a:t>
            </a:r>
          </a:p>
          <a:p>
            <a:r>
              <a:rPr lang="fr-CA" dirty="0"/>
              <a:t>sont plus </a:t>
            </a:r>
            <a:r>
              <a:rPr lang="fr-CA" dirty="0" smtClean="0"/>
              <a:t>suffisantes. Par </a:t>
            </a:r>
            <a:r>
              <a:rPr lang="fr-CA" dirty="0"/>
              <a:t>exemple, si une application visualise la </a:t>
            </a:r>
            <a:r>
              <a:rPr lang="fr-CA" dirty="0" smtClean="0"/>
              <a:t>température atmosphérique </a:t>
            </a:r>
            <a:r>
              <a:rPr lang="fr-CA" dirty="0"/>
              <a:t>en temps réel qu’elle va chercher sur un site distant et </a:t>
            </a:r>
            <a:r>
              <a:rPr lang="fr-CA" dirty="0" smtClean="0"/>
              <a:t>actualise régulièrement </a:t>
            </a:r>
            <a:r>
              <a:rPr lang="fr-CA" dirty="0"/>
              <a:t>dans le modèle. </a:t>
            </a:r>
            <a:r>
              <a:rPr lang="fr-CA" dirty="0" smtClean="0"/>
              <a:t>Dans </a:t>
            </a:r>
            <a:r>
              <a:rPr lang="fr-CA" dirty="0"/>
              <a:t>ce cas, </a:t>
            </a:r>
            <a:r>
              <a:rPr lang="fr-CA" b="1" dirty="0"/>
              <a:t>le modèle est dit </a:t>
            </a:r>
            <a:r>
              <a:rPr lang="fr-CA" b="1" dirty="0" smtClean="0"/>
              <a:t>actif</a:t>
            </a:r>
            <a:r>
              <a:rPr lang="fr-CA" dirty="0" smtClean="0"/>
              <a:t>.</a:t>
            </a:r>
            <a:endParaRPr lang="fr-CA" b="1" dirty="0"/>
          </a:p>
          <a:p>
            <a:endParaRPr lang="fr-CA" dirty="0" smtClean="0"/>
          </a:p>
          <a:p>
            <a:r>
              <a:rPr lang="fr-CA" dirty="0"/>
              <a:t>Pour </a:t>
            </a:r>
            <a:r>
              <a:rPr lang="fr-CA" dirty="0" smtClean="0"/>
              <a:t>un </a:t>
            </a:r>
            <a:r>
              <a:rPr lang="fr-CA" dirty="0"/>
              <a:t>modèle actif, il est nécessaire d’introduire </a:t>
            </a:r>
            <a:r>
              <a:rPr lang="fr-CA" dirty="0" smtClean="0"/>
              <a:t>à nouveau </a:t>
            </a:r>
            <a:r>
              <a:rPr lang="fr-CA" dirty="0"/>
              <a:t>le patron de conception </a:t>
            </a:r>
            <a:r>
              <a:rPr lang="fr-CA" b="1" dirty="0"/>
              <a:t>Observateur</a:t>
            </a:r>
            <a:r>
              <a:rPr lang="fr-CA" dirty="0"/>
              <a:t> pour que la </a:t>
            </a:r>
            <a:r>
              <a:rPr lang="fr-CA" b="1" dirty="0" smtClean="0"/>
              <a:t>modification</a:t>
            </a:r>
            <a:r>
              <a:rPr lang="fr-CA" dirty="0" smtClean="0"/>
              <a:t> du modèle </a:t>
            </a:r>
            <a:r>
              <a:rPr lang="fr-CA" b="1" dirty="0"/>
              <a:t>provoque la mise à jour</a:t>
            </a:r>
            <a:r>
              <a:rPr lang="fr-CA" dirty="0"/>
              <a:t> de la vue. Pour le patron MVC, il n’y a rien à </a:t>
            </a:r>
            <a:r>
              <a:rPr lang="fr-CA" dirty="0" smtClean="0"/>
              <a:t>faire puisqu’il </a:t>
            </a:r>
            <a:r>
              <a:rPr lang="fr-CA" dirty="0"/>
              <a:t>implémente déjà le patron </a:t>
            </a:r>
            <a:r>
              <a:rPr lang="fr-CA" dirty="0" smtClean="0"/>
              <a:t> Observateur </a:t>
            </a:r>
            <a:r>
              <a:rPr lang="fr-CA" dirty="0"/>
              <a:t>entre le modèle et la vue. </a:t>
            </a:r>
            <a:r>
              <a:rPr lang="fr-CA" dirty="0" smtClean="0"/>
              <a:t>Par contre </a:t>
            </a:r>
            <a:r>
              <a:rPr lang="fr-CA" dirty="0"/>
              <a:t>pour les patrons MVC et MVVM, il est nécessaire de réintroduire </a:t>
            </a:r>
            <a:r>
              <a:rPr lang="fr-CA" dirty="0" smtClean="0"/>
              <a:t>ce patron </a:t>
            </a:r>
            <a:r>
              <a:rPr lang="fr-CA" dirty="0"/>
              <a:t>entre le modèle et la présentation et le modèle et la </a:t>
            </a:r>
            <a:r>
              <a:rPr lang="fr-CA" dirty="0" smtClean="0"/>
              <a:t>vue-modèle. </a:t>
            </a:r>
            <a:r>
              <a:rPr lang="fr-CA" dirty="0"/>
              <a:t>La mise à jour est ensuite propagée par la vue selon les</a:t>
            </a:r>
          </a:p>
          <a:p>
            <a:r>
              <a:rPr lang="fr-CA" dirty="0"/>
              <a:t>principes induits par le </a:t>
            </a:r>
            <a:r>
              <a:rPr lang="fr-CA" dirty="0" smtClean="0"/>
              <a:t>patron. Voir la figure, page suivante.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70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 vs MVP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13783" y="836712"/>
            <a:ext cx="8042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Client - Serveur</a:t>
            </a:r>
            <a:endParaRPr lang="fr-CA" b="1" dirty="0"/>
          </a:p>
        </p:txBody>
      </p:sp>
      <p:sp>
        <p:nvSpPr>
          <p:cNvPr id="4" name="Rectangle 3"/>
          <p:cNvSpPr/>
          <p:nvPr/>
        </p:nvSpPr>
        <p:spPr>
          <a:xfrm>
            <a:off x="613782" y="1340768"/>
            <a:ext cx="5110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La description faite jusqu’à présent considère que l’application est </a:t>
            </a:r>
            <a:r>
              <a:rPr lang="fr-CA" b="1" dirty="0" smtClean="0"/>
              <a:t>résidente sur </a:t>
            </a:r>
            <a:r>
              <a:rPr lang="fr-CA" b="1" dirty="0"/>
              <a:t>un seul nœud</a:t>
            </a:r>
            <a:r>
              <a:rPr lang="fr-CA" dirty="0"/>
              <a:t>. Mais, les patrons peuvent facilement être étendus aux cas</a:t>
            </a:r>
          </a:p>
          <a:p>
            <a:r>
              <a:rPr lang="fr-CA" dirty="0"/>
              <a:t>d’applications </a:t>
            </a:r>
            <a:r>
              <a:rPr lang="fr-CA" b="1" dirty="0"/>
              <a:t>réparties sur le réseau </a:t>
            </a:r>
            <a:r>
              <a:rPr lang="fr-CA" dirty="0"/>
              <a:t>qui partagent au moins un même modèle.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81" y="836712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1584176"/>
          </a:xfrm>
        </p:spPr>
        <p:txBody>
          <a:bodyPr>
            <a:noAutofit/>
          </a:bodyPr>
          <a:lstStyle/>
          <a:p>
            <a:r>
              <a:rPr lang="fr-CA" b="1" dirty="0" smtClean="0"/>
              <a:t>APPLICATION</a:t>
            </a:r>
            <a:br>
              <a:rPr lang="fr-CA" b="1" dirty="0" smtClean="0"/>
            </a:br>
            <a:r>
              <a:rPr lang="fr-CA" sz="4800" b="1" dirty="0" smtClean="0"/>
              <a:t>MVC</a:t>
            </a:r>
            <a:endParaRPr lang="fr-CA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40389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APPLICATION  MVC</a:t>
            </a:r>
            <a:endParaRPr lang="fr-CA" sz="24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16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908720"/>
            <a:ext cx="8436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dirty="0"/>
              <a:t>Il existe une multitude d’implémentations du </a:t>
            </a:r>
            <a:r>
              <a:rPr lang="fr-CA" sz="2400" b="1" dirty="0" smtClean="0"/>
              <a:t>MVC  </a:t>
            </a:r>
            <a:r>
              <a:rPr lang="fr-CA" sz="2400" dirty="0" smtClean="0"/>
              <a:t>:</a:t>
            </a:r>
            <a:endParaRPr lang="fr-CA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400" dirty="0"/>
              <a:t>un gros contrôleur </a:t>
            </a:r>
            <a:r>
              <a:rPr lang="fr-CA" sz="2400" dirty="0" smtClean="0"/>
              <a:t>unique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400" dirty="0" smtClean="0"/>
              <a:t>un </a:t>
            </a:r>
            <a:r>
              <a:rPr lang="fr-CA" sz="2400" dirty="0"/>
              <a:t>contrôleur par </a:t>
            </a:r>
            <a:r>
              <a:rPr lang="fr-CA" sz="2400" dirty="0" smtClean="0"/>
              <a:t>modèle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400" dirty="0" smtClean="0"/>
              <a:t>un </a:t>
            </a:r>
            <a:r>
              <a:rPr lang="fr-CA" sz="2400" dirty="0"/>
              <a:t>contrôleur pour chaque action de chaque </a:t>
            </a:r>
            <a:r>
              <a:rPr lang="fr-CA" sz="2400" dirty="0" smtClean="0"/>
              <a:t>modèle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81369" y="2947771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dirty="0" smtClean="0"/>
              <a:t>L’implémentation </a:t>
            </a:r>
            <a:r>
              <a:rPr lang="fr-CA" sz="2400" b="1" i="1" dirty="0" smtClean="0"/>
              <a:t>Un Contrôleur par Modèle</a:t>
            </a:r>
            <a:r>
              <a:rPr lang="fr-CA" sz="2400" dirty="0" smtClean="0"/>
              <a:t> sera démontré ici</a:t>
            </a:r>
            <a:endParaRPr lang="fr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581369" y="3693448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dirty="0" smtClean="0"/>
              <a:t>Cet exercice présentera l’application de gestion de voitures </a:t>
            </a:r>
          </a:p>
          <a:p>
            <a:r>
              <a:rPr lang="fr-CA" sz="2400" dirty="0" smtClean="0"/>
              <a:t>Dont les fichiers sont distribués dans </a:t>
            </a:r>
            <a:r>
              <a:rPr lang="fr-CA" sz="2400" i="1" dirty="0" smtClean="0"/>
              <a:t>LEA</a:t>
            </a:r>
            <a:r>
              <a:rPr lang="fr-CA" sz="2400" dirty="0" smtClean="0"/>
              <a:t>.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058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 CONTROLEUR</a:t>
            </a:r>
            <a:endParaRPr lang="fr-CA" sz="24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40719" y="2925733"/>
            <a:ext cx="6291380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b="1" dirty="0"/>
              <a:t>&lt;?</a:t>
            </a:r>
            <a:r>
              <a:rPr lang="fr-CA" sz="2000" b="1" dirty="0" err="1"/>
              <a:t>php</a:t>
            </a:r>
            <a:r>
              <a:rPr lang="fr-CA" sz="2000" b="1" dirty="0"/>
              <a:t> </a:t>
            </a:r>
            <a:endParaRPr lang="fr-CA" sz="20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/>
              <a:t> </a:t>
            </a:r>
            <a:r>
              <a:rPr lang="fr-CA" sz="2000" dirty="0" smtClean="0"/>
              <a:t> </a:t>
            </a:r>
            <a:r>
              <a:rPr lang="fr-CA" sz="2000" dirty="0" err="1" smtClean="0"/>
              <a:t>require_once</a:t>
            </a:r>
            <a:r>
              <a:rPr lang="fr-CA" sz="2000" dirty="0" smtClean="0"/>
              <a:t> </a:t>
            </a:r>
            <a:r>
              <a:rPr lang="fr-CA" sz="2000" dirty="0"/>
              <a:t>('../model/</a:t>
            </a:r>
            <a:r>
              <a:rPr lang="fr-CA" sz="2000" dirty="0" err="1"/>
              <a:t>ModelVoiture.php</a:t>
            </a:r>
            <a:r>
              <a:rPr lang="fr-CA" sz="2000" dirty="0" smtClean="0"/>
              <a:t>');</a:t>
            </a:r>
            <a:br>
              <a:rPr lang="fr-CA" sz="2000" dirty="0" smtClean="0"/>
            </a:br>
            <a:r>
              <a:rPr lang="fr-CA" sz="2000" dirty="0" smtClean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  class </a:t>
            </a:r>
            <a:r>
              <a:rPr lang="fr-CA" sz="2000" dirty="0" err="1" smtClean="0"/>
              <a:t>ControllerVoiture</a:t>
            </a:r>
            <a:r>
              <a:rPr lang="fr-CA" sz="2000" dirty="0" smtClean="0"/>
              <a:t> </a:t>
            </a:r>
            <a:r>
              <a:rPr lang="fr-CA" sz="2000" dirty="0"/>
              <a:t>{ public </a:t>
            </a:r>
            <a:r>
              <a:rPr lang="fr-CA" sz="2000" dirty="0" err="1"/>
              <a:t>static</a:t>
            </a:r>
            <a:r>
              <a:rPr lang="fr-CA" sz="2000" dirty="0"/>
              <a:t> </a:t>
            </a:r>
            <a:r>
              <a:rPr lang="fr-CA" sz="2000" dirty="0" err="1"/>
              <a:t>function</a:t>
            </a:r>
            <a:r>
              <a:rPr lang="fr-CA" sz="2000" dirty="0"/>
              <a:t> </a:t>
            </a:r>
            <a:r>
              <a:rPr lang="fr-CA" sz="2000" dirty="0" err="1"/>
              <a:t>readAll</a:t>
            </a:r>
            <a:r>
              <a:rPr lang="fr-CA" sz="2000" dirty="0"/>
              <a:t>() </a:t>
            </a:r>
            <a:r>
              <a:rPr lang="fr-CA" sz="2000" dirty="0" smtClean="0"/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         //</a:t>
            </a:r>
            <a:r>
              <a:rPr lang="fr-CA" sz="2000" dirty="0"/>
              <a:t>appel au modèle pour </a:t>
            </a:r>
            <a:r>
              <a:rPr lang="fr-CA" sz="2000" dirty="0" err="1"/>
              <a:t>gerer</a:t>
            </a:r>
            <a:r>
              <a:rPr lang="fr-CA" sz="2000" dirty="0"/>
              <a:t> la BD </a:t>
            </a:r>
            <a:endParaRPr lang="fr-CA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/>
              <a:t> </a:t>
            </a:r>
            <a:r>
              <a:rPr lang="fr-CA" sz="2000" dirty="0" smtClean="0"/>
              <a:t>        $</a:t>
            </a:r>
            <a:r>
              <a:rPr lang="fr-CA" sz="2000" dirty="0" err="1"/>
              <a:t>tab_v</a:t>
            </a:r>
            <a:r>
              <a:rPr lang="fr-CA" sz="2000" dirty="0"/>
              <a:t> = </a:t>
            </a:r>
            <a:r>
              <a:rPr lang="fr-CA" sz="2000" dirty="0" err="1"/>
              <a:t>ModelVoiture</a:t>
            </a:r>
            <a:r>
              <a:rPr lang="fr-CA" sz="2000" dirty="0"/>
              <a:t>::</a:t>
            </a:r>
            <a:r>
              <a:rPr lang="fr-CA" sz="2000" dirty="0" err="1"/>
              <a:t>getAllVoitures</a:t>
            </a:r>
            <a:r>
              <a:rPr lang="fr-CA" sz="2000" dirty="0" smtClean="0"/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         //"</a:t>
            </a:r>
            <a:r>
              <a:rPr lang="fr-CA" sz="2000" dirty="0"/>
              <a:t>redirige" vers la vue </a:t>
            </a:r>
            <a:endParaRPr lang="fr-CA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/>
              <a:t> </a:t>
            </a:r>
            <a:r>
              <a:rPr lang="fr-CA" sz="2000" dirty="0" smtClean="0"/>
              <a:t>        </a:t>
            </a:r>
            <a:r>
              <a:rPr lang="fr-CA" sz="2000" dirty="0" err="1" smtClean="0"/>
              <a:t>require</a:t>
            </a:r>
            <a:r>
              <a:rPr lang="fr-CA" sz="2000" dirty="0" smtClean="0"/>
              <a:t> </a:t>
            </a:r>
            <a:r>
              <a:rPr lang="fr-CA" sz="2000" dirty="0"/>
              <a:t>('../</a:t>
            </a:r>
            <a:r>
              <a:rPr lang="fr-CA" sz="2000" dirty="0" err="1"/>
              <a:t>view</a:t>
            </a:r>
            <a:r>
              <a:rPr lang="fr-CA" sz="2000" dirty="0"/>
              <a:t>/voiture/</a:t>
            </a:r>
            <a:r>
              <a:rPr lang="fr-CA" sz="2000" dirty="0" err="1"/>
              <a:t>list.php</a:t>
            </a:r>
            <a:r>
              <a:rPr lang="fr-CA" sz="2000" dirty="0" smtClean="0"/>
              <a:t>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    } // </a:t>
            </a:r>
            <a:r>
              <a:rPr lang="fr-CA" sz="2000" dirty="0" err="1" smtClean="0"/>
              <a:t>readAll</a:t>
            </a:r>
            <a:r>
              <a:rPr lang="fr-CA" sz="2000" dirty="0" smtClean="0"/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}  //  </a:t>
            </a:r>
            <a:r>
              <a:rPr lang="fr-CA" sz="2000" dirty="0" err="1" smtClean="0"/>
              <a:t>ControleVoiture</a:t>
            </a:r>
            <a:endParaRPr lang="fr-CA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b="1" dirty="0" smtClean="0"/>
              <a:t>?&gt; </a:t>
            </a:r>
            <a:endParaRPr lang="fr-CA" sz="20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3568" y="1096392"/>
            <a:ext cx="81485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 </a:t>
            </a:r>
            <a:r>
              <a:rPr kumimoji="0" lang="fr-FR" altLang="fr-FR" sz="24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Controleur</a:t>
            </a:r>
            <a:r>
              <a:rPr kumimoji="0" lang="fr-FR" altLang="fr-FR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fr-FR" altLang="fr-FR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lang="fr-FR" altLang="fr-FR" sz="2400" dirty="0" smtClean="0"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fr-FR" altLang="fr-FR" sz="24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ControllerVoiture.php</a:t>
            </a:r>
            <a:endParaRPr kumimoji="0" lang="fr-FR" altLang="fr-FR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CA" sz="2400" dirty="0" smtClean="0"/>
              <a:t>Il charge d’abord la classe </a:t>
            </a:r>
            <a:r>
              <a:rPr lang="fr-CA" sz="2400" i="1" dirty="0" err="1" smtClean="0"/>
              <a:t>ModelVoiture</a:t>
            </a:r>
            <a:endParaRPr lang="fr-CA" sz="2400" i="1" dirty="0" smtClean="0"/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CA" altLang="fr-FR" sz="2400" dirty="0" smtClean="0">
                <a:latin typeface="Arial" pitchFamily="34" charset="0"/>
                <a:cs typeface="Arial" pitchFamily="34" charset="0"/>
              </a:rPr>
              <a:t>Il</a:t>
            </a:r>
            <a:r>
              <a:rPr kumimoji="0" lang="fr-CA" altLang="fr-FR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récupère le tableau de toutes les voitures.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CA" altLang="fr-FR" sz="2400" baseline="0" dirty="0" smtClean="0">
                <a:latin typeface="Arial" pitchFamily="34" charset="0"/>
                <a:cs typeface="Arial" pitchFamily="34" charset="0"/>
              </a:rPr>
              <a:t>Puis on </a:t>
            </a:r>
            <a:r>
              <a:rPr lang="fr-CA" altLang="fr-FR" sz="2400" baseline="0" dirty="0" err="1" smtClean="0">
                <a:latin typeface="Arial" pitchFamily="34" charset="0"/>
                <a:cs typeface="Arial" pitchFamily="34" charset="0"/>
              </a:rPr>
              <a:t>appel</a:t>
            </a:r>
            <a:r>
              <a:rPr lang="fr-CA" altLang="fr-FR" sz="2400" baseline="0" dirty="0" smtClean="0">
                <a:latin typeface="Arial" pitchFamily="34" charset="0"/>
                <a:cs typeface="Arial" pitchFamily="34" charset="0"/>
              </a:rPr>
              <a:t> la vue </a:t>
            </a:r>
            <a:r>
              <a:rPr lang="fr-CA" altLang="fr-FR" sz="2400" b="1" i="1" baseline="0" dirty="0" err="1" smtClean="0">
                <a:latin typeface="Arial" pitchFamily="34" charset="0"/>
                <a:cs typeface="Arial" pitchFamily="34" charset="0"/>
              </a:rPr>
              <a:t>list</a:t>
            </a:r>
            <a:r>
              <a:rPr lang="fr-CA" altLang="fr-FR" sz="2400" b="1" i="1" dirty="0" err="1" smtClean="0">
                <a:latin typeface="Arial" pitchFamily="34" charset="0"/>
                <a:cs typeface="Arial" pitchFamily="34" charset="0"/>
              </a:rPr>
              <a:t>.php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85767" y="23100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ACTIONS</a:t>
            </a:r>
            <a:endParaRPr lang="fr-CA" sz="24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18</a:t>
            </a:fld>
            <a:endParaRPr lang="fr-CA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5767" y="1412776"/>
            <a:ext cx="814853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CA" sz="2400" dirty="0"/>
              <a:t>On appelle </a:t>
            </a:r>
            <a:r>
              <a:rPr lang="fr-CA" sz="2400" b="1" i="1" dirty="0"/>
              <a:t>action</a:t>
            </a:r>
            <a:r>
              <a:rPr lang="fr-CA" sz="2400" dirty="0"/>
              <a:t> une fonction du </a:t>
            </a:r>
            <a:r>
              <a:rPr lang="fr-CA" sz="2400" dirty="0" smtClean="0"/>
              <a:t>contrôleur.</a:t>
            </a:r>
          </a:p>
          <a:p>
            <a:r>
              <a:rPr lang="fr-CA" sz="2400" dirty="0"/>
              <a:t>U</a:t>
            </a:r>
            <a:r>
              <a:rPr lang="fr-CA" sz="2400" dirty="0" smtClean="0"/>
              <a:t>ne </a:t>
            </a:r>
            <a:r>
              <a:rPr lang="fr-CA" sz="2400" dirty="0"/>
              <a:t>action correspond généralement à une page Web. </a:t>
            </a:r>
            <a:endParaRPr lang="fr-CA" sz="2400" dirty="0" smtClean="0"/>
          </a:p>
          <a:p>
            <a:r>
              <a:rPr lang="fr-CA" sz="2400" dirty="0" smtClean="0"/>
              <a:t>Dans </a:t>
            </a:r>
            <a:r>
              <a:rPr lang="fr-CA" sz="2400" dirty="0"/>
              <a:t>notre exemple du contrôleur </a:t>
            </a:r>
            <a:r>
              <a:rPr lang="fr-CA" sz="2400" dirty="0" err="1"/>
              <a:t>ControllerVoiture</a:t>
            </a:r>
            <a:r>
              <a:rPr lang="fr-CA" sz="2400" dirty="0"/>
              <a:t>, nous allons bientôt rajouter les actions qui correspondent aux pages suivantes </a:t>
            </a:r>
            <a:r>
              <a:rPr lang="fr-CA" sz="24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400" dirty="0" smtClean="0"/>
              <a:t>afficher </a:t>
            </a:r>
            <a:r>
              <a:rPr lang="fr-CA" sz="2400" dirty="0"/>
              <a:t>toutes les voitures : action </a:t>
            </a:r>
            <a:r>
              <a:rPr lang="fr-CA" sz="2400" b="1" dirty="0" err="1" smtClean="0"/>
              <a:t>readAll</a:t>
            </a:r>
            <a:endParaRPr lang="fr-CA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CA" sz="2400" dirty="0" smtClean="0"/>
              <a:t>afficher </a:t>
            </a:r>
            <a:r>
              <a:rPr lang="fr-CA" sz="2400" dirty="0"/>
              <a:t>les détails d’une voiture : action </a:t>
            </a:r>
            <a:r>
              <a:rPr lang="fr-CA" sz="2400" b="1" dirty="0" err="1" smtClean="0"/>
              <a:t>read</a:t>
            </a:r>
            <a:endParaRPr lang="fr-CA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CA" sz="2400" dirty="0" smtClean="0"/>
              <a:t>afficher le formulaire de création d’une voiture : action </a:t>
            </a:r>
            <a:r>
              <a:rPr lang="fr-CA" sz="2400" b="1" dirty="0" err="1" smtClean="0"/>
              <a:t>create</a:t>
            </a:r>
            <a:endParaRPr lang="fr-CA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CA" sz="2400" dirty="0" smtClean="0"/>
              <a:t>créer </a:t>
            </a:r>
            <a:r>
              <a:rPr lang="fr-CA" sz="2400" dirty="0"/>
              <a:t>une voiture dans la BDD et afficher un message de confirmation : action </a:t>
            </a:r>
            <a:r>
              <a:rPr lang="fr-CA" sz="2400" b="1" dirty="0" err="1" smtClean="0"/>
              <a:t>created</a:t>
            </a:r>
            <a:endParaRPr lang="fr-CA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CA" sz="2400" dirty="0" smtClean="0"/>
              <a:t>supprimer </a:t>
            </a:r>
            <a:r>
              <a:rPr lang="fr-CA" sz="2400" dirty="0"/>
              <a:t>une voiture et afficher un message de confirmation : action </a:t>
            </a:r>
            <a:r>
              <a:rPr lang="fr-CA" sz="2400" b="1" dirty="0" err="1"/>
              <a:t>delete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4474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 ROUTEUR</a:t>
            </a:r>
            <a:endParaRPr lang="fr-CA" sz="24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19</a:t>
            </a:fld>
            <a:endParaRPr lang="fr-CA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7419" y="2348880"/>
            <a:ext cx="8101656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&lt;?</a:t>
            </a:r>
            <a:r>
              <a:rPr lang="fr-CA" sz="2000" dirty="0" err="1" smtClean="0"/>
              <a:t>php</a:t>
            </a:r>
            <a:r>
              <a:rPr lang="fr-CA" sz="2000" dirty="0" smtClean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    </a:t>
            </a:r>
            <a:r>
              <a:rPr lang="fr-CA" sz="2000" dirty="0" err="1" smtClean="0"/>
              <a:t>require_once</a:t>
            </a:r>
            <a:r>
              <a:rPr lang="fr-CA" sz="2000" dirty="0" smtClean="0"/>
              <a:t> </a:t>
            </a:r>
            <a:r>
              <a:rPr lang="fr-CA" sz="2000" dirty="0"/>
              <a:t>'</a:t>
            </a:r>
            <a:r>
              <a:rPr lang="fr-CA" sz="2000" dirty="0" err="1"/>
              <a:t>ControllerVoiture.php</a:t>
            </a:r>
            <a:r>
              <a:rPr lang="fr-CA" sz="2000" dirty="0"/>
              <a:t>'; </a:t>
            </a:r>
            <a:endParaRPr lang="fr-CA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    // </a:t>
            </a:r>
            <a:r>
              <a:rPr lang="fr-CA" sz="2000" dirty="0"/>
              <a:t>Appel de la méthode statique $action de </a:t>
            </a:r>
            <a:r>
              <a:rPr lang="fr-CA" sz="2000" dirty="0" err="1" smtClean="0"/>
              <a:t>ControllerVoiture</a:t>
            </a:r>
            <a:endParaRPr lang="fr-CA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   </a:t>
            </a:r>
            <a:r>
              <a:rPr lang="fr-CA" sz="2000" dirty="0" err="1" smtClean="0"/>
              <a:t>ControllerVoiture</a:t>
            </a:r>
            <a:r>
              <a:rPr lang="fr-CA" sz="2000" dirty="0"/>
              <a:t>::</a:t>
            </a:r>
            <a:r>
              <a:rPr lang="fr-CA" sz="2000" dirty="0" err="1"/>
              <a:t>readAll</a:t>
            </a:r>
            <a:r>
              <a:rPr lang="fr-CA" sz="2000" dirty="0"/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sz="2000" dirty="0" smtClean="0"/>
              <a:t>?&gt; </a:t>
            </a:r>
            <a:endParaRPr lang="fr-CA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0544" y="980728"/>
            <a:ext cx="81485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CA" sz="2400" dirty="0"/>
              <a:t>Le </a:t>
            </a:r>
            <a:r>
              <a:rPr lang="fr-CA" sz="2400" b="1" i="1" dirty="0"/>
              <a:t>routeur</a:t>
            </a:r>
            <a:r>
              <a:rPr lang="fr-CA" sz="2400" dirty="0"/>
              <a:t> </a:t>
            </a:r>
            <a:r>
              <a:rPr lang="fr-CA" sz="2400" dirty="0" smtClean="0"/>
              <a:t>est </a:t>
            </a:r>
            <a:r>
              <a:rPr lang="fr-CA" sz="2400" dirty="0"/>
              <a:t>la partie du contrôleur qui s’occupe d’appeler l’action du contrôleur. Un routeur simpliste serait le fichier suivant </a:t>
            </a:r>
            <a:r>
              <a:rPr lang="fr-CA" sz="2400" dirty="0" err="1"/>
              <a:t>controller</a:t>
            </a:r>
            <a:r>
              <a:rPr lang="fr-CA" sz="2400" dirty="0"/>
              <a:t>/</a:t>
            </a:r>
            <a:r>
              <a:rPr lang="fr-CA" sz="2400" dirty="0" err="1"/>
              <a:t>routeur.php</a:t>
            </a:r>
            <a:r>
              <a:rPr lang="fr-CA" sz="2400" dirty="0"/>
              <a:t> :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PRÉSENTATION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1540" y="720901"/>
            <a:ext cx="8388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Trois patrons d’architecture font autorité en matière de développement</a:t>
            </a:r>
          </a:p>
          <a:p>
            <a:r>
              <a:rPr lang="fr-CA" sz="2000" dirty="0"/>
              <a:t>d’interfaces graphiques (GUI). </a:t>
            </a:r>
            <a:r>
              <a:rPr lang="fr-CA" sz="2000" dirty="0" smtClean="0"/>
              <a:t>Ce sont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MVC (Modèle-Vue-Contrôle)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/>
              <a:t>MVP (</a:t>
            </a:r>
            <a:r>
              <a:rPr lang="fr-CA" sz="2000" dirty="0" smtClean="0"/>
              <a:t>Modèle-Vue-Présentation)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MVVM (Modèle-Vue-Vue Modèle)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539552" y="5526524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Ce modèle de conception (</a:t>
            </a:r>
            <a:r>
              <a:rPr lang="fr-CA" sz="1400" i="1" dirty="0"/>
              <a:t>design pattern</a:t>
            </a:r>
            <a:r>
              <a:rPr lang="fr-CA" sz="1400" dirty="0"/>
              <a:t>) a été imaginé à la fin des années 1970 pour le langage </a:t>
            </a:r>
            <a:r>
              <a:rPr lang="fr-CA" sz="1400" dirty="0" err="1"/>
              <a:t>Smalltalk</a:t>
            </a:r>
            <a:r>
              <a:rPr lang="fr-CA" sz="1400" dirty="0"/>
              <a:t> afin de bien séparer le code de l’interface graphique de la logique applicative. Il est utilisé dans de très nombreux langages : bibliothèques Swing et Model 2 (JSP) de Java, </a:t>
            </a:r>
            <a:r>
              <a:rPr lang="fr-CA" sz="1400" dirty="0" err="1"/>
              <a:t>frameworks</a:t>
            </a:r>
            <a:r>
              <a:rPr lang="fr-CA" sz="1400" dirty="0"/>
              <a:t> PHP, ASP.NET MVC, etc.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3538" y="3429000"/>
            <a:ext cx="8388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On part du principe que l’application devrait être traité en deux parties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Logique </a:t>
            </a:r>
            <a:r>
              <a:rPr lang="fr-CA" sz="2000" dirty="0"/>
              <a:t>du domaine ou logique </a:t>
            </a:r>
            <a:r>
              <a:rPr lang="fr-CA" sz="2000" dirty="0" smtClean="0"/>
              <a:t>métier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/>
              <a:t>Logique de </a:t>
            </a:r>
            <a:r>
              <a:rPr lang="fr-CA" sz="2000" dirty="0" smtClean="0"/>
              <a:t>présentation</a:t>
            </a:r>
            <a:endParaRPr lang="fr-CA" sz="2000" dirty="0"/>
          </a:p>
        </p:txBody>
      </p:sp>
      <p:sp>
        <p:nvSpPr>
          <p:cNvPr id="4" name="Rectangle 3"/>
          <p:cNvSpPr/>
          <p:nvPr/>
        </p:nvSpPr>
        <p:spPr>
          <a:xfrm>
            <a:off x="414493" y="2492896"/>
            <a:ext cx="8141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La motivation première derrière ces trois patrons est la séparation des</a:t>
            </a:r>
          </a:p>
          <a:p>
            <a:r>
              <a:rPr lang="fr-CA" sz="2000" dirty="0"/>
              <a:t>responsabilités </a:t>
            </a:r>
            <a:r>
              <a:rPr lang="fr-CA" sz="2000" dirty="0" smtClean="0"/>
              <a:t>afin </a:t>
            </a:r>
            <a:r>
              <a:rPr lang="fr-CA" sz="2000" dirty="0"/>
              <a:t>d’augmenter la cohésion et réduire le couplage. </a:t>
            </a:r>
          </a:p>
        </p:txBody>
      </p:sp>
    </p:spTree>
    <p:extLst>
      <p:ext uri="{BB962C8B-B14F-4D97-AF65-F5344CB8AC3E}">
        <p14:creationId xmlns:p14="http://schemas.microsoft.com/office/powerpoint/2010/main" val="12470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APPLICATION  MVC</a:t>
            </a:r>
            <a:endParaRPr lang="fr-CA" sz="2400" b="1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20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908720"/>
            <a:ext cx="8436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Sans avoir accès aux patrons d’architectures, </a:t>
            </a:r>
            <a:r>
              <a:rPr lang="fr-CA" dirty="0"/>
              <a:t>les pages Web mélangent </a:t>
            </a:r>
            <a:r>
              <a:rPr lang="fr-CA" dirty="0" smtClean="0"/>
              <a:t>traitement (PHP</a:t>
            </a:r>
            <a:r>
              <a:rPr lang="fr-CA" dirty="0"/>
              <a:t>), accès aux données (SQL) et présentation (balises HTML). Nous allons </a:t>
            </a:r>
            <a:r>
              <a:rPr lang="fr-CA" dirty="0" smtClean="0"/>
              <a:t>maintenant </a:t>
            </a:r>
            <a:r>
              <a:rPr lang="fr-CA" dirty="0"/>
              <a:t>séparer toutes ces parties pour plus de clarté</a:t>
            </a:r>
            <a:r>
              <a:rPr lang="fr-CA" dirty="0" smtClean="0"/>
              <a:t>.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438464" y="1916832"/>
            <a:ext cx="835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Partons de l’exemple suivant :</a:t>
            </a:r>
            <a:endParaRPr lang="fr-CA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6228" y="2348880"/>
            <a:ext cx="3891756" cy="3539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fr-FR" altLang="fr-FR" sz="16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head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fr-FR" altLang="fr-FR" sz="16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meta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charset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="UTF-8"&gt;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title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&gt;Liste des voitures&lt;/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title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&lt;/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head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&lt;body&gt;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&lt;?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php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require_once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'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Voiture.php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';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$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tab_v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Voiture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::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getAllVoitures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foreach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($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tab_v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as $v)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$v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afficher();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?&gt;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&lt;/body&gt;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&lt;/html&gt; 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61113" y="260647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31540" y="836712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Références du présent document :</a:t>
            </a:r>
            <a:br>
              <a:rPr lang="fr-CA" dirty="0"/>
            </a:br>
            <a:r>
              <a:rPr lang="fr-CA" dirty="0">
                <a:hlinkClick r:id="rId2"/>
              </a:rPr>
              <a:t>https://</a:t>
            </a:r>
            <a:r>
              <a:rPr lang="fr-CA" dirty="0" smtClean="0">
                <a:hlinkClick r:id="rId2"/>
              </a:rPr>
              <a:t>foad.ensicaen.fr/pluginfile.php/1214/course/section/2927/gui-patterns.pdf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Exemple pratique :</a:t>
            </a:r>
          </a:p>
          <a:p>
            <a:r>
              <a:rPr lang="fr-CA" dirty="0">
                <a:hlinkClick r:id="rId3"/>
              </a:rPr>
              <a:t>https://</a:t>
            </a:r>
            <a:r>
              <a:rPr lang="fr-CA" dirty="0" smtClean="0">
                <a:hlinkClick r:id="rId3"/>
              </a:rPr>
              <a:t>romainlebreton.github.io/ProgWeb-CoteServeur/tutorials/tutorial4.html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xc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881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PRÉSENTATION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539552" y="5526524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Ce modèle de conception (</a:t>
            </a:r>
            <a:r>
              <a:rPr lang="fr-CA" sz="1400" i="1" dirty="0"/>
              <a:t>design pattern</a:t>
            </a:r>
            <a:r>
              <a:rPr lang="fr-CA" sz="1400" dirty="0"/>
              <a:t>) a été imaginé à la fin des années 1970 pour le langage </a:t>
            </a:r>
            <a:r>
              <a:rPr lang="fr-CA" sz="1400" dirty="0" err="1"/>
              <a:t>Smalltalk</a:t>
            </a:r>
            <a:r>
              <a:rPr lang="fr-CA" sz="1400" dirty="0"/>
              <a:t> afin de bien séparer le code de l’interface graphique de la logique applicative. Il est utilisé dans de très nombreux langages : bibliothèques Swing et Model 2 (JSP) de Java, </a:t>
            </a:r>
            <a:r>
              <a:rPr lang="fr-CA" sz="1400" dirty="0" err="1"/>
              <a:t>frameworks</a:t>
            </a:r>
            <a:r>
              <a:rPr lang="fr-CA" sz="1400" dirty="0"/>
              <a:t> PHP, ASP.NET MVC, etc.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3538" y="908720"/>
            <a:ext cx="8388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On part du principe que l’application devrait être traité en deux parties :</a:t>
            </a:r>
          </a:p>
          <a:p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Logique du domaine ou logique métier</a:t>
            </a:r>
            <a:br>
              <a:rPr lang="fr-CA" sz="2000" dirty="0" smtClean="0"/>
            </a:br>
            <a:r>
              <a:rPr lang="fr-CA" sz="2000" dirty="0" smtClean="0"/>
              <a:t>C’est la partie </a:t>
            </a:r>
            <a:r>
              <a:rPr lang="fr-CA" sz="2000" dirty="0"/>
              <a:t>de l’application qui </a:t>
            </a:r>
            <a:r>
              <a:rPr lang="fr-CA" sz="2000" b="1" dirty="0"/>
              <a:t>crée</a:t>
            </a:r>
            <a:r>
              <a:rPr lang="fr-CA" sz="2000" dirty="0" smtClean="0"/>
              <a:t>, </a:t>
            </a:r>
            <a:r>
              <a:rPr lang="fr-CA" sz="2000" b="1" dirty="0" smtClean="0"/>
              <a:t>stocke</a:t>
            </a:r>
            <a:r>
              <a:rPr lang="fr-CA" sz="2000" dirty="0" smtClean="0"/>
              <a:t> </a:t>
            </a:r>
            <a:r>
              <a:rPr lang="fr-CA" sz="2000" dirty="0"/>
              <a:t>et </a:t>
            </a:r>
            <a:r>
              <a:rPr lang="fr-CA" sz="2000" b="1" dirty="0" smtClean="0"/>
              <a:t>modifie</a:t>
            </a:r>
            <a:r>
              <a:rPr lang="fr-CA" sz="2000" dirty="0" smtClean="0"/>
              <a:t> </a:t>
            </a:r>
            <a:r>
              <a:rPr lang="fr-CA" sz="2000" dirty="0"/>
              <a:t>les </a:t>
            </a:r>
            <a:r>
              <a:rPr lang="fr-CA" sz="2000" b="1" dirty="0"/>
              <a:t>données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et </a:t>
            </a:r>
            <a:r>
              <a:rPr lang="fr-CA" sz="2000" dirty="0"/>
              <a:t>qui leur donne du </a:t>
            </a:r>
            <a:r>
              <a:rPr lang="fr-CA" sz="2000" dirty="0" smtClean="0"/>
              <a:t>sens.</a:t>
            </a:r>
            <a:endParaRPr lang="fr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Logique </a:t>
            </a:r>
            <a:r>
              <a:rPr lang="fr-CA" sz="2000" dirty="0"/>
              <a:t>de </a:t>
            </a:r>
            <a:r>
              <a:rPr lang="fr-CA" sz="2000" dirty="0" smtClean="0"/>
              <a:t>présentation</a:t>
            </a:r>
            <a:r>
              <a:rPr lang="fr-CA" sz="2000" dirty="0"/>
              <a:t/>
            </a:r>
            <a:br>
              <a:rPr lang="fr-CA" sz="2000" dirty="0"/>
            </a:br>
            <a:r>
              <a:rPr lang="fr-CA" sz="2000" dirty="0"/>
              <a:t>C’est la partie de l’application qui </a:t>
            </a:r>
            <a:r>
              <a:rPr lang="fr-CA" sz="2000" dirty="0" smtClean="0"/>
              <a:t>désigne </a:t>
            </a:r>
            <a:r>
              <a:rPr lang="fr-CA" sz="2000" dirty="0"/>
              <a:t>tout type de logique qui </a:t>
            </a:r>
            <a:r>
              <a:rPr lang="fr-CA" sz="2000" dirty="0" smtClean="0"/>
              <a:t>spécifie comment l’interface </a:t>
            </a:r>
            <a:r>
              <a:rPr lang="fr-CA" sz="2000" dirty="0"/>
              <a:t>graphique réagit aux </a:t>
            </a:r>
            <a:r>
              <a:rPr lang="fr-CA" sz="2000" b="1" dirty="0"/>
              <a:t>interactions avec l’utilisateur</a:t>
            </a:r>
          </a:p>
          <a:p>
            <a:r>
              <a:rPr lang="fr-CA" sz="2000" dirty="0" smtClean="0"/>
              <a:t/>
            </a:r>
            <a:br>
              <a:rPr lang="fr-CA" sz="2000" dirty="0" smtClean="0"/>
            </a:b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4859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 modèle MVC décrit une manière d’architecturer une application informatique en la décomposant en trois sous-parties </a:t>
            </a:r>
            <a:r>
              <a:rPr lang="fr-CA" sz="2000" dirty="0" smtClean="0"/>
              <a:t>:</a:t>
            </a:r>
          </a:p>
          <a:p>
            <a:endParaRPr lang="fr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/>
              <a:t>la partie </a:t>
            </a:r>
            <a:r>
              <a:rPr lang="fr-CA" sz="2000" b="1" dirty="0" smtClean="0"/>
              <a:t>Modèle</a:t>
            </a:r>
            <a:br>
              <a:rPr lang="fr-CA" sz="2000" b="1" dirty="0" smtClean="0"/>
            </a:br>
            <a:r>
              <a:rPr lang="fr-CA" sz="2000" dirty="0"/>
              <a:t>E</a:t>
            </a:r>
            <a:r>
              <a:rPr lang="fr-CA" sz="2000" dirty="0" smtClean="0"/>
              <a:t>ncapsule </a:t>
            </a:r>
            <a:r>
              <a:rPr lang="fr-CA" sz="2000" dirty="0"/>
              <a:t>la logique métier (</a:t>
            </a:r>
            <a:r>
              <a:rPr lang="fr-CA" sz="2000" i="1" dirty="0">
                <a:solidFill>
                  <a:srgbClr val="FF0000"/>
                </a:solidFill>
              </a:rPr>
              <a:t>business </a:t>
            </a:r>
            <a:r>
              <a:rPr lang="fr-CA" sz="2000" i="1" dirty="0" err="1">
                <a:solidFill>
                  <a:srgbClr val="FF0000"/>
                </a:solidFill>
              </a:rPr>
              <a:t>logic</a:t>
            </a:r>
            <a:r>
              <a:rPr lang="fr-CA" sz="2000" dirty="0"/>
              <a:t>) ainsi que l’accès aux données. Il peut s’agir d’un ensemble de fonctions (Modèle procédural) ou de classes (Modèle orienté objet</a:t>
            </a:r>
            <a:r>
              <a:rPr lang="fr-CA" sz="2000" dirty="0" smtClean="0"/>
              <a:t>). Aussi l’accès aux Services WEB.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la partie </a:t>
            </a:r>
            <a:r>
              <a:rPr lang="fr-CA" sz="2000" b="1" dirty="0" smtClean="0"/>
              <a:t>Vue</a:t>
            </a:r>
            <a:br>
              <a:rPr lang="fr-CA" sz="2000" b="1" dirty="0" smtClean="0"/>
            </a:br>
            <a:r>
              <a:rPr lang="fr-CA" dirty="0" smtClean="0"/>
              <a:t>S’occupe </a:t>
            </a:r>
            <a:r>
              <a:rPr lang="fr-CA" dirty="0"/>
              <a:t>des interactions avec l’utilisateur : présentation, saisie et validation des données</a:t>
            </a:r>
            <a:r>
              <a:rPr lang="fr-CA" dirty="0" smtClean="0"/>
              <a:t>.</a:t>
            </a: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la </a:t>
            </a:r>
            <a:r>
              <a:rPr lang="fr-CA" sz="2000" dirty="0"/>
              <a:t>partie </a:t>
            </a:r>
            <a:r>
              <a:rPr lang="fr-CA" sz="2000" b="1" dirty="0" smtClean="0"/>
              <a:t>Contrôleur</a:t>
            </a:r>
            <a:br>
              <a:rPr lang="fr-CA" sz="2000" b="1" dirty="0" smtClean="0"/>
            </a:br>
            <a:r>
              <a:rPr lang="fr-CA" sz="2000" dirty="0" smtClean="0"/>
              <a:t>Gère </a:t>
            </a:r>
            <a:r>
              <a:rPr lang="fr-CA" sz="2000" dirty="0"/>
              <a:t>la dynamique de l’application. Elle fait le lien entre l’utilisateur et le reste de l’application.</a:t>
            </a:r>
          </a:p>
          <a:p>
            <a:pPr lvl="1"/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539552" y="5526524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Ce modèle de conception (</a:t>
            </a:r>
            <a:r>
              <a:rPr lang="fr-CA" sz="1400" i="1" dirty="0"/>
              <a:t>design pattern</a:t>
            </a:r>
            <a:r>
              <a:rPr lang="fr-CA" sz="1400" dirty="0"/>
              <a:t>) a été imaginé à la fin des années 1970 pour le langage </a:t>
            </a:r>
            <a:r>
              <a:rPr lang="fr-CA" sz="1400" dirty="0" err="1"/>
              <a:t>Smalltalk</a:t>
            </a:r>
            <a:r>
              <a:rPr lang="fr-CA" sz="1400" dirty="0"/>
              <a:t> afin de bien séparer le code de l’interface graphique de la logique applicative. Il est utilisé dans de très nombreux langages : bibliothèques Swing et Model 2 (JSP) de Java, </a:t>
            </a:r>
            <a:r>
              <a:rPr lang="fr-CA" sz="1400" dirty="0" err="1"/>
              <a:t>frameworks</a:t>
            </a:r>
            <a:r>
              <a:rPr lang="fr-CA" sz="1400" dirty="0"/>
              <a:t> PHP, ASP.NET MVC, etc.</a:t>
            </a:r>
          </a:p>
        </p:txBody>
      </p:sp>
    </p:spTree>
    <p:extLst>
      <p:ext uri="{BB962C8B-B14F-4D97-AF65-F5344CB8AC3E}">
        <p14:creationId xmlns:p14="http://schemas.microsoft.com/office/powerpoint/2010/main" val="32812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 modèle MVC décrit une manière d’architecturer une application informatique en la décomposant en trois </a:t>
            </a:r>
            <a:r>
              <a:rPr lang="fr-CA" sz="2000" dirty="0" smtClean="0"/>
              <a:t>sous-parties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5</a:t>
            </a:fld>
            <a:endParaRPr lang="fr-CA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52728" cy="46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2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Avantages et inconvénients</a:t>
            </a:r>
          </a:p>
          <a:p>
            <a:r>
              <a:rPr lang="fr-CA" sz="2000" dirty="0"/>
              <a:t>Le modèle MVC offre une </a:t>
            </a:r>
            <a:r>
              <a:rPr lang="fr-CA" sz="2000" b="1" dirty="0"/>
              <a:t>séparation claire des responsabilités</a:t>
            </a:r>
            <a:r>
              <a:rPr lang="fr-CA" sz="2000" dirty="0"/>
              <a:t> au sein d’une application, en conformité avec les principes de conception déjà étudiés </a:t>
            </a:r>
            <a:r>
              <a:rPr lang="fr-CA" sz="2000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Responsabilité </a:t>
            </a:r>
            <a:r>
              <a:rPr lang="fr-CA" sz="2000" dirty="0"/>
              <a:t>unique, </a:t>
            </a:r>
            <a:endParaRPr lang="fr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couplage faible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cohésion </a:t>
            </a:r>
            <a:r>
              <a:rPr lang="fr-CA" sz="2000" dirty="0"/>
              <a:t>forte. </a:t>
            </a:r>
            <a:endParaRPr lang="fr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r>
              <a:rPr lang="fr-CA" sz="2000" dirty="0" smtClean="0"/>
              <a:t>Le </a:t>
            </a:r>
            <a:r>
              <a:rPr lang="fr-CA" sz="2000" dirty="0"/>
              <a:t>prix à payer est une </a:t>
            </a:r>
            <a:r>
              <a:rPr lang="fr-CA" sz="2000" b="1" dirty="0"/>
              <a:t>augmentation de la complexité </a:t>
            </a:r>
            <a:r>
              <a:rPr lang="fr-CA" sz="2000" dirty="0"/>
              <a:t>de l’architecture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Dans le cas d’une application Web, l’utilisation du modèle MVC permet aux pages HTML (qui constituent la partie Vue) de </a:t>
            </a:r>
            <a:r>
              <a:rPr lang="fr-CA" sz="2000" b="1" dirty="0"/>
              <a:t>contenir le moins possible de code </a:t>
            </a:r>
            <a:r>
              <a:rPr lang="fr-CA" sz="2000" b="1" dirty="0" smtClean="0"/>
              <a:t>adressé au serveur</a:t>
            </a:r>
            <a:r>
              <a:rPr lang="fr-CA" sz="2000" b="1" dirty="0"/>
              <a:t>, </a:t>
            </a:r>
            <a:r>
              <a:rPr lang="fr-CA" sz="2000" dirty="0"/>
              <a:t>étant donné que le </a:t>
            </a:r>
            <a:r>
              <a:rPr lang="fr-CA" sz="2000" dirty="0" err="1"/>
              <a:t>scripting</a:t>
            </a:r>
            <a:r>
              <a:rPr lang="fr-CA" sz="2000" dirty="0"/>
              <a:t> est regroupé dans les deux autres parties de l’application</a:t>
            </a:r>
            <a:r>
              <a:rPr lang="fr-CA" sz="2000" dirty="0" smtClean="0"/>
              <a:t>.</a:t>
            </a:r>
          </a:p>
          <a:p>
            <a:endParaRPr lang="fr-CA" sz="2000" dirty="0" smtClean="0"/>
          </a:p>
          <a:p>
            <a:r>
              <a:rPr lang="fr-CA" sz="2000" dirty="0" smtClean="0"/>
              <a:t>Cependant l'interface </a:t>
            </a:r>
            <a:r>
              <a:rPr lang="fr-CA" sz="2000" dirty="0"/>
              <a:t>utilisateur </a:t>
            </a:r>
            <a:r>
              <a:rPr lang="fr-CA" sz="2000" dirty="0" smtClean="0"/>
              <a:t>dépend </a:t>
            </a:r>
            <a:r>
              <a:rPr lang="fr-CA" sz="2000" dirty="0"/>
              <a:t>de la manière dont les données sont organisées dans </a:t>
            </a:r>
            <a:r>
              <a:rPr lang="fr-CA" sz="2000" dirty="0" smtClean="0"/>
              <a:t>le modèle </a:t>
            </a:r>
            <a:r>
              <a:rPr lang="fr-CA" sz="2000" dirty="0"/>
              <a:t>du </a:t>
            </a:r>
            <a:r>
              <a:rPr lang="fr-CA" sz="2000" dirty="0" smtClean="0"/>
              <a:t>domaine.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2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Avantages et </a:t>
            </a:r>
            <a:r>
              <a:rPr lang="fr-CA" sz="2000" b="1" dirty="0" smtClean="0"/>
              <a:t>inconvénients (suite)</a:t>
            </a:r>
            <a:endParaRPr lang="fr-CA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405485" y="1700808"/>
            <a:ext cx="7998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/>
              <a:t>Différences avec un modèle en couches</a:t>
            </a:r>
          </a:p>
          <a:p>
            <a:r>
              <a:rPr lang="fr-CA" sz="2000" dirty="0"/>
              <a:t>Attention à ne pas employer le terme de “couche” à propos du modèle MVC.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Dans </a:t>
            </a:r>
            <a:r>
              <a:rPr lang="fr-CA" sz="2000" dirty="0"/>
              <a:t>une architecture en couches, </a:t>
            </a:r>
            <a:r>
              <a:rPr lang="fr-CA" sz="2000" b="1" dirty="0"/>
              <a:t>chaque couche ne peut communiquer qu’avec les couches adjacentes</a:t>
            </a:r>
            <a:r>
              <a:rPr lang="fr-CA" sz="2000" dirty="0"/>
              <a:t>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Les </a:t>
            </a:r>
            <a:r>
              <a:rPr lang="fr-CA" sz="2000" dirty="0"/>
              <a:t>parties Modèle, Vue et Contrôleur ne sont donc pas des </a:t>
            </a:r>
            <a:r>
              <a:rPr lang="fr-CA" sz="2000" dirty="0" smtClean="0"/>
              <a:t>couches, car elles peuvent toutes communiquer entre elles.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589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MVP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63147" y="2492896"/>
            <a:ext cx="8388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Une manière d'améliorer MVC est de </a:t>
            </a:r>
            <a:r>
              <a:rPr lang="fr-CA" sz="2000" b="1" dirty="0"/>
              <a:t>réduire le couplage entre la vue et le</a:t>
            </a:r>
          </a:p>
          <a:p>
            <a:r>
              <a:rPr lang="fr-CA" sz="2000" b="1" dirty="0"/>
              <a:t>modèle</a:t>
            </a:r>
            <a:r>
              <a:rPr lang="fr-CA" sz="2000" b="1" dirty="0" smtClean="0"/>
              <a:t>.  </a:t>
            </a:r>
          </a:p>
          <a:p>
            <a:endParaRPr lang="fr-CA" sz="2000" dirty="0"/>
          </a:p>
          <a:p>
            <a:r>
              <a:rPr lang="fr-CA" sz="2000" dirty="0" smtClean="0"/>
              <a:t>Si </a:t>
            </a:r>
            <a:r>
              <a:rPr lang="fr-CA" sz="2000" dirty="0"/>
              <a:t>nous établissons une règle selon laquelle </a:t>
            </a:r>
            <a:r>
              <a:rPr lang="fr-CA" sz="2000" b="1" dirty="0"/>
              <a:t>toutes les interactions</a:t>
            </a:r>
          </a:p>
          <a:p>
            <a:r>
              <a:rPr lang="fr-CA" sz="2000" b="1" dirty="0"/>
              <a:t>entre la vue et le modèle doivent passer par le contrôleur</a:t>
            </a:r>
            <a:r>
              <a:rPr lang="fr-CA" sz="2000" dirty="0"/>
              <a:t>, le contrôleur </a:t>
            </a:r>
            <a:r>
              <a:rPr lang="fr-CA" sz="2000" dirty="0" smtClean="0"/>
              <a:t>devient le </a:t>
            </a:r>
            <a:r>
              <a:rPr lang="fr-CA" sz="2000" dirty="0"/>
              <a:t>lieu unique pour la mise en œuvre de la logique de </a:t>
            </a:r>
            <a:r>
              <a:rPr lang="fr-CA" sz="2000" dirty="0" smtClean="0"/>
              <a:t>présentation</a:t>
            </a:r>
          </a:p>
          <a:p>
            <a:endParaRPr lang="fr-CA" sz="2000" dirty="0" smtClean="0"/>
          </a:p>
          <a:p>
            <a:r>
              <a:rPr lang="fr-CA" sz="2000" dirty="0" smtClean="0"/>
              <a:t>La </a:t>
            </a:r>
            <a:r>
              <a:rPr lang="fr-CA" sz="2000" dirty="0"/>
              <a:t>vue </a:t>
            </a:r>
            <a:r>
              <a:rPr lang="fr-CA" sz="2000" dirty="0" smtClean="0"/>
              <a:t>est déchargée </a:t>
            </a:r>
            <a:r>
              <a:rPr lang="fr-CA" sz="2000" dirty="0"/>
              <a:t>de toute logique </a:t>
            </a:r>
            <a:r>
              <a:rPr lang="fr-CA" sz="2000" dirty="0" smtClean="0"/>
              <a:t>intervenant dans le dialogue avec </a:t>
            </a:r>
            <a:r>
              <a:rPr lang="fr-CA" sz="2000" dirty="0"/>
              <a:t>l’utilisateur.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Le </a:t>
            </a:r>
            <a:r>
              <a:rPr lang="fr-CA" sz="2000" dirty="0"/>
              <a:t>contrôleur devient alors </a:t>
            </a:r>
            <a:r>
              <a:rPr lang="fr-CA" sz="2000" dirty="0" smtClean="0"/>
              <a:t>un bloc de Présentation</a:t>
            </a:r>
            <a:r>
              <a:rPr lang="fr-CA" sz="2000" dirty="0"/>
              <a:t>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539552" y="703987"/>
            <a:ext cx="8496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Le modèle </a:t>
            </a:r>
            <a:r>
              <a:rPr lang="fr-CA" sz="2000" dirty="0" smtClean="0"/>
              <a:t>MVP diffère du modèle MVC seulement au niveau de la troisième constituante :</a:t>
            </a:r>
            <a:endParaRPr lang="fr-CA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/>
              <a:t>la partie </a:t>
            </a:r>
            <a:r>
              <a:rPr lang="fr-CA" sz="2000" b="1" dirty="0" smtClean="0"/>
              <a:t>Modèle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/>
              <a:t>la partie </a:t>
            </a:r>
            <a:r>
              <a:rPr lang="fr-CA" sz="2000" b="1" dirty="0" smtClean="0"/>
              <a:t>Vue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/>
              <a:t>la partie </a:t>
            </a:r>
            <a:r>
              <a:rPr lang="fr-CA" sz="2000" b="1" dirty="0" smtClean="0"/>
              <a:t>Présentation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52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9</a:t>
            </a:fld>
            <a:endParaRPr lang="fr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716245"/>
            <a:ext cx="291732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1560" y="810578"/>
            <a:ext cx="540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</a:t>
            </a:r>
            <a:r>
              <a:rPr lang="fr-CA" b="1" dirty="0" smtClean="0"/>
              <a:t>Modèle</a:t>
            </a:r>
            <a:r>
              <a:rPr lang="fr-CA" dirty="0" smtClean="0"/>
              <a:t> est </a:t>
            </a:r>
            <a:r>
              <a:rPr lang="fr-CA" dirty="0"/>
              <a:t>uniquement centré sur la logique </a:t>
            </a:r>
            <a:r>
              <a:rPr lang="fr-CA" dirty="0" smtClean="0"/>
              <a:t>métier (</a:t>
            </a:r>
            <a:r>
              <a:rPr lang="fr-CA" dirty="0" smtClean="0">
                <a:solidFill>
                  <a:srgbClr val="FF0000"/>
                </a:solidFill>
              </a:rPr>
              <a:t>business </a:t>
            </a:r>
            <a:r>
              <a:rPr lang="fr-CA" dirty="0" err="1" smtClean="0">
                <a:solidFill>
                  <a:srgbClr val="FF0000"/>
                </a:solidFill>
              </a:rPr>
              <a:t>logic</a:t>
            </a:r>
            <a:r>
              <a:rPr lang="fr-CA" dirty="0" smtClean="0"/>
              <a:t>). </a:t>
            </a:r>
            <a:r>
              <a:rPr lang="fr-CA" dirty="0"/>
              <a:t>Il est </a:t>
            </a:r>
            <a:r>
              <a:rPr lang="fr-CA" dirty="0" smtClean="0"/>
              <a:t>totalement </a:t>
            </a:r>
            <a:r>
              <a:rPr lang="fr-CA" b="1" dirty="0" smtClean="0"/>
              <a:t>déconnecté </a:t>
            </a:r>
            <a:r>
              <a:rPr lang="fr-CA" b="1" dirty="0"/>
              <a:t>du dialogue avec l’utilisateur</a:t>
            </a:r>
            <a:r>
              <a:rPr lang="fr-CA" dirty="0"/>
              <a:t>. Cette fois, le modèle </a:t>
            </a:r>
            <a:r>
              <a:rPr lang="fr-CA" dirty="0" smtClean="0"/>
              <a:t>est totalement </a:t>
            </a:r>
            <a:r>
              <a:rPr lang="fr-CA" dirty="0"/>
              <a:t>indépendant des autres parties. Concrètement, il n'y a </a:t>
            </a:r>
            <a:r>
              <a:rPr lang="fr-CA" dirty="0" smtClean="0"/>
              <a:t>aucune importation </a:t>
            </a:r>
            <a:r>
              <a:rPr lang="fr-CA" dirty="0"/>
              <a:t>de classes des autres parties dans le modèle.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414" y="2708920"/>
            <a:ext cx="50267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La </a:t>
            </a:r>
            <a:r>
              <a:rPr lang="fr-CA" b="1" dirty="0" smtClean="0"/>
              <a:t>Vue </a:t>
            </a:r>
            <a:r>
              <a:rPr lang="fr-CA" dirty="0" smtClean="0"/>
              <a:t>ne </a:t>
            </a:r>
            <a:r>
              <a:rPr lang="fr-CA" dirty="0"/>
              <a:t>concerne que la gestion graphique. Elle est </a:t>
            </a:r>
            <a:r>
              <a:rPr lang="fr-CA" dirty="0" smtClean="0"/>
              <a:t>totalement dépendante </a:t>
            </a:r>
            <a:r>
              <a:rPr lang="fr-CA" dirty="0"/>
              <a:t>de la bibliothèque graphique utilisée. </a:t>
            </a:r>
            <a:r>
              <a:rPr lang="fr-CA" dirty="0" smtClean="0"/>
              <a:t>À </a:t>
            </a:r>
            <a:r>
              <a:rPr lang="fr-CA" dirty="0"/>
              <a:t>contrario, elle </a:t>
            </a:r>
            <a:r>
              <a:rPr lang="fr-CA" dirty="0" smtClean="0"/>
              <a:t>est totalement </a:t>
            </a:r>
            <a:r>
              <a:rPr lang="fr-CA" dirty="0"/>
              <a:t>indépendante du reste de l'application et </a:t>
            </a:r>
            <a:r>
              <a:rPr lang="fr-CA" b="1" dirty="0"/>
              <a:t>débarrassée de </a:t>
            </a:r>
            <a:r>
              <a:rPr lang="fr-CA" b="1" dirty="0" smtClean="0"/>
              <a:t>toute logique</a:t>
            </a:r>
            <a:r>
              <a:rPr lang="fr-CA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249" y="4272810"/>
            <a:ext cx="80765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La </a:t>
            </a:r>
            <a:r>
              <a:rPr lang="fr-CA" b="1" dirty="0" smtClean="0"/>
              <a:t>Présentation </a:t>
            </a:r>
            <a:r>
              <a:rPr lang="fr-CA" dirty="0" smtClean="0"/>
              <a:t>contient </a:t>
            </a:r>
            <a:r>
              <a:rPr lang="fr-CA" dirty="0"/>
              <a:t>toute la </a:t>
            </a:r>
            <a:r>
              <a:rPr lang="fr-CA" b="1" dirty="0"/>
              <a:t>logique de présentation </a:t>
            </a:r>
            <a:r>
              <a:rPr lang="fr-CA" dirty="0"/>
              <a:t>ainsi que </a:t>
            </a:r>
            <a:r>
              <a:rPr lang="fr-CA" b="1" dirty="0" smtClean="0"/>
              <a:t>l’état courant </a:t>
            </a:r>
            <a:r>
              <a:rPr lang="fr-CA" b="1" dirty="0"/>
              <a:t>du dialogue</a:t>
            </a:r>
            <a:r>
              <a:rPr lang="fr-CA" dirty="0"/>
              <a:t> avec l’utilisateur. Elle sait comment réagir </a:t>
            </a:r>
            <a:r>
              <a:rPr lang="fr-CA" dirty="0" smtClean="0"/>
              <a:t>aux événements </a:t>
            </a:r>
            <a:r>
              <a:rPr lang="fr-CA" dirty="0"/>
              <a:t>de l'utilisateur en </a:t>
            </a:r>
            <a:r>
              <a:rPr lang="fr-CA" dirty="0" smtClean="0"/>
              <a:t>modifiant </a:t>
            </a:r>
            <a:r>
              <a:rPr lang="fr-CA" dirty="0"/>
              <a:t>les données du domaine </a:t>
            </a:r>
            <a:r>
              <a:rPr lang="fr-CA" dirty="0" smtClean="0"/>
              <a:t>si nécessaire </a:t>
            </a:r>
            <a:r>
              <a:rPr lang="fr-CA" dirty="0"/>
              <a:t>puis en répercutant les effets vers la vue. Toutefois elle </a:t>
            </a:r>
            <a:r>
              <a:rPr lang="fr-CA" dirty="0" smtClean="0"/>
              <a:t>est </a:t>
            </a:r>
            <a:r>
              <a:rPr lang="fr-CA" b="1" dirty="0" smtClean="0"/>
              <a:t>indépendante </a:t>
            </a:r>
            <a:r>
              <a:rPr lang="fr-CA" b="1" dirty="0"/>
              <a:t>de la bibliothèque graphique utilisée</a:t>
            </a:r>
            <a:r>
              <a:rPr lang="fr-CA" dirty="0"/>
              <a:t>. Concrètement, le </a:t>
            </a:r>
            <a:r>
              <a:rPr lang="fr-CA" dirty="0" smtClean="0"/>
              <a:t>code n’importe </a:t>
            </a:r>
            <a:r>
              <a:rPr lang="fr-CA" dirty="0"/>
              <a:t>aucune classe de la bibliothèque graphique. Les classes de </a:t>
            </a:r>
            <a:r>
              <a:rPr lang="fr-CA" dirty="0" smtClean="0"/>
              <a:t>la </a:t>
            </a:r>
            <a:r>
              <a:rPr lang="fr-CA" dirty="0"/>
              <a:t>présentation </a:t>
            </a:r>
            <a:r>
              <a:rPr lang="fr-CA" b="1" dirty="0"/>
              <a:t>font donc le lien entre des classes du modèle et celles de </a:t>
            </a:r>
            <a:r>
              <a:rPr lang="fr-CA" b="1" dirty="0" smtClean="0"/>
              <a:t>la Vue</a:t>
            </a:r>
            <a:r>
              <a:rPr lang="fr-CA" dirty="0"/>
              <a:t>. La présentation est une implémentation du patron de </a:t>
            </a:r>
            <a:r>
              <a:rPr lang="fr-CA" dirty="0" smtClean="0"/>
              <a:t>conception Médiateur</a:t>
            </a:r>
            <a:r>
              <a:rPr lang="fr-CA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502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1576</Words>
  <Application>Microsoft Office PowerPoint</Application>
  <PresentationFormat>Affichage à l'écran (4:3)</PresentationFormat>
  <Paragraphs>174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ANALYSE ET GESTION DE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ET GESTION DE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Marcel Aubin</cp:lastModifiedBy>
  <cp:revision>56</cp:revision>
  <dcterms:created xsi:type="dcterms:W3CDTF">2018-10-23T19:37:30Z</dcterms:created>
  <dcterms:modified xsi:type="dcterms:W3CDTF">2018-11-09T21:42:59Z</dcterms:modified>
</cp:coreProperties>
</file>