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9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1" r:id="rId13"/>
    <p:sldId id="290" r:id="rId14"/>
    <p:sldId id="293" r:id="rId15"/>
    <p:sldId id="294" r:id="rId16"/>
    <p:sldId id="295" r:id="rId17"/>
    <p:sldId id="296" r:id="rId18"/>
    <p:sldId id="299" r:id="rId19"/>
    <p:sldId id="298" r:id="rId20"/>
    <p:sldId id="301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8D1-D8EE-4274-ADFF-27B997710754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A2C8-B30A-4D86-B76C-1C5B56AC5241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0855-F12B-434A-86BB-5629284CD947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0552-25AF-44DF-ACD1-E931C0067F01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BD10-8BD7-4038-B9E2-E7884450E217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3AE50-8B95-4916-B316-7A287C72F9D4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4A-11EF-48D6-8B43-92AC6B1683F6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413-637B-42DB-AE7A-B3F66E61C86B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FB76-EA7D-4F6F-A47F-4AC7FB2325B6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8A0-4A63-45CA-956A-5463E93B1FD5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727B-1BE0-46FB-A338-2247169DEB6A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9528-467A-4B57-927F-E0912F21BA23}" type="datetime1">
              <a:rPr lang="fr-CA" smtClean="0"/>
              <a:pPr/>
              <a:t>2018-11-10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pp.oiq.qc.ca/le_cycle_de_vie_d_un_projet.htm" TargetMode="External"/><Relationship Id="rId2" Type="http://schemas.openxmlformats.org/officeDocument/2006/relationships/hyperlink" Target="http://www.djouabri.com/cours/2016-2017/ACOO/Ch2-CycleVie-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rmAutofit lnSpcReduction="10000"/>
          </a:bodyPr>
          <a:lstStyle/>
          <a:p>
            <a:r>
              <a:rPr lang="fr-CA" b="1" dirty="0" smtClean="0"/>
              <a:t>CYCLE DE VIE D’UN LOGICIEL</a:t>
            </a:r>
            <a:endParaRPr lang="fr-C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CAHIER DE CHARGES</a:t>
            </a:r>
            <a:endParaRPr lang="fr-CA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6374" y="908720"/>
            <a:ext cx="8368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</a:t>
            </a:r>
            <a:r>
              <a:rPr lang="fr-CA" sz="2000" dirty="0" smtClean="0"/>
              <a:t>cahier des charges est </a:t>
            </a:r>
            <a:r>
              <a:rPr lang="fr-CA" sz="2000" dirty="0"/>
              <a:t>un </a:t>
            </a:r>
            <a:r>
              <a:rPr lang="fr-CA" sz="2000" b="1" dirty="0" smtClean="0"/>
              <a:t>document recensant les </a:t>
            </a:r>
            <a:r>
              <a:rPr lang="fr-CA" sz="2000" b="1" dirty="0"/>
              <a:t>spécifications/exigences</a:t>
            </a:r>
            <a:r>
              <a:rPr lang="fr-CA" sz="2000" dirty="0" smtClean="0"/>
              <a:t>.</a:t>
            </a:r>
            <a:br>
              <a:rPr lang="fr-CA" sz="2000" dirty="0" smtClean="0"/>
            </a:br>
            <a:r>
              <a:rPr lang="fr-CA" sz="2000" dirty="0" smtClean="0"/>
              <a:t>Il </a:t>
            </a:r>
            <a:r>
              <a:rPr lang="fr-CA" sz="2000" b="1" dirty="0" smtClean="0"/>
              <a:t>résulte de l’analyse</a:t>
            </a:r>
            <a:r>
              <a:rPr lang="fr-CA" sz="2000" dirty="0" smtClean="0"/>
              <a:t> </a:t>
            </a:r>
            <a:r>
              <a:rPr lang="fr-CA" sz="2000" dirty="0"/>
              <a:t>et </a:t>
            </a:r>
            <a:r>
              <a:rPr lang="fr-CA" sz="2000" b="1" dirty="0">
                <a:solidFill>
                  <a:srgbClr val="FF0000"/>
                </a:solidFill>
              </a:rPr>
              <a:t>est </a:t>
            </a:r>
            <a:r>
              <a:rPr lang="fr-CA" sz="2000" b="1" dirty="0" smtClean="0">
                <a:solidFill>
                  <a:srgbClr val="FF0000"/>
                </a:solidFill>
              </a:rPr>
              <a:t>contractuel entre le client et l’entreprise</a:t>
            </a:r>
            <a:r>
              <a:rPr lang="fr-CA" sz="2000" dirty="0" smtClean="0"/>
              <a:t> </a:t>
            </a:r>
            <a:r>
              <a:rPr lang="fr-CA" sz="2000" b="1" dirty="0">
                <a:solidFill>
                  <a:srgbClr val="FF0000"/>
                </a:solidFill>
              </a:rPr>
              <a:t>informatique</a:t>
            </a:r>
            <a:r>
              <a:rPr lang="fr-CA" sz="2000" dirty="0" smtClean="0"/>
              <a:t> qui va réaliser le </a:t>
            </a:r>
            <a:r>
              <a:rPr lang="fr-CA" sz="2000" dirty="0"/>
              <a:t>logiciel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Il </a:t>
            </a:r>
            <a:r>
              <a:rPr lang="fr-CA" sz="2000" b="1" dirty="0" smtClean="0"/>
              <a:t>doit</a:t>
            </a:r>
            <a:r>
              <a:rPr lang="fr-CA" sz="2000" dirty="0" smtClean="0"/>
              <a:t> donc être </a:t>
            </a:r>
            <a:r>
              <a:rPr lang="fr-CA" sz="2000" b="1" dirty="0" smtClean="0"/>
              <a:t>validé par </a:t>
            </a:r>
            <a:r>
              <a:rPr lang="fr-CA" sz="2000" b="1" dirty="0"/>
              <a:t>les </a:t>
            </a:r>
            <a:r>
              <a:rPr lang="fr-CA" sz="2000" b="1" dirty="0" smtClean="0"/>
              <a:t>deux</a:t>
            </a:r>
            <a:r>
              <a:rPr lang="fr-CA" sz="2000" dirty="0" smtClean="0"/>
              <a:t>.</a:t>
            </a:r>
          </a:p>
          <a:p>
            <a:endParaRPr lang="fr-CA" sz="2000" dirty="0" smtClean="0"/>
          </a:p>
          <a:p>
            <a:r>
              <a:rPr lang="fr-CA" sz="2000" dirty="0" smtClean="0"/>
              <a:t>Qualités attendues : </a:t>
            </a:r>
            <a:r>
              <a:rPr lang="fr-CA" sz="2000" dirty="0"/>
              <a:t>non </a:t>
            </a:r>
            <a:r>
              <a:rPr lang="fr-CA" sz="2000" dirty="0" smtClean="0"/>
              <a:t>ambigu, complet, vérifiable, cohérent, modifiable</a:t>
            </a:r>
            <a:r>
              <a:rPr lang="fr-CA" sz="2000" dirty="0"/>
              <a:t>,</a:t>
            </a:r>
          </a:p>
          <a:p>
            <a:r>
              <a:rPr lang="fr-CA" sz="2000" dirty="0" smtClean="0"/>
              <a:t>traçable, utilisable durant la maintenance, indépendant des solutions </a:t>
            </a:r>
            <a:br>
              <a:rPr lang="fr-CA" sz="2000" dirty="0" smtClean="0"/>
            </a:br>
            <a:r>
              <a:rPr lang="fr-CA" sz="2000" dirty="0" smtClean="0"/>
              <a:t>(voir notamment la norme IEEE 830</a:t>
            </a:r>
            <a:r>
              <a:rPr lang="fr-CA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484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CAHIER DE CHARGES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55990" y="1340768"/>
            <a:ext cx="82300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Plan type :</a:t>
            </a:r>
          </a:p>
          <a:p>
            <a:endParaRPr lang="fr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r-CA" sz="2000" dirty="0" smtClean="0"/>
              <a:t>Introduction : </a:t>
            </a:r>
            <a:br>
              <a:rPr lang="fr-CA" sz="2000" dirty="0" smtClean="0"/>
            </a:br>
            <a:r>
              <a:rPr lang="fr-CA" sz="2000" dirty="0" smtClean="0"/>
              <a:t>présentation générale, motivations, définitions des termes</a:t>
            </a:r>
            <a:br>
              <a:rPr lang="fr-CA" sz="2000" dirty="0" smtClean="0"/>
            </a:br>
            <a:endParaRPr lang="fr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r-CA" sz="2000" dirty="0" smtClean="0"/>
              <a:t>Contexte : </a:t>
            </a:r>
            <a:br>
              <a:rPr lang="fr-CA" sz="2000" dirty="0" smtClean="0"/>
            </a:br>
            <a:r>
              <a:rPr lang="fr-CA" sz="2000" dirty="0" smtClean="0"/>
              <a:t>environnement matériel et </a:t>
            </a:r>
            <a:r>
              <a:rPr lang="fr-CA" sz="2000" dirty="0"/>
              <a:t>humain</a:t>
            </a:r>
            <a:r>
              <a:rPr lang="fr-CA" sz="2000" dirty="0" smtClean="0"/>
              <a:t>, acteurs et </a:t>
            </a:r>
            <a:r>
              <a:rPr lang="fr-CA" sz="2000" dirty="0"/>
              <a:t>utilisateurs</a:t>
            </a:r>
            <a:r>
              <a:rPr lang="fr-CA" sz="2000" dirty="0" smtClean="0"/>
              <a:t>, interaction</a:t>
            </a:r>
            <a:br>
              <a:rPr lang="fr-CA" sz="2000" dirty="0" smtClean="0"/>
            </a:br>
            <a:r>
              <a:rPr lang="fr-CA" sz="2000" dirty="0" smtClean="0"/>
              <a:t>a </a:t>
            </a:r>
            <a:r>
              <a:rPr lang="fr-CA" sz="2000" dirty="0"/>
              <a:t>v e </a:t>
            </a:r>
            <a:r>
              <a:rPr lang="fr-CA" sz="2000" dirty="0" smtClean="0"/>
              <a:t>c d’autres systèmes et logiciels, existant </a:t>
            </a:r>
            <a:br>
              <a:rPr lang="fr-CA" sz="2000" dirty="0" smtClean="0"/>
            </a:br>
            <a:endParaRPr lang="fr-C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r-CA" sz="2000" dirty="0" smtClean="0"/>
              <a:t>Spécifications fonctionnelles :</a:t>
            </a:r>
            <a:br>
              <a:rPr lang="fr-CA" sz="2000" dirty="0" smtClean="0"/>
            </a:br>
            <a:r>
              <a:rPr lang="fr-CA" sz="2000" dirty="0" smtClean="0"/>
              <a:t>grandes fonctionnalités du </a:t>
            </a:r>
            <a:r>
              <a:rPr lang="fr-CA" sz="2000" dirty="0"/>
              <a:t>système</a:t>
            </a:r>
            <a:r>
              <a:rPr lang="fr-CA" sz="2000" dirty="0" smtClean="0"/>
              <a:t>, acteurs et autres systèmes qu’elles</a:t>
            </a:r>
            <a:br>
              <a:rPr lang="fr-CA" sz="2000" dirty="0" smtClean="0"/>
            </a:br>
            <a:r>
              <a:rPr lang="fr-CA" sz="2000" dirty="0" smtClean="0"/>
              <a:t>impliquent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7583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CAHIER DE CHARGES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55990" y="836712"/>
            <a:ext cx="8230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Plan type (suite) :</a:t>
            </a:r>
          </a:p>
          <a:p>
            <a:endParaRPr lang="fr-CA" sz="2000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fr-CA" sz="2000" dirty="0" smtClean="0"/>
              <a:t>Spécifications non fonctionnelles, contraintes :</a:t>
            </a:r>
            <a:br>
              <a:rPr lang="fr-CA" sz="2000" dirty="0" smtClean="0"/>
            </a:br>
            <a:r>
              <a:rPr lang="fr-CA" sz="2000" dirty="0" smtClean="0"/>
              <a:t>- Charte graphique</a:t>
            </a:r>
            <a:br>
              <a:rPr lang="fr-CA" sz="2000" dirty="0" smtClean="0"/>
            </a:br>
            <a:r>
              <a:rPr lang="fr-CA" sz="2000" dirty="0" smtClean="0"/>
              <a:t>- Matériel </a:t>
            </a:r>
            <a:r>
              <a:rPr lang="fr-CA" sz="2000" dirty="0"/>
              <a:t>: marques, RAM, débit de connexion Internet</a:t>
            </a:r>
            <a:r>
              <a:rPr lang="fr-CA" sz="2000" dirty="0" smtClean="0"/>
              <a:t>...</a:t>
            </a:r>
            <a:r>
              <a:rPr lang="fr-CA" sz="2000" dirty="0"/>
              <a:t/>
            </a:r>
            <a:br>
              <a:rPr lang="fr-CA" sz="2000" dirty="0"/>
            </a:br>
            <a:r>
              <a:rPr lang="fr-CA" sz="2000" dirty="0" smtClean="0"/>
              <a:t>- Interfaçage : protocoles de </a:t>
            </a:r>
            <a:r>
              <a:rPr lang="fr-CA" sz="2000" dirty="0"/>
              <a:t>communication</a:t>
            </a:r>
            <a:r>
              <a:rPr lang="fr-CA" sz="2000" dirty="0" smtClean="0"/>
              <a:t>, formats de </a:t>
            </a:r>
            <a:r>
              <a:rPr lang="fr-CA" sz="2000" dirty="0"/>
              <a:t>fichiers</a:t>
            </a:r>
            <a:r>
              <a:rPr lang="fr-CA" sz="2000" dirty="0" smtClean="0"/>
              <a:t>, etc.,</a:t>
            </a:r>
            <a:br>
              <a:rPr lang="fr-CA" sz="2000" dirty="0" smtClean="0"/>
            </a:br>
            <a:r>
              <a:rPr lang="fr-CA" sz="2000" dirty="0" smtClean="0"/>
              <a:t>  pour l’interaction avec des matériels, logiciels, systèmes d’exploitation...</a:t>
            </a:r>
            <a:br>
              <a:rPr lang="fr-CA" sz="2000" dirty="0" smtClean="0"/>
            </a:br>
            <a:r>
              <a:rPr lang="fr-CA" sz="2000" dirty="0" smtClean="0"/>
              <a:t>– performances : temps réel... </a:t>
            </a:r>
            <a:br>
              <a:rPr lang="fr-CA" sz="2000" dirty="0" smtClean="0"/>
            </a:br>
            <a:r>
              <a:rPr lang="fr-CA" sz="2000" dirty="0" smtClean="0"/>
              <a:t>– sécurité : sauvegardes, confidentialité, ...</a:t>
            </a:r>
            <a:br>
              <a:rPr lang="fr-CA" sz="2000" dirty="0" smtClean="0"/>
            </a:br>
            <a:r>
              <a:rPr lang="fr-CA" sz="2000" dirty="0" smtClean="0"/>
              <a:t>– charge à supporter : volume des </a:t>
            </a:r>
            <a:r>
              <a:rPr lang="fr-CA" sz="2000" dirty="0"/>
              <a:t>données</a:t>
            </a:r>
            <a:r>
              <a:rPr lang="fr-CA" sz="2000" dirty="0" smtClean="0"/>
              <a:t>, nombre d’utilisateurs</a:t>
            </a:r>
            <a:br>
              <a:rPr lang="fr-CA" sz="2000" dirty="0" smtClean="0"/>
            </a:br>
            <a:r>
              <a:rPr lang="fr-CA" sz="2000" dirty="0" smtClean="0"/>
              <a:t>   simultanés, ...</a:t>
            </a:r>
            <a:br>
              <a:rPr lang="fr-CA" sz="2000" dirty="0" smtClean="0"/>
            </a:br>
            <a:r>
              <a:rPr lang="fr-CA" sz="2000" dirty="0" smtClean="0"/>
              <a:t>– comportement en </a:t>
            </a:r>
            <a:r>
              <a:rPr lang="fr-CA" sz="2000" dirty="0"/>
              <a:t>cas de panne</a:t>
            </a:r>
            <a:r>
              <a:rPr lang="fr-CA" sz="2000" dirty="0" smtClean="0"/>
              <a:t>...</a:t>
            </a:r>
            <a:br>
              <a:rPr lang="fr-CA" sz="2000" dirty="0" smtClean="0"/>
            </a:br>
            <a:endParaRPr lang="fr-CA" sz="2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fr-CA" sz="2000" dirty="0" smtClean="0"/>
              <a:t>Priorités relatives des spécifications, versions à prévoir, délais</a:t>
            </a:r>
            <a:br>
              <a:rPr lang="fr-CA" sz="2000" dirty="0" smtClean="0"/>
            </a:br>
            <a:endParaRPr lang="fr-CA" sz="2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fr-CA" sz="2000" dirty="0" smtClean="0"/>
              <a:t>Évolutions à prévoir</a:t>
            </a:r>
            <a:br>
              <a:rPr lang="fr-CA" sz="2000" dirty="0" smtClean="0"/>
            </a:br>
            <a:endParaRPr lang="fr-CA" sz="2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fr-CA" sz="2000" dirty="0" smtClean="0"/>
              <a:t>Annexes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141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CAHIER DE CHARGES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55990" y="908720"/>
            <a:ext cx="8230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Qualités requises dans un cahier de charges :</a:t>
            </a:r>
            <a:endParaRPr lang="fr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Bon niveau de généralité.</a:t>
            </a:r>
            <a:br>
              <a:rPr lang="fr-CA" sz="2000" dirty="0" smtClean="0"/>
            </a:br>
            <a:r>
              <a:rPr lang="fr-CA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Formulation adéquate des besoins ?    Problème bien décrit.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Être précis, non ambigu malgré l’usage d’un langage naturel.</a:t>
            </a:r>
            <a:br>
              <a:rPr lang="fr-CA" sz="2000" dirty="0" smtClean="0"/>
            </a:br>
            <a:r>
              <a:rPr lang="fr-CA" sz="2000" dirty="0" smtClean="0"/>
              <a:t>( non mathématique )</a:t>
            </a:r>
            <a:br>
              <a:rPr lang="fr-CA" sz="2000" dirty="0" smtClean="0"/>
            </a:br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Être complet (pas d’omission involontaire).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Être cohérent (pas d’inférence de fonctionnalités).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Être vérifiable : </a:t>
            </a:r>
            <a:br>
              <a:rPr lang="fr-CA" sz="2000" dirty="0" smtClean="0"/>
            </a:br>
            <a:r>
              <a:rPr lang="fr-CA" sz="2000" dirty="0" smtClean="0"/>
              <a:t>- Critères de validation définis.</a:t>
            </a:r>
            <a:br>
              <a:rPr lang="fr-CA" sz="2000" dirty="0" smtClean="0"/>
            </a:br>
            <a:r>
              <a:rPr lang="fr-CA" sz="2000" dirty="0" smtClean="0"/>
              <a:t>- Évaluer la faisabilité des besoins </a:t>
            </a:r>
            <a:br>
              <a:rPr lang="fr-CA" sz="2000" dirty="0" smtClean="0"/>
            </a:br>
            <a:r>
              <a:rPr lang="fr-CA" sz="2000" dirty="0" smtClean="0"/>
              <a:t>- Faire éventuellement une maquette, une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Être modifiable : facilité à exprimer un changement ou ajout de besoins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3200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CAHIER DE CHARGES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55990" y="722313"/>
            <a:ext cx="8230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Rédaction d’un cahier de charges :</a:t>
            </a:r>
          </a:p>
          <a:p>
            <a:endParaRPr lang="fr-CA" sz="2000" b="1" dirty="0"/>
          </a:p>
          <a:p>
            <a:r>
              <a:rPr lang="fr-CA" sz="2000" dirty="0" smtClean="0"/>
              <a:t>Il existe une norme décrivant un </a:t>
            </a:r>
            <a:r>
              <a:rPr lang="fr-CA" sz="2000" i="1" dirty="0" smtClean="0"/>
              <a:t>Cahier de Charges</a:t>
            </a:r>
            <a:r>
              <a:rPr lang="fr-CA" sz="2000" dirty="0" smtClean="0"/>
              <a:t>. </a:t>
            </a:r>
            <a:endParaRPr lang="fr-CA" sz="2000" dirty="0"/>
          </a:p>
          <a:p>
            <a:r>
              <a:rPr lang="fr-CA" sz="2000" dirty="0" smtClean="0"/>
              <a:t>Il s’agit de la norme  IEEE 830 (1998).</a:t>
            </a:r>
          </a:p>
          <a:p>
            <a:endParaRPr lang="fr-CA" sz="2000" dirty="0"/>
          </a:p>
          <a:p>
            <a:r>
              <a:rPr lang="fr-CA" sz="2000" dirty="0" smtClean="0"/>
              <a:t>Celui-ci doit être </a:t>
            </a:r>
            <a:r>
              <a:rPr lang="fr-CA" sz="2000" b="1" dirty="0" smtClean="0"/>
              <a:t>Organisé</a:t>
            </a:r>
            <a:r>
              <a:rPr lang="fr-CA" sz="2000" dirty="0" smtClean="0"/>
              <a:t> (numérotation, tableaux, schémas, exemples …</a:t>
            </a:r>
          </a:p>
          <a:p>
            <a:endParaRPr lang="fr-CA" sz="2000" dirty="0"/>
          </a:p>
          <a:p>
            <a:r>
              <a:rPr lang="fr-CA" sz="2000" dirty="0" smtClean="0"/>
              <a:t>Il doit contenir des diagrammes UML, </a:t>
            </a:r>
            <a:br>
              <a:rPr lang="fr-CA" sz="2000" dirty="0" smtClean="0"/>
            </a:br>
            <a:r>
              <a:rPr lang="fr-CA" sz="2000" dirty="0" smtClean="0"/>
              <a:t>	particulièrement les diagrammes de Cas d’Utilisation.</a:t>
            </a:r>
          </a:p>
          <a:p>
            <a:endParaRPr lang="fr-CA" sz="2000" dirty="0"/>
          </a:p>
          <a:p>
            <a:r>
              <a:rPr lang="fr-CA" sz="2000" dirty="0" smtClean="0"/>
              <a:t>Outre ces schémas, il doit présenter les écrans types, diagramme de déploiement, etc…</a:t>
            </a:r>
          </a:p>
          <a:p>
            <a:endParaRPr lang="fr-CA" sz="2000" dirty="0"/>
          </a:p>
          <a:p>
            <a:r>
              <a:rPr lang="fr-CA" sz="2000" dirty="0" smtClean="0"/>
              <a:t>Il doit contenir des </a:t>
            </a:r>
            <a:r>
              <a:rPr lang="fr-CA" sz="2000" b="1" dirty="0" smtClean="0"/>
              <a:t>Scénarios d’Interaction</a:t>
            </a:r>
            <a:r>
              <a:rPr lang="fr-CA" sz="2000" dirty="0" smtClean="0"/>
              <a:t> illustration des </a:t>
            </a:r>
            <a:r>
              <a:rPr lang="fr-CA" sz="2000" dirty="0"/>
              <a:t>cas </a:t>
            </a:r>
            <a:r>
              <a:rPr lang="fr-CA" sz="2000" dirty="0" smtClean="0"/>
              <a:t>d’utilisation complexes par </a:t>
            </a:r>
            <a:r>
              <a:rPr lang="fr-CA" sz="2000" dirty="0"/>
              <a:t>un </a:t>
            </a:r>
            <a:r>
              <a:rPr lang="fr-CA" sz="2000" dirty="0" smtClean="0"/>
              <a:t>exemple d’interaction le réalisant. Il doit  spécifier les acteurs impliqués et l’enchaînement des interactions sur </a:t>
            </a:r>
            <a:r>
              <a:rPr lang="fr-CA" sz="2000" dirty="0"/>
              <a:t>un </a:t>
            </a:r>
            <a:r>
              <a:rPr lang="fr-CA" sz="2000" dirty="0" smtClean="0"/>
              <a:t>exemple</a:t>
            </a:r>
            <a:br>
              <a:rPr lang="fr-CA" sz="2000" dirty="0" smtClean="0"/>
            </a:br>
            <a:r>
              <a:rPr lang="fr-CA" sz="2000" dirty="0" smtClean="0"/>
              <a:t>(éventuellement par un </a:t>
            </a:r>
            <a:r>
              <a:rPr lang="fr-CA" sz="2000" b="1" dirty="0" smtClean="0"/>
              <a:t>diagramme de séquence UML</a:t>
            </a:r>
            <a:r>
              <a:rPr lang="fr-CA" sz="2000" dirty="0" smtClean="0"/>
              <a:t>), ainsi que </a:t>
            </a:r>
            <a:r>
              <a:rPr lang="fr-CA" sz="2000" dirty="0"/>
              <a:t>le </a:t>
            </a:r>
            <a:r>
              <a:rPr lang="fr-CA" sz="2000" dirty="0" smtClean="0"/>
              <a:t> traitement des erreurs et </a:t>
            </a:r>
            <a:r>
              <a:rPr lang="fr-CA" sz="2000" dirty="0"/>
              <a:t>les </a:t>
            </a:r>
            <a:r>
              <a:rPr lang="fr-CA" sz="2000" dirty="0" smtClean="0"/>
              <a:t>éventuelles préconditions et </a:t>
            </a:r>
            <a:r>
              <a:rPr lang="fr-CA" sz="2000" dirty="0" err="1" smtClean="0"/>
              <a:t>postconditions</a:t>
            </a:r>
            <a:r>
              <a:rPr lang="fr-CA" sz="2000" dirty="0" smtClean="0"/>
              <a:t>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449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446374" y="908720"/>
            <a:ext cx="83684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Un </a:t>
            </a:r>
            <a:r>
              <a:rPr lang="fr-CA" sz="2000" b="1" dirty="0" smtClean="0"/>
              <a:t>Guichet Automatique de Banque (GAB)</a:t>
            </a:r>
          </a:p>
          <a:p>
            <a:endParaRPr lang="fr-CA" sz="2000" b="1" dirty="0"/>
          </a:p>
          <a:p>
            <a:r>
              <a:rPr lang="fr-CA" sz="2000" dirty="0" smtClean="0"/>
              <a:t>Offre les services suivants :</a:t>
            </a:r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Distribution d’argent à tout Porteur de carte de </a:t>
            </a:r>
            <a:r>
              <a:rPr lang="fr-CA" sz="2000" dirty="0"/>
              <a:t>crédit</a:t>
            </a:r>
            <a:r>
              <a:rPr lang="fr-CA" sz="2000" dirty="0" smtClean="0"/>
              <a:t>, via </a:t>
            </a:r>
            <a:r>
              <a:rPr lang="fr-CA" sz="2000" dirty="0"/>
              <a:t>un </a:t>
            </a:r>
            <a:r>
              <a:rPr lang="fr-CA" sz="2000" dirty="0" smtClean="0"/>
              <a:t>lecteur</a:t>
            </a:r>
            <a:br>
              <a:rPr lang="fr-CA" sz="2000" dirty="0" smtClean="0"/>
            </a:br>
            <a:r>
              <a:rPr lang="fr-CA" sz="2000" dirty="0" smtClean="0"/>
              <a:t>de carte et </a:t>
            </a:r>
            <a:r>
              <a:rPr lang="fr-CA" sz="2000" dirty="0"/>
              <a:t>un </a:t>
            </a:r>
            <a:r>
              <a:rPr lang="fr-CA" sz="2000" dirty="0" smtClean="0"/>
              <a:t>distributeur de billets.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Consultation de solde de compte, dépôt en numéraire et dépôt de chèques</a:t>
            </a:r>
            <a:br>
              <a:rPr lang="fr-CA" sz="2000" dirty="0" smtClean="0"/>
            </a:br>
            <a:r>
              <a:rPr lang="fr-CA" sz="2000" dirty="0" smtClean="0"/>
              <a:t>pour les clients porteurs d’une carte de crédit de </a:t>
            </a:r>
            <a:r>
              <a:rPr lang="fr-CA" sz="2000" dirty="0"/>
              <a:t>la </a:t>
            </a:r>
            <a:r>
              <a:rPr lang="fr-CA" sz="2000" dirty="0" smtClean="0"/>
              <a:t>banque.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opérateur de maintenance se charge de </a:t>
            </a:r>
            <a:r>
              <a:rPr lang="fr-CA" sz="2000" dirty="0"/>
              <a:t>la </a:t>
            </a:r>
            <a:r>
              <a:rPr lang="fr-CA" sz="2000" dirty="0" smtClean="0"/>
              <a:t>collecte des dépôts d’argent</a:t>
            </a:r>
            <a:br>
              <a:rPr lang="fr-CA" sz="2000" dirty="0" smtClean="0"/>
            </a:br>
            <a:r>
              <a:rPr lang="fr-CA" sz="2000" dirty="0" smtClean="0"/>
              <a:t>et </a:t>
            </a:r>
            <a:r>
              <a:rPr lang="fr-CA" sz="2000" dirty="0"/>
              <a:t>de la </a:t>
            </a:r>
            <a:r>
              <a:rPr lang="fr-CA" sz="2000" dirty="0" smtClean="0"/>
              <a:t>recharge du </a:t>
            </a:r>
            <a:r>
              <a:rPr lang="fr-CA" sz="2000" dirty="0"/>
              <a:t>distributeur.</a:t>
            </a:r>
          </a:p>
          <a:p>
            <a:endParaRPr lang="fr-CA" sz="2000" dirty="0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EXEMPLE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7742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EXEMPLE</a:t>
            </a:r>
            <a:endParaRPr lang="fr-CA" sz="2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4" y="1052736"/>
            <a:ext cx="71247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8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1196752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Besoins d’interface Homme/Machine (</a:t>
            </a:r>
            <a:r>
              <a:rPr lang="fr-CA" sz="2000" dirty="0"/>
              <a:t>IHM</a:t>
            </a:r>
            <a:r>
              <a:rPr lang="fr-CA" sz="2000" dirty="0" smtClean="0"/>
              <a:t>) :</a:t>
            </a:r>
            <a:endParaRPr lang="fr-CA" sz="2000" dirty="0"/>
          </a:p>
          <a:p>
            <a:endParaRPr lang="fr-CA" sz="2000" dirty="0" smtClean="0"/>
          </a:p>
          <a:p>
            <a:r>
              <a:rPr lang="fr-CA" sz="2000" dirty="0" smtClean="0"/>
              <a:t>Les dispositifs d ’entrée/sortie à </a:t>
            </a:r>
            <a:r>
              <a:rPr lang="fr-CA" sz="2000" dirty="0"/>
              <a:t>la </a:t>
            </a:r>
            <a:r>
              <a:rPr lang="fr-CA" sz="2000" dirty="0" smtClean="0"/>
              <a:t>disposition du Porteur de carte doivent être :</a:t>
            </a:r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Un </a:t>
            </a:r>
            <a:r>
              <a:rPr lang="fr-CA" sz="2000" dirty="0" smtClean="0"/>
              <a:t>lecteur de carte bancaire.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clavier numérique (pour saisir son </a:t>
            </a:r>
            <a:r>
              <a:rPr lang="fr-CA" sz="2000" dirty="0"/>
              <a:t>code</a:t>
            </a:r>
            <a:r>
              <a:rPr lang="fr-CA" sz="2000" dirty="0" smtClean="0"/>
              <a:t>), </a:t>
            </a:r>
            <a:br>
              <a:rPr lang="fr-CA" sz="2000" dirty="0" smtClean="0"/>
            </a:br>
            <a:r>
              <a:rPr lang="fr-CA" sz="2000" dirty="0" smtClean="0"/>
              <a:t>avec des touches "</a:t>
            </a:r>
            <a:r>
              <a:rPr lang="fr-CA" sz="2000" dirty="0"/>
              <a:t>validation</a:t>
            </a:r>
            <a:r>
              <a:rPr lang="fr-CA" sz="2000" dirty="0" smtClean="0"/>
              <a:t>", "correction«  et </a:t>
            </a:r>
            <a:r>
              <a:rPr lang="fr-CA" sz="2000" dirty="0"/>
              <a:t>"annulation</a:t>
            </a:r>
            <a:r>
              <a:rPr lang="fr-CA" sz="2000" dirty="0" smtClean="0"/>
              <a:t>".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écran pour l’affichage des messages du GAB.</a:t>
            </a:r>
            <a:br>
              <a:rPr lang="fr-CA" sz="2000" dirty="0" smtClean="0"/>
            </a:b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Des touches autour de l’écran pour sélectionner un montant de retrait parmi</a:t>
            </a:r>
            <a:br>
              <a:rPr lang="fr-CA" sz="2000" dirty="0" smtClean="0"/>
            </a:br>
            <a:r>
              <a:rPr lang="fr-CA" sz="2000" dirty="0" smtClean="0"/>
              <a:t>ceux qui sont proposés.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distributeur de </a:t>
            </a:r>
            <a:r>
              <a:rPr lang="fr-CA" sz="2000" dirty="0"/>
              <a:t>billets</a:t>
            </a:r>
            <a:r>
              <a:rPr lang="fr-CA" sz="2000" dirty="0" smtClean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distributeur de </a:t>
            </a:r>
            <a:r>
              <a:rPr lang="fr-CA" sz="2000" dirty="0"/>
              <a:t>tickets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EXEMPLE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505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CONCEPTION (COMMENT ?)</a:t>
            </a:r>
            <a:endParaRPr lang="fr-CA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060848"/>
            <a:ext cx="76866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20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Décomposer le système en sous-systèmes.</a:t>
            </a:r>
          </a:p>
          <a:p>
            <a:r>
              <a:rPr lang="fr-CA" sz="2000" dirty="0" smtClean="0"/>
              <a:t>Définir les interfaces, les liens entre les composants.</a:t>
            </a:r>
          </a:p>
          <a:p>
            <a:endParaRPr lang="fr-CA" sz="2000" dirty="0"/>
          </a:p>
          <a:p>
            <a:r>
              <a:rPr lang="fr-CA" sz="2000" dirty="0" smtClean="0"/>
              <a:t>Résultat : </a:t>
            </a:r>
            <a:r>
              <a:rPr lang="fr-CA" sz="2000" dirty="0"/>
              <a:t>Une </a:t>
            </a:r>
            <a:r>
              <a:rPr lang="fr-CA" sz="2000" dirty="0" smtClean="0"/>
              <a:t>description de l’architecture du </a:t>
            </a:r>
            <a:r>
              <a:rPr lang="fr-CA" sz="2000" dirty="0"/>
              <a:t>logiciel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CONCEPTION ARCHITECTURALE</a:t>
            </a:r>
            <a:endParaRPr lang="fr-CA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610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5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PROCESSUS DE DÉVELOPPEMENT : C’EST QUOI ?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052736"/>
            <a:ext cx="83889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</a:t>
            </a:r>
            <a:r>
              <a:rPr lang="fr-CA" sz="2000" dirty="0" smtClean="0"/>
              <a:t>développement et l’évolution d’un logiciel doit </a:t>
            </a:r>
            <a:r>
              <a:rPr lang="fr-CA" sz="2000" dirty="0"/>
              <a:t>être vu </a:t>
            </a:r>
            <a:r>
              <a:rPr lang="fr-CA" sz="2000" dirty="0" smtClean="0"/>
              <a:t>comme un </a:t>
            </a:r>
            <a:r>
              <a:rPr lang="fr-CA" sz="2000" b="1" dirty="0" smtClean="0"/>
              <a:t>processus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b="1" dirty="0" smtClean="0"/>
              <a:t>Processus :</a:t>
            </a:r>
            <a:endParaRPr lang="fr-CA" sz="2000" b="1" dirty="0"/>
          </a:p>
          <a:p>
            <a:r>
              <a:rPr lang="fr-CA" sz="2000" dirty="0" smtClean="0"/>
              <a:t>Ensemble d’activités coordonnées et </a:t>
            </a:r>
            <a:r>
              <a:rPr lang="fr-CA" sz="2000" dirty="0"/>
              <a:t>régulées</a:t>
            </a:r>
            <a:r>
              <a:rPr lang="fr-CA" sz="2000" dirty="0" smtClean="0"/>
              <a:t>, en partie ordonnées, dont le but </a:t>
            </a:r>
            <a:r>
              <a:rPr lang="fr-CA" sz="2000" dirty="0"/>
              <a:t>est de </a:t>
            </a:r>
            <a:r>
              <a:rPr lang="fr-CA" sz="2000" dirty="0" smtClean="0"/>
              <a:t>créer un produit.</a:t>
            </a:r>
          </a:p>
          <a:p>
            <a:endParaRPr lang="fr-CA" sz="2000" dirty="0"/>
          </a:p>
          <a:p>
            <a:r>
              <a:rPr lang="fr-CA" sz="2000" b="1" dirty="0" smtClean="0"/>
              <a:t>Processus de développement :</a:t>
            </a:r>
            <a:endParaRPr lang="fr-CA" sz="2000" b="1" dirty="0"/>
          </a:p>
          <a:p>
            <a:r>
              <a:rPr lang="fr-CA" sz="2000" dirty="0" smtClean="0"/>
              <a:t>L’ordre et </a:t>
            </a:r>
            <a:r>
              <a:rPr lang="fr-CA" sz="2000" dirty="0"/>
              <a:t>la </a:t>
            </a:r>
            <a:r>
              <a:rPr lang="fr-CA" sz="2000" dirty="0" smtClean="0"/>
              <a:t>manière d’enchaîner les étapes d’un développement.</a:t>
            </a:r>
          </a:p>
          <a:p>
            <a:endParaRPr lang="fr-CA" sz="2000" dirty="0"/>
          </a:p>
          <a:p>
            <a:r>
              <a:rPr lang="fr-CA" sz="2000" dirty="0"/>
              <a:t>Un </a:t>
            </a:r>
            <a:r>
              <a:rPr lang="fr-CA" sz="2000" dirty="0" smtClean="0"/>
              <a:t>processus décrit </a:t>
            </a:r>
            <a:r>
              <a:rPr lang="fr-CA" sz="2000" b="1" dirty="0" smtClean="0"/>
              <a:t>2 choses importantes</a:t>
            </a:r>
            <a:r>
              <a:rPr lang="fr-CA" sz="2000" dirty="0" smtClean="0"/>
              <a:t> :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Les </a:t>
            </a:r>
            <a:r>
              <a:rPr lang="fr-CA" sz="2000" dirty="0" smtClean="0"/>
              <a:t>activités (</a:t>
            </a:r>
            <a:r>
              <a:rPr lang="fr-CA" sz="2000" dirty="0"/>
              <a:t>étapes</a:t>
            </a:r>
            <a:r>
              <a:rPr lang="fr-CA" sz="2000" dirty="0" smtClean="0"/>
              <a:t>) (QUOI ?)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</a:t>
            </a:r>
            <a:r>
              <a:rPr lang="fr-CA" sz="2000" dirty="0" err="1" smtClean="0"/>
              <a:t>enchainement</a:t>
            </a:r>
            <a:r>
              <a:rPr lang="fr-CA" sz="2000" dirty="0"/>
              <a:t> </a:t>
            </a:r>
            <a:r>
              <a:rPr lang="fr-CA" sz="2000" dirty="0" smtClean="0"/>
              <a:t>des activités (QUAND ?)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263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1196752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Détailler le fonctionnement des composants.</a:t>
            </a:r>
          </a:p>
          <a:p>
            <a:endParaRPr lang="fr-CA" sz="2000" dirty="0"/>
          </a:p>
          <a:p>
            <a:r>
              <a:rPr lang="fr-CA" sz="2000" dirty="0" smtClean="0"/>
              <a:t>Définir quelques algorithmes, la représentation des </a:t>
            </a:r>
            <a:r>
              <a:rPr lang="fr-CA" sz="2000" dirty="0"/>
              <a:t>données</a:t>
            </a:r>
            <a:r>
              <a:rPr lang="fr-CA" sz="2000" dirty="0" smtClean="0"/>
              <a:t>, ...</a:t>
            </a:r>
          </a:p>
          <a:p>
            <a:endParaRPr lang="fr-CA" sz="2000" dirty="0"/>
          </a:p>
          <a:p>
            <a:r>
              <a:rPr lang="fr-CA" sz="2000" dirty="0"/>
              <a:t>Définir </a:t>
            </a:r>
            <a:r>
              <a:rPr lang="fr-CA" sz="2000" dirty="0" smtClean="0"/>
              <a:t>des tests unitaires pour s’assurer que </a:t>
            </a:r>
            <a:r>
              <a:rPr lang="fr-CA" sz="2000" dirty="0"/>
              <a:t>les </a:t>
            </a:r>
            <a:r>
              <a:rPr lang="fr-CA" sz="2000" dirty="0" smtClean="0"/>
              <a:t>composants réalisés sont</a:t>
            </a:r>
            <a:br>
              <a:rPr lang="fr-CA" sz="2000" dirty="0" smtClean="0"/>
            </a:br>
            <a:r>
              <a:rPr lang="fr-CA" sz="2000" dirty="0" smtClean="0"/>
              <a:t>bien conformes à leurs descriptions.</a:t>
            </a:r>
          </a:p>
          <a:p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b="1" dirty="0" smtClean="0"/>
              <a:t>Résultat </a:t>
            </a:r>
            <a:r>
              <a:rPr lang="fr-CA" sz="2000" dirty="0" smtClean="0"/>
              <a:t>: </a:t>
            </a:r>
            <a:br>
              <a:rPr lang="fr-CA" sz="2000" dirty="0" smtClean="0"/>
            </a:br>
            <a:r>
              <a:rPr lang="fr-CA" sz="2000" dirty="0" smtClean="0"/>
              <a:t>Pour chaque composant, le résultat consiste en :</a:t>
            </a:r>
            <a:br>
              <a:rPr lang="fr-CA" sz="2000" dirty="0" smtClean="0"/>
            </a:br>
            <a:r>
              <a:rPr lang="fr-CA" sz="2000" dirty="0" smtClean="0"/>
              <a:t>- Un dossier de conception détaillée.</a:t>
            </a:r>
            <a:br>
              <a:rPr lang="fr-CA" sz="2000" dirty="0" smtClean="0"/>
            </a:br>
            <a:r>
              <a:rPr lang="fr-CA" sz="2000" dirty="0" smtClean="0"/>
              <a:t>- Un dossier de tests unitaires.</a:t>
            </a:r>
            <a:br>
              <a:rPr lang="fr-CA" sz="2000" dirty="0" smtClean="0"/>
            </a:br>
            <a:r>
              <a:rPr lang="fr-CA" sz="2000" dirty="0" smtClean="0"/>
              <a:t>- Un dossier de définition d’intégration logiciel</a:t>
            </a:r>
            <a:r>
              <a:rPr lang="fr-CA" sz="2000" dirty="0"/>
              <a:t>.</a:t>
            </a:r>
          </a:p>
          <a:p>
            <a:endParaRPr lang="fr-CA" sz="2000" dirty="0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CONCEPTION DÉTAILLÉE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00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21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19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La </a:t>
            </a:r>
            <a:r>
              <a:rPr lang="fr-CA" sz="2000" dirty="0" smtClean="0"/>
              <a:t>composante la </a:t>
            </a:r>
            <a:r>
              <a:rPr lang="fr-CA" sz="2000" dirty="0"/>
              <a:t>plus </a:t>
            </a:r>
            <a:r>
              <a:rPr lang="fr-CA" sz="2000" dirty="0" smtClean="0"/>
              <a:t>importante de </a:t>
            </a:r>
            <a:r>
              <a:rPr lang="fr-CA" sz="2000" dirty="0"/>
              <a:t>la </a:t>
            </a:r>
            <a:r>
              <a:rPr lang="fr-CA" sz="2000" dirty="0" smtClean="0"/>
              <a:t>qualité d’une conception est la </a:t>
            </a:r>
            <a:r>
              <a:rPr lang="fr-CA" sz="2000" b="1" dirty="0" smtClean="0"/>
              <a:t>maintenabilité</a:t>
            </a:r>
            <a:r>
              <a:rPr lang="fr-CA" sz="2000" dirty="0"/>
              <a:t> </a:t>
            </a:r>
            <a:r>
              <a:rPr lang="fr-CA" sz="2000" dirty="0" smtClean="0"/>
              <a:t>:</a:t>
            </a:r>
            <a:endParaRPr lang="fr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Maximiser la </a:t>
            </a:r>
            <a:r>
              <a:rPr lang="fr-CA" sz="2000" b="1" dirty="0" smtClean="0"/>
              <a:t>cohésion</a:t>
            </a:r>
            <a:r>
              <a:rPr lang="fr-CA" sz="2000" dirty="0" smtClean="0"/>
              <a:t> à l’intérieur des composants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Minimiser le </a:t>
            </a:r>
            <a:r>
              <a:rPr lang="fr-CA" sz="2000" b="1" dirty="0" smtClean="0"/>
              <a:t>couplage</a:t>
            </a:r>
            <a:r>
              <a:rPr lang="fr-CA" sz="2000" dirty="0" smtClean="0"/>
              <a:t> entre ces composants</a:t>
            </a:r>
            <a:br>
              <a:rPr lang="fr-CA" sz="2000" dirty="0" smtClean="0"/>
            </a:br>
            <a:endParaRPr lang="fr-CA" sz="2000" dirty="0"/>
          </a:p>
          <a:p>
            <a:r>
              <a:rPr lang="fr-CA" sz="2000" dirty="0"/>
              <a:t>Les </a:t>
            </a:r>
            <a:r>
              <a:rPr lang="fr-CA" sz="2000" dirty="0" smtClean="0"/>
              <a:t>dégradations de </a:t>
            </a:r>
            <a:r>
              <a:rPr lang="fr-CA" sz="2000" dirty="0"/>
              <a:t>la </a:t>
            </a:r>
            <a:r>
              <a:rPr lang="fr-CA" sz="2000" dirty="0" smtClean="0"/>
              <a:t>conception sont liées aux modifications des spécifications.</a:t>
            </a:r>
          </a:p>
          <a:p>
            <a:endParaRPr lang="fr-CA" sz="2000" dirty="0"/>
          </a:p>
          <a:p>
            <a:r>
              <a:rPr lang="fr-CA" sz="2000" dirty="0"/>
              <a:t>Ces </a:t>
            </a:r>
            <a:r>
              <a:rPr lang="fr-CA" sz="2000" dirty="0" smtClean="0"/>
              <a:t>modifications sont à faire vite et </a:t>
            </a:r>
            <a:r>
              <a:rPr lang="fr-CA" sz="2000" dirty="0"/>
              <a:t>par </a:t>
            </a:r>
            <a:r>
              <a:rPr lang="fr-CA" sz="2000" dirty="0" smtClean="0"/>
              <a:t>d’autres que </a:t>
            </a:r>
            <a:r>
              <a:rPr lang="fr-CA" sz="2000" dirty="0"/>
              <a:t>les </a:t>
            </a:r>
            <a:r>
              <a:rPr lang="fr-CA" sz="2000" dirty="0" smtClean="0"/>
              <a:t>concepteurs originaux.</a:t>
            </a:r>
            <a:endParaRPr lang="fr-CA" sz="2000" dirty="0"/>
          </a:p>
          <a:p>
            <a:r>
              <a:rPr lang="fr-CA" sz="2000" dirty="0" smtClean="0"/>
              <a:t>	Ça marche mais sans respect de </a:t>
            </a:r>
            <a:r>
              <a:rPr lang="fr-CA" sz="2000" dirty="0"/>
              <a:t>la </a:t>
            </a:r>
            <a:r>
              <a:rPr lang="fr-CA" sz="2000" dirty="0" smtClean="0"/>
              <a:t>conception initiale</a:t>
            </a:r>
            <a:br>
              <a:rPr lang="fr-CA" sz="2000" dirty="0" smtClean="0"/>
            </a:br>
            <a:r>
              <a:rPr lang="fr-CA" sz="2000" dirty="0" smtClean="0"/>
              <a:t>	« Corruption de </a:t>
            </a:r>
            <a:r>
              <a:rPr lang="fr-CA" sz="2000" dirty="0"/>
              <a:t>la </a:t>
            </a:r>
            <a:r>
              <a:rPr lang="fr-CA" sz="2000" dirty="0" smtClean="0"/>
              <a:t>conception (avec effet amplifié au </a:t>
            </a:r>
            <a:r>
              <a:rPr lang="fr-CA" sz="2000" dirty="0"/>
              <a:t>fur et à mesure</a:t>
            </a:r>
            <a:r>
              <a:rPr lang="fr-CA" sz="2000" dirty="0" smtClean="0"/>
              <a:t>) »</a:t>
            </a:r>
            <a:endParaRPr lang="fr-CA" sz="2000" dirty="0"/>
          </a:p>
          <a:p>
            <a:endParaRPr lang="fr-CA" sz="2000" dirty="0"/>
          </a:p>
        </p:txBody>
      </p:sp>
      <p:sp>
        <p:nvSpPr>
          <p:cNvPr id="5" name="Rectangle 4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COUPLAGE - COHÉSION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4386594"/>
            <a:ext cx="838893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 err="1"/>
              <a:t>A</a:t>
            </a:r>
            <a:r>
              <a:rPr lang="fr-CA" sz="2800" b="1" dirty="0"/>
              <a:t> </a:t>
            </a:r>
            <a:r>
              <a:rPr lang="fr-CA" sz="2800" b="1" dirty="0" smtClean="0"/>
              <a:t>RETENIR ABSOLUMENT</a:t>
            </a:r>
            <a:endParaRPr lang="fr-CA" sz="2800" b="1" dirty="0"/>
          </a:p>
          <a:p>
            <a:endParaRPr lang="fr-CA" dirty="0" smtClean="0"/>
          </a:p>
          <a:p>
            <a:pPr algn="ctr"/>
            <a:r>
              <a:rPr lang="fr-CA" sz="2400" dirty="0" smtClean="0"/>
              <a:t>Pour qu’un logiciel soit extensible et réutilisable,</a:t>
            </a:r>
            <a:endParaRPr lang="fr-CA" sz="2400" dirty="0"/>
          </a:p>
          <a:p>
            <a:pPr algn="ctr"/>
            <a:r>
              <a:rPr lang="fr-CA" sz="2400" dirty="0" smtClean="0"/>
              <a:t>il </a:t>
            </a:r>
            <a:r>
              <a:rPr lang="fr-CA" sz="2400" dirty="0"/>
              <a:t>faut </a:t>
            </a:r>
            <a:r>
              <a:rPr lang="fr-CA" sz="2400" dirty="0" smtClean="0"/>
              <a:t>qu’il soit découpé en modules faiblement couplés</a:t>
            </a:r>
            <a:endParaRPr lang="fr-CA" sz="2400" dirty="0"/>
          </a:p>
          <a:p>
            <a:pPr algn="ctr"/>
            <a:r>
              <a:rPr lang="fr-CA" sz="2400" dirty="0"/>
              <a:t>e</a:t>
            </a:r>
            <a:r>
              <a:rPr lang="fr-CA" sz="2400" dirty="0" smtClean="0"/>
              <a:t>t à forte cohésion.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719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COUPLAGE</a:t>
            </a:r>
            <a:endParaRPr lang="fr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412776"/>
            <a:ext cx="85329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Couplage</a:t>
            </a:r>
            <a:r>
              <a:rPr lang="fr-CA" sz="2000" dirty="0" smtClean="0"/>
              <a:t> </a:t>
            </a:r>
            <a:endParaRPr lang="fr-CA" sz="2000" dirty="0"/>
          </a:p>
          <a:p>
            <a:r>
              <a:rPr lang="fr-CA" sz="2000" dirty="0" smtClean="0"/>
              <a:t>	Une entité (fonction, module, classe, package, composant)</a:t>
            </a:r>
            <a:br>
              <a:rPr lang="fr-CA" sz="2000" dirty="0" smtClean="0"/>
            </a:br>
            <a:r>
              <a:rPr lang="fr-CA" sz="2000" dirty="0" smtClean="0"/>
              <a:t>	est </a:t>
            </a:r>
            <a:r>
              <a:rPr lang="fr-CA" sz="2000" b="1" dirty="0" smtClean="0"/>
              <a:t>couplée à </a:t>
            </a:r>
            <a:r>
              <a:rPr lang="fr-CA" sz="2000" b="1" dirty="0"/>
              <a:t>une </a:t>
            </a:r>
            <a:r>
              <a:rPr lang="fr-CA" sz="2000" b="1" dirty="0" smtClean="0"/>
              <a:t>autre </a:t>
            </a:r>
            <a:r>
              <a:rPr lang="fr-CA" sz="2000" dirty="0" smtClean="0"/>
              <a:t>si elle </a:t>
            </a:r>
            <a:r>
              <a:rPr lang="fr-CA" sz="2000" b="1" dirty="0" smtClean="0"/>
              <a:t>dépend d’elle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b="1" dirty="0" smtClean="0"/>
              <a:t>Couplage faible</a:t>
            </a:r>
            <a:endParaRPr lang="fr-CA" sz="2000" b="1" dirty="0"/>
          </a:p>
          <a:p>
            <a:r>
              <a:rPr lang="fr-CA" sz="2000" dirty="0" smtClean="0"/>
              <a:t>	Désigne une </a:t>
            </a:r>
            <a:r>
              <a:rPr lang="fr-CA" sz="2000" b="1" dirty="0" smtClean="0"/>
              <a:t>relation faible</a:t>
            </a:r>
            <a:r>
              <a:rPr lang="fr-CA" sz="2000" dirty="0" smtClean="0"/>
              <a:t> entre plusieurs entités (classes, </a:t>
            </a:r>
            <a:br>
              <a:rPr lang="fr-CA" sz="2000" dirty="0" smtClean="0"/>
            </a:br>
            <a:r>
              <a:rPr lang="fr-CA" sz="2000" dirty="0" smtClean="0"/>
              <a:t>	composants), permettant une </a:t>
            </a:r>
            <a:r>
              <a:rPr lang="fr-CA" sz="2000" b="1" dirty="0" smtClean="0"/>
              <a:t>grande souplesse de </a:t>
            </a:r>
            <a:r>
              <a:rPr lang="fr-CA" sz="2000" b="1" dirty="0"/>
              <a:t>programmation</a:t>
            </a:r>
            <a:r>
              <a:rPr lang="fr-CA" sz="2000" dirty="0" smtClean="0"/>
              <a:t>,</a:t>
            </a:r>
            <a:br>
              <a:rPr lang="fr-CA" sz="2000" dirty="0" smtClean="0"/>
            </a:br>
            <a:r>
              <a:rPr lang="fr-CA" sz="2000" dirty="0" smtClean="0"/>
              <a:t>	de </a:t>
            </a:r>
            <a:r>
              <a:rPr lang="fr-CA" sz="2000" b="1" dirty="0" smtClean="0"/>
              <a:t>mise à </a:t>
            </a:r>
            <a:r>
              <a:rPr lang="fr-CA" sz="2000" b="1" dirty="0"/>
              <a:t>jour</a:t>
            </a:r>
            <a:r>
              <a:rPr lang="fr-CA" sz="2000" dirty="0" smtClean="0"/>
              <a:t>.</a:t>
            </a:r>
            <a:br>
              <a:rPr lang="fr-CA" sz="2000" dirty="0" smtClean="0"/>
            </a:br>
            <a:r>
              <a:rPr lang="fr-CA" sz="2000" dirty="0" smtClean="0"/>
              <a:t>	</a:t>
            </a:r>
            <a:r>
              <a:rPr lang="fr-CA" sz="2000" b="1" dirty="0" smtClean="0"/>
              <a:t>Ainsi, chaque entité peut être modifiée en limitant l’impact du 	changement au reste de </a:t>
            </a:r>
            <a:r>
              <a:rPr lang="fr-CA" sz="2000" b="1" dirty="0"/>
              <a:t>l’application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b="1" dirty="0" smtClean="0"/>
              <a:t>Couplage fort</a:t>
            </a:r>
            <a:endParaRPr lang="fr-CA" sz="2000" b="1" dirty="0"/>
          </a:p>
          <a:p>
            <a:r>
              <a:rPr lang="fr-CA" sz="2000" dirty="0" smtClean="0"/>
              <a:t>	Au contraire, tisse un </a:t>
            </a:r>
            <a:r>
              <a:rPr lang="fr-CA" sz="2000" b="1" dirty="0"/>
              <a:t>lien </a:t>
            </a:r>
            <a:r>
              <a:rPr lang="fr-CA" sz="2000" b="1" dirty="0" smtClean="0"/>
              <a:t>puissant </a:t>
            </a:r>
            <a:r>
              <a:rPr lang="fr-CA" sz="2000" dirty="0" smtClean="0"/>
              <a:t>qui rend l’application </a:t>
            </a:r>
            <a:r>
              <a:rPr lang="fr-CA" sz="2000" b="1" dirty="0" smtClean="0"/>
              <a:t>plus </a:t>
            </a:r>
            <a:r>
              <a:rPr lang="fr-CA" sz="2000" b="1" dirty="0"/>
              <a:t>rigide</a:t>
            </a:r>
          </a:p>
          <a:p>
            <a:r>
              <a:rPr lang="fr-CA" sz="2000" dirty="0" smtClean="0"/>
              <a:t>	à toute modification de </a:t>
            </a:r>
            <a:r>
              <a:rPr lang="fr-CA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293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23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1196752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 smtClean="0"/>
              <a:t>Cohésion entre modules dans un composant, entre services dans un module :</a:t>
            </a:r>
          </a:p>
          <a:p>
            <a:r>
              <a:rPr lang="fr-CA" sz="2000" dirty="0" smtClean="0"/>
              <a:t>	« qui </a:t>
            </a:r>
            <a:r>
              <a:rPr lang="fr-CA" sz="2000" dirty="0"/>
              <a:t>se </a:t>
            </a:r>
            <a:r>
              <a:rPr lang="fr-CA" sz="2000" dirty="0" smtClean="0"/>
              <a:t>ressemblent s’assemblent </a:t>
            </a:r>
            <a:r>
              <a:rPr lang="fr-CA" sz="2000" dirty="0"/>
              <a:t>»</a:t>
            </a:r>
          </a:p>
          <a:p>
            <a:endParaRPr lang="fr-CA" sz="2000" dirty="0" smtClean="0"/>
          </a:p>
          <a:p>
            <a:r>
              <a:rPr lang="fr-CA" sz="2000" dirty="0" smtClean="0"/>
              <a:t>L’idée</a:t>
            </a:r>
            <a:r>
              <a:rPr lang="fr-CA" sz="2000" dirty="0"/>
              <a:t> </a:t>
            </a:r>
            <a:r>
              <a:rPr lang="fr-CA" sz="2000" dirty="0" smtClean="0"/>
              <a:t>est </a:t>
            </a:r>
            <a:r>
              <a:rPr lang="fr-CA" sz="2000" dirty="0"/>
              <a:t>de </a:t>
            </a:r>
            <a:r>
              <a:rPr lang="fr-CA" sz="2000" dirty="0" smtClean="0"/>
              <a:t>vérifier que nous rassemblons bien dans une classe des méthodes cohérentes, qui visent à réaliser des objectifs similaires</a:t>
            </a:r>
            <a:r>
              <a:rPr lang="fr-CA" sz="2000" dirty="0"/>
              <a:t>.</a:t>
            </a:r>
          </a:p>
          <a:p>
            <a:endParaRPr lang="fr-CA" sz="2000" dirty="0" smtClean="0"/>
          </a:p>
          <a:p>
            <a:endParaRPr lang="fr-CA" sz="2000" dirty="0" smtClean="0"/>
          </a:p>
          <a:p>
            <a:r>
              <a:rPr lang="fr-CA" sz="2000" b="1" dirty="0" smtClean="0"/>
              <a:t>Exemple de Mauvaise Cohésion :</a:t>
            </a:r>
          </a:p>
          <a:p>
            <a:r>
              <a:rPr lang="fr-CA" sz="2000" dirty="0" smtClean="0"/>
              <a:t>	Il serait mal venu d’implémenter une méthode </a:t>
            </a:r>
            <a:r>
              <a:rPr lang="fr-CA" sz="2000" b="1" dirty="0" smtClean="0"/>
              <a:t>Afficher()</a:t>
            </a:r>
            <a:r>
              <a:rPr lang="fr-CA" sz="2000" dirty="0"/>
              <a:t> </a:t>
            </a:r>
            <a:r>
              <a:rPr lang="fr-CA" sz="2000" dirty="0" smtClean="0"/>
              <a:t>ou </a:t>
            </a:r>
            <a:r>
              <a:rPr lang="fr-CA" sz="2000" b="1" dirty="0" smtClean="0"/>
              <a:t>Tracer()</a:t>
            </a:r>
            <a:r>
              <a:rPr lang="fr-CA" sz="2000" dirty="0"/>
              <a:t/>
            </a:r>
            <a:br>
              <a:rPr lang="fr-CA" sz="2000" dirty="0"/>
            </a:br>
            <a:r>
              <a:rPr lang="fr-CA" sz="2000" dirty="0" smtClean="0"/>
              <a:t>	puisque l’objectif de cette classe est de représenter le modèle d’un</a:t>
            </a:r>
            <a:endParaRPr lang="fr-CA" sz="2000" dirty="0"/>
          </a:p>
          <a:p>
            <a:r>
              <a:rPr lang="fr-CA" sz="2000" dirty="0" smtClean="0"/>
              <a:t>	compte en banque et </a:t>
            </a:r>
            <a:r>
              <a:rPr lang="fr-CA" sz="2000" dirty="0"/>
              <a:t>non </a:t>
            </a:r>
            <a:r>
              <a:rPr lang="fr-CA" sz="2000" dirty="0" smtClean="0"/>
              <a:t>celui d’une fenêtre graphique ou d’un service</a:t>
            </a:r>
            <a:endParaRPr lang="fr-CA" sz="2000" dirty="0"/>
          </a:p>
          <a:p>
            <a:r>
              <a:rPr lang="fr-CA" sz="2000" dirty="0" smtClean="0"/>
              <a:t>	de </a:t>
            </a:r>
            <a:r>
              <a:rPr lang="fr-CA" sz="2000" dirty="0"/>
              <a:t>journalisation.</a:t>
            </a:r>
          </a:p>
          <a:p>
            <a:endParaRPr lang="fr-CA" sz="2000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COHÉSION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6400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24</a:t>
            </a:fld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IMPLANTATION  (COMMENT ?)</a:t>
            </a:r>
            <a:endParaRPr lang="fr-CA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6" y="2260903"/>
            <a:ext cx="819723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25</a:t>
            </a:fld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INTÉGRATION</a:t>
            </a:r>
            <a:endParaRPr lang="fr-CA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276872"/>
            <a:ext cx="7667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26</a:t>
            </a:fld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VALIDATION</a:t>
            </a:r>
            <a:endParaRPr lang="fr-CA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8" y="1185863"/>
            <a:ext cx="76581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8948" y="4077072"/>
            <a:ext cx="765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Qualification</a:t>
            </a:r>
            <a:r>
              <a:rPr lang="fr-CA" sz="2400" dirty="0" smtClean="0"/>
              <a:t> (ou recette), </a:t>
            </a:r>
          </a:p>
          <a:p>
            <a:r>
              <a:rPr lang="fr-CA" sz="2400" dirty="0" smtClean="0"/>
              <a:t>c’est-à-dire la vérification de la conformité du logiciel aux spécifications initiales</a:t>
            </a:r>
            <a:r>
              <a:rPr lang="fr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2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1196752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Activités :</a:t>
            </a:r>
            <a:endParaRPr lang="fr-CA" sz="2400" b="1" dirty="0"/>
          </a:p>
          <a:p>
            <a:r>
              <a:rPr lang="fr-CA" sz="2400" dirty="0" smtClean="0"/>
              <a:t>	- Maintenance corrective : correction des bugs</a:t>
            </a:r>
          </a:p>
          <a:p>
            <a:r>
              <a:rPr lang="fr-CA" sz="2400" dirty="0"/>
              <a:t>	</a:t>
            </a:r>
            <a:r>
              <a:rPr lang="fr-CA" sz="2400" dirty="0" smtClean="0"/>
              <a:t>- Maintenance adaptative : ajuster le logiciel</a:t>
            </a:r>
          </a:p>
          <a:p>
            <a:r>
              <a:rPr lang="fr-CA" sz="2400" dirty="0"/>
              <a:t>	</a:t>
            </a:r>
            <a:r>
              <a:rPr lang="fr-CA" sz="2400" dirty="0" smtClean="0"/>
              <a:t>- Maintenance perfective, d’extension : </a:t>
            </a:r>
            <a:br>
              <a:rPr lang="fr-CA" sz="2400" dirty="0" smtClean="0"/>
            </a:br>
            <a:r>
              <a:rPr lang="fr-CA" sz="2400" dirty="0" smtClean="0"/>
              <a:t>		augmenter/améliorer les possibilités du logiciel</a:t>
            </a:r>
          </a:p>
          <a:p>
            <a:endParaRPr lang="fr-CA" sz="2400" dirty="0"/>
          </a:p>
          <a:p>
            <a:r>
              <a:rPr lang="fr-CA" sz="2400" b="1" dirty="0" smtClean="0"/>
              <a:t>Productions :</a:t>
            </a:r>
            <a:endParaRPr lang="fr-CA" sz="2400" b="1" dirty="0"/>
          </a:p>
          <a:p>
            <a:r>
              <a:rPr lang="fr-CA" sz="2400" dirty="0" smtClean="0"/>
              <a:t>	- Logiciel corrigé</a:t>
            </a:r>
            <a:endParaRPr lang="fr-CA" sz="2400" dirty="0"/>
          </a:p>
          <a:p>
            <a:r>
              <a:rPr lang="fr-CA" sz="2400" dirty="0" smtClean="0"/>
              <a:t>	- Mises à </a:t>
            </a:r>
            <a:r>
              <a:rPr lang="fr-CA" sz="2400" dirty="0"/>
              <a:t>jour</a:t>
            </a:r>
          </a:p>
          <a:p>
            <a:r>
              <a:rPr lang="fr-CA" sz="2400" dirty="0" smtClean="0"/>
              <a:t>	- Documents corrigés</a:t>
            </a:r>
            <a:endParaRPr lang="fr-CA" sz="2400" dirty="0"/>
          </a:p>
          <a:p>
            <a:endParaRPr lang="fr-CA" sz="2400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MAINTENANCE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1596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28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20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Corriger les erreurs : </a:t>
            </a:r>
          </a:p>
          <a:p>
            <a:r>
              <a:rPr lang="fr-CA" sz="2400" dirty="0" smtClean="0"/>
              <a:t>Défauts d’utilité, d’utilisabilité, de </a:t>
            </a:r>
            <a:r>
              <a:rPr lang="fr-CA" sz="2400" dirty="0"/>
              <a:t>fiabilité...</a:t>
            </a:r>
          </a:p>
          <a:p>
            <a:r>
              <a:rPr lang="fr-CA" sz="2400" dirty="0" smtClean="0"/>
              <a:t>	- Identifier la défaillance, le fonctionnement </a:t>
            </a:r>
          </a:p>
          <a:p>
            <a:r>
              <a:rPr lang="fr-CA" sz="2400" dirty="0"/>
              <a:t>	</a:t>
            </a:r>
            <a:r>
              <a:rPr lang="fr-CA" sz="2400" dirty="0" smtClean="0"/>
              <a:t>- Localiser la partie du code responsable</a:t>
            </a:r>
            <a:endParaRPr lang="fr-CA" sz="2400" dirty="0"/>
          </a:p>
          <a:p>
            <a:endParaRPr lang="fr-CA" sz="2400" dirty="0" smtClean="0"/>
          </a:p>
          <a:p>
            <a:r>
              <a:rPr lang="fr-CA" sz="2400" b="1" dirty="0" smtClean="0"/>
              <a:t>Attention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Souvent, de nouvelles corrections introduisent de nouvelles erreurs.</a:t>
            </a:r>
            <a:endParaRPr lang="fr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Les coûts de correction augmentent exponentiellement avec le délai de détection.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Corriger en estimant l’impact d’une modification.</a:t>
            </a:r>
          </a:p>
          <a:p>
            <a:endParaRPr lang="fr-CA" sz="2400" dirty="0"/>
          </a:p>
          <a:p>
            <a:r>
              <a:rPr lang="fr-CA" sz="2400" dirty="0"/>
              <a:t>La </a:t>
            </a:r>
            <a:r>
              <a:rPr lang="fr-CA" sz="2400" dirty="0" smtClean="0"/>
              <a:t>maintenance corrective, si elle est importante, donne lieu </a:t>
            </a:r>
            <a:r>
              <a:rPr lang="fr-CA" sz="2400" dirty="0"/>
              <a:t>à de </a:t>
            </a:r>
            <a:r>
              <a:rPr lang="fr-CA" sz="2400" dirty="0" smtClean="0"/>
              <a:t>nouvelles livraisons (release).</a:t>
            </a:r>
            <a:endParaRPr lang="fr-CA" sz="2400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MAINTENANCE CORRECTIVES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6442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29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20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Maintenance  adaptative</a:t>
            </a:r>
            <a:endParaRPr lang="fr-CA" sz="2400" b="1" dirty="0"/>
          </a:p>
          <a:p>
            <a:endParaRPr lang="fr-CA" sz="2400" dirty="0" smtClean="0"/>
          </a:p>
          <a:p>
            <a:r>
              <a:rPr lang="fr-CA" sz="2400" dirty="0" smtClean="0"/>
              <a:t>Ajuster le logiciel pour qu’il continue à remplir son </a:t>
            </a:r>
            <a:r>
              <a:rPr lang="fr-CA" sz="2400" dirty="0"/>
              <a:t>rôle </a:t>
            </a:r>
            <a:r>
              <a:rPr lang="fr-CA" sz="2400" dirty="0" smtClean="0"/>
              <a:t>compte tenu</a:t>
            </a:r>
            <a:endParaRPr lang="fr-CA" sz="2400" dirty="0"/>
          </a:p>
          <a:p>
            <a:r>
              <a:rPr lang="fr-CA" sz="2400" dirty="0"/>
              <a:t>du </a:t>
            </a:r>
            <a:r>
              <a:rPr lang="fr-CA" sz="2400" dirty="0" smtClean="0"/>
              <a:t>l’évolution des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Environnements d’exécution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Fonctions à satisfaire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400" dirty="0" smtClean="0"/>
              <a:t>Conditions d’utilisation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sz="2400" dirty="0"/>
          </a:p>
          <a:p>
            <a:r>
              <a:rPr lang="fr-CA" sz="2400" b="1" dirty="0" smtClean="0"/>
              <a:t>Exemples :</a:t>
            </a:r>
            <a:r>
              <a:rPr lang="fr-CA" sz="2400" dirty="0" smtClean="0"/>
              <a:t> </a:t>
            </a:r>
          </a:p>
          <a:p>
            <a:r>
              <a:rPr lang="fr-CA" sz="2400" dirty="0" smtClean="0"/>
              <a:t>	Changement de </a:t>
            </a:r>
            <a:r>
              <a:rPr lang="fr-CA" sz="2400" dirty="0"/>
              <a:t>SGBD,</a:t>
            </a:r>
          </a:p>
          <a:p>
            <a:r>
              <a:rPr lang="fr-CA" sz="2400" dirty="0" smtClean="0"/>
              <a:t>	Changement d’ordinateur / d’O/S,</a:t>
            </a:r>
            <a:endParaRPr lang="fr-CA" sz="2400" dirty="0"/>
          </a:p>
          <a:p>
            <a:r>
              <a:rPr lang="fr-CA" sz="2400" dirty="0" smtClean="0"/>
              <a:t>	De taux de </a:t>
            </a:r>
            <a:r>
              <a:rPr lang="fr-CA" sz="2400" dirty="0"/>
              <a:t>TVA</a:t>
            </a:r>
            <a:r>
              <a:rPr lang="fr-CA" sz="2400" dirty="0" smtClean="0"/>
              <a:t>,</a:t>
            </a:r>
          </a:p>
          <a:p>
            <a:r>
              <a:rPr lang="fr-CA" sz="2400" dirty="0"/>
              <a:t>	</a:t>
            </a:r>
            <a:r>
              <a:rPr lang="fr-CA" sz="2400" dirty="0" smtClean="0"/>
              <a:t>De langue</a:t>
            </a:r>
          </a:p>
          <a:p>
            <a:r>
              <a:rPr lang="fr-CA" sz="2400" dirty="0" smtClean="0"/>
              <a:t>	De Cours Monétaire</a:t>
            </a:r>
          </a:p>
          <a:p>
            <a:r>
              <a:rPr lang="fr-CA" sz="2400" b="1" dirty="0"/>
              <a:t>	</a:t>
            </a:r>
            <a:r>
              <a:rPr lang="fr-CA" sz="2400" b="1" dirty="0" smtClean="0"/>
              <a:t>. . .</a:t>
            </a:r>
            <a:endParaRPr lang="fr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MAINTENANCE ADAPTATIVE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2345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LES ÉTAPES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052736"/>
            <a:ext cx="8388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Les étapes essentielles pour considérer un </a:t>
            </a:r>
            <a:r>
              <a:rPr lang="fr-CA" sz="2000" i="1" dirty="0" smtClean="0"/>
              <a:t>Cycle de Vie</a:t>
            </a:r>
            <a:r>
              <a:rPr lang="fr-CA" sz="2000" dirty="0" smtClean="0"/>
              <a:t> complet sont :</a:t>
            </a:r>
          </a:p>
          <a:p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FAISABILITÉ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LES SPÉCIFICATIONS (POURQUOI)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BONNES PRATIQUES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DIFFICULTÉS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CAHIER DE CHARGE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CONCEPTION (COMMENT ?)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IMPLANTATION (COMMENT ?)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INTÉGRATION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VALIDATION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MAINTENANCE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0606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30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2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Maintenance  perfective, d’extension</a:t>
            </a:r>
            <a:endParaRPr lang="fr-CA" sz="2400" b="1" dirty="0"/>
          </a:p>
          <a:p>
            <a:endParaRPr lang="fr-CA" sz="2400" dirty="0" smtClean="0"/>
          </a:p>
          <a:p>
            <a:r>
              <a:rPr lang="fr-CA" sz="2400" dirty="0" smtClean="0"/>
              <a:t>	Accroître/améliorer les possibilités du </a:t>
            </a:r>
            <a:r>
              <a:rPr lang="fr-CA" sz="2400" dirty="0"/>
              <a:t>logiciel</a:t>
            </a:r>
          </a:p>
          <a:p>
            <a:pPr lvl="1"/>
            <a:endParaRPr lang="fr-CA" sz="2400" dirty="0"/>
          </a:p>
          <a:p>
            <a:r>
              <a:rPr lang="fr-CA" sz="2400" b="1" dirty="0" smtClean="0"/>
              <a:t>Exemples :</a:t>
            </a:r>
            <a:r>
              <a:rPr lang="fr-CA" sz="2400" dirty="0" smtClean="0"/>
              <a:t> </a:t>
            </a:r>
          </a:p>
          <a:p>
            <a:r>
              <a:rPr lang="fr-CA" sz="2400" dirty="0" smtClean="0"/>
              <a:t>	Nouveaux services offerts par le client à sa clientèle,</a:t>
            </a:r>
            <a:endParaRPr lang="fr-CA" sz="2400" dirty="0"/>
          </a:p>
          <a:p>
            <a:r>
              <a:rPr lang="fr-CA" sz="2400" dirty="0" smtClean="0"/>
              <a:t>	L’Interface utilisateur,</a:t>
            </a:r>
            <a:endParaRPr lang="fr-CA" sz="2400" dirty="0"/>
          </a:p>
          <a:p>
            <a:r>
              <a:rPr lang="fr-CA" sz="2400" dirty="0" smtClean="0"/>
              <a:t>	Nouveaux rôles d’utilisateurs,</a:t>
            </a:r>
          </a:p>
          <a:p>
            <a:r>
              <a:rPr lang="fr-CA" sz="2400" b="1" dirty="0"/>
              <a:t>	</a:t>
            </a:r>
            <a:r>
              <a:rPr lang="fr-CA" sz="2400" b="1" dirty="0" smtClean="0"/>
              <a:t>. . .</a:t>
            </a:r>
            <a:endParaRPr lang="fr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MAINTENANCE PERFECTIVE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1585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31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233518" y="908720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smtClean="0"/>
              <a:t>Document source de </a:t>
            </a:r>
            <a:r>
              <a:rPr lang="fr-CA" sz="2400" b="1" dirty="0"/>
              <a:t>ces informations :</a:t>
            </a:r>
            <a:br>
              <a:rPr lang="fr-CA" sz="2400" b="1" dirty="0"/>
            </a:br>
            <a:r>
              <a:rPr lang="fr-CA" sz="2400" b="1" dirty="0">
                <a:hlinkClick r:id="rId2"/>
              </a:rPr>
              <a:t>http://www.djouabri.com/cours/2016-2017/ACOO/Ch2-CycleVie-.</a:t>
            </a:r>
            <a:r>
              <a:rPr lang="fr-CA" sz="2400" b="1" dirty="0" smtClean="0">
                <a:hlinkClick r:id="rId2"/>
              </a:rPr>
              <a:t>pdf</a:t>
            </a:r>
            <a:endParaRPr lang="fr-CA" sz="2400" b="1" dirty="0" smtClean="0"/>
          </a:p>
          <a:p>
            <a:endParaRPr lang="fr-CA" sz="2400" b="1" dirty="0"/>
          </a:p>
          <a:p>
            <a:r>
              <a:rPr lang="fr-CA" sz="2400" b="1" dirty="0" smtClean="0"/>
              <a:t>Autre référence</a:t>
            </a:r>
          </a:p>
          <a:p>
            <a:r>
              <a:rPr lang="fr-CA" sz="2400" b="1" dirty="0">
                <a:hlinkClick r:id="rId3"/>
              </a:rPr>
              <a:t>http://</a:t>
            </a:r>
            <a:r>
              <a:rPr lang="fr-CA" sz="2400" b="1" dirty="0" smtClean="0">
                <a:hlinkClick r:id="rId3"/>
              </a:rPr>
              <a:t>gpp.oiq.qc.ca/le_cycle_de_vie_d_un_projet.htm</a:t>
            </a:r>
            <a:endParaRPr lang="fr-CA" sz="2400" b="1" dirty="0" smtClean="0"/>
          </a:p>
          <a:p>
            <a:endParaRPr lang="fr-CA" sz="2400" b="1" dirty="0" smtClean="0"/>
          </a:p>
          <a:p>
            <a:endParaRPr lang="fr-CA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221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ACTIVITÉ</a:t>
            </a:r>
            <a:endParaRPr lang="fr-CA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0120" y="908720"/>
            <a:ext cx="8532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Un </a:t>
            </a:r>
            <a:r>
              <a:rPr lang="fr-CA" dirty="0" smtClean="0"/>
              <a:t>logiciel à développer est un problème très complexe à résoudre.</a:t>
            </a:r>
            <a:endParaRPr lang="fr-CA" dirty="0"/>
          </a:p>
          <a:p>
            <a:r>
              <a:rPr lang="fr-CA" dirty="0" smtClean="0"/>
              <a:t>Pour appréhender la complexité de développement du logiciel, il faut arriver :</a:t>
            </a:r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à </a:t>
            </a:r>
            <a:r>
              <a:rPr lang="fr-CA" dirty="0" smtClean="0"/>
              <a:t>rendre les choses simples.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Séparer les problèmes qui peuvent l’être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A" dirty="0" smtClean="0"/>
              <a:t>afin </a:t>
            </a:r>
            <a:r>
              <a:rPr lang="fr-CA" dirty="0"/>
              <a:t>de </a:t>
            </a:r>
            <a:r>
              <a:rPr lang="fr-CA" dirty="0" smtClean="0"/>
              <a:t>les résoudre de manière presque indépendante.</a:t>
            </a:r>
            <a:br>
              <a:rPr lang="fr-CA" dirty="0" smtClean="0"/>
            </a:br>
            <a:r>
              <a:rPr lang="fr-CA" dirty="0" smtClean="0"/>
              <a:t>« Diviser pour régner</a:t>
            </a:r>
            <a:r>
              <a:rPr lang="fr-CA" dirty="0"/>
              <a:t> </a:t>
            </a:r>
            <a:r>
              <a:rPr lang="fr-CA" dirty="0" smtClean="0"/>
              <a:t>»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280120" y="2780928"/>
            <a:ext cx="85043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</a:t>
            </a:r>
            <a:r>
              <a:rPr lang="fr-CA" dirty="0" smtClean="0"/>
              <a:t>activités d’un processus sont souvent décrites en termes 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Entrées de l’activité </a:t>
            </a:r>
            <a:r>
              <a:rPr lang="fr-CA" b="1" dirty="0" smtClean="0"/>
              <a:t>(matière première)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Sorties de l’activité </a:t>
            </a:r>
            <a:r>
              <a:rPr lang="fr-CA" b="1" dirty="0" smtClean="0"/>
              <a:t>(résultat)</a:t>
            </a:r>
            <a:r>
              <a:rPr lang="fr-CA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Intervenants et rôles </a:t>
            </a:r>
            <a:r>
              <a:rPr lang="fr-CA" b="1" dirty="0" smtClean="0"/>
              <a:t>(qui 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Description de l’activité </a:t>
            </a:r>
            <a:r>
              <a:rPr lang="fr-CA" b="1" dirty="0" smtClean="0"/>
              <a:t>(quoi</a:t>
            </a:r>
            <a:r>
              <a:rPr lang="fr-CA" dirty="0" smtClean="0"/>
              <a:t> – quel est </a:t>
            </a:r>
            <a:r>
              <a:rPr lang="fr-CA" dirty="0"/>
              <a:t>le </a:t>
            </a:r>
            <a:r>
              <a:rPr lang="fr-CA" dirty="0" smtClean="0"/>
              <a:t>problème à traiter 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Standards, guides, « best practices » à appliquer </a:t>
            </a:r>
            <a:r>
              <a:rPr lang="fr-CA" b="1" dirty="0" smtClean="0"/>
              <a:t>(comment ?)</a:t>
            </a:r>
            <a:endParaRPr lang="fr-CA" b="1" dirty="0"/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89240"/>
            <a:ext cx="14001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4421" y="4812253"/>
            <a:ext cx="8172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Chaque </a:t>
            </a:r>
            <a:r>
              <a:rPr lang="fr-CA" i="1" dirty="0" smtClean="0"/>
              <a:t>activité</a:t>
            </a:r>
            <a:r>
              <a:rPr lang="fr-CA" dirty="0" smtClean="0"/>
              <a:t> sera traité en terme d’</a:t>
            </a:r>
            <a:r>
              <a:rPr lang="fr-CA" b="1" dirty="0" smtClean="0"/>
              <a:t>entré – traitement - sortie</a:t>
            </a:r>
            <a:endParaRPr lang="fr-CA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32089"/>
            <a:ext cx="1343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32064"/>
            <a:ext cx="3486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ACTIVITÉS : LES CLASSIQUES</a:t>
            </a:r>
            <a:endParaRPr lang="fr-CA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14463"/>
            <a:ext cx="86106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11560" y="260648"/>
            <a:ext cx="8172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LA FAISABILITÉ  (POURQUOI ?)</a:t>
            </a:r>
            <a:endParaRPr lang="fr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64003" y="836712"/>
            <a:ext cx="83889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Ici, il est essentiel de se poser les questions suivantes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Pourquoi développer le logiciel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err="1" smtClean="0"/>
              <a:t>Existe t</a:t>
            </a:r>
            <a:r>
              <a:rPr lang="fr-CA" sz="2000" dirty="0" smtClean="0"/>
              <a:t>-il de meilleures alternatives ?</a:t>
            </a:r>
            <a:br>
              <a:rPr lang="fr-CA" sz="2000" dirty="0" smtClean="0"/>
            </a:br>
            <a:r>
              <a:rPr lang="fr-CA" sz="2000" dirty="0" smtClean="0"/>
              <a:t>	Excel / Traitement manuel (rentabilité) /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Comment procéder pour faire ce développement ?</a:t>
            </a:r>
            <a:br>
              <a:rPr lang="fr-CA" sz="2000" dirty="0" smtClean="0"/>
            </a:br>
            <a:r>
              <a:rPr lang="fr-CA" sz="2000" dirty="0" smtClean="0"/>
              <a:t>Solo / En équipe / En collaboration avec le demandeur / </a:t>
            </a:r>
            <a:r>
              <a:rPr lang="fr-CA" sz="2000" b="1" dirty="0" smtClean="0"/>
              <a:t>. .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Y </a:t>
            </a:r>
            <a:r>
              <a:rPr lang="fr-CA" sz="2000" dirty="0" err="1" smtClean="0"/>
              <a:t>a t</a:t>
            </a:r>
            <a:r>
              <a:rPr lang="fr-CA" sz="2000" dirty="0" smtClean="0"/>
              <a:t>-il un marché pour le logiciel ?</a:t>
            </a:r>
            <a:br>
              <a:rPr lang="fr-CA" sz="2000" dirty="0" smtClean="0"/>
            </a:br>
            <a:r>
              <a:rPr lang="fr-CA" sz="2000" dirty="0" smtClean="0"/>
              <a:t>Ou : Le logiciel est-il vraiment utile </a:t>
            </a:r>
            <a:r>
              <a:rPr lang="fr-CA" sz="2000" dirty="0"/>
              <a:t> (rentabilité)</a:t>
            </a: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Quels moyens faut-il mettre en œuvre 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A-t-on le budget le personnel, le matériel nécessaire, les ressources ?</a:t>
            </a:r>
            <a:endParaRPr lang="fr-CA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2" y="4221088"/>
            <a:ext cx="8246563" cy="187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1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371695" y="4149080"/>
            <a:ext cx="8388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Une </a:t>
            </a:r>
            <a:r>
              <a:rPr lang="fr-CA" sz="2000" i="1" dirty="0" smtClean="0"/>
              <a:t>Spécification</a:t>
            </a:r>
            <a:r>
              <a:rPr lang="fr-CA" sz="2000" dirty="0" smtClean="0"/>
              <a:t> peut suivre de nombreux </a:t>
            </a:r>
            <a:r>
              <a:rPr lang="fr-CA" sz="2000" i="1" dirty="0" smtClean="0"/>
              <a:t>formalismes</a:t>
            </a:r>
            <a:r>
              <a:rPr lang="fr-CA" sz="2000" dirty="0" smtClean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Cas d’utilisation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Autres Modèles UML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Exigences / Contraintes</a:t>
            </a:r>
          </a:p>
          <a:p>
            <a:endParaRPr lang="fr-CA" sz="2000" dirty="0" smtClean="0"/>
          </a:p>
          <a:p>
            <a:r>
              <a:rPr lang="fr-CA" sz="2000" dirty="0" smtClean="0"/>
              <a:t>Les </a:t>
            </a:r>
            <a:r>
              <a:rPr lang="fr-CA" sz="2000" b="1" dirty="0" smtClean="0"/>
              <a:t>procédures de validation</a:t>
            </a:r>
            <a:r>
              <a:rPr lang="fr-CA" sz="2000" dirty="0" smtClean="0"/>
              <a:t> peuvent être des traitements manuels parallèles ou des procédures de test.</a:t>
            </a:r>
            <a:endParaRPr lang="fr-CA" sz="2000" dirty="0"/>
          </a:p>
        </p:txBody>
      </p:sp>
      <p:sp>
        <p:nvSpPr>
          <p:cNvPr id="3" name="Rectangle 2"/>
          <p:cNvSpPr/>
          <p:nvPr/>
        </p:nvSpPr>
        <p:spPr>
          <a:xfrm>
            <a:off x="388196" y="332656"/>
            <a:ext cx="8396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000" b="1" dirty="0" smtClean="0"/>
              <a:t>SPÉCIFICATIONS (QUOI ?)</a:t>
            </a:r>
            <a:endParaRPr lang="fr-CA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7" y="836712"/>
            <a:ext cx="838314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395536" y="260648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DIFFICULTÉS</a:t>
            </a:r>
            <a:endParaRPr lang="fr-CA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980728"/>
            <a:ext cx="71151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4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446374" y="908720"/>
            <a:ext cx="8368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 smtClean="0"/>
              <a:t>Les besoins du client sont imprécis et changeants.</a:t>
            </a:r>
          </a:p>
          <a:p>
            <a:r>
              <a:rPr lang="fr-CA" sz="2000" dirty="0" smtClean="0"/>
              <a:t>Deux pratiques différentes du génie logiciel s’opposent sur </a:t>
            </a:r>
            <a:r>
              <a:rPr lang="fr-CA" sz="2000" dirty="0"/>
              <a:t>la </a:t>
            </a:r>
            <a:r>
              <a:rPr lang="fr-CA" sz="2000" dirty="0" smtClean="0"/>
              <a:t>manière de traiter ce problème :</a:t>
            </a:r>
          </a:p>
          <a:p>
            <a:endParaRPr lang="fr-CA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Faut-il faire un effort pour préciser et figer le besoin du client en début de projet ?</a:t>
            </a:r>
          </a:p>
          <a:p>
            <a:pPr lvl="1"/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Faut-il développer de manière à </a:t>
            </a:r>
            <a:r>
              <a:rPr lang="fr-CA" sz="2000" dirty="0"/>
              <a:t>être </a:t>
            </a:r>
            <a:r>
              <a:rPr lang="fr-CA" sz="2000" dirty="0" smtClean="0"/>
              <a:t>tolérant aux imprécisions et aux changements de besoins ?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446374" y="4077072"/>
            <a:ext cx="82300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Les </a:t>
            </a:r>
            <a:r>
              <a:rPr lang="fr-CA" sz="2000" b="1" dirty="0" smtClean="0"/>
              <a:t>erreurs dans les exigences</a:t>
            </a:r>
            <a:r>
              <a:rPr lang="fr-CA" sz="2000" dirty="0" smtClean="0"/>
              <a:t> sont </a:t>
            </a:r>
            <a:r>
              <a:rPr lang="fr-CA" sz="2000" b="1" dirty="0" smtClean="0"/>
              <a:t>plus fréquentes</a:t>
            </a:r>
            <a:r>
              <a:rPr lang="fr-CA" sz="2000" dirty="0" smtClean="0"/>
              <a:t> que celles de </a:t>
            </a:r>
            <a:r>
              <a:rPr lang="fr-CA" sz="2000" b="1" dirty="0" smtClean="0"/>
              <a:t>conception et d’implémentation</a:t>
            </a:r>
            <a:r>
              <a:rPr lang="fr-CA" sz="2000" dirty="0" smtClean="0"/>
              <a:t>.</a:t>
            </a:r>
            <a:endParaRPr lang="fr-CA" sz="2000" dirty="0"/>
          </a:p>
          <a:p>
            <a:endParaRPr lang="fr-CA" sz="2000" dirty="0" smtClean="0"/>
          </a:p>
          <a:p>
            <a:r>
              <a:rPr lang="fr-CA" sz="2000" dirty="0" smtClean="0"/>
              <a:t>Elles sont également les </a:t>
            </a:r>
            <a:r>
              <a:rPr lang="fr-CA" sz="2000" b="1" dirty="0"/>
              <a:t>plus </a:t>
            </a:r>
            <a:r>
              <a:rPr lang="fr-CA" sz="2000" b="1" dirty="0" smtClean="0"/>
              <a:t>difficiles et </a:t>
            </a:r>
            <a:r>
              <a:rPr lang="fr-CA" sz="2000" b="1" dirty="0"/>
              <a:t>les plus </a:t>
            </a:r>
            <a:r>
              <a:rPr lang="fr-CA" sz="2000" b="1" dirty="0" smtClean="0"/>
              <a:t>coûteuses</a:t>
            </a:r>
            <a:r>
              <a:rPr lang="fr-CA" sz="2000" dirty="0" smtClean="0"/>
              <a:t> à corriger a </a:t>
            </a:r>
            <a:endParaRPr lang="fr-CA" sz="2000" dirty="0"/>
          </a:p>
          <a:p>
            <a:r>
              <a:rPr lang="fr-CA" sz="2000" dirty="0"/>
              <a:t>posteriori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b="1" dirty="0"/>
              <a:t>Il est </a:t>
            </a:r>
            <a:r>
              <a:rPr lang="fr-CA" sz="2000" b="1" dirty="0" smtClean="0"/>
              <a:t>donc important de </a:t>
            </a:r>
            <a:r>
              <a:rPr lang="fr-CA" sz="2000" b="1" dirty="0"/>
              <a:t>les </a:t>
            </a:r>
            <a:r>
              <a:rPr lang="fr-CA" sz="2000" b="1" dirty="0" smtClean="0"/>
              <a:t>repérer le </a:t>
            </a:r>
            <a:r>
              <a:rPr lang="fr-CA" sz="2000" b="1" dirty="0"/>
              <a:t>plus </a:t>
            </a:r>
            <a:r>
              <a:rPr lang="fr-CA" sz="2000" b="1" dirty="0" smtClean="0"/>
              <a:t>rapidement possible</a:t>
            </a:r>
            <a:r>
              <a:rPr lang="fr-CA" sz="2000" b="1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915" y="283790"/>
            <a:ext cx="838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400" b="1" dirty="0" smtClean="0"/>
              <a:t>SPÉCIFICATIONS  -  DIFFICULTÉS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8708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823</Words>
  <Application>Microsoft Office PowerPoint</Application>
  <PresentationFormat>Affichage à l'écran (4:3)</PresentationFormat>
  <Paragraphs>270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61</cp:revision>
  <dcterms:created xsi:type="dcterms:W3CDTF">2018-10-23T19:37:30Z</dcterms:created>
  <dcterms:modified xsi:type="dcterms:W3CDTF">2018-11-10T20:04:38Z</dcterms:modified>
</cp:coreProperties>
</file>