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77" r:id="rId4"/>
    <p:sldId id="265" r:id="rId5"/>
    <p:sldId id="268" r:id="rId6"/>
    <p:sldId id="267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89" r:id="rId22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8D1-D8EE-4274-ADFF-27B997710754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A2C8-B30A-4D86-B76C-1C5B56AC5241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0855-F12B-434A-86BB-5629284CD947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0552-25AF-44DF-ACD1-E931C0067F01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D10-8BD7-4038-B9E2-E7884450E217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AE50-8B95-4916-B316-7A287C72F9D4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4A-11EF-48D6-8B43-92AC6B1683F6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413-637B-42DB-AE7A-B3F66E61C86B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FB76-EA7D-4F6F-A47F-4AC7FB2325B6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8A0-4A63-45CA-956A-5463E93B1FD5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727B-1BE0-46FB-A338-2247169DEB6A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9528-467A-4B57-927F-E0912F21BA23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fr-CA" b="1" dirty="0" smtClean="0"/>
              <a:t>CYCLE DE VIE D’UN LOGICIEL</a:t>
            </a:r>
            <a:endParaRPr lang="fr-C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3"/>
            <a:ext cx="7992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Qualification </a:t>
            </a:r>
            <a:r>
              <a:rPr lang="fr-CA" sz="2000" dirty="0" smtClean="0"/>
              <a:t> </a:t>
            </a:r>
            <a:r>
              <a:rPr lang="fr-CA" sz="2000" dirty="0"/>
              <a:t>(ou </a:t>
            </a:r>
            <a:r>
              <a:rPr lang="fr-CA" sz="2000" i="1" dirty="0"/>
              <a:t>recette</a:t>
            </a:r>
            <a:r>
              <a:rPr lang="fr-CA" sz="2000" dirty="0" smtClean="0"/>
              <a:t>) :</a:t>
            </a:r>
          </a:p>
          <a:p>
            <a:endParaRPr lang="fr-CA" sz="2000" dirty="0" smtClean="0"/>
          </a:p>
          <a:p>
            <a:r>
              <a:rPr lang="fr-CA" sz="2000" dirty="0" smtClean="0"/>
              <a:t>La </a:t>
            </a:r>
            <a:r>
              <a:rPr lang="fr-CA" sz="2000" dirty="0"/>
              <a:t>vérification de la conformité du logiciel aux spécifications initiales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 smtClean="0"/>
              <a:t>Ici les tests consistent en une opération avec des données réelles du client afin de s’assurer que l’application livre bien la marchandise.</a:t>
            </a:r>
          </a:p>
          <a:p>
            <a:endParaRPr lang="fr-CA" sz="2000" dirty="0"/>
          </a:p>
          <a:p>
            <a:r>
              <a:rPr lang="fr-CA" sz="2000" dirty="0" smtClean="0"/>
              <a:t>Ces tests devraient être fait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Chez qui a développé le programme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/>
              <a:t>À la firme </a:t>
            </a:r>
            <a:r>
              <a:rPr lang="fr-CA" sz="2000" dirty="0" smtClean="0"/>
              <a:t>qui a demandé le programme</a:t>
            </a:r>
            <a:br>
              <a:rPr lang="fr-CA" sz="2000" dirty="0" smtClean="0"/>
            </a:br>
            <a:r>
              <a:rPr lang="fr-CA" sz="2000" dirty="0" smtClean="0"/>
              <a:t>Ici, des tests parallèles entre l’ancienne façon de faire et la façon rendu par le programme devraient sérieusement </a:t>
            </a:r>
            <a:r>
              <a:rPr lang="fr-CA" sz="2000" dirty="0" err="1" smtClean="0"/>
              <a:t>êtres</a:t>
            </a:r>
            <a:r>
              <a:rPr lang="fr-CA" sz="2000" dirty="0" smtClean="0"/>
              <a:t> considérés.</a:t>
            </a:r>
          </a:p>
          <a:p>
            <a:pPr lvl="1"/>
            <a:endParaRPr lang="fr-CA" sz="2000" dirty="0" smtClean="0"/>
          </a:p>
          <a:p>
            <a:endParaRPr lang="fr-CA" sz="2000" dirty="0"/>
          </a:p>
          <a:p>
            <a:pPr algn="ctr"/>
            <a:r>
              <a:rPr lang="fr-CA" sz="2000" b="1" dirty="0" err="1" smtClean="0"/>
              <a:t>Garbage</a:t>
            </a:r>
            <a:r>
              <a:rPr lang="fr-CA" sz="2000" b="1" dirty="0" smtClean="0"/>
              <a:t> In … </a:t>
            </a:r>
            <a:r>
              <a:rPr lang="fr-CA" sz="2000" b="1" dirty="0" err="1" smtClean="0"/>
              <a:t>Garbage</a:t>
            </a:r>
            <a:r>
              <a:rPr lang="fr-CA" sz="2000" b="1" dirty="0" smtClean="0"/>
              <a:t> out</a:t>
            </a:r>
            <a:r>
              <a:rPr lang="fr-CA" sz="2000" dirty="0" smtClean="0"/>
              <a:t> 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7079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Documentation :</a:t>
            </a:r>
            <a:r>
              <a:rPr lang="fr-CA" sz="2000" dirty="0" smtClean="0"/>
              <a:t> </a:t>
            </a:r>
          </a:p>
          <a:p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Cette partie vise </a:t>
            </a:r>
            <a:r>
              <a:rPr lang="fr-CA" sz="2000" dirty="0"/>
              <a:t>à produire les informations nécessaires pour l'utilisation du logiciel et pour des développements ultérieurs.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Il y a deux types de documentation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 documentation technique</a:t>
            </a:r>
            <a:br>
              <a:rPr lang="fr-CA" sz="2000" dirty="0" smtClean="0"/>
            </a:br>
            <a:r>
              <a:rPr lang="fr-CA" sz="2000" dirty="0" smtClean="0"/>
              <a:t>En plus des UML, le code lui-même devrait contenir suffisamment de  documentation afin que le code se comprenne aisément.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 documentation opérationnelle</a:t>
            </a:r>
            <a:br>
              <a:rPr lang="fr-CA" sz="2000" dirty="0" smtClean="0"/>
            </a:br>
            <a:r>
              <a:rPr lang="fr-CA" sz="2000" dirty="0" smtClean="0"/>
              <a:t>Trop souvent omise ou négligée, celle-ci permet  au client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 comprendre le bon fonctionnement du programme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 délier tout malentendu entre le client et l’entreprise de développement dans les cas où le fonctionnement de l’appli- cation ne correspond pas aux attentes du client.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6110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49542" y="1412776"/>
            <a:ext cx="8388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Formation</a:t>
            </a:r>
            <a:endParaRPr lang="fr-CA" sz="2000" dirty="0" smtClean="0"/>
          </a:p>
          <a:p>
            <a:endParaRPr lang="fr-CA" sz="2000" dirty="0" smtClean="0"/>
          </a:p>
          <a:p>
            <a:r>
              <a:rPr lang="fr-CA" sz="2000" dirty="0" smtClean="0"/>
              <a:t>Selon ce qui a été convenu avec le client, offrir une formation complète ou partielle à un ou plusieurs opérateurs.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3284984"/>
            <a:ext cx="838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Suivi</a:t>
            </a:r>
            <a:r>
              <a:rPr lang="fr-CA" sz="2000" dirty="0" smtClean="0"/>
              <a:t> </a:t>
            </a:r>
          </a:p>
          <a:p>
            <a:endParaRPr lang="fr-CA" sz="2000" dirty="0" smtClean="0"/>
          </a:p>
          <a:p>
            <a:r>
              <a:rPr lang="fr-CA" sz="2000" dirty="0" smtClean="0"/>
              <a:t>Un suivi devrait aussi être envisagé pour assurer la bonne confiance du client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2147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1484784"/>
            <a:ext cx="8388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Maintenance :</a:t>
            </a:r>
          </a:p>
          <a:p>
            <a:endParaRPr lang="fr-CA" sz="2000" b="1" dirty="0" smtClean="0"/>
          </a:p>
          <a:p>
            <a:r>
              <a:rPr lang="fr-CA" sz="2000" dirty="0" smtClean="0"/>
              <a:t>La maintenance consiste en deux volets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</a:t>
            </a:r>
            <a:r>
              <a:rPr lang="fr-CA" sz="2000" dirty="0"/>
              <a:t>actions correctives (maintenance </a:t>
            </a:r>
            <a:r>
              <a:rPr lang="fr-CA" sz="2000" dirty="0" smtClean="0"/>
              <a:t>corrective)</a:t>
            </a:r>
            <a:br>
              <a:rPr lang="fr-CA" sz="2000" dirty="0" smtClean="0"/>
            </a:br>
            <a:r>
              <a:rPr lang="fr-CA" sz="2000" dirty="0" smtClean="0"/>
              <a:t>Suite  à un suivi ou à une demande du client, effectuer les corrections nécessaires pour corriger le problème</a:t>
            </a:r>
            <a:br>
              <a:rPr lang="fr-CA" sz="2000" dirty="0" smtClean="0"/>
            </a:br>
            <a:r>
              <a:rPr lang="fr-CA" sz="2000" dirty="0" smtClean="0"/>
              <a:t>Il est important de prévoir des opérations correctrices sur la banque de données, le cas échéant où les nouvelles données s’avéreraient fausses.</a:t>
            </a:r>
          </a:p>
          <a:p>
            <a:pPr lvl="1"/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/>
              <a:t>Les actions </a:t>
            </a:r>
            <a:r>
              <a:rPr lang="fr-CA" sz="2000" dirty="0" smtClean="0"/>
              <a:t>évolutives </a:t>
            </a:r>
            <a:r>
              <a:rPr lang="fr-CA" sz="2000" dirty="0"/>
              <a:t>(maintenance évolutive</a:t>
            </a:r>
            <a:r>
              <a:rPr lang="fr-CA" sz="2000" dirty="0" smtClean="0"/>
              <a:t>)</a:t>
            </a:r>
            <a:br>
              <a:rPr lang="fr-CA" sz="2000" dirty="0" smtClean="0"/>
            </a:br>
            <a:r>
              <a:rPr lang="fr-CA" sz="2000" dirty="0" smtClean="0"/>
              <a:t>Avec l’évolution des systèmes d’exploitation et du matériel, certains changements peuvent s’imposer au niveau des applications en raison de ces changements.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9195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2280904"/>
            <a:ext cx="6264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CA" sz="3200" dirty="0" smtClean="0"/>
              <a:t>En Cascade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CA" sz="3200" dirty="0" smtClean="0"/>
              <a:t>En V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CA" sz="3200" dirty="0" smtClean="0"/>
              <a:t>En W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CA" sz="3200" dirty="0" smtClean="0"/>
              <a:t>Itératif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CA" sz="3200" dirty="0" smtClean="0"/>
              <a:t>Incrémental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CA" sz="3200" dirty="0" smtClean="0"/>
              <a:t>En Spirale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CA" sz="3200" dirty="0"/>
          </a:p>
        </p:txBody>
      </p:sp>
      <p:sp>
        <p:nvSpPr>
          <p:cNvPr id="5" name="Rectangle 4"/>
          <p:cNvSpPr/>
          <p:nvPr/>
        </p:nvSpPr>
        <p:spPr>
          <a:xfrm>
            <a:off x="1043608" y="1560824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b="1" dirty="0"/>
              <a:t>Modèles :</a:t>
            </a:r>
          </a:p>
        </p:txBody>
      </p:sp>
    </p:spTree>
    <p:extLst>
      <p:ext uri="{BB962C8B-B14F-4D97-AF65-F5344CB8AC3E}">
        <p14:creationId xmlns:p14="http://schemas.microsoft.com/office/powerpoint/2010/main" val="2263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980728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en Cascade</a:t>
            </a:r>
            <a:endParaRPr lang="fr-CA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9246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4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908720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en V</a:t>
            </a:r>
            <a:endParaRPr lang="fr-CA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0224"/>
            <a:ext cx="7229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0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87167" y="779278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en W</a:t>
            </a:r>
            <a:endParaRPr lang="fr-CA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1" y="1240943"/>
            <a:ext cx="89154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87167" y="779278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Itératif</a:t>
            </a:r>
            <a:endParaRPr lang="fr-CA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6" y="1700808"/>
            <a:ext cx="76429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6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87167" y="779278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Incrémental</a:t>
            </a:r>
            <a:endParaRPr lang="fr-CA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340768"/>
            <a:ext cx="7048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2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798147"/>
            <a:ext cx="8388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</a:t>
            </a:r>
            <a:r>
              <a:rPr lang="fr-CA" b="1" dirty="0" smtClean="0"/>
              <a:t>les quatre phases suivantes </a:t>
            </a:r>
            <a:r>
              <a:rPr lang="fr-CA" b="1" dirty="0"/>
              <a:t>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53441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6" name="Rectangle 5"/>
          <p:cNvSpPr/>
          <p:nvPr/>
        </p:nvSpPr>
        <p:spPr>
          <a:xfrm>
            <a:off x="367127" y="1268760"/>
            <a:ext cx="84069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Phase d’identification :</a:t>
            </a:r>
            <a:r>
              <a:rPr lang="fr-CA" dirty="0"/>
              <a:t> </a:t>
            </a: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demande est clarifiée, </a:t>
            </a: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Les </a:t>
            </a:r>
            <a:r>
              <a:rPr lang="fr-CA" dirty="0"/>
              <a:t>objectifs précisés </a:t>
            </a: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</a:t>
            </a:r>
            <a:r>
              <a:rPr lang="fr-CA" dirty="0" smtClean="0"/>
              <a:t>e </a:t>
            </a:r>
            <a:r>
              <a:rPr lang="fr-CA" dirty="0"/>
              <a:t>projet globalement identifié </a:t>
            </a:r>
            <a:r>
              <a:rPr lang="fr-CA" dirty="0" smtClean="0"/>
              <a:t/>
            </a:r>
            <a:br>
              <a:rPr lang="fr-CA" dirty="0" smtClean="0"/>
            </a:br>
            <a:endParaRPr lang="fr-CA" dirty="0"/>
          </a:p>
          <a:p>
            <a:r>
              <a:rPr lang="fr-CA" b="1" dirty="0"/>
              <a:t>Phase de définition :</a:t>
            </a:r>
            <a:r>
              <a:rPr lang="fr-CA" dirty="0"/>
              <a:t> 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</a:t>
            </a:r>
            <a:r>
              <a:rPr lang="fr-CA" dirty="0" smtClean="0"/>
              <a:t>e </a:t>
            </a:r>
            <a:r>
              <a:rPr lang="fr-CA" dirty="0"/>
              <a:t>contenu du projet est défini de façon plus précise, 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Une </a:t>
            </a:r>
            <a:r>
              <a:rPr lang="fr-CA" dirty="0"/>
              <a:t>planification détaillée est établie pour sa </a:t>
            </a:r>
            <a:r>
              <a:rPr lang="fr-CA" dirty="0" smtClean="0"/>
              <a:t>durée / son coût;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Les </a:t>
            </a:r>
            <a:r>
              <a:rPr lang="fr-CA" dirty="0"/>
              <a:t>échéances, les ressources et les dépenses, ainsi que les politiques et les procédures de gestion sont circonscrites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b="1" dirty="0"/>
              <a:t>Phase de réalisation :</a:t>
            </a:r>
            <a:r>
              <a:rPr lang="fr-CA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Le </a:t>
            </a:r>
            <a:r>
              <a:rPr lang="fr-CA" dirty="0"/>
              <a:t>produit ou le service est effectivement réalisé suivant le plan prévu et en conformité avec les exigences du demandeur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r>
              <a:rPr lang="fr-CA" b="1" dirty="0"/>
              <a:t>Phase de clôture :</a:t>
            </a:r>
            <a:r>
              <a:rPr lang="fr-CA" dirty="0"/>
              <a:t> </a:t>
            </a: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</a:t>
            </a:r>
            <a:r>
              <a:rPr lang="fr-CA" dirty="0" smtClean="0"/>
              <a:t>e </a:t>
            </a:r>
            <a:r>
              <a:rPr lang="fr-CA" dirty="0"/>
              <a:t>produit ou le service est remis au demandeur, </a:t>
            </a: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Le </a:t>
            </a:r>
            <a:r>
              <a:rPr lang="fr-CA" dirty="0"/>
              <a:t>projet est évalué et sa clôture administrative effectuée.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4088" y="143672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</a:t>
            </a:r>
            <a:r>
              <a:rPr lang="fr-CA" dirty="0" smtClean="0"/>
              <a:t>escription </a:t>
            </a:r>
            <a:r>
              <a:rPr lang="fr-CA" dirty="0"/>
              <a:t>du </a:t>
            </a:r>
            <a:r>
              <a:rPr lang="fr-CA" dirty="0" smtClean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Service(s) </a:t>
            </a:r>
            <a:r>
              <a:rPr lang="fr-CA" dirty="0"/>
              <a:t>à </a:t>
            </a:r>
            <a:r>
              <a:rPr lang="fr-CA" dirty="0" smtClean="0"/>
              <a:t>livrer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</a:t>
            </a:r>
            <a:r>
              <a:rPr lang="fr-CA" dirty="0" smtClean="0"/>
              <a:t>ontraintes </a:t>
            </a:r>
            <a:r>
              <a:rPr lang="fr-CA" dirty="0"/>
              <a:t>à </a:t>
            </a:r>
            <a:r>
              <a:rPr lang="fr-CA" dirty="0" smtClean="0"/>
              <a:t>respecter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Stratégie </a:t>
            </a:r>
            <a:r>
              <a:rPr lang="fr-CA" dirty="0"/>
              <a:t>de réalisation)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707904" y="2036893"/>
            <a:ext cx="1512168" cy="167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99407" y="716347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Spiral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8012"/>
            <a:ext cx="78867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21</a:t>
            </a:fld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DIFFÉRENTS MODÈLES DE CYCLE DE VIE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99407" y="716347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Modèle Spiral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14" y="1266361"/>
            <a:ext cx="64008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406" y="5085184"/>
            <a:ext cx="7633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but premier de ce modèle étant la </a:t>
            </a:r>
            <a:r>
              <a:rPr lang="fr-CA" b="1" dirty="0"/>
              <a:t>gestion des risques</a:t>
            </a:r>
            <a:r>
              <a:rPr lang="fr-CA" dirty="0"/>
              <a:t>, ceux-ci sont logiquement limités. </a:t>
            </a:r>
            <a:r>
              <a:rPr lang="fr-CA" dirty="0" smtClean="0"/>
              <a:t>Le développement entraîne </a:t>
            </a:r>
            <a:r>
              <a:rPr lang="fr-CA" b="1" dirty="0" smtClean="0"/>
              <a:t>plusieurs itérations </a:t>
            </a:r>
            <a:r>
              <a:rPr lang="fr-CA" dirty="0" smtClean="0"/>
              <a:t>dans cette spirale </a:t>
            </a:r>
            <a:r>
              <a:rPr lang="fr-CA" b="1" dirty="0" smtClean="0"/>
              <a:t>(approximation successives)</a:t>
            </a:r>
            <a:r>
              <a:rPr lang="fr-CA" dirty="0" smtClean="0"/>
              <a:t>. L’expertise </a:t>
            </a:r>
            <a:r>
              <a:rPr lang="fr-CA" dirty="0"/>
              <a:t>du client croit à chaque itération du cycle, l’apprentissage se fait par touche et pas d’un seul bloc.</a:t>
            </a:r>
          </a:p>
        </p:txBody>
      </p:sp>
    </p:spTree>
    <p:extLst>
      <p:ext uri="{BB962C8B-B14F-4D97-AF65-F5344CB8AC3E}">
        <p14:creationId xmlns:p14="http://schemas.microsoft.com/office/powerpoint/2010/main" val="8431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5" name="Rectangle 4"/>
          <p:cNvSpPr/>
          <p:nvPr/>
        </p:nvSpPr>
        <p:spPr>
          <a:xfrm>
            <a:off x="637920" y="1340768"/>
            <a:ext cx="81645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Le cycle de vie est composé de toutes les étapes, </a:t>
            </a:r>
            <a:r>
              <a:rPr lang="fr-CA" sz="2000" i="1" dirty="0" smtClean="0"/>
              <a:t>de sa conception </a:t>
            </a:r>
            <a:r>
              <a:rPr lang="fr-CA" sz="2000" dirty="0" smtClean="0"/>
              <a:t>à </a:t>
            </a:r>
            <a:r>
              <a:rPr lang="fr-CA" sz="2000" i="1" dirty="0" smtClean="0"/>
              <a:t>sa disparition</a:t>
            </a:r>
            <a:r>
              <a:rPr lang="fr-CA" sz="2000" dirty="0" smtClean="0"/>
              <a:t>. Bien entendu il n’est pas toujours évident d’</a:t>
            </a:r>
            <a:r>
              <a:rPr lang="fr-CA" sz="2000" b="1" dirty="0" smtClean="0"/>
              <a:t>évaluer</a:t>
            </a:r>
            <a:r>
              <a:rPr lang="fr-CA" sz="2000" dirty="0" smtClean="0"/>
              <a:t> </a:t>
            </a:r>
            <a:r>
              <a:rPr lang="fr-CA" sz="2000" b="1" dirty="0" smtClean="0"/>
              <a:t>quand il disparaîtra </a:t>
            </a:r>
            <a:r>
              <a:rPr lang="fr-CA" sz="2000" dirty="0" smtClean="0"/>
              <a:t>mais plusieurs  facteurs peuvent nous aider à obtenir une approximation raisonnable. </a:t>
            </a:r>
          </a:p>
          <a:p>
            <a:endParaRPr lang="fr-CA" sz="2000" dirty="0"/>
          </a:p>
          <a:p>
            <a:r>
              <a:rPr lang="fr-CA" sz="2000" dirty="0" smtClean="0"/>
              <a:t>Parmi les critères pouvant entraîner la disparition d’une application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changements informatiques ( O/S … Matériel …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facteurs liés à l’entreprise ( le client / durée de vie / …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facteurs environnementaux ( Réseautique / Communication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L’utilité / La désuétude 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994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68718" y="1554638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Analyse </a:t>
            </a:r>
            <a:r>
              <a:rPr lang="fr-CA" sz="2000" b="1" dirty="0"/>
              <a:t>des besoins et </a:t>
            </a:r>
            <a:r>
              <a:rPr lang="fr-CA" sz="2000" b="1" dirty="0" smtClean="0"/>
              <a:t>faisabilité :</a:t>
            </a:r>
          </a:p>
          <a:p>
            <a:endParaRPr lang="fr-CA" sz="2000" dirty="0"/>
          </a:p>
          <a:p>
            <a:r>
              <a:rPr lang="fr-CA" sz="2000" dirty="0" smtClean="0"/>
              <a:t>L'expression</a:t>
            </a:r>
            <a:r>
              <a:rPr lang="fr-CA" sz="2000" dirty="0"/>
              <a:t>, le recueil et la formalisation des besoins du demandeur (le client) et de l'ensemble des contraintes. </a:t>
            </a:r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budgétaires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de rentabilité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de faisabilité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 de temps (urgence 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matérielles (trop grande demande de performance mat.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Logicielles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Contraintes de compatibilité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68718" y="83455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2812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439492" y="1484784"/>
            <a:ext cx="8388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Conception générale: </a:t>
            </a:r>
          </a:p>
          <a:p>
            <a:endParaRPr lang="fr-CA" sz="2000" b="1" dirty="0" smtClean="0"/>
          </a:p>
          <a:p>
            <a:r>
              <a:rPr lang="fr-CA" sz="2000" dirty="0" smtClean="0"/>
              <a:t>Il </a:t>
            </a:r>
            <a:r>
              <a:rPr lang="fr-CA" sz="2000" dirty="0"/>
              <a:t>s'agit de l'élaboration des spécifications de </a:t>
            </a:r>
            <a:r>
              <a:rPr lang="fr-CA" sz="2000" b="1" dirty="0"/>
              <a:t>l'architecture générale du </a:t>
            </a:r>
            <a:r>
              <a:rPr lang="fr-CA" sz="2000" b="1" dirty="0" smtClean="0"/>
              <a:t>logiciel</a:t>
            </a:r>
            <a:r>
              <a:rPr lang="fr-CA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Établissement des grandes lignes de l’application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/>
              <a:t>Élaboration des </a:t>
            </a:r>
            <a:r>
              <a:rPr lang="fr-CA" sz="2000" dirty="0" smtClean="0"/>
              <a:t>scénarios (cas)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Établissement de l’ordre de grandeur ( nombre d’intervenants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Élaboration d’un premier jet d’échéancier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Validation avec le </a:t>
            </a:r>
            <a:r>
              <a:rPr lang="fr-CA" sz="2000" dirty="0" smtClean="0"/>
              <a:t>client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Bonne </a:t>
            </a:r>
            <a:r>
              <a:rPr lang="fr-CA" sz="2000" dirty="0" smtClean="0"/>
              <a:t>compréhension du </a:t>
            </a:r>
            <a:r>
              <a:rPr lang="fr-CA" sz="2000" dirty="0" smtClean="0"/>
              <a:t>problème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D’accord avec le temps requis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2000" dirty="0"/>
              <a:t>D’accord avec </a:t>
            </a:r>
            <a:r>
              <a:rPr lang="fr-CA" sz="2000" dirty="0" smtClean="0"/>
              <a:t>le Prix</a:t>
            </a:r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5059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5" name="Rectangle 4"/>
          <p:cNvSpPr/>
          <p:nvPr/>
        </p:nvSpPr>
        <p:spPr>
          <a:xfrm>
            <a:off x="395536" y="1484784"/>
            <a:ext cx="777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Conception </a:t>
            </a:r>
            <a:r>
              <a:rPr lang="fr-CA" sz="2000" b="1" dirty="0" smtClean="0"/>
              <a:t>détaillée :</a:t>
            </a:r>
          </a:p>
          <a:p>
            <a:endParaRPr lang="fr-CA" sz="2000" b="1" dirty="0" smtClean="0"/>
          </a:p>
          <a:p>
            <a:r>
              <a:rPr lang="fr-CA" sz="2000" dirty="0" smtClean="0"/>
              <a:t>Consistant </a:t>
            </a:r>
            <a:r>
              <a:rPr lang="fr-CA" sz="2000" dirty="0"/>
              <a:t>à définir précisément chaque sous-ensemble du logiciel</a:t>
            </a:r>
            <a:r>
              <a:rPr lang="fr-CA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Établissement de l’équipe </a:t>
            </a:r>
            <a:r>
              <a:rPr lang="fr-CA" sz="2000" dirty="0" smtClean="0"/>
              <a:t>pour l’application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Rôle de chacun</a:t>
            </a:r>
            <a:endParaRPr lang="fr-CA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Division </a:t>
            </a:r>
            <a:r>
              <a:rPr lang="fr-CA" sz="2000" dirty="0"/>
              <a:t>en blocks et paquetages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Division des tâches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Création des diagrammes de </a:t>
            </a:r>
            <a:r>
              <a:rPr lang="fr-CA" sz="2000" dirty="0" smtClean="0"/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Établissement de l’interface entre les tâches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Élaboration de l’assemblage du projet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3139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5" name="Rectangle 4"/>
          <p:cNvSpPr/>
          <p:nvPr/>
        </p:nvSpPr>
        <p:spPr>
          <a:xfrm>
            <a:off x="430141" y="1484784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Codage :</a:t>
            </a:r>
            <a:r>
              <a:rPr lang="fr-CA" sz="2000" dirty="0" smtClean="0"/>
              <a:t> </a:t>
            </a:r>
          </a:p>
          <a:p>
            <a:endParaRPr lang="fr-CA" sz="2000" dirty="0" smtClean="0"/>
          </a:p>
          <a:p>
            <a:r>
              <a:rPr lang="fr-CA" sz="2000" dirty="0" smtClean="0"/>
              <a:t>Implémentation et/ou programmation, </a:t>
            </a:r>
            <a:r>
              <a:rPr lang="fr-CA" sz="2000" dirty="0"/>
              <a:t>soit la traduction dans un langage de programmation des fonctionnalités définies lors de phases de conception.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Cette étape couvre uniquement la codification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Passage des diagrammes de classes en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Codification des différents blocs (paquetages)</a:t>
            </a:r>
          </a:p>
        </p:txBody>
      </p:sp>
    </p:spTree>
    <p:extLst>
      <p:ext uri="{BB962C8B-B14F-4D97-AF65-F5344CB8AC3E}">
        <p14:creationId xmlns:p14="http://schemas.microsoft.com/office/powerpoint/2010/main" val="31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83169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Tests </a:t>
            </a:r>
            <a:r>
              <a:rPr lang="fr-CA" sz="2000" b="1" dirty="0" smtClean="0"/>
              <a:t>unitaires : </a:t>
            </a:r>
          </a:p>
          <a:p>
            <a:endParaRPr lang="fr-CA" sz="2000" b="1" dirty="0" smtClean="0"/>
          </a:p>
          <a:p>
            <a:r>
              <a:rPr lang="fr-CA" sz="2000" dirty="0" smtClean="0"/>
              <a:t>Permet </a:t>
            </a:r>
            <a:r>
              <a:rPr lang="fr-CA" sz="2000" dirty="0"/>
              <a:t>de vérifier </a:t>
            </a:r>
            <a:r>
              <a:rPr lang="fr-CA" sz="2000" dirty="0" smtClean="0"/>
              <a:t>individuellement </a:t>
            </a:r>
            <a:r>
              <a:rPr lang="fr-CA" sz="2000" dirty="0"/>
              <a:t>que chaque sous-ensemble du logiciel est </a:t>
            </a:r>
            <a:r>
              <a:rPr lang="fr-CA" sz="2000" dirty="0" smtClean="0"/>
              <a:t>fonctionnel et conforme </a:t>
            </a:r>
            <a:r>
              <a:rPr lang="fr-CA" sz="2000" dirty="0"/>
              <a:t>aux spécifications. </a:t>
            </a:r>
            <a:endParaRPr lang="fr-CA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Ici, le programmeur doit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Tester ses fonctions / classes individuellement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sz="2000" dirty="0" smtClean="0"/>
              <a:t>S’assurer que le code qu’il a créé est conforme aux spécifications </a:t>
            </a:r>
            <a:r>
              <a:rPr lang="fr-CA" sz="2000" b="1" dirty="0" smtClean="0"/>
              <a:t>et à l’interface</a:t>
            </a:r>
            <a:r>
              <a:rPr lang="fr-CA" sz="2000" dirty="0" smtClean="0"/>
              <a:t> qui a été exigée pour ce code (liens avec les autres modules)</a:t>
            </a:r>
          </a:p>
          <a:p>
            <a:pPr lvl="2"/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2933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535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Le cycle de vie du logiciel comprend généralement au minimum les activités suivantes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dirty="0" smtClean="0"/>
              <a:t>Cycle </a:t>
            </a:r>
            <a:r>
              <a:rPr lang="fr-CA" sz="2400" dirty="0"/>
              <a:t>de </a:t>
            </a:r>
            <a:r>
              <a:rPr lang="fr-CA" sz="2400" dirty="0" smtClean="0"/>
              <a:t>Vie d’un Logiciel</a:t>
            </a:r>
            <a:endParaRPr lang="fr-CA" sz="2400" dirty="0"/>
          </a:p>
        </p:txBody>
      </p:sp>
      <p:sp>
        <p:nvSpPr>
          <p:cNvPr id="5" name="Rectangle 4"/>
          <p:cNvSpPr/>
          <p:nvPr/>
        </p:nvSpPr>
        <p:spPr>
          <a:xfrm>
            <a:off x="467544" y="141277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Intégration :</a:t>
            </a:r>
            <a:r>
              <a:rPr lang="fr-CA" sz="2000" dirty="0" smtClean="0"/>
              <a:t> </a:t>
            </a:r>
          </a:p>
          <a:p>
            <a:endParaRPr lang="fr-CA" sz="2000" dirty="0" smtClean="0"/>
          </a:p>
          <a:p>
            <a:r>
              <a:rPr lang="fr-CA" sz="2000" dirty="0" smtClean="0"/>
              <a:t>Une fois les modules développés </a:t>
            </a:r>
            <a:r>
              <a:rPr lang="fr-CA" sz="2000" b="1" dirty="0" smtClean="0"/>
              <a:t>et individuellement </a:t>
            </a:r>
            <a:r>
              <a:rPr lang="fr-CA" sz="2000" dirty="0" smtClean="0"/>
              <a:t>testés, l'objectif </a:t>
            </a:r>
            <a:r>
              <a:rPr lang="fr-CA" sz="2000" dirty="0"/>
              <a:t>est de s'assurer de l'interfaçage des différents éléments (modules) du logiciel. Elle fait l'objet de </a:t>
            </a:r>
            <a:r>
              <a:rPr lang="fr-CA" sz="2000" i="1" dirty="0"/>
              <a:t>tests d'intégration</a:t>
            </a:r>
            <a:r>
              <a:rPr lang="fr-CA" sz="2000" dirty="0"/>
              <a:t> consignés dans un </a:t>
            </a:r>
            <a:r>
              <a:rPr lang="fr-CA" sz="2000" dirty="0" smtClean="0"/>
              <a:t>document par l’analyste principal. </a:t>
            </a:r>
          </a:p>
          <a:p>
            <a:endParaRPr lang="fr-CA" sz="2000" dirty="0"/>
          </a:p>
          <a:p>
            <a:r>
              <a:rPr lang="fr-CA" sz="2000" dirty="0" smtClean="0"/>
              <a:t>Ici les tests servent uniquement à vérifier ce que le logiciel doit faire </a:t>
            </a:r>
            <a:r>
              <a:rPr lang="fr-CA" sz="2000" b="1" dirty="0" smtClean="0"/>
              <a:t>à partir de ce qui a été </a:t>
            </a:r>
            <a:r>
              <a:rPr lang="fr-CA" sz="2000" b="1" dirty="0" smtClean="0"/>
              <a:t>entendu</a:t>
            </a:r>
            <a:r>
              <a:rPr lang="fr-CA" sz="2000" b="1" dirty="0" smtClean="0"/>
              <a:t> </a:t>
            </a:r>
            <a:r>
              <a:rPr lang="fr-CA" sz="2000" b="1" dirty="0" smtClean="0"/>
              <a:t>lors de l’analyse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49542" y="4486734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Mise </a:t>
            </a:r>
            <a:r>
              <a:rPr lang="fr-CA" sz="2000" b="1" dirty="0"/>
              <a:t>en </a:t>
            </a:r>
            <a:r>
              <a:rPr lang="fr-CA" sz="2000" b="1" dirty="0" smtClean="0"/>
              <a:t>production</a:t>
            </a:r>
            <a:endParaRPr lang="fr-CA" sz="2000" dirty="0" smtClean="0"/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Installation de l’application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Conversion et autres opérations sur les données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Tests finaux</a:t>
            </a:r>
          </a:p>
        </p:txBody>
      </p:sp>
    </p:spTree>
    <p:extLst>
      <p:ext uri="{BB962C8B-B14F-4D97-AF65-F5344CB8AC3E}">
        <p14:creationId xmlns:p14="http://schemas.microsoft.com/office/powerpoint/2010/main" val="23146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939</Words>
  <Application>Microsoft Office PowerPoint</Application>
  <PresentationFormat>Affichage à l'écran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41</cp:revision>
  <dcterms:created xsi:type="dcterms:W3CDTF">2018-10-23T19:37:30Z</dcterms:created>
  <dcterms:modified xsi:type="dcterms:W3CDTF">2018-10-27T19:15:32Z</dcterms:modified>
</cp:coreProperties>
</file>