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67" r:id="rId11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2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50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23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3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8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5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72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83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564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00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2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5E9C-D4F4-4295-8AAE-F674F8C6DFA7}" type="datetimeFigureOut">
              <a:rPr lang="fr-CA" smtClean="0"/>
              <a:pPr/>
              <a:t>2018-11-06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tx1"/>
                </a:solidFill>
              </a:rPr>
              <a:t>DIAGRAMMES</a:t>
            </a:r>
          </a:p>
          <a:p>
            <a:r>
              <a:rPr lang="fr-CA" dirty="0" smtClean="0">
                <a:solidFill>
                  <a:schemeClr val="tx1"/>
                </a:solidFill>
              </a:rPr>
              <a:t>DE CAS D’UTILISATION</a:t>
            </a:r>
          </a:p>
          <a:p>
            <a:r>
              <a:rPr lang="fr-CA" dirty="0" smtClean="0">
                <a:solidFill>
                  <a:schemeClr val="tx1"/>
                </a:solidFill>
              </a:rPr>
              <a:t>Solution proposée pour l’exercice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183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83567" y="740488"/>
            <a:ext cx="2921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</a:t>
            </a:r>
            <a:r>
              <a:rPr lang="fr-CA" b="1" dirty="0" smtClean="0"/>
              <a:t># 2 … (Solution)</a:t>
            </a:r>
            <a:endParaRPr lang="fr-CA" dirty="0"/>
          </a:p>
        </p:txBody>
      </p:sp>
      <p:sp>
        <p:nvSpPr>
          <p:cNvPr id="6" name="Rectangle 5"/>
          <p:cNvSpPr/>
          <p:nvPr/>
        </p:nvSpPr>
        <p:spPr>
          <a:xfrm>
            <a:off x="467544" y="2492896"/>
            <a:ext cx="825223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CA" sz="1400" dirty="0"/>
              <a:t>Règles d’initiation ou </a:t>
            </a:r>
            <a:r>
              <a:rPr lang="fr-CA" sz="1400" dirty="0" err="1"/>
              <a:t>pré-conditions</a:t>
            </a:r>
            <a:r>
              <a:rPr lang="fr-CA" sz="1400" dirty="0"/>
              <a:t>:  </a:t>
            </a:r>
            <a:endParaRPr lang="fr-CA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L’accès à ce Scénario se fait par un bouton du pavé numérique</a:t>
            </a: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smtClean="0"/>
              <a:t>Il </a:t>
            </a:r>
            <a:r>
              <a:rPr lang="fr-CA" sz="1400" dirty="0"/>
              <a:t>faut que le client n’existe pas</a:t>
            </a:r>
            <a:endParaRPr lang="fr-CA" sz="1400" u="none" strike="noStrike" dirty="0">
              <a:effectLst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37846"/>
              </p:ext>
            </p:extLst>
          </p:nvPr>
        </p:nvGraphicFramePr>
        <p:xfrm>
          <a:off x="434899" y="3419198"/>
          <a:ext cx="8229600" cy="2994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4114800"/>
              </a:tblGrid>
              <a:tr h="187850"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u="none" strike="noStrike">
                          <a:effectLst/>
                        </a:rPr>
                        <a:t>Scénario Nominal (création d'un nouveau Client)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000" u="none" strike="noStrike">
                          <a:effectLst/>
                        </a:rPr>
                        <a:t> 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/>
                </a:tc>
              </a:tr>
              <a:tr h="239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CA" sz="1000" u="none" strike="noStrike">
                          <a:effectLst/>
                        </a:rPr>
                        <a:t>Événement  acteur</a:t>
                      </a:r>
                      <a:endParaRPr lang="fr-CA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CA" sz="1000" u="none" strike="noStrike">
                          <a:effectLst/>
                        </a:rPr>
                        <a:t>Réponse du système</a:t>
                      </a:r>
                      <a:endParaRPr lang="fr-CA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</a:tr>
              <a:tr h="187850"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1.   L’opérateur entre le code Client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100"/>
                        <a:buFont typeface="+mj-lt"/>
                        <a:buAutoNum type="arabicPeriod"/>
                      </a:pPr>
                      <a:r>
                        <a:rPr lang="fr-CA" sz="1000" u="none" strike="noStrike">
                          <a:effectLst/>
                        </a:rPr>
                        <a:t>   Recherche ce Client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45" marR="8945" marT="8945" marB="0" anchor="ctr"/>
                </a:tc>
              </a:tr>
              <a:tr h="348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2.   Le Client Existe. 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2.   Affichage d'un dialogue informant l'opérateur que le client existe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945" marR="8945" marT="8945" marB="0" anchor="ctr"/>
                </a:tc>
              </a:tr>
              <a:tr h="366754"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3.   Le Client n'existe pas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3.   Le système affiche un formulaire pour l'entre des données descriptives du nouveau Client.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</a:tr>
              <a:tr h="187850"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3. Entrée des données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 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</a:tr>
              <a:tr h="187850"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4.   L'utilisateur tente de valider la fiche « bouton sauve »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4.    Le système valide les données.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</a:tr>
              <a:tr h="545658"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5.   Données valides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5a.  Le système  sauve la fiche et informe l'utilisateur par un dialogue. </a:t>
                      </a:r>
                      <a:br>
                        <a:rPr lang="fr-CA" sz="1000" u="none" strike="noStrike">
                          <a:effectLst/>
                        </a:rPr>
                      </a:br>
                      <a:r>
                        <a:rPr lang="fr-CA" sz="1000" u="none" strike="noStrike">
                          <a:effectLst/>
                        </a:rPr>
                        <a:t>5b.  Le système  avertit l'opérateur par un dialoguie</a:t>
                      </a:r>
                      <a:br>
                        <a:rPr lang="fr-CA" sz="1000" u="none" strike="noStrike">
                          <a:effectLst/>
                        </a:rPr>
                      </a:br>
                      <a:r>
                        <a:rPr lang="fr-CA" sz="1000" u="none" strike="noStrike">
                          <a:effectLst/>
                        </a:rPr>
                        <a:t>5b.  La fiche d'entrée est fermée quand l'utilisateur valide le message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</a:tr>
              <a:tr h="366754"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5.   Données erronnées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6   Le système  avertit l'opérateur par un dialoguie et met les champs erronés en surbrillance.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</a:tr>
              <a:tr h="187850"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6.   L'utilisateur corrige les données erronées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 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</a:tr>
              <a:tr h="187850"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>
                          <a:effectLst/>
                        </a:rPr>
                        <a:t>4.   L'utilisateur tente de valider la fiche « bouton sauve »</a:t>
                      </a:r>
                      <a:endParaRPr lang="fr-C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CA" sz="1000" u="none" strike="noStrike" dirty="0">
                          <a:effectLst/>
                        </a:rPr>
                        <a:t>7.  Retour à l'item 4</a:t>
                      </a:r>
                      <a:endParaRPr lang="fr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61014" marR="8945" marT="8945" marB="0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79019" y="1196752"/>
            <a:ext cx="8240763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CA" sz="1400" dirty="0"/>
              <a:t>Numéro:</a:t>
            </a:r>
            <a:r>
              <a:rPr lang="fr-CA" sz="1400" b="1" dirty="0"/>
              <a:t>	</a:t>
            </a:r>
            <a:r>
              <a:rPr lang="fr-CA" sz="1400" b="1" dirty="0" smtClean="0"/>
              <a:t>1</a:t>
            </a:r>
          </a:p>
          <a:p>
            <a:r>
              <a:rPr lang="fr-CA" sz="1400" dirty="0" smtClean="0"/>
              <a:t>Nom : </a:t>
            </a:r>
            <a:r>
              <a:rPr lang="fr-CA" sz="1400" dirty="0"/>
              <a:t> </a:t>
            </a:r>
            <a:r>
              <a:rPr lang="fr-CA" sz="1400" dirty="0" smtClean="0"/>
              <a:t>	Gérer les fiches Client</a:t>
            </a:r>
          </a:p>
          <a:p>
            <a:r>
              <a:rPr lang="fr-CA" sz="1400" dirty="0" smtClean="0"/>
              <a:t>Acteur :	</a:t>
            </a:r>
            <a:r>
              <a:rPr lang="fr-CA" sz="1400" b="1" dirty="0" smtClean="0"/>
              <a:t>Opérateur</a:t>
            </a:r>
            <a:endParaRPr lang="fr-CA" sz="1400" dirty="0" smtClean="0"/>
          </a:p>
          <a:p>
            <a:r>
              <a:rPr lang="fr-CA" sz="1400" dirty="0"/>
              <a:t>Objectif </a:t>
            </a:r>
            <a:r>
              <a:rPr lang="fr-CA" sz="1400" dirty="0" smtClean="0"/>
              <a:t>:	</a:t>
            </a:r>
            <a:r>
              <a:rPr lang="fr-CA" sz="1400" b="1" dirty="0" err="1" smtClean="0"/>
              <a:t>Créer</a:t>
            </a:r>
            <a:r>
              <a:rPr lang="fr-CA" sz="1400" b="1" dirty="0" smtClean="0"/>
              <a:t> / Modifier / Supprimer les fiches Client</a:t>
            </a:r>
            <a:endParaRPr lang="fr-CA" sz="1400" dirty="0" smtClean="0"/>
          </a:p>
          <a:p>
            <a:r>
              <a:rPr lang="fr-CA" sz="1400" dirty="0" smtClean="0"/>
              <a:t>Auteur :	Marcel Aubin  /  2018-11-06</a:t>
            </a:r>
          </a:p>
        </p:txBody>
      </p:sp>
    </p:spTree>
    <p:extLst>
      <p:ext uri="{BB962C8B-B14F-4D97-AF65-F5344CB8AC3E}">
        <p14:creationId xmlns:p14="http://schemas.microsoft.com/office/powerpoint/2010/main" val="30483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827584" y="683404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1)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959169" y="1340769"/>
            <a:ext cx="7429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L’application est composée de </a:t>
            </a:r>
            <a:r>
              <a:rPr lang="fr-CA" b="1" dirty="0"/>
              <a:t>deux ordinateurs</a:t>
            </a:r>
            <a:r>
              <a:rPr lang="fr-CA" dirty="0"/>
              <a:t>. </a:t>
            </a:r>
            <a:endParaRPr lang="fr-CA" dirty="0" smtClean="0"/>
          </a:p>
          <a:p>
            <a:r>
              <a:rPr lang="fr-CA" dirty="0" smtClean="0"/>
              <a:t>Le </a:t>
            </a:r>
            <a:r>
              <a:rPr lang="fr-CA" dirty="0"/>
              <a:t>premier permettant la composition et la mise-en-page des toiles, de sauver ces informations dans des fiches client </a:t>
            </a:r>
            <a:r>
              <a:rPr lang="fr-CA" dirty="0" smtClean="0"/>
              <a:t>et des fiches de titres «</a:t>
            </a:r>
            <a:r>
              <a:rPr lang="fr-CA" dirty="0"/>
              <a:t> </a:t>
            </a:r>
            <a:r>
              <a:rPr lang="fr-CA" dirty="0" smtClean="0"/>
              <a:t>l’information d’une composition » pour </a:t>
            </a:r>
            <a:r>
              <a:rPr lang="fr-CA" dirty="0"/>
              <a:t>réutilisation future et de gérer une liste de clients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r>
              <a:rPr lang="fr-CA" dirty="0" smtClean="0"/>
              <a:t>Le second permettant d’envoyer les compositions au bosseleur.</a:t>
            </a:r>
            <a:endParaRPr lang="fr-CA" dirty="0"/>
          </a:p>
          <a:p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9" y="4077072"/>
            <a:ext cx="8603940" cy="169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1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11663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75660" y="1184711"/>
            <a:ext cx="87013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ordinateur est programmé pour créer les </a:t>
            </a:r>
            <a:r>
              <a:rPr lang="fr-CA" sz="2000" i="1" dirty="0" smtClean="0"/>
              <a:t>séquences</a:t>
            </a:r>
            <a:r>
              <a:rPr lang="fr-CA" sz="2000" dirty="0" smtClean="0"/>
              <a:t> de données « appelées </a:t>
            </a:r>
            <a:r>
              <a:rPr lang="fr-CA" sz="2000" i="1" dirty="0" smtClean="0"/>
              <a:t>composition</a:t>
            </a:r>
            <a:r>
              <a:rPr lang="fr-CA" sz="2000" dirty="0" smtClean="0"/>
              <a:t> » qui seront envoyées à un appareil qui </a:t>
            </a:r>
            <a:r>
              <a:rPr lang="fr-CA" sz="2000" i="1" dirty="0" smtClean="0"/>
              <a:t>Embosse</a:t>
            </a:r>
            <a:r>
              <a:rPr lang="fr-CA" sz="2000" dirty="0" smtClean="0"/>
              <a:t> « imprime sur toile ». Le programme permet à un opérateur/</a:t>
            </a:r>
            <a:r>
              <a:rPr lang="fr-CA" sz="2000" dirty="0" err="1" smtClean="0"/>
              <a:t>trice</a:t>
            </a:r>
            <a:r>
              <a:rPr lang="fr-CA" sz="2000" dirty="0" smtClean="0"/>
              <a:t> de créer la mise-en-page de ce qui doit être imprimé sur la toile.</a:t>
            </a:r>
          </a:p>
          <a:p>
            <a:endParaRPr lang="fr-CA" sz="2000" dirty="0" smtClean="0"/>
          </a:p>
          <a:p>
            <a:r>
              <a:rPr lang="fr-CA" sz="2000" dirty="0" smtClean="0"/>
              <a:t>Ses tâches sont aussi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Gérer un fichier de Clients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Gérer les fiches de bosselage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Composer une nouveau bosselage « déjà mentionné ci-haut 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Produire des bordereaux et des rapports</a:t>
            </a:r>
          </a:p>
          <a:p>
            <a:endParaRPr lang="fr-CA" sz="2000" dirty="0" smtClean="0"/>
          </a:p>
          <a:p>
            <a:r>
              <a:rPr lang="fr-CA" sz="2000" dirty="0" smtClean="0"/>
              <a:t>Les </a:t>
            </a:r>
            <a:r>
              <a:rPr lang="fr-CA" sz="2000" dirty="0"/>
              <a:t>compositions sont déposées  dans une unité de disque externe accessible par les deux PC et géré par un sous-système.</a:t>
            </a:r>
            <a:br>
              <a:rPr lang="fr-CA" sz="2000" dirty="0"/>
            </a:b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3</a:t>
            </a:fld>
            <a:endParaRPr lang="fr-CA" dirty="0"/>
          </a:p>
        </p:txBody>
      </p:sp>
      <p:sp>
        <p:nvSpPr>
          <p:cNvPr id="3" name="Rectangle 2"/>
          <p:cNvSpPr/>
          <p:nvPr/>
        </p:nvSpPr>
        <p:spPr>
          <a:xfrm>
            <a:off x="683568" y="722313"/>
            <a:ext cx="247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2)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967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83567" y="740488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3)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7892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Un second opérateur/</a:t>
            </a:r>
            <a:r>
              <a:rPr lang="fr-CA" sz="2000" dirty="0" err="1"/>
              <a:t>trice</a:t>
            </a:r>
            <a:r>
              <a:rPr lang="fr-CA" sz="2000" dirty="0"/>
              <a:t> peut opérer le bosseleur à partir d’un second </a:t>
            </a:r>
            <a:r>
              <a:rPr lang="fr-CA" sz="2000" dirty="0" smtClean="0"/>
              <a:t>poste afin </a:t>
            </a:r>
            <a:r>
              <a:rPr lang="fr-CA" sz="2000" dirty="0"/>
              <a:t>de lancer les nouvelles composition vers le bosseleur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Ses tâches sont </a:t>
            </a:r>
            <a:r>
              <a:rPr lang="fr-CA" sz="2000" dirty="0" smtClean="0"/>
              <a:t>:</a:t>
            </a:r>
            <a:endParaRPr lang="fr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Gérer la liste des bosselages prêts</a:t>
            </a:r>
            <a:endParaRPr lang="fr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Lancer un bosselage </a:t>
            </a:r>
            <a:r>
              <a:rPr lang="fr-CA" sz="2000" dirty="0"/>
              <a:t>« déjà mentionné ci-haut </a:t>
            </a:r>
            <a:r>
              <a:rPr lang="fr-CA" sz="2000" dirty="0" smtClean="0"/>
              <a:t>»</a:t>
            </a:r>
          </a:p>
          <a:p>
            <a:pPr lvl="1"/>
            <a:endParaRPr lang="fr-CA" sz="2000" dirty="0"/>
          </a:p>
          <a:p>
            <a:r>
              <a:rPr lang="fr-CA" dirty="0" smtClean="0"/>
              <a:t>Un </a:t>
            </a:r>
            <a:r>
              <a:rPr lang="fr-CA" dirty="0"/>
              <a:t>technicien peux avoir accès au poste de composition afin de corriger les défauts mécaniques aux caractères sur une fiche prévue à cette fin sur le poste de composition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endParaRPr lang="fr-CA" dirty="0" smtClean="0"/>
          </a:p>
          <a:p>
            <a:pPr algn="ctr"/>
            <a:r>
              <a:rPr lang="fr-CA" sz="2000" b="1" dirty="0" smtClean="0"/>
              <a:t>Vous devez créer les diagrammes </a:t>
            </a:r>
            <a:br>
              <a:rPr lang="fr-CA" sz="2000" b="1" dirty="0" smtClean="0"/>
            </a:br>
            <a:r>
              <a:rPr lang="fr-CA" sz="2000" b="1" dirty="0" smtClean="0"/>
              <a:t>de CAS D’UTILISATION pour ce système</a:t>
            </a:r>
            <a:endParaRPr lang="fr-CA" sz="2000" b="1" dirty="0"/>
          </a:p>
        </p:txBody>
      </p:sp>
    </p:spTree>
    <p:extLst>
      <p:ext uri="{BB962C8B-B14F-4D97-AF65-F5344CB8AC3E}">
        <p14:creationId xmlns:p14="http://schemas.microsoft.com/office/powerpoint/2010/main" val="29515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83567" y="553401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</a:t>
            </a:r>
            <a:r>
              <a:rPr lang="fr-CA" b="1" dirty="0" smtClean="0"/>
              <a:t>4)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1225689"/>
            <a:ext cx="77892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PC DE COMPOSITION </a:t>
            </a:r>
          </a:p>
          <a:p>
            <a:endParaRPr lang="fr-CA" sz="2000" b="1" dirty="0" smtClean="0"/>
          </a:p>
          <a:p>
            <a:r>
              <a:rPr lang="fr-CA" sz="2000" b="1" dirty="0" smtClean="0"/>
              <a:t>CAS : Gestion de Clients</a:t>
            </a:r>
            <a:endParaRPr lang="fr-CA" sz="2000" dirty="0" smtClean="0"/>
          </a:p>
          <a:p>
            <a:r>
              <a:rPr lang="fr-CA" sz="2000" dirty="0" smtClean="0"/>
              <a:t>Une fiche permet de naviguer dans le </a:t>
            </a:r>
            <a:r>
              <a:rPr lang="fr-CA" sz="2000" i="1" dirty="0" smtClean="0"/>
              <a:t>fichier des clients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Les opérations possibles sont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Créer une nouvelle fiche client « nouveau client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Supprimer un client « nécessaire en cas de création erronée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Produire une liste des Client</a:t>
            </a:r>
          </a:p>
          <a:p>
            <a:endParaRPr lang="fr-CA" sz="2000" dirty="0"/>
          </a:p>
          <a:p>
            <a:r>
              <a:rPr lang="fr-CA" sz="2000" b="1" dirty="0" smtClean="0"/>
              <a:t>CAS : Gestion des Titres « fiches de bosselage sauvées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Suppression </a:t>
            </a:r>
            <a:r>
              <a:rPr lang="fr-CA" sz="2000" dirty="0"/>
              <a:t>d’une fiche « nécessaire en cas de création erronée </a:t>
            </a:r>
            <a:r>
              <a:rPr lang="fr-CA" sz="2000" dirty="0" smtClean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Produire une liste des Titres d’un </a:t>
            </a:r>
            <a:r>
              <a:rPr lang="fr-CA" sz="2000" dirty="0" smtClean="0"/>
              <a:t>client</a:t>
            </a:r>
          </a:p>
          <a:p>
            <a:endParaRPr lang="fr-CA" sz="2000" dirty="0"/>
          </a:p>
          <a:p>
            <a:r>
              <a:rPr lang="fr-CA" sz="2000" b="1" dirty="0" smtClean="0"/>
              <a:t>CAS : Modification aux caractères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Trouver  l’entrée d’un caractère spécifique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Changer l’espacement / l’angle du caractère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41079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83567" y="740488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</a:t>
            </a:r>
            <a:r>
              <a:rPr lang="fr-CA" b="1" dirty="0"/>
              <a:t>5</a:t>
            </a:r>
            <a:r>
              <a:rPr lang="fr-CA" b="1" dirty="0" smtClean="0"/>
              <a:t>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789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/>
              <a:t>PC DE COMPOSITION </a:t>
            </a:r>
          </a:p>
          <a:p>
            <a:endParaRPr lang="fr-CA" sz="2000" b="1" dirty="0"/>
          </a:p>
          <a:p>
            <a:r>
              <a:rPr lang="fr-CA" sz="2000" b="1" dirty="0"/>
              <a:t>C</a:t>
            </a:r>
            <a:r>
              <a:rPr lang="fr-CA" sz="2000" b="1" dirty="0" smtClean="0"/>
              <a:t>AS : Bosselage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Récupérer une fiche pour un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Créer une nouvelle fiche pour un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Composer « éditer la fiche pour en faire une composition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Transmettre la composition au </a:t>
            </a:r>
            <a:r>
              <a:rPr lang="fr-CA" sz="2000" dirty="0" err="1" smtClean="0"/>
              <a:t>bosseleur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Imprimer le bordereau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Sauver la fiche pour ce client </a:t>
            </a:r>
            <a:br>
              <a:rPr lang="fr-CA" sz="2000" dirty="0" smtClean="0"/>
            </a:br>
            <a:r>
              <a:rPr lang="fr-CA" sz="2000" dirty="0" smtClean="0"/>
              <a:t>	« nouvelle fiche ou remplacement d’une fiche existante »</a:t>
            </a:r>
          </a:p>
          <a:p>
            <a:endParaRPr lang="fr-CA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4158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83567" y="740488"/>
            <a:ext cx="241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pratique … </a:t>
            </a:r>
            <a:r>
              <a:rPr lang="fr-CA" b="1" dirty="0" smtClean="0"/>
              <a:t>(page </a:t>
            </a:r>
            <a:r>
              <a:rPr lang="fr-CA" b="1" dirty="0"/>
              <a:t>6</a:t>
            </a:r>
            <a:r>
              <a:rPr lang="fr-CA" b="1" dirty="0" smtClean="0"/>
              <a:t>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7892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/>
              <a:t>PC DE </a:t>
            </a:r>
            <a:r>
              <a:rPr lang="fr-CA" sz="2000" b="1" dirty="0" smtClean="0"/>
              <a:t>BOSSELAGE </a:t>
            </a:r>
            <a:endParaRPr lang="fr-CA" sz="2000" b="1" dirty="0"/>
          </a:p>
          <a:p>
            <a:endParaRPr lang="fr-CA" sz="2000" b="1" dirty="0"/>
          </a:p>
          <a:p>
            <a:r>
              <a:rPr lang="fr-CA" sz="2000" b="1" dirty="0"/>
              <a:t>C</a:t>
            </a:r>
            <a:r>
              <a:rPr lang="fr-CA" sz="2000" b="1" dirty="0" smtClean="0"/>
              <a:t>AS : Bosselage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Naviguer dans la liste des </a:t>
            </a:r>
            <a:r>
              <a:rPr lang="fr-CA" sz="2000" i="1" dirty="0" smtClean="0"/>
              <a:t>bosselages</a:t>
            </a:r>
            <a:r>
              <a:rPr lang="fr-CA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Lancer le bosselage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Supprimer un bosselage de la liste à l’écran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9959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966651" y="764704"/>
            <a:ext cx="360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</a:t>
            </a:r>
            <a:r>
              <a:rPr lang="fr-CA" b="1" dirty="0" smtClean="0"/>
              <a:t>pratique # 1 </a:t>
            </a:r>
            <a:r>
              <a:rPr lang="fr-CA" b="1" dirty="0"/>
              <a:t>… </a:t>
            </a:r>
            <a:r>
              <a:rPr lang="fr-CA" b="1" dirty="0" smtClean="0"/>
              <a:t>Solution (page 1)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5876624" cy="512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CAS D’UTILISATION</a:t>
            </a:r>
            <a:r>
              <a:rPr lang="fr-CA" sz="2400" b="1" dirty="0" smtClean="0"/>
              <a:t> – DESCRIPTION TEXTUELLE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966651" y="764704"/>
            <a:ext cx="360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Cas </a:t>
            </a:r>
            <a:r>
              <a:rPr lang="fr-CA" b="1" dirty="0" smtClean="0"/>
              <a:t>pratique # 1 </a:t>
            </a:r>
            <a:r>
              <a:rPr lang="fr-CA" b="1" dirty="0"/>
              <a:t>… </a:t>
            </a:r>
            <a:r>
              <a:rPr lang="fr-CA" b="1" dirty="0" smtClean="0"/>
              <a:t>Solution (page 2)</a:t>
            </a:r>
            <a:endParaRPr lang="fr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8" y="1556792"/>
            <a:ext cx="79152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5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677</Words>
  <Application>Microsoft Office PowerPoint</Application>
  <PresentationFormat>Affichage à l'écran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ANALYSE ET GESTION DE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GESTION DE PROJETS</dc:title>
  <dc:creator>Marcel Aubin</dc:creator>
  <cp:lastModifiedBy>Marcel Aubin</cp:lastModifiedBy>
  <cp:revision>10</cp:revision>
  <dcterms:created xsi:type="dcterms:W3CDTF">2018-10-25T14:22:44Z</dcterms:created>
  <dcterms:modified xsi:type="dcterms:W3CDTF">2018-11-06T17:06:22Z</dcterms:modified>
</cp:coreProperties>
</file>