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68" r:id="rId4"/>
    <p:sldId id="274" r:id="rId5"/>
    <p:sldId id="275" r:id="rId6"/>
    <p:sldId id="265" r:id="rId7"/>
    <p:sldId id="276" r:id="rId8"/>
    <p:sldId id="278" r:id="rId9"/>
    <p:sldId id="277" r:id="rId10"/>
    <p:sldId id="280" r:id="rId11"/>
    <p:sldId id="279" r:id="rId12"/>
    <p:sldId id="281" r:id="rId13"/>
    <p:sldId id="282" r:id="rId14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692061C-2E91-4271-8F00-5D0D46236D73}" type="datetimeFigureOut">
              <a:rPr lang="fr-CA" smtClean="0"/>
              <a:pPr/>
              <a:t>2018-11-18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006396-63C0-4E0B-85F4-39228D5AD9A0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178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704E-2E69-4853-AAEA-D08AFCA1A51C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20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FB78-D53E-4F57-87AA-5F290CE4B8EE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469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2EBF-9441-4368-87F8-1AA8FC846FD9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039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FC91-7698-4D13-BBD9-12A2C9C94DF6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19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87B7-243F-402E-9654-B5999E43F8EE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922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5B18-3F4F-46CC-A81D-AA32FBD42DA4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326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81F7-C6DE-41F5-81A7-D96E8D8A6048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65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990A-7456-4BB7-BEF0-FFFAE5153AF1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79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A3BF-FFE4-4374-861E-F796943F1EFF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61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A772-5B2F-4923-B074-13A9D450539D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732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7D2B-4A80-41AD-B2D7-11C277CD1CDC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307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7FDF-D0F4-4891-A7A2-D1C784DBF3F1}" type="datetime1">
              <a:rPr lang="fr-CA" smtClean="0"/>
              <a:pPr/>
              <a:t>2018-11-18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933B-7724-4865-BBD4-C5E193427A88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029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inlebreton.github.io/ProgWeb-CoteServeur/tutorials/tutorial4.html" TargetMode="External"/><Relationship Id="rId2" Type="http://schemas.openxmlformats.org/officeDocument/2006/relationships/hyperlink" Target="https://foad.ensicaen.fr/pluginfile.php/1214/course/section/2927/gui-patterns.pdf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classrooms.com/fr/courses/26832-apprenez-a-programmer-en-java/25552-mieux-structurer-son-code-le-pattern-mvc" TargetMode="External"/><Relationship Id="rId4" Type="http://schemas.openxmlformats.org/officeDocument/2006/relationships/hyperlink" Target="https://openclassrooms.com/fr/courses/26832-apprenez-a-programmer-en-java?status=publish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046089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ANALYSE</a:t>
            </a:r>
            <a:br>
              <a:rPr lang="fr-CA" dirty="0" smtClean="0"/>
            </a:br>
            <a:r>
              <a:rPr lang="fr-CA" dirty="0" smtClean="0"/>
              <a:t>ET</a:t>
            </a:r>
            <a:br>
              <a:rPr lang="fr-CA" dirty="0" smtClean="0"/>
            </a:br>
            <a:r>
              <a:rPr lang="fr-CA" dirty="0" smtClean="0"/>
              <a:t>GESTION DE PROJETS</a:t>
            </a:r>
            <a:endParaRPr lang="fr-CA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400800" cy="720080"/>
          </a:xfrm>
        </p:spPr>
        <p:txBody>
          <a:bodyPr>
            <a:normAutofit/>
          </a:bodyPr>
          <a:lstStyle/>
          <a:p>
            <a:r>
              <a:rPr lang="fr-CA" b="1" dirty="0" smtClean="0"/>
              <a:t>PATRON D’ARCHITECTURE MVC</a:t>
            </a:r>
            <a:endParaRPr lang="fr-CA" b="1" dirty="0" smtClean="0"/>
          </a:p>
        </p:txBody>
      </p:sp>
    </p:spTree>
    <p:extLst>
      <p:ext uri="{BB962C8B-B14F-4D97-AF65-F5344CB8AC3E}">
        <p14:creationId xmlns:p14="http://schemas.microsoft.com/office/powerpoint/2010/main" val="295090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95536" y="980728"/>
            <a:ext cx="8388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Dans une application structurée en MVC, voici ce qu'il peut se passer </a:t>
            </a:r>
            <a:r>
              <a:rPr lang="fr-CA" sz="2000" dirty="0" smtClean="0"/>
              <a:t>:</a:t>
            </a:r>
          </a:p>
          <a:p>
            <a:endParaRPr lang="fr-CA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L'utilisateur </a:t>
            </a:r>
            <a:r>
              <a:rPr lang="fr-CA" sz="2000" dirty="0"/>
              <a:t>effectue une action sur votre calculatrice (un clic sur un bouton) </a:t>
            </a:r>
            <a:r>
              <a:rPr lang="fr-CA" sz="2000" dirty="0" smtClean="0"/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/>
              <a:t>L</a:t>
            </a:r>
            <a:r>
              <a:rPr lang="fr-CA" sz="2000" dirty="0" smtClean="0"/>
              <a:t>'action </a:t>
            </a:r>
            <a:r>
              <a:rPr lang="fr-CA" sz="2000" dirty="0"/>
              <a:t>est </a:t>
            </a:r>
            <a:r>
              <a:rPr lang="fr-CA" sz="2000" b="1" dirty="0"/>
              <a:t>captée par le </a:t>
            </a:r>
            <a:r>
              <a:rPr lang="fr-CA" sz="2000" b="1" dirty="0" smtClean="0"/>
              <a:t>contrôleur</a:t>
            </a:r>
            <a:r>
              <a:rPr lang="fr-CA" sz="2000" dirty="0" smtClean="0"/>
              <a:t/>
            </a:r>
            <a:br>
              <a:rPr lang="fr-CA" sz="2000" dirty="0" smtClean="0"/>
            </a:br>
            <a:r>
              <a:rPr lang="fr-CA" sz="2000" dirty="0" smtClean="0"/>
              <a:t>	qui </a:t>
            </a:r>
            <a:r>
              <a:rPr lang="fr-CA" sz="2000" dirty="0"/>
              <a:t>va vérifier la cohérence des données et </a:t>
            </a:r>
            <a:r>
              <a:rPr lang="fr-CA" sz="2000" dirty="0" smtClean="0"/>
              <a:t/>
            </a:r>
            <a:br>
              <a:rPr lang="fr-CA" sz="2000" dirty="0" smtClean="0"/>
            </a:br>
            <a:r>
              <a:rPr lang="fr-CA" sz="2000" dirty="0" smtClean="0"/>
              <a:t>	peut </a:t>
            </a:r>
            <a:r>
              <a:rPr lang="fr-CA" sz="2000" dirty="0"/>
              <a:t>les transformer afin que le modèle les </a:t>
            </a:r>
            <a:r>
              <a:rPr lang="fr-CA" sz="2000" dirty="0" smtClean="0"/>
              <a:t>comprenne.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Le </a:t>
            </a:r>
            <a:r>
              <a:rPr lang="fr-CA" sz="2000" dirty="0"/>
              <a:t>contrôleur </a:t>
            </a:r>
            <a:r>
              <a:rPr lang="fr-CA" sz="2000" b="1" dirty="0"/>
              <a:t>peut aussi demander à la vue de changer</a:t>
            </a:r>
            <a:r>
              <a:rPr lang="fr-CA" sz="2000" dirty="0"/>
              <a:t> </a:t>
            </a:r>
            <a:r>
              <a:rPr lang="fr-CA" sz="2000" dirty="0" smtClean="0"/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/>
              <a:t>L</a:t>
            </a:r>
            <a:r>
              <a:rPr lang="fr-CA" sz="2000" dirty="0" smtClean="0"/>
              <a:t>e </a:t>
            </a:r>
            <a:r>
              <a:rPr lang="fr-CA" sz="2000" b="1" dirty="0"/>
              <a:t>modèle reçoit les données </a:t>
            </a:r>
            <a:r>
              <a:rPr lang="fr-CA" sz="2000" dirty="0"/>
              <a:t>et change d'état (une variable qui change, par exemple) </a:t>
            </a:r>
            <a:r>
              <a:rPr lang="fr-CA" sz="2000" dirty="0" smtClean="0"/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/>
              <a:t>L</a:t>
            </a:r>
            <a:r>
              <a:rPr lang="fr-CA" sz="2000" dirty="0" smtClean="0"/>
              <a:t>e </a:t>
            </a:r>
            <a:r>
              <a:rPr lang="fr-CA" sz="2000" b="1" dirty="0"/>
              <a:t>modèle notifie la vue </a:t>
            </a:r>
            <a:r>
              <a:rPr lang="fr-CA" sz="2000" dirty="0"/>
              <a:t>(ou les vues) qu'il faut se </a:t>
            </a:r>
            <a:r>
              <a:rPr lang="fr-CA" sz="2000" b="1" dirty="0"/>
              <a:t>mettre à jour</a:t>
            </a:r>
            <a:r>
              <a:rPr lang="fr-CA" sz="2000" dirty="0"/>
              <a:t> </a:t>
            </a:r>
            <a:r>
              <a:rPr lang="fr-CA" sz="2000" dirty="0" smtClean="0"/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b="1" dirty="0" smtClean="0"/>
              <a:t>L’affichage</a:t>
            </a:r>
            <a:r>
              <a:rPr lang="fr-CA" sz="2000" dirty="0" smtClean="0"/>
              <a:t> </a:t>
            </a:r>
            <a:r>
              <a:rPr lang="fr-CA" sz="2000" dirty="0"/>
              <a:t>dans la vue (ou les vues) </a:t>
            </a:r>
            <a:r>
              <a:rPr lang="fr-CA" sz="2000" b="1" dirty="0"/>
              <a:t>est modifié </a:t>
            </a:r>
            <a:r>
              <a:rPr lang="fr-CA" sz="2000" dirty="0"/>
              <a:t>en conséquence </a:t>
            </a:r>
            <a:r>
              <a:rPr lang="fr-CA" sz="2000" b="1" dirty="0"/>
              <a:t>en allant chercher l'état du modèle.</a:t>
            </a:r>
          </a:p>
          <a:p>
            <a:endParaRPr lang="fr-CA" sz="2000" b="1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10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 EN PRATIQUE</a:t>
            </a:r>
            <a:endParaRPr lang="fr-CA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1380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 EN PRATIQUE</a:t>
            </a:r>
            <a:endParaRPr lang="fr-CA" sz="2400" b="1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395536" y="980728"/>
            <a:ext cx="83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Prenons une application simple … Une calculatrice.</a:t>
            </a:r>
            <a:endParaRPr lang="fr-CA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11</a:t>
            </a:fld>
            <a:endParaRPr lang="fr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27" y="2060848"/>
            <a:ext cx="37147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87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53157" y="836712"/>
            <a:ext cx="83889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Le modèle</a:t>
            </a:r>
            <a:r>
              <a:rPr lang="fr-CA" sz="2000" dirty="0"/>
              <a:t> est l'objet qui sera chargé de stocker les données nécessaires à un calcul (nombre et opérateur) et d'avoir le résultat. </a:t>
            </a:r>
            <a:endParaRPr lang="fr-CA" sz="2000" dirty="0" smtClean="0"/>
          </a:p>
          <a:p>
            <a:endParaRPr lang="fr-CA" sz="2000" dirty="0" smtClean="0"/>
          </a:p>
          <a:p>
            <a:r>
              <a:rPr lang="fr-CA" sz="2000" dirty="0" smtClean="0"/>
              <a:t>Afin </a:t>
            </a:r>
            <a:r>
              <a:rPr lang="fr-CA" sz="2000" dirty="0"/>
              <a:t>de prévoir un changement éventuel de modèle, nous créerons le </a:t>
            </a:r>
            <a:r>
              <a:rPr lang="fr-CA" sz="2000" dirty="0" smtClean="0"/>
              <a:t>nôtre </a:t>
            </a:r>
            <a:r>
              <a:rPr lang="fr-CA" sz="2000" dirty="0"/>
              <a:t>à partir d'un supertype de modèle : de cette manière, si un changement s'opère, nous pourrons utiliser les différentes classes filles de façon polymorphe.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Avant </a:t>
            </a:r>
            <a:r>
              <a:rPr lang="fr-CA" sz="2000" dirty="0"/>
              <a:t>de foncer tête baissée, réfléchissons à ce que notre modèle doit être capable d'effectuer. </a:t>
            </a:r>
          </a:p>
          <a:p>
            <a:r>
              <a:rPr lang="fr-CA" sz="2000" dirty="0" smtClean="0"/>
              <a:t>Pour </a:t>
            </a:r>
            <a:r>
              <a:rPr lang="fr-CA" sz="2000" dirty="0"/>
              <a:t>réaliser des calculs simples, il devra 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/>
              <a:t>récupérer et stocker au moins un nombre </a:t>
            </a:r>
            <a:r>
              <a:rPr lang="fr-CA" sz="200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stocker </a:t>
            </a:r>
            <a:r>
              <a:rPr lang="fr-CA" sz="2000" dirty="0"/>
              <a:t>l'opérateur de calcul </a:t>
            </a:r>
            <a:r>
              <a:rPr lang="fr-CA" sz="200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calculer </a:t>
            </a:r>
            <a:r>
              <a:rPr lang="fr-CA" sz="2000" dirty="0"/>
              <a:t>le résultat </a:t>
            </a:r>
            <a:r>
              <a:rPr lang="fr-CA" sz="200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renvoyer </a:t>
            </a:r>
            <a:r>
              <a:rPr lang="fr-CA" sz="2000" dirty="0"/>
              <a:t>le résultat </a:t>
            </a:r>
            <a:r>
              <a:rPr lang="fr-CA" sz="200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tout </a:t>
            </a:r>
            <a:r>
              <a:rPr lang="fr-CA" sz="2000" dirty="0"/>
              <a:t>remettre à zéro</a:t>
            </a:r>
            <a:r>
              <a:rPr lang="fr-CA" sz="2000" dirty="0" smtClean="0"/>
              <a:t>.</a:t>
            </a:r>
          </a:p>
          <a:p>
            <a:endParaRPr lang="fr-CA" sz="2000" dirty="0"/>
          </a:p>
          <a:p>
            <a:r>
              <a:rPr lang="fr-CA" sz="2000" dirty="0"/>
              <a:t>V</a:t>
            </a:r>
            <a:r>
              <a:rPr lang="fr-CA" sz="2000" dirty="0" smtClean="0"/>
              <a:t>oilà </a:t>
            </a:r>
            <a:r>
              <a:rPr lang="fr-CA" sz="2000" dirty="0"/>
              <a:t>donc la liste des méthodes que nous trouverons dans notre classe abstraite</a:t>
            </a:r>
            <a:r>
              <a:rPr lang="fr-CA" sz="2000" dirty="0" smtClean="0"/>
              <a:t>.</a:t>
            </a:r>
            <a:endParaRPr lang="fr-CA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12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 EN PRATIQUE</a:t>
            </a:r>
            <a:endParaRPr lang="fr-CA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0104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53157" y="836712"/>
            <a:ext cx="838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z</a:t>
            </a:r>
            <a:endParaRPr lang="fr-CA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13</a:t>
            </a:fld>
            <a:endParaRPr lang="fr-CA"/>
          </a:p>
        </p:txBody>
      </p:sp>
      <p:sp>
        <p:nvSpPr>
          <p:cNvPr id="5" name="ZoneTexte 4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 EN PRATIQUE</a:t>
            </a:r>
            <a:endParaRPr lang="fr-CA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9495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61113" y="260647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RÉFÉRENCES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31540" y="836712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Références du présent document :</a:t>
            </a:r>
            <a:br>
              <a:rPr lang="fr-CA" dirty="0"/>
            </a:br>
            <a:r>
              <a:rPr lang="fr-CA" dirty="0">
                <a:hlinkClick r:id="rId2"/>
              </a:rPr>
              <a:t>https://</a:t>
            </a:r>
            <a:r>
              <a:rPr lang="fr-CA" dirty="0" smtClean="0">
                <a:hlinkClick r:id="rId2"/>
              </a:rPr>
              <a:t>foad.ensicaen.fr/pluginfile.php/1214/course/section/2927/gui-patterns.pdf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smtClean="0"/>
              <a:t>Exemple pratique :</a:t>
            </a:r>
          </a:p>
          <a:p>
            <a:r>
              <a:rPr lang="fr-CA" dirty="0">
                <a:hlinkClick r:id="rId3"/>
              </a:rPr>
              <a:t>https://</a:t>
            </a:r>
            <a:r>
              <a:rPr lang="fr-CA" dirty="0" smtClean="0">
                <a:hlinkClick r:id="rId3"/>
              </a:rPr>
              <a:t>romainlebreton.github.io/ProgWeb-CoteServeur/tutorials/tutorial4.html</a:t>
            </a:r>
            <a:endParaRPr lang="fr-CA" dirty="0" smtClean="0"/>
          </a:p>
          <a:p>
            <a:endParaRPr lang="fr-CA" dirty="0"/>
          </a:p>
          <a:p>
            <a:r>
              <a:rPr lang="fr-CA" dirty="0" err="1" smtClean="0"/>
              <a:t>OpenClassroom</a:t>
            </a:r>
            <a:endParaRPr lang="fr-CA" dirty="0" smtClean="0"/>
          </a:p>
          <a:p>
            <a:r>
              <a:rPr lang="fr-CA" dirty="0">
                <a:hlinkClick r:id="rId4"/>
              </a:rPr>
              <a:t>https://</a:t>
            </a:r>
            <a:r>
              <a:rPr lang="fr-CA" dirty="0" smtClean="0">
                <a:hlinkClick r:id="rId4"/>
              </a:rPr>
              <a:t>openclassrooms.com/fr/courses/26832-apprenez-a-programmer-en-java?status=published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 err="1" smtClean="0"/>
              <a:t>OpenClassroom</a:t>
            </a:r>
            <a:r>
              <a:rPr lang="fr-CA" dirty="0" smtClean="0"/>
              <a:t> – MVC</a:t>
            </a:r>
          </a:p>
          <a:p>
            <a:r>
              <a:rPr lang="fr-CA">
                <a:hlinkClick r:id="rId5"/>
              </a:rPr>
              <a:t>https</a:t>
            </a:r>
            <a:r>
              <a:rPr lang="fr-CA">
                <a:hlinkClick r:id="rId5"/>
              </a:rPr>
              <a:t>://</a:t>
            </a:r>
            <a:r>
              <a:rPr lang="fr-CA" smtClean="0">
                <a:hlinkClick r:id="rId5"/>
              </a:rPr>
              <a:t>openclassrooms.com/fr/courses/26832-apprenez-a-programmer-en-java/25552-mieux-structurer-son-code-le-pattern-mvc</a:t>
            </a:r>
            <a:endParaRPr lang="fr-CA" smtClean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881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PRÉSENTATION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31540" y="720901"/>
            <a:ext cx="8388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Trois patrons d’architecture font autorité en matière de développement</a:t>
            </a:r>
          </a:p>
          <a:p>
            <a:r>
              <a:rPr lang="fr-CA" sz="2000" dirty="0"/>
              <a:t>d’interfaces graphiques (GUI). </a:t>
            </a:r>
            <a:r>
              <a:rPr lang="fr-CA" sz="2000" dirty="0" smtClean="0"/>
              <a:t>Ce sont 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MVC (Modèle-Vue-Contrôle)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/>
              <a:t>MVP (</a:t>
            </a:r>
            <a:r>
              <a:rPr lang="fr-CA" sz="2000" dirty="0" smtClean="0"/>
              <a:t>Modèle-Vue-Présentation)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MVVM (Modèle-Vue-Vue Modèle)</a:t>
            </a:r>
            <a:endParaRPr lang="fr-CA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3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539552" y="5526524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dirty="0"/>
              <a:t>Ce modèle de conception (</a:t>
            </a:r>
            <a:r>
              <a:rPr lang="fr-CA" sz="1400" i="1" dirty="0"/>
              <a:t>design pattern</a:t>
            </a:r>
            <a:r>
              <a:rPr lang="fr-CA" sz="1400" dirty="0"/>
              <a:t>) a été imaginé à la fin des années 1970 pour le langage </a:t>
            </a:r>
            <a:r>
              <a:rPr lang="fr-CA" sz="1400" dirty="0" err="1"/>
              <a:t>Smalltalk</a:t>
            </a:r>
            <a:r>
              <a:rPr lang="fr-CA" sz="1400" dirty="0"/>
              <a:t> afin de bien séparer le code de l’interface graphique de la logique applicative. Il est utilisé dans de très nombreux langages : bibliothèques Swing et Model 2 (JSP) de Java, </a:t>
            </a:r>
            <a:r>
              <a:rPr lang="fr-CA" sz="1400" dirty="0" err="1"/>
              <a:t>frameworks</a:t>
            </a:r>
            <a:r>
              <a:rPr lang="fr-CA" sz="1400" dirty="0"/>
              <a:t> PHP, ASP.NET MVC, etc.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13538" y="3429000"/>
            <a:ext cx="8388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On part du principe que l’application devrait être traité en deux parties 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Logique </a:t>
            </a:r>
            <a:r>
              <a:rPr lang="fr-CA" sz="2000" dirty="0"/>
              <a:t>du domaine ou logique </a:t>
            </a:r>
            <a:r>
              <a:rPr lang="fr-CA" sz="2000" dirty="0" smtClean="0"/>
              <a:t>métier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/>
              <a:t>Logique de </a:t>
            </a:r>
            <a:r>
              <a:rPr lang="fr-CA" sz="2000" dirty="0" smtClean="0"/>
              <a:t>présentation</a:t>
            </a:r>
            <a:endParaRPr lang="fr-CA" sz="2000" dirty="0"/>
          </a:p>
        </p:txBody>
      </p:sp>
      <p:sp>
        <p:nvSpPr>
          <p:cNvPr id="4" name="Rectangle 3"/>
          <p:cNvSpPr/>
          <p:nvPr/>
        </p:nvSpPr>
        <p:spPr>
          <a:xfrm>
            <a:off x="414493" y="2492896"/>
            <a:ext cx="8141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000" dirty="0"/>
              <a:t>La motivation première derrière ces trois patrons est la séparation des</a:t>
            </a:r>
          </a:p>
          <a:p>
            <a:r>
              <a:rPr lang="fr-CA" sz="2000" dirty="0"/>
              <a:t>responsabilités </a:t>
            </a:r>
            <a:r>
              <a:rPr lang="fr-CA" sz="2000" dirty="0" smtClean="0"/>
              <a:t>afin </a:t>
            </a:r>
            <a:r>
              <a:rPr lang="fr-CA" sz="2000" dirty="0"/>
              <a:t>d’augmenter la cohésion et réduire le couplage. </a:t>
            </a:r>
          </a:p>
        </p:txBody>
      </p:sp>
    </p:spTree>
    <p:extLst>
      <p:ext uri="{BB962C8B-B14F-4D97-AF65-F5344CB8AC3E}">
        <p14:creationId xmlns:p14="http://schemas.microsoft.com/office/powerpoint/2010/main" val="124704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PRÉSENTATION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4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539552" y="5526524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1400" dirty="0"/>
              <a:t>Ce modèle de conception (</a:t>
            </a:r>
            <a:r>
              <a:rPr lang="fr-CA" sz="1400" i="1" dirty="0"/>
              <a:t>design pattern</a:t>
            </a:r>
            <a:r>
              <a:rPr lang="fr-CA" sz="1400" dirty="0"/>
              <a:t>) a été imaginé à la fin des années 1970 pour le langage </a:t>
            </a:r>
            <a:r>
              <a:rPr lang="fr-CA" sz="1400" dirty="0" err="1"/>
              <a:t>Smalltalk</a:t>
            </a:r>
            <a:r>
              <a:rPr lang="fr-CA" sz="1400" dirty="0"/>
              <a:t> afin de bien séparer le code de l’interface graphique de la logique applicative. Il est utilisé dans de très nombreux langages : bibliothèques Swing et Model 2 (JSP) de Java, </a:t>
            </a:r>
            <a:r>
              <a:rPr lang="fr-CA" sz="1400" dirty="0" err="1"/>
              <a:t>frameworks</a:t>
            </a:r>
            <a:r>
              <a:rPr lang="fr-CA" sz="1400" dirty="0"/>
              <a:t> PHP, ASP.NET MVC, etc.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13538" y="908720"/>
            <a:ext cx="8388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On part du principe que l’application devrait être traité en deux parties :</a:t>
            </a:r>
          </a:p>
          <a:p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Logique du domaine ou logique métier</a:t>
            </a:r>
            <a:br>
              <a:rPr lang="fr-CA" sz="2000" dirty="0" smtClean="0"/>
            </a:br>
            <a:r>
              <a:rPr lang="fr-CA" sz="2000" dirty="0" smtClean="0"/>
              <a:t>C’est la partie </a:t>
            </a:r>
            <a:r>
              <a:rPr lang="fr-CA" sz="2000" dirty="0"/>
              <a:t>de l’application qui </a:t>
            </a:r>
            <a:r>
              <a:rPr lang="fr-CA" sz="2000" b="1" dirty="0"/>
              <a:t>crée</a:t>
            </a:r>
            <a:r>
              <a:rPr lang="fr-CA" sz="2000" dirty="0" smtClean="0"/>
              <a:t>, </a:t>
            </a:r>
            <a:r>
              <a:rPr lang="fr-CA" sz="2000" b="1" dirty="0" smtClean="0"/>
              <a:t>stocke</a:t>
            </a:r>
            <a:r>
              <a:rPr lang="fr-CA" sz="2000" dirty="0" smtClean="0"/>
              <a:t> </a:t>
            </a:r>
            <a:r>
              <a:rPr lang="fr-CA" sz="2000" dirty="0"/>
              <a:t>et </a:t>
            </a:r>
            <a:r>
              <a:rPr lang="fr-CA" sz="2000" b="1" dirty="0" smtClean="0"/>
              <a:t>modifie</a:t>
            </a:r>
            <a:r>
              <a:rPr lang="fr-CA" sz="2000" dirty="0" smtClean="0"/>
              <a:t> </a:t>
            </a:r>
            <a:r>
              <a:rPr lang="fr-CA" sz="2000" dirty="0"/>
              <a:t>les </a:t>
            </a:r>
            <a:r>
              <a:rPr lang="fr-CA" sz="2000" b="1" dirty="0"/>
              <a:t>données </a:t>
            </a:r>
            <a:r>
              <a:rPr lang="fr-CA" sz="2000" dirty="0" smtClean="0"/>
              <a:t/>
            </a:r>
            <a:br>
              <a:rPr lang="fr-CA" sz="2000" dirty="0" smtClean="0"/>
            </a:br>
            <a:r>
              <a:rPr lang="fr-CA" sz="2000" dirty="0" smtClean="0"/>
              <a:t>et </a:t>
            </a:r>
            <a:r>
              <a:rPr lang="fr-CA" sz="2000" dirty="0"/>
              <a:t>qui leur donne du </a:t>
            </a:r>
            <a:r>
              <a:rPr lang="fr-CA" sz="2000" dirty="0" smtClean="0"/>
              <a:t>sens.</a:t>
            </a:r>
            <a:endParaRPr lang="fr-CA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Logique </a:t>
            </a:r>
            <a:r>
              <a:rPr lang="fr-CA" sz="2000" dirty="0"/>
              <a:t>de </a:t>
            </a:r>
            <a:r>
              <a:rPr lang="fr-CA" sz="2000" dirty="0" smtClean="0"/>
              <a:t>présentation</a:t>
            </a:r>
            <a:r>
              <a:rPr lang="fr-CA" sz="2000" dirty="0"/>
              <a:t/>
            </a:r>
            <a:br>
              <a:rPr lang="fr-CA" sz="2000" dirty="0"/>
            </a:br>
            <a:r>
              <a:rPr lang="fr-CA" sz="2000" dirty="0"/>
              <a:t>C’est la partie de l’application qui </a:t>
            </a:r>
            <a:r>
              <a:rPr lang="fr-CA" sz="2000" dirty="0" smtClean="0"/>
              <a:t>désigne </a:t>
            </a:r>
            <a:r>
              <a:rPr lang="fr-CA" sz="2000" dirty="0"/>
              <a:t>tout type de logique qui </a:t>
            </a:r>
            <a:r>
              <a:rPr lang="fr-CA" sz="2000" dirty="0" smtClean="0"/>
              <a:t>spécifie comment l’interface </a:t>
            </a:r>
            <a:r>
              <a:rPr lang="fr-CA" sz="2000" dirty="0"/>
              <a:t>graphique réagit aux </a:t>
            </a:r>
            <a:r>
              <a:rPr lang="fr-CA" sz="2000" b="1" dirty="0"/>
              <a:t>interactions avec l’utilisateur</a:t>
            </a:r>
          </a:p>
          <a:p>
            <a:r>
              <a:rPr lang="fr-CA" sz="2000" dirty="0" smtClean="0"/>
              <a:t/>
            </a:r>
            <a:br>
              <a:rPr lang="fr-CA" sz="2000" dirty="0" smtClean="0"/>
            </a:b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4859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60409" y="5661240"/>
            <a:ext cx="838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 modèle MVC décrit une manière d’architecturer une application informatique en la décomposant en </a:t>
            </a:r>
            <a:r>
              <a:rPr lang="fr-CA" dirty="0" smtClean="0"/>
              <a:t>trois blocs fonctionnels.</a:t>
            </a:r>
            <a:endParaRPr lang="fr-CA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5</a:t>
            </a:fld>
            <a:endParaRPr lang="fr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43" y="710128"/>
            <a:ext cx="6697159" cy="493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06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95536" y="980728"/>
            <a:ext cx="83889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Ces trois blocs sont :</a:t>
            </a:r>
            <a:endParaRPr lang="fr-CA" sz="2000" dirty="0" smtClean="0"/>
          </a:p>
          <a:p>
            <a:endParaRPr lang="fr-CA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/>
              <a:t>L</a:t>
            </a:r>
            <a:r>
              <a:rPr lang="fr-CA" sz="2000" dirty="0" smtClean="0"/>
              <a:t>a </a:t>
            </a:r>
            <a:r>
              <a:rPr lang="fr-CA" sz="2000" b="1" dirty="0"/>
              <a:t>Vue</a:t>
            </a:r>
            <a:br>
              <a:rPr lang="fr-CA" sz="2000" b="1" dirty="0"/>
            </a:br>
            <a:r>
              <a:rPr lang="fr-CA" sz="2000" dirty="0"/>
              <a:t>S’occupe des interactions avec l’utilisateur : présentation, saisie et validation des données.</a:t>
            </a:r>
            <a:endParaRPr lang="fr-CA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Le </a:t>
            </a:r>
            <a:r>
              <a:rPr lang="fr-CA" sz="2000" b="1" dirty="0" smtClean="0"/>
              <a:t>Modèle</a:t>
            </a:r>
            <a:br>
              <a:rPr lang="fr-CA" sz="2000" b="1" dirty="0" smtClean="0"/>
            </a:br>
            <a:r>
              <a:rPr lang="fr-CA" sz="2000" dirty="0"/>
              <a:t>E</a:t>
            </a:r>
            <a:r>
              <a:rPr lang="fr-CA" sz="2000" dirty="0" smtClean="0"/>
              <a:t>ncapsule </a:t>
            </a:r>
            <a:r>
              <a:rPr lang="fr-CA" sz="2000" dirty="0"/>
              <a:t>la logique métier (</a:t>
            </a:r>
            <a:r>
              <a:rPr lang="fr-CA" sz="2000" i="1" dirty="0">
                <a:solidFill>
                  <a:srgbClr val="FF0000"/>
                </a:solidFill>
              </a:rPr>
              <a:t>business </a:t>
            </a:r>
            <a:r>
              <a:rPr lang="fr-CA" sz="2000" i="1" dirty="0" err="1">
                <a:solidFill>
                  <a:srgbClr val="FF0000"/>
                </a:solidFill>
              </a:rPr>
              <a:t>logic</a:t>
            </a:r>
            <a:r>
              <a:rPr lang="fr-CA" sz="2000" dirty="0"/>
              <a:t>) ainsi que l’accès aux données. Il peut s’agir d’un ensemble de fonctions (Modèle procédural) ou de classes (Modèle orienté objet</a:t>
            </a:r>
            <a:r>
              <a:rPr lang="fr-CA" sz="2000" dirty="0" smtClean="0"/>
              <a:t>). Aussi l’accès aux Services WEB.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L</a:t>
            </a:r>
            <a:r>
              <a:rPr lang="fr-CA" sz="2000" dirty="0" smtClean="0"/>
              <a:t>e </a:t>
            </a:r>
            <a:r>
              <a:rPr lang="fr-CA" sz="2000" b="1" dirty="0" smtClean="0"/>
              <a:t>Contrôleur</a:t>
            </a:r>
            <a:br>
              <a:rPr lang="fr-CA" sz="2000" b="1" dirty="0" smtClean="0"/>
            </a:br>
            <a:r>
              <a:rPr lang="fr-CA" sz="2000" dirty="0" smtClean="0"/>
              <a:t>Gère </a:t>
            </a:r>
            <a:r>
              <a:rPr lang="fr-CA" sz="2000" dirty="0"/>
              <a:t>la dynamique de l’application. Elle fait le lien entre l’utilisateur et le reste de l’application.</a:t>
            </a:r>
          </a:p>
          <a:p>
            <a:pPr lvl="1"/>
            <a:endParaRPr lang="fr-CA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6</a:t>
            </a:fld>
            <a:endParaRPr lang="fr-CA"/>
          </a:p>
        </p:txBody>
      </p:sp>
      <p:sp>
        <p:nvSpPr>
          <p:cNvPr id="3" name="Rectangle 2"/>
          <p:cNvSpPr/>
          <p:nvPr/>
        </p:nvSpPr>
        <p:spPr>
          <a:xfrm>
            <a:off x="539552" y="5148127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i="1" dirty="0"/>
              <a:t>Ce modèle de conception (design pattern) a été imaginé à la fin des années 1970 pour le langage </a:t>
            </a:r>
            <a:r>
              <a:rPr lang="fr-CA" i="1" dirty="0" err="1"/>
              <a:t>Smalltalk</a:t>
            </a:r>
            <a:r>
              <a:rPr lang="fr-CA" i="1" dirty="0"/>
              <a:t> afin de bien séparer le code de l’interface graphique de la logique applicative. Il est utilisé dans de très nombreux langages : bibliothèques Swing et Model 2 (JSP) de Java, </a:t>
            </a:r>
            <a:r>
              <a:rPr lang="fr-CA" i="1" dirty="0" err="1"/>
              <a:t>frameworks</a:t>
            </a:r>
            <a:r>
              <a:rPr lang="fr-CA" i="1" dirty="0"/>
              <a:t> PHP, ASP.NET MVC, etc.</a:t>
            </a:r>
          </a:p>
        </p:txBody>
      </p:sp>
    </p:spTree>
    <p:extLst>
      <p:ext uri="{BB962C8B-B14F-4D97-AF65-F5344CB8AC3E}">
        <p14:creationId xmlns:p14="http://schemas.microsoft.com/office/powerpoint/2010/main" val="328126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95536" y="980728"/>
            <a:ext cx="8388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 smtClean="0"/>
              <a:t>La </a:t>
            </a:r>
            <a:r>
              <a:rPr lang="fr-CA" sz="2000" b="1" dirty="0"/>
              <a:t>Vue</a:t>
            </a:r>
            <a:br>
              <a:rPr lang="fr-CA" sz="2000" b="1" dirty="0"/>
            </a:br>
            <a:r>
              <a:rPr lang="fr-CA" sz="2000" dirty="0"/>
              <a:t>Elle représente ce que l'utilisateur a sous les yeux. </a:t>
            </a:r>
            <a:endParaRPr lang="fr-CA" sz="2000" dirty="0" smtClean="0"/>
          </a:p>
          <a:p>
            <a:r>
              <a:rPr lang="fr-CA" sz="2000" dirty="0" smtClean="0"/>
              <a:t>La </a:t>
            </a:r>
            <a:r>
              <a:rPr lang="fr-CA" sz="2000" dirty="0"/>
              <a:t>vue peut donc être </a:t>
            </a:r>
            <a:r>
              <a:rPr lang="fr-CA" sz="2000" dirty="0" smtClean="0"/>
              <a:t>:</a:t>
            </a:r>
          </a:p>
          <a:p>
            <a:endParaRPr lang="fr-CA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Une </a:t>
            </a:r>
            <a:r>
              <a:rPr lang="fr-CA" sz="2000" dirty="0"/>
              <a:t>application graphique Swing, AWT, SWT pour Java (</a:t>
            </a:r>
            <a:r>
              <a:rPr lang="fr-CA" sz="2000" dirty="0" err="1"/>
              <a:t>Form</a:t>
            </a:r>
            <a:r>
              <a:rPr lang="fr-CA" sz="2000" dirty="0"/>
              <a:t> pour C#…) </a:t>
            </a:r>
            <a:r>
              <a:rPr lang="fr-CA" sz="200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Une </a:t>
            </a:r>
            <a:r>
              <a:rPr lang="fr-CA" sz="2000" dirty="0"/>
              <a:t>page web </a:t>
            </a:r>
            <a:r>
              <a:rPr lang="fr-CA" sz="200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Un </a:t>
            </a:r>
            <a:r>
              <a:rPr lang="fr-CA" sz="2000" dirty="0"/>
              <a:t>terminal Linux ou une console Windows </a:t>
            </a:r>
            <a:r>
              <a:rPr lang="fr-CA" sz="200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000" dirty="0" smtClean="0"/>
              <a:t>Etc</a:t>
            </a:r>
            <a:r>
              <a:rPr lang="fr-CA" sz="2000" dirty="0"/>
              <a:t>.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597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95536" y="980728"/>
            <a:ext cx="8388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Le modèle</a:t>
            </a:r>
          </a:p>
          <a:p>
            <a:r>
              <a:rPr lang="fr-CA" sz="2000" dirty="0"/>
              <a:t>Le modèle peut être divers et varié. </a:t>
            </a:r>
            <a:endParaRPr lang="fr-CA" sz="2000" dirty="0" smtClean="0"/>
          </a:p>
          <a:p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C'est </a:t>
            </a:r>
            <a:r>
              <a:rPr lang="fr-CA" sz="2000" dirty="0"/>
              <a:t>là que se trouvent les données. </a:t>
            </a:r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Il </a:t>
            </a:r>
            <a:r>
              <a:rPr lang="fr-CA" sz="2000" dirty="0"/>
              <a:t>s'agit en général d'un ou plusieurs objets Java. </a:t>
            </a:r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Ces </a:t>
            </a:r>
            <a:r>
              <a:rPr lang="fr-CA" sz="2000" dirty="0"/>
              <a:t>objets </a:t>
            </a:r>
            <a:r>
              <a:rPr lang="fr-CA" sz="2000" dirty="0" smtClean="0"/>
              <a:t>effectuent </a:t>
            </a:r>
            <a:r>
              <a:rPr lang="fr-CA" sz="2000" dirty="0"/>
              <a:t>des traitements absolument transparents pour </a:t>
            </a:r>
            <a:r>
              <a:rPr lang="fr-CA" sz="2000" dirty="0" smtClean="0"/>
              <a:t>l'utilisateur.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Par </a:t>
            </a:r>
            <a:r>
              <a:rPr lang="fr-CA" sz="2000" dirty="0"/>
              <a:t>exemple, </a:t>
            </a:r>
            <a:r>
              <a:rPr lang="fr-CA" sz="2000" dirty="0" smtClean="0"/>
              <a:t>des </a:t>
            </a:r>
            <a:r>
              <a:rPr lang="fr-CA" sz="2000" dirty="0"/>
              <a:t>objets </a:t>
            </a:r>
            <a:r>
              <a:rPr lang="fr-CA" sz="2000" dirty="0" smtClean="0"/>
              <a:t>peuvent jouer le </a:t>
            </a:r>
            <a:r>
              <a:rPr lang="fr-CA" sz="2000" dirty="0"/>
              <a:t>rôle est de gérer une ou plusieurs tables d'une base de données. </a:t>
            </a:r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CA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CA" sz="2000" dirty="0" smtClean="0"/>
              <a:t>En deux </a:t>
            </a:r>
            <a:r>
              <a:rPr lang="fr-CA" sz="2000" dirty="0"/>
              <a:t>mots, il s'agit du cœur du programme </a:t>
            </a:r>
            <a:r>
              <a:rPr lang="fr-CA" sz="2000" dirty="0" smtClean="0"/>
              <a:t>!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645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63147" y="242322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MVC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95536" y="980728"/>
            <a:ext cx="8388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/>
              <a:t>Le </a:t>
            </a:r>
            <a:r>
              <a:rPr lang="fr-CA" sz="2000" b="1" dirty="0" smtClean="0"/>
              <a:t>contrôleur</a:t>
            </a:r>
          </a:p>
          <a:p>
            <a:endParaRPr lang="fr-CA" sz="2000" b="1" dirty="0"/>
          </a:p>
          <a:p>
            <a:r>
              <a:rPr lang="fr-CA" sz="2000" dirty="0"/>
              <a:t>Cet objet </a:t>
            </a:r>
            <a:r>
              <a:rPr lang="fr-CA" sz="2000" dirty="0" smtClean="0"/>
              <a:t>établit </a:t>
            </a:r>
            <a:r>
              <a:rPr lang="fr-CA" sz="2000" dirty="0"/>
              <a:t>le lien entre la vue et le modèle lorsqu'une action utilisateur est intervenue sur la vue. </a:t>
            </a:r>
            <a:endParaRPr lang="fr-CA" sz="2000" dirty="0" smtClean="0"/>
          </a:p>
          <a:p>
            <a:endParaRPr lang="fr-CA" sz="2000" dirty="0"/>
          </a:p>
          <a:p>
            <a:r>
              <a:rPr lang="fr-CA" sz="2000" dirty="0" smtClean="0"/>
              <a:t>C'est </a:t>
            </a:r>
            <a:r>
              <a:rPr lang="fr-CA" sz="2000" dirty="0"/>
              <a:t>cet objet qui aura pour rôle de contrôler </a:t>
            </a:r>
            <a:r>
              <a:rPr lang="fr-CA" sz="2000" dirty="0" smtClean="0"/>
              <a:t>le flux des </a:t>
            </a:r>
            <a:r>
              <a:rPr lang="fr-CA" sz="2000" dirty="0"/>
              <a:t>données</a:t>
            </a:r>
            <a:r>
              <a:rPr lang="fr-CA" sz="2000" dirty="0" smtClean="0"/>
              <a:t>.</a:t>
            </a:r>
            <a:endParaRPr lang="fr-CA" sz="2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933B-7724-4865-BBD4-C5E193427A88}" type="slidenum">
              <a:rPr lang="fr-CA" smtClean="0"/>
              <a:pPr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593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565</Words>
  <Application>Microsoft Office PowerPoint</Application>
  <PresentationFormat>Affichage à l'écran (4:3)</PresentationFormat>
  <Paragraphs>110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ANALYSE ET GESTION DE PROJETS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Modélisation Unifié</dc:title>
  <dc:creator>Marcel Aubin</dc:creator>
  <cp:lastModifiedBy>Marcel Aubin</cp:lastModifiedBy>
  <cp:revision>64</cp:revision>
  <dcterms:created xsi:type="dcterms:W3CDTF">2018-10-23T19:37:30Z</dcterms:created>
  <dcterms:modified xsi:type="dcterms:W3CDTF">2018-11-18T22:44:41Z</dcterms:modified>
</cp:coreProperties>
</file>