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66" r:id="rId4"/>
    <p:sldId id="267" r:id="rId5"/>
    <p:sldId id="268" r:id="rId6"/>
    <p:sldId id="271" r:id="rId7"/>
    <p:sldId id="270" r:id="rId8"/>
    <p:sldId id="272" r:id="rId9"/>
    <p:sldId id="273" r:id="rId10"/>
    <p:sldId id="274" r:id="rId11"/>
    <p:sldId id="269" r:id="rId12"/>
    <p:sldId id="275" r:id="rId13"/>
    <p:sldId id="276" r:id="rId14"/>
    <p:sldId id="278" r:id="rId15"/>
    <p:sldId id="280" r:id="rId16"/>
    <p:sldId id="279" r:id="rId17"/>
    <p:sldId id="282" r:id="rId18"/>
    <p:sldId id="277" r:id="rId19"/>
    <p:sldId id="283" r:id="rId20"/>
    <p:sldId id="281" r:id="rId21"/>
    <p:sldId id="284" r:id="rId22"/>
    <p:sldId id="287" r:id="rId23"/>
    <p:sldId id="289" r:id="rId24"/>
    <p:sldId id="286" r:id="rId25"/>
    <p:sldId id="285" r:id="rId26"/>
    <p:sldId id="290" r:id="rId27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92061C-2E91-4271-8F00-5D0D46236D73}" type="datetimeFigureOut">
              <a:rPr lang="fr-CA" smtClean="0"/>
              <a:pPr/>
              <a:t>2018-11-25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006396-63C0-4E0B-85F4-39228D5AD9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178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8D1-D8EE-4274-ADFF-27B997710754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20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A2C8-B30A-4D86-B76C-1C5B56AC5241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6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0855-F12B-434A-86BB-5629284CD947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03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0552-25AF-44DF-ACD1-E931C0067F01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1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D10-8BD7-4038-B9E2-E7884450E217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92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AE50-8B95-4916-B316-7A287C72F9D4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32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4A-11EF-48D6-8B43-92AC6B1683F6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65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413-637B-42DB-AE7A-B3F66E61C86B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7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FB76-EA7D-4F6F-A47F-4AC7FB2325B6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1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8A0-4A63-45CA-956A-5463E93B1FD5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3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727B-1BE0-46FB-A338-2247169DEB6A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30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9528-467A-4B57-927F-E0912F21BA23}" type="datetime1">
              <a:rPr lang="fr-CA" smtClean="0"/>
              <a:pPr/>
              <a:t>2018-11-25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2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576064"/>
          </a:xfrm>
        </p:spPr>
        <p:txBody>
          <a:bodyPr>
            <a:normAutofit lnSpcReduction="10000"/>
          </a:bodyPr>
          <a:lstStyle/>
          <a:p>
            <a:r>
              <a:rPr lang="fr-CA" b="1" dirty="0" smtClean="0"/>
              <a:t>PROTOTYPAGE - MAQUETAGE</a:t>
            </a:r>
            <a:endParaRPr lang="fr-CA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5090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- ASPECTS ERGONOMIQUES 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Le </a:t>
            </a:r>
            <a:r>
              <a:rPr lang="fr-CA" sz="2000" b="1" dirty="0" smtClean="0"/>
              <a:t>« </a:t>
            </a:r>
            <a:r>
              <a:rPr lang="fr-CA" sz="2000" b="1" dirty="0" err="1" smtClean="0"/>
              <a:t>wireframe</a:t>
            </a:r>
            <a:r>
              <a:rPr lang="fr-CA" sz="2000" b="1" dirty="0" smtClean="0"/>
              <a:t> », </a:t>
            </a:r>
            <a:r>
              <a:rPr lang="fr-CA" sz="2000" b="1" dirty="0"/>
              <a:t>ou maquette </a:t>
            </a:r>
            <a:r>
              <a:rPr lang="fr-CA" sz="2000" b="1" dirty="0" smtClean="0"/>
              <a:t>filaire	Les Acteurs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95536" y="1310168"/>
            <a:ext cx="8388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Le </a:t>
            </a:r>
            <a:r>
              <a:rPr lang="fr-CA" sz="2000" dirty="0" err="1"/>
              <a:t>wireframe</a:t>
            </a:r>
            <a:r>
              <a:rPr lang="fr-CA" sz="2000" dirty="0"/>
              <a:t> est </a:t>
            </a:r>
            <a:r>
              <a:rPr lang="fr-CA" sz="2000" dirty="0" smtClean="0"/>
              <a:t>aussi réalisé </a:t>
            </a:r>
            <a:r>
              <a:rPr lang="fr-CA" sz="2000" dirty="0"/>
              <a:t>en interne.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Selon </a:t>
            </a:r>
            <a:r>
              <a:rPr lang="fr-CA" sz="2000" dirty="0"/>
              <a:t>la taille du projet et donc de l’entreprise qui réalise, il peut être effectué par une seule </a:t>
            </a:r>
            <a:r>
              <a:rPr lang="fr-CA" sz="2000" dirty="0" smtClean="0"/>
              <a:t>personne ou </a:t>
            </a:r>
            <a:r>
              <a:rPr lang="fr-CA" sz="2000" dirty="0"/>
              <a:t>une équipe : 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idéalement </a:t>
            </a:r>
            <a:r>
              <a:rPr lang="fr-CA" sz="2000" dirty="0"/>
              <a:t>par un ergonome, et selon les moyens par des profils développeurs, webdesigners, etc</a:t>
            </a:r>
            <a:r>
              <a:rPr lang="fr-CA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/>
          </a:p>
          <a:p>
            <a:r>
              <a:rPr lang="fr-CA" sz="2000" dirty="0"/>
              <a:t>Une fois une version </a:t>
            </a:r>
            <a:r>
              <a:rPr lang="fr-CA" sz="2000" b="1" dirty="0"/>
              <a:t>aboutie,</a:t>
            </a:r>
            <a:r>
              <a:rPr lang="fr-CA" sz="2000" dirty="0"/>
              <a:t> elle est </a:t>
            </a:r>
            <a:r>
              <a:rPr lang="fr-CA" sz="2000" b="1" dirty="0"/>
              <a:t>soumise au client </a:t>
            </a:r>
            <a:r>
              <a:rPr lang="fr-CA" sz="2000" dirty="0"/>
              <a:t>/ commanditaire afin de la faire évoluer, la corriger.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On </a:t>
            </a:r>
            <a:r>
              <a:rPr lang="fr-CA" sz="2000" dirty="0"/>
              <a:t>peut même envisager </a:t>
            </a:r>
            <a:r>
              <a:rPr lang="fr-CA" sz="2000" b="1" dirty="0" smtClean="0"/>
              <a:t>les premiers </a:t>
            </a:r>
            <a:r>
              <a:rPr lang="fr-CA" sz="2000" b="1" dirty="0"/>
              <a:t>tests utilisateurs </a:t>
            </a:r>
            <a:r>
              <a:rPr lang="fr-CA" sz="2000" dirty="0"/>
              <a:t>en les </a:t>
            </a:r>
            <a:r>
              <a:rPr lang="fr-CA" sz="2000" b="1" dirty="0"/>
              <a:t>questionnant sur leur ressenti</a:t>
            </a:r>
            <a:r>
              <a:rPr lang="fr-CA" sz="2000" dirty="0"/>
              <a:t> à la vue des </a:t>
            </a:r>
            <a:r>
              <a:rPr lang="fr-CA" sz="2000" dirty="0" smtClean="0"/>
              <a:t>écrans.</a:t>
            </a:r>
          </a:p>
        </p:txBody>
      </p:sp>
    </p:spTree>
    <p:extLst>
      <p:ext uri="{BB962C8B-B14F-4D97-AF65-F5344CB8AC3E}">
        <p14:creationId xmlns:p14="http://schemas.microsoft.com/office/powerpoint/2010/main" val="29994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- ASPECTS ERGONOMIQUES </a:t>
            </a:r>
            <a:endParaRPr lang="fr-CA" sz="2400" b="1" i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11</a:t>
            </a:fld>
            <a:endParaRPr lang="fr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30" y="847033"/>
            <a:ext cx="6392193" cy="553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95536" y="1052736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</a:t>
            </a:r>
            <a:r>
              <a:rPr lang="fr-CA" sz="2000" dirty="0" err="1" smtClean="0"/>
              <a:t>apperçu</a:t>
            </a:r>
            <a:r>
              <a:rPr lang="fr-CA" sz="2000" dirty="0" smtClean="0"/>
              <a:t> de la </a:t>
            </a:r>
            <a:r>
              <a:rPr lang="fr-CA" sz="2000" dirty="0" err="1" smtClean="0"/>
              <a:t>présen</a:t>
            </a:r>
            <a:r>
              <a:rPr lang="fr-CA" sz="2000" dirty="0" smtClean="0"/>
              <a:t>- </a:t>
            </a:r>
            <a:r>
              <a:rPr lang="fr-CA" sz="2000" dirty="0" err="1" smtClean="0"/>
              <a:t>tation</a:t>
            </a:r>
            <a:r>
              <a:rPr lang="fr-CA" sz="2000" dirty="0" smtClean="0"/>
              <a:t> d’un </a:t>
            </a:r>
            <a:r>
              <a:rPr lang="fr-CA" sz="2000" i="1" dirty="0" err="1" smtClean="0"/>
              <a:t>Wireframe</a:t>
            </a:r>
            <a:r>
              <a:rPr lang="fr-CA" sz="2000" dirty="0" smtClean="0"/>
              <a:t>.</a:t>
            </a:r>
            <a:endParaRPr lang="fr-CA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8085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- ASPECTS ERGONOMIQUES 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Le P</a:t>
            </a:r>
            <a:r>
              <a:rPr lang="fr-CA" sz="2000" b="1" dirty="0" smtClean="0"/>
              <a:t>rototype		Définition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263147" y="1310168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Attention le mot « prototype » peut être utilisé dans de nombreux cas.</a:t>
            </a:r>
          </a:p>
          <a:p>
            <a:r>
              <a:rPr lang="fr-CA" sz="2000" b="1" dirty="0" smtClean="0"/>
              <a:t>Ici, </a:t>
            </a:r>
            <a:r>
              <a:rPr lang="fr-CA" sz="2000" b="1" i="1" dirty="0"/>
              <a:t>prototype</a:t>
            </a:r>
            <a:r>
              <a:rPr lang="fr-CA" sz="2000" b="1" dirty="0"/>
              <a:t> représente donc une version avancée du projet </a:t>
            </a:r>
            <a:r>
              <a:rPr lang="fr-CA" sz="2000" b="1" dirty="0" smtClean="0"/>
              <a:t>de l’application. </a:t>
            </a:r>
          </a:p>
          <a:p>
            <a:endParaRPr lang="fr-CA" sz="2000" dirty="0"/>
          </a:p>
          <a:p>
            <a:r>
              <a:rPr lang="fr-CA" sz="2000" dirty="0" smtClean="0"/>
              <a:t>Il </a:t>
            </a:r>
            <a:r>
              <a:rPr lang="fr-CA" sz="2000" dirty="0"/>
              <a:t>s’agit </a:t>
            </a:r>
            <a:r>
              <a:rPr lang="fr-CA" sz="2000" dirty="0" smtClean="0"/>
              <a:t>d’une </a:t>
            </a:r>
            <a:r>
              <a:rPr lang="fr-CA" sz="2000" b="1" dirty="0"/>
              <a:t>maquette dynamique </a:t>
            </a:r>
            <a:r>
              <a:rPr lang="fr-CA" sz="2000" dirty="0"/>
              <a:t>de pages affichables dans un </a:t>
            </a:r>
            <a:r>
              <a:rPr lang="fr-CA" sz="2000" dirty="0" smtClean="0"/>
              <a:t>navigateur</a:t>
            </a:r>
            <a:r>
              <a:rPr lang="fr-CA" sz="2000" dirty="0"/>
              <a:t>. </a:t>
            </a:r>
            <a:r>
              <a:rPr lang="fr-CA" sz="2000" dirty="0" smtClean="0"/>
              <a:t/>
            </a:r>
            <a:br>
              <a:rPr lang="fr-CA" sz="2000" dirty="0" smtClean="0"/>
            </a:br>
            <a:endParaRPr lang="fr-CA" sz="2000" dirty="0" smtClean="0"/>
          </a:p>
          <a:p>
            <a:r>
              <a:rPr lang="fr-CA" sz="2000" dirty="0" smtClean="0"/>
              <a:t>Il </a:t>
            </a:r>
            <a:r>
              <a:rPr lang="fr-CA" sz="2000" dirty="0"/>
              <a:t>est important de rappeler qu’à ce stade, </a:t>
            </a:r>
            <a:r>
              <a:rPr lang="fr-CA" sz="2000" b="1" dirty="0" smtClean="0"/>
              <a:t>l’aspect graphique </a:t>
            </a:r>
            <a:r>
              <a:rPr lang="fr-CA" sz="2000" b="1" dirty="0"/>
              <a:t>n’intervient pas</a:t>
            </a:r>
            <a:r>
              <a:rPr lang="fr-CA" sz="2000" dirty="0"/>
              <a:t> : </a:t>
            </a:r>
            <a:endParaRPr lang="fr-CA" sz="2000" dirty="0" smtClean="0"/>
          </a:p>
          <a:p>
            <a:endParaRPr lang="fr-CA" sz="2000" dirty="0" smtClean="0"/>
          </a:p>
          <a:p>
            <a:r>
              <a:rPr lang="fr-CA" sz="2000" dirty="0" smtClean="0"/>
              <a:t>Le </a:t>
            </a:r>
            <a:r>
              <a:rPr lang="fr-CA" sz="2000" dirty="0"/>
              <a:t>but du prototype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	est </a:t>
            </a:r>
            <a:r>
              <a:rPr lang="fr-CA" sz="2000" dirty="0"/>
              <a:t>bien de </a:t>
            </a:r>
            <a:r>
              <a:rPr lang="fr-CA" sz="2000" b="1" dirty="0"/>
              <a:t>valider les interactions </a:t>
            </a:r>
            <a:r>
              <a:rPr lang="fr-CA" sz="2000" dirty="0" smtClean="0"/>
              <a:t>	et </a:t>
            </a:r>
            <a:r>
              <a:rPr lang="fr-CA" sz="2000" b="1" dirty="0"/>
              <a:t>la navigabilité </a:t>
            </a:r>
            <a:r>
              <a:rPr lang="fr-CA" sz="2000" dirty="0"/>
              <a:t>de l’application, </a:t>
            </a:r>
            <a:r>
              <a:rPr lang="fr-CA" sz="2000" dirty="0" smtClean="0"/>
              <a:t>	</a:t>
            </a:r>
          </a:p>
          <a:p>
            <a:r>
              <a:rPr lang="fr-CA" sz="2000" dirty="0"/>
              <a:t>	</a:t>
            </a:r>
            <a:r>
              <a:rPr lang="fr-CA" sz="2000" b="1" dirty="0" smtClean="0"/>
              <a:t>nullement </a:t>
            </a:r>
            <a:r>
              <a:rPr lang="fr-CA" sz="2000" b="1" dirty="0"/>
              <a:t>de </a:t>
            </a:r>
            <a:r>
              <a:rPr lang="fr-CA" sz="2000" b="1" dirty="0" smtClean="0"/>
              <a:t>valider la </a:t>
            </a:r>
            <a:r>
              <a:rPr lang="fr-CA" sz="2000" b="1" dirty="0"/>
              <a:t>mise en forme</a:t>
            </a:r>
            <a:r>
              <a:rPr lang="fr-CA" sz="2000" dirty="0"/>
              <a:t>. </a:t>
            </a:r>
            <a:endParaRPr lang="fr-CA" sz="2000" dirty="0" smtClean="0"/>
          </a:p>
          <a:p>
            <a:r>
              <a:rPr lang="fr-CA" sz="2000" dirty="0" smtClean="0"/>
              <a:t>On </a:t>
            </a:r>
            <a:r>
              <a:rPr lang="fr-CA" sz="2000" dirty="0"/>
              <a:t>peut ainsi s’en tenir à des pages noires et blanches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 smtClean="0"/>
              <a:t>On </a:t>
            </a:r>
            <a:r>
              <a:rPr lang="fr-CA" sz="2000" dirty="0"/>
              <a:t>peut ainsi déjà modifier rapidement et facilement certaines fonctionnalités qui n’ont pas encore été codées. Des modifications </a:t>
            </a:r>
            <a:r>
              <a:rPr lang="fr-CA" sz="2000" dirty="0" smtClean="0"/>
              <a:t>qui auraient </a:t>
            </a:r>
            <a:r>
              <a:rPr lang="fr-CA" sz="2000" dirty="0"/>
              <a:t>eues une lourde répercussion en temps et en budget si elles avaient été décelées à la fin d’une première étape de </a:t>
            </a:r>
            <a:r>
              <a:rPr lang="fr-CA" sz="2000" dirty="0" smtClean="0"/>
              <a:t>développement.</a:t>
            </a:r>
          </a:p>
        </p:txBody>
      </p:sp>
    </p:spTree>
    <p:extLst>
      <p:ext uri="{BB962C8B-B14F-4D97-AF65-F5344CB8AC3E}">
        <p14:creationId xmlns:p14="http://schemas.microsoft.com/office/powerpoint/2010/main" val="34049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- ASPECTS ERGONOMIQUES 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Le P</a:t>
            </a:r>
            <a:r>
              <a:rPr lang="fr-CA" sz="2000" b="1" dirty="0" smtClean="0"/>
              <a:t>rototype		Les Acteurs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95536" y="1412776"/>
            <a:ext cx="83889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Le prototype s’attache à l’aspect fonctionnel et dynamique du site à réaliser, mais sans rentrer dans la technique de programmation. </a:t>
            </a:r>
          </a:p>
          <a:p>
            <a:endParaRPr lang="fr-CA" sz="2000" dirty="0" smtClean="0"/>
          </a:p>
          <a:p>
            <a:r>
              <a:rPr lang="fr-CA" sz="2000" dirty="0" smtClean="0"/>
              <a:t>Il peut </a:t>
            </a:r>
            <a:r>
              <a:rPr lang="fr-CA" sz="2000" dirty="0"/>
              <a:t>être réalisé par l’équipe de développement ou le concepteur suivant la taille du projet et les moyens de l’entreprise en charge, sur </a:t>
            </a:r>
            <a:r>
              <a:rPr lang="fr-CA" sz="2000" dirty="0" smtClean="0"/>
              <a:t>la base </a:t>
            </a:r>
            <a:r>
              <a:rPr lang="fr-CA" sz="2000" dirty="0"/>
              <a:t>du travail effectué en amont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Comme évoqué précédemment, lors des phases de tests d’utilisabilité la Maîtrise d’Ouvrage (MOA</a:t>
            </a:r>
            <a:r>
              <a:rPr lang="fr-CA" sz="2000" dirty="0" smtClean="0"/>
              <a:t>)</a:t>
            </a:r>
            <a:r>
              <a:rPr lang="fr-CA" sz="2000" b="1" dirty="0"/>
              <a:t> </a:t>
            </a:r>
            <a:r>
              <a:rPr lang="fr-CA" sz="2000" b="1" baseline="-25000" dirty="0"/>
              <a:t>(1)</a:t>
            </a:r>
            <a:r>
              <a:rPr lang="fr-CA" sz="2000" dirty="0" smtClean="0"/>
              <a:t> </a:t>
            </a:r>
            <a:r>
              <a:rPr lang="fr-CA" sz="2000" dirty="0"/>
              <a:t>et, si elle existe, l’Assistance </a:t>
            </a:r>
            <a:r>
              <a:rPr lang="fr-CA" sz="2000" dirty="0" smtClean="0"/>
              <a:t>à Maîtrise </a:t>
            </a:r>
            <a:r>
              <a:rPr lang="fr-CA" sz="2000" dirty="0"/>
              <a:t>d’Ouvrage (AMOA) sont sollicitées afin de valider l’outil proposé.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Dans </a:t>
            </a:r>
            <a:r>
              <a:rPr lang="fr-CA" sz="2000" dirty="0"/>
              <a:t>certains cas on fera alors appel à une </a:t>
            </a:r>
            <a:r>
              <a:rPr lang="fr-CA" sz="2000" dirty="0" smtClean="0"/>
              <a:t>équipe professionnelle </a:t>
            </a:r>
            <a:r>
              <a:rPr lang="fr-CA" sz="2000" dirty="0"/>
              <a:t>de testeurs, mais on peut également pour cela convoquer un panel d’utilisateurs </a:t>
            </a:r>
            <a:r>
              <a:rPr lang="fr-CA" sz="2000" dirty="0" smtClean="0"/>
              <a:t>finaux.</a:t>
            </a:r>
          </a:p>
        </p:txBody>
      </p:sp>
      <p:sp>
        <p:nvSpPr>
          <p:cNvPr id="3" name="Rectangle 2"/>
          <p:cNvSpPr/>
          <p:nvPr/>
        </p:nvSpPr>
        <p:spPr>
          <a:xfrm>
            <a:off x="416782" y="5733256"/>
            <a:ext cx="8259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 smtClean="0"/>
              <a:t>(1)  La </a:t>
            </a:r>
            <a:r>
              <a:rPr lang="fr-CA" sz="1400" b="1" dirty="0"/>
              <a:t>maîtrise d'ouvrage est à l'origine de l'idée de base du projet et représente, à ce titre, les utilisateurs finaux à qui l'ouvrage est destiné.</a:t>
            </a:r>
          </a:p>
        </p:txBody>
      </p:sp>
    </p:spTree>
    <p:extLst>
      <p:ext uri="{BB962C8B-B14F-4D97-AF65-F5344CB8AC3E}">
        <p14:creationId xmlns:p14="http://schemas.microsoft.com/office/powerpoint/2010/main" val="237294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- ASPECTS ERGONOMIQUES </a:t>
            </a:r>
            <a:endParaRPr lang="fr-CA" sz="2400" b="1" i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14</a:t>
            </a:fld>
            <a:endParaRPr lang="fr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08720"/>
            <a:ext cx="65627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95536" y="1052736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</a:t>
            </a:r>
            <a:r>
              <a:rPr lang="fr-CA" sz="2000" dirty="0" err="1" smtClean="0"/>
              <a:t>apperçu</a:t>
            </a:r>
            <a:r>
              <a:rPr lang="fr-CA" sz="2000" dirty="0" smtClean="0"/>
              <a:t> de la </a:t>
            </a:r>
            <a:r>
              <a:rPr lang="fr-CA" sz="2000" dirty="0" err="1" smtClean="0"/>
              <a:t>présen</a:t>
            </a:r>
            <a:r>
              <a:rPr lang="fr-CA" sz="2000" dirty="0" smtClean="0"/>
              <a:t>- </a:t>
            </a:r>
            <a:r>
              <a:rPr lang="fr-CA" sz="2000" dirty="0" err="1" smtClean="0"/>
              <a:t>tation</a:t>
            </a:r>
            <a:r>
              <a:rPr lang="fr-CA" sz="2000" dirty="0" smtClean="0"/>
              <a:t> d’un </a:t>
            </a:r>
            <a:r>
              <a:rPr lang="fr-CA" sz="2000" i="1" dirty="0" smtClean="0"/>
              <a:t>Prototype</a:t>
            </a:r>
            <a:r>
              <a:rPr lang="fr-CA" sz="2000" dirty="0" smtClean="0"/>
              <a:t>.</a:t>
            </a:r>
            <a:endParaRPr lang="fr-CA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914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 « </a:t>
            </a:r>
            <a:r>
              <a:rPr lang="fr-CA" sz="2000" b="1" dirty="0" err="1" smtClean="0"/>
              <a:t>Moodboard</a:t>
            </a:r>
            <a:r>
              <a:rPr lang="fr-CA" sz="2000" b="1" dirty="0" smtClean="0"/>
              <a:t>  » ou planche d’inspiration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15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95536" y="1310168"/>
            <a:ext cx="8388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Définition</a:t>
            </a:r>
            <a:endParaRPr lang="fr-CA" sz="2000" dirty="0"/>
          </a:p>
          <a:p>
            <a:r>
              <a:rPr lang="fr-CA" sz="2000" dirty="0" smtClean="0"/>
              <a:t>De </a:t>
            </a:r>
            <a:r>
              <a:rPr lang="fr-CA" sz="2000" dirty="0"/>
              <a:t>même que pour le zoning, mais cette fois sur l’aspect graphique, le </a:t>
            </a:r>
            <a:r>
              <a:rPr lang="fr-CA" sz="2000" dirty="0" err="1"/>
              <a:t>moodboard</a:t>
            </a:r>
            <a:r>
              <a:rPr lang="fr-CA" sz="2000" dirty="0"/>
              <a:t> permet de formaliser les idées exprimées par le client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Le principe est d’épingler en vrac les inspirations visuelles : cela peut être réalisé avec de simples images découpées et assemblées sur </a:t>
            </a:r>
            <a:r>
              <a:rPr lang="fr-CA" sz="2000" dirty="0" smtClean="0"/>
              <a:t>un tableau</a:t>
            </a:r>
            <a:r>
              <a:rPr lang="fr-CA" sz="2000" dirty="0"/>
              <a:t>, ou une collection de captures d’écrans de pages web existantes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b="1" dirty="0"/>
              <a:t>Le but est de dégager très tôt une tendance de style</a:t>
            </a:r>
            <a:r>
              <a:rPr lang="fr-CA" sz="2000" dirty="0"/>
              <a:t>.</a:t>
            </a:r>
            <a:endParaRPr lang="fr-CA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95536" y="4581128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Acteurs</a:t>
            </a:r>
          </a:p>
          <a:p>
            <a:r>
              <a:rPr lang="fr-CA" dirty="0" smtClean="0"/>
              <a:t>Tout </a:t>
            </a:r>
            <a:r>
              <a:rPr lang="fr-CA" dirty="0"/>
              <a:t>comme pour le zoning, cette étape est un </a:t>
            </a:r>
            <a:r>
              <a:rPr lang="fr-CA" b="1" dirty="0"/>
              <a:t>outil interne </a:t>
            </a:r>
            <a:r>
              <a:rPr lang="fr-CA" dirty="0"/>
              <a:t>constitué à partir des informations collectées auprès du client. 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Aucun livrable ne </a:t>
            </a:r>
            <a:r>
              <a:rPr lang="fr-CA" dirty="0"/>
              <a:t>lui est fourni et le résultat servira de base pour les étapes suivantes</a:t>
            </a:r>
          </a:p>
        </p:txBody>
      </p:sp>
    </p:spTree>
    <p:extLst>
      <p:ext uri="{BB962C8B-B14F-4D97-AF65-F5344CB8AC3E}">
        <p14:creationId xmlns:p14="http://schemas.microsoft.com/office/powerpoint/2010/main" val="105120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16</a:t>
            </a:fld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263147" y="792204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</a:t>
            </a:r>
            <a:r>
              <a:rPr lang="fr-CA" sz="2000" dirty="0" err="1" smtClean="0"/>
              <a:t>apperçu</a:t>
            </a:r>
            <a:r>
              <a:rPr lang="fr-CA" sz="2000" dirty="0" smtClean="0"/>
              <a:t> de la </a:t>
            </a:r>
            <a:r>
              <a:rPr lang="fr-CA" sz="2000" dirty="0" err="1" smtClean="0"/>
              <a:t>présen</a:t>
            </a:r>
            <a:r>
              <a:rPr lang="fr-CA" sz="2000" dirty="0" smtClean="0"/>
              <a:t>- </a:t>
            </a:r>
            <a:r>
              <a:rPr lang="fr-CA" sz="2000" dirty="0" err="1" smtClean="0"/>
              <a:t>tation</a:t>
            </a:r>
            <a:r>
              <a:rPr lang="fr-CA" sz="2000" dirty="0" smtClean="0"/>
              <a:t> d’un </a:t>
            </a:r>
            <a:r>
              <a:rPr lang="fr-CA" sz="2000" i="1" dirty="0" err="1" smtClean="0"/>
              <a:t>MoodBoard</a:t>
            </a:r>
            <a:r>
              <a:rPr lang="fr-CA" sz="2000" dirty="0" smtClean="0"/>
              <a:t>.</a:t>
            </a:r>
            <a:endParaRPr lang="fr-CA" sz="2000" i="1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92" y="764704"/>
            <a:ext cx="6873007" cy="544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</p:spTree>
    <p:extLst>
      <p:ext uri="{BB962C8B-B14F-4D97-AF65-F5344CB8AC3E}">
        <p14:creationId xmlns:p14="http://schemas.microsoft.com/office/powerpoint/2010/main" val="4221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 « Style </a:t>
            </a:r>
            <a:r>
              <a:rPr lang="fr-CA" sz="2000" b="1" dirty="0" err="1"/>
              <a:t>tiles</a:t>
            </a:r>
            <a:r>
              <a:rPr lang="fr-CA" sz="2000" b="1" dirty="0" smtClean="0"/>
              <a:t>  »		Définition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17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95536" y="1310168"/>
            <a:ext cx="8388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Ce terme est issu du secteur de la mode, de la décoration et de la publicité.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Le </a:t>
            </a:r>
            <a:r>
              <a:rPr lang="fr-CA" sz="2000" dirty="0"/>
              <a:t>but est de définir les grandes tendances (</a:t>
            </a:r>
            <a:r>
              <a:rPr lang="fr-CA" sz="2000" dirty="0" smtClean="0"/>
              <a:t>graphiques, texturales</a:t>
            </a:r>
            <a:r>
              <a:rPr lang="fr-CA" sz="2000" dirty="0"/>
              <a:t>, chromatiques, typographie, etc.) pour un projet donné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On ne s’intéressera ici ni aux dimensions de ce que l’on représentera, ni à sa structure, ni même aux terminaux utilisés, mais </a:t>
            </a:r>
            <a:r>
              <a:rPr lang="fr-CA" sz="2000" dirty="0" smtClean="0"/>
              <a:t>uniquement aux </a:t>
            </a:r>
            <a:r>
              <a:rPr lang="fr-CA" sz="2000" dirty="0"/>
              <a:t>aspects graphiques et stylistiques eux-mêmes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Le but est donc de créer plusieurs planches regroupant les éléments constitutifs de la charte graphique </a:t>
            </a:r>
            <a:r>
              <a:rPr lang="fr-CA" sz="2000" b="1" dirty="0"/>
              <a:t>sans notion de mise en page</a:t>
            </a:r>
            <a:r>
              <a:rPr lang="fr-CA" sz="2000" dirty="0"/>
              <a:t>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On peut </a:t>
            </a:r>
            <a:r>
              <a:rPr lang="fr-CA" sz="2000" dirty="0"/>
              <a:t>ainsi se concentrer sur l’homogénéité et la pertinence (vis-à-vis de la marque, du message, …) des styles retenus et non sur </a:t>
            </a:r>
            <a:r>
              <a:rPr lang="fr-CA" sz="2000" dirty="0" smtClean="0"/>
              <a:t>la structure </a:t>
            </a:r>
            <a:r>
              <a:rPr lang="fr-CA" sz="2000" dirty="0"/>
              <a:t>de la page</a:t>
            </a:r>
            <a:r>
              <a:rPr lang="fr-CA" sz="2000" dirty="0" smtClean="0"/>
              <a:t>.</a:t>
            </a:r>
          </a:p>
          <a:p>
            <a:endParaRPr lang="fr-CA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</p:spTree>
    <p:extLst>
      <p:ext uri="{BB962C8B-B14F-4D97-AF65-F5344CB8AC3E}">
        <p14:creationId xmlns:p14="http://schemas.microsoft.com/office/powerpoint/2010/main" val="23292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53157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 « Style </a:t>
            </a:r>
            <a:r>
              <a:rPr lang="fr-CA" sz="2000" b="1" dirty="0" err="1"/>
              <a:t>tiles</a:t>
            </a:r>
            <a:r>
              <a:rPr lang="fr-CA" sz="2000" b="1" dirty="0" smtClean="0"/>
              <a:t>  »		Définition (suite)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18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53157" y="1772816"/>
            <a:ext cx="8388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On </a:t>
            </a:r>
            <a:r>
              <a:rPr lang="fr-CA" sz="2000" dirty="0"/>
              <a:t>définit ainsi </a:t>
            </a:r>
            <a:r>
              <a:rPr lang="fr-CA" sz="2000" dirty="0" smtClean="0"/>
              <a:t>plusieurs planches, </a:t>
            </a:r>
            <a:r>
              <a:rPr lang="fr-CA" sz="2000" dirty="0"/>
              <a:t>plus ou moins différentes, dans le but de laisser un choix au client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La « Planche Tendance » qui sera choisie va s’enrichir au cours des échanges avec le client en ajoutant par exemple les différents </a:t>
            </a:r>
            <a:r>
              <a:rPr lang="fr-CA" sz="2000" dirty="0" smtClean="0"/>
              <a:t>états des </a:t>
            </a:r>
            <a:r>
              <a:rPr lang="fr-CA" sz="2000" dirty="0"/>
              <a:t>boutons.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Si </a:t>
            </a:r>
            <a:r>
              <a:rPr lang="fr-CA" sz="2000" dirty="0"/>
              <a:t>elle est tenue à jour, elle pourra devenir la « charte graphique » </a:t>
            </a:r>
            <a:r>
              <a:rPr lang="fr-CA" sz="2000" dirty="0" smtClean="0"/>
              <a:t>de l’application.</a:t>
            </a:r>
          </a:p>
          <a:p>
            <a:endParaRPr lang="fr-CA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</p:spTree>
    <p:extLst>
      <p:ext uri="{BB962C8B-B14F-4D97-AF65-F5344CB8AC3E}">
        <p14:creationId xmlns:p14="http://schemas.microsoft.com/office/powerpoint/2010/main" val="33452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</a:t>
            </a:r>
            <a:r>
              <a:rPr lang="fr-CA" sz="2000" b="1" dirty="0"/>
              <a:t> « Style </a:t>
            </a:r>
            <a:r>
              <a:rPr lang="fr-CA" sz="2000" b="1" dirty="0" err="1"/>
              <a:t>tiles</a:t>
            </a:r>
            <a:r>
              <a:rPr lang="fr-CA" sz="2000" b="1" dirty="0"/>
              <a:t>  »		</a:t>
            </a:r>
            <a:r>
              <a:rPr lang="fr-CA" sz="2000" b="1" dirty="0" smtClean="0"/>
              <a:t>Définition (suite) 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19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401541" y="1844824"/>
            <a:ext cx="8388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Le travail autour de la « Planche de Tendance » </a:t>
            </a:r>
            <a:r>
              <a:rPr lang="fr-CA" sz="2000" dirty="0" smtClean="0"/>
              <a:t>se décrit </a:t>
            </a:r>
            <a:r>
              <a:rPr lang="fr-CA" sz="2000" dirty="0"/>
              <a:t>par les 4 étapes suivantes </a:t>
            </a:r>
            <a:r>
              <a:rPr lang="fr-CA" sz="2000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Écouter </a:t>
            </a:r>
            <a:r>
              <a:rPr lang="fr-CA" sz="2000" dirty="0"/>
              <a:t>le </a:t>
            </a:r>
            <a:r>
              <a:rPr lang="fr-CA" sz="2000" dirty="0" smtClean="0"/>
              <a:t>client,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Interpréter </a:t>
            </a:r>
            <a:r>
              <a:rPr lang="fr-CA" sz="2000" dirty="0"/>
              <a:t>(définir les éléments de design [ligne, couleur, forme, formulaire, model, les espace, les textures], ainsi que les principes </a:t>
            </a:r>
            <a:r>
              <a:rPr lang="fr-CA" sz="2000" dirty="0" smtClean="0"/>
              <a:t>de </a:t>
            </a:r>
            <a:br>
              <a:rPr lang="fr-CA" sz="2000" dirty="0" smtClean="0"/>
            </a:br>
            <a:r>
              <a:rPr lang="fr-CA" sz="2000" dirty="0" smtClean="0"/>
              <a:t>design </a:t>
            </a:r>
            <a:r>
              <a:rPr lang="fr-CA" sz="2000" dirty="0"/>
              <a:t>[unité, harmonie, balance, rythme, accents</a:t>
            </a:r>
            <a:r>
              <a:rPr lang="fr-CA" sz="2000" dirty="0" smtClean="0"/>
              <a:t>]),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Définir </a:t>
            </a:r>
            <a:r>
              <a:rPr lang="fr-CA" sz="2000" dirty="0"/>
              <a:t>le langage visuel (Déterminer le thème en assemblant des adjectifs et commencer à les faire correspondre avec un style</a:t>
            </a:r>
            <a:r>
              <a:rPr lang="fr-CA" sz="2000" dirty="0" smtClean="0"/>
              <a:t>),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Itérer</a:t>
            </a:r>
            <a:r>
              <a:rPr lang="fr-CA" sz="2000" dirty="0"/>
              <a:t>.</a:t>
            </a:r>
            <a:endParaRPr lang="fr-CA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</p:spTree>
    <p:extLst>
      <p:ext uri="{BB962C8B-B14F-4D97-AF65-F5344CB8AC3E}">
        <p14:creationId xmlns:p14="http://schemas.microsoft.com/office/powerpoint/2010/main" val="24093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/>
              <a:t>PROTOTYPAGE - </a:t>
            </a:r>
            <a:r>
              <a:rPr lang="fr-CA" sz="2400" b="1" dirty="0" smtClean="0"/>
              <a:t>MAQUETTAGE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836712"/>
            <a:ext cx="83889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L’expression </a:t>
            </a:r>
            <a:r>
              <a:rPr lang="fr-CA" sz="2000" b="1" dirty="0" smtClean="0"/>
              <a:t>PROTOTYPAGE</a:t>
            </a:r>
            <a:r>
              <a:rPr lang="fr-CA" sz="2000" dirty="0" smtClean="0"/>
              <a:t> s’applique à deux techniques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 prototypage dans l’analyse « aussi appelé Maquettage 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 prototypage de classes dans la codification</a:t>
            </a:r>
          </a:p>
          <a:p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Le présent document s’adresse au prototypage dans l’analyse.</a:t>
            </a:r>
          </a:p>
          <a:p>
            <a:endParaRPr lang="fr-CA" sz="2000" dirty="0" smtClean="0"/>
          </a:p>
          <a:p>
            <a:r>
              <a:rPr lang="fr-CA" sz="2000" dirty="0" smtClean="0"/>
              <a:t>On l’utilise plus souvent qu’autrement dans le développement de sites WEB.</a:t>
            </a:r>
          </a:p>
          <a:p>
            <a:endParaRPr lang="fr-CA" sz="2000" dirty="0"/>
          </a:p>
          <a:p>
            <a:r>
              <a:rPr lang="fr-CA" sz="2000" dirty="0"/>
              <a:t>Elle implique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L’équipe </a:t>
            </a:r>
            <a:r>
              <a:rPr lang="fr-CA" sz="2000" dirty="0"/>
              <a:t>qui réalisera le site : chef de projet, concepteur, webdesigners, graphistes, développeurs, etc</a:t>
            </a:r>
            <a:r>
              <a:rPr lang="fr-CA" sz="2000" dirty="0" smtClean="0"/>
              <a:t>.,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 </a:t>
            </a:r>
            <a:r>
              <a:rPr lang="fr-CA" sz="2000" dirty="0"/>
              <a:t>commanditaire, qu’il soit représenté par le client lui-même ou sa Maîtrise d’Ouvrage (MOA</a:t>
            </a:r>
            <a:r>
              <a:rPr lang="fr-CA" sz="2000" dirty="0" smtClean="0"/>
              <a:t>).</a:t>
            </a:r>
          </a:p>
          <a:p>
            <a:endParaRPr lang="fr-CA" sz="2000" dirty="0"/>
          </a:p>
          <a:p>
            <a:r>
              <a:rPr lang="fr-CA" sz="2000" dirty="0"/>
              <a:t>L’objectif principal du prototypage est la fabrication d’un modèle physique (</a:t>
            </a:r>
            <a:r>
              <a:rPr lang="fr-CA" sz="2000" b="1" dirty="0"/>
              <a:t>maquette, prototype</a:t>
            </a:r>
            <a:r>
              <a:rPr lang="fr-CA" sz="2000" dirty="0"/>
              <a:t>) dans un </a:t>
            </a:r>
            <a:r>
              <a:rPr lang="fr-CA" sz="2000" b="1" dirty="0"/>
              <a:t>délai </a:t>
            </a:r>
            <a:r>
              <a:rPr lang="fr-CA" sz="2000" b="1" dirty="0" smtClean="0"/>
              <a:t>très </a:t>
            </a:r>
            <a:r>
              <a:rPr lang="fr-CA" sz="2000" b="1" dirty="0"/>
              <a:t>court</a:t>
            </a:r>
            <a:r>
              <a:rPr lang="fr-CA" sz="2000" dirty="0"/>
              <a:t>, à </a:t>
            </a:r>
            <a:r>
              <a:rPr lang="fr-CA" sz="2000" b="1" dirty="0"/>
              <a:t>moindre coût </a:t>
            </a:r>
            <a:r>
              <a:rPr lang="fr-CA" sz="2000" dirty="0"/>
              <a:t>et avec</a:t>
            </a:r>
          </a:p>
          <a:p>
            <a:r>
              <a:rPr lang="fr-CA" sz="2000" b="1" dirty="0"/>
              <a:t>le minimum d’outillage et d’étapes intermédiaires </a:t>
            </a:r>
            <a:r>
              <a:rPr lang="fr-CA" sz="2000" dirty="0"/>
              <a:t>dans le processus de réalisation.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12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 « </a:t>
            </a:r>
            <a:r>
              <a:rPr lang="fr-CA" sz="2000" b="1" dirty="0"/>
              <a:t>Style </a:t>
            </a:r>
            <a:r>
              <a:rPr lang="fr-CA" sz="2000" b="1" dirty="0" err="1"/>
              <a:t>tiles</a:t>
            </a:r>
            <a:r>
              <a:rPr lang="fr-CA" sz="2000" b="1" dirty="0"/>
              <a:t>  »		</a:t>
            </a:r>
            <a:r>
              <a:rPr lang="fr-CA" sz="2000" b="1" dirty="0" smtClean="0"/>
              <a:t>Acteurs 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20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95536" y="1310168"/>
            <a:ext cx="83889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Cet outil permet d’avoir des </a:t>
            </a:r>
            <a:r>
              <a:rPr lang="fr-CA" sz="2000" b="1" dirty="0"/>
              <a:t>échanges rapides avec le client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	et </a:t>
            </a:r>
            <a:r>
              <a:rPr lang="fr-CA" sz="2000" dirty="0"/>
              <a:t>entre totalement dans les démarches « Agile ».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De </a:t>
            </a:r>
            <a:r>
              <a:rPr lang="fr-CA" sz="2000" dirty="0"/>
              <a:t>plus, avec </a:t>
            </a:r>
            <a:r>
              <a:rPr lang="fr-CA" sz="2000" dirty="0" smtClean="0"/>
              <a:t>l’introduction du </a:t>
            </a:r>
            <a:r>
              <a:rPr lang="fr-CA" sz="2000" dirty="0"/>
              <a:t>web adaptatif, une même page va avoir </a:t>
            </a:r>
            <a:r>
              <a:rPr lang="fr-CA" sz="2000" dirty="0" smtClean="0"/>
              <a:t>plusieurs </a:t>
            </a:r>
            <a:r>
              <a:rPr lang="fr-CA" sz="2000" dirty="0"/>
              <a:t>structures en fonction de la taille d’écran des terminaux utilisés, mais la </a:t>
            </a:r>
            <a:r>
              <a:rPr lang="fr-CA" sz="2000" dirty="0" smtClean="0"/>
              <a:t>signature graphique </a:t>
            </a:r>
            <a:r>
              <a:rPr lang="fr-CA" sz="2000" dirty="0"/>
              <a:t>devra rester celle du client.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Il </a:t>
            </a:r>
            <a:r>
              <a:rPr lang="fr-CA" sz="2000" dirty="0"/>
              <a:t>y a donc naturellement une séparation entre structure et apparence.</a:t>
            </a:r>
          </a:p>
          <a:p>
            <a:endParaRPr lang="fr-CA" sz="2000" dirty="0" smtClean="0"/>
          </a:p>
          <a:p>
            <a:r>
              <a:rPr lang="fr-CA" sz="2000" dirty="0" smtClean="0"/>
              <a:t>La </a:t>
            </a:r>
            <a:r>
              <a:rPr lang="fr-CA" sz="2000" dirty="0"/>
              <a:t>réalisation </a:t>
            </a:r>
            <a:r>
              <a:rPr lang="fr-CA" sz="2000" b="1" dirty="0"/>
              <a:t>s’effectue en interne </a:t>
            </a:r>
            <a:r>
              <a:rPr lang="fr-CA" sz="2000" dirty="0"/>
              <a:t>en </a:t>
            </a:r>
            <a:r>
              <a:rPr lang="fr-CA" sz="2000" b="1" dirty="0"/>
              <a:t>sollicitant périodiquement et directement le client</a:t>
            </a:r>
            <a:r>
              <a:rPr lang="fr-CA" sz="2000" b="1" dirty="0" smtClean="0"/>
              <a:t>.</a:t>
            </a:r>
          </a:p>
          <a:p>
            <a:endParaRPr lang="fr-CA" sz="2000" b="1" dirty="0"/>
          </a:p>
          <a:p>
            <a:r>
              <a:rPr lang="fr-CA" sz="2000" dirty="0"/>
              <a:t>Encore une fois, selon la taille du projet et donc de l’entreprise qui réalise, il peut être effectué par une seule personne ou une équipe :</a:t>
            </a:r>
          </a:p>
          <a:p>
            <a:r>
              <a:rPr lang="fr-CA" sz="2000" dirty="0" smtClean="0"/>
              <a:t>	idéalement </a:t>
            </a:r>
            <a:r>
              <a:rPr lang="fr-CA" sz="2000" dirty="0"/>
              <a:t>par un graphiste,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	et </a:t>
            </a:r>
            <a:r>
              <a:rPr lang="fr-CA" sz="2000" dirty="0"/>
              <a:t>selon les moyens par des profils webdesigners, etc.</a:t>
            </a:r>
            <a:endParaRPr lang="fr-CA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</p:spTree>
    <p:extLst>
      <p:ext uri="{BB962C8B-B14F-4D97-AF65-F5344CB8AC3E}">
        <p14:creationId xmlns:p14="http://schemas.microsoft.com/office/powerpoint/2010/main" val="5763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21</a:t>
            </a:fld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08720"/>
            <a:ext cx="6553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95536" y="925069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</a:t>
            </a:r>
            <a:r>
              <a:rPr lang="fr-CA" sz="2000" dirty="0" err="1" smtClean="0"/>
              <a:t>apperçu</a:t>
            </a:r>
            <a:r>
              <a:rPr lang="fr-CA" sz="2000" dirty="0" smtClean="0"/>
              <a:t> de la </a:t>
            </a:r>
            <a:r>
              <a:rPr lang="fr-CA" sz="2000" dirty="0" err="1" smtClean="0"/>
              <a:t>présen</a:t>
            </a:r>
            <a:r>
              <a:rPr lang="fr-CA" sz="2000" dirty="0" smtClean="0"/>
              <a:t>- </a:t>
            </a:r>
            <a:r>
              <a:rPr lang="fr-CA" sz="2000" dirty="0" err="1" smtClean="0"/>
              <a:t>tation</a:t>
            </a:r>
            <a:r>
              <a:rPr lang="fr-CA" sz="2000" dirty="0" smtClean="0"/>
              <a:t> d’une </a:t>
            </a:r>
            <a:r>
              <a:rPr lang="fr-CA" sz="2000" i="1" dirty="0" smtClean="0"/>
              <a:t>Style </a:t>
            </a:r>
            <a:r>
              <a:rPr lang="fr-CA" sz="2000" i="1" dirty="0" err="1" smtClean="0"/>
              <a:t>Tile</a:t>
            </a:r>
            <a:r>
              <a:rPr lang="fr-CA" sz="2000" dirty="0" smtClean="0"/>
              <a:t>.</a:t>
            </a:r>
            <a:endParaRPr lang="fr-CA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3924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22</a:t>
            </a:fld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925069"/>
            <a:ext cx="1584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autre </a:t>
            </a:r>
            <a:r>
              <a:rPr lang="fr-CA" sz="2000" dirty="0" err="1" smtClean="0"/>
              <a:t>apperçu</a:t>
            </a:r>
            <a:r>
              <a:rPr lang="fr-CA" sz="2000" dirty="0" smtClean="0"/>
              <a:t> de la présentation d’une </a:t>
            </a:r>
            <a:br>
              <a:rPr lang="fr-CA" sz="2000" dirty="0" smtClean="0"/>
            </a:br>
            <a:r>
              <a:rPr lang="fr-CA" sz="2000" i="1" dirty="0" smtClean="0"/>
              <a:t>Style </a:t>
            </a:r>
            <a:r>
              <a:rPr lang="fr-CA" sz="2000" i="1" dirty="0" err="1" smtClean="0"/>
              <a:t>Tile</a:t>
            </a:r>
            <a:r>
              <a:rPr lang="fr-CA" sz="2000" dirty="0" smtClean="0"/>
              <a:t>.</a:t>
            </a:r>
            <a:endParaRPr lang="fr-CA" sz="2000" i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93" y="1196752"/>
            <a:ext cx="6619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23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95536" y="1310168"/>
            <a:ext cx="8388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On </a:t>
            </a:r>
            <a:r>
              <a:rPr lang="fr-CA" sz="2000" dirty="0"/>
              <a:t>peut </a:t>
            </a:r>
            <a:r>
              <a:rPr lang="fr-CA" sz="2000" dirty="0" smtClean="0"/>
              <a:t>rencontrer cette appellation pour </a:t>
            </a:r>
            <a:r>
              <a:rPr lang="fr-CA" sz="2000" dirty="0"/>
              <a:t>des réalisations dans le domaine de la mode ou du packaging. Certaines personnes utilisent </a:t>
            </a:r>
            <a:r>
              <a:rPr lang="fr-CA" sz="2000" dirty="0" smtClean="0"/>
              <a:t>le </a:t>
            </a:r>
            <a:r>
              <a:rPr lang="fr-CA" sz="2000" dirty="0"/>
              <a:t>terme </a:t>
            </a:r>
            <a:r>
              <a:rPr lang="fr-CA" sz="2000" dirty="0" err="1"/>
              <a:t>mockup</a:t>
            </a:r>
            <a:r>
              <a:rPr lang="fr-CA" sz="2000" dirty="0"/>
              <a:t> pour un livrable HTML, un </a:t>
            </a:r>
            <a:r>
              <a:rPr lang="fr-CA" sz="2000" dirty="0" err="1"/>
              <a:t>wireframe</a:t>
            </a:r>
            <a:r>
              <a:rPr lang="fr-CA" sz="2000" dirty="0"/>
              <a:t>, une maquette graphique, etc</a:t>
            </a:r>
            <a:r>
              <a:rPr lang="fr-CA" sz="2000" dirty="0" smtClean="0"/>
              <a:t>..</a:t>
            </a:r>
          </a:p>
          <a:p>
            <a:endParaRPr lang="fr-CA" sz="2000" dirty="0"/>
          </a:p>
          <a:p>
            <a:r>
              <a:rPr lang="fr-CA" sz="2000" dirty="0"/>
              <a:t>Ici, nous définissons le </a:t>
            </a:r>
            <a:r>
              <a:rPr lang="fr-CA" sz="2000" dirty="0" err="1"/>
              <a:t>mockup</a:t>
            </a:r>
            <a:r>
              <a:rPr lang="fr-CA" sz="2000" dirty="0"/>
              <a:t> comme un </a:t>
            </a:r>
            <a:r>
              <a:rPr lang="fr-CA" sz="2000" b="1" dirty="0"/>
              <a:t>rendu visuel étant le plus proche possible du produit final à développer</a:t>
            </a:r>
            <a:r>
              <a:rPr lang="fr-CA" sz="2000" dirty="0"/>
              <a:t>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On </a:t>
            </a:r>
            <a:r>
              <a:rPr lang="fr-CA" sz="2000" dirty="0"/>
              <a:t>ne s’intéresse </a:t>
            </a:r>
            <a:r>
              <a:rPr lang="fr-CA" sz="2000" dirty="0" smtClean="0"/>
              <a:t>ainsi qu’à </a:t>
            </a:r>
            <a:r>
              <a:rPr lang="fr-CA" sz="2000" dirty="0"/>
              <a:t>la représentation visuelle des pages </a:t>
            </a:r>
            <a:r>
              <a:rPr lang="fr-CA" sz="2000" dirty="0" smtClean="0"/>
              <a:t>de l’application </a:t>
            </a:r>
            <a:r>
              <a:rPr lang="fr-CA" sz="2000" dirty="0"/>
              <a:t>et </a:t>
            </a:r>
            <a:r>
              <a:rPr lang="fr-CA" sz="2000" b="1" dirty="0"/>
              <a:t>pas du tout à leur dynamisme </a:t>
            </a:r>
            <a:r>
              <a:rPr lang="fr-CA" sz="2000" dirty="0"/>
              <a:t>: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	</a:t>
            </a:r>
            <a:r>
              <a:rPr lang="fr-CA" sz="2000" b="1" dirty="0" smtClean="0"/>
              <a:t>le </a:t>
            </a:r>
            <a:r>
              <a:rPr lang="fr-CA" sz="2000" b="1" dirty="0" err="1"/>
              <a:t>mockup</a:t>
            </a:r>
            <a:r>
              <a:rPr lang="fr-CA" sz="2000" b="1" dirty="0"/>
              <a:t> n’est donc pas un prototype fonctionnel</a:t>
            </a:r>
          </a:p>
          <a:p>
            <a:r>
              <a:rPr lang="fr-CA" sz="2000" dirty="0" smtClean="0"/>
              <a:t>	</a:t>
            </a:r>
            <a:r>
              <a:rPr lang="fr-CA" sz="2000" b="1" dirty="0" smtClean="0"/>
              <a:t>mais </a:t>
            </a:r>
            <a:r>
              <a:rPr lang="fr-CA" sz="2000" b="1" dirty="0"/>
              <a:t>uniquement une image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On définit donc le </a:t>
            </a:r>
            <a:r>
              <a:rPr lang="fr-CA" sz="2000" dirty="0" err="1"/>
              <a:t>mockup</a:t>
            </a:r>
            <a:r>
              <a:rPr lang="fr-CA" sz="2000" dirty="0"/>
              <a:t> comme une </a:t>
            </a:r>
            <a:r>
              <a:rPr lang="fr-CA" sz="2000" b="1" dirty="0"/>
              <a:t>prévisualisation haute-fidélité </a:t>
            </a:r>
            <a:r>
              <a:rPr lang="fr-CA" sz="2000" dirty="0"/>
              <a:t>du rendu graphique, permettant de valider l’apparence </a:t>
            </a:r>
            <a:r>
              <a:rPr lang="fr-CA" sz="2000" dirty="0" smtClean="0"/>
              <a:t>graphique des </a:t>
            </a:r>
            <a:r>
              <a:rPr lang="fr-CA" sz="2000" dirty="0"/>
              <a:t>pages </a:t>
            </a:r>
            <a:r>
              <a:rPr lang="fr-CA" sz="2000" dirty="0" smtClean="0"/>
              <a:t>de l’application.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 </a:t>
            </a:r>
            <a:r>
              <a:rPr lang="fr-CA" sz="2000" b="1" dirty="0"/>
              <a:t> </a:t>
            </a:r>
            <a:r>
              <a:rPr lang="fr-CA" sz="2000" b="1" dirty="0" smtClean="0"/>
              <a:t>«</a:t>
            </a:r>
            <a:r>
              <a:rPr lang="fr-CA" sz="2000" b="1" dirty="0" err="1" smtClean="0"/>
              <a:t>Mockup</a:t>
            </a:r>
            <a:r>
              <a:rPr lang="fr-CA" sz="2000" b="1" dirty="0" smtClean="0"/>
              <a:t> », </a:t>
            </a:r>
            <a:r>
              <a:rPr lang="fr-CA" sz="2000" b="1" dirty="0"/>
              <a:t>ou maquette </a:t>
            </a:r>
            <a:r>
              <a:rPr lang="fr-CA" sz="2000" b="1" dirty="0" smtClean="0"/>
              <a:t>graphique	Définition</a:t>
            </a:r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39184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24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95536" y="1484784"/>
            <a:ext cx="8388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Le </a:t>
            </a:r>
            <a:r>
              <a:rPr lang="fr-CA" sz="2000" dirty="0" err="1"/>
              <a:t>mockup</a:t>
            </a:r>
            <a:r>
              <a:rPr lang="fr-CA" sz="2000" dirty="0"/>
              <a:t> est une conception purement </a:t>
            </a:r>
            <a:r>
              <a:rPr lang="fr-CA" sz="2000" dirty="0" smtClean="0"/>
              <a:t>graphique</a:t>
            </a:r>
            <a:r>
              <a:rPr lang="fr-CA" sz="2000" dirty="0"/>
              <a:t>.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Il </a:t>
            </a:r>
            <a:r>
              <a:rPr lang="fr-CA" sz="2000" dirty="0"/>
              <a:t>est donc de la responsabilité des graphistes de l’entreprise réalisatrice.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Dans des structures </a:t>
            </a:r>
            <a:r>
              <a:rPr lang="fr-CA" sz="2000" dirty="0"/>
              <a:t>plus modestes ou petites, il pourra être réalisé par un webdesigner, voir le concepteur/développeur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Pour mener à bien cette maquette, l’équipe de réalisation pourra s’appuyer sur le travail effectué en amont ou sur la </a:t>
            </a:r>
            <a:r>
              <a:rPr lang="fr-CA" sz="2000" dirty="0" smtClean="0"/>
              <a:t>collecte d’informations </a:t>
            </a:r>
            <a:r>
              <a:rPr lang="fr-CA" sz="2000" dirty="0"/>
              <a:t>auprès du client (cahier des charges, </a:t>
            </a:r>
            <a:r>
              <a:rPr lang="fr-CA" sz="2000" dirty="0" smtClean="0"/>
              <a:t>brainstorming </a:t>
            </a:r>
            <a:r>
              <a:rPr lang="fr-CA" sz="2000" dirty="0"/>
              <a:t>créatif, etc</a:t>
            </a:r>
            <a:r>
              <a:rPr lang="fr-CA" sz="2000" dirty="0" smtClean="0"/>
              <a:t>.).</a:t>
            </a:r>
          </a:p>
          <a:p>
            <a:endParaRPr lang="fr-CA" sz="2000" dirty="0"/>
          </a:p>
          <a:p>
            <a:r>
              <a:rPr lang="fr-CA" sz="2000" dirty="0"/>
              <a:t>Dans tous les cas, </a:t>
            </a:r>
            <a:r>
              <a:rPr lang="fr-CA" sz="2000" b="1" dirty="0"/>
              <a:t>des rencontres entre le client et l’équipe de réalisation </a:t>
            </a:r>
            <a:r>
              <a:rPr lang="fr-CA" sz="2000" dirty="0"/>
              <a:t>permettront </a:t>
            </a:r>
            <a:r>
              <a:rPr lang="fr-CA" sz="2000" b="1" dirty="0"/>
              <a:t>d’adapter ou d’affiner le rendu du produit </a:t>
            </a:r>
            <a:r>
              <a:rPr lang="fr-CA" sz="2000" b="1" dirty="0" smtClean="0"/>
              <a:t>aux attentes </a:t>
            </a:r>
            <a:r>
              <a:rPr lang="fr-CA" sz="2000" b="1" dirty="0"/>
              <a:t>ainsi formulées</a:t>
            </a:r>
            <a:r>
              <a:rPr lang="fr-CA" sz="2000" dirty="0"/>
              <a:t>.</a:t>
            </a:r>
            <a:endParaRPr lang="fr-CA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365665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 </a:t>
            </a:r>
            <a:r>
              <a:rPr lang="fr-CA" sz="2000" b="1" dirty="0"/>
              <a:t> </a:t>
            </a:r>
            <a:r>
              <a:rPr lang="fr-CA" sz="2000" b="1" dirty="0" smtClean="0"/>
              <a:t>«</a:t>
            </a:r>
            <a:r>
              <a:rPr lang="fr-CA" sz="2000" b="1" dirty="0" err="1" smtClean="0"/>
              <a:t>Mockup</a:t>
            </a:r>
            <a:r>
              <a:rPr lang="fr-CA" sz="2000" b="1" dirty="0" smtClean="0"/>
              <a:t> », </a:t>
            </a:r>
            <a:r>
              <a:rPr lang="fr-CA" sz="2000" b="1" dirty="0"/>
              <a:t>ou maquette </a:t>
            </a:r>
            <a:r>
              <a:rPr lang="fr-CA" sz="2000" b="1" dirty="0" smtClean="0"/>
              <a:t>graphique	Acteurs</a:t>
            </a:r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9791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25</a:t>
            </a:fld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HABILLAGE GRAPHIQUE</a:t>
            </a:r>
            <a:endParaRPr lang="fr-CA" sz="2400" b="1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11" y="836712"/>
            <a:ext cx="660779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95536" y="925069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</a:t>
            </a:r>
            <a:r>
              <a:rPr lang="fr-CA" sz="2000" dirty="0" err="1" smtClean="0"/>
              <a:t>apperçu</a:t>
            </a:r>
            <a:r>
              <a:rPr lang="fr-CA" sz="2000" dirty="0" smtClean="0"/>
              <a:t> de la </a:t>
            </a:r>
            <a:r>
              <a:rPr lang="fr-CA" sz="2000" dirty="0" err="1" smtClean="0"/>
              <a:t>présen</a:t>
            </a:r>
            <a:r>
              <a:rPr lang="fr-CA" sz="2000" dirty="0" smtClean="0"/>
              <a:t>- </a:t>
            </a:r>
            <a:r>
              <a:rPr lang="fr-CA" sz="2000" dirty="0" err="1" smtClean="0"/>
              <a:t>tation</a:t>
            </a:r>
            <a:r>
              <a:rPr lang="fr-CA" sz="2000" dirty="0" smtClean="0"/>
              <a:t> d’une </a:t>
            </a:r>
            <a:r>
              <a:rPr lang="fr-CA" sz="2000" i="1" dirty="0" err="1" smtClean="0"/>
              <a:t>Mockup</a:t>
            </a:r>
            <a:r>
              <a:rPr lang="fr-CA" sz="2000" dirty="0" smtClean="0"/>
              <a:t>.</a:t>
            </a:r>
            <a:endParaRPr lang="fr-CA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6669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26</a:t>
            </a:fld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– </a:t>
            </a:r>
            <a:r>
              <a:rPr lang="fr-CA" sz="2400" b="1" dirty="0" smtClean="0"/>
              <a:t>OUTILS</a:t>
            </a:r>
            <a:endParaRPr lang="fr-CA" sz="24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5" y="836712"/>
            <a:ext cx="8568952" cy="31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05775" y="4134076"/>
            <a:ext cx="8554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Dans le développement WEB, il existe plusieurs « </a:t>
            </a:r>
            <a:r>
              <a:rPr lang="fr-CA" sz="2000" i="1" dirty="0" err="1" smtClean="0"/>
              <a:t>Frameworks</a:t>
            </a:r>
            <a:r>
              <a:rPr lang="fr-CA" sz="2000" dirty="0" smtClean="0"/>
              <a:t> » pouvant vous procurer directement des outils de </a:t>
            </a:r>
            <a:r>
              <a:rPr lang="fr-CA" sz="2000" i="1" dirty="0" err="1" smtClean="0"/>
              <a:t>maquetage</a:t>
            </a:r>
            <a:r>
              <a:rPr lang="fr-CA" sz="2000" dirty="0" smtClean="0"/>
              <a:t> qui, au final se doubleraient du travail final. Par exemple</a:t>
            </a:r>
            <a:r>
              <a:rPr lang="fr-CA" sz="2000" dirty="0" smtClean="0"/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Dojo		</a:t>
            </a:r>
            <a:r>
              <a:rPr lang="en-US" sz="2000" dirty="0" smtClean="0"/>
              <a:t>The </a:t>
            </a:r>
            <a:r>
              <a:rPr lang="en-US" sz="2000" dirty="0"/>
              <a:t>modified BSD license or the Academic </a:t>
            </a:r>
            <a:r>
              <a:rPr lang="en-US" sz="2000" dirty="0" smtClean="0"/>
              <a:t>Free </a:t>
            </a:r>
            <a:r>
              <a:rPr lang="fr-CA" sz="2000" dirty="0" smtClean="0"/>
              <a:t>License </a:t>
            </a:r>
            <a:r>
              <a:rPr lang="fr-CA" sz="2000" dirty="0"/>
              <a:t>(≥ </a:t>
            </a:r>
            <a:r>
              <a:rPr lang="fr-CA" sz="2000" dirty="0" smtClean="0"/>
              <a:t>2.1)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 </a:t>
            </a:r>
            <a:r>
              <a:rPr lang="en-US" sz="2000" dirty="0"/>
              <a:t>JS </a:t>
            </a:r>
            <a:r>
              <a:rPr lang="en-US" sz="2000" dirty="0" smtClean="0"/>
              <a:t>	GPLv3 </a:t>
            </a:r>
            <a:r>
              <a:rPr lang="en-US" sz="2000" dirty="0"/>
              <a:t>or </a:t>
            </a:r>
            <a:r>
              <a:rPr lang="en-US" sz="2000" dirty="0" smtClean="0"/>
              <a:t>proprietary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jQuery 	MIT[1]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8024" y="5445224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 err="1"/>
              <a:t>PhoneJS</a:t>
            </a:r>
            <a:r>
              <a:rPr lang="fr-CA" dirty="0"/>
              <a:t> 	Commercial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YUI 		BSD License</a:t>
            </a:r>
          </a:p>
          <a:p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34403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/>
              <a:t>PROTOTYPAGE - </a:t>
            </a:r>
            <a:r>
              <a:rPr lang="fr-CA" sz="2400" b="1" dirty="0" smtClean="0"/>
              <a:t>MAQUETTAGE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836712"/>
            <a:ext cx="8388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Le but recherché est de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se </a:t>
            </a:r>
            <a:r>
              <a:rPr lang="fr-CA" sz="2000" dirty="0"/>
              <a:t>mettre d’accord sur les aspects </a:t>
            </a:r>
            <a:r>
              <a:rPr lang="fr-CA" sz="2000" dirty="0" smtClean="0"/>
              <a:t>fonctionnels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/>
              <a:t>se mettre d’accord sur les aspects </a:t>
            </a:r>
            <a:r>
              <a:rPr lang="fr-CA" sz="2000" dirty="0" smtClean="0"/>
              <a:t>graphiques,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détecter </a:t>
            </a:r>
            <a:r>
              <a:rPr lang="fr-CA" sz="2000" dirty="0"/>
              <a:t>au plus tôt d’éventuels problèmes de </a:t>
            </a:r>
            <a:r>
              <a:rPr lang="fr-CA" sz="2000" dirty="0" smtClean="0"/>
              <a:t>conception,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valider </a:t>
            </a:r>
            <a:r>
              <a:rPr lang="fr-CA" sz="2000" dirty="0"/>
              <a:t>rapidement la faisabilité et tester des solutions </a:t>
            </a:r>
            <a:r>
              <a:rPr lang="fr-CA" sz="2000" dirty="0" smtClean="0"/>
              <a:t>alternatives,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avoir </a:t>
            </a:r>
            <a:r>
              <a:rPr lang="fr-CA" sz="2000" dirty="0"/>
              <a:t>une bonne et même compréhension du but à </a:t>
            </a:r>
            <a:r>
              <a:rPr lang="fr-CA" sz="2000" dirty="0" smtClean="0"/>
              <a:t>atteindre,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éviter </a:t>
            </a:r>
            <a:r>
              <a:rPr lang="fr-CA" sz="2000" dirty="0"/>
              <a:t>ainsi l’arbitrage d’éventuels conflits.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443167" y="4565159"/>
            <a:ext cx="8388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Les points suivants sont essentiels au départ 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Rencontre avec le client « questions sur l’application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Brainstorming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Raffinement des éléments obtenus</a:t>
            </a:r>
          </a:p>
        </p:txBody>
      </p:sp>
    </p:spTree>
    <p:extLst>
      <p:ext uri="{BB962C8B-B14F-4D97-AF65-F5344CB8AC3E}">
        <p14:creationId xmlns:p14="http://schemas.microsoft.com/office/powerpoint/2010/main" val="34167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/>
              <a:t>PROTOTYPAGE - </a:t>
            </a:r>
            <a:r>
              <a:rPr lang="fr-CA" sz="2400" b="1" dirty="0" smtClean="0"/>
              <a:t>MAQUETTAGE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578642" y="4867419"/>
            <a:ext cx="3594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L’Habillage Graphique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« </a:t>
            </a:r>
            <a:r>
              <a:rPr lang="fr-CA" sz="2000" dirty="0" err="1" smtClean="0"/>
              <a:t>Moodboard</a:t>
            </a:r>
            <a:r>
              <a:rPr lang="fr-CA" sz="2000" dirty="0" smtClean="0"/>
              <a:t> »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« Style </a:t>
            </a:r>
            <a:r>
              <a:rPr lang="fr-CA" sz="2000" dirty="0" err="1" smtClean="0"/>
              <a:t>Tiles</a:t>
            </a:r>
            <a:r>
              <a:rPr lang="fr-CA" sz="2000" dirty="0" smtClean="0"/>
              <a:t> »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« </a:t>
            </a:r>
            <a:r>
              <a:rPr lang="fr-CA" sz="2000" dirty="0" err="1" smtClean="0"/>
              <a:t>Mockup</a:t>
            </a:r>
            <a:r>
              <a:rPr lang="fr-CA" sz="2000" dirty="0" smtClean="0"/>
              <a:t> »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53157" y="865743"/>
            <a:ext cx="8388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prototypage s’attache à détailler les deux points principaux d’un </a:t>
            </a:r>
            <a:r>
              <a:rPr lang="fr-CA" dirty="0" smtClean="0"/>
              <a:t>développement </a:t>
            </a:r>
            <a:r>
              <a:rPr lang="fr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Le </a:t>
            </a:r>
            <a:r>
              <a:rPr lang="fr-CA" dirty="0"/>
              <a:t>fond </a:t>
            </a:r>
            <a:br>
              <a:rPr lang="fr-CA" dirty="0"/>
            </a:br>
            <a:r>
              <a:rPr lang="fr-CA" dirty="0" smtClean="0"/>
              <a:t>les </a:t>
            </a:r>
            <a:r>
              <a:rPr lang="fr-CA" dirty="0"/>
              <a:t>fonctionnalités offertes, l’ergonomie : le découpage en différentes zones et les services que chacune d’elle offre (dynamiques </a:t>
            </a:r>
            <a:r>
              <a:rPr lang="fr-CA" dirty="0" smtClean="0"/>
              <a:t>ou statiques</a:t>
            </a:r>
            <a:r>
              <a:rPr lang="fr-CA" dirty="0"/>
              <a:t>) : zone de saisie, affichage d’un logo ou d’une image dans une bannière, </a:t>
            </a:r>
            <a:r>
              <a:rPr lang="fr-CA" dirty="0" smtClean="0"/>
              <a:t>etc.</a:t>
            </a:r>
          </a:p>
          <a:p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</a:t>
            </a:r>
            <a:r>
              <a:rPr lang="fr-CA" dirty="0" smtClean="0"/>
              <a:t>a forme</a:t>
            </a:r>
            <a:br>
              <a:rPr lang="fr-CA" dirty="0" smtClean="0"/>
            </a:br>
            <a:r>
              <a:rPr lang="fr-CA" dirty="0" smtClean="0"/>
              <a:t>l’aspect </a:t>
            </a:r>
            <a:r>
              <a:rPr lang="fr-CA" dirty="0"/>
              <a:t>graphique : présentation générale, choix des couleurs majoritaires, type et taille des polices utilisées,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137" y="422108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Il y a six étapes dans le MAQUETAGE représentant les deux approches d’un maquettage: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645056" y="4867420"/>
            <a:ext cx="3594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Aspects Ergonomiques 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« Zoning »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« </a:t>
            </a:r>
            <a:r>
              <a:rPr lang="fr-CA" sz="2000" dirty="0" err="1" smtClean="0"/>
              <a:t>Wireframe</a:t>
            </a:r>
            <a:r>
              <a:rPr lang="fr-CA" sz="2000" dirty="0" smtClean="0"/>
              <a:t> »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Prototype</a:t>
            </a:r>
          </a:p>
        </p:txBody>
      </p:sp>
    </p:spTree>
    <p:extLst>
      <p:ext uri="{BB962C8B-B14F-4D97-AF65-F5344CB8AC3E}">
        <p14:creationId xmlns:p14="http://schemas.microsoft.com/office/powerpoint/2010/main" val="9417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- ASPECTS ERGONOMIQUES 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 « Zoning »	Définition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392661" y="1340768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Objectif : </a:t>
            </a:r>
            <a:r>
              <a:rPr lang="fr-CA" sz="2000" dirty="0"/>
              <a:t>jeter les bases graphiques du projet.</a:t>
            </a:r>
            <a:endParaRPr lang="fr-CA" sz="20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443167" y="1893101"/>
            <a:ext cx="8388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I</a:t>
            </a:r>
            <a:r>
              <a:rPr lang="fr-CA" sz="2000" dirty="0" smtClean="0"/>
              <a:t>l </a:t>
            </a:r>
            <a:r>
              <a:rPr lang="fr-CA" sz="2000" dirty="0"/>
              <a:t>permet de </a:t>
            </a:r>
            <a:r>
              <a:rPr lang="fr-CA" sz="2000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dégager </a:t>
            </a:r>
            <a:r>
              <a:rPr lang="fr-CA" sz="2000" dirty="0"/>
              <a:t>les zones visuelles </a:t>
            </a:r>
            <a:r>
              <a:rPr lang="fr-CA" sz="2000" dirty="0" smtClean="0"/>
              <a:t>de l’application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proportionner </a:t>
            </a:r>
            <a:r>
              <a:rPr lang="fr-CA" sz="2000" dirty="0"/>
              <a:t>les blocs principaux, 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d</a:t>
            </a:r>
            <a:r>
              <a:rPr lang="fr-CA" sz="2000" dirty="0" smtClean="0"/>
              <a:t>’hiérarchiser ces blocs par </a:t>
            </a:r>
            <a:r>
              <a:rPr lang="fr-CA" sz="2000" dirty="0"/>
              <a:t>des niveaux de gris, </a:t>
            </a:r>
            <a:r>
              <a:rPr lang="fr-CA" sz="2000" dirty="0" smtClean="0"/>
              <a:t>contrastes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de </a:t>
            </a:r>
            <a:r>
              <a:rPr lang="fr-CA" sz="2000" dirty="0"/>
              <a:t>positionner les éléments pour avoir </a:t>
            </a:r>
            <a:r>
              <a:rPr lang="fr-CA" sz="2000" dirty="0" smtClean="0"/>
              <a:t>un premier </a:t>
            </a:r>
            <a:r>
              <a:rPr lang="fr-CA" sz="2000" dirty="0"/>
              <a:t>rendu graphique.</a:t>
            </a:r>
            <a:endParaRPr lang="fr-CA" sz="20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439758" y="3717032"/>
            <a:ext cx="8388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Il sert surtout à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faire ressortir les idées du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à permettre de lister les contenus pour ne pas les oublier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de dégager et d’exprimer les grandes </a:t>
            </a:r>
            <a:r>
              <a:rPr lang="fr-CA" sz="2000" dirty="0"/>
              <a:t>fonctionnalités.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b="1" dirty="0" smtClean="0"/>
              <a:t>Formalisé </a:t>
            </a:r>
            <a:r>
              <a:rPr lang="fr-CA" sz="2000" b="1" dirty="0"/>
              <a:t>de façon générique, il ne s’attache pas à la forme, ni aux détails.</a:t>
            </a:r>
            <a:endParaRPr lang="fr-CA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2795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- ASPECTS ERGONOMIQUES 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53157" y="1412776"/>
            <a:ext cx="8388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Le </a:t>
            </a:r>
            <a:r>
              <a:rPr lang="fr-CA" sz="2000" i="1" dirty="0" smtClean="0"/>
              <a:t>Zoning</a:t>
            </a:r>
            <a:r>
              <a:rPr lang="fr-CA" sz="2000" dirty="0" smtClean="0"/>
              <a:t> est un </a:t>
            </a:r>
            <a:r>
              <a:rPr lang="fr-CA" sz="2000" b="1" dirty="0"/>
              <a:t>outil interne</a:t>
            </a:r>
            <a:r>
              <a:rPr lang="fr-CA" sz="2000" dirty="0"/>
              <a:t>, sans participation directe du </a:t>
            </a:r>
            <a:r>
              <a:rPr lang="fr-CA" sz="2000" dirty="0" smtClean="0"/>
              <a:t>client.</a:t>
            </a:r>
          </a:p>
          <a:p>
            <a:endParaRPr lang="fr-CA" sz="2000" dirty="0"/>
          </a:p>
          <a:p>
            <a:r>
              <a:rPr lang="fr-CA" sz="2000" dirty="0" smtClean="0"/>
              <a:t>Il </a:t>
            </a:r>
            <a:r>
              <a:rPr lang="fr-CA" sz="2000" dirty="0"/>
              <a:t>est constitué à partir du cahier des charges, </a:t>
            </a:r>
            <a:endParaRPr lang="fr-CA" sz="2000" dirty="0" smtClean="0"/>
          </a:p>
          <a:p>
            <a:pPr lvl="1"/>
            <a:r>
              <a:rPr lang="fr-CA" sz="2000" dirty="0" smtClean="0"/>
              <a:t>des différentes réunions et </a:t>
            </a:r>
          </a:p>
          <a:p>
            <a:pPr lvl="1"/>
            <a:r>
              <a:rPr lang="fr-CA" sz="2000" dirty="0" smtClean="0"/>
              <a:t>des éléments recueillis à l’aide du </a:t>
            </a:r>
            <a:r>
              <a:rPr lang="fr-CA" sz="2000" i="1" dirty="0" smtClean="0"/>
              <a:t>brainstorming</a:t>
            </a:r>
            <a:r>
              <a:rPr lang="fr-CA" sz="2000" dirty="0" smtClean="0"/>
              <a:t> créatif. </a:t>
            </a:r>
          </a:p>
          <a:p>
            <a:endParaRPr lang="fr-CA" sz="2000" dirty="0"/>
          </a:p>
          <a:p>
            <a:r>
              <a:rPr lang="fr-CA" sz="2000" dirty="0" smtClean="0"/>
              <a:t>Le </a:t>
            </a:r>
            <a:r>
              <a:rPr lang="fr-CA" sz="2000" b="1" dirty="0"/>
              <a:t>but de l’équipe en charge </a:t>
            </a:r>
            <a:r>
              <a:rPr lang="fr-CA" sz="2000" dirty="0"/>
              <a:t>de la réalisation du site est donc de </a:t>
            </a:r>
            <a:r>
              <a:rPr lang="fr-CA" sz="2000" b="1" dirty="0"/>
              <a:t>laisser</a:t>
            </a:r>
          </a:p>
          <a:p>
            <a:r>
              <a:rPr lang="fr-CA" sz="2000" b="1" dirty="0"/>
              <a:t>s’exprimer ces idées </a:t>
            </a:r>
            <a:r>
              <a:rPr lang="fr-CA" sz="2000" dirty="0"/>
              <a:t>dans un </a:t>
            </a:r>
            <a:r>
              <a:rPr lang="fr-CA" sz="2000" b="1" dirty="0"/>
              <a:t>premier jet</a:t>
            </a:r>
            <a:r>
              <a:rPr lang="fr-CA" sz="2000" dirty="0"/>
              <a:t>, puis de commencer à les structurer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Il est la vision macroscopique du projet, sans aucun contenu, ni titre, ni même de logo ; juste les bases et peut être réalisé très simplement</a:t>
            </a:r>
          </a:p>
          <a:p>
            <a:r>
              <a:rPr lang="fr-CA" sz="2000" dirty="0"/>
              <a:t>autour d’une table sur une feuille de papier.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Aucune </a:t>
            </a:r>
            <a:r>
              <a:rPr lang="fr-CA" sz="2000" dirty="0"/>
              <a:t>couleur, aucun contenu, aucune image, seuls des traits droits sont utilisés et </a:t>
            </a:r>
            <a:r>
              <a:rPr lang="fr-CA" sz="2000" dirty="0" smtClean="0"/>
              <a:t>le résultat </a:t>
            </a:r>
            <a:r>
              <a:rPr lang="fr-CA" sz="2000" dirty="0"/>
              <a:t>reste sommaire</a:t>
            </a:r>
            <a:r>
              <a:rPr lang="fr-CA" sz="2000" dirty="0" smtClean="0"/>
              <a:t>.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 « Zoning »	La Composition</a:t>
            </a:r>
          </a:p>
        </p:txBody>
      </p:sp>
    </p:spTree>
    <p:extLst>
      <p:ext uri="{BB962C8B-B14F-4D97-AF65-F5344CB8AC3E}">
        <p14:creationId xmlns:p14="http://schemas.microsoft.com/office/powerpoint/2010/main" val="33437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- ASPECTS ERGONOMIQUES 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53157" y="1556792"/>
            <a:ext cx="8388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Pour </a:t>
            </a:r>
            <a:r>
              <a:rPr lang="fr-CA" sz="2000" dirty="0"/>
              <a:t>autant, des outils plus sophistiquées ont été conçus spécifiquement pour faciliter cette démarche ou peuvent </a:t>
            </a:r>
            <a:r>
              <a:rPr lang="fr-CA" sz="2000" dirty="0" smtClean="0"/>
              <a:t>simplement correspondre </a:t>
            </a:r>
            <a:r>
              <a:rPr lang="fr-CA" sz="2000" dirty="0"/>
              <a:t>à ce besoin.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On </a:t>
            </a:r>
            <a:r>
              <a:rPr lang="fr-CA" sz="2000" dirty="0"/>
              <a:t>peut citer, entre </a:t>
            </a:r>
            <a:r>
              <a:rPr lang="fr-CA" sz="2000" dirty="0" smtClean="0"/>
              <a:t>autres:</a:t>
            </a:r>
          </a:p>
          <a:p>
            <a:r>
              <a:rPr lang="fr-CA" sz="2000" dirty="0" smtClean="0"/>
              <a:t>Microsoft </a:t>
            </a:r>
            <a:r>
              <a:rPr lang="fr-CA" sz="2000" dirty="0"/>
              <a:t>PowerPoint, Adobe Illustrator, </a:t>
            </a:r>
            <a:r>
              <a:rPr lang="fr-CA" sz="2000" dirty="0" err="1" smtClean="0"/>
              <a:t>Pencil</a:t>
            </a:r>
            <a:r>
              <a:rPr lang="fr-CA" sz="2000" dirty="0" smtClean="0"/>
              <a:t>, </a:t>
            </a:r>
            <a:r>
              <a:rPr lang="fr-CA" sz="2000" dirty="0" err="1" smtClean="0"/>
              <a:t>Balsamiq</a:t>
            </a:r>
            <a:r>
              <a:rPr lang="fr-CA" sz="2000" dirty="0" smtClean="0"/>
              <a:t> et wireframe.cc.</a:t>
            </a:r>
          </a:p>
          <a:p>
            <a:endParaRPr lang="fr-CA" sz="2000" dirty="0"/>
          </a:p>
          <a:p>
            <a:r>
              <a:rPr lang="fr-CA" sz="2000" b="1" dirty="0"/>
              <a:t>Il est important de préciser qu’aucun livrable n’est attendu après l’étape de zoning, le but est simplement de poser les bases et </a:t>
            </a:r>
            <a:r>
              <a:rPr lang="fr-CA" sz="2000" b="1" dirty="0" smtClean="0"/>
              <a:t>de dégrossir </a:t>
            </a:r>
            <a:r>
              <a:rPr lang="fr-CA" sz="2000" b="1" dirty="0"/>
              <a:t>le trait pour les étapes suivantes</a:t>
            </a:r>
            <a:r>
              <a:rPr lang="fr-CA" sz="2000" b="1" dirty="0" smtClean="0"/>
              <a:t>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 « Zoning »	Les Acteurs</a:t>
            </a:r>
          </a:p>
        </p:txBody>
      </p:sp>
    </p:spTree>
    <p:extLst>
      <p:ext uri="{BB962C8B-B14F-4D97-AF65-F5344CB8AC3E}">
        <p14:creationId xmlns:p14="http://schemas.microsoft.com/office/powerpoint/2010/main" val="12962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- ASPECTS ERGONOMIQUES 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1052736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</a:t>
            </a:r>
            <a:r>
              <a:rPr lang="fr-CA" sz="2000" dirty="0" err="1" smtClean="0"/>
              <a:t>apperçu</a:t>
            </a:r>
            <a:r>
              <a:rPr lang="fr-CA" sz="2000" dirty="0" smtClean="0"/>
              <a:t> de la </a:t>
            </a:r>
            <a:r>
              <a:rPr lang="fr-CA" sz="2000" dirty="0" err="1" smtClean="0"/>
              <a:t>présen</a:t>
            </a:r>
            <a:r>
              <a:rPr lang="fr-CA" sz="2000" dirty="0" smtClean="0"/>
              <a:t>- </a:t>
            </a:r>
            <a:r>
              <a:rPr lang="fr-CA" sz="2000" dirty="0" err="1" smtClean="0"/>
              <a:t>tation</a:t>
            </a:r>
            <a:r>
              <a:rPr lang="fr-CA" sz="2000" dirty="0" smtClean="0"/>
              <a:t> d’un </a:t>
            </a:r>
            <a:r>
              <a:rPr lang="fr-CA" sz="2000" i="1" dirty="0" smtClean="0"/>
              <a:t>Zoning</a:t>
            </a:r>
            <a:r>
              <a:rPr lang="fr-CA" sz="2000" dirty="0" smtClean="0"/>
              <a:t>.</a:t>
            </a:r>
            <a:endParaRPr lang="fr-CA" sz="2000" i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8</a:t>
            </a:fld>
            <a:endParaRPr lang="fr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6537920" cy="536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9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MAQUETTAGE - ASPECTS ERGONOMIQUES </a:t>
            </a:r>
            <a:endParaRPr lang="fr-CA" sz="2400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Le </a:t>
            </a:r>
            <a:r>
              <a:rPr lang="fr-CA" sz="2000" b="1" dirty="0" smtClean="0"/>
              <a:t>« </a:t>
            </a:r>
            <a:r>
              <a:rPr lang="fr-CA" sz="2000" b="1" dirty="0" err="1" smtClean="0"/>
              <a:t>wireframe</a:t>
            </a:r>
            <a:r>
              <a:rPr lang="fr-CA" sz="2000" b="1" dirty="0" smtClean="0"/>
              <a:t> », </a:t>
            </a:r>
            <a:r>
              <a:rPr lang="fr-CA" sz="2000" b="1" dirty="0"/>
              <a:t>ou maquette </a:t>
            </a:r>
            <a:r>
              <a:rPr lang="fr-CA" sz="2000" b="1" dirty="0" smtClean="0"/>
              <a:t>filaire	</a:t>
            </a:r>
            <a:r>
              <a:rPr lang="fr-CA" sz="2000" b="1" dirty="0"/>
              <a:t>Définition</a:t>
            </a: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395536" y="1310168"/>
            <a:ext cx="8388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Dans une intention de compléter le </a:t>
            </a:r>
            <a:r>
              <a:rPr lang="fr-CA" sz="2000" i="1" dirty="0" smtClean="0"/>
              <a:t>Zoning</a:t>
            </a:r>
            <a:r>
              <a:rPr lang="fr-CA" sz="2000" dirty="0" smtClean="0"/>
              <a:t>, </a:t>
            </a:r>
          </a:p>
          <a:p>
            <a:pPr lvl="1"/>
            <a:r>
              <a:rPr lang="fr-CA" sz="2000" dirty="0" smtClean="0"/>
              <a:t>le </a:t>
            </a:r>
            <a:r>
              <a:rPr lang="fr-CA" sz="2000" dirty="0" err="1" smtClean="0"/>
              <a:t>Wireframe</a:t>
            </a:r>
            <a:r>
              <a:rPr lang="fr-CA" sz="2000" dirty="0" smtClean="0"/>
              <a:t> </a:t>
            </a:r>
            <a:r>
              <a:rPr lang="fr-CA" sz="2000" dirty="0"/>
              <a:t>permet d’intégrer du </a:t>
            </a:r>
            <a:r>
              <a:rPr lang="fr-CA" sz="2000" b="1" dirty="0"/>
              <a:t>vrai-faux contenu </a:t>
            </a:r>
            <a:r>
              <a:rPr lang="fr-CA" sz="2000" dirty="0"/>
              <a:t>dans les zones préalablement définies.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Le </a:t>
            </a:r>
            <a:r>
              <a:rPr lang="fr-CA" sz="2000" dirty="0"/>
              <a:t>but est </a:t>
            </a:r>
            <a:r>
              <a:rPr lang="fr-CA" sz="2000" dirty="0" smtClean="0"/>
              <a:t>donc de </a:t>
            </a:r>
            <a:r>
              <a:rPr lang="fr-CA" sz="2000" dirty="0"/>
              <a:t>définir une structure sans </a:t>
            </a:r>
            <a:r>
              <a:rPr lang="fr-CA" sz="2000" dirty="0" smtClean="0"/>
              <a:t>trop se </a:t>
            </a:r>
            <a:r>
              <a:rPr lang="fr-CA" sz="2000" dirty="0"/>
              <a:t>préoccuper de l’apparence visuelle.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Le </a:t>
            </a:r>
            <a:r>
              <a:rPr lang="fr-CA" sz="2000" dirty="0"/>
              <a:t>dessin va ainsi être très basique, en noir et blanc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 smtClean="0"/>
              <a:t>À </a:t>
            </a:r>
            <a:r>
              <a:rPr lang="fr-CA" sz="2000" dirty="0"/>
              <a:t>noter </a:t>
            </a:r>
            <a:r>
              <a:rPr lang="fr-CA" sz="2000" dirty="0" smtClean="0"/>
              <a:t>:</a:t>
            </a:r>
          </a:p>
          <a:p>
            <a:r>
              <a:rPr lang="fr-CA" sz="2000" dirty="0" smtClean="0"/>
              <a:t>Chez les </a:t>
            </a:r>
            <a:r>
              <a:rPr lang="fr-CA" sz="2000" dirty="0"/>
              <a:t>Webdesigners </a:t>
            </a:r>
            <a:r>
              <a:rPr lang="fr-CA" sz="2000" dirty="0" smtClean="0"/>
              <a:t>, l’utilité </a:t>
            </a:r>
            <a:r>
              <a:rPr lang="fr-CA" sz="2000" dirty="0"/>
              <a:t>même de cette étape est </a:t>
            </a:r>
            <a:r>
              <a:rPr lang="fr-CA" sz="2000" dirty="0" smtClean="0"/>
              <a:t>questionnable.</a:t>
            </a:r>
          </a:p>
          <a:p>
            <a:r>
              <a:rPr lang="fr-CA" sz="2000" dirty="0" smtClean="0"/>
              <a:t>En </a:t>
            </a:r>
            <a:r>
              <a:rPr lang="fr-CA" sz="2000" dirty="0"/>
              <a:t>effet, toute </a:t>
            </a:r>
            <a:r>
              <a:rPr lang="fr-CA" sz="2000" dirty="0" smtClean="0"/>
              <a:t>personne connaissant </a:t>
            </a:r>
            <a:r>
              <a:rPr lang="fr-CA" sz="2000" dirty="0"/>
              <a:t>HTML5, CSS3 (ou SASS : langage permettant de simplifier la manipulation des CSS) et éventuellement quelques</a:t>
            </a:r>
          </a:p>
          <a:p>
            <a:r>
              <a:rPr lang="fr-CA" sz="2000" dirty="0" smtClean="0"/>
              <a:t>Framework pourra produire des effets </a:t>
            </a:r>
            <a:r>
              <a:rPr lang="fr-CA" sz="2000" dirty="0" err="1" smtClean="0"/>
              <a:t>réells</a:t>
            </a:r>
            <a:r>
              <a:rPr lang="fr-CA" sz="2000" dirty="0" smtClean="0"/>
              <a:t> sans cette étape. </a:t>
            </a:r>
          </a:p>
        </p:txBody>
      </p:sp>
    </p:spTree>
    <p:extLst>
      <p:ext uri="{BB962C8B-B14F-4D97-AF65-F5344CB8AC3E}">
        <p14:creationId xmlns:p14="http://schemas.microsoft.com/office/powerpoint/2010/main" val="193927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1679</Words>
  <Application>Microsoft Office PowerPoint</Application>
  <PresentationFormat>Affichage à l'écran (4:3)</PresentationFormat>
  <Paragraphs>245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ANALYSE ET GESTION DE PROJETS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Marcel Aubin</cp:lastModifiedBy>
  <cp:revision>43</cp:revision>
  <dcterms:created xsi:type="dcterms:W3CDTF">2018-10-23T19:37:30Z</dcterms:created>
  <dcterms:modified xsi:type="dcterms:W3CDTF">2018-11-25T19:17:11Z</dcterms:modified>
</cp:coreProperties>
</file>