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72" r:id="rId14"/>
    <p:sldId id="270" r:id="rId15"/>
    <p:sldId id="271" r:id="rId16"/>
    <p:sldId id="269" r:id="rId17"/>
    <p:sldId id="273" r:id="rId18"/>
    <p:sldId id="275" r:id="rId19"/>
    <p:sldId id="274" r:id="rId20"/>
    <p:sldId id="266" r:id="rId21"/>
    <p:sldId id="282" r:id="rId22"/>
    <p:sldId id="283" r:id="rId23"/>
    <p:sldId id="281" r:id="rId24"/>
    <p:sldId id="284" r:id="rId25"/>
    <p:sldId id="285" r:id="rId26"/>
  </p:sldIdLst>
  <p:sldSz cx="9144000" cy="6858000" type="screen4x3"/>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685EFFF-87FA-43EA-B7B8-D37C0D6DB736}" type="datetimeFigureOut">
              <a:rPr lang="fr-CA" smtClean="0"/>
              <a:t>2018-11-25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03BC5AF-40D2-47E4-84A0-21B2F6641BE7}" type="slidenum">
              <a:rPr lang="fr-CA" smtClean="0"/>
              <a:t>‹N°›</a:t>
            </a:fld>
            <a:endParaRPr lang="fr-CA"/>
          </a:p>
        </p:txBody>
      </p:sp>
    </p:spTree>
    <p:extLst>
      <p:ext uri="{BB962C8B-B14F-4D97-AF65-F5344CB8AC3E}">
        <p14:creationId xmlns:p14="http://schemas.microsoft.com/office/powerpoint/2010/main" val="252497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CA"/>
          </a:p>
        </p:txBody>
      </p:sp>
      <p:sp>
        <p:nvSpPr>
          <p:cNvPr id="4" name="Espace réservé de la date 3"/>
          <p:cNvSpPr>
            <a:spLocks noGrp="1"/>
          </p:cNvSpPr>
          <p:nvPr>
            <p:ph type="dt" sz="half" idx="10"/>
          </p:nvPr>
        </p:nvSpPr>
        <p:spPr/>
        <p:txBody>
          <a:bodyPr/>
          <a:lstStyle/>
          <a:p>
            <a:fld id="{73C2B8A5-219A-4E74-8B43-779CA74E34EF}" type="datetime1">
              <a:rPr lang="fr-CA" smtClean="0"/>
              <a:t>2018-11-25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213426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970C0A55-9C69-42FE-A4B8-9589E178F8FD}" type="datetime1">
              <a:rPr lang="fr-CA" smtClean="0"/>
              <a:t>2018-11-25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11850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C93086CC-28FB-45C6-9095-1F7B4F9A7DD4}" type="datetime1">
              <a:rPr lang="fr-CA" smtClean="0"/>
              <a:t>2018-11-25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258238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E797374-392C-43D3-95CE-90784A703F49}" type="datetime1">
              <a:rPr lang="fr-CA" smtClean="0"/>
              <a:t>2018-11-25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349538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837BEC4-667F-4B34-9E36-195A22219B68}" type="datetime1">
              <a:rPr lang="fr-CA" smtClean="0"/>
              <a:t>2018-11-25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18008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A3F02E2B-6C19-4E58-B049-38E90BB03AAA}" type="datetime1">
              <a:rPr lang="fr-CA" smtClean="0"/>
              <a:t>2018-11-25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426458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6"/>
          <p:cNvSpPr>
            <a:spLocks noGrp="1"/>
          </p:cNvSpPr>
          <p:nvPr>
            <p:ph type="dt" sz="half" idx="10"/>
          </p:nvPr>
        </p:nvSpPr>
        <p:spPr/>
        <p:txBody>
          <a:bodyPr/>
          <a:lstStyle/>
          <a:p>
            <a:fld id="{D2F1B8D8-7A30-4599-82E0-C09CD25C1A0F}" type="datetime1">
              <a:rPr lang="fr-CA" smtClean="0"/>
              <a:t>2018-11-25</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278729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e la date 2"/>
          <p:cNvSpPr>
            <a:spLocks noGrp="1"/>
          </p:cNvSpPr>
          <p:nvPr>
            <p:ph type="dt" sz="half" idx="10"/>
          </p:nvPr>
        </p:nvSpPr>
        <p:spPr/>
        <p:txBody>
          <a:bodyPr/>
          <a:lstStyle/>
          <a:p>
            <a:fld id="{FD590005-D6A6-4A58-BE16-BC11CFA331F0}" type="datetime1">
              <a:rPr lang="fr-CA" smtClean="0"/>
              <a:t>2018-11-25</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307839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503BA13-534E-43C9-A0A0-91CC46EC8175}" type="datetime1">
              <a:rPr lang="fr-CA" smtClean="0"/>
              <a:t>2018-11-25</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219564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DFCD0F1-4667-42CB-B6F9-954F5DA92B45}" type="datetime1">
              <a:rPr lang="fr-CA" smtClean="0"/>
              <a:t>2018-11-25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34000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0D03A15-0AF6-4FF2-A849-8E7BC91CD7F1}" type="datetime1">
              <a:rPr lang="fr-CA" smtClean="0"/>
              <a:t>2018-11-25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51F679A8-4ACB-47D7-831B-0C3BFAA44A1F}" type="slidenum">
              <a:rPr lang="fr-CA" smtClean="0"/>
              <a:pPr/>
              <a:t>‹N°›</a:t>
            </a:fld>
            <a:endParaRPr lang="fr-CA"/>
          </a:p>
        </p:txBody>
      </p:sp>
    </p:spTree>
    <p:extLst>
      <p:ext uri="{BB962C8B-B14F-4D97-AF65-F5344CB8AC3E}">
        <p14:creationId xmlns:p14="http://schemas.microsoft.com/office/powerpoint/2010/main" val="309628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2F97A-52A2-41FD-B1D9-D29FD21FA1C7}" type="datetime1">
              <a:rPr lang="fr-CA" smtClean="0"/>
              <a:t>2018-11-25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679A8-4ACB-47D7-831B-0C3BFAA44A1F}" type="slidenum">
              <a:rPr lang="fr-CA" smtClean="0"/>
              <a:pPr/>
              <a:t>‹N°›</a:t>
            </a:fld>
            <a:endParaRPr lang="fr-CA"/>
          </a:p>
        </p:txBody>
      </p:sp>
    </p:spTree>
    <p:extLst>
      <p:ext uri="{BB962C8B-B14F-4D97-AF65-F5344CB8AC3E}">
        <p14:creationId xmlns:p14="http://schemas.microsoft.com/office/powerpoint/2010/main" val="237320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1600" y="3886200"/>
            <a:ext cx="6400800" cy="694928"/>
          </a:xfrm>
        </p:spPr>
        <p:txBody>
          <a:bodyPr/>
          <a:lstStyle/>
          <a:p>
            <a:r>
              <a:rPr lang="fr-CA" dirty="0" smtClean="0"/>
              <a:t>CONTRAINTES</a:t>
            </a:r>
            <a:endParaRPr lang="fr-CA" dirty="0"/>
          </a:p>
        </p:txBody>
      </p:sp>
      <p:sp>
        <p:nvSpPr>
          <p:cNvPr id="4" name="Titre 1"/>
          <p:cNvSpPr>
            <a:spLocks noGrp="1"/>
          </p:cNvSpPr>
          <p:nvPr>
            <p:ph type="ctrTitle"/>
          </p:nvPr>
        </p:nvSpPr>
        <p:spPr>
          <a:xfrm>
            <a:off x="683568" y="1052736"/>
            <a:ext cx="7772400" cy="2046089"/>
          </a:xfrm>
        </p:spPr>
        <p:txBody>
          <a:bodyPr>
            <a:normAutofit fontScale="90000"/>
          </a:bodyPr>
          <a:lstStyle/>
          <a:p>
            <a:r>
              <a:rPr lang="fr-CA" dirty="0" smtClean="0"/>
              <a:t>ANALYSE</a:t>
            </a:r>
            <a:br>
              <a:rPr lang="fr-CA" dirty="0" smtClean="0"/>
            </a:br>
            <a:r>
              <a:rPr lang="fr-CA" dirty="0" smtClean="0"/>
              <a:t>ET</a:t>
            </a:r>
            <a:br>
              <a:rPr lang="fr-CA" dirty="0" smtClean="0"/>
            </a:br>
            <a:r>
              <a:rPr lang="fr-CA" dirty="0" smtClean="0"/>
              <a:t>GESTION DE PROJETS</a:t>
            </a:r>
            <a:endParaRPr lang="fr-CA" dirty="0"/>
          </a:p>
        </p:txBody>
      </p:sp>
    </p:spTree>
    <p:extLst>
      <p:ext uri="{BB962C8B-B14F-4D97-AF65-F5344CB8AC3E}">
        <p14:creationId xmlns:p14="http://schemas.microsoft.com/office/powerpoint/2010/main" val="13183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6751"/>
            <a:ext cx="1453749" cy="194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39552" y="3140968"/>
            <a:ext cx="1709936" cy="1200329"/>
          </a:xfrm>
          <a:prstGeom prst="rect">
            <a:avLst/>
          </a:prstGeom>
        </p:spPr>
        <p:txBody>
          <a:bodyPr wrap="square">
            <a:spAutoFit/>
          </a:bodyPr>
          <a:lstStyle/>
          <a:p>
            <a:r>
              <a:rPr lang="fr-CA" dirty="0"/>
              <a:t>Définition d'une énumération en utilisant un classeur.</a:t>
            </a:r>
          </a:p>
        </p:txBody>
      </p:sp>
      <p:sp>
        <p:nvSpPr>
          <p:cNvPr id="9" name="Rectangle 8"/>
          <p:cNvSpPr/>
          <p:nvPr/>
        </p:nvSpPr>
        <p:spPr>
          <a:xfrm>
            <a:off x="2987824" y="1178320"/>
            <a:ext cx="5832648" cy="2862322"/>
          </a:xfrm>
          <a:prstGeom prst="rect">
            <a:avLst/>
          </a:prstGeom>
          <a:solidFill>
            <a:schemeClr val="tx2">
              <a:lumMod val="20000"/>
              <a:lumOff val="80000"/>
            </a:schemeClr>
          </a:solidFill>
          <a:effectLst>
            <a:glow rad="63500">
              <a:schemeClr val="accent1">
                <a:satMod val="175000"/>
                <a:alpha val="40000"/>
              </a:schemeClr>
            </a:glow>
          </a:effectLst>
        </p:spPr>
        <p:txBody>
          <a:bodyPr wrap="square">
            <a:spAutoFit/>
          </a:bodyPr>
          <a:lstStyle/>
          <a:p>
            <a:r>
              <a:rPr lang="fr-CA" b="1" dirty="0" smtClean="0"/>
              <a:t>Éléments OCL principaux :</a:t>
            </a:r>
            <a:endParaRPr lang="fr-CA" dirty="0" smtClean="0"/>
          </a:p>
          <a:p>
            <a:pPr marL="342900" indent="-342900">
              <a:lnSpc>
                <a:spcPct val="150000"/>
              </a:lnSpc>
              <a:buFont typeface="+mj-lt"/>
              <a:buAutoNum type="arabicPeriod"/>
            </a:pPr>
            <a:r>
              <a:rPr lang="fr-CA" dirty="0" smtClean="0"/>
              <a:t>Contexte</a:t>
            </a:r>
          </a:p>
          <a:p>
            <a:pPr marL="342900" indent="-342900">
              <a:lnSpc>
                <a:spcPct val="150000"/>
              </a:lnSpc>
              <a:buFont typeface="+mj-lt"/>
              <a:buAutoNum type="arabicPeriod"/>
            </a:pPr>
            <a:r>
              <a:rPr lang="fr-CA" dirty="0" smtClean="0"/>
              <a:t>Invariants</a:t>
            </a:r>
          </a:p>
          <a:p>
            <a:pPr marL="342900" indent="-342900">
              <a:lnSpc>
                <a:spcPct val="150000"/>
              </a:lnSpc>
              <a:buFont typeface="+mj-lt"/>
              <a:buAutoNum type="arabicPeriod"/>
            </a:pPr>
            <a:r>
              <a:rPr lang="fr-CA" dirty="0" smtClean="0"/>
              <a:t>Préconditions </a:t>
            </a:r>
            <a:r>
              <a:rPr lang="fr-CA" dirty="0"/>
              <a:t>et </a:t>
            </a:r>
            <a:r>
              <a:rPr lang="fr-CA" dirty="0" err="1"/>
              <a:t>postconditions</a:t>
            </a:r>
            <a:r>
              <a:rPr lang="fr-CA" dirty="0"/>
              <a:t> (</a:t>
            </a:r>
            <a:r>
              <a:rPr lang="fr-CA" dirty="0" err="1"/>
              <a:t>pre</a:t>
            </a:r>
            <a:r>
              <a:rPr lang="fr-CA" dirty="0"/>
              <a:t>, </a:t>
            </a:r>
            <a:r>
              <a:rPr lang="fr-CA" dirty="0" smtClean="0"/>
              <a:t>post)</a:t>
            </a:r>
          </a:p>
          <a:p>
            <a:pPr marL="342900" indent="-342900">
              <a:lnSpc>
                <a:spcPct val="150000"/>
              </a:lnSpc>
              <a:buFont typeface="+mj-lt"/>
              <a:buAutoNum type="arabicPeriod"/>
            </a:pPr>
            <a:r>
              <a:rPr lang="fr-CA" dirty="0" smtClean="0"/>
              <a:t>Résultat </a:t>
            </a:r>
            <a:r>
              <a:rPr lang="fr-CA" dirty="0"/>
              <a:t>d'une méthode (</a:t>
            </a:r>
            <a:r>
              <a:rPr lang="fr-CA" dirty="0" smtClean="0"/>
              <a:t>body)</a:t>
            </a:r>
          </a:p>
          <a:p>
            <a:pPr marL="342900" indent="-342900">
              <a:lnSpc>
                <a:spcPct val="150000"/>
              </a:lnSpc>
              <a:buFont typeface="+mj-lt"/>
              <a:buAutoNum type="arabicPeriod"/>
            </a:pPr>
            <a:r>
              <a:rPr lang="fr-CA" dirty="0" smtClean="0"/>
              <a:t>Définition </a:t>
            </a:r>
            <a:r>
              <a:rPr lang="fr-CA" dirty="0"/>
              <a:t>d'attributs et de méthodes (</a:t>
            </a:r>
            <a:r>
              <a:rPr lang="fr-CA" dirty="0" err="1"/>
              <a:t>def</a:t>
            </a:r>
            <a:r>
              <a:rPr lang="fr-CA" dirty="0"/>
              <a:t> et </a:t>
            </a:r>
            <a:r>
              <a:rPr lang="fr-CA" dirty="0" smtClean="0"/>
              <a:t>let…in)</a:t>
            </a:r>
          </a:p>
          <a:p>
            <a:pPr marL="342900" indent="-342900">
              <a:lnSpc>
                <a:spcPct val="150000"/>
              </a:lnSpc>
              <a:buFont typeface="+mj-lt"/>
              <a:buAutoNum type="arabicPeriod"/>
            </a:pPr>
            <a:r>
              <a:rPr lang="fr-CA" dirty="0" smtClean="0"/>
              <a:t>Initialisation </a:t>
            </a:r>
            <a:r>
              <a:rPr lang="fr-CA" dirty="0"/>
              <a:t>(</a:t>
            </a:r>
            <a:r>
              <a:rPr lang="fr-CA" dirty="0" err="1"/>
              <a:t>init</a:t>
            </a:r>
            <a:r>
              <a:rPr lang="fr-CA" dirty="0"/>
              <a:t>) et évolution des attributs (</a:t>
            </a:r>
            <a:r>
              <a:rPr lang="fr-CA" dirty="0" err="1"/>
              <a:t>derive</a:t>
            </a:r>
            <a:r>
              <a:rPr lang="fr-CA" dirty="0" smtClean="0"/>
              <a:t>)</a:t>
            </a:r>
            <a:endParaRPr lang="fr-CA" dirty="0"/>
          </a:p>
        </p:txBody>
      </p:sp>
    </p:spTree>
    <p:extLst>
      <p:ext uri="{BB962C8B-B14F-4D97-AF65-F5344CB8AC3E}">
        <p14:creationId xmlns:p14="http://schemas.microsoft.com/office/powerpoint/2010/main" val="283407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1310" y="155454"/>
            <a:ext cx="8201380" cy="461665"/>
          </a:xfrm>
          <a:prstGeom prst="rect">
            <a:avLst/>
          </a:prstGeom>
        </p:spPr>
        <p:txBody>
          <a:bodyPr wrap="square">
            <a:spAutoFit/>
          </a:bodyPr>
          <a:lstStyle/>
          <a:p>
            <a:pPr algn="ctr"/>
            <a:r>
              <a:rPr lang="fr-CA" sz="2400" dirty="0" smtClean="0"/>
              <a:t>OCL</a:t>
            </a:r>
            <a:endParaRPr lang="fr-CA" sz="2400" dirty="0"/>
          </a:p>
        </p:txBody>
      </p:sp>
      <p:sp>
        <p:nvSpPr>
          <p:cNvPr id="4" name="Rectangle 3"/>
          <p:cNvSpPr/>
          <p:nvPr/>
        </p:nvSpPr>
        <p:spPr>
          <a:xfrm>
            <a:off x="611560" y="3645024"/>
            <a:ext cx="4824536" cy="2862322"/>
          </a:xfrm>
          <a:prstGeom prst="rect">
            <a:avLst/>
          </a:prstGeom>
        </p:spPr>
        <p:txBody>
          <a:bodyPr wrap="square">
            <a:spAutoFit/>
          </a:bodyPr>
          <a:lstStyle/>
          <a:p>
            <a:r>
              <a:rPr lang="fr-CA" b="1" dirty="0" err="1" smtClean="0"/>
              <a:t>context</a:t>
            </a:r>
            <a:r>
              <a:rPr lang="fr-CA" dirty="0" smtClean="0"/>
              <a:t> </a:t>
            </a:r>
            <a:r>
              <a:rPr lang="fr-CA" dirty="0"/>
              <a:t>Compte</a:t>
            </a:r>
          </a:p>
          <a:p>
            <a:r>
              <a:rPr lang="fr-CA" b="1" dirty="0" err="1"/>
              <a:t>inv</a:t>
            </a:r>
            <a:r>
              <a:rPr lang="fr-CA" dirty="0"/>
              <a:t> : solde &gt; </a:t>
            </a:r>
            <a:r>
              <a:rPr lang="fr-CA" dirty="0" smtClean="0"/>
              <a:t>0</a:t>
            </a:r>
          </a:p>
          <a:p>
            <a:endParaRPr lang="fr-CA" dirty="0"/>
          </a:p>
          <a:p>
            <a:r>
              <a:rPr lang="fr-CA" b="1" dirty="0" err="1"/>
              <a:t>context</a:t>
            </a:r>
            <a:r>
              <a:rPr lang="fr-CA" dirty="0"/>
              <a:t> Compte :: débiter(somme : </a:t>
            </a:r>
            <a:r>
              <a:rPr lang="fr-CA" dirty="0" err="1"/>
              <a:t>int</a:t>
            </a:r>
            <a:r>
              <a:rPr lang="fr-CA" dirty="0"/>
              <a:t>)</a:t>
            </a:r>
          </a:p>
          <a:p>
            <a:r>
              <a:rPr lang="fr-CA" b="1" dirty="0" err="1"/>
              <a:t>pre</a:t>
            </a:r>
            <a:r>
              <a:rPr lang="fr-CA" dirty="0"/>
              <a:t> : somme &gt; 0</a:t>
            </a:r>
          </a:p>
          <a:p>
            <a:r>
              <a:rPr lang="fr-CA" b="1" dirty="0"/>
              <a:t>post</a:t>
            </a:r>
            <a:r>
              <a:rPr lang="fr-CA" dirty="0"/>
              <a:t> : solde = </a:t>
            </a:r>
            <a:r>
              <a:rPr lang="fr-CA" dirty="0" err="1"/>
              <a:t>solde@pre</a:t>
            </a:r>
            <a:r>
              <a:rPr lang="fr-CA" dirty="0"/>
              <a:t> </a:t>
            </a:r>
            <a:r>
              <a:rPr lang="fr-CA" dirty="0" smtClean="0"/>
              <a:t>– somme</a:t>
            </a:r>
          </a:p>
          <a:p>
            <a:endParaRPr lang="fr-CA" dirty="0"/>
          </a:p>
          <a:p>
            <a:r>
              <a:rPr lang="fr-CA" b="1" dirty="0" err="1"/>
              <a:t>context</a:t>
            </a:r>
            <a:r>
              <a:rPr lang="fr-CA" dirty="0"/>
              <a:t> Compte</a:t>
            </a:r>
          </a:p>
          <a:p>
            <a:r>
              <a:rPr lang="fr-CA" b="1" dirty="0" err="1"/>
              <a:t>inv</a:t>
            </a:r>
            <a:r>
              <a:rPr lang="fr-CA" dirty="0"/>
              <a:t> : </a:t>
            </a:r>
            <a:r>
              <a:rPr lang="fr-CA" dirty="0" err="1"/>
              <a:t>banque.clients</a:t>
            </a:r>
            <a:r>
              <a:rPr lang="fr-CA" dirty="0"/>
              <a:t> -&gt; </a:t>
            </a:r>
            <a:r>
              <a:rPr lang="fr-CA" dirty="0" err="1"/>
              <a:t>includes</a:t>
            </a:r>
            <a:r>
              <a:rPr lang="fr-CA" dirty="0"/>
              <a:t> (propriétaire)</a:t>
            </a:r>
          </a:p>
          <a:p>
            <a:endParaRPr lang="fr-CA" dirty="0"/>
          </a:p>
        </p:txBody>
      </p:sp>
      <p:sp>
        <p:nvSpPr>
          <p:cNvPr id="5" name="Rectangle 4"/>
          <p:cNvSpPr/>
          <p:nvPr/>
        </p:nvSpPr>
        <p:spPr>
          <a:xfrm>
            <a:off x="485483" y="763250"/>
            <a:ext cx="8363029" cy="2769989"/>
          </a:xfrm>
          <a:prstGeom prst="rect">
            <a:avLst/>
          </a:prstGeom>
        </p:spPr>
        <p:txBody>
          <a:bodyPr wrap="square">
            <a:spAutoFit/>
          </a:bodyPr>
          <a:lstStyle/>
          <a:p>
            <a:r>
              <a:rPr lang="fr-CA" sz="2000" b="1" dirty="0" smtClean="0"/>
              <a:t>Contexte :</a:t>
            </a:r>
          </a:p>
          <a:p>
            <a:r>
              <a:rPr lang="fr-CA" dirty="0" smtClean="0"/>
              <a:t>Une </a:t>
            </a:r>
            <a:r>
              <a:rPr lang="fr-CA" dirty="0"/>
              <a:t>contrainte est toujours associée à un élément de modèle</a:t>
            </a:r>
            <a:r>
              <a:rPr lang="fr-CA" dirty="0" smtClean="0"/>
              <a:t>.</a:t>
            </a:r>
          </a:p>
          <a:p>
            <a:r>
              <a:rPr lang="fr-CA" dirty="0" smtClean="0"/>
              <a:t> </a:t>
            </a:r>
          </a:p>
          <a:p>
            <a:r>
              <a:rPr lang="fr-CA" dirty="0" smtClean="0"/>
              <a:t>C'est </a:t>
            </a:r>
            <a:r>
              <a:rPr lang="fr-CA" dirty="0"/>
              <a:t>cet élément qui constitue le </a:t>
            </a:r>
            <a:r>
              <a:rPr lang="fr-CA" b="1" dirty="0"/>
              <a:t>contexte de la contrainte</a:t>
            </a:r>
            <a:r>
              <a:rPr lang="fr-CA" dirty="0"/>
              <a:t>. </a:t>
            </a:r>
            <a:endParaRPr lang="fr-CA" dirty="0" smtClean="0"/>
          </a:p>
          <a:p>
            <a:r>
              <a:rPr lang="fr-CA" dirty="0" smtClean="0"/>
              <a:t>Il </a:t>
            </a:r>
            <a:r>
              <a:rPr lang="fr-CA" dirty="0"/>
              <a:t>existe deux manières pour spécifier le contexte d'une </a:t>
            </a:r>
            <a:r>
              <a:rPr lang="fr-CA" dirty="0" smtClean="0"/>
              <a:t/>
            </a:r>
            <a:br>
              <a:rPr lang="fr-CA" dirty="0" smtClean="0"/>
            </a:br>
            <a:r>
              <a:rPr lang="fr-CA" dirty="0" smtClean="0"/>
              <a:t>contrainte </a:t>
            </a:r>
            <a:r>
              <a:rPr lang="fr-CA" dirty="0"/>
              <a:t>OCL : </a:t>
            </a:r>
          </a:p>
          <a:p>
            <a:pPr marL="285750" indent="-285750">
              <a:buFont typeface="Arial" panose="020B0604020202020204" pitchFamily="34" charset="0"/>
              <a:buChar char="•"/>
            </a:pPr>
            <a:r>
              <a:rPr lang="fr-CA" sz="1600" dirty="0"/>
              <a:t>en écrivant la contrainte entre accolades ({}) dans une </a:t>
            </a:r>
            <a:r>
              <a:rPr lang="fr-CA" sz="1600" dirty="0" smtClean="0"/>
              <a:t>note.</a:t>
            </a:r>
            <a:br>
              <a:rPr lang="fr-CA" sz="1600" dirty="0" smtClean="0"/>
            </a:br>
            <a:r>
              <a:rPr lang="fr-CA" sz="1600" dirty="0" smtClean="0"/>
              <a:t>L'élément </a:t>
            </a:r>
            <a:r>
              <a:rPr lang="fr-CA" sz="1600" dirty="0"/>
              <a:t>pointé par la note est alors le contexte de la contrainte </a:t>
            </a:r>
            <a:r>
              <a:rPr lang="fr-CA" sz="1600" dirty="0" smtClean="0"/>
              <a:t>;</a:t>
            </a:r>
          </a:p>
          <a:p>
            <a:pPr marL="285750" indent="-285750">
              <a:buFont typeface="Arial" panose="020B0604020202020204" pitchFamily="34" charset="0"/>
              <a:buChar char="•"/>
            </a:pPr>
            <a:r>
              <a:rPr lang="fr-CA" sz="1600" dirty="0" smtClean="0"/>
              <a:t>en </a:t>
            </a:r>
            <a:r>
              <a:rPr lang="fr-CA" sz="1600" dirty="0"/>
              <a:t>utilisant le mot-clef </a:t>
            </a:r>
            <a:r>
              <a:rPr lang="fr-CA" sz="1600" b="1" dirty="0" err="1"/>
              <a:t>context</a:t>
            </a:r>
            <a:r>
              <a:rPr lang="fr-CA" sz="1600" dirty="0"/>
              <a:t> dans un document accompagnant </a:t>
            </a:r>
            <a:endParaRPr lang="fr-CA" sz="1600" dirty="0" smtClean="0"/>
          </a:p>
          <a:p>
            <a:pPr marL="285750" indent="-285750">
              <a:buFont typeface="Arial" panose="020B0604020202020204" pitchFamily="34" charset="0"/>
              <a:buChar char="•"/>
            </a:pPr>
            <a:r>
              <a:rPr lang="fr-CA" sz="1600" dirty="0" smtClean="0"/>
              <a:t>le diagramme</a:t>
            </a:r>
            <a:endParaRPr lang="fr-CA" sz="1600"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995" y="980728"/>
            <a:ext cx="241685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716016" y="3672981"/>
            <a:ext cx="4132496" cy="1477328"/>
          </a:xfrm>
          <a:prstGeom prst="rect">
            <a:avLst/>
          </a:prstGeom>
        </p:spPr>
        <p:txBody>
          <a:bodyPr wrap="square">
            <a:spAutoFit/>
          </a:bodyPr>
          <a:lstStyle/>
          <a:p>
            <a:r>
              <a:rPr lang="fr-CA" dirty="0" smtClean="0"/>
              <a:t>Ici, le </a:t>
            </a:r>
            <a:r>
              <a:rPr lang="fr-CA" dirty="0"/>
              <a:t>contexte est la classe </a:t>
            </a:r>
            <a:r>
              <a:rPr lang="fr-CA" dirty="0" smtClean="0"/>
              <a:t>Compte</a:t>
            </a:r>
          </a:p>
          <a:p>
            <a:endParaRPr lang="fr-CA" dirty="0"/>
          </a:p>
          <a:p>
            <a:endParaRPr lang="fr-CA" dirty="0" smtClean="0"/>
          </a:p>
          <a:p>
            <a:r>
              <a:rPr lang="fr-CA" dirty="0" smtClean="0"/>
              <a:t>Ici, le </a:t>
            </a:r>
            <a:r>
              <a:rPr lang="fr-CA" dirty="0"/>
              <a:t>contexte est l'opération </a:t>
            </a:r>
            <a:r>
              <a:rPr lang="fr-CA" dirty="0" smtClean="0"/>
              <a:t>débiter() </a:t>
            </a:r>
            <a:br>
              <a:rPr lang="fr-CA" dirty="0" smtClean="0"/>
            </a:br>
            <a:r>
              <a:rPr lang="fr-CA" dirty="0" smtClean="0"/>
              <a:t>de </a:t>
            </a:r>
            <a:r>
              <a:rPr lang="fr-CA" dirty="0"/>
              <a:t>la classe Compte : </a:t>
            </a:r>
          </a:p>
        </p:txBody>
      </p:sp>
      <p:cxnSp>
        <p:nvCxnSpPr>
          <p:cNvPr id="9" name="Connecteur droit avec flèche 8"/>
          <p:cNvCxnSpPr/>
          <p:nvPr/>
        </p:nvCxnSpPr>
        <p:spPr>
          <a:xfrm flipH="1">
            <a:off x="2411760" y="3861048"/>
            <a:ext cx="2304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4427984" y="472514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6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3" name="Rectangle 2"/>
          <p:cNvSpPr/>
          <p:nvPr/>
        </p:nvSpPr>
        <p:spPr>
          <a:xfrm>
            <a:off x="480547" y="5447258"/>
            <a:ext cx="8201380" cy="369332"/>
          </a:xfrm>
          <a:prstGeom prst="rect">
            <a:avLst/>
          </a:prstGeom>
        </p:spPr>
        <p:txBody>
          <a:bodyPr wrap="square">
            <a:spAutoFit/>
          </a:bodyPr>
          <a:lstStyle/>
          <a:p>
            <a:r>
              <a:rPr lang="fr-CA" dirty="0" smtClean="0"/>
              <a:t>x</a:t>
            </a:r>
            <a:endParaRPr lang="fr-CA" dirty="0"/>
          </a:p>
        </p:txBody>
      </p:sp>
      <p:sp>
        <p:nvSpPr>
          <p:cNvPr id="8" name="Rectangle 7"/>
          <p:cNvSpPr/>
          <p:nvPr/>
        </p:nvSpPr>
        <p:spPr>
          <a:xfrm>
            <a:off x="485483" y="763250"/>
            <a:ext cx="8363029" cy="2246769"/>
          </a:xfrm>
          <a:prstGeom prst="rect">
            <a:avLst/>
          </a:prstGeom>
        </p:spPr>
        <p:txBody>
          <a:bodyPr wrap="square">
            <a:spAutoFit/>
          </a:bodyPr>
          <a:lstStyle/>
          <a:p>
            <a:r>
              <a:rPr lang="fr-CA" sz="2000" b="1" dirty="0" smtClean="0"/>
              <a:t>Invariants :</a:t>
            </a:r>
          </a:p>
          <a:p>
            <a:r>
              <a:rPr lang="fr-CA" sz="2000" dirty="0"/>
              <a:t>Un invariant exprime une contrainte prédicative sur un objet, ou un groupe d'objets, qui doit être respectée en permanence</a:t>
            </a:r>
            <a:r>
              <a:rPr lang="fr-CA" sz="2000" dirty="0" smtClean="0"/>
              <a:t>.</a:t>
            </a:r>
          </a:p>
          <a:p>
            <a:r>
              <a:rPr lang="fr-CA" sz="2000" dirty="0"/>
              <a:t>Forme :	</a:t>
            </a:r>
            <a:r>
              <a:rPr lang="fr-CA" sz="2000" dirty="0" smtClean="0"/>
              <a:t>	</a:t>
            </a:r>
            <a:r>
              <a:rPr lang="fr-CA" sz="2000" dirty="0" err="1" smtClean="0"/>
              <a:t>inv</a:t>
            </a:r>
            <a:r>
              <a:rPr lang="fr-CA" sz="2000" dirty="0" smtClean="0"/>
              <a:t> </a:t>
            </a:r>
            <a:r>
              <a:rPr lang="fr-CA" sz="2000" dirty="0"/>
              <a:t>: &lt;</a:t>
            </a:r>
            <a:r>
              <a:rPr lang="fr-CA" sz="2000" dirty="0" err="1"/>
              <a:t>expression_logique</a:t>
            </a:r>
            <a:r>
              <a:rPr lang="fr-CA" sz="2000" dirty="0" smtClean="0"/>
              <a:t>&gt;</a:t>
            </a:r>
          </a:p>
          <a:p>
            <a:r>
              <a:rPr lang="fr-CA" sz="2000" dirty="0"/>
              <a:t>Exemple :	Le solde d'un compte doit toujours être positif. </a:t>
            </a:r>
            <a:endParaRPr lang="fr-CA" sz="2000" dirty="0" smtClean="0"/>
          </a:p>
          <a:p>
            <a:r>
              <a:rPr lang="fr-CA" sz="2000" b="1" dirty="0" smtClean="0"/>
              <a:t>		</a:t>
            </a:r>
            <a:r>
              <a:rPr lang="fr-CA" sz="2000" b="1" dirty="0" err="1" smtClean="0"/>
              <a:t>context</a:t>
            </a:r>
            <a:r>
              <a:rPr lang="fr-CA" sz="2000" dirty="0" smtClean="0"/>
              <a:t> </a:t>
            </a:r>
            <a:r>
              <a:rPr lang="fr-CA" sz="2000" dirty="0"/>
              <a:t>Compte</a:t>
            </a:r>
          </a:p>
          <a:p>
            <a:r>
              <a:rPr lang="fr-CA" sz="2000" b="1" dirty="0" smtClean="0"/>
              <a:t>		</a:t>
            </a:r>
            <a:r>
              <a:rPr lang="fr-CA" sz="2000" b="1" dirty="0" err="1" smtClean="0">
                <a:solidFill>
                  <a:srgbClr val="FF0000"/>
                </a:solidFill>
              </a:rPr>
              <a:t>inv</a:t>
            </a:r>
            <a:r>
              <a:rPr lang="fr-CA" sz="2000" b="1" dirty="0"/>
              <a:t> :</a:t>
            </a:r>
            <a:r>
              <a:rPr lang="fr-CA" sz="2000" dirty="0"/>
              <a:t> solde &gt; </a:t>
            </a:r>
            <a:r>
              <a:rPr lang="fr-CA" sz="2000" dirty="0" smtClean="0"/>
              <a:t>0</a:t>
            </a:r>
            <a:endParaRPr lang="fr-CA" sz="2000" dirty="0"/>
          </a:p>
        </p:txBody>
      </p:sp>
    </p:spTree>
    <p:extLst>
      <p:ext uri="{BB962C8B-B14F-4D97-AF65-F5344CB8AC3E}">
        <p14:creationId xmlns:p14="http://schemas.microsoft.com/office/powerpoint/2010/main" val="20878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3" name="Rectangle 2"/>
          <p:cNvSpPr/>
          <p:nvPr/>
        </p:nvSpPr>
        <p:spPr>
          <a:xfrm>
            <a:off x="480547" y="5447258"/>
            <a:ext cx="8201380" cy="369332"/>
          </a:xfrm>
          <a:prstGeom prst="rect">
            <a:avLst/>
          </a:prstGeom>
        </p:spPr>
        <p:txBody>
          <a:bodyPr wrap="square">
            <a:spAutoFit/>
          </a:bodyPr>
          <a:lstStyle/>
          <a:p>
            <a:r>
              <a:rPr lang="fr-CA" dirty="0" smtClean="0"/>
              <a:t>x</a:t>
            </a:r>
            <a:endParaRPr lang="fr-CA" dirty="0"/>
          </a:p>
        </p:txBody>
      </p:sp>
      <p:sp>
        <p:nvSpPr>
          <p:cNvPr id="10" name="Rectangle 9"/>
          <p:cNvSpPr/>
          <p:nvPr/>
        </p:nvSpPr>
        <p:spPr>
          <a:xfrm>
            <a:off x="399722" y="836712"/>
            <a:ext cx="8363029" cy="4708981"/>
          </a:xfrm>
          <a:prstGeom prst="rect">
            <a:avLst/>
          </a:prstGeom>
        </p:spPr>
        <p:txBody>
          <a:bodyPr wrap="square">
            <a:spAutoFit/>
          </a:bodyPr>
          <a:lstStyle/>
          <a:p>
            <a:r>
              <a:rPr lang="fr-CA" sz="2000" b="1" dirty="0" smtClean="0"/>
              <a:t>Précondition </a:t>
            </a:r>
            <a:r>
              <a:rPr lang="fr-CA" sz="2000" dirty="0" smtClean="0"/>
              <a:t>ou </a:t>
            </a:r>
            <a:r>
              <a:rPr lang="fr-CA" sz="2000" b="1" dirty="0" err="1" smtClean="0"/>
              <a:t>Postcondition</a:t>
            </a:r>
            <a:r>
              <a:rPr lang="fr-CA" sz="2000" b="1" dirty="0" smtClean="0"/>
              <a:t> :</a:t>
            </a:r>
          </a:p>
          <a:p>
            <a:r>
              <a:rPr lang="fr-CA" sz="2000" dirty="0"/>
              <a:t>Une précondition (respectivement une </a:t>
            </a:r>
            <a:r>
              <a:rPr lang="fr-CA" sz="2000" dirty="0" err="1"/>
              <a:t>postcondition</a:t>
            </a:r>
            <a:r>
              <a:rPr lang="fr-CA" sz="2000" dirty="0"/>
              <a:t>) permet de spécifier une contrainte prédicative qui doit être vérifiée avant (respectivement après) l'appel d'une opération</a:t>
            </a:r>
            <a:r>
              <a:rPr lang="fr-CA" sz="2000" dirty="0" smtClean="0"/>
              <a:t>.</a:t>
            </a:r>
          </a:p>
          <a:p>
            <a:endParaRPr lang="fr-CA" sz="2000" dirty="0"/>
          </a:p>
          <a:p>
            <a:r>
              <a:rPr lang="fr-CA" sz="2000" dirty="0"/>
              <a:t>Concernant la méthode débiter de la classe Compte, </a:t>
            </a:r>
            <a:r>
              <a:rPr lang="fr-CA" sz="2000" b="1" dirty="0"/>
              <a:t>la somme à débiter doit être positive</a:t>
            </a:r>
            <a:r>
              <a:rPr lang="fr-CA" sz="2000" dirty="0"/>
              <a:t> pour que l'appel de l'opération soit valide et, </a:t>
            </a:r>
            <a:r>
              <a:rPr lang="fr-CA" sz="2000" b="1" dirty="0"/>
              <a:t>après l'exécution </a:t>
            </a:r>
            <a:r>
              <a:rPr lang="fr-CA" sz="2000" dirty="0"/>
              <a:t>de l'opération</a:t>
            </a:r>
            <a:r>
              <a:rPr lang="fr-CA" sz="2000" b="1" dirty="0"/>
              <a:t>, l'attribut solde doit avoir pour valeur la différence de sa valeur avant l'appel et de la somme passée en paramètre</a:t>
            </a:r>
            <a:r>
              <a:rPr lang="fr-CA" sz="2000" dirty="0"/>
              <a:t>. </a:t>
            </a:r>
            <a:endParaRPr lang="fr-CA" sz="2000" dirty="0" smtClean="0"/>
          </a:p>
          <a:p>
            <a:endParaRPr lang="fr-CA" sz="2000" dirty="0"/>
          </a:p>
          <a:p>
            <a:r>
              <a:rPr lang="fr-CA" sz="2000" dirty="0" smtClean="0"/>
              <a:t>Forme </a:t>
            </a:r>
            <a:r>
              <a:rPr lang="fr-CA" sz="2000" dirty="0"/>
              <a:t>:	</a:t>
            </a:r>
            <a:r>
              <a:rPr lang="fr-CA" sz="2000" dirty="0" smtClean="0"/>
              <a:t>	</a:t>
            </a:r>
            <a:r>
              <a:rPr lang="fr-CA" sz="2000" dirty="0" err="1" smtClean="0"/>
              <a:t>pre</a:t>
            </a:r>
            <a:r>
              <a:rPr lang="fr-CA" sz="2000" dirty="0" smtClean="0"/>
              <a:t> </a:t>
            </a:r>
            <a:r>
              <a:rPr lang="fr-CA" sz="2000" dirty="0"/>
              <a:t>: &lt;</a:t>
            </a:r>
            <a:r>
              <a:rPr lang="fr-CA" sz="2000" dirty="0" err="1"/>
              <a:t>expression_logique</a:t>
            </a:r>
            <a:r>
              <a:rPr lang="fr-CA" sz="2000" dirty="0" smtClean="0"/>
              <a:t>&gt;</a:t>
            </a:r>
            <a:br>
              <a:rPr lang="fr-CA" sz="2000" dirty="0" smtClean="0"/>
            </a:br>
            <a:r>
              <a:rPr lang="fr-CA" sz="2000" dirty="0" smtClean="0"/>
              <a:t>		post </a:t>
            </a:r>
            <a:r>
              <a:rPr lang="fr-CA" sz="2000" dirty="0"/>
              <a:t>: &lt;</a:t>
            </a:r>
            <a:r>
              <a:rPr lang="fr-CA" sz="2000" dirty="0" err="1"/>
              <a:t>expression_logique</a:t>
            </a:r>
            <a:r>
              <a:rPr lang="fr-CA" sz="2000" dirty="0"/>
              <a:t>&gt;</a:t>
            </a:r>
            <a:endParaRPr lang="fr-CA" sz="2000" dirty="0" smtClean="0"/>
          </a:p>
          <a:p>
            <a:r>
              <a:rPr lang="fr-CA" sz="2000" dirty="0"/>
              <a:t>Exemple :	</a:t>
            </a:r>
            <a:r>
              <a:rPr lang="fr-CA" sz="2000" b="1" dirty="0" err="1" smtClean="0"/>
              <a:t>context</a:t>
            </a:r>
            <a:r>
              <a:rPr lang="fr-CA" sz="2000" dirty="0" smtClean="0"/>
              <a:t> </a:t>
            </a:r>
            <a:r>
              <a:rPr lang="fr-CA" sz="2000" dirty="0"/>
              <a:t>Compte::débiter(somme : Real)</a:t>
            </a:r>
          </a:p>
          <a:p>
            <a:r>
              <a:rPr lang="fr-CA" sz="2000" b="1" dirty="0" smtClean="0"/>
              <a:t>		</a:t>
            </a:r>
            <a:r>
              <a:rPr lang="fr-CA" sz="2000" b="1" dirty="0" err="1" smtClean="0">
                <a:solidFill>
                  <a:srgbClr val="FF0000"/>
                </a:solidFill>
              </a:rPr>
              <a:t>pre</a:t>
            </a:r>
            <a:r>
              <a:rPr lang="fr-CA" sz="2000" b="1" dirty="0"/>
              <a:t> :</a:t>
            </a:r>
            <a:r>
              <a:rPr lang="fr-CA" sz="2000" dirty="0"/>
              <a:t> somme &gt; 0</a:t>
            </a:r>
          </a:p>
          <a:p>
            <a:r>
              <a:rPr lang="fr-CA" sz="2000" b="1" dirty="0" smtClean="0"/>
              <a:t>		</a:t>
            </a:r>
            <a:r>
              <a:rPr lang="fr-CA" sz="2000" b="1" dirty="0" smtClean="0">
                <a:solidFill>
                  <a:srgbClr val="FF0000"/>
                </a:solidFill>
              </a:rPr>
              <a:t>post</a:t>
            </a:r>
            <a:r>
              <a:rPr lang="fr-CA" sz="2000" b="1" dirty="0"/>
              <a:t> :</a:t>
            </a:r>
            <a:r>
              <a:rPr lang="fr-CA" sz="2000" dirty="0"/>
              <a:t> solde = </a:t>
            </a:r>
            <a:r>
              <a:rPr lang="fr-CA" sz="2000" dirty="0" err="1"/>
              <a:t>solde</a:t>
            </a:r>
            <a:r>
              <a:rPr lang="fr-CA" sz="2000" b="1" dirty="0" err="1"/>
              <a:t>@pre</a:t>
            </a:r>
            <a:r>
              <a:rPr lang="fr-CA" sz="2000" dirty="0"/>
              <a:t> - somme </a:t>
            </a:r>
          </a:p>
        </p:txBody>
      </p:sp>
    </p:spTree>
    <p:extLst>
      <p:ext uri="{BB962C8B-B14F-4D97-AF65-F5344CB8AC3E}">
        <p14:creationId xmlns:p14="http://schemas.microsoft.com/office/powerpoint/2010/main" val="294746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318745" y="763249"/>
            <a:ext cx="5621407" cy="3170099"/>
          </a:xfrm>
          <a:prstGeom prst="rect">
            <a:avLst/>
          </a:prstGeom>
        </p:spPr>
        <p:txBody>
          <a:bodyPr wrap="square">
            <a:spAutoFit/>
          </a:bodyPr>
          <a:lstStyle/>
          <a:p>
            <a:r>
              <a:rPr lang="fr-CA" sz="2000" b="1" dirty="0"/>
              <a:t>Résultat d'une méthode (body</a:t>
            </a:r>
            <a:r>
              <a:rPr lang="fr-CA" sz="2000" b="1" dirty="0" smtClean="0"/>
              <a:t>) :</a:t>
            </a:r>
          </a:p>
          <a:p>
            <a:r>
              <a:rPr lang="fr-CA" sz="2000" dirty="0"/>
              <a:t>Ce type de contrainte permet de définir directement </a:t>
            </a:r>
            <a:r>
              <a:rPr lang="fr-CA" sz="2000" dirty="0" smtClean="0"/>
              <a:t/>
            </a:r>
            <a:br>
              <a:rPr lang="fr-CA" sz="2000" dirty="0" smtClean="0"/>
            </a:br>
            <a:r>
              <a:rPr lang="fr-CA" sz="2000" dirty="0" smtClean="0"/>
              <a:t>le </a:t>
            </a:r>
            <a:r>
              <a:rPr lang="fr-CA" sz="2000" dirty="0"/>
              <a:t>résultat d'une opération. </a:t>
            </a:r>
            <a:endParaRPr lang="fr-CA" sz="2000" dirty="0" smtClean="0"/>
          </a:p>
          <a:p>
            <a:endParaRPr lang="fr-CA" sz="2000" dirty="0"/>
          </a:p>
          <a:p>
            <a:r>
              <a:rPr lang="fr-CA" sz="2000" dirty="0" smtClean="0"/>
              <a:t>Le </a:t>
            </a:r>
            <a:r>
              <a:rPr lang="fr-CA" sz="2000" dirty="0"/>
              <a:t>résultat de l'appel de l'opération </a:t>
            </a:r>
            <a:r>
              <a:rPr lang="fr-CA" sz="2000" dirty="0" err="1"/>
              <a:t>getSolde</a:t>
            </a:r>
            <a:r>
              <a:rPr lang="fr-CA" sz="2000" dirty="0"/>
              <a:t> doit être égal à l'attribut solde. </a:t>
            </a:r>
            <a:endParaRPr lang="fr-CA" sz="2000" dirty="0" smtClean="0"/>
          </a:p>
          <a:p>
            <a:endParaRPr lang="fr-CA" sz="2000" dirty="0"/>
          </a:p>
          <a:p>
            <a:r>
              <a:rPr lang="fr-CA" sz="2000" dirty="0" smtClean="0"/>
              <a:t>Forme :	</a:t>
            </a:r>
            <a:r>
              <a:rPr lang="fr-CA" sz="2000" dirty="0"/>
              <a:t>	</a:t>
            </a:r>
            <a:r>
              <a:rPr lang="fr-CA" sz="2000" dirty="0" smtClean="0"/>
              <a:t>body </a:t>
            </a:r>
            <a:r>
              <a:rPr lang="fr-CA" sz="2000" dirty="0"/>
              <a:t>: &lt;requête&gt;</a:t>
            </a:r>
            <a:endParaRPr lang="fr-CA" sz="2000" dirty="0" smtClean="0"/>
          </a:p>
          <a:p>
            <a:r>
              <a:rPr lang="fr-CA" sz="2000" dirty="0"/>
              <a:t>Exemple :	</a:t>
            </a:r>
            <a:r>
              <a:rPr lang="en-US" sz="2000" b="1" dirty="0" smtClean="0"/>
              <a:t>context</a:t>
            </a:r>
            <a:r>
              <a:rPr lang="en-US" sz="2000" dirty="0" smtClean="0"/>
              <a:t> </a:t>
            </a:r>
            <a:r>
              <a:rPr lang="en-US" sz="2000" dirty="0" err="1"/>
              <a:t>Compte</a:t>
            </a:r>
            <a:r>
              <a:rPr lang="en-US" sz="2000" dirty="0"/>
              <a:t>::</a:t>
            </a:r>
            <a:r>
              <a:rPr lang="en-US" sz="2000" dirty="0" err="1"/>
              <a:t>getSolde</a:t>
            </a:r>
            <a:r>
              <a:rPr lang="en-US" sz="2000" dirty="0"/>
              <a:t>() : Real</a:t>
            </a:r>
          </a:p>
          <a:p>
            <a:r>
              <a:rPr lang="en-US" sz="2000" b="1" dirty="0" smtClean="0"/>
              <a:t>		</a:t>
            </a:r>
            <a:r>
              <a:rPr lang="en-US" sz="2000" b="1" dirty="0" smtClean="0">
                <a:solidFill>
                  <a:srgbClr val="FF0000"/>
                </a:solidFill>
              </a:rPr>
              <a:t>body</a:t>
            </a:r>
            <a:r>
              <a:rPr lang="en-US" sz="2000" b="1" dirty="0"/>
              <a:t> :</a:t>
            </a:r>
            <a:r>
              <a:rPr lang="en-US" sz="2000" dirty="0"/>
              <a:t> </a:t>
            </a:r>
            <a:r>
              <a:rPr lang="en-US" sz="2000" dirty="0" err="1"/>
              <a:t>solde</a:t>
            </a:r>
            <a:endParaRPr lang="en-US" sz="2000" dirty="0"/>
          </a:p>
        </p:txBody>
      </p:sp>
      <p:sp>
        <p:nvSpPr>
          <p:cNvPr id="2" name="Rectangle 1"/>
          <p:cNvSpPr/>
          <p:nvPr/>
        </p:nvSpPr>
        <p:spPr>
          <a:xfrm>
            <a:off x="6228184" y="978693"/>
            <a:ext cx="2740426" cy="2031325"/>
          </a:xfrm>
          <a:prstGeom prst="rect">
            <a:avLst/>
          </a:prstGeom>
          <a:solidFill>
            <a:schemeClr val="tx2">
              <a:lumMod val="20000"/>
              <a:lumOff val="80000"/>
            </a:schemeClr>
          </a:solidFill>
        </p:spPr>
        <p:txBody>
          <a:bodyPr wrap="square">
            <a:spAutoFit/>
          </a:bodyPr>
          <a:lstStyle/>
          <a:p>
            <a:r>
              <a:rPr lang="fr-CA" dirty="0"/>
              <a:t>&lt;requête&gt; est une expression qui retourne un résultat dont le type doit être compatible avec le type du résultat de l'opération désignée par le contexte.</a:t>
            </a:r>
          </a:p>
        </p:txBody>
      </p:sp>
    </p:spTree>
    <p:extLst>
      <p:ext uri="{BB962C8B-B14F-4D97-AF65-F5344CB8AC3E}">
        <p14:creationId xmlns:p14="http://schemas.microsoft.com/office/powerpoint/2010/main" val="8856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9" name="Rectangle 8"/>
          <p:cNvSpPr/>
          <p:nvPr/>
        </p:nvSpPr>
        <p:spPr>
          <a:xfrm>
            <a:off x="215008" y="650305"/>
            <a:ext cx="8928992" cy="5601533"/>
          </a:xfrm>
          <a:prstGeom prst="rect">
            <a:avLst/>
          </a:prstGeom>
        </p:spPr>
        <p:txBody>
          <a:bodyPr wrap="square">
            <a:spAutoFit/>
          </a:bodyPr>
          <a:lstStyle/>
          <a:p>
            <a:r>
              <a:rPr lang="fr-CA" sz="2000" b="1" dirty="0"/>
              <a:t>Définition d'attributs et de méthodes (</a:t>
            </a:r>
            <a:r>
              <a:rPr lang="fr-CA" sz="2000" b="1" dirty="0" err="1"/>
              <a:t>def</a:t>
            </a:r>
            <a:r>
              <a:rPr lang="fr-CA" sz="2000" b="1" dirty="0"/>
              <a:t> et let…in</a:t>
            </a:r>
            <a:r>
              <a:rPr lang="fr-CA" sz="2000" b="1" dirty="0" smtClean="0"/>
              <a:t>) :</a:t>
            </a:r>
          </a:p>
          <a:p>
            <a:r>
              <a:rPr lang="fr-CA" sz="2000" dirty="0"/>
              <a:t>Parfois, une sous-expression est utilisée plusieurs fois dans une </a:t>
            </a:r>
            <a:r>
              <a:rPr lang="fr-CA" sz="2000" dirty="0" smtClean="0"/>
              <a:t>expression. </a:t>
            </a:r>
          </a:p>
          <a:p>
            <a:r>
              <a:rPr lang="fr-CA" sz="2000" b="1" dirty="0" smtClean="0"/>
              <a:t>let</a:t>
            </a:r>
            <a:r>
              <a:rPr lang="fr-CA" sz="2000" dirty="0" smtClean="0"/>
              <a:t> </a:t>
            </a:r>
            <a:r>
              <a:rPr lang="fr-CA" sz="2000" dirty="0"/>
              <a:t>permet de déclarer et de définir la valeur (i.e. initialiser) d'un attribut qui pourra être utilisé dans l'expression qui suit le in</a:t>
            </a:r>
            <a:r>
              <a:rPr lang="fr-CA" sz="2000" dirty="0" smtClean="0"/>
              <a:t>.</a:t>
            </a:r>
          </a:p>
          <a:p>
            <a:endParaRPr lang="fr-CA" sz="2000" b="1" dirty="0"/>
          </a:p>
          <a:p>
            <a:r>
              <a:rPr lang="fr-CA" sz="2000" dirty="0"/>
              <a:t>Forme :		let &lt;déclaration&gt; = &lt;requête&gt; in &lt;expression</a:t>
            </a:r>
            <a:r>
              <a:rPr lang="fr-CA" sz="2000" dirty="0" smtClean="0"/>
              <a:t>&gt;</a:t>
            </a:r>
          </a:p>
          <a:p>
            <a:r>
              <a:rPr lang="fr-CA" sz="2000" dirty="0" smtClean="0"/>
              <a:t>Exemple : 	</a:t>
            </a:r>
            <a:r>
              <a:rPr lang="fr-CA" sz="2000" b="1" dirty="0" err="1"/>
              <a:t>context</a:t>
            </a:r>
            <a:r>
              <a:rPr lang="fr-CA" sz="2000" dirty="0"/>
              <a:t> Personne</a:t>
            </a:r>
          </a:p>
          <a:p>
            <a:r>
              <a:rPr lang="fr-CA" sz="2000" b="1" dirty="0" smtClean="0"/>
              <a:t>		</a:t>
            </a:r>
            <a:r>
              <a:rPr lang="fr-CA" sz="2000" b="1" dirty="0" err="1" smtClean="0"/>
              <a:t>inv</a:t>
            </a:r>
            <a:r>
              <a:rPr lang="fr-CA" sz="2000" b="1" dirty="0"/>
              <a:t> :</a:t>
            </a:r>
            <a:r>
              <a:rPr lang="fr-CA" sz="2000" dirty="0"/>
              <a:t> </a:t>
            </a:r>
            <a:r>
              <a:rPr lang="fr-CA" sz="2000" b="1" dirty="0">
                <a:solidFill>
                  <a:srgbClr val="FF0000"/>
                </a:solidFill>
              </a:rPr>
              <a:t>let</a:t>
            </a:r>
            <a:r>
              <a:rPr lang="fr-CA" sz="2000" dirty="0"/>
              <a:t> argent</a:t>
            </a:r>
            <a:r>
              <a:rPr lang="fr-CA" sz="2000" dirty="0">
                <a:solidFill>
                  <a:srgbClr val="FF0000"/>
                </a:solidFill>
              </a:rPr>
              <a:t>=</a:t>
            </a:r>
            <a:r>
              <a:rPr lang="fr-CA" sz="2000" dirty="0" err="1"/>
              <a:t>compte.solde</a:t>
            </a:r>
            <a:r>
              <a:rPr lang="fr-CA" sz="2000" dirty="0"/>
              <a:t>-&gt;</a:t>
            </a:r>
            <a:r>
              <a:rPr lang="fr-CA" sz="2000" dirty="0" err="1"/>
              <a:t>sum</a:t>
            </a:r>
            <a:r>
              <a:rPr lang="fr-CA" sz="2000" dirty="0"/>
              <a:t>() </a:t>
            </a:r>
            <a:r>
              <a:rPr lang="fr-CA" sz="2000" b="1" dirty="0">
                <a:solidFill>
                  <a:srgbClr val="FF0000"/>
                </a:solidFill>
              </a:rPr>
              <a:t>in</a:t>
            </a:r>
            <a:r>
              <a:rPr lang="fr-CA" sz="2000" dirty="0"/>
              <a:t> </a:t>
            </a:r>
            <a:r>
              <a:rPr lang="fr-CA" sz="2000" dirty="0" err="1"/>
              <a:t>age</a:t>
            </a:r>
            <a:r>
              <a:rPr lang="fr-CA" sz="2000" dirty="0"/>
              <a:t>&gt;=18 </a:t>
            </a:r>
            <a:r>
              <a:rPr lang="fr-CA" sz="2000" dirty="0" err="1"/>
              <a:t>implies</a:t>
            </a:r>
            <a:r>
              <a:rPr lang="fr-CA" sz="2000" dirty="0"/>
              <a:t> argent&gt;0 </a:t>
            </a:r>
          </a:p>
          <a:p>
            <a:endParaRPr lang="fr-CA" sz="2000" dirty="0"/>
          </a:p>
          <a:p>
            <a:r>
              <a:rPr lang="fr-CA" sz="2000" b="1" dirty="0" err="1" smtClean="0"/>
              <a:t>def</a:t>
            </a:r>
            <a:r>
              <a:rPr lang="fr-CA" sz="2000" dirty="0" smtClean="0"/>
              <a:t> </a:t>
            </a:r>
            <a:r>
              <a:rPr lang="fr-CA" sz="2000" dirty="0"/>
              <a:t>est un type de contrainte qui permet de déclarer et de définir la valeur d'attributs comme la séquence let…in. </a:t>
            </a:r>
            <a:r>
              <a:rPr lang="fr-CA" sz="2000" dirty="0" err="1"/>
              <a:t>def</a:t>
            </a:r>
            <a:r>
              <a:rPr lang="fr-CA" sz="2000" dirty="0"/>
              <a:t> permet également de déclarer et de définir la valeur retournée par une opération interne à la contrainte.</a:t>
            </a:r>
          </a:p>
          <a:p>
            <a:endParaRPr lang="fr-CA" sz="2000" dirty="0"/>
          </a:p>
          <a:p>
            <a:r>
              <a:rPr lang="fr-CA" sz="2000" dirty="0" smtClean="0"/>
              <a:t>Forme :	</a:t>
            </a:r>
            <a:r>
              <a:rPr lang="fr-CA" sz="2000" dirty="0"/>
              <a:t>	</a:t>
            </a:r>
            <a:r>
              <a:rPr lang="fr-CA" sz="2000" dirty="0" err="1"/>
              <a:t>def</a:t>
            </a:r>
            <a:r>
              <a:rPr lang="fr-CA" sz="2000" dirty="0"/>
              <a:t> : &lt;déclaration&gt; = &lt;requête</a:t>
            </a:r>
            <a:r>
              <a:rPr lang="fr-CA" sz="2000" dirty="0" smtClean="0"/>
              <a:t>&gt;</a:t>
            </a:r>
          </a:p>
          <a:p>
            <a:r>
              <a:rPr lang="fr-CA" sz="2000" dirty="0" smtClean="0"/>
              <a:t>Exemple </a:t>
            </a:r>
            <a:r>
              <a:rPr lang="fr-CA" sz="2000" dirty="0"/>
              <a:t>:	</a:t>
            </a:r>
            <a:r>
              <a:rPr lang="fr-CA" sz="2000" b="1" dirty="0" err="1"/>
              <a:t>context</a:t>
            </a:r>
            <a:r>
              <a:rPr lang="fr-CA" sz="2000" dirty="0"/>
              <a:t> Personne </a:t>
            </a:r>
            <a:endParaRPr lang="fr-CA" sz="2000" dirty="0" smtClean="0"/>
          </a:p>
          <a:p>
            <a:r>
              <a:rPr lang="fr-CA" sz="2000" b="1" dirty="0"/>
              <a:t>	</a:t>
            </a:r>
            <a:r>
              <a:rPr lang="fr-CA" sz="2000" b="1" dirty="0" smtClean="0"/>
              <a:t>	</a:t>
            </a:r>
            <a:r>
              <a:rPr lang="fr-CA" sz="2000" b="1" dirty="0" err="1" smtClean="0">
                <a:solidFill>
                  <a:srgbClr val="FF0000"/>
                </a:solidFill>
              </a:rPr>
              <a:t>def</a:t>
            </a:r>
            <a:r>
              <a:rPr lang="fr-CA" sz="2000" b="1" dirty="0"/>
              <a:t> :</a:t>
            </a:r>
            <a:r>
              <a:rPr lang="fr-CA" sz="2000" dirty="0"/>
              <a:t> argent : </a:t>
            </a:r>
            <a:r>
              <a:rPr lang="fr-CA" sz="2000" dirty="0" err="1"/>
              <a:t>int</a:t>
            </a:r>
            <a:r>
              <a:rPr lang="fr-CA" sz="2000" dirty="0"/>
              <a:t> </a:t>
            </a:r>
            <a:r>
              <a:rPr lang="fr-CA" sz="2000" dirty="0">
                <a:solidFill>
                  <a:srgbClr val="FF0000"/>
                </a:solidFill>
              </a:rPr>
              <a:t>=</a:t>
            </a:r>
            <a:r>
              <a:rPr lang="fr-CA" sz="2000" dirty="0"/>
              <a:t> </a:t>
            </a:r>
            <a:r>
              <a:rPr lang="fr-CA" sz="2000" dirty="0" err="1"/>
              <a:t>compte.solde</a:t>
            </a:r>
            <a:r>
              <a:rPr lang="fr-CA" sz="2000" dirty="0"/>
              <a:t>-&gt;</a:t>
            </a:r>
            <a:r>
              <a:rPr lang="fr-CA" sz="2000" dirty="0" err="1"/>
              <a:t>sum</a:t>
            </a:r>
            <a:r>
              <a:rPr lang="fr-CA" sz="2000" dirty="0" smtClean="0"/>
              <a:t>()</a:t>
            </a:r>
          </a:p>
          <a:p>
            <a:r>
              <a:rPr lang="en-US" sz="2000" dirty="0" smtClean="0"/>
              <a:t>		</a:t>
            </a:r>
            <a:r>
              <a:rPr lang="fr-CA" sz="2000" b="1" dirty="0" err="1"/>
              <a:t>context</a:t>
            </a:r>
            <a:r>
              <a:rPr lang="fr-CA" sz="2000" dirty="0"/>
              <a:t> Personne</a:t>
            </a:r>
            <a:br>
              <a:rPr lang="fr-CA" sz="2000" dirty="0"/>
            </a:br>
            <a:r>
              <a:rPr lang="fr-CA" sz="2000" dirty="0" smtClean="0"/>
              <a:t>		</a:t>
            </a:r>
            <a:r>
              <a:rPr lang="fr-CA" sz="2000" b="1" dirty="0" err="1" smtClean="0">
                <a:solidFill>
                  <a:srgbClr val="FF0000"/>
                </a:solidFill>
              </a:rPr>
              <a:t>inv</a:t>
            </a:r>
            <a:r>
              <a:rPr lang="fr-CA" sz="2000" b="1" dirty="0"/>
              <a:t> :</a:t>
            </a:r>
            <a:r>
              <a:rPr lang="fr-CA" sz="2000" dirty="0"/>
              <a:t> </a:t>
            </a:r>
            <a:r>
              <a:rPr lang="fr-CA" sz="2000" dirty="0" err="1"/>
              <a:t>age</a:t>
            </a:r>
            <a:r>
              <a:rPr lang="fr-CA" sz="2000" dirty="0"/>
              <a:t>&gt;</a:t>
            </a:r>
            <a:r>
              <a:rPr lang="fr-CA" sz="2000" dirty="0">
                <a:solidFill>
                  <a:srgbClr val="FF0000"/>
                </a:solidFill>
              </a:rPr>
              <a:t>=</a:t>
            </a:r>
            <a:r>
              <a:rPr lang="fr-CA" sz="2000" dirty="0"/>
              <a:t>18 </a:t>
            </a:r>
            <a:r>
              <a:rPr lang="fr-CA" sz="2000" dirty="0" err="1"/>
              <a:t>implies</a:t>
            </a:r>
            <a:r>
              <a:rPr lang="fr-CA" sz="2000" dirty="0"/>
              <a:t> argent&gt;0 </a:t>
            </a:r>
            <a:endParaRPr lang="en-US" sz="2000" dirty="0"/>
          </a:p>
        </p:txBody>
      </p:sp>
    </p:spTree>
    <p:extLst>
      <p:ext uri="{BB962C8B-B14F-4D97-AF65-F5344CB8AC3E}">
        <p14:creationId xmlns:p14="http://schemas.microsoft.com/office/powerpoint/2010/main" val="383536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4" name="Rectangle 3"/>
          <p:cNvSpPr/>
          <p:nvPr/>
        </p:nvSpPr>
        <p:spPr>
          <a:xfrm>
            <a:off x="399722" y="836712"/>
            <a:ext cx="8363029" cy="5324535"/>
          </a:xfrm>
          <a:prstGeom prst="rect">
            <a:avLst/>
          </a:prstGeom>
        </p:spPr>
        <p:txBody>
          <a:bodyPr wrap="square">
            <a:spAutoFit/>
          </a:bodyPr>
          <a:lstStyle/>
          <a:p>
            <a:r>
              <a:rPr lang="fr-CA" sz="2000" b="1" dirty="0"/>
              <a:t>Initialisation (</a:t>
            </a:r>
            <a:r>
              <a:rPr lang="fr-CA" sz="2000" b="1" dirty="0" err="1"/>
              <a:t>init</a:t>
            </a:r>
            <a:r>
              <a:rPr lang="fr-CA" sz="2000" b="1" dirty="0"/>
              <a:t>) et évolution des attributs (</a:t>
            </a:r>
            <a:r>
              <a:rPr lang="fr-CA" sz="2000" b="1" dirty="0" err="1"/>
              <a:t>derive</a:t>
            </a:r>
            <a:r>
              <a:rPr lang="fr-CA" sz="2000" b="1" dirty="0" smtClean="0"/>
              <a:t>) </a:t>
            </a:r>
            <a:r>
              <a:rPr lang="fr-CA" sz="2000" dirty="0" smtClean="0"/>
              <a:t>:</a:t>
            </a:r>
          </a:p>
          <a:p>
            <a:r>
              <a:rPr lang="fr-CA" sz="2000" dirty="0"/>
              <a:t>Le type de contrainte </a:t>
            </a:r>
            <a:r>
              <a:rPr lang="fr-CA" sz="2000" b="1" dirty="0" err="1"/>
              <a:t>init</a:t>
            </a:r>
            <a:r>
              <a:rPr lang="fr-CA" sz="2000" dirty="0"/>
              <a:t> permet de préciser la valeur initiale d'un attribut ou d'une terminaison d'association</a:t>
            </a:r>
            <a:r>
              <a:rPr lang="fr-CA" sz="2000" dirty="0" smtClean="0"/>
              <a:t>.</a:t>
            </a:r>
          </a:p>
          <a:p>
            <a:r>
              <a:rPr lang="fr-CA" sz="2000" dirty="0"/>
              <a:t>Forme :		</a:t>
            </a:r>
            <a:r>
              <a:rPr lang="fr-CA" sz="2000" dirty="0" err="1">
                <a:solidFill>
                  <a:srgbClr val="FF0000"/>
                </a:solidFill>
              </a:rPr>
              <a:t>init</a:t>
            </a:r>
            <a:r>
              <a:rPr lang="fr-CA" sz="2000" dirty="0"/>
              <a:t> : &lt;requête&gt;</a:t>
            </a:r>
            <a:br>
              <a:rPr lang="fr-CA" sz="2000" dirty="0"/>
            </a:br>
            <a:r>
              <a:rPr lang="fr-CA" sz="2000" dirty="0" smtClean="0"/>
              <a:t>		</a:t>
            </a:r>
            <a:r>
              <a:rPr lang="fr-CA" sz="2000" dirty="0" err="1" smtClean="0">
                <a:solidFill>
                  <a:srgbClr val="FF0000"/>
                </a:solidFill>
              </a:rPr>
              <a:t>derive</a:t>
            </a:r>
            <a:r>
              <a:rPr lang="fr-CA" sz="2000" dirty="0" smtClean="0"/>
              <a:t> : &lt;requête&gt;</a:t>
            </a:r>
          </a:p>
          <a:p>
            <a:endParaRPr lang="fr-CA" sz="2000" dirty="0" smtClean="0"/>
          </a:p>
          <a:p>
            <a:r>
              <a:rPr lang="fr-CA" sz="2000" dirty="0" smtClean="0"/>
              <a:t>Quand </a:t>
            </a:r>
            <a:r>
              <a:rPr lang="fr-CA" sz="2000" dirty="0"/>
              <a:t>on crée une personne, la valeur initiale de l'attribut marié est faux et la personne ne possède pas d'employeur : </a:t>
            </a:r>
            <a:endParaRPr lang="fr-CA" sz="2000" dirty="0" smtClean="0"/>
          </a:p>
          <a:p>
            <a:r>
              <a:rPr lang="fr-CA" sz="2000" dirty="0" smtClean="0"/>
              <a:t>Exemple </a:t>
            </a:r>
            <a:r>
              <a:rPr lang="fr-CA" sz="2000" dirty="0"/>
              <a:t>:	</a:t>
            </a:r>
            <a:r>
              <a:rPr lang="fr-CA" sz="2000" b="1" dirty="0" err="1"/>
              <a:t>context</a:t>
            </a:r>
            <a:r>
              <a:rPr lang="fr-CA" sz="2000" dirty="0"/>
              <a:t> Personne::marié : </a:t>
            </a:r>
            <a:r>
              <a:rPr lang="fr-CA" sz="2000" dirty="0" err="1"/>
              <a:t>Boolean</a:t>
            </a:r>
            <a:endParaRPr lang="fr-CA" sz="2000" dirty="0"/>
          </a:p>
          <a:p>
            <a:r>
              <a:rPr lang="fr-CA" sz="2000" b="1" dirty="0" smtClean="0"/>
              <a:t>		</a:t>
            </a:r>
            <a:r>
              <a:rPr lang="fr-CA" sz="2000" b="1" dirty="0" err="1" smtClean="0"/>
              <a:t>init</a:t>
            </a:r>
            <a:r>
              <a:rPr lang="fr-CA" sz="2000" b="1" dirty="0"/>
              <a:t> :</a:t>
            </a:r>
            <a:r>
              <a:rPr lang="fr-CA" sz="2000" dirty="0"/>
              <a:t> false</a:t>
            </a:r>
            <a:br>
              <a:rPr lang="fr-CA" sz="2000" dirty="0"/>
            </a:br>
            <a:r>
              <a:rPr lang="fr-CA" sz="2000" dirty="0" smtClean="0"/>
              <a:t>		</a:t>
            </a:r>
            <a:r>
              <a:rPr lang="fr-CA" sz="2000" b="1" dirty="0" err="1" smtClean="0"/>
              <a:t>context</a:t>
            </a:r>
            <a:r>
              <a:rPr lang="fr-CA" sz="2000" dirty="0" smtClean="0"/>
              <a:t> </a:t>
            </a:r>
            <a:r>
              <a:rPr lang="fr-CA" sz="2000" dirty="0"/>
              <a:t>Personne::employeur : Set(Société)</a:t>
            </a:r>
          </a:p>
          <a:p>
            <a:r>
              <a:rPr lang="fr-CA" sz="2000" b="1" dirty="0" smtClean="0"/>
              <a:t>		</a:t>
            </a:r>
            <a:r>
              <a:rPr lang="fr-CA" sz="2000" b="1" dirty="0" err="1" smtClean="0"/>
              <a:t>init</a:t>
            </a:r>
            <a:r>
              <a:rPr lang="fr-CA" sz="2000" b="1" dirty="0"/>
              <a:t> : </a:t>
            </a:r>
            <a:r>
              <a:rPr lang="fr-CA" sz="2000" dirty="0"/>
              <a:t>Set{} </a:t>
            </a:r>
            <a:endParaRPr lang="fr-CA" sz="2000" dirty="0" smtClean="0"/>
          </a:p>
          <a:p>
            <a:endParaRPr lang="fr-CA" sz="2000" dirty="0" smtClean="0"/>
          </a:p>
          <a:p>
            <a:r>
              <a:rPr lang="fr-CA" sz="2000" dirty="0"/>
              <a:t>L'âge d'une personne est la différence entre la date courante et la date de naissance de la personne : </a:t>
            </a:r>
            <a:endParaRPr lang="fr-CA" sz="2000" dirty="0" smtClean="0"/>
          </a:p>
          <a:p>
            <a:r>
              <a:rPr lang="fr-CA" sz="2000" dirty="0" smtClean="0"/>
              <a:t>Exemple :	</a:t>
            </a:r>
            <a:r>
              <a:rPr lang="fr-CA" sz="2000" b="1" dirty="0" err="1"/>
              <a:t>context</a:t>
            </a:r>
            <a:r>
              <a:rPr lang="fr-CA" sz="2000" dirty="0"/>
              <a:t> Personne::</a:t>
            </a:r>
            <a:r>
              <a:rPr lang="fr-CA" sz="2000" dirty="0" err="1"/>
              <a:t>age</a:t>
            </a:r>
            <a:r>
              <a:rPr lang="fr-CA" sz="2000" dirty="0"/>
              <a:t> : </a:t>
            </a:r>
            <a:r>
              <a:rPr lang="fr-CA" sz="2000" dirty="0" err="1"/>
              <a:t>Integer</a:t>
            </a:r>
            <a:endParaRPr lang="fr-CA" sz="2000" dirty="0"/>
          </a:p>
          <a:p>
            <a:r>
              <a:rPr lang="fr-CA" sz="2000" b="1" dirty="0" smtClean="0"/>
              <a:t>		</a:t>
            </a:r>
            <a:r>
              <a:rPr lang="fr-CA" sz="2000" b="1" dirty="0" err="1" smtClean="0"/>
              <a:t>derive</a:t>
            </a:r>
            <a:r>
              <a:rPr lang="fr-CA" sz="2000" b="1" dirty="0"/>
              <a:t> :</a:t>
            </a:r>
            <a:r>
              <a:rPr lang="fr-CA" sz="2000" dirty="0"/>
              <a:t> </a:t>
            </a:r>
            <a:r>
              <a:rPr lang="fr-CA" sz="2000" dirty="0" err="1"/>
              <a:t>date_de_naissance</a:t>
            </a:r>
            <a:r>
              <a:rPr lang="fr-CA" sz="2000" dirty="0"/>
              <a:t> - Date::</a:t>
            </a:r>
            <a:r>
              <a:rPr lang="fr-CA" sz="2000" dirty="0" err="1"/>
              <a:t>current</a:t>
            </a:r>
            <a:r>
              <a:rPr lang="fr-CA" sz="2000" smtClean="0"/>
              <a:t>()</a:t>
            </a:r>
            <a:endParaRPr lang="fr-CA" sz="2000" dirty="0"/>
          </a:p>
        </p:txBody>
      </p:sp>
    </p:spTree>
    <p:extLst>
      <p:ext uri="{BB962C8B-B14F-4D97-AF65-F5344CB8AC3E}">
        <p14:creationId xmlns:p14="http://schemas.microsoft.com/office/powerpoint/2010/main" val="193524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a:t>Types et opérations utilisables dans les expressions OCL</a:t>
            </a:r>
          </a:p>
        </p:txBody>
      </p:sp>
      <p:sp>
        <p:nvSpPr>
          <p:cNvPr id="5" name="Rectangle 4"/>
          <p:cNvSpPr/>
          <p:nvPr/>
        </p:nvSpPr>
        <p:spPr>
          <a:xfrm>
            <a:off x="456426" y="1340768"/>
            <a:ext cx="8363029" cy="1323439"/>
          </a:xfrm>
          <a:prstGeom prst="rect">
            <a:avLst/>
          </a:prstGeom>
        </p:spPr>
        <p:txBody>
          <a:bodyPr wrap="square">
            <a:spAutoFit/>
          </a:bodyPr>
          <a:lstStyle/>
          <a:p>
            <a:r>
              <a:rPr lang="fr-CA" sz="2000" dirty="0"/>
              <a:t>Le langage OCL possède un certain nombre de types prédéfinis et d'opérations prédéfinies sur ces types. Ces types et ces opérations sont utilisables dans n'importe quelle contrainte et sont indépendants du modèle auquel sont rattachées ces contraintes.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52" y="3386543"/>
            <a:ext cx="8512823" cy="126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4352" y="3017211"/>
            <a:ext cx="5814392" cy="369332"/>
          </a:xfrm>
          <a:prstGeom prst="rect">
            <a:avLst/>
          </a:prstGeom>
        </p:spPr>
        <p:txBody>
          <a:bodyPr wrap="square">
            <a:spAutoFit/>
          </a:bodyPr>
          <a:lstStyle/>
          <a:p>
            <a:r>
              <a:rPr lang="fr-CA" dirty="0"/>
              <a:t>Types et opérateurs prédéfinis dans les contraintes OCL.</a:t>
            </a:r>
          </a:p>
        </p:txBody>
      </p:sp>
      <p:sp>
        <p:nvSpPr>
          <p:cNvPr id="10" name="Rectangle 9"/>
          <p:cNvSpPr/>
          <p:nvPr/>
        </p:nvSpPr>
        <p:spPr>
          <a:xfrm>
            <a:off x="395421" y="4941168"/>
            <a:ext cx="5814392" cy="1477328"/>
          </a:xfrm>
          <a:prstGeom prst="rect">
            <a:avLst/>
          </a:prstGeom>
        </p:spPr>
        <p:txBody>
          <a:bodyPr wrap="square">
            <a:spAutoFit/>
          </a:bodyPr>
          <a:lstStyle/>
          <a:p>
            <a:r>
              <a:rPr lang="fr-CA" dirty="0" smtClean="0"/>
              <a:t>Notez que le </a:t>
            </a:r>
            <a:r>
              <a:rPr lang="fr-CA" b="1" dirty="0" smtClean="0"/>
              <a:t>IF..THEN..ELSE</a:t>
            </a:r>
            <a:r>
              <a:rPr lang="fr-CA" dirty="0" smtClean="0"/>
              <a:t> a la forme suivante :</a:t>
            </a:r>
          </a:p>
          <a:p>
            <a:r>
              <a:rPr lang="fr-CA" dirty="0" smtClean="0"/>
              <a:t>if </a:t>
            </a:r>
            <a:r>
              <a:rPr lang="fr-CA" dirty="0"/>
              <a:t>&lt;expression_logique_0&gt; </a:t>
            </a:r>
            <a:r>
              <a:rPr lang="fr-CA" dirty="0" smtClean="0"/>
              <a:t/>
            </a:r>
            <a:br>
              <a:rPr lang="fr-CA" dirty="0" smtClean="0"/>
            </a:br>
            <a:r>
              <a:rPr lang="fr-CA" dirty="0" err="1" smtClean="0"/>
              <a:t>then</a:t>
            </a:r>
            <a:r>
              <a:rPr lang="fr-CA" dirty="0" smtClean="0"/>
              <a:t> &lt;expression_logique_1&gt; </a:t>
            </a:r>
            <a:br>
              <a:rPr lang="fr-CA" dirty="0" smtClean="0"/>
            </a:br>
            <a:r>
              <a:rPr lang="fr-CA" dirty="0" err="1" smtClean="0"/>
              <a:t>else</a:t>
            </a:r>
            <a:r>
              <a:rPr lang="fr-CA" dirty="0" smtClean="0"/>
              <a:t> &lt;expression_logique_2&gt; </a:t>
            </a:r>
            <a:br>
              <a:rPr lang="fr-CA" dirty="0" smtClean="0"/>
            </a:br>
            <a:r>
              <a:rPr lang="fr-CA" dirty="0" err="1" smtClean="0"/>
              <a:t>endif</a:t>
            </a:r>
            <a:endParaRPr lang="fr-CA" dirty="0"/>
          </a:p>
        </p:txBody>
      </p:sp>
    </p:spTree>
    <p:extLst>
      <p:ext uri="{BB962C8B-B14F-4D97-AF65-F5344CB8AC3E}">
        <p14:creationId xmlns:p14="http://schemas.microsoft.com/office/powerpoint/2010/main" val="312408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809261"/>
            <a:ext cx="1453749" cy="194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4336" y="764704"/>
            <a:ext cx="4449712" cy="2031325"/>
          </a:xfrm>
          <a:prstGeom prst="rect">
            <a:avLst/>
          </a:prstGeom>
        </p:spPr>
        <p:txBody>
          <a:bodyPr wrap="square">
            <a:spAutoFit/>
          </a:bodyPr>
          <a:lstStyle/>
          <a:p>
            <a:r>
              <a:rPr lang="fr-CA" dirty="0" smtClean="0"/>
              <a:t>OCL introduit un type </a:t>
            </a:r>
            <a:r>
              <a:rPr lang="fr-CA" b="1" i="1" dirty="0" smtClean="0"/>
              <a:t>énumération</a:t>
            </a:r>
            <a:r>
              <a:rPr lang="fr-CA" dirty="0" smtClean="0"/>
              <a:t> qui prends la forme suivante « figure à droite »</a:t>
            </a:r>
          </a:p>
          <a:p>
            <a:endParaRPr lang="fr-CA" dirty="0"/>
          </a:p>
          <a:p>
            <a:r>
              <a:rPr lang="fr-CA" dirty="0"/>
              <a:t>Une contrainte OCL peut référencer une valeur de ce type de la manière suivante : </a:t>
            </a:r>
            <a:endParaRPr lang="fr-CA" dirty="0" smtClean="0"/>
          </a:p>
          <a:p>
            <a:endParaRPr lang="fr-CA" dirty="0"/>
          </a:p>
          <a:p>
            <a:r>
              <a:rPr lang="fr-CA" dirty="0"/>
              <a:t>&lt;</a:t>
            </a:r>
            <a:r>
              <a:rPr lang="fr-CA" dirty="0" err="1"/>
              <a:t>nom_type_enuméré</a:t>
            </a:r>
            <a:r>
              <a:rPr lang="fr-CA" dirty="0"/>
              <a:t>&gt;::</a:t>
            </a:r>
            <a:r>
              <a:rPr lang="fr-CA" dirty="0" smtClean="0"/>
              <a:t>valeur</a:t>
            </a:r>
            <a:endParaRPr lang="fr-CA" dirty="0"/>
          </a:p>
        </p:txBody>
      </p:sp>
      <p:sp>
        <p:nvSpPr>
          <p:cNvPr id="3" name="Rectangle 2"/>
          <p:cNvSpPr/>
          <p:nvPr/>
        </p:nvSpPr>
        <p:spPr>
          <a:xfrm>
            <a:off x="611560" y="3212976"/>
            <a:ext cx="7776864" cy="2031325"/>
          </a:xfrm>
          <a:prstGeom prst="rect">
            <a:avLst/>
          </a:prstGeom>
        </p:spPr>
        <p:txBody>
          <a:bodyPr wrap="square">
            <a:spAutoFit/>
          </a:bodyPr>
          <a:lstStyle/>
          <a:p>
            <a:r>
              <a:rPr lang="fr-CA" dirty="0"/>
              <a:t>Par exemple, la classe Personne possède un attribut genre de type Genre. </a:t>
            </a:r>
            <a:endParaRPr lang="fr-CA" dirty="0" smtClean="0"/>
          </a:p>
          <a:p>
            <a:r>
              <a:rPr lang="fr-CA" dirty="0" smtClean="0"/>
              <a:t>On </a:t>
            </a:r>
            <a:r>
              <a:rPr lang="fr-CA" dirty="0"/>
              <a:t>peut donc écrire la contrainte : </a:t>
            </a:r>
            <a:endParaRPr lang="fr-CA" dirty="0" smtClean="0"/>
          </a:p>
          <a:p>
            <a:endParaRPr lang="fr-CA" dirty="0" smtClean="0"/>
          </a:p>
          <a:p>
            <a:r>
              <a:rPr lang="fr-CA" dirty="0" err="1"/>
              <a:t>context</a:t>
            </a:r>
            <a:r>
              <a:rPr lang="fr-CA" dirty="0"/>
              <a:t> Personne </a:t>
            </a:r>
            <a:endParaRPr lang="fr-CA" dirty="0" smtClean="0"/>
          </a:p>
          <a:p>
            <a:r>
              <a:rPr lang="fr-CA" dirty="0" err="1" smtClean="0"/>
              <a:t>inv</a:t>
            </a:r>
            <a:r>
              <a:rPr lang="fr-CA" dirty="0"/>
              <a:t> : genre = Genre::</a:t>
            </a:r>
            <a:r>
              <a:rPr lang="fr-CA" dirty="0" smtClean="0"/>
              <a:t>femme</a:t>
            </a:r>
          </a:p>
          <a:p>
            <a:endParaRPr lang="fr-CA" dirty="0"/>
          </a:p>
          <a:p>
            <a:r>
              <a:rPr lang="fr-CA" dirty="0"/>
              <a:t>Dans ce cas, toutes les personnes doivent être des femmes</a:t>
            </a:r>
          </a:p>
        </p:txBody>
      </p:sp>
    </p:spTree>
    <p:extLst>
      <p:ext uri="{BB962C8B-B14F-4D97-AF65-F5344CB8AC3E}">
        <p14:creationId xmlns:p14="http://schemas.microsoft.com/office/powerpoint/2010/main" val="227468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a:t>OCL est un langage typé</a:t>
            </a:r>
          </a:p>
        </p:txBody>
      </p:sp>
      <p:sp>
        <p:nvSpPr>
          <p:cNvPr id="5" name="Rectangle 4"/>
          <p:cNvSpPr/>
          <p:nvPr/>
        </p:nvSpPr>
        <p:spPr>
          <a:xfrm>
            <a:off x="480547" y="1340768"/>
            <a:ext cx="8363029" cy="3785652"/>
          </a:xfrm>
          <a:prstGeom prst="rect">
            <a:avLst/>
          </a:prstGeom>
        </p:spPr>
        <p:txBody>
          <a:bodyPr wrap="square">
            <a:spAutoFit/>
          </a:bodyPr>
          <a:lstStyle/>
          <a:p>
            <a:r>
              <a:rPr lang="fr-CA" sz="2000" dirty="0"/>
              <a:t>OCL est un langage typé dont les types sont organisés sous forme de hiérarchie. </a:t>
            </a:r>
            <a:endParaRPr lang="fr-CA" sz="2000" dirty="0" smtClean="0"/>
          </a:p>
          <a:p>
            <a:r>
              <a:rPr lang="fr-CA" sz="2000" dirty="0" smtClean="0"/>
              <a:t>Cette </a:t>
            </a:r>
            <a:r>
              <a:rPr lang="fr-CA" sz="2000" dirty="0"/>
              <a:t>hiérarchie détermine comment différents types peuvent être combinés. </a:t>
            </a:r>
            <a:endParaRPr lang="fr-CA" sz="2000" dirty="0" smtClean="0"/>
          </a:p>
          <a:p>
            <a:endParaRPr lang="fr-CA" sz="2000" dirty="0"/>
          </a:p>
          <a:p>
            <a:r>
              <a:rPr lang="fr-CA" sz="2000" dirty="0" smtClean="0"/>
              <a:t>Par </a:t>
            </a:r>
            <a:r>
              <a:rPr lang="fr-CA" sz="2000" dirty="0"/>
              <a:t>exemple, il est impossible de comparer un booléen (</a:t>
            </a:r>
            <a:r>
              <a:rPr lang="fr-CA" sz="2000" dirty="0" err="1"/>
              <a:t>Boolean</a:t>
            </a:r>
            <a:r>
              <a:rPr lang="fr-CA" sz="2000" dirty="0"/>
              <a:t>) avec un entier (</a:t>
            </a:r>
            <a:r>
              <a:rPr lang="fr-CA" sz="2000" dirty="0" err="1"/>
              <a:t>Integer</a:t>
            </a:r>
            <a:r>
              <a:rPr lang="fr-CA" sz="2000" dirty="0"/>
              <a:t>) ou une chaîne de caractères (String). </a:t>
            </a:r>
            <a:endParaRPr lang="fr-CA" sz="2000" dirty="0" smtClean="0"/>
          </a:p>
          <a:p>
            <a:endParaRPr lang="fr-CA" sz="2000" dirty="0"/>
          </a:p>
          <a:p>
            <a:r>
              <a:rPr lang="fr-CA" sz="2000" dirty="0" smtClean="0"/>
              <a:t>Par </a:t>
            </a:r>
            <a:r>
              <a:rPr lang="fr-CA" sz="2000" dirty="0"/>
              <a:t>contre, il est possible de comparer un entier (</a:t>
            </a:r>
            <a:r>
              <a:rPr lang="fr-CA" sz="2000" dirty="0" err="1"/>
              <a:t>Integer</a:t>
            </a:r>
            <a:r>
              <a:rPr lang="fr-CA" sz="2000" dirty="0"/>
              <a:t>) et un réel (Real), car le type entier est un sous-type du type réel dans la hiérarchie des types OCL</a:t>
            </a:r>
            <a:r>
              <a:rPr lang="fr-CA" sz="2000" dirty="0" smtClean="0"/>
              <a:t>.</a:t>
            </a:r>
          </a:p>
          <a:p>
            <a:endParaRPr lang="fr-CA" sz="2000" dirty="0"/>
          </a:p>
          <a:p>
            <a:r>
              <a:rPr lang="fr-CA" sz="2000" dirty="0" smtClean="0"/>
              <a:t>Bien </a:t>
            </a:r>
            <a:r>
              <a:rPr lang="fr-CA" sz="2000" dirty="0"/>
              <a:t>entendu, la hiérarchie des types du modèle UML est donnée par la relation de généralisation entre les classeurs du modèle UML. </a:t>
            </a:r>
          </a:p>
        </p:txBody>
      </p:sp>
    </p:spTree>
    <p:extLst>
      <p:ext uri="{BB962C8B-B14F-4D97-AF65-F5344CB8AC3E}">
        <p14:creationId xmlns:p14="http://schemas.microsoft.com/office/powerpoint/2010/main" val="1951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4" y="785616"/>
            <a:ext cx="8208912" cy="5632311"/>
          </a:xfrm>
          <a:prstGeom prst="rect">
            <a:avLst/>
          </a:prstGeom>
        </p:spPr>
        <p:txBody>
          <a:bodyPr wrap="square">
            <a:spAutoFit/>
          </a:bodyPr>
          <a:lstStyle/>
          <a:p>
            <a:r>
              <a:rPr lang="fr-CA" sz="2000" dirty="0"/>
              <a:t>Une contrainte constitue </a:t>
            </a:r>
            <a:r>
              <a:rPr lang="fr-CA" sz="2000" b="1" dirty="0"/>
              <a:t>une condition </a:t>
            </a:r>
            <a:r>
              <a:rPr lang="fr-CA" sz="2000" dirty="0"/>
              <a:t>ou </a:t>
            </a:r>
            <a:r>
              <a:rPr lang="fr-CA" sz="2000" b="1" dirty="0"/>
              <a:t>une restriction sémantique </a:t>
            </a:r>
            <a:r>
              <a:rPr lang="fr-CA" sz="2000" dirty="0"/>
              <a:t>exprimée sous forme d'instruction dans un langage textuel qui peut être naturel ou formel. </a:t>
            </a:r>
            <a:endParaRPr lang="fr-CA" sz="2000" dirty="0" smtClean="0"/>
          </a:p>
          <a:p>
            <a:endParaRPr lang="fr-CA" sz="2000" dirty="0"/>
          </a:p>
          <a:p>
            <a:r>
              <a:rPr lang="fr-CA" sz="2000" dirty="0" smtClean="0"/>
              <a:t>En </a:t>
            </a:r>
            <a:r>
              <a:rPr lang="fr-CA" sz="2000" dirty="0"/>
              <a:t>général, une contrainte </a:t>
            </a:r>
            <a:r>
              <a:rPr lang="fr-CA" sz="2000" b="1" dirty="0"/>
              <a:t>peut être attachée à n'importe quel élément de modèle ou liste d'éléments de modèle</a:t>
            </a:r>
            <a:r>
              <a:rPr lang="fr-CA" sz="2000" dirty="0"/>
              <a:t>. Une contrainte désigne une </a:t>
            </a:r>
            <a:r>
              <a:rPr lang="fr-CA" sz="2000" b="1" dirty="0" smtClean="0"/>
              <a:t>restriction</a:t>
            </a:r>
            <a:r>
              <a:rPr lang="fr-CA" sz="2000" dirty="0" smtClean="0"/>
              <a:t> </a:t>
            </a:r>
            <a:r>
              <a:rPr lang="fr-CA" sz="2000" dirty="0"/>
              <a:t>qui doit être appliquée par une implémentation correcte du système</a:t>
            </a:r>
            <a:r>
              <a:rPr lang="fr-CA" sz="2000" dirty="0" smtClean="0"/>
              <a:t>.</a:t>
            </a:r>
          </a:p>
          <a:p>
            <a:endParaRPr lang="fr-CA" sz="2000" dirty="0"/>
          </a:p>
          <a:p>
            <a:r>
              <a:rPr lang="fr-CA" sz="2000" dirty="0"/>
              <a:t>On représente une contrainte sous la forme d'une chaîne de texte placée entre accolades ({}). </a:t>
            </a:r>
            <a:r>
              <a:rPr lang="fr-CA" sz="2000" dirty="0" smtClean="0"/>
              <a:t>La </a:t>
            </a:r>
            <a:r>
              <a:rPr lang="fr-CA" sz="2000" dirty="0"/>
              <a:t>chaîne constitue le corps écrit dans un langage de contrainte qui peut être : </a:t>
            </a:r>
          </a:p>
          <a:p>
            <a:pPr marL="342900" indent="-342900">
              <a:buFont typeface="Arial" panose="020B0604020202020204" pitchFamily="34" charset="0"/>
              <a:buChar char="•"/>
            </a:pPr>
            <a:r>
              <a:rPr lang="fr-CA" sz="2000" dirty="0" smtClean="0"/>
              <a:t>Naturel</a:t>
            </a:r>
            <a:r>
              <a:rPr lang="fr-CA" sz="2000" dirty="0"/>
              <a:t> ; </a:t>
            </a:r>
            <a:endParaRPr lang="fr-CA" sz="2000" dirty="0" smtClean="0"/>
          </a:p>
          <a:p>
            <a:pPr marL="342900" indent="-342900">
              <a:buFont typeface="Arial" panose="020B0604020202020204" pitchFamily="34" charset="0"/>
              <a:buChar char="•"/>
            </a:pPr>
            <a:r>
              <a:rPr lang="fr-CA" sz="2000" dirty="0" smtClean="0"/>
              <a:t>Dédié</a:t>
            </a:r>
            <a:r>
              <a:rPr lang="fr-CA" sz="2000" dirty="0"/>
              <a:t>, comme OCL </a:t>
            </a:r>
            <a:r>
              <a:rPr lang="fr-CA" sz="2000" dirty="0" smtClean="0"/>
              <a:t>;</a:t>
            </a:r>
          </a:p>
          <a:p>
            <a:pPr marL="342900" indent="-342900">
              <a:buFont typeface="Arial" panose="020B0604020202020204" pitchFamily="34" charset="0"/>
              <a:buChar char="•"/>
            </a:pPr>
            <a:r>
              <a:rPr lang="fr-CA" sz="2000" dirty="0" smtClean="0"/>
              <a:t>ou Directement </a:t>
            </a:r>
            <a:r>
              <a:rPr lang="fr-CA" sz="2000" dirty="0"/>
              <a:t>issu d'un langage de programmation. </a:t>
            </a:r>
            <a:endParaRPr lang="fr-CA" sz="2000" dirty="0" smtClean="0"/>
          </a:p>
          <a:p>
            <a:pPr marL="342900" indent="-342900">
              <a:buFont typeface="Arial" panose="020B0604020202020204" pitchFamily="34" charset="0"/>
              <a:buChar char="•"/>
            </a:pPr>
            <a:endParaRPr lang="fr-CA" sz="2000" dirty="0"/>
          </a:p>
          <a:p>
            <a:r>
              <a:rPr lang="fr-CA" sz="2000" dirty="0"/>
              <a:t>Si une contrainte possède un nom, on présente celui-ci sous forme d'une chaîne suivie d'un double point (:), le tout précédant le texte de la contrainte.</a:t>
            </a:r>
          </a:p>
        </p:txBody>
      </p:sp>
      <p:sp>
        <p:nvSpPr>
          <p:cNvPr id="7" name="Rectangle 6"/>
          <p:cNvSpPr/>
          <p:nvPr/>
        </p:nvSpPr>
        <p:spPr>
          <a:xfrm>
            <a:off x="475076" y="292686"/>
            <a:ext cx="8201380" cy="461665"/>
          </a:xfrm>
          <a:prstGeom prst="rect">
            <a:avLst/>
          </a:prstGeom>
        </p:spPr>
        <p:txBody>
          <a:bodyPr wrap="square">
            <a:spAutoFit/>
          </a:bodyPr>
          <a:lstStyle/>
          <a:p>
            <a:pPr algn="ctr"/>
            <a:r>
              <a:rPr lang="fr-CA" sz="2400" dirty="0" smtClean="0"/>
              <a:t>CONTRAINTES</a:t>
            </a:r>
            <a:endParaRPr lang="fr-CA" sz="2400" dirty="0"/>
          </a:p>
        </p:txBody>
      </p:sp>
    </p:spTree>
    <p:extLst>
      <p:ext uri="{BB962C8B-B14F-4D97-AF65-F5344CB8AC3E}">
        <p14:creationId xmlns:p14="http://schemas.microsoft.com/office/powerpoint/2010/main" val="156835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4" name="Rectangle 3"/>
          <p:cNvSpPr/>
          <p:nvPr/>
        </p:nvSpPr>
        <p:spPr>
          <a:xfrm>
            <a:off x="515687" y="724054"/>
            <a:ext cx="8166240" cy="369332"/>
          </a:xfrm>
          <a:prstGeom prst="rect">
            <a:avLst/>
          </a:prstGeom>
        </p:spPr>
        <p:txBody>
          <a:bodyPr wrap="square">
            <a:spAutoFit/>
          </a:bodyPr>
          <a:lstStyle/>
          <a:p>
            <a:r>
              <a:rPr lang="fr-CA" b="1" dirty="0" smtClean="0"/>
              <a:t>Diagramme de Classes pour les exemples suivants.</a:t>
            </a:r>
            <a:endParaRPr lang="fr-C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66" y="1196752"/>
            <a:ext cx="8267969"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80547" y="5447258"/>
            <a:ext cx="8201380" cy="646331"/>
          </a:xfrm>
          <a:prstGeom prst="rect">
            <a:avLst/>
          </a:prstGeom>
        </p:spPr>
        <p:txBody>
          <a:bodyPr wrap="square">
            <a:spAutoFit/>
          </a:bodyPr>
          <a:lstStyle/>
          <a:p>
            <a:r>
              <a:rPr lang="fr-CA" dirty="0"/>
              <a:t>Le diagramme </a:t>
            </a:r>
            <a:r>
              <a:rPr lang="fr-CA" dirty="0" smtClean="0"/>
              <a:t>ci-haut </a:t>
            </a:r>
            <a:r>
              <a:rPr lang="fr-CA" dirty="0"/>
              <a:t>modélise des personnes, leurs liens de parenté (enfant/parent et mari/femme) et le poste éventuel de ces personnes dans une société. </a:t>
            </a:r>
          </a:p>
        </p:txBody>
      </p:sp>
    </p:spTree>
    <p:extLst>
      <p:ext uri="{BB962C8B-B14F-4D97-AF65-F5344CB8AC3E}">
        <p14:creationId xmlns:p14="http://schemas.microsoft.com/office/powerpoint/2010/main" val="365716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smtClean="0"/>
              <a:t>Exemples :</a:t>
            </a:r>
            <a:endParaRPr lang="fr-CA" sz="2000" b="1" dirty="0"/>
          </a:p>
        </p:txBody>
      </p:sp>
      <p:sp>
        <p:nvSpPr>
          <p:cNvPr id="5" name="Rectangle 4"/>
          <p:cNvSpPr/>
          <p:nvPr/>
        </p:nvSpPr>
        <p:spPr>
          <a:xfrm>
            <a:off x="480547" y="1340768"/>
            <a:ext cx="8363029" cy="3170099"/>
          </a:xfrm>
          <a:prstGeom prst="rect">
            <a:avLst/>
          </a:prstGeom>
          <a:solidFill>
            <a:schemeClr val="tx2">
              <a:lumMod val="20000"/>
              <a:lumOff val="80000"/>
            </a:schemeClr>
          </a:solidFill>
        </p:spPr>
        <p:txBody>
          <a:bodyPr wrap="square">
            <a:spAutoFit/>
          </a:bodyPr>
          <a:lstStyle/>
          <a:p>
            <a:r>
              <a:rPr lang="fr-CA" sz="2000" dirty="0"/>
              <a:t>Dans une société, le directeur est un employé, n'est pas un chômeur et doit avoir plus de 40 ans. De plus, une société possède exactement un directeur et au moins un employé</a:t>
            </a:r>
            <a:r>
              <a:rPr lang="fr-CA" sz="2000" dirty="0" smtClean="0"/>
              <a:t>.</a:t>
            </a:r>
          </a:p>
          <a:p>
            <a:endParaRPr lang="fr-CA" sz="2000" dirty="0"/>
          </a:p>
          <a:p>
            <a:r>
              <a:rPr lang="fr-CA" sz="2000" dirty="0" err="1" smtClean="0"/>
              <a:t>context</a:t>
            </a:r>
            <a:r>
              <a:rPr lang="fr-CA" sz="2000" dirty="0" smtClean="0"/>
              <a:t> Société</a:t>
            </a:r>
          </a:p>
          <a:p>
            <a:r>
              <a:rPr lang="fr-CA" sz="2000" dirty="0" err="1" smtClean="0"/>
              <a:t>inv</a:t>
            </a:r>
            <a:r>
              <a:rPr lang="fr-CA" sz="2000" dirty="0" smtClean="0"/>
              <a:t> </a:t>
            </a:r>
            <a:r>
              <a:rPr lang="fr-CA" sz="2000" dirty="0"/>
              <a:t>: </a:t>
            </a:r>
            <a:endParaRPr lang="fr-CA" sz="2000" dirty="0" smtClean="0"/>
          </a:p>
          <a:p>
            <a:pPr lvl="1"/>
            <a:r>
              <a:rPr lang="fr-CA" sz="2000" dirty="0" err="1" smtClean="0"/>
              <a:t>self.directeur</a:t>
            </a:r>
            <a:r>
              <a:rPr lang="fr-CA" sz="2000" dirty="0" smtClean="0"/>
              <a:t>-</a:t>
            </a:r>
            <a:r>
              <a:rPr lang="fr-CA" sz="2000" dirty="0"/>
              <a:t>&gt;size()=1 and </a:t>
            </a:r>
            <a:endParaRPr lang="fr-CA" sz="2000" dirty="0" smtClean="0"/>
          </a:p>
          <a:p>
            <a:pPr lvl="1"/>
            <a:r>
              <a:rPr lang="fr-CA" sz="2000" dirty="0" smtClean="0"/>
              <a:t>not(</a:t>
            </a:r>
            <a:r>
              <a:rPr lang="fr-CA" sz="2000" dirty="0" err="1" smtClean="0"/>
              <a:t>self.directeur.chômeur</a:t>
            </a:r>
            <a:r>
              <a:rPr lang="fr-CA" sz="2000" dirty="0"/>
              <a:t>) and </a:t>
            </a:r>
            <a:endParaRPr lang="fr-CA" sz="2000" dirty="0" smtClean="0"/>
          </a:p>
          <a:p>
            <a:pPr lvl="1"/>
            <a:r>
              <a:rPr lang="fr-CA" sz="2000" dirty="0" err="1" smtClean="0"/>
              <a:t>self.directeur.age</a:t>
            </a:r>
            <a:r>
              <a:rPr lang="fr-CA" sz="2000" dirty="0" smtClean="0"/>
              <a:t> </a:t>
            </a:r>
            <a:r>
              <a:rPr lang="fr-CA" sz="2000" dirty="0"/>
              <a:t>&gt; 40 and </a:t>
            </a:r>
            <a:endParaRPr lang="fr-CA" sz="2000" dirty="0" smtClean="0"/>
          </a:p>
          <a:p>
            <a:pPr lvl="1"/>
            <a:r>
              <a:rPr lang="fr-CA" sz="2000" dirty="0" err="1" smtClean="0"/>
              <a:t>self.employé</a:t>
            </a:r>
            <a:r>
              <a:rPr lang="fr-CA" sz="2000" dirty="0" smtClean="0"/>
              <a:t>-</a:t>
            </a:r>
            <a:r>
              <a:rPr lang="fr-CA" sz="2000" dirty="0"/>
              <a:t>&gt;</a:t>
            </a:r>
            <a:r>
              <a:rPr lang="fr-CA" sz="2000" dirty="0" err="1"/>
              <a:t>includes</a:t>
            </a:r>
            <a:r>
              <a:rPr lang="fr-CA" sz="2000" dirty="0"/>
              <a:t>(</a:t>
            </a:r>
            <a:r>
              <a:rPr lang="fr-CA" sz="2000" dirty="0" err="1"/>
              <a:t>self.directeur</a:t>
            </a:r>
            <a:r>
              <a:rPr lang="fr-CA" sz="2000" dirty="0"/>
              <a:t>)</a:t>
            </a:r>
          </a:p>
        </p:txBody>
      </p:sp>
    </p:spTree>
    <p:extLst>
      <p:ext uri="{BB962C8B-B14F-4D97-AF65-F5344CB8AC3E}">
        <p14:creationId xmlns:p14="http://schemas.microsoft.com/office/powerpoint/2010/main" val="312045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smtClean="0"/>
              <a:t>Exemples :</a:t>
            </a:r>
            <a:endParaRPr lang="fr-CA" sz="2000" b="1" dirty="0"/>
          </a:p>
        </p:txBody>
      </p:sp>
      <p:sp>
        <p:nvSpPr>
          <p:cNvPr id="5" name="Rectangle 4"/>
          <p:cNvSpPr/>
          <p:nvPr/>
        </p:nvSpPr>
        <p:spPr>
          <a:xfrm>
            <a:off x="480547" y="1340768"/>
            <a:ext cx="8363029" cy="3170099"/>
          </a:xfrm>
          <a:prstGeom prst="rect">
            <a:avLst/>
          </a:prstGeom>
          <a:solidFill>
            <a:schemeClr val="tx2">
              <a:lumMod val="20000"/>
              <a:lumOff val="80000"/>
            </a:schemeClr>
          </a:solidFill>
        </p:spPr>
        <p:txBody>
          <a:bodyPr wrap="square">
            <a:spAutoFit/>
          </a:bodyPr>
          <a:lstStyle/>
          <a:p>
            <a:r>
              <a:rPr lang="fr-CA" sz="2000" dirty="0"/>
              <a:t>Une personne considérée comme au chômage ne doit pas avoir des revenus supérieurs à 100 €</a:t>
            </a:r>
            <a:r>
              <a:rPr lang="fr-CA" sz="2000" dirty="0" smtClean="0"/>
              <a:t>.</a:t>
            </a:r>
          </a:p>
          <a:p>
            <a:endParaRPr lang="fr-CA" sz="2000" dirty="0"/>
          </a:p>
          <a:p>
            <a:r>
              <a:rPr lang="fr-CA" sz="2000" dirty="0" err="1"/>
              <a:t>context</a:t>
            </a:r>
            <a:r>
              <a:rPr lang="fr-CA" sz="2000" dirty="0"/>
              <a:t> </a:t>
            </a:r>
            <a:r>
              <a:rPr lang="fr-CA" sz="2000" dirty="0" smtClean="0"/>
              <a:t>Personne</a:t>
            </a:r>
          </a:p>
          <a:p>
            <a:r>
              <a:rPr lang="fr-CA" sz="2000" dirty="0" err="1" smtClean="0"/>
              <a:t>inv</a:t>
            </a:r>
            <a:r>
              <a:rPr lang="fr-CA" sz="2000" dirty="0" smtClean="0"/>
              <a:t> </a:t>
            </a:r>
            <a:r>
              <a:rPr lang="fr-CA" sz="2000" dirty="0"/>
              <a:t>: </a:t>
            </a:r>
            <a:endParaRPr lang="fr-CA" sz="2000" dirty="0" smtClean="0"/>
          </a:p>
          <a:p>
            <a:pPr lvl="1"/>
            <a:r>
              <a:rPr lang="fr-CA" sz="2000" dirty="0" smtClean="0"/>
              <a:t>let </a:t>
            </a:r>
            <a:r>
              <a:rPr lang="fr-CA" sz="2000" dirty="0"/>
              <a:t>revenus : Real = </a:t>
            </a:r>
            <a:r>
              <a:rPr lang="fr-CA" sz="2000" dirty="0" err="1"/>
              <a:t>self.poste.salaire</a:t>
            </a:r>
            <a:r>
              <a:rPr lang="fr-CA" sz="2000" dirty="0"/>
              <a:t>-&gt;</a:t>
            </a:r>
            <a:r>
              <a:rPr lang="fr-CA" sz="2000" dirty="0" err="1"/>
              <a:t>sum</a:t>
            </a:r>
            <a:r>
              <a:rPr lang="fr-CA" sz="2000" dirty="0"/>
              <a:t>() in </a:t>
            </a:r>
            <a:endParaRPr lang="fr-CA" sz="2000" dirty="0" smtClean="0"/>
          </a:p>
          <a:p>
            <a:pPr lvl="1"/>
            <a:r>
              <a:rPr lang="fr-CA" sz="2000" dirty="0" smtClean="0"/>
              <a:t>if </a:t>
            </a:r>
            <a:r>
              <a:rPr lang="fr-CA" sz="2000" dirty="0"/>
              <a:t>chômeur </a:t>
            </a:r>
            <a:endParaRPr lang="fr-CA" sz="2000" dirty="0" smtClean="0"/>
          </a:p>
          <a:p>
            <a:pPr lvl="1"/>
            <a:r>
              <a:rPr lang="fr-CA" sz="2000" dirty="0" smtClean="0"/>
              <a:t>	</a:t>
            </a:r>
            <a:r>
              <a:rPr lang="fr-CA" sz="2000" dirty="0" err="1" smtClean="0"/>
              <a:t>then</a:t>
            </a:r>
            <a:r>
              <a:rPr lang="fr-CA" sz="2000" dirty="0" smtClean="0"/>
              <a:t> </a:t>
            </a:r>
            <a:r>
              <a:rPr lang="fr-CA" sz="2000" dirty="0"/>
              <a:t>revenus &lt; 100 </a:t>
            </a:r>
            <a:endParaRPr lang="fr-CA" sz="2000" dirty="0" smtClean="0"/>
          </a:p>
          <a:p>
            <a:pPr lvl="1"/>
            <a:r>
              <a:rPr lang="fr-CA" sz="2000" dirty="0" smtClean="0"/>
              <a:t>	</a:t>
            </a:r>
            <a:r>
              <a:rPr lang="fr-CA" sz="2000" dirty="0" err="1" smtClean="0"/>
              <a:t>else</a:t>
            </a:r>
            <a:r>
              <a:rPr lang="fr-CA" sz="2000" dirty="0" smtClean="0"/>
              <a:t> </a:t>
            </a:r>
            <a:r>
              <a:rPr lang="fr-CA" sz="2000" dirty="0"/>
              <a:t>revenus &gt;= 100 </a:t>
            </a:r>
            <a:endParaRPr lang="fr-CA" sz="2000" dirty="0" smtClean="0"/>
          </a:p>
          <a:p>
            <a:pPr lvl="1"/>
            <a:r>
              <a:rPr lang="fr-CA" sz="2000" dirty="0" err="1" smtClean="0"/>
              <a:t>endif</a:t>
            </a:r>
            <a:endParaRPr lang="fr-CA" sz="2000" dirty="0"/>
          </a:p>
        </p:txBody>
      </p:sp>
      <p:sp>
        <p:nvSpPr>
          <p:cNvPr id="6" name="Rectangle 5"/>
          <p:cNvSpPr/>
          <p:nvPr/>
        </p:nvSpPr>
        <p:spPr>
          <a:xfrm>
            <a:off x="470039" y="4941168"/>
            <a:ext cx="8363029" cy="1323439"/>
          </a:xfrm>
          <a:prstGeom prst="rect">
            <a:avLst/>
          </a:prstGeom>
          <a:solidFill>
            <a:schemeClr val="tx2">
              <a:lumMod val="20000"/>
              <a:lumOff val="80000"/>
            </a:schemeClr>
          </a:solidFill>
        </p:spPr>
        <p:txBody>
          <a:bodyPr wrap="square">
            <a:spAutoFit/>
          </a:bodyPr>
          <a:lstStyle/>
          <a:p>
            <a:r>
              <a:rPr lang="fr-CA" sz="2000" dirty="0"/>
              <a:t>Pour être marié, il faut avoir une femme ou un mari.</a:t>
            </a:r>
          </a:p>
          <a:p>
            <a:r>
              <a:rPr lang="fr-CA" sz="2000" dirty="0"/>
              <a:t> </a:t>
            </a:r>
            <a:endParaRPr lang="fr-CA" sz="2000" dirty="0" smtClean="0"/>
          </a:p>
          <a:p>
            <a:r>
              <a:rPr lang="fr-CA" sz="2000" dirty="0" err="1"/>
              <a:t>context</a:t>
            </a:r>
            <a:r>
              <a:rPr lang="fr-CA" sz="2000" dirty="0"/>
              <a:t> Personne::marié </a:t>
            </a:r>
            <a:endParaRPr lang="fr-CA" sz="2000" dirty="0" smtClean="0"/>
          </a:p>
          <a:p>
            <a:pPr lvl="1"/>
            <a:r>
              <a:rPr lang="fr-CA" sz="2000" dirty="0" err="1" smtClean="0"/>
              <a:t>derive</a:t>
            </a:r>
            <a:r>
              <a:rPr lang="fr-CA" sz="2000" dirty="0" smtClean="0"/>
              <a:t> </a:t>
            </a:r>
            <a:r>
              <a:rPr lang="fr-CA" sz="2000" dirty="0"/>
              <a:t>: </a:t>
            </a:r>
            <a:r>
              <a:rPr lang="fr-CA" sz="2000" dirty="0" err="1"/>
              <a:t>self.femme</a:t>
            </a:r>
            <a:r>
              <a:rPr lang="fr-CA" sz="2000" dirty="0"/>
              <a:t>-&gt;</a:t>
            </a:r>
            <a:r>
              <a:rPr lang="fr-CA" sz="2000" dirty="0" err="1"/>
              <a:t>notEmpty</a:t>
            </a:r>
            <a:r>
              <a:rPr lang="fr-CA" sz="2000" dirty="0"/>
              <a:t>() or </a:t>
            </a:r>
            <a:r>
              <a:rPr lang="fr-CA" sz="2000" dirty="0" err="1"/>
              <a:t>self.mari</a:t>
            </a:r>
            <a:r>
              <a:rPr lang="fr-CA" sz="2000" dirty="0"/>
              <a:t>-</a:t>
            </a:r>
            <a:r>
              <a:rPr lang="fr-CA" sz="2000" dirty="0" smtClean="0"/>
              <a:t>&gt;</a:t>
            </a:r>
            <a:r>
              <a:rPr lang="fr-CA" sz="2000" dirty="0" err="1" smtClean="0"/>
              <a:t>notEmpty</a:t>
            </a:r>
            <a:r>
              <a:rPr lang="fr-CA" sz="2000" dirty="0"/>
              <a:t>()</a:t>
            </a:r>
          </a:p>
        </p:txBody>
      </p:sp>
    </p:spTree>
    <p:extLst>
      <p:ext uri="{BB962C8B-B14F-4D97-AF65-F5344CB8AC3E}">
        <p14:creationId xmlns:p14="http://schemas.microsoft.com/office/powerpoint/2010/main" val="3125177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3" name="Rectangle 2"/>
          <p:cNvSpPr/>
          <p:nvPr/>
        </p:nvSpPr>
        <p:spPr>
          <a:xfrm>
            <a:off x="558916" y="908720"/>
            <a:ext cx="8136904" cy="1200329"/>
          </a:xfrm>
          <a:prstGeom prst="rect">
            <a:avLst/>
          </a:prstGeom>
          <a:solidFill>
            <a:schemeClr val="tx2">
              <a:lumMod val="20000"/>
              <a:lumOff val="80000"/>
            </a:schemeClr>
          </a:solidFill>
        </p:spPr>
        <p:txBody>
          <a:bodyPr wrap="square">
            <a:spAutoFit/>
          </a:bodyPr>
          <a:lstStyle/>
          <a:p>
            <a:r>
              <a:rPr lang="fr-CA" dirty="0"/>
              <a:t>Une personne possède au plus deux parents (référencés</a:t>
            </a:r>
            <a:r>
              <a:rPr lang="fr-CA" dirty="0" smtClean="0"/>
              <a:t>).</a:t>
            </a:r>
          </a:p>
          <a:p>
            <a:endParaRPr lang="fr-CA" dirty="0"/>
          </a:p>
          <a:p>
            <a:r>
              <a:rPr lang="fr-CA" dirty="0" err="1"/>
              <a:t>context</a:t>
            </a:r>
            <a:r>
              <a:rPr lang="fr-CA" dirty="0"/>
              <a:t> Personne </a:t>
            </a:r>
            <a:endParaRPr lang="fr-CA" dirty="0" smtClean="0"/>
          </a:p>
          <a:p>
            <a:r>
              <a:rPr lang="fr-CA" dirty="0" err="1" smtClean="0"/>
              <a:t>inv</a:t>
            </a:r>
            <a:r>
              <a:rPr lang="fr-CA" dirty="0" smtClean="0"/>
              <a:t> </a:t>
            </a:r>
            <a:r>
              <a:rPr lang="fr-CA" dirty="0"/>
              <a:t>: parent-&gt;size()&lt;=2</a:t>
            </a:r>
          </a:p>
        </p:txBody>
      </p:sp>
      <p:sp>
        <p:nvSpPr>
          <p:cNvPr id="9" name="Rectangle 8"/>
          <p:cNvSpPr/>
          <p:nvPr/>
        </p:nvSpPr>
        <p:spPr>
          <a:xfrm>
            <a:off x="558916" y="2348880"/>
            <a:ext cx="8136904" cy="2031325"/>
          </a:xfrm>
          <a:prstGeom prst="rect">
            <a:avLst/>
          </a:prstGeom>
          <a:solidFill>
            <a:schemeClr val="tx2">
              <a:lumMod val="20000"/>
              <a:lumOff val="80000"/>
            </a:schemeClr>
          </a:solidFill>
        </p:spPr>
        <p:txBody>
          <a:bodyPr wrap="square">
            <a:spAutoFit/>
          </a:bodyPr>
          <a:lstStyle/>
          <a:p>
            <a:r>
              <a:rPr lang="fr-CA" dirty="0"/>
              <a:t>Si une personne possède deux parents, l'un est une femme et l'autre un homme. </a:t>
            </a:r>
          </a:p>
          <a:p>
            <a:r>
              <a:rPr lang="fr-CA" dirty="0"/>
              <a:t> </a:t>
            </a:r>
            <a:endParaRPr lang="fr-CA" dirty="0" smtClean="0"/>
          </a:p>
          <a:p>
            <a:r>
              <a:rPr lang="fr-CA" dirty="0" err="1"/>
              <a:t>context</a:t>
            </a:r>
            <a:r>
              <a:rPr lang="fr-CA" dirty="0"/>
              <a:t> Personne </a:t>
            </a:r>
            <a:endParaRPr lang="fr-CA" dirty="0" smtClean="0"/>
          </a:p>
          <a:p>
            <a:r>
              <a:rPr lang="fr-CA" dirty="0" err="1" smtClean="0"/>
              <a:t>inv</a:t>
            </a:r>
            <a:r>
              <a:rPr lang="fr-CA" dirty="0" smtClean="0"/>
              <a:t> </a:t>
            </a:r>
            <a:r>
              <a:rPr lang="fr-CA" dirty="0"/>
              <a:t>: </a:t>
            </a:r>
            <a:endParaRPr lang="fr-CA" dirty="0" smtClean="0"/>
          </a:p>
          <a:p>
            <a:pPr lvl="1"/>
            <a:r>
              <a:rPr lang="fr-CA" dirty="0" smtClean="0"/>
              <a:t>parent-</a:t>
            </a:r>
            <a:r>
              <a:rPr lang="fr-CA" dirty="0"/>
              <a:t>&gt;size()=2 </a:t>
            </a:r>
            <a:r>
              <a:rPr lang="fr-CA" dirty="0" err="1"/>
              <a:t>implies</a:t>
            </a:r>
            <a:r>
              <a:rPr lang="fr-CA" dirty="0"/>
              <a:t> </a:t>
            </a:r>
            <a:endParaRPr lang="fr-CA" dirty="0" smtClean="0"/>
          </a:p>
          <a:p>
            <a:pPr lvl="1"/>
            <a:r>
              <a:rPr lang="fr-CA" dirty="0" smtClean="0"/>
              <a:t>	( </a:t>
            </a:r>
            <a:r>
              <a:rPr lang="fr-CA" dirty="0"/>
              <a:t>parent-&gt;</a:t>
            </a:r>
            <a:r>
              <a:rPr lang="fr-CA" dirty="0" err="1"/>
              <a:t>exists</a:t>
            </a:r>
            <a:r>
              <a:rPr lang="fr-CA" dirty="0"/>
              <a:t>(genre=Genre::homme) and </a:t>
            </a:r>
            <a:endParaRPr lang="fr-CA" dirty="0" smtClean="0"/>
          </a:p>
          <a:p>
            <a:pPr lvl="1"/>
            <a:r>
              <a:rPr lang="fr-CA" dirty="0" smtClean="0"/>
              <a:t>	  parent-</a:t>
            </a:r>
            <a:r>
              <a:rPr lang="fr-CA" dirty="0"/>
              <a:t>&gt;</a:t>
            </a:r>
            <a:r>
              <a:rPr lang="fr-CA" dirty="0" err="1"/>
              <a:t>exists</a:t>
            </a:r>
            <a:r>
              <a:rPr lang="fr-CA" dirty="0"/>
              <a:t>(genre=Genre::femme) )</a:t>
            </a:r>
          </a:p>
        </p:txBody>
      </p:sp>
      <p:sp>
        <p:nvSpPr>
          <p:cNvPr id="4" name="Rectangle 3"/>
          <p:cNvSpPr/>
          <p:nvPr/>
        </p:nvSpPr>
        <p:spPr>
          <a:xfrm>
            <a:off x="558915" y="4581128"/>
            <a:ext cx="8123011" cy="1200329"/>
          </a:xfrm>
          <a:prstGeom prst="rect">
            <a:avLst/>
          </a:prstGeom>
          <a:solidFill>
            <a:schemeClr val="tx2">
              <a:lumMod val="20000"/>
              <a:lumOff val="80000"/>
            </a:schemeClr>
          </a:solidFill>
        </p:spPr>
        <p:txBody>
          <a:bodyPr wrap="square">
            <a:spAutoFit/>
          </a:bodyPr>
          <a:lstStyle/>
          <a:p>
            <a:r>
              <a:rPr lang="fr-CA" dirty="0"/>
              <a:t>Pour être marié, il faut avoir une femme ou un mari</a:t>
            </a:r>
            <a:r>
              <a:rPr lang="fr-CA" dirty="0" smtClean="0"/>
              <a:t>.</a:t>
            </a:r>
          </a:p>
          <a:p>
            <a:endParaRPr lang="fr-CA" dirty="0" smtClean="0"/>
          </a:p>
          <a:p>
            <a:r>
              <a:rPr lang="fr-CA" dirty="0" err="1"/>
              <a:t>context</a:t>
            </a:r>
            <a:r>
              <a:rPr lang="fr-CA" dirty="0"/>
              <a:t> Personne::marié </a:t>
            </a:r>
            <a:endParaRPr lang="fr-CA" dirty="0" smtClean="0"/>
          </a:p>
          <a:p>
            <a:pPr lvl="1"/>
            <a:r>
              <a:rPr lang="fr-CA" dirty="0" err="1" smtClean="0"/>
              <a:t>derive</a:t>
            </a:r>
            <a:r>
              <a:rPr lang="fr-CA" dirty="0" smtClean="0"/>
              <a:t> </a:t>
            </a:r>
            <a:r>
              <a:rPr lang="fr-CA" dirty="0"/>
              <a:t>: </a:t>
            </a:r>
            <a:r>
              <a:rPr lang="fr-CA" dirty="0" err="1"/>
              <a:t>self.femme</a:t>
            </a:r>
            <a:r>
              <a:rPr lang="fr-CA" dirty="0"/>
              <a:t>-&gt;</a:t>
            </a:r>
            <a:r>
              <a:rPr lang="fr-CA" dirty="0" err="1"/>
              <a:t>notEmpty</a:t>
            </a:r>
            <a:r>
              <a:rPr lang="fr-CA" dirty="0"/>
              <a:t>() or </a:t>
            </a:r>
            <a:r>
              <a:rPr lang="fr-CA" dirty="0" err="1"/>
              <a:t>self.mari</a:t>
            </a:r>
            <a:r>
              <a:rPr lang="fr-CA" dirty="0"/>
              <a:t>-</a:t>
            </a:r>
            <a:r>
              <a:rPr lang="fr-CA" dirty="0" smtClean="0"/>
              <a:t>&gt;</a:t>
            </a:r>
            <a:r>
              <a:rPr lang="fr-CA" dirty="0" err="1" smtClean="0"/>
              <a:t>notEmpty</a:t>
            </a:r>
            <a:r>
              <a:rPr lang="fr-CA" dirty="0"/>
              <a:t>()</a:t>
            </a:r>
          </a:p>
        </p:txBody>
      </p:sp>
    </p:spTree>
    <p:extLst>
      <p:ext uri="{BB962C8B-B14F-4D97-AF65-F5344CB8AC3E}">
        <p14:creationId xmlns:p14="http://schemas.microsoft.com/office/powerpoint/2010/main" val="3805991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smtClean="0"/>
              <a:t>Exemples :</a:t>
            </a:r>
            <a:endParaRPr lang="fr-CA" sz="2000" b="1" dirty="0"/>
          </a:p>
        </p:txBody>
      </p:sp>
      <p:sp>
        <p:nvSpPr>
          <p:cNvPr id="5" name="Rectangle 4"/>
          <p:cNvSpPr/>
          <p:nvPr/>
        </p:nvSpPr>
        <p:spPr>
          <a:xfrm>
            <a:off x="480547" y="1340768"/>
            <a:ext cx="8363029" cy="3785652"/>
          </a:xfrm>
          <a:prstGeom prst="rect">
            <a:avLst/>
          </a:prstGeom>
          <a:solidFill>
            <a:schemeClr val="tx2">
              <a:lumMod val="20000"/>
              <a:lumOff val="80000"/>
            </a:schemeClr>
          </a:solidFill>
        </p:spPr>
        <p:txBody>
          <a:bodyPr wrap="square">
            <a:spAutoFit/>
          </a:bodyPr>
          <a:lstStyle/>
          <a:p>
            <a:r>
              <a:rPr lang="fr-CA" sz="2000" dirty="0"/>
              <a:t>Tous les enfants d'une personne ont bien cette personne comme parent et inversement</a:t>
            </a:r>
            <a:r>
              <a:rPr lang="fr-CA" sz="2000" dirty="0" smtClean="0"/>
              <a:t>.</a:t>
            </a:r>
          </a:p>
          <a:p>
            <a:endParaRPr lang="fr-CA" sz="2000" dirty="0"/>
          </a:p>
          <a:p>
            <a:r>
              <a:rPr lang="fr-CA" sz="2000" dirty="0" err="1"/>
              <a:t>context</a:t>
            </a:r>
            <a:r>
              <a:rPr lang="fr-CA" sz="2000" dirty="0"/>
              <a:t> Personne </a:t>
            </a:r>
            <a:endParaRPr lang="fr-CA" sz="2000" dirty="0" smtClean="0"/>
          </a:p>
          <a:p>
            <a:r>
              <a:rPr lang="fr-CA" sz="2000" dirty="0" err="1" smtClean="0"/>
              <a:t>inv</a:t>
            </a:r>
            <a:r>
              <a:rPr lang="fr-CA" sz="2000" dirty="0" smtClean="0"/>
              <a:t> </a:t>
            </a:r>
            <a:r>
              <a:rPr lang="fr-CA" sz="2000" dirty="0"/>
              <a:t>: </a:t>
            </a:r>
            <a:endParaRPr lang="fr-CA" sz="2000" dirty="0" smtClean="0"/>
          </a:p>
          <a:p>
            <a:pPr lvl="1"/>
            <a:r>
              <a:rPr lang="fr-CA" sz="2000" dirty="0" smtClean="0"/>
              <a:t>enfant-</a:t>
            </a:r>
            <a:r>
              <a:rPr lang="fr-CA" sz="2000" dirty="0"/>
              <a:t>&gt;</a:t>
            </a:r>
            <a:r>
              <a:rPr lang="fr-CA" sz="2000" dirty="0" err="1"/>
              <a:t>notEmpty</a:t>
            </a:r>
            <a:r>
              <a:rPr lang="fr-CA" sz="2000" dirty="0"/>
              <a:t>() </a:t>
            </a:r>
            <a:r>
              <a:rPr lang="fr-CA" sz="2000" dirty="0" err="1"/>
              <a:t>implies</a:t>
            </a:r>
            <a:r>
              <a:rPr lang="fr-CA" sz="2000" dirty="0"/>
              <a:t> </a:t>
            </a:r>
            <a:endParaRPr lang="fr-CA" sz="2000" dirty="0" smtClean="0"/>
          </a:p>
          <a:p>
            <a:pPr lvl="1"/>
            <a:r>
              <a:rPr lang="fr-CA" sz="2000" dirty="0" smtClean="0"/>
              <a:t>enfant-</a:t>
            </a:r>
            <a:r>
              <a:rPr lang="fr-CA" sz="2000" dirty="0"/>
              <a:t>&gt;</a:t>
            </a:r>
            <a:r>
              <a:rPr lang="fr-CA" sz="2000" dirty="0" err="1"/>
              <a:t>forAll</a:t>
            </a:r>
            <a:r>
              <a:rPr lang="fr-CA" sz="2000" dirty="0"/>
              <a:t>( p : Personne | </a:t>
            </a:r>
            <a:r>
              <a:rPr lang="fr-CA" sz="2000" dirty="0" err="1"/>
              <a:t>p.parents</a:t>
            </a:r>
            <a:r>
              <a:rPr lang="fr-CA" sz="2000" dirty="0"/>
              <a:t>-&gt;</a:t>
            </a:r>
            <a:r>
              <a:rPr lang="fr-CA" sz="2000" dirty="0" err="1"/>
              <a:t>includes</a:t>
            </a:r>
            <a:r>
              <a:rPr lang="fr-CA" sz="2000" dirty="0"/>
              <a:t>(self)) </a:t>
            </a:r>
            <a:endParaRPr lang="fr-CA" sz="2000" dirty="0" smtClean="0"/>
          </a:p>
          <a:p>
            <a:endParaRPr lang="fr-CA" sz="2000" dirty="0"/>
          </a:p>
          <a:p>
            <a:r>
              <a:rPr lang="fr-CA" sz="2000" dirty="0" err="1" smtClean="0"/>
              <a:t>context</a:t>
            </a:r>
            <a:r>
              <a:rPr lang="fr-CA" sz="2000" dirty="0" smtClean="0"/>
              <a:t> </a:t>
            </a:r>
            <a:r>
              <a:rPr lang="fr-CA" sz="2000" dirty="0"/>
              <a:t>Personne </a:t>
            </a:r>
            <a:endParaRPr lang="fr-CA" sz="2000" dirty="0" smtClean="0"/>
          </a:p>
          <a:p>
            <a:r>
              <a:rPr lang="fr-CA" sz="2000" dirty="0" err="1" smtClean="0"/>
              <a:t>inv</a:t>
            </a:r>
            <a:r>
              <a:rPr lang="fr-CA" sz="2000" dirty="0" smtClean="0"/>
              <a:t> </a:t>
            </a:r>
            <a:r>
              <a:rPr lang="fr-CA" sz="2000" dirty="0"/>
              <a:t>: </a:t>
            </a:r>
            <a:endParaRPr lang="fr-CA" sz="2000" dirty="0" smtClean="0"/>
          </a:p>
          <a:p>
            <a:pPr lvl="1"/>
            <a:r>
              <a:rPr lang="fr-CA" sz="2000" dirty="0" smtClean="0"/>
              <a:t>parent-</a:t>
            </a:r>
            <a:r>
              <a:rPr lang="fr-CA" sz="2000" dirty="0"/>
              <a:t>&gt;</a:t>
            </a:r>
            <a:r>
              <a:rPr lang="fr-CA" sz="2000" dirty="0" err="1"/>
              <a:t>notEmpty</a:t>
            </a:r>
            <a:r>
              <a:rPr lang="fr-CA" sz="2000" dirty="0"/>
              <a:t>() </a:t>
            </a:r>
            <a:r>
              <a:rPr lang="fr-CA" sz="2000" dirty="0" err="1"/>
              <a:t>implies</a:t>
            </a:r>
            <a:r>
              <a:rPr lang="fr-CA" sz="2000" dirty="0"/>
              <a:t> </a:t>
            </a:r>
            <a:endParaRPr lang="fr-CA" sz="2000" dirty="0" smtClean="0"/>
          </a:p>
          <a:p>
            <a:pPr lvl="1"/>
            <a:r>
              <a:rPr lang="fr-CA" sz="2000" dirty="0" smtClean="0"/>
              <a:t>parent-</a:t>
            </a:r>
            <a:r>
              <a:rPr lang="fr-CA" sz="2000" dirty="0"/>
              <a:t>&gt;</a:t>
            </a:r>
            <a:r>
              <a:rPr lang="fr-CA" sz="2000" dirty="0" err="1"/>
              <a:t>forAll</a:t>
            </a:r>
            <a:r>
              <a:rPr lang="fr-CA" sz="2000" dirty="0"/>
              <a:t> ( p : Personne | </a:t>
            </a:r>
            <a:r>
              <a:rPr lang="fr-CA" sz="2000" dirty="0" err="1"/>
              <a:t>p.enfant</a:t>
            </a:r>
            <a:r>
              <a:rPr lang="fr-CA" sz="2000" dirty="0"/>
              <a:t>-&gt;</a:t>
            </a:r>
            <a:r>
              <a:rPr lang="fr-CA" sz="2000" dirty="0" err="1"/>
              <a:t>includes</a:t>
            </a:r>
            <a:r>
              <a:rPr lang="fr-CA" sz="2000" dirty="0"/>
              <a:t> (self))</a:t>
            </a:r>
          </a:p>
        </p:txBody>
      </p:sp>
    </p:spTree>
    <p:extLst>
      <p:ext uri="{BB962C8B-B14F-4D97-AF65-F5344CB8AC3E}">
        <p14:creationId xmlns:p14="http://schemas.microsoft.com/office/powerpoint/2010/main" val="2220450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8" name="Rectangle 7"/>
          <p:cNvSpPr/>
          <p:nvPr/>
        </p:nvSpPr>
        <p:spPr>
          <a:xfrm>
            <a:off x="485483" y="763250"/>
            <a:ext cx="8363029" cy="400110"/>
          </a:xfrm>
          <a:prstGeom prst="rect">
            <a:avLst/>
          </a:prstGeom>
        </p:spPr>
        <p:txBody>
          <a:bodyPr wrap="square">
            <a:spAutoFit/>
          </a:bodyPr>
          <a:lstStyle/>
          <a:p>
            <a:r>
              <a:rPr lang="fr-CA" sz="2000" b="1" dirty="0" smtClean="0"/>
              <a:t>Exemples :</a:t>
            </a:r>
            <a:endParaRPr lang="fr-CA" sz="2000" b="1" dirty="0"/>
          </a:p>
        </p:txBody>
      </p:sp>
      <p:sp>
        <p:nvSpPr>
          <p:cNvPr id="5" name="Rectangle 4"/>
          <p:cNvSpPr/>
          <p:nvPr/>
        </p:nvSpPr>
        <p:spPr>
          <a:xfrm>
            <a:off x="480547" y="1340768"/>
            <a:ext cx="8363029" cy="4093428"/>
          </a:xfrm>
          <a:prstGeom prst="rect">
            <a:avLst/>
          </a:prstGeom>
          <a:solidFill>
            <a:schemeClr val="tx2">
              <a:lumMod val="20000"/>
              <a:lumOff val="80000"/>
            </a:schemeClr>
          </a:solidFill>
        </p:spPr>
        <p:txBody>
          <a:bodyPr wrap="square">
            <a:spAutoFit/>
          </a:bodyPr>
          <a:lstStyle/>
          <a:p>
            <a:r>
              <a:rPr lang="fr-CA" sz="2000" dirty="0"/>
              <a:t>Pour être marié, il faut avoir plus de 18 ans. Un homme est marié avec exactement une femme et une femme avec exactement un homme</a:t>
            </a:r>
            <a:r>
              <a:rPr lang="fr-CA" sz="2000" dirty="0" smtClean="0"/>
              <a:t>.</a:t>
            </a:r>
          </a:p>
          <a:p>
            <a:endParaRPr lang="fr-CA" sz="2000" dirty="0"/>
          </a:p>
          <a:p>
            <a:r>
              <a:rPr lang="fr-CA" sz="2000" dirty="0" err="1"/>
              <a:t>context</a:t>
            </a:r>
            <a:r>
              <a:rPr lang="fr-CA" sz="2000" dirty="0"/>
              <a:t> Personne </a:t>
            </a:r>
            <a:endParaRPr lang="fr-CA" sz="2000" dirty="0" smtClean="0"/>
          </a:p>
          <a:p>
            <a:r>
              <a:rPr lang="fr-CA" sz="2000" dirty="0" err="1" smtClean="0"/>
              <a:t>inv</a:t>
            </a:r>
            <a:r>
              <a:rPr lang="fr-CA" sz="2000" dirty="0" smtClean="0"/>
              <a:t> </a:t>
            </a:r>
            <a:r>
              <a:rPr lang="fr-CA" sz="2000" dirty="0"/>
              <a:t>: </a:t>
            </a:r>
            <a:endParaRPr lang="fr-CA" sz="2000" dirty="0" smtClean="0"/>
          </a:p>
          <a:p>
            <a:pPr lvl="1"/>
            <a:r>
              <a:rPr lang="fr-CA" sz="2000" dirty="0" err="1" smtClean="0"/>
              <a:t>self.marié</a:t>
            </a:r>
            <a:r>
              <a:rPr lang="fr-CA" sz="2000" dirty="0" smtClean="0"/>
              <a:t> </a:t>
            </a:r>
            <a:r>
              <a:rPr lang="fr-CA" sz="2000" dirty="0" err="1"/>
              <a:t>implies</a:t>
            </a:r>
            <a:r>
              <a:rPr lang="fr-CA" sz="2000" dirty="0"/>
              <a:t> </a:t>
            </a:r>
            <a:endParaRPr lang="fr-CA" sz="2000" dirty="0" smtClean="0"/>
          </a:p>
          <a:p>
            <a:pPr lvl="2"/>
            <a:r>
              <a:rPr lang="fr-CA" sz="2000" dirty="0" err="1" smtClean="0"/>
              <a:t>self.genre</a:t>
            </a:r>
            <a:r>
              <a:rPr lang="fr-CA" sz="2000" dirty="0" smtClean="0"/>
              <a:t>=Genre</a:t>
            </a:r>
            <a:r>
              <a:rPr lang="fr-CA" sz="2000" dirty="0"/>
              <a:t>::homme </a:t>
            </a:r>
            <a:r>
              <a:rPr lang="fr-CA" sz="2000" dirty="0" err="1"/>
              <a:t>implies</a:t>
            </a:r>
            <a:r>
              <a:rPr lang="fr-CA" sz="2000" dirty="0"/>
              <a:t> </a:t>
            </a:r>
            <a:r>
              <a:rPr lang="fr-CA" sz="2000" dirty="0" smtClean="0"/>
              <a:t>( </a:t>
            </a:r>
          </a:p>
          <a:p>
            <a:pPr lvl="3"/>
            <a:r>
              <a:rPr lang="fr-CA" sz="2000" dirty="0" err="1" smtClean="0"/>
              <a:t>self.femme</a:t>
            </a:r>
            <a:r>
              <a:rPr lang="fr-CA" sz="2000" dirty="0" smtClean="0"/>
              <a:t>-</a:t>
            </a:r>
            <a:r>
              <a:rPr lang="fr-CA" sz="2000" dirty="0"/>
              <a:t>&gt;size()=1 and </a:t>
            </a:r>
            <a:endParaRPr lang="fr-CA" sz="2000" dirty="0" smtClean="0"/>
          </a:p>
          <a:p>
            <a:pPr lvl="3"/>
            <a:r>
              <a:rPr lang="fr-CA" sz="2000" dirty="0" err="1" smtClean="0"/>
              <a:t>self.femme.genre</a:t>
            </a:r>
            <a:r>
              <a:rPr lang="fr-CA" sz="2000" dirty="0" smtClean="0"/>
              <a:t>=Genre</a:t>
            </a:r>
            <a:r>
              <a:rPr lang="fr-CA" sz="2000" dirty="0"/>
              <a:t>::femme) </a:t>
            </a:r>
            <a:endParaRPr lang="fr-CA" sz="2000" dirty="0" smtClean="0"/>
          </a:p>
          <a:p>
            <a:pPr lvl="2"/>
            <a:r>
              <a:rPr lang="fr-CA" sz="2000" dirty="0" smtClean="0"/>
              <a:t>and </a:t>
            </a:r>
            <a:r>
              <a:rPr lang="fr-CA" sz="2000" dirty="0" err="1" smtClean="0"/>
              <a:t>self.genre</a:t>
            </a:r>
            <a:r>
              <a:rPr lang="fr-CA" sz="2000" dirty="0" smtClean="0"/>
              <a:t>=Genre</a:t>
            </a:r>
            <a:r>
              <a:rPr lang="fr-CA" sz="2000" dirty="0"/>
              <a:t>::femme </a:t>
            </a:r>
            <a:r>
              <a:rPr lang="fr-CA" sz="2000" dirty="0" err="1"/>
              <a:t>implies</a:t>
            </a:r>
            <a:r>
              <a:rPr lang="fr-CA" sz="2000" dirty="0"/>
              <a:t> </a:t>
            </a:r>
            <a:r>
              <a:rPr lang="fr-CA" sz="2000" dirty="0" smtClean="0"/>
              <a:t>( </a:t>
            </a:r>
          </a:p>
          <a:p>
            <a:pPr lvl="3"/>
            <a:r>
              <a:rPr lang="fr-CA" sz="2000" dirty="0" err="1" smtClean="0"/>
              <a:t>self.mari</a:t>
            </a:r>
            <a:r>
              <a:rPr lang="fr-CA" sz="2000" dirty="0" smtClean="0"/>
              <a:t>-</a:t>
            </a:r>
            <a:r>
              <a:rPr lang="fr-CA" sz="2000" dirty="0"/>
              <a:t>&gt;size()=1 and </a:t>
            </a:r>
            <a:endParaRPr lang="fr-CA" sz="2000" dirty="0" smtClean="0"/>
          </a:p>
          <a:p>
            <a:pPr lvl="3"/>
            <a:r>
              <a:rPr lang="fr-CA" sz="2000" dirty="0" err="1" smtClean="0"/>
              <a:t>self.mari.genre</a:t>
            </a:r>
            <a:r>
              <a:rPr lang="fr-CA" sz="2000" dirty="0" smtClean="0"/>
              <a:t>=Genre</a:t>
            </a:r>
            <a:r>
              <a:rPr lang="fr-CA" sz="2000" dirty="0"/>
              <a:t>::homme) and </a:t>
            </a:r>
            <a:endParaRPr lang="fr-CA" sz="2000" dirty="0" smtClean="0"/>
          </a:p>
          <a:p>
            <a:pPr lvl="2"/>
            <a:r>
              <a:rPr lang="fr-CA" sz="2000" dirty="0" err="1" smtClean="0"/>
              <a:t>self.age</a:t>
            </a:r>
            <a:r>
              <a:rPr lang="fr-CA" sz="2000" dirty="0" smtClean="0"/>
              <a:t> </a:t>
            </a:r>
            <a:r>
              <a:rPr lang="fr-CA" sz="2000" dirty="0"/>
              <a:t>&gt;=18</a:t>
            </a:r>
          </a:p>
        </p:txBody>
      </p:sp>
    </p:spTree>
    <p:extLst>
      <p:ext uri="{BB962C8B-B14F-4D97-AF65-F5344CB8AC3E}">
        <p14:creationId xmlns:p14="http://schemas.microsoft.com/office/powerpoint/2010/main" val="1252128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076" y="1638470"/>
            <a:ext cx="4896544" cy="1323439"/>
          </a:xfrm>
          <a:prstGeom prst="rect">
            <a:avLst/>
          </a:prstGeom>
        </p:spPr>
        <p:txBody>
          <a:bodyPr wrap="square">
            <a:spAutoFit/>
          </a:bodyPr>
          <a:lstStyle/>
          <a:p>
            <a:r>
              <a:rPr lang="fr-CA" sz="2000" dirty="0" smtClean="0"/>
              <a:t>S’il </a:t>
            </a:r>
            <a:r>
              <a:rPr lang="fr-CA" sz="2000" dirty="0" err="1" smtClean="0"/>
              <a:t>sagit</a:t>
            </a:r>
            <a:r>
              <a:rPr lang="fr-CA" sz="2000" dirty="0" smtClean="0"/>
              <a:t> d’une contrainte d’un attribut. Elle prendra la forme d’un rectangle au coin plié, avec une ligne pointillée pointant vers l’attribut.</a:t>
            </a:r>
          </a:p>
        </p:txBody>
      </p:sp>
      <p:sp>
        <p:nvSpPr>
          <p:cNvPr id="7" name="Rectangle 6"/>
          <p:cNvSpPr/>
          <p:nvPr/>
        </p:nvSpPr>
        <p:spPr>
          <a:xfrm>
            <a:off x="475076" y="292686"/>
            <a:ext cx="8201380" cy="461665"/>
          </a:xfrm>
          <a:prstGeom prst="rect">
            <a:avLst/>
          </a:prstGeom>
        </p:spPr>
        <p:txBody>
          <a:bodyPr wrap="square">
            <a:spAutoFit/>
          </a:bodyPr>
          <a:lstStyle/>
          <a:p>
            <a:pPr algn="ctr"/>
            <a:r>
              <a:rPr lang="fr-CA" sz="2400" dirty="0" smtClean="0"/>
              <a:t>CONTRAINTES</a:t>
            </a:r>
            <a:endParaRPr lang="fr-CA"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620" y="1520859"/>
            <a:ext cx="3034036" cy="155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622" y="3140968"/>
            <a:ext cx="117157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6501" y="1052736"/>
            <a:ext cx="5605958" cy="461665"/>
          </a:xfrm>
          <a:prstGeom prst="rect">
            <a:avLst/>
          </a:prstGeom>
        </p:spPr>
        <p:txBody>
          <a:bodyPr wrap="none">
            <a:spAutoFit/>
          </a:bodyPr>
          <a:lstStyle/>
          <a:p>
            <a:r>
              <a:rPr lang="fr-CA" sz="2400" dirty="0"/>
              <a:t>Par exemple dans un diagramme de classe :</a:t>
            </a:r>
          </a:p>
        </p:txBody>
      </p:sp>
      <p:sp>
        <p:nvSpPr>
          <p:cNvPr id="3" name="Rectangle 2"/>
          <p:cNvSpPr/>
          <p:nvPr/>
        </p:nvSpPr>
        <p:spPr>
          <a:xfrm>
            <a:off x="473193" y="3379390"/>
            <a:ext cx="4797386" cy="923330"/>
          </a:xfrm>
          <a:prstGeom prst="rect">
            <a:avLst/>
          </a:prstGeom>
        </p:spPr>
        <p:txBody>
          <a:bodyPr wrap="square">
            <a:spAutoFit/>
          </a:bodyPr>
          <a:lstStyle/>
          <a:p>
            <a:r>
              <a:rPr lang="fr-CA" dirty="0" smtClean="0"/>
              <a:t>Dans le cas d’une </a:t>
            </a:r>
            <a:r>
              <a:rPr lang="fr-CA" i="1" dirty="0" smtClean="0"/>
              <a:t>agrégation</a:t>
            </a:r>
            <a:r>
              <a:rPr lang="fr-CA" dirty="0" smtClean="0"/>
              <a:t> ou d’une </a:t>
            </a:r>
            <a:r>
              <a:rPr lang="fr-CA" i="1" dirty="0" smtClean="0"/>
              <a:t>composition</a:t>
            </a:r>
            <a:r>
              <a:rPr lang="fr-CA" dirty="0" smtClean="0"/>
              <a:t>, une contrainte peux s’appliquer sur le </a:t>
            </a:r>
            <a:r>
              <a:rPr lang="fr-CA" i="1" dirty="0" smtClean="0"/>
              <a:t>multiplicateur</a:t>
            </a:r>
            <a:r>
              <a:rPr lang="fr-CA" dirty="0" smtClean="0"/>
              <a:t> de la relation.</a:t>
            </a:r>
            <a:endParaRPr lang="fr-CA" dirty="0"/>
          </a:p>
        </p:txBody>
      </p:sp>
      <p:sp>
        <p:nvSpPr>
          <p:cNvPr id="9" name="Rectangle 8"/>
          <p:cNvSpPr/>
          <p:nvPr/>
        </p:nvSpPr>
        <p:spPr>
          <a:xfrm>
            <a:off x="457672" y="4941168"/>
            <a:ext cx="4797386" cy="923330"/>
          </a:xfrm>
          <a:prstGeom prst="rect">
            <a:avLst/>
          </a:prstGeom>
        </p:spPr>
        <p:txBody>
          <a:bodyPr wrap="square">
            <a:spAutoFit/>
          </a:bodyPr>
          <a:lstStyle/>
          <a:p>
            <a:r>
              <a:rPr lang="fr-CA" dirty="0" smtClean="0"/>
              <a:t>Dans le cas d’une </a:t>
            </a:r>
            <a:r>
              <a:rPr lang="fr-CA" i="1" dirty="0" smtClean="0"/>
              <a:t>où </a:t>
            </a:r>
            <a:r>
              <a:rPr lang="fr-CA" dirty="0" smtClean="0"/>
              <a:t>il y a plus d’une relation entre deux instances, la contrainte peux indiquer que le président est aussi un membre du comité.</a:t>
            </a:r>
            <a:endParaRPr lang="fr-CA"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567" y="4797152"/>
            <a:ext cx="16573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83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568" y="3212976"/>
            <a:ext cx="7704856" cy="2246769"/>
          </a:xfrm>
          <a:prstGeom prst="rect">
            <a:avLst/>
          </a:prstGeom>
        </p:spPr>
        <p:txBody>
          <a:bodyPr wrap="square">
            <a:spAutoFit/>
          </a:bodyPr>
          <a:lstStyle/>
          <a:p>
            <a:r>
              <a:rPr lang="fr-CA" sz="2000" dirty="0"/>
              <a:t>Ce diagramme exprime que : </a:t>
            </a:r>
            <a:endParaRPr lang="fr-CA" sz="2000" dirty="0" smtClean="0"/>
          </a:p>
          <a:p>
            <a:pPr marL="342900" indent="-342900">
              <a:buFont typeface="Arial" panose="020B0604020202020204" pitchFamily="34" charset="0"/>
              <a:buChar char="•"/>
            </a:pPr>
            <a:r>
              <a:rPr lang="fr-CA" sz="2000" dirty="0" smtClean="0"/>
              <a:t>Une </a:t>
            </a:r>
            <a:r>
              <a:rPr lang="fr-CA" sz="2000" dirty="0"/>
              <a:t>personne est née dans un pays, et que cette association ne peut être modifiée </a:t>
            </a:r>
            <a:r>
              <a:rPr lang="fr-CA" sz="2000" dirty="0" smtClean="0"/>
              <a:t>;</a:t>
            </a:r>
          </a:p>
          <a:p>
            <a:pPr marL="342900" indent="-342900">
              <a:buFont typeface="Arial" panose="020B0604020202020204" pitchFamily="34" charset="0"/>
              <a:buChar char="•"/>
            </a:pPr>
            <a:r>
              <a:rPr lang="fr-CA" sz="2000" dirty="0" smtClean="0"/>
              <a:t>Une </a:t>
            </a:r>
            <a:r>
              <a:rPr lang="fr-CA" sz="2000" dirty="0"/>
              <a:t>personne a visité un certain nombre de pays, dans un ordre donné, et que le nombre de pays visités ne peut que croître </a:t>
            </a:r>
            <a:r>
              <a:rPr lang="fr-CA" sz="2000" dirty="0" smtClean="0"/>
              <a:t>;</a:t>
            </a:r>
          </a:p>
          <a:p>
            <a:pPr marL="342900" indent="-342900">
              <a:buFont typeface="Arial" panose="020B0604020202020204" pitchFamily="34" charset="0"/>
              <a:buChar char="•"/>
            </a:pPr>
            <a:r>
              <a:rPr lang="fr-CA" sz="2000" dirty="0" smtClean="0"/>
              <a:t>Une </a:t>
            </a:r>
            <a:r>
              <a:rPr lang="fr-CA" sz="2000" dirty="0"/>
              <a:t>personne aimerait encore visiter toute une liste de pays, et que cette liste est ordonnée (probablement par ordre de préférence)</a:t>
            </a:r>
            <a:endParaRPr lang="fr-CA" sz="2000" dirty="0" smtClean="0"/>
          </a:p>
        </p:txBody>
      </p:sp>
      <p:sp>
        <p:nvSpPr>
          <p:cNvPr id="7" name="Rectangle 6"/>
          <p:cNvSpPr/>
          <p:nvPr/>
        </p:nvSpPr>
        <p:spPr>
          <a:xfrm>
            <a:off x="475076" y="292686"/>
            <a:ext cx="8201380" cy="461665"/>
          </a:xfrm>
          <a:prstGeom prst="rect">
            <a:avLst/>
          </a:prstGeom>
        </p:spPr>
        <p:txBody>
          <a:bodyPr wrap="square">
            <a:spAutoFit/>
          </a:bodyPr>
          <a:lstStyle/>
          <a:p>
            <a:pPr algn="ctr"/>
            <a:r>
              <a:rPr lang="fr-CA" sz="2400" dirty="0" smtClean="0"/>
              <a:t>CONTRAINTES</a:t>
            </a:r>
            <a:endParaRPr lang="fr-CA" sz="2400" dirty="0"/>
          </a:p>
        </p:txBody>
      </p:sp>
      <p:sp>
        <p:nvSpPr>
          <p:cNvPr id="2" name="Rectangle 1"/>
          <p:cNvSpPr/>
          <p:nvPr/>
        </p:nvSpPr>
        <p:spPr>
          <a:xfrm>
            <a:off x="476501" y="1052736"/>
            <a:ext cx="6466642" cy="461665"/>
          </a:xfrm>
          <a:prstGeom prst="rect">
            <a:avLst/>
          </a:prstGeom>
        </p:spPr>
        <p:txBody>
          <a:bodyPr wrap="none">
            <a:spAutoFit/>
          </a:bodyPr>
          <a:lstStyle/>
          <a:p>
            <a:r>
              <a:rPr lang="fr-CA" sz="2400" dirty="0"/>
              <a:t>Par exemple dans un diagramme de classe </a:t>
            </a:r>
            <a:r>
              <a:rPr lang="fr-CA" sz="2400" dirty="0" smtClean="0"/>
              <a:t>(suite) :</a:t>
            </a:r>
            <a:endParaRPr lang="fr-CA"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00808"/>
            <a:ext cx="5704038" cy="1340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79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076" y="836712"/>
            <a:ext cx="8201380" cy="5016758"/>
          </a:xfrm>
          <a:prstGeom prst="rect">
            <a:avLst/>
          </a:prstGeom>
        </p:spPr>
        <p:txBody>
          <a:bodyPr wrap="square">
            <a:spAutoFit/>
          </a:bodyPr>
          <a:lstStyle/>
          <a:p>
            <a:r>
              <a:rPr lang="fr-CA" sz="2000" dirty="0"/>
              <a:t>UML permet d'associer une contrainte à un, ou plusieurs, élément(s) de modèle de différentes </a:t>
            </a:r>
            <a:r>
              <a:rPr lang="fr-CA" sz="2000" dirty="0" smtClean="0"/>
              <a:t>façons</a:t>
            </a:r>
            <a:r>
              <a:rPr lang="fr-CA" sz="2000" dirty="0"/>
              <a:t> : </a:t>
            </a:r>
          </a:p>
          <a:p>
            <a:pPr marL="342900" indent="-342900">
              <a:buFont typeface="Arial" panose="020B0604020202020204" pitchFamily="34" charset="0"/>
              <a:buChar char="•"/>
            </a:pPr>
            <a:r>
              <a:rPr lang="fr-CA" sz="2000" dirty="0"/>
              <a:t>en plaçant directement la contrainte à côté d'une propriété ou d'une opération dans un classeur </a:t>
            </a:r>
            <a:r>
              <a:rPr lang="fr-CA" sz="2000" dirty="0" smtClean="0"/>
              <a:t>;</a:t>
            </a:r>
          </a:p>
          <a:p>
            <a:pPr marL="342900" indent="-342900">
              <a:buFont typeface="Arial" panose="020B0604020202020204" pitchFamily="34" charset="0"/>
              <a:buChar char="•"/>
            </a:pPr>
            <a:r>
              <a:rPr lang="fr-CA" sz="2000" dirty="0" smtClean="0"/>
              <a:t>en </a:t>
            </a:r>
            <a:r>
              <a:rPr lang="fr-CA" sz="2000" dirty="0"/>
              <a:t>ajoutant une note associée à l'élément à contraindre </a:t>
            </a:r>
            <a:r>
              <a:rPr lang="fr-CA" sz="2000" dirty="0" smtClean="0"/>
              <a:t>;</a:t>
            </a:r>
          </a:p>
          <a:p>
            <a:pPr marL="342900" indent="-342900">
              <a:buFont typeface="Arial" panose="020B0604020202020204" pitchFamily="34" charset="0"/>
              <a:buChar char="•"/>
            </a:pPr>
            <a:r>
              <a:rPr lang="fr-CA" sz="2000" dirty="0" smtClean="0"/>
              <a:t>en </a:t>
            </a:r>
            <a:r>
              <a:rPr lang="fr-CA" sz="2000" dirty="0"/>
              <a:t>plaçant la contrainte à proximité de l'élément à contraindre, comme une extrémité d'association par exemple </a:t>
            </a:r>
            <a:r>
              <a:rPr lang="fr-CA" sz="2000" dirty="0" smtClean="0"/>
              <a:t>;</a:t>
            </a:r>
          </a:p>
          <a:p>
            <a:pPr marL="342900" indent="-342900">
              <a:buFont typeface="Arial" panose="020B0604020202020204" pitchFamily="34" charset="0"/>
              <a:buChar char="•"/>
            </a:pPr>
            <a:r>
              <a:rPr lang="fr-CA" sz="2000" dirty="0" smtClean="0"/>
              <a:t>en </a:t>
            </a:r>
            <a:r>
              <a:rPr lang="fr-CA" sz="2000" dirty="0"/>
              <a:t>plaçant la contrainte sur une flèche en pointillés joignant les deux éléments de modèle à contraindre ensemble, la direction de la flèche constituant une information pertinente au sein de la contrainte </a:t>
            </a:r>
            <a:r>
              <a:rPr lang="fr-CA" sz="2000" dirty="0" smtClean="0"/>
              <a:t>;</a:t>
            </a:r>
          </a:p>
          <a:p>
            <a:pPr marL="342900" indent="-342900">
              <a:buFont typeface="Arial" panose="020B0604020202020204" pitchFamily="34" charset="0"/>
              <a:buChar char="•"/>
            </a:pPr>
            <a:r>
              <a:rPr lang="fr-CA" sz="2000" dirty="0" smtClean="0"/>
              <a:t>en </a:t>
            </a:r>
            <a:r>
              <a:rPr lang="fr-CA" sz="2000" dirty="0"/>
              <a:t>plaçant la contrainte sur un trait en pointillés joignant les deux éléments de modèle à contraindre ensemble dans le cas où la contrainte est bijective </a:t>
            </a:r>
            <a:r>
              <a:rPr lang="fr-CA" sz="2000" dirty="0" smtClean="0"/>
              <a:t>;</a:t>
            </a:r>
          </a:p>
          <a:p>
            <a:pPr marL="342900" indent="-342900">
              <a:buFont typeface="Arial" panose="020B0604020202020204" pitchFamily="34" charset="0"/>
              <a:buChar char="•"/>
            </a:pPr>
            <a:r>
              <a:rPr lang="fr-CA" sz="2000" dirty="0" smtClean="0"/>
              <a:t>en </a:t>
            </a:r>
            <a:r>
              <a:rPr lang="fr-CA" sz="2000" dirty="0"/>
              <a:t>utilisant une note reliée, par des traits en pointillés, à chacun des éléments de modèle, subissant la contrainte commune, quand cette contrainte s'applique sur plus de deux éléments de modèle. </a:t>
            </a:r>
          </a:p>
        </p:txBody>
      </p:sp>
      <p:sp>
        <p:nvSpPr>
          <p:cNvPr id="7" name="Rectangle 6"/>
          <p:cNvSpPr/>
          <p:nvPr/>
        </p:nvSpPr>
        <p:spPr>
          <a:xfrm>
            <a:off x="475076" y="292686"/>
            <a:ext cx="8201380" cy="461665"/>
          </a:xfrm>
          <a:prstGeom prst="rect">
            <a:avLst/>
          </a:prstGeom>
        </p:spPr>
        <p:txBody>
          <a:bodyPr wrap="square">
            <a:spAutoFit/>
          </a:bodyPr>
          <a:lstStyle/>
          <a:p>
            <a:pPr algn="ctr"/>
            <a:r>
              <a:rPr lang="fr-CA" sz="2400" dirty="0" smtClean="0"/>
              <a:t>CONTRAINTES</a:t>
            </a:r>
            <a:endParaRPr lang="fr-CA" sz="2400" dirty="0"/>
          </a:p>
        </p:txBody>
      </p:sp>
    </p:spTree>
    <p:extLst>
      <p:ext uri="{BB962C8B-B14F-4D97-AF65-F5344CB8AC3E}">
        <p14:creationId xmlns:p14="http://schemas.microsoft.com/office/powerpoint/2010/main" val="297207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836712"/>
            <a:ext cx="8496944" cy="1015663"/>
          </a:xfrm>
          <a:prstGeom prst="rect">
            <a:avLst/>
          </a:prstGeom>
        </p:spPr>
        <p:txBody>
          <a:bodyPr wrap="square">
            <a:spAutoFit/>
          </a:bodyPr>
          <a:lstStyle/>
          <a:p>
            <a:r>
              <a:rPr lang="fr-CA" sz="2000" dirty="0" smtClean="0"/>
              <a:t>C'est avec OCL </a:t>
            </a:r>
            <a:r>
              <a:rPr lang="fr-CA" sz="2000" dirty="0"/>
              <a:t>(Object </a:t>
            </a:r>
            <a:r>
              <a:rPr lang="fr-CA" sz="2000" dirty="0" err="1"/>
              <a:t>Constraint</a:t>
            </a:r>
            <a:r>
              <a:rPr lang="fr-CA" sz="2000" dirty="0"/>
              <a:t> </a:t>
            </a:r>
            <a:r>
              <a:rPr lang="fr-CA" sz="2000" dirty="0" err="1"/>
              <a:t>Language</a:t>
            </a:r>
            <a:r>
              <a:rPr lang="fr-CA" sz="2000" dirty="0"/>
              <a:t>) qu'UML formalise l'expression des contraintes. Il s'agit donc d'un </a:t>
            </a:r>
            <a:r>
              <a:rPr lang="fr-CA" sz="2000" b="1" dirty="0"/>
              <a:t>langage formel d'expression de contraintes </a:t>
            </a:r>
            <a:r>
              <a:rPr lang="fr-CA" sz="2000" dirty="0"/>
              <a:t>bien adapté aux diagrammes d'UML, et en particulier au diagramme de </a:t>
            </a:r>
            <a:r>
              <a:rPr lang="fr-CA" sz="2000" dirty="0" smtClean="0"/>
              <a:t>Classes</a:t>
            </a:r>
            <a:r>
              <a:rPr lang="fr-CA" sz="2000" dirty="0"/>
              <a:t>.</a:t>
            </a:r>
          </a:p>
        </p:txBody>
      </p:sp>
      <p:sp>
        <p:nvSpPr>
          <p:cNvPr id="7" name="Rectangle 6"/>
          <p:cNvSpPr/>
          <p:nvPr/>
        </p:nvSpPr>
        <p:spPr>
          <a:xfrm>
            <a:off x="475076" y="292686"/>
            <a:ext cx="8201380" cy="461665"/>
          </a:xfrm>
          <a:prstGeom prst="rect">
            <a:avLst/>
          </a:prstGeom>
        </p:spPr>
        <p:txBody>
          <a:bodyPr wrap="square">
            <a:spAutoFit/>
          </a:bodyPr>
          <a:lstStyle/>
          <a:p>
            <a:pPr algn="ctr"/>
            <a:r>
              <a:rPr lang="fr-CA" sz="2400" dirty="0" smtClean="0"/>
              <a:t>OCL</a:t>
            </a:r>
            <a:endParaRPr lang="fr-CA" sz="2400" dirty="0"/>
          </a:p>
        </p:txBody>
      </p:sp>
      <p:sp>
        <p:nvSpPr>
          <p:cNvPr id="2" name="Rectangle 1"/>
          <p:cNvSpPr/>
          <p:nvPr/>
        </p:nvSpPr>
        <p:spPr>
          <a:xfrm>
            <a:off x="323528" y="2132856"/>
            <a:ext cx="8496944" cy="3970318"/>
          </a:xfrm>
          <a:prstGeom prst="rect">
            <a:avLst/>
          </a:prstGeom>
        </p:spPr>
        <p:txBody>
          <a:bodyPr wrap="square">
            <a:spAutoFit/>
          </a:bodyPr>
          <a:lstStyle/>
          <a:p>
            <a:r>
              <a:rPr lang="fr-CA" dirty="0"/>
              <a:t>OCL peut s'appliquer sur la plupart des diagrammes d'UML et permet de spécifier des contraintes sur l'état d'un objet ou d'un ensemble d'objets comme : </a:t>
            </a:r>
          </a:p>
          <a:p>
            <a:pPr marL="285750" indent="-285750">
              <a:buFont typeface="Arial" panose="020B0604020202020204" pitchFamily="34" charset="0"/>
              <a:buChar char="•"/>
            </a:pPr>
            <a:r>
              <a:rPr lang="fr-CA" dirty="0"/>
              <a:t>des invariants sur des classes ; </a:t>
            </a:r>
            <a:endParaRPr lang="fr-CA" dirty="0" smtClean="0"/>
          </a:p>
          <a:p>
            <a:pPr marL="285750" indent="-285750">
              <a:buFont typeface="Arial" panose="020B0604020202020204" pitchFamily="34" charset="0"/>
              <a:buChar char="•"/>
            </a:pPr>
            <a:endParaRPr lang="fr-CA" dirty="0" smtClean="0"/>
          </a:p>
          <a:p>
            <a:pPr marL="285750" indent="-285750">
              <a:buFont typeface="Arial" panose="020B0604020202020204" pitchFamily="34" charset="0"/>
              <a:buChar char="•"/>
            </a:pPr>
            <a:r>
              <a:rPr lang="fr-CA" dirty="0" smtClean="0"/>
              <a:t>des </a:t>
            </a:r>
            <a:r>
              <a:rPr lang="fr-CA" dirty="0"/>
              <a:t>préconditions et des </a:t>
            </a:r>
            <a:r>
              <a:rPr lang="fr-CA" dirty="0" smtClean="0"/>
              <a:t>post conditions </a:t>
            </a:r>
            <a:r>
              <a:rPr lang="fr-CA" dirty="0"/>
              <a:t>à l'exécution d'opérations : </a:t>
            </a:r>
            <a:r>
              <a:rPr lang="fr-CA" dirty="0" smtClean="0"/>
              <a:t/>
            </a:r>
            <a:br>
              <a:rPr lang="fr-CA" dirty="0" smtClean="0"/>
            </a:br>
            <a:r>
              <a:rPr lang="fr-CA" dirty="0" smtClean="0"/>
              <a:t>les </a:t>
            </a:r>
            <a:r>
              <a:rPr lang="fr-CA" dirty="0"/>
              <a:t>préconditions doivent être vérifiées avant l'exécution, </a:t>
            </a:r>
            <a:r>
              <a:rPr lang="fr-CA" dirty="0" smtClean="0"/>
              <a:t/>
            </a:r>
            <a:br>
              <a:rPr lang="fr-CA" dirty="0" smtClean="0"/>
            </a:br>
            <a:r>
              <a:rPr lang="fr-CA" dirty="0" smtClean="0"/>
              <a:t>les post conditions </a:t>
            </a:r>
            <a:r>
              <a:rPr lang="fr-CA" dirty="0"/>
              <a:t>doivent être vérifiées après l'exécution ; </a:t>
            </a:r>
            <a:endParaRPr lang="fr-CA" dirty="0" smtClean="0"/>
          </a:p>
          <a:p>
            <a:pPr marL="285750" indent="-285750">
              <a:buFont typeface="Arial" panose="020B0604020202020204" pitchFamily="34" charset="0"/>
              <a:buChar char="•"/>
            </a:pPr>
            <a:endParaRPr lang="fr-CA" dirty="0" smtClean="0"/>
          </a:p>
          <a:p>
            <a:pPr marL="285750" indent="-285750">
              <a:buFont typeface="Arial" panose="020B0604020202020204" pitchFamily="34" charset="0"/>
              <a:buChar char="•"/>
            </a:pPr>
            <a:r>
              <a:rPr lang="fr-CA" dirty="0" smtClean="0"/>
              <a:t>des </a:t>
            </a:r>
            <a:r>
              <a:rPr lang="fr-CA" dirty="0"/>
              <a:t>gardes sur des transitions de diagrammes d'états-transitions </a:t>
            </a:r>
            <a:r>
              <a:rPr lang="fr-CA" dirty="0" smtClean="0"/>
              <a:t/>
            </a:r>
            <a:br>
              <a:rPr lang="fr-CA" dirty="0" smtClean="0"/>
            </a:br>
            <a:r>
              <a:rPr lang="fr-CA" dirty="0" smtClean="0"/>
              <a:t>ou </a:t>
            </a:r>
            <a:r>
              <a:rPr lang="fr-CA" dirty="0"/>
              <a:t>des messages de diagrammes d'interaction ; </a:t>
            </a:r>
            <a:endParaRPr lang="fr-CA" dirty="0" smtClean="0"/>
          </a:p>
          <a:p>
            <a:pPr marL="285750" indent="-285750">
              <a:buFont typeface="Arial" panose="020B0604020202020204" pitchFamily="34" charset="0"/>
              <a:buChar char="•"/>
            </a:pPr>
            <a:endParaRPr lang="fr-CA" dirty="0" smtClean="0"/>
          </a:p>
          <a:p>
            <a:pPr marL="285750" indent="-285750">
              <a:buFont typeface="Arial" panose="020B0604020202020204" pitchFamily="34" charset="0"/>
              <a:buChar char="•"/>
            </a:pPr>
            <a:r>
              <a:rPr lang="fr-CA" dirty="0" smtClean="0"/>
              <a:t>des </a:t>
            </a:r>
            <a:r>
              <a:rPr lang="fr-CA" dirty="0"/>
              <a:t>ensembles d'objets destinataires pour un envoi de message ; </a:t>
            </a:r>
            <a:endParaRPr lang="fr-CA" dirty="0" smtClean="0"/>
          </a:p>
          <a:p>
            <a:pPr marL="285750" indent="-285750">
              <a:buFont typeface="Arial" panose="020B0604020202020204" pitchFamily="34" charset="0"/>
              <a:buChar char="•"/>
            </a:pPr>
            <a:endParaRPr lang="fr-CA" dirty="0" smtClean="0"/>
          </a:p>
          <a:p>
            <a:pPr marL="285750" indent="-285750">
              <a:buFont typeface="Arial" panose="020B0604020202020204" pitchFamily="34" charset="0"/>
              <a:buChar char="•"/>
            </a:pPr>
            <a:r>
              <a:rPr lang="fr-CA" dirty="0" smtClean="0"/>
              <a:t>des </a:t>
            </a:r>
            <a:r>
              <a:rPr lang="fr-CA" dirty="0"/>
              <a:t>attributs dérivés, etc. </a:t>
            </a:r>
          </a:p>
        </p:txBody>
      </p:sp>
    </p:spTree>
    <p:extLst>
      <p:ext uri="{BB962C8B-B14F-4D97-AF65-F5344CB8AC3E}">
        <p14:creationId xmlns:p14="http://schemas.microsoft.com/office/powerpoint/2010/main" val="362567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2765" y="650305"/>
            <a:ext cx="8496944" cy="707886"/>
          </a:xfrm>
          <a:prstGeom prst="rect">
            <a:avLst/>
          </a:prstGeom>
        </p:spPr>
        <p:txBody>
          <a:bodyPr wrap="square">
            <a:spAutoFit/>
          </a:bodyPr>
          <a:lstStyle/>
          <a:p>
            <a:r>
              <a:rPr lang="fr-CA" sz="2000" dirty="0" smtClean="0"/>
              <a:t>Prenons un exemple pour comprendre l’avantage d’OCL sur l’expression par langage naturel.</a:t>
            </a:r>
            <a:endParaRPr lang="fr-CA" sz="2000" dirty="0"/>
          </a:p>
        </p:txBody>
      </p:sp>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2" name="Rectangle 1"/>
          <p:cNvSpPr/>
          <p:nvPr/>
        </p:nvSpPr>
        <p:spPr>
          <a:xfrm>
            <a:off x="3127884" y="3140968"/>
            <a:ext cx="5438894" cy="3139321"/>
          </a:xfrm>
          <a:prstGeom prst="rect">
            <a:avLst/>
          </a:prstGeom>
        </p:spPr>
        <p:txBody>
          <a:bodyPr wrap="square">
            <a:spAutoFit/>
          </a:bodyPr>
          <a:lstStyle/>
          <a:p>
            <a:r>
              <a:rPr lang="fr-CA" dirty="0" smtClean="0"/>
              <a:t>De </a:t>
            </a:r>
            <a:r>
              <a:rPr lang="fr-CA" dirty="0"/>
              <a:t>plus, on aimerait intégrer les contraintes suivantes dans notre modèle : </a:t>
            </a:r>
          </a:p>
          <a:p>
            <a:pPr marL="285750" indent="-285750">
              <a:buFont typeface="Arial" panose="020B0604020202020204" pitchFamily="34" charset="0"/>
              <a:buChar char="•"/>
            </a:pPr>
            <a:r>
              <a:rPr lang="fr-CA" dirty="0"/>
              <a:t>un compte doit avoir un solde toujours positif </a:t>
            </a:r>
            <a:r>
              <a:rPr lang="fr-CA" dirty="0" smtClean="0"/>
              <a:t>;</a:t>
            </a:r>
          </a:p>
          <a:p>
            <a:pPr marL="285750" indent="-285750">
              <a:buFont typeface="Arial" panose="020B0604020202020204" pitchFamily="34" charset="0"/>
              <a:buChar char="•"/>
            </a:pPr>
            <a:r>
              <a:rPr lang="fr-CA" dirty="0" smtClean="0"/>
              <a:t>un </a:t>
            </a:r>
            <a:r>
              <a:rPr lang="fr-CA" dirty="0"/>
              <a:t>client peut posséder plusieurs comptes ; </a:t>
            </a:r>
            <a:endParaRPr lang="fr-CA" dirty="0" smtClean="0"/>
          </a:p>
          <a:p>
            <a:pPr marL="285750" indent="-285750">
              <a:buFont typeface="Arial" panose="020B0604020202020204" pitchFamily="34" charset="0"/>
              <a:buChar char="•"/>
            </a:pPr>
            <a:r>
              <a:rPr lang="fr-CA" dirty="0" smtClean="0"/>
              <a:t>une </a:t>
            </a:r>
            <a:r>
              <a:rPr lang="fr-CA" dirty="0"/>
              <a:t>personne peut être cliente de plusieurs banques ; </a:t>
            </a:r>
            <a:endParaRPr lang="fr-CA" dirty="0" smtClean="0"/>
          </a:p>
          <a:p>
            <a:pPr marL="285750" indent="-285750">
              <a:buFont typeface="Arial" panose="020B0604020202020204" pitchFamily="34" charset="0"/>
              <a:buChar char="•"/>
            </a:pPr>
            <a:r>
              <a:rPr lang="fr-CA" dirty="0" smtClean="0"/>
              <a:t>un </a:t>
            </a:r>
            <a:r>
              <a:rPr lang="fr-CA" dirty="0"/>
              <a:t>client d'une banque possède au moins un compte dans cette banque ; </a:t>
            </a:r>
            <a:endParaRPr lang="fr-CA" dirty="0" smtClean="0"/>
          </a:p>
          <a:p>
            <a:pPr marL="285750" indent="-285750">
              <a:buFont typeface="Arial" panose="020B0604020202020204" pitchFamily="34" charset="0"/>
              <a:buChar char="•"/>
            </a:pPr>
            <a:r>
              <a:rPr lang="fr-CA" dirty="0" smtClean="0"/>
              <a:t>un </a:t>
            </a:r>
            <a:r>
              <a:rPr lang="fr-CA" dirty="0"/>
              <a:t>compte appartient forcément à un client ; </a:t>
            </a:r>
            <a:endParaRPr lang="fr-CA" dirty="0" smtClean="0"/>
          </a:p>
          <a:p>
            <a:pPr marL="285750" indent="-285750">
              <a:buFont typeface="Arial" panose="020B0604020202020204" pitchFamily="34" charset="0"/>
              <a:buChar char="•"/>
            </a:pPr>
            <a:r>
              <a:rPr lang="fr-CA" dirty="0" smtClean="0"/>
              <a:t>une </a:t>
            </a:r>
            <a:r>
              <a:rPr lang="fr-CA" dirty="0"/>
              <a:t>banque gère plusieurs comptes </a:t>
            </a:r>
            <a:r>
              <a:rPr lang="fr-CA" dirty="0" smtClean="0"/>
              <a:t>;</a:t>
            </a:r>
          </a:p>
          <a:p>
            <a:pPr marL="285750" indent="-285750">
              <a:buFont typeface="Arial" panose="020B0604020202020204" pitchFamily="34" charset="0"/>
              <a:buChar char="•"/>
            </a:pPr>
            <a:r>
              <a:rPr lang="fr-CA" dirty="0" smtClean="0"/>
              <a:t>une </a:t>
            </a:r>
            <a:r>
              <a:rPr lang="fr-CA" dirty="0"/>
              <a:t>banque possède plusieurs clients. </a:t>
            </a:r>
          </a:p>
        </p:txBody>
      </p:sp>
      <p:sp>
        <p:nvSpPr>
          <p:cNvPr id="3" name="Rectangle 2"/>
          <p:cNvSpPr/>
          <p:nvPr/>
        </p:nvSpPr>
        <p:spPr>
          <a:xfrm>
            <a:off x="480547" y="1556792"/>
            <a:ext cx="4572000" cy="1754326"/>
          </a:xfrm>
          <a:prstGeom prst="rect">
            <a:avLst/>
          </a:prstGeom>
        </p:spPr>
        <p:txBody>
          <a:bodyPr>
            <a:spAutoFit/>
          </a:bodyPr>
          <a:lstStyle/>
          <a:p>
            <a:r>
              <a:rPr lang="fr-CA" dirty="0"/>
              <a:t>Plaçons-nous dans le contexte d'une application bancaire. </a:t>
            </a:r>
          </a:p>
          <a:p>
            <a:r>
              <a:rPr lang="fr-CA" dirty="0"/>
              <a:t>Il nous faut donc gérer : </a:t>
            </a:r>
          </a:p>
          <a:p>
            <a:pPr marL="285750" indent="-285750">
              <a:buFont typeface="Arial" panose="020B0604020202020204" pitchFamily="34" charset="0"/>
              <a:buChar char="•"/>
            </a:pPr>
            <a:r>
              <a:rPr lang="fr-CA" dirty="0"/>
              <a:t>des comptes bancaires ; </a:t>
            </a:r>
          </a:p>
          <a:p>
            <a:pPr marL="285750" indent="-285750">
              <a:buFont typeface="Arial" panose="020B0604020202020204" pitchFamily="34" charset="0"/>
              <a:buChar char="•"/>
            </a:pPr>
            <a:r>
              <a:rPr lang="fr-CA" dirty="0"/>
              <a:t>des clients ; </a:t>
            </a:r>
          </a:p>
          <a:p>
            <a:pPr marL="285750" indent="-285750">
              <a:buFont typeface="Arial" panose="020B0604020202020204" pitchFamily="34" charset="0"/>
              <a:buChar char="•"/>
            </a:pPr>
            <a:r>
              <a:rPr lang="fr-CA" dirty="0"/>
              <a:t>des banques. </a:t>
            </a:r>
          </a:p>
        </p:txBody>
      </p:sp>
    </p:spTree>
    <p:extLst>
      <p:ext uri="{BB962C8B-B14F-4D97-AF65-F5344CB8AC3E}">
        <p14:creationId xmlns:p14="http://schemas.microsoft.com/office/powerpoint/2010/main" val="347515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2765" y="650305"/>
            <a:ext cx="8496944" cy="400110"/>
          </a:xfrm>
          <a:prstGeom prst="rect">
            <a:avLst/>
          </a:prstGeom>
        </p:spPr>
        <p:txBody>
          <a:bodyPr wrap="square">
            <a:spAutoFit/>
          </a:bodyPr>
          <a:lstStyle/>
          <a:p>
            <a:r>
              <a:rPr lang="fr-CA" sz="2000" dirty="0" smtClean="0"/>
              <a:t>Pour comprendre l’avantage d’OCL sur l’expression par langage naturel.</a:t>
            </a:r>
            <a:endParaRPr lang="fr-CA" sz="2000" dirty="0"/>
          </a:p>
        </p:txBody>
      </p:sp>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23791"/>
            <a:ext cx="315699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095260" y="4637900"/>
            <a:ext cx="3177352" cy="923330"/>
          </a:xfrm>
          <a:prstGeom prst="rect">
            <a:avLst/>
          </a:prstGeom>
        </p:spPr>
        <p:txBody>
          <a:bodyPr wrap="square">
            <a:spAutoFit/>
          </a:bodyPr>
          <a:lstStyle/>
          <a:p>
            <a:r>
              <a:rPr lang="fr-CA" dirty="0"/>
              <a:t>Diagramme de classes modélisant une banque, ses clients et leurs comptes.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03614"/>
            <a:ext cx="33813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716016" y="4649507"/>
            <a:ext cx="4141903" cy="923330"/>
          </a:xfrm>
          <a:prstGeom prst="rect">
            <a:avLst/>
          </a:prstGeom>
        </p:spPr>
        <p:txBody>
          <a:bodyPr wrap="none">
            <a:spAutoFit/>
          </a:bodyPr>
          <a:lstStyle/>
          <a:p>
            <a:r>
              <a:rPr lang="fr-CA" dirty="0" smtClean="0"/>
              <a:t>Pour contraindre le solde à ne pas être </a:t>
            </a:r>
          </a:p>
          <a:p>
            <a:r>
              <a:rPr lang="fr-CA" dirty="0" smtClean="0"/>
              <a:t>négatif, ajoutons une première contrainte </a:t>
            </a:r>
            <a:br>
              <a:rPr lang="fr-CA" dirty="0" smtClean="0"/>
            </a:br>
            <a:r>
              <a:rPr lang="fr-CA" dirty="0" smtClean="0"/>
              <a:t>sur </a:t>
            </a:r>
            <a:r>
              <a:rPr lang="fr-CA" dirty="0"/>
              <a:t>le </a:t>
            </a:r>
            <a:r>
              <a:rPr lang="fr-CA" dirty="0" smtClean="0"/>
              <a:t>diagramme précédent</a:t>
            </a:r>
            <a:endParaRPr lang="fr-CA" dirty="0"/>
          </a:p>
        </p:txBody>
      </p:sp>
    </p:spTree>
    <p:extLst>
      <p:ext uri="{BB962C8B-B14F-4D97-AF65-F5344CB8AC3E}">
        <p14:creationId xmlns:p14="http://schemas.microsoft.com/office/powerpoint/2010/main" val="419401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547" y="188640"/>
            <a:ext cx="8201380" cy="461665"/>
          </a:xfrm>
          <a:prstGeom prst="rect">
            <a:avLst/>
          </a:prstGeom>
        </p:spPr>
        <p:txBody>
          <a:bodyPr wrap="square">
            <a:spAutoFit/>
          </a:bodyPr>
          <a:lstStyle/>
          <a:p>
            <a:pPr algn="ctr"/>
            <a:r>
              <a:rPr lang="fr-CA" sz="2400" dirty="0" smtClean="0"/>
              <a:t>OCL</a:t>
            </a:r>
            <a:endParaRPr lang="fr-CA" sz="2400" dirty="0"/>
          </a:p>
        </p:txBody>
      </p:sp>
      <p:sp>
        <p:nvSpPr>
          <p:cNvPr id="3" name="Rectangle 2"/>
          <p:cNvSpPr/>
          <p:nvPr/>
        </p:nvSpPr>
        <p:spPr>
          <a:xfrm>
            <a:off x="805436" y="2562099"/>
            <a:ext cx="7632848" cy="369332"/>
          </a:xfrm>
          <a:prstGeom prst="rect">
            <a:avLst/>
          </a:prstGeom>
        </p:spPr>
        <p:txBody>
          <a:bodyPr wrap="square">
            <a:spAutoFit/>
          </a:bodyPr>
          <a:lstStyle/>
          <a:p>
            <a:r>
              <a:rPr lang="fr-CA" dirty="0"/>
              <a:t>Diagramme d'objets cohérent avec le </a:t>
            </a:r>
            <a:r>
              <a:rPr lang="fr-CA" dirty="0" smtClean="0"/>
              <a:t>second diagramme </a:t>
            </a:r>
            <a:r>
              <a:rPr lang="fr-CA" dirty="0"/>
              <a:t>de classes.</a:t>
            </a:r>
          </a:p>
        </p:txBody>
      </p:sp>
      <p:sp>
        <p:nvSpPr>
          <p:cNvPr id="4" name="Rectangle 3"/>
          <p:cNvSpPr/>
          <p:nvPr/>
        </p:nvSpPr>
        <p:spPr>
          <a:xfrm>
            <a:off x="789660" y="4941168"/>
            <a:ext cx="7583154" cy="1477328"/>
          </a:xfrm>
          <a:prstGeom prst="rect">
            <a:avLst/>
          </a:prstGeom>
        </p:spPr>
        <p:txBody>
          <a:bodyPr wrap="square">
            <a:spAutoFit/>
          </a:bodyPr>
          <a:lstStyle/>
          <a:p>
            <a:r>
              <a:rPr lang="fr-CA" dirty="0"/>
              <a:t>Diagramme d'objets cohérent avec le </a:t>
            </a:r>
            <a:r>
              <a:rPr lang="fr-CA" dirty="0" smtClean="0"/>
              <a:t>second diagramme </a:t>
            </a:r>
            <a:r>
              <a:rPr lang="fr-CA" dirty="0"/>
              <a:t>de </a:t>
            </a:r>
            <a:r>
              <a:rPr lang="fr-CA" dirty="0" smtClean="0"/>
              <a:t>classe,</a:t>
            </a:r>
            <a:br>
              <a:rPr lang="fr-CA" dirty="0" smtClean="0"/>
            </a:br>
            <a:r>
              <a:rPr lang="fr-CA" dirty="0" smtClean="0"/>
              <a:t> </a:t>
            </a:r>
            <a:r>
              <a:rPr lang="fr-CA" dirty="0"/>
              <a:t>mais représentant une situation inacceptable</a:t>
            </a:r>
            <a:r>
              <a:rPr lang="fr-CA" dirty="0" smtClean="0"/>
              <a:t>.</a:t>
            </a:r>
          </a:p>
          <a:p>
            <a:r>
              <a:rPr lang="fr-CA" dirty="0" smtClean="0"/>
              <a:t>Ce </a:t>
            </a:r>
            <a:r>
              <a:rPr lang="fr-CA" dirty="0"/>
              <a:t>diagramme d'objets montre une personne (P1) ayant un compte dans une banque sans en être client. Ce diagramme montre également un client (P2) d'une banque n'y possédant pas de compte.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7588334"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480" y="3284984"/>
            <a:ext cx="7604045"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9534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1287</Words>
  <Application>Microsoft Office PowerPoint</Application>
  <PresentationFormat>Affichage à l'écran (4:3)</PresentationFormat>
  <Paragraphs>256</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Office</vt:lpstr>
      <vt:lpstr>ANALYSE ET GESTION DE PROJETS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ET GESTION DE PROJETS</dc:title>
  <dc:creator>Marcel Aubin</dc:creator>
  <cp:lastModifiedBy>Marcel Aubin</cp:lastModifiedBy>
  <cp:revision>30</cp:revision>
  <dcterms:created xsi:type="dcterms:W3CDTF">2018-10-25T14:22:44Z</dcterms:created>
  <dcterms:modified xsi:type="dcterms:W3CDTF">2018-11-25T22:42:48Z</dcterms:modified>
</cp:coreProperties>
</file>