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73" r:id="rId2"/>
    <p:sldId id="275" r:id="rId3"/>
    <p:sldId id="270" r:id="rId4"/>
    <p:sldId id="256" r:id="rId5"/>
    <p:sldId id="276" r:id="rId6"/>
    <p:sldId id="280" r:id="rId7"/>
    <p:sldId id="258" r:id="rId8"/>
    <p:sldId id="272" r:id="rId9"/>
    <p:sldId id="278" r:id="rId10"/>
    <p:sldId id="277" r:id="rId11"/>
    <p:sldId id="260" r:id="rId12"/>
    <p:sldId id="274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79" r:id="rId22"/>
    <p:sldId id="261" r:id="rId23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4220" y="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65F52FF7-89BD-4D71-921C-DEECF89D5A49}" type="datetimeFigureOut">
              <a:rPr lang="fr-CA" smtClean="0"/>
              <a:pPr/>
              <a:t>2018-10-27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9" rIns="91577" bIns="45789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1577" tIns="45789" rIns="91577" bIns="457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55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4220" y="911955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C9E56011-FFF1-490A-833F-47B8673970EB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114350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3CA-2A0F-416F-8A9B-01404E0FD85A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8FA1-6538-4F9D-BED3-1117487E6683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D64B-D9A3-47BF-9CB4-E4043E13B020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7A0E-48DD-41F4-A105-241B703271AC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AFC8-DD99-4358-B621-C41CD8BEE1B0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D3D9-630A-4088-B8D4-985EDEFB1B9E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CB0E-AEC8-47EA-966B-BF0B35DDB18A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3E3B-C070-4785-99A3-D3AB2FA1A03A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E17D-0547-493F-815B-EA6FD23C2F4A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1137-FB79-4F4A-9ED7-FFFA36A08BFB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5A-86A5-4587-98A9-A6555007B51D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91EE9-478F-47FE-9E0E-A0AC3A56407F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fr/courses/26832-apprenez-a-programmer-en-java/21530-modeliser-ses-objets-grace-a-uml" TargetMode="External"/><Relationship Id="rId2" Type="http://schemas.openxmlformats.org/officeDocument/2006/relationships/hyperlink" Target="https://openclassrooms.com/fr/courses/2035826-debutez-lanalyse-logicielle-avec-uml/2048781-les-differents-types-de-diagramme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rgouml-downloads.tigris.org/nonav/argouml-0.32.2/ArgoUML-0.32.2-setup.exe" TargetMode="External"/><Relationship Id="rId5" Type="http://schemas.openxmlformats.org/officeDocument/2006/relationships/hyperlink" Target="https://sourceforge.net/projects/codedesigner/files/codedesigner-1.4.2.2539/codedesigner-1.4.2.2539.exe/download" TargetMode="External"/><Relationship Id="rId4" Type="http://schemas.openxmlformats.org/officeDocument/2006/relationships/hyperlink" Target="http://uml.free.fr/index-cour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2046089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ANALYSE</a:t>
            </a:r>
            <a:br>
              <a:rPr lang="fr-CA" dirty="0" smtClean="0"/>
            </a:br>
            <a:r>
              <a:rPr lang="fr-CA" dirty="0" smtClean="0"/>
              <a:t>ET</a:t>
            </a:r>
            <a:br>
              <a:rPr lang="fr-CA" dirty="0" smtClean="0"/>
            </a:br>
            <a:r>
              <a:rPr lang="fr-CA" dirty="0" smtClean="0"/>
              <a:t>GESTION DE PROJETS</a:t>
            </a:r>
            <a:endParaRPr lang="fr-CA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3419872" y="4005064"/>
            <a:ext cx="2160240" cy="1368152"/>
          </a:xfrm>
        </p:spPr>
        <p:txBody>
          <a:bodyPr>
            <a:noAutofit/>
          </a:bodyPr>
          <a:lstStyle/>
          <a:p>
            <a:r>
              <a:rPr lang="fr-CA" sz="6000" b="1" dirty="0" smtClean="0"/>
              <a:t>UML</a:t>
            </a:r>
            <a:endParaRPr lang="fr-CA" sz="6000" b="1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18896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416426" y="980728"/>
            <a:ext cx="8388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Les DIAGRAMMES de PAQUETAGE permettent de </a:t>
            </a:r>
            <a:r>
              <a:rPr lang="fr-CA" sz="2000" dirty="0"/>
              <a:t>décomposer le système en catégories ou parties plus facilement observables, appelés « packages ». Cela permet également d’indiquer les acteurs qui interviennent dans chacun des packages.</a:t>
            </a:r>
            <a:endParaRPr lang="fr-CA" sz="2000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10</a:t>
            </a:fld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251520" y="26064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LA VUE DES BESOIN DES UTILISATEURS (1)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04167"/>
            <a:ext cx="5526410" cy="422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9552" y="2359382"/>
            <a:ext cx="23762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On y remarquera sur la gauche les </a:t>
            </a:r>
            <a:r>
              <a:rPr lang="fr-CA" b="1" dirty="0" smtClean="0"/>
              <a:t>acteurs</a:t>
            </a:r>
            <a:r>
              <a:rPr lang="fr-CA" dirty="0" smtClean="0"/>
              <a:t> du système reliés aux différents </a:t>
            </a:r>
            <a:r>
              <a:rPr lang="fr-CA" b="1" dirty="0" smtClean="0"/>
              <a:t>paquetages.</a:t>
            </a:r>
          </a:p>
          <a:p>
            <a:endParaRPr lang="fr-CA" b="1" dirty="0"/>
          </a:p>
          <a:p>
            <a:r>
              <a:rPr lang="fr-CA" dirty="0" smtClean="0"/>
              <a:t>Dans cette vue, les acteurs et les paquetages sont </a:t>
            </a:r>
          </a:p>
          <a:p>
            <a:r>
              <a:rPr lang="fr-CA" dirty="0" smtClean="0"/>
              <a:t>représentés par les figures ci-dessous</a:t>
            </a:r>
            <a:endParaRPr lang="fr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217" y="5324178"/>
            <a:ext cx="1872208" cy="109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60675"/>
            <a:ext cx="4476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289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51608" y="749895"/>
            <a:ext cx="87128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LES DIAGRAMMES DE CLASSES </a:t>
            </a:r>
          </a:p>
          <a:p>
            <a:r>
              <a:rPr lang="fr-CA" sz="2000" dirty="0"/>
              <a:t>Dans la phase d’analyse, ce diagramme représente les entités (des informations) manipulées par les utilisateurs. </a:t>
            </a:r>
            <a:br>
              <a:rPr lang="fr-CA" sz="2000" dirty="0"/>
            </a:br>
            <a:r>
              <a:rPr lang="fr-CA" sz="2000" dirty="0"/>
              <a:t>Dans la phase de </a:t>
            </a:r>
            <a:r>
              <a:rPr lang="fr-CA" sz="2000" dirty="0" smtClean="0"/>
              <a:t>conception</a:t>
            </a:r>
            <a:r>
              <a:rPr lang="fr-CA" sz="2000" dirty="0"/>
              <a:t>, il représente la structure objet d’un </a:t>
            </a:r>
            <a:r>
              <a:rPr lang="fr-CA" sz="2000" dirty="0" smtClean="0"/>
              <a:t>développement </a:t>
            </a:r>
            <a:r>
              <a:rPr lang="fr-CA" sz="2000" dirty="0"/>
              <a:t>orienté objet.</a:t>
            </a:r>
            <a:endParaRPr lang="fr-CA" sz="2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721" y="2492896"/>
            <a:ext cx="6552728" cy="420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51520" y="26064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LA VUE LOGIQUE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26064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LA VUE LOGIQUE (2)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12130" y="836713"/>
            <a:ext cx="8292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LES DIAGRAMMES D’OBJETS</a:t>
            </a:r>
          </a:p>
          <a:p>
            <a:r>
              <a:rPr lang="fr-CA" sz="2000" dirty="0" smtClean="0"/>
              <a:t>Ce diagramme sert </a:t>
            </a:r>
            <a:r>
              <a:rPr lang="fr-CA" sz="2000" dirty="0"/>
              <a:t>à illustrer les classes complexes en utilisant des exemples </a:t>
            </a:r>
            <a:r>
              <a:rPr lang="fr-CA" sz="2000" dirty="0" smtClean="0"/>
              <a:t>d’instances. Une </a:t>
            </a:r>
            <a:r>
              <a:rPr lang="fr-CA" sz="2000" dirty="0"/>
              <a:t>instance est un exemple concret de contenu d’une classe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5"/>
            <a:ext cx="7416824" cy="384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9464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300297" y="836712"/>
            <a:ext cx="41276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LES DIAGRAMMES DE SÉQUENCES</a:t>
            </a:r>
          </a:p>
          <a:p>
            <a:endParaRPr lang="fr-CA" sz="2000" dirty="0"/>
          </a:p>
          <a:p>
            <a:r>
              <a:rPr lang="fr-CA" sz="2000" dirty="0" smtClean="0"/>
              <a:t>Permet de visualiser divers scénarios de l’application en permettant de voir l’interdépendance dans le temps et entre les acteurs.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1520" y="26064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LA VUE DES PROCESSUS (3)</a:t>
            </a:r>
            <a:endParaRPr lang="fr-CA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1344" y="1268760"/>
            <a:ext cx="441007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9901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08309" y="1334976"/>
            <a:ext cx="22194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Il représente </a:t>
            </a:r>
            <a:r>
              <a:rPr lang="fr-CA" sz="2000" dirty="0"/>
              <a:t>le déroulement des actions, sans utiliser les objets. En phase d’analyse, il est utilisé pour consolider les spécifications d’un cas d’utilisation. 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Un scénario </a:t>
            </a:r>
          </a:p>
          <a:p>
            <a:r>
              <a:rPr lang="fr-CA" sz="2000" b="1" dirty="0" smtClean="0"/>
              <a:t>Acteur</a:t>
            </a:r>
            <a:r>
              <a:rPr lang="fr-CA" sz="2000" dirty="0" smtClean="0"/>
              <a:t> / </a:t>
            </a:r>
            <a:r>
              <a:rPr lang="fr-CA" sz="2000" b="1" dirty="0" smtClean="0"/>
              <a:t>Système</a:t>
            </a:r>
            <a:endParaRPr lang="fr-CA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251520" y="26064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LA VUE DES PROCESSUS (3)</a:t>
            </a:r>
            <a:endParaRPr lang="fr-CA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1" y="1289809"/>
            <a:ext cx="6096915" cy="536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3352" y="836712"/>
            <a:ext cx="3026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LES DIAGRAMMES D’ACTIVITÉ</a:t>
            </a:r>
          </a:p>
        </p:txBody>
      </p:sp>
    </p:spTree>
    <p:extLst>
      <p:ext uri="{BB962C8B-B14F-4D97-AF65-F5344CB8AC3E}">
        <p14:creationId xmlns:p14="http://schemas.microsoft.com/office/powerpoint/2010/main" xmlns="" val="15963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91774" y="1068876"/>
            <a:ext cx="79801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Ce diagramme est aussi appelé </a:t>
            </a:r>
            <a:r>
              <a:rPr lang="fr-CA" sz="2000" i="1" dirty="0" err="1" smtClean="0"/>
              <a:t>Diagrame</a:t>
            </a:r>
            <a:r>
              <a:rPr lang="fr-CA" sz="2000" i="1" dirty="0" smtClean="0"/>
              <a:t> de Collaboration</a:t>
            </a:r>
            <a:r>
              <a:rPr lang="fr-CA" sz="2000" dirty="0" smtClean="0"/>
              <a:t>.</a:t>
            </a:r>
          </a:p>
          <a:p>
            <a:r>
              <a:rPr lang="fr-CA" sz="2000" dirty="0"/>
              <a:t>Il permet de mettre en évidence les </a:t>
            </a:r>
            <a:r>
              <a:rPr lang="fr-CA" sz="2000" b="1" dirty="0"/>
              <a:t>échanges de messages </a:t>
            </a:r>
            <a:r>
              <a:rPr lang="fr-CA" sz="2000" dirty="0"/>
              <a:t>entre objets. Cela nous aide à voir clair dans les actions qui sont nécessaires pour produire ces échanges de messages. </a:t>
            </a:r>
            <a:r>
              <a:rPr lang="fr-CA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Et donc de compléter, si besoin, les diagrammes de séquence et de classes</a:t>
            </a:r>
            <a:r>
              <a:rPr lang="fr-CA" sz="2000" dirty="0"/>
              <a:t>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1520" y="26064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LA VUE DES PROCESSUS (3)</a:t>
            </a:r>
            <a:endParaRPr lang="fr-CA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287295" y="722313"/>
            <a:ext cx="3931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LES </a:t>
            </a:r>
            <a:r>
              <a:rPr lang="fr-CA" b="1" dirty="0" smtClean="0"/>
              <a:t>DIAGRAMMES DE COLLABORATION</a:t>
            </a:r>
            <a:endParaRPr lang="fr-CA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18655"/>
            <a:ext cx="78867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143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08309" y="1334976"/>
            <a:ext cx="8412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Il permet de décrire le cycle de vie des objets d’une classe.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1520" y="26064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LA VUE DES PROCESSUS (3)</a:t>
            </a:r>
            <a:endParaRPr lang="fr-CA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293352" y="836712"/>
            <a:ext cx="3898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LES </a:t>
            </a:r>
            <a:r>
              <a:rPr lang="fr-CA" b="1" dirty="0" smtClean="0"/>
              <a:t>DIAGRAMMES D’ÉTAT-TRANSITION</a:t>
            </a:r>
            <a:endParaRPr lang="fr-CA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861" y="2132856"/>
            <a:ext cx="8446611" cy="110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29914" y="3501008"/>
            <a:ext cx="841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On voit ici le cycle complet d’une commande illustrant toutes les étapes ainsi que leur interdépendance.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8279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08309" y="1334976"/>
            <a:ext cx="30115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Il permet de donner une vue d’ensemble des interactions du système. Il est réalisé avec le même graphisme que le diagramme d’activité. Chaque élément du diagramme peut ensuite être détaillé à l’aide d’un diagramme de séquence ou d’un diagramme d’activité. Ce diagramme ne sera pas étudié dans ce cours.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1520" y="26064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LA VUE DES PROCESSUS (3)</a:t>
            </a:r>
            <a:endParaRPr lang="fr-CA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293352" y="836712"/>
            <a:ext cx="4498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LES </a:t>
            </a:r>
            <a:r>
              <a:rPr lang="fr-CA" b="1" dirty="0" smtClean="0"/>
              <a:t>DIAGRAMMES GLOBAUX D’INTERACTION</a:t>
            </a:r>
            <a:endParaRPr lang="fr-CA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085" y="1206044"/>
            <a:ext cx="526732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5308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08309" y="1334977"/>
            <a:ext cx="8412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Il est </a:t>
            </a:r>
            <a:r>
              <a:rPr lang="fr-CA" sz="2000" dirty="0"/>
              <a:t>destiné à l’analyse et la conception de systèmes ayant des </a:t>
            </a:r>
            <a:r>
              <a:rPr lang="fr-CA" sz="2000" b="1" dirty="0"/>
              <a:t>contraintes temps-réel</a:t>
            </a:r>
            <a:r>
              <a:rPr lang="fr-CA" sz="2000" dirty="0"/>
              <a:t>. Il s’agit là de décrire les interactions entre objets avec des contraintes temporelles </a:t>
            </a:r>
            <a:r>
              <a:rPr lang="fr-CA" sz="2000" dirty="0" smtClean="0"/>
              <a:t>fortes.</a:t>
            </a:r>
            <a:endParaRPr lang="fr-CA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251520" y="26064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LA VUE DES PROCESSUS (3)</a:t>
            </a:r>
            <a:endParaRPr lang="fr-CA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293352" y="836712"/>
            <a:ext cx="3951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LES </a:t>
            </a:r>
            <a:r>
              <a:rPr lang="fr-CA" b="1" dirty="0" smtClean="0"/>
              <a:t>DIAGRAMMES GLOBAUX DE TEMPS</a:t>
            </a:r>
            <a:endParaRPr lang="fr-CA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8309" y="2420888"/>
            <a:ext cx="78962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https://sdz-upload.s3.amazonaws.com/prod/upload/Exemple%20diagr%20temps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4764" y="4095615"/>
            <a:ext cx="600075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3728" y="3670791"/>
            <a:ext cx="780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dirty="0"/>
              <a:t>Un exemple de diagramme de temps avec un seul axe temporel</a:t>
            </a:r>
          </a:p>
        </p:txBody>
      </p:sp>
      <p:sp>
        <p:nvSpPr>
          <p:cNvPr id="9" name="Rectangle 8"/>
          <p:cNvSpPr/>
          <p:nvPr/>
        </p:nvSpPr>
        <p:spPr>
          <a:xfrm>
            <a:off x="503854" y="6370562"/>
            <a:ext cx="780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dirty="0"/>
              <a:t>Un exemple de diagramme de temps avec un axe temporel par état</a:t>
            </a:r>
          </a:p>
        </p:txBody>
      </p:sp>
    </p:spTree>
    <p:extLst>
      <p:ext uri="{BB962C8B-B14F-4D97-AF65-F5344CB8AC3E}">
        <p14:creationId xmlns:p14="http://schemas.microsoft.com/office/powerpoint/2010/main" xmlns="" val="31156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08309" y="1334976"/>
            <a:ext cx="8412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Il décrit un objet complexe lors de son exécution</a:t>
            </a:r>
            <a:r>
              <a:rPr lang="fr-CA" sz="2000" dirty="0" smtClean="0"/>
              <a:t>.</a:t>
            </a:r>
          </a:p>
          <a:p>
            <a:r>
              <a:rPr lang="fr-CA" sz="2000" dirty="0" smtClean="0"/>
              <a:t>Quand une boîte d’un diagramme de processus ou autre s’avère être un objet complexe et qu’il y a lieu d’illustrer son intérieur plus en détail, ce diagramme peut apporter ce genre de précision</a:t>
            </a:r>
            <a:endParaRPr lang="fr-CA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251520" y="26064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VUES PHYSIQUE ou D’IMPLANTATION (4)</a:t>
            </a:r>
            <a:endParaRPr lang="fr-CA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467544" y="836712"/>
            <a:ext cx="4637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LES </a:t>
            </a:r>
            <a:r>
              <a:rPr lang="fr-CA" b="1" dirty="0" smtClean="0"/>
              <a:t>DIAGRAMMES DE STRUCTURE COMPOSITE</a:t>
            </a:r>
            <a:endParaRPr lang="fr-CA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69056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4400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38084" y="260648"/>
            <a:ext cx="7772400" cy="578495"/>
          </a:xfrm>
        </p:spPr>
        <p:txBody>
          <a:bodyPr>
            <a:noAutofit/>
          </a:bodyPr>
          <a:lstStyle/>
          <a:p>
            <a:r>
              <a:rPr lang="fr-CA" sz="3200" dirty="0" smtClean="0"/>
              <a:t>Langage de Modélisation Unifié</a:t>
            </a:r>
            <a:endParaRPr lang="fr-CA" sz="3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0728"/>
            <a:ext cx="8878777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389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08309" y="1334976"/>
            <a:ext cx="8412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Il décrit tous les composants utiles à l’exécution du système (applications, librairies, instances de base de données, exécutables, etc</a:t>
            </a:r>
            <a:r>
              <a:rPr lang="fr-CA" sz="2000" dirty="0" smtClean="0"/>
              <a:t>.) en démontrant leur interrelations. </a:t>
            </a:r>
            <a:endParaRPr lang="fr-CA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251520" y="26064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VUES PHYSIQUE ou D’IMPLANTATION (4)</a:t>
            </a:r>
            <a:endParaRPr lang="fr-CA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428207" y="843793"/>
            <a:ext cx="3677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LES </a:t>
            </a:r>
            <a:r>
              <a:rPr lang="fr-CA" b="1" dirty="0" smtClean="0"/>
              <a:t>DIAGRAMMES DE COMPOSANTS</a:t>
            </a:r>
            <a:endParaRPr lang="fr-CA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0371" y="2708920"/>
            <a:ext cx="61912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323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21</a:t>
            </a:fld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408309" y="1334976"/>
            <a:ext cx="8412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Il correspond </a:t>
            </a:r>
            <a:r>
              <a:rPr lang="fr-CA" sz="2000" dirty="0"/>
              <a:t>à la description de l’environnement d’exécution du système (matériel, réseau…) et de la façon dont les composants y sont installés.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1520" y="26064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VUES DE DÉPLOIEMENT (5)</a:t>
            </a:r>
            <a:endParaRPr lang="fr-CA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28207" y="843793"/>
            <a:ext cx="368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LES </a:t>
            </a:r>
            <a:r>
              <a:rPr lang="fr-CA" b="1" dirty="0" smtClean="0"/>
              <a:t>DIAGRAMMES DE DÉPLOIEMENT</a:t>
            </a:r>
            <a:endParaRPr lang="fr-CA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65532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0119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61113" y="260647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RÉFÉRENCES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31540" y="735105"/>
            <a:ext cx="8208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Références du présent document :</a:t>
            </a:r>
            <a:br>
              <a:rPr lang="fr-CA" dirty="0"/>
            </a:br>
            <a:r>
              <a:rPr lang="fr-CA" dirty="0">
                <a:hlinkClick r:id="rId2"/>
              </a:rPr>
              <a:t>https://openclassrooms.com/fr/courses/2035826-debutez-lanalyse-logicielle-avec-uml/2048781-les-differents-types-de-diagrammes</a:t>
            </a:r>
            <a:endParaRPr lang="fr-CA" dirty="0"/>
          </a:p>
          <a:p>
            <a:endParaRPr lang="fr-CA" dirty="0" smtClean="0"/>
          </a:p>
          <a:p>
            <a:r>
              <a:rPr lang="fr-CA" dirty="0" smtClean="0"/>
              <a:t>Site du zéro (UML) … </a:t>
            </a:r>
            <a:r>
              <a:rPr lang="fr-CA" dirty="0" err="1" smtClean="0"/>
              <a:t>OpenClassroom</a:t>
            </a:r>
            <a:r>
              <a:rPr lang="fr-CA" dirty="0" smtClean="0"/>
              <a:t>:</a:t>
            </a:r>
          </a:p>
          <a:p>
            <a:r>
              <a:rPr lang="fr-CA" dirty="0">
                <a:hlinkClick r:id="rId3"/>
              </a:rPr>
              <a:t>https://</a:t>
            </a:r>
            <a:r>
              <a:rPr lang="fr-CA" dirty="0" smtClean="0">
                <a:hlinkClick r:id="rId3"/>
              </a:rPr>
              <a:t>openclassrooms.com/fr/courses/26832-apprenez-a-programmer-en-java/21530-modeliser-ses-objets-grace-a-uml</a:t>
            </a:r>
            <a:endParaRPr lang="fr-CA" dirty="0" smtClean="0"/>
          </a:p>
          <a:p>
            <a:endParaRPr lang="fr-CA" dirty="0" smtClean="0">
              <a:solidFill>
                <a:srgbClr val="FF0000"/>
              </a:solidFill>
            </a:endParaRPr>
          </a:p>
          <a:p>
            <a:r>
              <a:rPr lang="fr-CA" dirty="0" smtClean="0">
                <a:solidFill>
                  <a:srgbClr val="FF0000"/>
                </a:solidFill>
              </a:rPr>
              <a:t>Site </a:t>
            </a:r>
            <a:r>
              <a:rPr lang="fr-CA" i="1" dirty="0" smtClean="0">
                <a:solidFill>
                  <a:srgbClr val="FF0000"/>
                </a:solidFill>
              </a:rPr>
              <a:t>Free</a:t>
            </a:r>
            <a:r>
              <a:rPr lang="fr-CA" dirty="0" smtClean="0">
                <a:solidFill>
                  <a:srgbClr val="FF0000"/>
                </a:solidFill>
              </a:rPr>
              <a:t> :</a:t>
            </a:r>
          </a:p>
          <a:p>
            <a:r>
              <a:rPr lang="fr-CA" dirty="0">
                <a:solidFill>
                  <a:srgbClr val="FF0000"/>
                </a:solidFill>
                <a:hlinkClick r:id="rId4"/>
              </a:rPr>
              <a:t>http://</a:t>
            </a:r>
            <a:r>
              <a:rPr lang="fr-CA" dirty="0" smtClean="0">
                <a:solidFill>
                  <a:srgbClr val="FF0000"/>
                </a:solidFill>
                <a:hlinkClick r:id="rId4"/>
              </a:rPr>
              <a:t>uml.free.fr/index-cours.html</a:t>
            </a:r>
            <a:endParaRPr lang="fr-CA" dirty="0" smtClean="0">
              <a:solidFill>
                <a:srgbClr val="FF0000"/>
              </a:solidFill>
            </a:endParaRPr>
          </a:p>
          <a:p>
            <a:endParaRPr lang="fr-CA" dirty="0">
              <a:solidFill>
                <a:srgbClr val="FF0000"/>
              </a:solidFill>
            </a:endParaRPr>
          </a:p>
          <a:p>
            <a:r>
              <a:rPr lang="fr-CA" dirty="0" smtClean="0">
                <a:solidFill>
                  <a:srgbClr val="FF0000"/>
                </a:solidFill>
              </a:rPr>
              <a:t>APPLICATIONS</a:t>
            </a:r>
          </a:p>
          <a:p>
            <a:endParaRPr lang="fr-CA" dirty="0" smtClean="0"/>
          </a:p>
          <a:p>
            <a:r>
              <a:rPr lang="fr-CA" dirty="0" smtClean="0"/>
              <a:t>Code Designer</a:t>
            </a:r>
          </a:p>
          <a:p>
            <a:r>
              <a:rPr lang="fr-CA" dirty="0">
                <a:hlinkClick r:id="rId5"/>
              </a:rPr>
              <a:t>https://</a:t>
            </a:r>
            <a:r>
              <a:rPr lang="fr-CA" dirty="0" smtClean="0">
                <a:hlinkClick r:id="rId5"/>
              </a:rPr>
              <a:t>sourceforge.net/projects/codedesigner/files/codedesigner-1.4.2.2539/codedesigner-1.4.2.2539.exe/download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 err="1" smtClean="0"/>
              <a:t>ArgoUML</a:t>
            </a:r>
            <a:r>
              <a:rPr lang="fr-CA" dirty="0" smtClean="0"/>
              <a:t>: (français et suggéré par le site du zéro)</a:t>
            </a:r>
          </a:p>
          <a:p>
            <a:r>
              <a:rPr lang="fr-CA" dirty="0">
                <a:hlinkClick r:id="rId6"/>
              </a:rPr>
              <a:t>http://</a:t>
            </a:r>
            <a:r>
              <a:rPr lang="fr-CA" dirty="0" smtClean="0">
                <a:hlinkClick r:id="rId6"/>
              </a:rPr>
              <a:t>argouml-downloads.tigris.org/nonav/argouml-0.32.2/ArgoUML-0.32.2-setup.exe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764704"/>
            <a:ext cx="224665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204864"/>
            <a:ext cx="1614289" cy="1162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359532" y="266583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4+1 VUES D’UN SYSTÈME</a:t>
            </a:r>
            <a:endParaRPr lang="fr-CA" sz="24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4615586" y="764704"/>
            <a:ext cx="4248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 dirty="0"/>
              <a:t>Une façon de mettre en œuvre UML est de considérer différentes </a:t>
            </a:r>
            <a:r>
              <a:rPr lang="fr-CA" sz="1600" b="1" i="1" dirty="0"/>
              <a:t>vues</a:t>
            </a:r>
            <a:r>
              <a:rPr lang="fr-CA" sz="1600" b="1" dirty="0"/>
              <a:t> qui peuvent se superposer pour collaborer à la définition du système</a:t>
            </a:r>
            <a:r>
              <a:rPr lang="fr-CA" sz="1600" b="1" dirty="0" smtClean="0"/>
              <a:t>.</a:t>
            </a:r>
          </a:p>
          <a:p>
            <a:endParaRPr lang="fr-CA" sz="1600" b="1" dirty="0"/>
          </a:p>
          <a:p>
            <a:r>
              <a:rPr lang="fr-CA" sz="1600" b="1" dirty="0" smtClean="0"/>
              <a:t>Les vues sont représentées par des figures avec leur type identifié textuellement.</a:t>
            </a:r>
            <a:br>
              <a:rPr lang="fr-CA" sz="1600" b="1" dirty="0" smtClean="0"/>
            </a:br>
            <a:r>
              <a:rPr lang="fr-CA" sz="1600" b="1" dirty="0" smtClean="0"/>
              <a:t>Elles peuvent être simplement juxtaposées ou plus ou moins superposées pour identifier la quantité d’interaction entre chacune.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644008" y="3584205"/>
            <a:ext cx="424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 dirty="0" smtClean="0"/>
              <a:t>Cinq types de VUES peuvent y être représentées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b="1" dirty="0"/>
              <a:t>Les VUES d’Utilisation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b="1" dirty="0" smtClean="0"/>
              <a:t>Les VUES Logiques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b="1" dirty="0"/>
              <a:t>Les VUES de Processus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b="1" dirty="0" smtClean="0"/>
              <a:t>Les VUES d’Implantation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b="1" dirty="0" smtClean="0"/>
              <a:t>Les VUES de Déploiement</a:t>
            </a:r>
          </a:p>
          <a:p>
            <a:endParaRPr lang="fr-CA" sz="1600" b="1" dirty="0" smtClean="0"/>
          </a:p>
          <a:p>
            <a:r>
              <a:rPr lang="fr-CA" sz="1600" b="1" dirty="0" smtClean="0"/>
              <a:t>Ici on remarque que la VUE du CAS d’utilisation est le centre d’intérêt et rallie les autres VUES.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3573016"/>
            <a:ext cx="42481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260342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1600" y="1052736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b="1" dirty="0" smtClean="0"/>
              <a:t>UML comprends les diagrammes suivants répartis dans cinq VUES :</a:t>
            </a:r>
            <a:endParaRPr lang="fr-CA" sz="2400" dirty="0"/>
          </a:p>
        </p:txBody>
      </p:sp>
      <p:sp>
        <p:nvSpPr>
          <p:cNvPr id="4" name="Rectangle 3"/>
          <p:cNvSpPr/>
          <p:nvPr/>
        </p:nvSpPr>
        <p:spPr>
          <a:xfrm>
            <a:off x="1187624" y="2204864"/>
            <a:ext cx="66247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800" b="1" dirty="0" smtClean="0"/>
              <a:t>Le besoin des utilisateurs (1)</a:t>
            </a:r>
            <a:endParaRPr lang="fr-CA" sz="2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800" b="1" dirty="0" smtClean="0"/>
              <a:t>Le diagramme de cas d’utilisation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800" b="1" dirty="0"/>
              <a:t>Le diagramme de </a:t>
            </a:r>
            <a:r>
              <a:rPr lang="fr-CA" sz="2800" b="1" dirty="0" smtClean="0"/>
              <a:t>packages</a:t>
            </a:r>
          </a:p>
          <a:p>
            <a:pPr lvl="1"/>
            <a:endParaRPr lang="fr-CA" sz="2800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800" b="1" dirty="0"/>
              <a:t>La vue </a:t>
            </a:r>
            <a:r>
              <a:rPr lang="fr-CA" sz="2800" b="1" dirty="0" smtClean="0"/>
              <a:t>logique (2)</a:t>
            </a:r>
            <a:endParaRPr lang="fr-CA" sz="28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800" b="1" dirty="0"/>
              <a:t>Le diagramme de classes 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800" b="1" dirty="0"/>
              <a:t>Le diagramme </a:t>
            </a:r>
            <a:r>
              <a:rPr lang="fr-CA" sz="2800" b="1" dirty="0" smtClean="0"/>
              <a:t>d’objets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59532" y="26064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4+1 VUES D’UN SYSTÈME</a:t>
            </a:r>
            <a:endParaRPr lang="fr-CA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1600" y="1052736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b="1" dirty="0" smtClean="0"/>
              <a:t>UML comprends les diagrammes suivants répartis dans cinq VUES (suite) :</a:t>
            </a:r>
            <a:endParaRPr lang="fr-CA" sz="2400" dirty="0"/>
          </a:p>
        </p:txBody>
      </p:sp>
      <p:sp>
        <p:nvSpPr>
          <p:cNvPr id="4" name="Rectangle 3"/>
          <p:cNvSpPr/>
          <p:nvPr/>
        </p:nvSpPr>
        <p:spPr>
          <a:xfrm>
            <a:off x="1187624" y="2204864"/>
            <a:ext cx="68407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800" b="1" dirty="0" smtClean="0"/>
              <a:t>La </a:t>
            </a:r>
            <a:r>
              <a:rPr lang="fr-CA" sz="2800" b="1" dirty="0"/>
              <a:t>vue des </a:t>
            </a:r>
            <a:r>
              <a:rPr lang="fr-CA" sz="2800" b="1" dirty="0" smtClean="0"/>
              <a:t>processus (3)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800" b="1" dirty="0"/>
              <a:t>Le diagramme de </a:t>
            </a:r>
            <a:r>
              <a:rPr lang="fr-CA" sz="2800" b="1" dirty="0" smtClean="0"/>
              <a:t>séquence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800" b="1" dirty="0"/>
              <a:t>Le diagramme </a:t>
            </a:r>
            <a:r>
              <a:rPr lang="fr-CA" sz="2800" b="1" dirty="0" smtClean="0"/>
              <a:t>d’activité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800" b="1" dirty="0"/>
              <a:t>Le diagramme de </a:t>
            </a:r>
            <a:r>
              <a:rPr lang="fr-CA" sz="2800" b="1" dirty="0" smtClean="0"/>
              <a:t>collaboration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800" b="1" dirty="0"/>
              <a:t>Le diagramme </a:t>
            </a:r>
            <a:r>
              <a:rPr lang="fr-CA" sz="2800" b="1" dirty="0" smtClean="0"/>
              <a:t>d’état-transition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800" b="1" dirty="0"/>
              <a:t>Le diagramme global </a:t>
            </a:r>
            <a:r>
              <a:rPr lang="fr-CA" sz="2800" b="1" dirty="0" smtClean="0"/>
              <a:t>d’interaction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800" b="1" dirty="0"/>
              <a:t>Le diagramme de </a:t>
            </a:r>
            <a:r>
              <a:rPr lang="fr-CA" sz="2800" b="1" dirty="0" smtClean="0"/>
              <a:t>temps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59532" y="266583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4+1 VUES D’UN SYSTÈME</a:t>
            </a:r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xmlns="" val="24867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38084" y="260648"/>
            <a:ext cx="7772400" cy="578495"/>
          </a:xfrm>
        </p:spPr>
        <p:txBody>
          <a:bodyPr>
            <a:noAutofit/>
          </a:bodyPr>
          <a:lstStyle/>
          <a:p>
            <a:r>
              <a:rPr lang="fr-CA" sz="3200" dirty="0" smtClean="0"/>
              <a:t>Langage de Modélisation Unifié</a:t>
            </a:r>
            <a:endParaRPr lang="fr-CA" sz="3200" dirty="0"/>
          </a:p>
        </p:txBody>
      </p:sp>
      <p:sp>
        <p:nvSpPr>
          <p:cNvPr id="3" name="Rectangle 2"/>
          <p:cNvSpPr/>
          <p:nvPr/>
        </p:nvSpPr>
        <p:spPr>
          <a:xfrm>
            <a:off x="971600" y="1052736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b="1" dirty="0" smtClean="0"/>
              <a:t>UML comprends les diagrammes suivants répartis dans cinq VUES (suite) :</a:t>
            </a:r>
            <a:endParaRPr lang="fr-CA" sz="2400" dirty="0"/>
          </a:p>
        </p:txBody>
      </p:sp>
      <p:sp>
        <p:nvSpPr>
          <p:cNvPr id="4" name="Rectangle 3"/>
          <p:cNvSpPr/>
          <p:nvPr/>
        </p:nvSpPr>
        <p:spPr>
          <a:xfrm>
            <a:off x="1151748" y="2204864"/>
            <a:ext cx="68407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800" b="1" dirty="0" smtClean="0"/>
              <a:t>Les </a:t>
            </a:r>
            <a:r>
              <a:rPr lang="fr-CA" sz="2800" b="1" dirty="0"/>
              <a:t>vues physique ou </a:t>
            </a:r>
            <a:r>
              <a:rPr lang="fr-CA" sz="2800" b="1" dirty="0" smtClean="0"/>
              <a:t>d’Implantation (4)</a:t>
            </a:r>
            <a:endParaRPr lang="fr-CA" sz="28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800" b="1" dirty="0"/>
              <a:t>Le diagramme de structure </a:t>
            </a:r>
            <a:r>
              <a:rPr lang="fr-CA" sz="2800" b="1" dirty="0" smtClean="0"/>
              <a:t>composite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800" b="1" dirty="0" smtClean="0"/>
              <a:t>Le </a:t>
            </a:r>
            <a:r>
              <a:rPr lang="fr-CA" sz="2800" b="1" dirty="0"/>
              <a:t>diagramme </a:t>
            </a:r>
            <a:r>
              <a:rPr lang="fr-CA" sz="2800" b="1" dirty="0" smtClean="0"/>
              <a:t>de composants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fr-CA" sz="28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800" b="1" dirty="0"/>
              <a:t>Les vues </a:t>
            </a:r>
            <a:r>
              <a:rPr lang="fr-CA" sz="2800" b="1" dirty="0" smtClean="0"/>
              <a:t>déploiement (5)</a:t>
            </a:r>
            <a:endParaRPr lang="fr-CA" sz="28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800" b="1" dirty="0"/>
              <a:t>Le diagramme de </a:t>
            </a:r>
            <a:r>
              <a:rPr lang="fr-CA" sz="2800" b="1" dirty="0" smtClean="0"/>
              <a:t>déploiement</a:t>
            </a:r>
            <a:endParaRPr lang="fr-CA" sz="2800" b="1" dirty="0"/>
          </a:p>
        </p:txBody>
      </p:sp>
    </p:spTree>
    <p:extLst>
      <p:ext uri="{BB962C8B-B14F-4D97-AF65-F5344CB8AC3E}">
        <p14:creationId xmlns:p14="http://schemas.microsoft.com/office/powerpoint/2010/main" xmlns="" val="40033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VUES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63147" y="764704"/>
            <a:ext cx="8629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Les </a:t>
            </a:r>
            <a:r>
              <a:rPr lang="fr-CA" sz="2000" b="1" i="1" dirty="0" smtClean="0"/>
              <a:t>VUES</a:t>
            </a:r>
            <a:r>
              <a:rPr lang="fr-CA" sz="2000" b="1" dirty="0" smtClean="0"/>
              <a:t> Logiques </a:t>
            </a:r>
            <a:br>
              <a:rPr lang="fr-CA" sz="2000" b="1" dirty="0" smtClean="0"/>
            </a:br>
            <a:r>
              <a:rPr lang="fr-CA" sz="2000" dirty="0" smtClean="0"/>
              <a:t>représentent l’aspect </a:t>
            </a:r>
            <a:r>
              <a:rPr lang="fr-CA" sz="2000" dirty="0"/>
              <a:t>statique « Les Classes, les Objets et les Paquetages »</a:t>
            </a:r>
            <a:r>
              <a:rPr lang="fr-CA" sz="2000" dirty="0" smtClean="0"/>
              <a:t/>
            </a:r>
            <a:br>
              <a:rPr lang="fr-CA" sz="2000" dirty="0" smtClean="0"/>
            </a:br>
            <a:r>
              <a:rPr lang="fr-CA" sz="2000" dirty="0" smtClean="0"/>
              <a:t>et l’aspect dynamique d’un système « Interactions (séquences / communication »</a:t>
            </a:r>
          </a:p>
          <a:p>
            <a:r>
              <a:rPr lang="fr-CA" sz="2000" dirty="0"/>
              <a:t>Elle se concentre sur l’abstraction et l’encapsulation.</a:t>
            </a:r>
            <a:endParaRPr lang="fr-CA" sz="2000" b="1" dirty="0" smtClean="0"/>
          </a:p>
        </p:txBody>
      </p:sp>
      <p:sp>
        <p:nvSpPr>
          <p:cNvPr id="20" name="ZoneTexte 19"/>
          <p:cNvSpPr txBox="1"/>
          <p:nvPr/>
        </p:nvSpPr>
        <p:spPr>
          <a:xfrm>
            <a:off x="263146" y="2424663"/>
            <a:ext cx="8629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La </a:t>
            </a:r>
            <a:r>
              <a:rPr lang="fr-CA" sz="2000" b="1" i="1" dirty="0" smtClean="0"/>
              <a:t>VUE</a:t>
            </a:r>
            <a:r>
              <a:rPr lang="fr-CA" sz="2000" b="1" dirty="0" smtClean="0"/>
              <a:t> Processus</a:t>
            </a:r>
            <a:br>
              <a:rPr lang="fr-CA" sz="2000" b="1" dirty="0" smtClean="0"/>
            </a:br>
            <a:r>
              <a:rPr lang="fr-CA" sz="2000" dirty="0" smtClean="0"/>
              <a:t>capte </a:t>
            </a:r>
            <a:r>
              <a:rPr lang="fr-CA" sz="2000" dirty="0"/>
              <a:t>les aspects de concurrence et de synchronisation, et les décompose en flux d’exécution (processus, fil d’exécution, etc.). </a:t>
            </a:r>
            <a:endParaRPr lang="fr-CA" sz="2000" dirty="0" smtClean="0"/>
          </a:p>
          <a:p>
            <a:r>
              <a:rPr lang="fr-CA" sz="2000" dirty="0" smtClean="0"/>
              <a:t>Elle </a:t>
            </a:r>
            <a:r>
              <a:rPr lang="fr-CA" sz="2000" dirty="0"/>
              <a:t>se rapporte aux objets actifs et aux interactions.</a:t>
            </a:r>
            <a:endParaRPr lang="fr-CA" sz="2000" b="1" dirty="0" smtClean="0"/>
          </a:p>
        </p:txBody>
      </p:sp>
      <p:sp>
        <p:nvSpPr>
          <p:cNvPr id="21" name="ZoneTexte 20"/>
          <p:cNvSpPr txBox="1"/>
          <p:nvPr/>
        </p:nvSpPr>
        <p:spPr>
          <a:xfrm>
            <a:off x="263145" y="5517232"/>
            <a:ext cx="8629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La </a:t>
            </a:r>
            <a:r>
              <a:rPr lang="fr-CA" sz="2000" b="1" i="1" dirty="0" smtClean="0"/>
              <a:t>VUE</a:t>
            </a:r>
            <a:r>
              <a:rPr lang="fr-CA" sz="2000" b="1" dirty="0" smtClean="0"/>
              <a:t> Déploiement</a:t>
            </a:r>
            <a:endParaRPr lang="fr-CA" sz="2000" dirty="0" smtClean="0"/>
          </a:p>
          <a:p>
            <a:r>
              <a:rPr lang="fr-CA" sz="2000" dirty="0" smtClean="0"/>
              <a:t>représente </a:t>
            </a:r>
            <a:r>
              <a:rPr lang="fr-CA" sz="2000" dirty="0"/>
              <a:t>l’organisation statique des modules (exécutable, codes source, paquetages, etc.) dans l’environnement de développement</a:t>
            </a:r>
            <a:r>
              <a:rPr lang="fr-CA" sz="2000" dirty="0" smtClean="0"/>
              <a:t>..</a:t>
            </a:r>
            <a:endParaRPr lang="fr-CA" sz="2000" b="1" dirty="0" smtClean="0"/>
          </a:p>
        </p:txBody>
      </p:sp>
      <p:sp>
        <p:nvSpPr>
          <p:cNvPr id="22" name="ZoneTexte 21"/>
          <p:cNvSpPr txBox="1"/>
          <p:nvPr/>
        </p:nvSpPr>
        <p:spPr>
          <a:xfrm>
            <a:off x="296502" y="3905761"/>
            <a:ext cx="8629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La </a:t>
            </a:r>
            <a:r>
              <a:rPr lang="fr-CA" sz="2000" b="1" i="1" dirty="0" smtClean="0"/>
              <a:t>VUE </a:t>
            </a:r>
            <a:r>
              <a:rPr lang="fr-CA" sz="2000" b="1" dirty="0" smtClean="0"/>
              <a:t>d’Implantation</a:t>
            </a:r>
          </a:p>
          <a:p>
            <a:r>
              <a:rPr lang="fr-CA" sz="2000" dirty="0" smtClean="0"/>
              <a:t>décrit </a:t>
            </a:r>
            <a:r>
              <a:rPr lang="fr-CA" sz="2000" dirty="0"/>
              <a:t>les différentes ressources matérielles et l’implantation logicielle tenant compte de ces ressources. Donc, elle se rapporte aux nœuds physiques d’exécution et au placement des objets sur les nœuds.</a:t>
            </a:r>
            <a:endParaRPr lang="fr-CA" sz="2000" b="1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7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VUES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95536" y="764704"/>
            <a:ext cx="83889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La dernière VUE est appelée  </a:t>
            </a:r>
            <a:r>
              <a:rPr lang="fr-CA" sz="2000" b="1" i="1" dirty="0" smtClean="0"/>
              <a:t>Besoin des Utilisateurs</a:t>
            </a:r>
          </a:p>
          <a:p>
            <a:endParaRPr lang="fr-CA" sz="2000" dirty="0" smtClean="0"/>
          </a:p>
          <a:p>
            <a:r>
              <a:rPr lang="fr-CA" sz="2000" dirty="0" smtClean="0"/>
              <a:t>Elle présente </a:t>
            </a:r>
            <a:r>
              <a:rPr lang="fr-CA" sz="2000" dirty="0"/>
              <a:t>des scénarios d’utilisation qui mettent en œuvre les éléments des quatre premières </a:t>
            </a:r>
            <a:r>
              <a:rPr lang="fr-CA" sz="2000" dirty="0" smtClean="0"/>
              <a:t>vues, en</a:t>
            </a:r>
            <a:r>
              <a:rPr lang="fr-CA" sz="2000" b="1" dirty="0" smtClean="0"/>
              <a:t> </a:t>
            </a:r>
            <a:r>
              <a:rPr lang="fr-CA" sz="2000" dirty="0"/>
              <a:t>se </a:t>
            </a:r>
            <a:r>
              <a:rPr lang="fr-CA" sz="2000" dirty="0" smtClean="0"/>
              <a:t>concentrant </a:t>
            </a:r>
            <a:r>
              <a:rPr lang="fr-CA" sz="2000" dirty="0"/>
              <a:t>sur la cohérence </a:t>
            </a:r>
            <a:r>
              <a:rPr lang="fr-CA" sz="2000" dirty="0" smtClean="0"/>
              <a:t>entre ceux-ci.</a:t>
            </a:r>
          </a:p>
          <a:p>
            <a:endParaRPr lang="fr-CA" sz="2000" dirty="0"/>
          </a:p>
          <a:p>
            <a:r>
              <a:rPr lang="fr-CA" sz="2000" dirty="0" smtClean="0"/>
              <a:t>Les </a:t>
            </a:r>
            <a:r>
              <a:rPr lang="fr-CA" sz="2000" dirty="0"/>
              <a:t>scénarios sont une abstraction des exigences fonctionnelles de l’application.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Cette </a:t>
            </a:r>
            <a:r>
              <a:rPr lang="fr-CA" sz="2000" dirty="0"/>
              <a:t>dernière vue valide en quelque sorte les autres vues et assure la cohérence globale. </a:t>
            </a:r>
            <a:endParaRPr lang="fr-CA" sz="2000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8</a:t>
            </a:fld>
            <a:endParaRPr lang="fr-CA" dirty="0"/>
          </a:p>
        </p:txBody>
      </p:sp>
      <p:sp>
        <p:nvSpPr>
          <p:cNvPr id="2" name="Rectangle 1"/>
          <p:cNvSpPr/>
          <p:nvPr/>
        </p:nvSpPr>
        <p:spPr>
          <a:xfrm>
            <a:off x="395536" y="4365104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b="1" dirty="0" smtClean="0"/>
              <a:t>C’est aussi cette dernière vue qui est construite en premier, </a:t>
            </a:r>
            <a:r>
              <a:rPr lang="fr-CA" sz="2000" dirty="0" smtClean="0"/>
              <a:t>juste après l’établissement du </a:t>
            </a:r>
            <a:r>
              <a:rPr lang="fr-CA" sz="2000" b="1" dirty="0" smtClean="0"/>
              <a:t>cahier des charges</a:t>
            </a:r>
            <a:r>
              <a:rPr lang="fr-CA" sz="2000" dirty="0" smtClean="0"/>
              <a:t>, pour fixer les </a:t>
            </a:r>
            <a:r>
              <a:rPr lang="fr-CA" sz="2000" b="1" dirty="0" smtClean="0"/>
              <a:t>contours du système </a:t>
            </a:r>
            <a:r>
              <a:rPr lang="fr-CA" sz="2000" dirty="0" smtClean="0"/>
              <a:t>à réaliser avec ses fonctionnalités, appelés dans la terminologie UML, des </a:t>
            </a:r>
            <a:r>
              <a:rPr lang="fr-CA" sz="2000" b="1" dirty="0" smtClean="0"/>
              <a:t>CAS D’UTILISATION</a:t>
            </a:r>
            <a:r>
              <a:rPr lang="fr-CA" sz="2000" dirty="0" smtClean="0"/>
              <a:t>. </a:t>
            </a:r>
            <a:endParaRPr lang="fr-CA" sz="2000" b="1" dirty="0"/>
          </a:p>
        </p:txBody>
      </p:sp>
    </p:spTree>
    <p:extLst>
      <p:ext uri="{BB962C8B-B14F-4D97-AF65-F5344CB8AC3E}">
        <p14:creationId xmlns:p14="http://schemas.microsoft.com/office/powerpoint/2010/main" xmlns="" val="383962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416426" y="980728"/>
            <a:ext cx="8388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/>
              <a:t>Le diagramme de CAS D’UTILISATION </a:t>
            </a:r>
            <a:r>
              <a:rPr lang="fr-CA" sz="2000" dirty="0" smtClean="0"/>
              <a:t>représente </a:t>
            </a:r>
            <a:r>
              <a:rPr lang="fr-CA" sz="2000" dirty="0"/>
              <a:t>les fonctionnalités (ou dit cas d’utilisation) nécessaires aux utilisateurs. On peut faire un diagramme de cas d’utilisation pour le logiciel entier ou pour chaque package.</a:t>
            </a:r>
            <a:endParaRPr lang="fr-CA" sz="2000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9</a:t>
            </a:fld>
            <a:endParaRPr lang="fr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68484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51520" y="26064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LA VUE DES BESOIN DES UTILISATEURS (1)</a:t>
            </a:r>
          </a:p>
        </p:txBody>
      </p:sp>
    </p:spTree>
    <p:extLst>
      <p:ext uri="{BB962C8B-B14F-4D97-AF65-F5344CB8AC3E}">
        <p14:creationId xmlns:p14="http://schemas.microsoft.com/office/powerpoint/2010/main" xmlns="" val="7278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1025</Words>
  <Application>Microsoft Office PowerPoint</Application>
  <PresentationFormat>Affichage à l'écran (4:3)</PresentationFormat>
  <Paragraphs>131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ANALYSE ET GESTION DE PROJETS</vt:lpstr>
      <vt:lpstr>Langage de Modélisation Unifié</vt:lpstr>
      <vt:lpstr>Diapositive 3</vt:lpstr>
      <vt:lpstr>Diapositive 4</vt:lpstr>
      <vt:lpstr>Diapositive 5</vt:lpstr>
      <vt:lpstr>Langage de Modélisation Unifié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de Modélisation Unifié</dc:title>
  <dc:creator>Marcel Aubin</dc:creator>
  <cp:lastModifiedBy>admnordelec</cp:lastModifiedBy>
  <cp:revision>81</cp:revision>
  <dcterms:created xsi:type="dcterms:W3CDTF">2011-05-16T18:54:09Z</dcterms:created>
  <dcterms:modified xsi:type="dcterms:W3CDTF">2018-10-27T21:34:55Z</dcterms:modified>
</cp:coreProperties>
</file>