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76" r:id="rId10"/>
    <p:sldId id="273" r:id="rId11"/>
    <p:sldId id="262" r:id="rId12"/>
    <p:sldId id="272" r:id="rId13"/>
    <p:sldId id="275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8" r:id="rId23"/>
    <p:sldId id="279" r:id="rId24"/>
    <p:sldId id="280" r:id="rId25"/>
    <p:sldId id="282" r:id="rId26"/>
    <p:sldId id="283" r:id="rId27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2061C-2E91-4271-8F00-5D0D46236D73}" type="datetimeFigureOut">
              <a:rPr lang="fr-CA" smtClean="0"/>
              <a:pPr/>
              <a:t>2018-11-04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006396-63C0-4E0B-85F4-39228D5AD9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178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3C1-7245-49CD-967E-1D4463965351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0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CB97-C1DB-42BC-8CFA-F64F13B29157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DCD6-77BD-4886-8287-3091456D0491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0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5F9-C25B-4073-A1A0-6D29FD2375F3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1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380-6AC2-4171-AE7C-D260E9BCA54A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92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249B-E97D-4F9E-A3DC-6C70D5453FF0}" type="datetime1">
              <a:rPr lang="fr-CA" smtClean="0"/>
              <a:t>2018-11-04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32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D37-20D2-4121-85EC-59FA38096068}" type="datetime1">
              <a:rPr lang="fr-CA" smtClean="0"/>
              <a:t>2018-11-04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5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4EFA-C235-4497-9B2A-C547865D1B1B}" type="datetime1">
              <a:rPr lang="fr-CA" smtClean="0"/>
              <a:t>2018-11-04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7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037-81F4-4501-ABED-D7A6D43F6C13}" type="datetime1">
              <a:rPr lang="fr-CA" smtClean="0"/>
              <a:t>2018-11-04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1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9C8-764D-4269-82ED-E6953C1CF696}" type="datetime1">
              <a:rPr lang="fr-CA" smtClean="0"/>
              <a:t>2018-11-04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3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F2E6-7652-480D-9B3D-F6584ED87FEE}" type="datetime1">
              <a:rPr lang="fr-CA" smtClean="0"/>
              <a:t>2018-11-04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30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EA92-654C-430F-A087-6932E3193640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2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UML-2%20Diagrammes%20de%20CAS%20d'Utilisation%20UML%20-%20Copi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fr-CA" dirty="0" smtClean="0"/>
              <a:t>Langage de Modélisation Unifié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fr-CA" b="1" dirty="0" smtClean="0"/>
              <a:t>LES DIAGRAMMES DE</a:t>
            </a:r>
            <a:br>
              <a:rPr lang="fr-CA" b="1" dirty="0" smtClean="0"/>
            </a:br>
            <a:r>
              <a:rPr lang="fr-CA" b="1" i="1" dirty="0" smtClean="0"/>
              <a:t>CAS D’UTILISATION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509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827584" y="683404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1)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959169" y="1340769"/>
            <a:ext cx="7429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L’application est composée de </a:t>
            </a:r>
            <a:r>
              <a:rPr lang="fr-CA" b="1" dirty="0"/>
              <a:t>deux ordinateurs</a:t>
            </a:r>
            <a:r>
              <a:rPr lang="fr-CA" dirty="0"/>
              <a:t>. </a:t>
            </a:r>
            <a:endParaRPr lang="fr-CA" dirty="0" smtClean="0"/>
          </a:p>
          <a:p>
            <a:r>
              <a:rPr lang="fr-CA" dirty="0" smtClean="0"/>
              <a:t>Le </a:t>
            </a:r>
            <a:r>
              <a:rPr lang="fr-CA" dirty="0"/>
              <a:t>premier permettant la composition et la mise-en-page des toiles, de sauver ces informations dans des fiches client </a:t>
            </a:r>
            <a:r>
              <a:rPr lang="fr-CA" dirty="0" smtClean="0"/>
              <a:t>et des fiches de titres «</a:t>
            </a:r>
            <a:r>
              <a:rPr lang="fr-CA" dirty="0"/>
              <a:t> </a:t>
            </a:r>
            <a:r>
              <a:rPr lang="fr-CA" dirty="0" smtClean="0"/>
              <a:t>l’information d’une composition » pour </a:t>
            </a:r>
            <a:r>
              <a:rPr lang="fr-CA" dirty="0"/>
              <a:t>réutilisation future et de gérer une liste de clients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r>
              <a:rPr lang="fr-CA" dirty="0" smtClean="0"/>
              <a:t>Le second permettant d’envoyer les compositions au bosseleur.</a:t>
            </a:r>
            <a:endParaRPr lang="fr-CA" dirty="0"/>
          </a:p>
          <a:p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9" y="4077072"/>
            <a:ext cx="8603940" cy="169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11663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75660" y="1184711"/>
            <a:ext cx="87013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ordinateur est programmé pour créer les </a:t>
            </a:r>
            <a:r>
              <a:rPr lang="fr-CA" sz="2000" i="1" dirty="0" smtClean="0"/>
              <a:t>séquences</a:t>
            </a:r>
            <a:r>
              <a:rPr lang="fr-CA" sz="2000" dirty="0" smtClean="0"/>
              <a:t> de données « appelées </a:t>
            </a:r>
            <a:r>
              <a:rPr lang="fr-CA" sz="2000" i="1" dirty="0" smtClean="0"/>
              <a:t>composition</a:t>
            </a:r>
            <a:r>
              <a:rPr lang="fr-CA" sz="2000" dirty="0" smtClean="0"/>
              <a:t> » qui seront envoyées à un appareil qui </a:t>
            </a:r>
            <a:r>
              <a:rPr lang="fr-CA" sz="2000" i="1" dirty="0" smtClean="0"/>
              <a:t>Embosse</a:t>
            </a:r>
            <a:r>
              <a:rPr lang="fr-CA" sz="2000" dirty="0" smtClean="0"/>
              <a:t> « imprime sur toile ». Le programme permet à un opérateur/</a:t>
            </a:r>
            <a:r>
              <a:rPr lang="fr-CA" sz="2000" dirty="0" err="1" smtClean="0"/>
              <a:t>trice</a:t>
            </a:r>
            <a:r>
              <a:rPr lang="fr-CA" sz="2000" dirty="0" smtClean="0"/>
              <a:t> de créer la mise-en-page de ce qui doit être imprimé sur la toile.</a:t>
            </a:r>
          </a:p>
          <a:p>
            <a:endParaRPr lang="fr-CA" sz="2000" dirty="0" smtClean="0"/>
          </a:p>
          <a:p>
            <a:r>
              <a:rPr lang="fr-CA" sz="2000" dirty="0" smtClean="0"/>
              <a:t>Ses tâches sont aussi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Gérer un fichier de Clients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Gérer les fiches de bosselage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Composer une nouveau bosselage « déjà mentionné ci-haut 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Produire des bordereaux et des rapports</a:t>
            </a:r>
          </a:p>
          <a:p>
            <a:endParaRPr lang="fr-CA" sz="2000" dirty="0" smtClean="0"/>
          </a:p>
          <a:p>
            <a:r>
              <a:rPr lang="fr-CA" sz="2000" dirty="0" smtClean="0"/>
              <a:t>Les </a:t>
            </a:r>
            <a:r>
              <a:rPr lang="fr-CA" sz="2000" dirty="0"/>
              <a:t>compositions sont déposées  dans une unité de disque externe accessible par les deux PC et géré par un sous-système.</a:t>
            </a:r>
            <a:br>
              <a:rPr lang="fr-CA" sz="2000" dirty="0"/>
            </a:b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11</a:t>
            </a:fld>
            <a:endParaRPr lang="fr-CA" dirty="0"/>
          </a:p>
        </p:txBody>
      </p:sp>
      <p:sp>
        <p:nvSpPr>
          <p:cNvPr id="3" name="Rectangle 2"/>
          <p:cNvSpPr/>
          <p:nvPr/>
        </p:nvSpPr>
        <p:spPr>
          <a:xfrm>
            <a:off x="683568" y="722313"/>
            <a:ext cx="247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2)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936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83567" y="740488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3)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7892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Un second opérateur/</a:t>
            </a:r>
            <a:r>
              <a:rPr lang="fr-CA" sz="2000" dirty="0" err="1"/>
              <a:t>trice</a:t>
            </a:r>
            <a:r>
              <a:rPr lang="fr-CA" sz="2000" dirty="0"/>
              <a:t> peut opérer le bosseleur à partir d’un second </a:t>
            </a:r>
            <a:r>
              <a:rPr lang="fr-CA" sz="2000" dirty="0" smtClean="0"/>
              <a:t>poste afin </a:t>
            </a:r>
            <a:r>
              <a:rPr lang="fr-CA" sz="2000" dirty="0"/>
              <a:t>de lancer les nouvelles composition vers le bosseleur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Ses tâches sont </a:t>
            </a:r>
            <a:r>
              <a:rPr lang="fr-CA" sz="2000" dirty="0" smtClean="0"/>
              <a:t>:</a:t>
            </a:r>
            <a:endParaRPr lang="fr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Gérer la liste des bosselages prêts</a:t>
            </a:r>
            <a:endParaRPr lang="fr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Lancer un bosselage </a:t>
            </a:r>
            <a:r>
              <a:rPr lang="fr-CA" sz="2000" dirty="0"/>
              <a:t>« déjà mentionné ci-haut </a:t>
            </a:r>
            <a:r>
              <a:rPr lang="fr-CA" sz="2000" dirty="0" smtClean="0"/>
              <a:t>»</a:t>
            </a:r>
          </a:p>
          <a:p>
            <a:pPr lvl="1"/>
            <a:endParaRPr lang="fr-CA" sz="2000" dirty="0"/>
          </a:p>
          <a:p>
            <a:r>
              <a:rPr lang="fr-CA" dirty="0" smtClean="0"/>
              <a:t>Un </a:t>
            </a:r>
            <a:r>
              <a:rPr lang="fr-CA" dirty="0"/>
              <a:t>technicien peux avoir accès au poste de composition afin de corriger les défauts mécaniques aux caractères sur une fiche prévue à cette fin sur le poste de composition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endParaRPr lang="fr-CA" dirty="0" smtClean="0"/>
          </a:p>
          <a:p>
            <a:pPr algn="ctr"/>
            <a:r>
              <a:rPr lang="fr-CA" sz="2000" b="1" dirty="0" smtClean="0"/>
              <a:t>Vous devez créer les diagrammes </a:t>
            </a:r>
            <a:br>
              <a:rPr lang="fr-CA" sz="2000" b="1" dirty="0" smtClean="0"/>
            </a:br>
            <a:r>
              <a:rPr lang="fr-CA" sz="2000" b="1" dirty="0" smtClean="0"/>
              <a:t>de CAS D’UTILISATION pour ce système</a:t>
            </a:r>
            <a:endParaRPr lang="fr-CA" sz="2000" b="1" dirty="0"/>
          </a:p>
        </p:txBody>
      </p:sp>
    </p:spTree>
    <p:extLst>
      <p:ext uri="{BB962C8B-B14F-4D97-AF65-F5344CB8AC3E}">
        <p14:creationId xmlns:p14="http://schemas.microsoft.com/office/powerpoint/2010/main" val="1063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fr-CA" dirty="0" smtClean="0"/>
              <a:t>Langage de Modélisation Unifié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fr-CA" b="1" dirty="0" smtClean="0">
                <a:solidFill>
                  <a:schemeClr val="tx1"/>
                </a:solidFill>
              </a:rPr>
              <a:t>RENDU TEXTE DES </a:t>
            </a:r>
          </a:p>
          <a:p>
            <a:r>
              <a:rPr lang="fr-CA" b="1" dirty="0" smtClean="0">
                <a:solidFill>
                  <a:schemeClr val="tx1"/>
                </a:solidFill>
              </a:rPr>
              <a:t>DIAGRAMMES DE </a:t>
            </a:r>
            <a:r>
              <a:rPr lang="fr-CA" b="1" i="1" dirty="0" smtClean="0">
                <a:solidFill>
                  <a:schemeClr val="tx1"/>
                </a:solidFill>
              </a:rPr>
              <a:t>CAS D’UTILISATION</a:t>
            </a:r>
          </a:p>
          <a:p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77853" y="1139552"/>
            <a:ext cx="8388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Une description textuelle dois accompagner  chaque </a:t>
            </a:r>
            <a:r>
              <a:rPr lang="fr-CA" sz="2000" i="1" dirty="0" smtClean="0"/>
              <a:t>cas d’utilisation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Trois fiches sont associées à chaque cas. </a:t>
            </a:r>
          </a:p>
          <a:p>
            <a:endParaRPr lang="fr-CA" sz="2000" dirty="0"/>
          </a:p>
          <a:p>
            <a:r>
              <a:rPr lang="fr-CA" sz="2000" dirty="0" smtClean="0"/>
              <a:t>Elles sont :</a:t>
            </a:r>
          </a:p>
          <a:p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L’Identification d’un cas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La description des étapes du scénario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La fin et les post-conditions</a:t>
            </a:r>
            <a:endParaRPr lang="fr-CA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08090" y="419472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334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95536" y="908720"/>
            <a:ext cx="8388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L’Identification d’un cas </a:t>
            </a:r>
            <a:r>
              <a:rPr lang="fr-CA" sz="2000" dirty="0" smtClean="0"/>
              <a:t>est composé de champs précis décrivant des informations spécifiques d’identification.</a:t>
            </a:r>
          </a:p>
          <a:p>
            <a:endParaRPr lang="fr-CA" sz="2000" dirty="0"/>
          </a:p>
          <a:p>
            <a:r>
              <a:rPr lang="fr-CA" sz="2000" dirty="0" smtClean="0"/>
              <a:t>Ces champs sont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# du CAS :	Ordinal unique dans le projet « en entête »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Ne nom du CAS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ou les acteurs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Une brève description « correspond au label du cas »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L’Auteur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La date de création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Préconditions : Énumération des prérequis pour que l’acteur puisse utiliser</a:t>
            </a:r>
            <a:br>
              <a:rPr lang="fr-CA" sz="2000" dirty="0" smtClean="0"/>
            </a:br>
            <a:r>
              <a:rPr lang="fr-CA" sz="2000" dirty="0" smtClean="0"/>
              <a:t>		  ce CAS. « Authentification requise / </a:t>
            </a:r>
            <a:r>
              <a:rPr lang="fr-CA" sz="2000" dirty="0" err="1" smtClean="0"/>
              <a:t>etc</a:t>
            </a:r>
            <a:r>
              <a:rPr lang="fr-CA" sz="2000" dirty="0" smtClean="0"/>
              <a:t> ….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Démarrage :	Actions requises de l’</a:t>
            </a:r>
            <a:r>
              <a:rPr lang="fr-CA" sz="2000" i="1" dirty="0" smtClean="0"/>
              <a:t>acteur</a:t>
            </a:r>
            <a:r>
              <a:rPr lang="fr-CA" sz="2000" dirty="0" smtClean="0"/>
              <a:t> pour utiliser ce CAS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15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332656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6690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16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0962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1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51520" y="908720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La description des étapes du </a:t>
            </a:r>
            <a:r>
              <a:rPr lang="fr-CA" sz="2000" b="1" dirty="0" smtClean="0"/>
              <a:t>scénario.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Ce bloc contiendra  in </a:t>
            </a:r>
            <a:r>
              <a:rPr lang="fr-CA" sz="2000" b="1" dirty="0" smtClean="0"/>
              <a:t>Titre</a:t>
            </a:r>
            <a:r>
              <a:rPr lang="fr-CA" sz="2000" dirty="0" smtClean="0"/>
              <a:t> et une ou toutes les sections suivantes :</a:t>
            </a:r>
          </a:p>
          <a:p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scénario nominal</a:t>
            </a:r>
            <a:br>
              <a:rPr lang="fr-CA" sz="2000" dirty="0" smtClean="0"/>
            </a:br>
            <a:r>
              <a:rPr lang="fr-CA" sz="2000" dirty="0" smtClean="0"/>
              <a:t>Il contiendra ensuite une suite d’actions numérotées séquentiellement.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scénario d’exception</a:t>
            </a:r>
            <a:br>
              <a:rPr lang="fr-CA" sz="2000" dirty="0" smtClean="0"/>
            </a:br>
            <a:r>
              <a:rPr lang="fr-CA" sz="2000" dirty="0"/>
              <a:t>Il contiendra ensuite une suite d’actions numérotées </a:t>
            </a:r>
            <a:r>
              <a:rPr lang="fr-CA" sz="2000" dirty="0" smtClean="0"/>
              <a:t>séquentiellement mais avec des sous numérotation alphabétiques pour indiquer les conditions. « Semblable à du pseudocode »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1313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18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18" y="1124744"/>
            <a:ext cx="80676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3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19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81125"/>
            <a:ext cx="80486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2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95536" y="702650"/>
            <a:ext cx="8388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décrivent </a:t>
            </a:r>
            <a:r>
              <a:rPr lang="fr-CA" sz="2000" dirty="0"/>
              <a:t>sous </a:t>
            </a:r>
            <a:r>
              <a:rPr lang="fr-CA" sz="2000" dirty="0" smtClean="0"/>
              <a:t>forme </a:t>
            </a:r>
            <a:r>
              <a:rPr lang="fr-CA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d’action</a:t>
            </a:r>
            <a:r>
              <a:rPr lang="fr-CA" sz="2000" b="1" dirty="0"/>
              <a:t> </a:t>
            </a:r>
            <a:r>
              <a:rPr lang="fr-CA" sz="2000" dirty="0"/>
              <a:t>et de </a:t>
            </a:r>
            <a:r>
              <a:rPr lang="fr-CA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réaction</a:t>
            </a:r>
            <a:r>
              <a:rPr lang="fr-CA" sz="2000" dirty="0"/>
              <a:t>,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le comportement </a:t>
            </a:r>
            <a:r>
              <a:rPr lang="fr-CA" sz="2000" dirty="0"/>
              <a:t>d’un système </a:t>
            </a:r>
            <a:r>
              <a:rPr lang="fr-CA" sz="2000" b="1" dirty="0"/>
              <a:t>du point de vue d’un </a:t>
            </a:r>
            <a:r>
              <a:rPr lang="fr-CA" sz="2000" b="1" dirty="0" smtClean="0"/>
              <a:t>utilisateur </a:t>
            </a:r>
            <a:endParaRPr lang="fr-CA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sont </a:t>
            </a:r>
            <a:r>
              <a:rPr lang="fr-CA" sz="2000" dirty="0"/>
              <a:t>l’image d’une fonctionnalité du système,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déclenchée </a:t>
            </a:r>
            <a:r>
              <a:rPr lang="fr-CA" sz="2000" dirty="0"/>
              <a:t>en réponse à la </a:t>
            </a:r>
            <a:r>
              <a:rPr lang="fr-CA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stimulation</a:t>
            </a:r>
            <a:r>
              <a:rPr lang="fr-CA" sz="2000" dirty="0"/>
              <a:t> d’un </a:t>
            </a:r>
            <a:r>
              <a:rPr lang="fr-CA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acteur</a:t>
            </a:r>
            <a:r>
              <a:rPr lang="fr-CA" sz="2000" dirty="0"/>
              <a:t> </a:t>
            </a:r>
            <a:r>
              <a:rPr lang="fr-CA" sz="2000" dirty="0" smtClean="0"/>
              <a:t>externe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permettent </a:t>
            </a:r>
            <a:r>
              <a:rPr lang="fr-CA" sz="2000" dirty="0"/>
              <a:t>de définir </a:t>
            </a:r>
            <a:r>
              <a:rPr lang="fr-CA" sz="2000" dirty="0" smtClean="0"/>
              <a:t>les relations </a:t>
            </a:r>
            <a:r>
              <a:rPr lang="fr-CA" sz="2000" dirty="0"/>
              <a:t>entre le </a:t>
            </a:r>
            <a:r>
              <a:rPr lang="fr-CA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système </a:t>
            </a:r>
            <a:r>
              <a:rPr lang="fr-CA" sz="2000" dirty="0"/>
              <a:t>et </a:t>
            </a:r>
            <a:r>
              <a:rPr lang="fr-CA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l’environnement</a:t>
            </a:r>
            <a:r>
              <a:rPr lang="fr-CA" sz="2000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82076" y="2445075"/>
            <a:ext cx="838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En deux mots, les </a:t>
            </a:r>
            <a:r>
              <a:rPr lang="fr-CA" b="1" i="1" dirty="0" smtClean="0">
                <a:solidFill>
                  <a:srgbClr val="FF0000"/>
                </a:solidFill>
              </a:rPr>
              <a:t>cas d’utilisation</a:t>
            </a:r>
            <a:r>
              <a:rPr lang="fr-CA" b="1" dirty="0" smtClean="0">
                <a:solidFill>
                  <a:srgbClr val="FF0000"/>
                </a:solidFill>
              </a:rPr>
              <a:t> </a:t>
            </a:r>
            <a:r>
              <a:rPr lang="fr-CA" dirty="0" smtClean="0">
                <a:solidFill>
                  <a:srgbClr val="FF0000"/>
                </a:solidFill>
              </a:rPr>
              <a:t>illustrent graphiquement les relations entre les intervenants externes « utilisateurs / événements / chronologie » et les actions précises du système.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2151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20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7" y="1988840"/>
            <a:ext cx="80486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5772" y="836712"/>
            <a:ext cx="807867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La </a:t>
            </a:r>
            <a:r>
              <a:rPr lang="fr-CA" sz="2000" b="1" dirty="0"/>
              <a:t>fin et les </a:t>
            </a:r>
            <a:r>
              <a:rPr lang="fr-CA" sz="2000" b="1" dirty="0" smtClean="0"/>
              <a:t>post-conditions</a:t>
            </a:r>
            <a:br>
              <a:rPr lang="fr-CA" sz="2000" b="1" dirty="0" smtClean="0"/>
            </a:br>
            <a:r>
              <a:rPr lang="fr-CA" sz="2000" dirty="0" smtClean="0"/>
              <a:t>qui </a:t>
            </a:r>
            <a:r>
              <a:rPr lang="fr-CA" dirty="0" smtClean="0"/>
              <a:t>consiste </a:t>
            </a:r>
            <a:r>
              <a:rPr lang="fr-CA" dirty="0"/>
              <a:t>en une section où sera identifié toutes les étapes s’exécutant avant de sortir de ce scénario. Il identifiera aussi toutes les conditions requises pour cette fin</a:t>
            </a:r>
            <a:r>
              <a:rPr lang="fr-CA" dirty="0" smtClean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45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fr-CA" dirty="0" smtClean="0"/>
              <a:t>Langage de Modélisation Unifié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fr-CA" b="1" dirty="0" smtClean="0"/>
              <a:t>EXERCICE PRATIQUE</a:t>
            </a:r>
          </a:p>
          <a:p>
            <a:r>
              <a:rPr lang="fr-CA" b="1" i="1" dirty="0" smtClean="0"/>
              <a:t>PRÉSENTATION TEXTE DES CAS D’UTILISATION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29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22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827584" y="683404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1)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959169" y="1340769"/>
            <a:ext cx="7429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L’application est composée de </a:t>
            </a:r>
            <a:r>
              <a:rPr lang="fr-CA" b="1" dirty="0"/>
              <a:t>deux ordinateurs</a:t>
            </a:r>
            <a:r>
              <a:rPr lang="fr-CA" dirty="0"/>
              <a:t>. </a:t>
            </a:r>
            <a:endParaRPr lang="fr-CA" dirty="0" smtClean="0"/>
          </a:p>
          <a:p>
            <a:r>
              <a:rPr lang="fr-CA" dirty="0" smtClean="0"/>
              <a:t>Le </a:t>
            </a:r>
            <a:r>
              <a:rPr lang="fr-CA" dirty="0"/>
              <a:t>premier permettant la composition et la mise-en-page des toiles, de sauver ces informations dans des fiches client </a:t>
            </a:r>
            <a:r>
              <a:rPr lang="fr-CA" dirty="0" smtClean="0"/>
              <a:t>et des fiches de titres «</a:t>
            </a:r>
            <a:r>
              <a:rPr lang="fr-CA" dirty="0"/>
              <a:t> </a:t>
            </a:r>
            <a:r>
              <a:rPr lang="fr-CA" dirty="0" smtClean="0"/>
              <a:t>l’information d’une composition » pour </a:t>
            </a:r>
            <a:r>
              <a:rPr lang="fr-CA" dirty="0"/>
              <a:t>réutilisation future et de gérer une liste de clients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r>
              <a:rPr lang="fr-CA" dirty="0" smtClean="0"/>
              <a:t>Le second permettant d’envoyer les compositions au bosseleur.</a:t>
            </a:r>
            <a:endParaRPr lang="fr-CA" dirty="0"/>
          </a:p>
          <a:p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9" y="4077072"/>
            <a:ext cx="8603940" cy="169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2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11663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75660" y="1184711"/>
            <a:ext cx="87013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ordinateur est programmé pour créer les </a:t>
            </a:r>
            <a:r>
              <a:rPr lang="fr-CA" sz="2000" i="1" dirty="0" smtClean="0"/>
              <a:t>séquences</a:t>
            </a:r>
            <a:r>
              <a:rPr lang="fr-CA" sz="2000" dirty="0" smtClean="0"/>
              <a:t> de données « appelées </a:t>
            </a:r>
            <a:r>
              <a:rPr lang="fr-CA" sz="2000" i="1" dirty="0" smtClean="0"/>
              <a:t>composition</a:t>
            </a:r>
            <a:r>
              <a:rPr lang="fr-CA" sz="2000" dirty="0" smtClean="0"/>
              <a:t> » qui seront envoyées à un appareil qui </a:t>
            </a:r>
            <a:r>
              <a:rPr lang="fr-CA" sz="2000" i="1" dirty="0" smtClean="0"/>
              <a:t>Embosse</a:t>
            </a:r>
            <a:r>
              <a:rPr lang="fr-CA" sz="2000" dirty="0" smtClean="0"/>
              <a:t> « imprime sur toile ». Le programme permet à un opérateur/</a:t>
            </a:r>
            <a:r>
              <a:rPr lang="fr-CA" sz="2000" dirty="0" err="1" smtClean="0"/>
              <a:t>trice</a:t>
            </a:r>
            <a:r>
              <a:rPr lang="fr-CA" sz="2000" dirty="0" smtClean="0"/>
              <a:t> de créer la mise-en-page de ce qui doit être imprimé sur la toile.</a:t>
            </a:r>
          </a:p>
          <a:p>
            <a:endParaRPr lang="fr-CA" sz="2000" dirty="0" smtClean="0"/>
          </a:p>
          <a:p>
            <a:r>
              <a:rPr lang="fr-CA" sz="2000" dirty="0" smtClean="0"/>
              <a:t>Ses tâches sont aussi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Gérer un fichier de Clients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Gérer les fiches de bosselage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Composer une nouveau bosselage « déjà mentionné ci-haut 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Produire des bordereaux et des rapports</a:t>
            </a:r>
          </a:p>
          <a:p>
            <a:endParaRPr lang="fr-CA" sz="2000" dirty="0" smtClean="0"/>
          </a:p>
          <a:p>
            <a:r>
              <a:rPr lang="fr-CA" sz="2000" dirty="0" smtClean="0"/>
              <a:t>Les </a:t>
            </a:r>
            <a:r>
              <a:rPr lang="fr-CA" sz="2000" dirty="0"/>
              <a:t>compositions sont déposées  dans une unité de disque externe accessible par les deux PC et géré par un sous-système.</a:t>
            </a:r>
            <a:br>
              <a:rPr lang="fr-CA" sz="2000" dirty="0"/>
            </a:b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23</a:t>
            </a:fld>
            <a:endParaRPr lang="fr-CA" dirty="0"/>
          </a:p>
        </p:txBody>
      </p:sp>
      <p:sp>
        <p:nvSpPr>
          <p:cNvPr id="3" name="Rectangle 2"/>
          <p:cNvSpPr/>
          <p:nvPr/>
        </p:nvSpPr>
        <p:spPr>
          <a:xfrm>
            <a:off x="683568" y="722313"/>
            <a:ext cx="247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2)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842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24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83567" y="553401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3)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1225689"/>
            <a:ext cx="77892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PC DE COMPOSITION </a:t>
            </a:r>
          </a:p>
          <a:p>
            <a:endParaRPr lang="fr-CA" sz="2000" b="1" dirty="0" smtClean="0"/>
          </a:p>
          <a:p>
            <a:r>
              <a:rPr lang="fr-CA" sz="2000" b="1" dirty="0" smtClean="0"/>
              <a:t>CAS : Gestion de Clients</a:t>
            </a:r>
            <a:endParaRPr lang="fr-CA" sz="2000" dirty="0" smtClean="0"/>
          </a:p>
          <a:p>
            <a:r>
              <a:rPr lang="fr-CA" sz="2000" dirty="0" smtClean="0"/>
              <a:t>Une fiche permet de naviguer dans le </a:t>
            </a:r>
            <a:r>
              <a:rPr lang="fr-CA" sz="2000" i="1" dirty="0" smtClean="0"/>
              <a:t>fichier des clients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Les opérations possibles sont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Créer une nouvelle fiche client « nouveau client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Supprimer un client « nécessaire en cas de création erronée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Produire une liste des Client</a:t>
            </a:r>
          </a:p>
          <a:p>
            <a:endParaRPr lang="fr-CA" sz="2000" dirty="0"/>
          </a:p>
          <a:p>
            <a:r>
              <a:rPr lang="fr-CA" sz="2000" b="1" dirty="0" smtClean="0"/>
              <a:t>CAS : Gestion des Titres « fiches de bosselage sauvées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Suppression </a:t>
            </a:r>
            <a:r>
              <a:rPr lang="fr-CA" sz="2000" dirty="0"/>
              <a:t>d’une fiche « nécessaire en cas de création erronée </a:t>
            </a:r>
            <a:r>
              <a:rPr lang="fr-CA" sz="2000" dirty="0" smtClean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Produire une liste des Titres d’un </a:t>
            </a:r>
            <a:r>
              <a:rPr lang="fr-CA" sz="2000" dirty="0" smtClean="0"/>
              <a:t>client</a:t>
            </a:r>
          </a:p>
          <a:p>
            <a:endParaRPr lang="fr-CA" sz="2000" dirty="0"/>
          </a:p>
          <a:p>
            <a:r>
              <a:rPr lang="fr-CA" sz="2000" b="1" dirty="0" smtClean="0"/>
              <a:t>CAS : Modification aux caractères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Trouver  l’entrée d’un caractère spécifique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Changer l’espacement / l’angle du caractère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078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25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83567" y="740488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4)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789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/>
              <a:t>PC DE COMPOSITION </a:t>
            </a:r>
          </a:p>
          <a:p>
            <a:endParaRPr lang="fr-CA" sz="2000" b="1" dirty="0"/>
          </a:p>
          <a:p>
            <a:r>
              <a:rPr lang="fr-CA" sz="2000" b="1" dirty="0"/>
              <a:t>C</a:t>
            </a:r>
            <a:r>
              <a:rPr lang="fr-CA" sz="2000" b="1" dirty="0" smtClean="0"/>
              <a:t>AS : Bosselage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Récupérer une fiche pour un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Créer une nouvelle fiche pour un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Composer « éditer la fiche pour en faire une composition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Transmettre la composition au </a:t>
            </a:r>
            <a:r>
              <a:rPr lang="fr-CA" sz="2000" dirty="0" err="1" smtClean="0"/>
              <a:t>bosseleur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Imprimer le bordereau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Sauver la fiche pour ce client </a:t>
            </a:r>
            <a:br>
              <a:rPr lang="fr-CA" sz="2000" dirty="0" smtClean="0"/>
            </a:br>
            <a:r>
              <a:rPr lang="fr-CA" sz="2000" dirty="0" smtClean="0"/>
              <a:t>	« nouvelle fiche ou remplacement d’une fiche existante »</a:t>
            </a:r>
          </a:p>
          <a:p>
            <a:endParaRPr lang="fr-CA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7834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26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83567" y="740488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5)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7892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/>
              <a:t>PC DE </a:t>
            </a:r>
            <a:r>
              <a:rPr lang="fr-CA" sz="2000" b="1" dirty="0" smtClean="0"/>
              <a:t>BOSSELAGE </a:t>
            </a:r>
            <a:endParaRPr lang="fr-CA" sz="2000" b="1" dirty="0"/>
          </a:p>
          <a:p>
            <a:endParaRPr lang="fr-CA" sz="2000" b="1" dirty="0"/>
          </a:p>
          <a:p>
            <a:r>
              <a:rPr lang="fr-CA" sz="2000" b="1" dirty="0"/>
              <a:t>C</a:t>
            </a:r>
            <a:r>
              <a:rPr lang="fr-CA" sz="2000" b="1" dirty="0" smtClean="0"/>
              <a:t>AS : Bosselage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Naviguer dans la liste des </a:t>
            </a:r>
            <a:r>
              <a:rPr lang="fr-CA" sz="2000" i="1" dirty="0" smtClean="0"/>
              <a:t>bosselages</a:t>
            </a:r>
            <a:r>
              <a:rPr lang="fr-CA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Lancer le bosselage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Supprimer un bosselage de la liste à l’écran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7158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95536" y="702650"/>
            <a:ext cx="8388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décrivent </a:t>
            </a:r>
            <a:r>
              <a:rPr lang="fr-CA" sz="2000" dirty="0"/>
              <a:t>sous </a:t>
            </a:r>
            <a:r>
              <a:rPr lang="fr-CA" sz="2000" dirty="0" smtClean="0"/>
              <a:t>forme </a:t>
            </a:r>
            <a:r>
              <a:rPr lang="fr-CA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d’action</a:t>
            </a:r>
            <a:r>
              <a:rPr lang="fr-CA" sz="2000" b="1" dirty="0"/>
              <a:t> </a:t>
            </a:r>
            <a:r>
              <a:rPr lang="fr-CA" sz="2000" dirty="0"/>
              <a:t>et de </a:t>
            </a:r>
            <a:r>
              <a:rPr lang="fr-CA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réaction</a:t>
            </a:r>
            <a:r>
              <a:rPr lang="fr-CA" sz="2000" dirty="0"/>
              <a:t>,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le comportement </a:t>
            </a:r>
            <a:r>
              <a:rPr lang="fr-CA" sz="2000" dirty="0"/>
              <a:t>d’un système </a:t>
            </a:r>
            <a:r>
              <a:rPr lang="fr-CA" sz="2000" b="1" dirty="0"/>
              <a:t>du point de vue d’un </a:t>
            </a:r>
            <a:r>
              <a:rPr lang="fr-CA" sz="2000" b="1" dirty="0" smtClean="0"/>
              <a:t>utilisateur </a:t>
            </a:r>
            <a:endParaRPr lang="fr-CA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sont </a:t>
            </a:r>
            <a:r>
              <a:rPr lang="fr-CA" sz="2000" dirty="0"/>
              <a:t>l’image d’une fonctionnalité du système,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déclenchée </a:t>
            </a:r>
            <a:r>
              <a:rPr lang="fr-CA" sz="2000" dirty="0"/>
              <a:t>en réponse à la </a:t>
            </a:r>
            <a:r>
              <a:rPr lang="fr-CA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stimulation</a:t>
            </a:r>
            <a:r>
              <a:rPr lang="fr-CA" sz="2000" dirty="0"/>
              <a:t> d’un </a:t>
            </a:r>
            <a:r>
              <a:rPr lang="fr-CA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acteur</a:t>
            </a:r>
            <a:r>
              <a:rPr lang="fr-CA" sz="2000" dirty="0"/>
              <a:t> </a:t>
            </a:r>
            <a:r>
              <a:rPr lang="fr-CA" sz="2000" dirty="0" smtClean="0"/>
              <a:t>externe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permettent </a:t>
            </a:r>
            <a:r>
              <a:rPr lang="fr-CA" sz="2000" dirty="0"/>
              <a:t>de définir </a:t>
            </a:r>
            <a:r>
              <a:rPr lang="fr-CA" sz="2000" dirty="0" smtClean="0"/>
              <a:t>les relations </a:t>
            </a:r>
            <a:r>
              <a:rPr lang="fr-CA" sz="2000" dirty="0"/>
              <a:t>entre le </a:t>
            </a:r>
            <a:r>
              <a:rPr lang="fr-CA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système </a:t>
            </a:r>
            <a:r>
              <a:rPr lang="fr-CA" sz="2000" dirty="0"/>
              <a:t>et </a:t>
            </a:r>
            <a:r>
              <a:rPr lang="fr-CA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l’environnement</a:t>
            </a:r>
            <a:r>
              <a:rPr lang="fr-CA" sz="2000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82076" y="2445075"/>
            <a:ext cx="838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En deux mots, les </a:t>
            </a:r>
            <a:r>
              <a:rPr lang="fr-CA" b="1" i="1" dirty="0" smtClean="0">
                <a:solidFill>
                  <a:srgbClr val="FF0000"/>
                </a:solidFill>
              </a:rPr>
              <a:t>cas d’utilisation</a:t>
            </a:r>
            <a:r>
              <a:rPr lang="fr-CA" b="1" dirty="0" smtClean="0">
                <a:solidFill>
                  <a:srgbClr val="FF0000"/>
                </a:solidFill>
              </a:rPr>
              <a:t> </a:t>
            </a:r>
            <a:r>
              <a:rPr lang="fr-CA" dirty="0" smtClean="0">
                <a:solidFill>
                  <a:srgbClr val="FF0000"/>
                </a:solidFill>
              </a:rPr>
              <a:t>illustrent graphiquement les relations entre les intervenants externes « utilisateurs / événements / chronologie » et les actions précises du système.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3167" y="3356992"/>
            <a:ext cx="8388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En conséquence </a:t>
            </a:r>
            <a:r>
              <a:rPr lang="fr-CA" sz="2000" dirty="0" smtClean="0"/>
              <a:t>: </a:t>
            </a:r>
            <a:endParaRPr lang="fr-CA" sz="2000" dirty="0"/>
          </a:p>
          <a:p>
            <a:r>
              <a:rPr lang="fr-CA" sz="2000" dirty="0" smtClean="0"/>
              <a:t>Ces diagrammes viennent clarifier les expressions suivantes entendus lors de l’analyse préliminaire du système à produire : </a:t>
            </a:r>
            <a:endParaRPr lang="fr-CA" sz="2000" dirty="0"/>
          </a:p>
          <a:p>
            <a:r>
              <a:rPr lang="fr-CA" sz="2000" dirty="0"/>
              <a:t>- le système devra faire... </a:t>
            </a:r>
          </a:p>
          <a:p>
            <a:r>
              <a:rPr lang="fr-CA" sz="2000" dirty="0"/>
              <a:t>- le système devrait faire... </a:t>
            </a:r>
          </a:p>
          <a:p>
            <a:r>
              <a:rPr lang="fr-CA" sz="2000" dirty="0"/>
              <a:t>- le système fera éventuellement... </a:t>
            </a:r>
          </a:p>
          <a:p>
            <a:r>
              <a:rPr lang="fr-CA" sz="2000" dirty="0"/>
              <a:t>- il faut absolument que.. </a:t>
            </a:r>
          </a:p>
          <a:p>
            <a:r>
              <a:rPr lang="fr-CA" sz="2000" dirty="0"/>
              <a:t>- il serait intéressant de</a:t>
            </a:r>
            <a:r>
              <a:rPr lang="fr-CA" sz="2000" dirty="0" smtClean="0"/>
              <a:t>.. </a:t>
            </a:r>
            <a:endParaRPr lang="fr-CA" sz="2000" dirty="0"/>
          </a:p>
          <a:p>
            <a:r>
              <a:rPr lang="fr-CA" sz="2000" dirty="0"/>
              <a:t>- il serait souhaitable </a:t>
            </a:r>
            <a:r>
              <a:rPr lang="fr-CA" sz="2000" dirty="0" smtClean="0"/>
              <a:t>que le </a:t>
            </a:r>
            <a:r>
              <a:rPr lang="fr-CA" sz="2000" dirty="0"/>
              <a:t>système...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3</a:t>
            </a:fld>
            <a:endParaRPr lang="fr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24553"/>
            <a:ext cx="2927623" cy="212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3568" y="6219314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>
                <a:hlinkClick r:id="rId3" action="ppaction://hlinkpres?slideindex=1&amp;slidetitle="/>
              </a:rPr>
              <a:t>Développement à propos des cas d’utilisation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2242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593558" y="772025"/>
            <a:ext cx="810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 modèle des cas d’utilisation comprend: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Les acteurs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</a:t>
            </a:r>
            <a:r>
              <a:rPr lang="fr-CA" sz="2000" dirty="0"/>
              <a:t>système </a:t>
            </a:r>
            <a:r>
              <a:rPr lang="fr-CA" sz="2000" dirty="0" smtClean="0"/>
              <a:t>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Les </a:t>
            </a:r>
            <a:r>
              <a:rPr lang="fr-CA" sz="2000" dirty="0"/>
              <a:t>cas d’utilisation eux-mêmes. </a:t>
            </a:r>
            <a:endParaRPr lang="fr-CA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66320"/>
            <a:ext cx="7715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31469"/>
            <a:ext cx="1944216" cy="10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626791"/>
            <a:ext cx="766366" cy="33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11560" y="5471269"/>
            <a:ext cx="811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Interaction </a:t>
            </a:r>
            <a:r>
              <a:rPr lang="fr-CA" b="1" dirty="0"/>
              <a:t>:</a:t>
            </a:r>
            <a:endParaRPr lang="fr-CA" dirty="0"/>
          </a:p>
          <a:p>
            <a:r>
              <a:rPr lang="fr-CA" dirty="0"/>
              <a:t>Flèche indiquant le rôle </a:t>
            </a:r>
            <a:r>
              <a:rPr lang="fr-CA" dirty="0" smtClean="0"/>
              <a:t>entre </a:t>
            </a:r>
            <a:r>
              <a:rPr lang="fr-CA" dirty="0"/>
              <a:t>l’</a:t>
            </a:r>
            <a:r>
              <a:rPr lang="fr-CA" b="1" i="1" dirty="0"/>
              <a:t>acteur</a:t>
            </a:r>
            <a:r>
              <a:rPr lang="fr-CA" dirty="0"/>
              <a:t> </a:t>
            </a:r>
            <a:r>
              <a:rPr lang="fr-CA" dirty="0" smtClean="0"/>
              <a:t>et </a:t>
            </a:r>
            <a:r>
              <a:rPr lang="fr-CA" dirty="0"/>
              <a:t>un </a:t>
            </a:r>
            <a:r>
              <a:rPr lang="fr-CA" b="1" i="1" dirty="0"/>
              <a:t>cas </a:t>
            </a:r>
            <a:r>
              <a:rPr lang="fr-CA" b="1" i="1" dirty="0" smtClean="0"/>
              <a:t>d’utilisation</a:t>
            </a:r>
            <a:r>
              <a:rPr lang="fr-CA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24965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diagramme composé de ces éléments illustrera de façon visuelle toutes les interactions entre les divers éléments du système.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899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b="1" dirty="0"/>
              <a:t>Représentation: </a:t>
            </a:r>
          </a:p>
          <a:p>
            <a:r>
              <a:rPr lang="fr-CA" b="1" dirty="0"/>
              <a:t>Acteurs:</a:t>
            </a:r>
          </a:p>
          <a:p>
            <a:r>
              <a:rPr lang="fr-CA" dirty="0"/>
              <a:t>petits personnages qui déclenchent les cas d’utilisation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4437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b="1" dirty="0"/>
              <a:t>Cas d’utilisation </a:t>
            </a:r>
            <a:r>
              <a:rPr lang="fr-CA" dirty="0"/>
              <a:t>: </a:t>
            </a:r>
          </a:p>
          <a:p>
            <a:r>
              <a:rPr lang="fr-CA" dirty="0" smtClean="0"/>
              <a:t>Des tâches / des actions </a:t>
            </a:r>
            <a:br>
              <a:rPr lang="fr-CA" dirty="0" smtClean="0"/>
            </a:br>
            <a:r>
              <a:rPr lang="fr-CA" dirty="0" smtClean="0"/>
              <a:t>représentés </a:t>
            </a:r>
            <a:r>
              <a:rPr lang="fr-CA" dirty="0"/>
              <a:t>par des ellipses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3147" y="18026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 (suite)</a:t>
            </a:r>
          </a:p>
        </p:txBody>
      </p:sp>
    </p:spTree>
    <p:extLst>
      <p:ext uri="{BB962C8B-B14F-4D97-AF65-F5344CB8AC3E}">
        <p14:creationId xmlns:p14="http://schemas.microsoft.com/office/powerpoint/2010/main" val="311317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05088"/>
            <a:ext cx="8388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Les acteurs :</a:t>
            </a:r>
          </a:p>
          <a:p>
            <a:endParaRPr lang="fr-CA" sz="2000" b="1" dirty="0" smtClean="0"/>
          </a:p>
          <a:p>
            <a:r>
              <a:rPr lang="fr-CA" sz="2000" dirty="0" smtClean="0"/>
              <a:t>Ces petits </a:t>
            </a:r>
            <a:r>
              <a:rPr lang="fr-CA" sz="2000" dirty="0"/>
              <a:t>personnages </a:t>
            </a:r>
            <a:r>
              <a:rPr lang="fr-CA" sz="2000" dirty="0" smtClean="0"/>
              <a:t>ne sont pas nécessairement toujours des humains. </a:t>
            </a:r>
          </a:p>
          <a:p>
            <a:r>
              <a:rPr lang="fr-CA" sz="2000" dirty="0" smtClean="0"/>
              <a:t>Ils peuvent aussi être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Des logiciels intégrés au présent développement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Des applications communiquant avec l’application en développement « par message Windows / par Réseau / etc…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Des événements « i.e. machine envoyant un signal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En fait, tout élément extérieur au système avec lequel in interagit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426399" y="3828275"/>
            <a:ext cx="838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L’acteur est bien plus un </a:t>
            </a:r>
            <a:r>
              <a:rPr lang="fr-CA" b="1" i="1" dirty="0"/>
              <a:t>rôle</a:t>
            </a:r>
            <a:r>
              <a:rPr lang="fr-CA" dirty="0"/>
              <a:t> qu’une personne </a:t>
            </a:r>
            <a:r>
              <a:rPr lang="fr-CA" dirty="0" smtClean="0"/>
              <a:t>physique.</a:t>
            </a:r>
            <a:br>
              <a:rPr lang="fr-CA" dirty="0" smtClean="0"/>
            </a:br>
            <a:r>
              <a:rPr lang="fr-CA" dirty="0" smtClean="0"/>
              <a:t>- Un </a:t>
            </a:r>
            <a:r>
              <a:rPr lang="fr-CA" dirty="0"/>
              <a:t>homme peux jouer le rôle d’</a:t>
            </a:r>
            <a:r>
              <a:rPr lang="fr-CA" b="1" dirty="0"/>
              <a:t>acheteur</a:t>
            </a:r>
            <a:r>
              <a:rPr lang="fr-CA" dirty="0"/>
              <a:t>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-  mais </a:t>
            </a:r>
            <a:r>
              <a:rPr lang="fr-CA" dirty="0"/>
              <a:t>peut </a:t>
            </a:r>
            <a:r>
              <a:rPr lang="fr-CA" dirty="0" smtClean="0"/>
              <a:t>aussi jouer </a:t>
            </a:r>
            <a:r>
              <a:rPr lang="fr-CA" dirty="0"/>
              <a:t>le rôle de </a:t>
            </a:r>
            <a:r>
              <a:rPr lang="fr-CA" b="1" dirty="0" smtClean="0"/>
              <a:t>fournisseur</a:t>
            </a:r>
            <a:r>
              <a:rPr lang="fr-CA" dirty="0" smtClean="0"/>
              <a:t>.</a:t>
            </a:r>
            <a:br>
              <a:rPr lang="fr-CA" dirty="0" smtClean="0"/>
            </a:br>
            <a:r>
              <a:rPr lang="fr-CA" dirty="0" smtClean="0"/>
              <a:t>-  </a:t>
            </a:r>
            <a:r>
              <a:rPr lang="fr-CA" dirty="0"/>
              <a:t>o</a:t>
            </a:r>
            <a:r>
              <a:rPr lang="fr-CA" dirty="0" smtClean="0"/>
              <a:t>u d’un simple </a:t>
            </a:r>
            <a:r>
              <a:rPr lang="fr-CA" b="1" dirty="0"/>
              <a:t>client</a:t>
            </a:r>
            <a:r>
              <a:rPr lang="fr-CA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225" y="5165794"/>
            <a:ext cx="7909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Dans un autre temps, plusieurs personnes peuvent avoir le même </a:t>
            </a:r>
            <a:r>
              <a:rPr lang="fr-CA" dirty="0" smtClean="0"/>
              <a:t>rôle.</a:t>
            </a:r>
            <a:br>
              <a:rPr lang="fr-CA" dirty="0" smtClean="0"/>
            </a:br>
            <a:r>
              <a:rPr lang="fr-CA" dirty="0"/>
              <a:t> </a:t>
            </a:r>
            <a:r>
              <a:rPr lang="fr-CA" dirty="0" smtClean="0"/>
              <a:t>   Plusieurs </a:t>
            </a:r>
            <a:r>
              <a:rPr lang="fr-CA" dirty="0"/>
              <a:t>personnes peuvent toutes êtres des </a:t>
            </a:r>
            <a:r>
              <a:rPr lang="fr-CA" b="1" dirty="0" smtClean="0"/>
              <a:t>clients</a:t>
            </a:r>
            <a:r>
              <a:rPr lang="fr-CA" dirty="0" smtClean="0"/>
              <a:t>.</a:t>
            </a:r>
            <a:br>
              <a:rPr lang="fr-CA" dirty="0" smtClean="0"/>
            </a:br>
            <a:r>
              <a:rPr lang="fr-CA" dirty="0" smtClean="0"/>
              <a:t>    Dans </a:t>
            </a:r>
            <a:r>
              <a:rPr lang="fr-CA" dirty="0"/>
              <a:t>tel cas, toutes ces personnes seront représentées </a:t>
            </a:r>
            <a:br>
              <a:rPr lang="fr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858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6</a:t>
            </a:fld>
            <a:endParaRPr lang="fr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21" y="2073221"/>
            <a:ext cx="3009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202" y="3219560"/>
            <a:ext cx="2743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98" y="4614461"/>
            <a:ext cx="4927239" cy="174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703987"/>
            <a:ext cx="8266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Les Cas d’Utilisation </a:t>
            </a:r>
            <a:r>
              <a:rPr lang="fr-CA" b="1" dirty="0" smtClean="0"/>
              <a:t>:</a:t>
            </a:r>
          </a:p>
          <a:p>
            <a:endParaRPr lang="fr-CA" b="1" dirty="0"/>
          </a:p>
          <a:p>
            <a:r>
              <a:rPr lang="fr-CA" dirty="0"/>
              <a:t>Un cas d’utilisation est un service rendu à un acteur : </a:t>
            </a:r>
          </a:p>
          <a:p>
            <a:r>
              <a:rPr lang="fr-CA" dirty="0"/>
              <a:t>c’est une fonctionnalité, une tâche de son point de vue.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66" y="2283456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Les acteurs demandant des services aux systèmes</a:t>
            </a:r>
            <a:r>
              <a:rPr lang="fr-CA" dirty="0" smtClean="0"/>
              <a:t>,</a:t>
            </a:r>
            <a:br>
              <a:rPr lang="fr-CA" dirty="0" smtClean="0"/>
            </a:br>
            <a:r>
              <a:rPr lang="fr-CA" dirty="0" smtClean="0"/>
              <a:t>ils </a:t>
            </a:r>
            <a:r>
              <a:rPr lang="fr-CA" dirty="0"/>
              <a:t>sont dits </a:t>
            </a:r>
            <a:r>
              <a:rPr lang="fr-CA" i="1" dirty="0"/>
              <a:t>acteurs primaires</a:t>
            </a:r>
            <a:r>
              <a:rPr lang="fr-CA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666" y="35075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/>
              <a:t>Lorsqu’ils sont sollicités par le système </a:t>
            </a:r>
          </a:p>
          <a:p>
            <a:r>
              <a:rPr lang="fr-CA" dirty="0"/>
              <a:t>	ils sont dits </a:t>
            </a:r>
            <a:r>
              <a:rPr lang="fr-CA" i="1" dirty="0"/>
              <a:t>acteurs secondaires</a:t>
            </a:r>
            <a:r>
              <a:rPr lang="fr-CA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27336" y="4937626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Un acteur peut aussi </a:t>
            </a:r>
            <a:r>
              <a:rPr lang="fr-CA" dirty="0" smtClean="0"/>
              <a:t> interagir </a:t>
            </a:r>
            <a:br>
              <a:rPr lang="fr-CA" dirty="0" smtClean="0"/>
            </a:br>
            <a:r>
              <a:rPr lang="fr-CA" dirty="0" smtClean="0"/>
              <a:t>avec </a:t>
            </a:r>
            <a:r>
              <a:rPr lang="fr-CA" dirty="0"/>
              <a:t>plusieurs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5704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11663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63147" y="639014"/>
            <a:ext cx="8701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Relations entre acteurs</a:t>
            </a:r>
          </a:p>
          <a:p>
            <a:r>
              <a:rPr lang="fr-CA" sz="2000" dirty="0" smtClean="0"/>
              <a:t>Il n’y a qu’un seul type de relation possible entre acteurs : </a:t>
            </a:r>
            <a:br>
              <a:rPr lang="fr-CA" sz="2000" dirty="0" smtClean="0"/>
            </a:br>
            <a:r>
              <a:rPr lang="fr-CA" sz="2000" dirty="0" smtClean="0"/>
              <a:t>	la relation de </a:t>
            </a:r>
            <a:r>
              <a:rPr lang="fr-CA" sz="2000" i="1" dirty="0" smtClean="0"/>
              <a:t>généralisation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	Il y a généralisation entre un cas A et un cas B </a:t>
            </a:r>
            <a:br>
              <a:rPr lang="fr-CA" sz="2000" dirty="0" smtClean="0"/>
            </a:br>
            <a:r>
              <a:rPr lang="fr-CA" sz="2000" dirty="0" smtClean="0"/>
              <a:t>	lorsqu’on peut dire : </a:t>
            </a:r>
            <a:r>
              <a:rPr lang="fr-CA" sz="2000" i="1" dirty="0" smtClean="0"/>
              <a:t>A est une sorte de B</a:t>
            </a:r>
            <a:r>
              <a:rPr lang="fr-CA" sz="2000" dirty="0" smtClean="0"/>
              <a:t>. </a:t>
            </a:r>
          </a:p>
          <a:p>
            <a:r>
              <a:rPr lang="fr-CA" sz="2000" dirty="0" smtClean="0"/>
              <a:t>Exemple :</a:t>
            </a:r>
          </a:p>
          <a:p>
            <a:r>
              <a:rPr lang="fr-CA" sz="2000" dirty="0" smtClean="0"/>
              <a:t>	Un directeur </a:t>
            </a:r>
            <a:r>
              <a:rPr lang="fr-CA" sz="2000" i="1" dirty="0" smtClean="0"/>
              <a:t>est une sorte de</a:t>
            </a:r>
            <a:r>
              <a:rPr lang="fr-CA" sz="2000" dirty="0" smtClean="0"/>
              <a:t> commercial : </a:t>
            </a:r>
          </a:p>
          <a:p>
            <a:r>
              <a:rPr lang="fr-CA" sz="2000" dirty="0"/>
              <a:t>	</a:t>
            </a:r>
            <a:r>
              <a:rPr lang="fr-CA" sz="2000" dirty="0" smtClean="0"/>
              <a:t>il peut faire avec le système tout ce que peut faire 	</a:t>
            </a:r>
          </a:p>
          <a:p>
            <a:r>
              <a:rPr lang="fr-CA" sz="2000" dirty="0"/>
              <a:t>	</a:t>
            </a:r>
            <a:r>
              <a:rPr lang="fr-CA" sz="2000" dirty="0" smtClean="0"/>
              <a:t>un commercial, plus d’autres choses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7</a:t>
            </a:fld>
            <a:endParaRPr lang="fr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72411"/>
            <a:ext cx="12192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90" y="4311351"/>
            <a:ext cx="24955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990" y="5073911"/>
            <a:ext cx="2457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29" y="6031864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3588219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Relations entre cas d’utilisation</a:t>
            </a:r>
          </a:p>
          <a:p>
            <a:r>
              <a:rPr lang="fr-CA" b="1" dirty="0"/>
              <a:t>Types de relations possibles</a:t>
            </a:r>
          </a:p>
          <a:p>
            <a:r>
              <a:rPr lang="fr-CA" i="1" dirty="0"/>
              <a:t>Inclusion</a:t>
            </a:r>
            <a:r>
              <a:rPr lang="fr-CA" dirty="0"/>
              <a:t> : B est une partie obligatoire de A et </a:t>
            </a:r>
            <a:br>
              <a:rPr lang="fr-CA" dirty="0"/>
            </a:br>
            <a:r>
              <a:rPr lang="fr-CA" dirty="0"/>
              <a:t>	   on lit </a:t>
            </a:r>
            <a:r>
              <a:rPr lang="fr-CA" i="1" dirty="0"/>
              <a:t>A inclut B</a:t>
            </a:r>
            <a:r>
              <a:rPr lang="fr-CA" dirty="0"/>
              <a:t> (dans le sens de la flèche).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4950771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i="1" dirty="0"/>
              <a:t>Extension</a:t>
            </a:r>
            <a:r>
              <a:rPr lang="fr-CA" dirty="0"/>
              <a:t> : B est une partie optionnelle de A </a:t>
            </a:r>
            <a:br>
              <a:rPr lang="fr-CA" dirty="0"/>
            </a:br>
            <a:r>
              <a:rPr lang="fr-CA" dirty="0"/>
              <a:t>	    et on lit </a:t>
            </a:r>
            <a:r>
              <a:rPr lang="fr-CA" i="1" dirty="0"/>
              <a:t>B étend A</a:t>
            </a:r>
            <a:r>
              <a:rPr lang="fr-CA" dirty="0"/>
              <a:t> (dans le sens de la flèche).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885" y="579109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i="1" dirty="0"/>
              <a:t>Généralisation</a:t>
            </a:r>
            <a:r>
              <a:rPr lang="fr-CA" dirty="0"/>
              <a:t> : le cas A est une généralisation du cas B </a:t>
            </a:r>
            <a:br>
              <a:rPr lang="fr-CA" dirty="0"/>
            </a:br>
            <a:r>
              <a:rPr lang="fr-CA" dirty="0"/>
              <a:t>	     et on lit </a:t>
            </a:r>
            <a:r>
              <a:rPr lang="fr-CA" i="1" dirty="0"/>
              <a:t>B est une sorte de A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3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11663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63147" y="639014"/>
            <a:ext cx="8701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Généralisation entre cas d’utilisation</a:t>
            </a:r>
          </a:p>
          <a:p>
            <a:endParaRPr lang="fr-CA" sz="2000" dirty="0" smtClean="0"/>
          </a:p>
          <a:p>
            <a:r>
              <a:rPr lang="fr-CA" sz="2000" dirty="0" smtClean="0"/>
              <a:t>Cette relation de généralisation/spécialisation est présente dans la plupart des diagrammes UML et se traduit par le concept d’héritage dans les langages de programmation orientés objet.</a:t>
            </a:r>
          </a:p>
          <a:p>
            <a:endParaRPr lang="fr-CA" sz="2000" dirty="0" smtClean="0"/>
          </a:p>
          <a:p>
            <a:r>
              <a:rPr lang="fr-CA" sz="2000" dirty="0" smtClean="0"/>
              <a:t>Cet héritage signifie que les éléments spécifiques </a:t>
            </a:r>
            <a:r>
              <a:rPr lang="fr-CA" sz="2000" i="1" dirty="0" smtClean="0"/>
              <a:t>héritent</a:t>
            </a:r>
            <a:r>
              <a:rPr lang="fr-CA" sz="2000" dirty="0" smtClean="0"/>
              <a:t> de tout ce qui caractérise l’élément général : - Les associations avec des acteurs - Les relations de dépendance - Les héritages déjà existant, dans lesquels l’élément général jour le rôle d’élément plus spécifique.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8</a:t>
            </a:fld>
            <a:endParaRPr lang="fr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09113"/>
            <a:ext cx="34099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0040" y="3974374"/>
            <a:ext cx="4499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Ainsi, le </a:t>
            </a:r>
            <a:r>
              <a:rPr lang="fr-CA" b="1" i="1" dirty="0"/>
              <a:t>client</a:t>
            </a:r>
            <a:r>
              <a:rPr lang="fr-CA" dirty="0"/>
              <a:t> peut payer par </a:t>
            </a:r>
            <a:r>
              <a:rPr lang="fr-CA" i="1" dirty="0"/>
              <a:t>carte bancaire</a:t>
            </a:r>
            <a:r>
              <a:rPr lang="fr-CA" dirty="0"/>
              <a:t> et donc faire </a:t>
            </a:r>
            <a:r>
              <a:rPr lang="fr-CA" dirty="0" smtClean="0"/>
              <a:t>appel :u </a:t>
            </a:r>
            <a:r>
              <a:rPr lang="fr-CA" dirty="0"/>
              <a:t>cas </a:t>
            </a:r>
            <a:r>
              <a:rPr lang="fr-CA" b="1" i="1" dirty="0"/>
              <a:t>payer</a:t>
            </a:r>
            <a:r>
              <a:rPr lang="fr-CA" dirty="0"/>
              <a:t> spécialisé </a:t>
            </a:r>
            <a:r>
              <a:rPr lang="fr-CA" dirty="0" err="1"/>
              <a:t>en</a:t>
            </a:r>
            <a:r>
              <a:rPr lang="fr-CA" b="1" i="1" dirty="0" err="1"/>
              <a:t>Carte</a:t>
            </a:r>
            <a:r>
              <a:rPr lang="fr-CA" b="1" i="1" dirty="0"/>
              <a:t> Bancaire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r>
              <a:rPr lang="fr-CA" dirty="0" smtClean="0"/>
              <a:t>ou</a:t>
            </a:r>
            <a:endParaRPr lang="fr-CA" dirty="0"/>
          </a:p>
          <a:p>
            <a:endParaRPr lang="fr-CA" dirty="0" smtClean="0"/>
          </a:p>
          <a:p>
            <a:r>
              <a:rPr lang="fr-CA" dirty="0" smtClean="0"/>
              <a:t>Il </a:t>
            </a:r>
            <a:r>
              <a:rPr lang="fr-CA" dirty="0"/>
              <a:t>peut payer par </a:t>
            </a:r>
            <a:r>
              <a:rPr lang="fr-CA" i="1" dirty="0"/>
              <a:t>Virement</a:t>
            </a:r>
            <a:r>
              <a:rPr lang="fr-CA" dirty="0"/>
              <a:t> et donc faire </a:t>
            </a:r>
            <a:br>
              <a:rPr lang="fr-CA" dirty="0"/>
            </a:br>
            <a:r>
              <a:rPr lang="fr-CA" dirty="0"/>
              <a:t>appel au cas </a:t>
            </a:r>
            <a:r>
              <a:rPr lang="fr-CA" b="1" i="1" dirty="0"/>
              <a:t>payer</a:t>
            </a:r>
            <a:r>
              <a:rPr lang="fr-CA" dirty="0"/>
              <a:t> spécialisé en </a:t>
            </a:r>
            <a:r>
              <a:rPr lang="fr-CA" b="1" i="1" dirty="0"/>
              <a:t>Virement</a:t>
            </a:r>
            <a:r>
              <a:rPr lang="fr-CA" dirty="0" smtClean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557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fr-CA" dirty="0" smtClean="0"/>
              <a:t>Langage de Modélisation Unifié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fr-CA" b="1" dirty="0" smtClean="0"/>
              <a:t>EXERCICE PRATIQUE</a:t>
            </a:r>
            <a:endParaRPr lang="fr-CA" b="1" i="1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630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1325</Words>
  <Application>Microsoft Office PowerPoint</Application>
  <PresentationFormat>Affichage à l'écran (4:3)</PresentationFormat>
  <Paragraphs>223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Langage de Modélisation Unifié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Langage de Modélisation Unifié</vt:lpstr>
      <vt:lpstr>Présentation PowerPoint</vt:lpstr>
      <vt:lpstr>Présentation PowerPoint</vt:lpstr>
      <vt:lpstr>Présentation PowerPoint</vt:lpstr>
      <vt:lpstr>Langage de Modélisation Unifié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Langage de Modélisation Unifié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Marcel Aubin</cp:lastModifiedBy>
  <cp:revision>37</cp:revision>
  <dcterms:created xsi:type="dcterms:W3CDTF">2018-10-23T19:37:30Z</dcterms:created>
  <dcterms:modified xsi:type="dcterms:W3CDTF">2018-11-04T21:28:02Z</dcterms:modified>
</cp:coreProperties>
</file>